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0" r:id="rId3"/>
    <p:sldId id="273" r:id="rId4"/>
    <p:sldId id="271" r:id="rId5"/>
    <p:sldId id="272" r:id="rId6"/>
    <p:sldId id="274" r:id="rId7"/>
    <p:sldId id="275" r:id="rId8"/>
    <p:sldId id="284" r:id="rId9"/>
    <p:sldId id="296" r:id="rId10"/>
    <p:sldId id="269" r:id="rId11"/>
    <p:sldId id="280" r:id="rId12"/>
    <p:sldId id="283" r:id="rId13"/>
    <p:sldId id="268" r:id="rId14"/>
    <p:sldId id="276" r:id="rId15"/>
    <p:sldId id="277" r:id="rId16"/>
    <p:sldId id="260" r:id="rId17"/>
    <p:sldId id="290" r:id="rId18"/>
    <p:sldId id="299" r:id="rId19"/>
    <p:sldId id="294" r:id="rId20"/>
    <p:sldId id="293" r:id="rId21"/>
    <p:sldId id="291" r:id="rId22"/>
    <p:sldId id="298" r:id="rId23"/>
    <p:sldId id="288" r:id="rId24"/>
    <p:sldId id="287" r:id="rId25"/>
    <p:sldId id="286" r:id="rId26"/>
    <p:sldId id="295" r:id="rId27"/>
    <p:sldId id="285" r:id="rId28"/>
    <p:sldId id="297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98B83"/>
    <a:srgbClr val="25CDC1"/>
    <a:srgbClr val="D70381"/>
    <a:srgbClr val="353436"/>
    <a:srgbClr val="FA7032"/>
    <a:srgbClr val="373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2BD607-3A46-5AE9-7D7E-21BB5384FB2E}" v="988" dt="2019-08-29T03:57:14.795"/>
    <p1510:client id="{09396563-605F-0B52-5EF0-58B34EAAEA7A}" v="13" dt="2019-08-29T01:46:52.060"/>
    <p1510:client id="{1DA27935-75BB-40C3-99C4-5891BDA530CC}" v="157" dt="2019-08-29T06:20:54.613"/>
    <p1510:client id="{88C0527B-0697-AE33-7C42-D2DD36990DD7}" v="356" dt="2019-08-29T03:28:19.495"/>
    <p1510:client id="{3410988E-73A0-C806-0737-AEBA5B220ED0}" v="5" dt="2019-08-29T01:33:13.2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69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7C418-7BB2-4DBD-9D97-2E621B8FC8AA}" type="datetimeFigureOut">
              <a:rPr lang="en-US" altLang="zh-TW"/>
              <a:t>8/29/2019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8E4BB-AA74-4B0F-B145-C57211CDB10F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655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>
                <a:solidFill>
                  <a:schemeClr val="tx1"/>
                </a:solidFill>
                <a:latin typeface="Microsoft JhengHei"/>
                <a:ea typeface="Microsoft JhengHei"/>
                <a:cs typeface="Calibri" panose="020F0502020204030204"/>
                <a:sym typeface="Calibri"/>
              </a:rPr>
              <a:t>Time</a:t>
            </a:r>
            <a:r>
              <a:rPr lang="en-US" altLang="zh-TW" sz="1200" b="1" kern="120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Machine</a:t>
            </a:r>
            <a:endParaRPr lang="zh-TW" altLang="en-US" sz="1200" b="1" kern="120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8E4BB-AA74-4B0F-B145-C57211CDB10F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2006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講稿：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對於可作為TimeMachine備份的儲存裝置做一個比較,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首先針對儲存容量的部分, 像是mac本身, 外接裝置或是Apple自身提出的Time Capsule都會依照先前所購買的大小而固定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NAS則可依使用狀況去做擴充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備份資料保護的部分, 除了有部分外接裝置有支援RAID外, mac和 time capsule其實都沒有針對資料作保護, 但外接裝置支援RAID的價格相對也較為昂貴, 而NAS除了有提供各式的RAID外, 針對系統也做了volume或是Lun的快照作為備份, 除此之外也提供HBS 做異地的備份, 包含像是儲存到雲端等.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資料存取速度上, 除了mac本幾, 外接裝置直接連接較快外, 透過網路的time capsule僅提供一般的1G網路, QNAP NAS還提供了較快的10G網路以及Thunderbolt3的傳輸介面來做備份及還原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在備份管理部分, time capsule提供了多使用者帳戶設定來管理，但並未針對使用者帳戶做空間的分配管理, QNAP NAS在這部分是有提供的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ref: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Title: Time Machine 儲存裝置大比拚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比較item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/>
              <a:t>儲存容量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/>
              <a:t>儲存保護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/>
              <a:t>資料存取速度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/>
              <a:t>備份管理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/>
              <a:t>Time Capsule: 可透過帳號存取，個帳號僅能看到個帳號的內容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/>
              <a:t>進入成本</a:t>
            </a: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4954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477de94cf_6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477de94cf_6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引導網路存取到自動備份</a:t>
            </a:r>
            <a:endParaRPr/>
          </a:p>
          <a:p>
            <a:pPr marL="0" indent="0">
              <a:spcBef>
                <a:spcPts val="640"/>
              </a:spcBef>
            </a:pPr>
            <a:r>
              <a:rPr lang="zh-TW"/>
              <a:t>連線架構圖 （包含電員, 網路, 接上外接螢幕）</a:t>
            </a:r>
            <a:endParaRPr lang="en-US" altLang="zh-TW"/>
          </a:p>
          <a:p>
            <a:pPr marL="0" indent="0">
              <a:spcBef>
                <a:spcPts val="640"/>
              </a:spcBef>
            </a:pPr>
            <a:r>
              <a:rPr lang="zh-TW"/>
              <a:t>有線 /無限 </a:t>
            </a:r>
          </a:p>
          <a:p>
            <a:pPr marL="0" indent="0"/>
            <a:endParaRPr lang="zh-TW"/>
          </a:p>
        </p:txBody>
      </p:sp>
      <p:sp>
        <p:nvSpPr>
          <p:cNvPr id="174" name="Google Shape;174;g4477de94cf_6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02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https://cloud.google.com/blog/products/gcp/tcp-bbr-congestion-control-comes-to-gcp-your-internet-just-got-faster</a:t>
            </a:r>
          </a:p>
          <a:p>
            <a:r>
              <a:rPr lang="en-US" altLang="zh-TW"/>
              <a:t>https://notfalse.net/28/tcp-congestion-control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853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8E4BB-AA74-4B0F-B145-C57211CDB10F}" type="slidenum">
              <a:rPr lang="en-US" altLang="zh-TW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2912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講稿：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針對TimeMachine的使用設定ＮＡＳ的環境, 建立使用者帳號並設定可使用的備份空間, 並建立共享資料夾設定為TimeMachine存取資料夾即可被TimeMachine存取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帳號設定: 設定備份帳號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備份空間管理: 設定各帳戶的備份空間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啟動Time Machine: 建立共用資料夾並啟動Time Machine作為備份用途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995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講稿：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連結到剛剛設定的</a:t>
            </a:r>
            <a:endParaRPr/>
          </a:p>
        </p:txBody>
      </p:sp>
      <p:sp>
        <p:nvSpPr>
          <p:cNvPr id="246" name="Google Shape;2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0569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0788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737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1190"/>
            <a:ext cx="12189289" cy="685561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92724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1190"/>
            <a:ext cx="12186580" cy="685561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3718" y="3152166"/>
            <a:ext cx="340812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9845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99759" y="2710949"/>
            <a:ext cx="3588707" cy="1325563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"/>
            <a:ext cx="12191998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36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70700" y="1601786"/>
            <a:ext cx="4908550" cy="1325563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7414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3318" y="2766218"/>
            <a:ext cx="428494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1495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429"/>
            <a:ext cx="12189291" cy="68571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3318" y="2766218"/>
            <a:ext cx="428494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1897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3290" y="0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0703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9200367" y="2766217"/>
            <a:ext cx="2805830" cy="132556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DEMO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13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0" r:id="rId4"/>
    <p:sldLayoutId id="2147483661" r:id="rId5"/>
    <p:sldLayoutId id="2147483655" r:id="rId6"/>
    <p:sldLayoutId id="2147483662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18.png"/><Relationship Id="rId7" Type="http://schemas.openxmlformats.org/officeDocument/2006/relationships/image" Target="../media/image35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svg"/><Relationship Id="rId11" Type="http://schemas.openxmlformats.org/officeDocument/2006/relationships/image" Target="../media/image36.png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10" Type="http://schemas.openxmlformats.org/officeDocument/2006/relationships/image" Target="../media/image55.emf"/><Relationship Id="rId4" Type="http://schemas.openxmlformats.org/officeDocument/2006/relationships/image" Target="../media/image50.png"/><Relationship Id="rId9" Type="http://schemas.openxmlformats.org/officeDocument/2006/relationships/image" Target="../media/image54.sv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8.png"/><Relationship Id="rId7" Type="http://schemas.openxmlformats.org/officeDocument/2006/relationships/image" Target="../media/image35.png"/><Relationship Id="rId12" Type="http://schemas.openxmlformats.org/officeDocument/2006/relationships/image" Target="../media/image55.emf"/><Relationship Id="rId17" Type="http://schemas.openxmlformats.org/officeDocument/2006/relationships/image" Target="../media/image68.png"/><Relationship Id="rId2" Type="http://schemas.openxmlformats.org/officeDocument/2006/relationships/image" Target="../media/image61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svg"/><Relationship Id="rId11" Type="http://schemas.openxmlformats.org/officeDocument/2006/relationships/image" Target="../media/image63.svg"/><Relationship Id="rId5" Type="http://schemas.openxmlformats.org/officeDocument/2006/relationships/image" Target="../media/image51.png"/><Relationship Id="rId15" Type="http://schemas.openxmlformats.org/officeDocument/2006/relationships/image" Target="../media/image66.svg"/><Relationship Id="rId10" Type="http://schemas.openxmlformats.org/officeDocument/2006/relationships/image" Target="../media/image62.png"/><Relationship Id="rId4" Type="http://schemas.openxmlformats.org/officeDocument/2006/relationships/image" Target="../media/image18.png"/><Relationship Id="rId9" Type="http://schemas.openxmlformats.org/officeDocument/2006/relationships/image" Target="../media/image57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9" Type="http://schemas.openxmlformats.org/officeDocument/2006/relationships/image" Target="../media/image8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49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2.png"/><Relationship Id="rId7" Type="http://schemas.openxmlformats.org/officeDocument/2006/relationships/image" Target="../media/image9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49.png"/><Relationship Id="rId7" Type="http://schemas.openxmlformats.org/officeDocument/2006/relationships/image" Target="../media/image1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9.png"/><Relationship Id="rId7" Type="http://schemas.openxmlformats.org/officeDocument/2006/relationships/image" Target="../media/image1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6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7.png"/><Relationship Id="rId7" Type="http://schemas.openxmlformats.org/officeDocument/2006/relationships/image" Target="../media/image128.png"/><Relationship Id="rId12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131.png"/><Relationship Id="rId5" Type="http://schemas.openxmlformats.org/officeDocument/2006/relationships/image" Target="../media/image113.png"/><Relationship Id="rId10" Type="http://schemas.openxmlformats.org/officeDocument/2006/relationships/image" Target="../media/image130.png"/><Relationship Id="rId4" Type="http://schemas.openxmlformats.org/officeDocument/2006/relationships/image" Target="../media/image18.png"/><Relationship Id="rId9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2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hyperlink" Target="https://www.qnap.com/zh-tw/product/tvs-872xt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5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33.png"/><Relationship Id="rId5" Type="http://schemas.openxmlformats.org/officeDocument/2006/relationships/image" Target="../media/image38.png"/><Relationship Id="rId15" Type="http://schemas.openxmlformats.org/officeDocument/2006/relationships/image" Target="../media/image42.png"/><Relationship Id="rId10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29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B957889-4A63-495C-8536-012881605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356" y="3765308"/>
            <a:ext cx="2141087" cy="1204556"/>
          </a:xfrm>
          <a:prstGeom prst="rect">
            <a:avLst/>
          </a:prstGeom>
        </p:spPr>
      </p:pic>
      <p:pic>
        <p:nvPicPr>
          <p:cNvPr id="37" name="圖片 3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41ED6BE-0E1E-4A12-91DE-27AE73FCA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356" y="5391137"/>
            <a:ext cx="2141087" cy="1204556"/>
          </a:xfrm>
          <a:prstGeom prst="rect">
            <a:avLst/>
          </a:prstGeom>
        </p:spPr>
      </p:pic>
      <p:pic>
        <p:nvPicPr>
          <p:cNvPr id="35" name="圖片 3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74BC50B-DD04-4AF6-8088-1DB7CEB39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356" y="2141032"/>
            <a:ext cx="2141087" cy="1204556"/>
          </a:xfrm>
          <a:prstGeom prst="rect">
            <a:avLst/>
          </a:prstGeom>
        </p:spPr>
      </p:pic>
      <p:pic>
        <p:nvPicPr>
          <p:cNvPr id="11" name="圖片 11">
            <a:extLst>
              <a:ext uri="{FF2B5EF4-FFF2-40B4-BE49-F238E27FC236}">
                <a16:creationId xmlns:a16="http://schemas.microsoft.com/office/drawing/2014/main" id="{D88080C9-A6A9-4EB2-A3E3-F03E888D0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00000">
            <a:off x="4849527" y="2429430"/>
            <a:ext cx="783264" cy="592627"/>
          </a:xfrm>
          <a:prstGeom prst="rect">
            <a:avLst/>
          </a:prstGeom>
        </p:spPr>
      </p:pic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71CF41C7-E0F8-4792-96C9-49D6297780B8}"/>
              </a:ext>
            </a:extLst>
          </p:cNvPr>
          <p:cNvCxnSpPr>
            <a:cxnSpLocks/>
          </p:cNvCxnSpPr>
          <p:nvPr/>
        </p:nvCxnSpPr>
        <p:spPr>
          <a:xfrm flipH="1">
            <a:off x="4402149" y="4505929"/>
            <a:ext cx="5014608" cy="0"/>
          </a:xfrm>
          <a:prstGeom prst="straightConnector1">
            <a:avLst/>
          </a:prstGeom>
          <a:ln w="38100">
            <a:solidFill>
              <a:srgbClr val="25CD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C376C2B-C7E7-45E3-AE50-1C7CA1C2ABA1}"/>
              </a:ext>
            </a:extLst>
          </p:cNvPr>
          <p:cNvSpPr txBox="1"/>
          <p:nvPr/>
        </p:nvSpPr>
        <p:spPr>
          <a:xfrm>
            <a:off x="7316001" y="6301422"/>
            <a:ext cx="274320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/>
              <a:t>1G/10Gbps Ethernet</a:t>
            </a:r>
            <a:r>
              <a:rPr lang="en-US" altLang="zh-TW"/>
              <a:t>​</a:t>
            </a:r>
            <a:endParaRPr lang="zh-TW" altLang="en-US" b="1"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A042BAC9-4F53-4827-85BE-DDC22DFF08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0837" y="2480713"/>
            <a:ext cx="1293513" cy="697259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3D5BAFF1-A850-4AD2-ACA9-BD9004E239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0837" y="4127653"/>
            <a:ext cx="1293513" cy="697259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39663688-EC9B-41B3-8B0D-F0BD748B0C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0837" y="5667457"/>
            <a:ext cx="1293513" cy="697259"/>
          </a:xfrm>
          <a:prstGeom prst="rect">
            <a:avLst/>
          </a:prstGeom>
        </p:spPr>
      </p:pic>
      <p:pic>
        <p:nvPicPr>
          <p:cNvPr id="4" name="圖片 5">
            <a:extLst>
              <a:ext uri="{FF2B5EF4-FFF2-40B4-BE49-F238E27FC236}">
                <a16:creationId xmlns:a16="http://schemas.microsoft.com/office/drawing/2014/main" id="{9BE1CAD7-4627-4C12-8B6A-3C68BEC228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787" y="4186580"/>
            <a:ext cx="590727" cy="590727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B2B5D2C5-4692-4D84-8275-3BECCF6D26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93218" y="4278750"/>
            <a:ext cx="2755613" cy="1841835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3D68FB9-5C1F-4551-98A2-12FF6EC4DD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18" t="80965"/>
          <a:stretch/>
        </p:blipFill>
        <p:spPr>
          <a:xfrm>
            <a:off x="6295794" y="6413253"/>
            <a:ext cx="1025932" cy="240828"/>
          </a:xfrm>
          <a:prstGeom prst="rect">
            <a:avLst/>
          </a:prstGeom>
        </p:spPr>
      </p:pic>
      <p:pic>
        <p:nvPicPr>
          <p:cNvPr id="16" name="圖片 15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CA0EB81B-69B5-4636-8932-0251682231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236" y="5840872"/>
            <a:ext cx="2157131" cy="599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5">
            <a:extLst>
              <a:ext uri="{FF2B5EF4-FFF2-40B4-BE49-F238E27FC236}">
                <a16:creationId xmlns:a16="http://schemas.microsoft.com/office/drawing/2014/main" id="{BB82D5A0-DB7F-4CD0-B932-9973CEB40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166" y="5825223"/>
            <a:ext cx="590727" cy="590727"/>
          </a:xfrm>
          <a:prstGeom prst="rect">
            <a:avLst/>
          </a:prstGeom>
        </p:spPr>
      </p:pic>
      <p:cxnSp>
        <p:nvCxnSpPr>
          <p:cNvPr id="38" name="接點: 肘形 37">
            <a:extLst>
              <a:ext uri="{FF2B5EF4-FFF2-40B4-BE49-F238E27FC236}">
                <a16:creationId xmlns:a16="http://schemas.microsoft.com/office/drawing/2014/main" id="{CE79B891-188D-4738-A5AA-C95A211C498E}"/>
              </a:ext>
            </a:extLst>
          </p:cNvPr>
          <p:cNvCxnSpPr>
            <a:cxnSpLocks/>
          </p:cNvCxnSpPr>
          <p:nvPr/>
        </p:nvCxnSpPr>
        <p:spPr>
          <a:xfrm>
            <a:off x="7122672" y="2826955"/>
            <a:ext cx="3515556" cy="1519299"/>
          </a:xfrm>
          <a:prstGeom prst="bentConnector3">
            <a:avLst>
              <a:gd name="adj1" fmla="val 99977"/>
            </a:avLst>
          </a:prstGeom>
          <a:ln w="38100">
            <a:solidFill>
              <a:srgbClr val="25CD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D7DD0015-940C-46A9-8BBA-83CEFB415F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293" y="2157463"/>
            <a:ext cx="1183964" cy="984249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1E5908C2-7153-4BC3-BCEE-26C909A128A4}"/>
              </a:ext>
            </a:extLst>
          </p:cNvPr>
          <p:cNvSpPr/>
          <p:nvPr/>
        </p:nvSpPr>
        <p:spPr>
          <a:xfrm>
            <a:off x="6160813" y="3108347"/>
            <a:ext cx="115518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1">
                <a:latin typeface="Arial" panose="020B0604020202020204" pitchFamily="34" charset="0"/>
              </a:rPr>
              <a:t>Wi-Fi AP​</a:t>
            </a:r>
            <a:endParaRPr lang="zh-TW" altLang="en-US" b="1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8E093CD-0AA8-4B71-BFC4-28716B870E98}"/>
              </a:ext>
            </a:extLst>
          </p:cNvPr>
          <p:cNvSpPr/>
          <p:nvPr/>
        </p:nvSpPr>
        <p:spPr>
          <a:xfrm>
            <a:off x="6037629" y="4511715"/>
            <a:ext cx="127837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1">
                <a:latin typeface="Arial" panose="020B0604020202020204" pitchFamily="34" charset="0"/>
              </a:rPr>
              <a:t>Thunderbolt​</a:t>
            </a:r>
            <a:endParaRPr lang="zh-TW" altLang="en-US" b="1">
              <a:latin typeface="Arial" panose="020B0604020202020204" pitchFamily="34" charset="0"/>
            </a:endParaRPr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53C0B9E3-8490-41BF-88FF-BF7B3C5D84E1}"/>
              </a:ext>
            </a:extLst>
          </p:cNvPr>
          <p:cNvCxnSpPr>
            <a:cxnSpLocks/>
          </p:cNvCxnSpPr>
          <p:nvPr/>
        </p:nvCxnSpPr>
        <p:spPr>
          <a:xfrm flipH="1">
            <a:off x="6673777" y="6115284"/>
            <a:ext cx="1142180" cy="0"/>
          </a:xfrm>
          <a:prstGeom prst="straightConnector1">
            <a:avLst/>
          </a:prstGeom>
          <a:ln w="28575">
            <a:solidFill>
              <a:srgbClr val="005E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圖片 5">
            <a:extLst>
              <a:ext uri="{FF2B5EF4-FFF2-40B4-BE49-F238E27FC236}">
                <a16:creationId xmlns:a16="http://schemas.microsoft.com/office/drawing/2014/main" id="{1F047520-F25E-4E22-B743-A8E3697F59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305" y="5825223"/>
            <a:ext cx="590727" cy="590727"/>
          </a:xfrm>
          <a:prstGeom prst="rect">
            <a:avLst/>
          </a:prstGeom>
        </p:spPr>
      </p:pic>
      <p:pic>
        <p:nvPicPr>
          <p:cNvPr id="44" name="圖片 34">
            <a:extLst>
              <a:ext uri="{FF2B5EF4-FFF2-40B4-BE49-F238E27FC236}">
                <a16:creationId xmlns:a16="http://schemas.microsoft.com/office/drawing/2014/main" id="{D7CFB96B-9610-4F96-AABF-4591EA2BD16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304" y="5713036"/>
            <a:ext cx="2754661" cy="606103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7A079F72-93E6-47D0-9166-A94DF874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Mac</a:t>
            </a:r>
            <a:r>
              <a:rPr lang="zh-TW" altLang="en-US"/>
              <a:t> 與 </a:t>
            </a:r>
            <a:r>
              <a:rPr lang="en-US" altLang="zh-TW"/>
              <a:t>QNAP</a:t>
            </a:r>
            <a:r>
              <a:rPr lang="zh-TW" altLang="en-US"/>
              <a:t> </a:t>
            </a:r>
            <a:r>
              <a:rPr lang="en-US" altLang="zh-TW"/>
              <a:t>NAS</a:t>
            </a:r>
            <a:r>
              <a:rPr lang="zh-TW" altLang="en-US"/>
              <a:t> 配置方式</a:t>
            </a: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254556FD-372E-40BC-A589-E51F0E5366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26" y="3636716"/>
            <a:ext cx="2550277" cy="1594206"/>
          </a:xfrm>
          <a:prstGeom prst="rect">
            <a:avLst/>
          </a:prstGeom>
        </p:spPr>
      </p:pic>
      <p:pic>
        <p:nvPicPr>
          <p:cNvPr id="42" name="圖片 5">
            <a:extLst>
              <a:ext uri="{FF2B5EF4-FFF2-40B4-BE49-F238E27FC236}">
                <a16:creationId xmlns:a16="http://schemas.microsoft.com/office/drawing/2014/main" id="{104A7EE8-6C5C-4784-962F-F01B6434B7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293" y="4158082"/>
            <a:ext cx="590727" cy="590727"/>
          </a:xfrm>
          <a:prstGeom prst="rect">
            <a:avLst/>
          </a:prstGeom>
        </p:spPr>
      </p:pic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4CFDAA65-5780-42A3-9E19-84F82E961BE7}"/>
              </a:ext>
            </a:extLst>
          </p:cNvPr>
          <p:cNvSpPr txBox="1">
            <a:spLocks/>
          </p:cNvSpPr>
          <p:nvPr/>
        </p:nvSpPr>
        <p:spPr>
          <a:xfrm>
            <a:off x="1504071" y="1381978"/>
            <a:ext cx="8498671" cy="1622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b="1">
                <a:latin typeface="微軟正黑體"/>
                <a:ea typeface="微軟正黑體"/>
                <a:cs typeface="+mn-lt"/>
              </a:rPr>
              <a:t>可透過 WiFi、Thunderbolt、1GbE/10GbE 簡單完成連接</a:t>
            </a:r>
            <a:endParaRPr lang="zh-TW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0753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2DCC85-1F6B-43CC-B4A3-491BF5C96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ea typeface="新細明體"/>
                <a:cs typeface="Calibri Light"/>
              </a:rPr>
              <a:t>Live Demo</a:t>
            </a:r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219DDD9-315F-4B21-9088-DCD0D8FFD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880" y="1161352"/>
            <a:ext cx="4753535" cy="3820153"/>
          </a:xfrm>
          <a:prstGeom prst="rect">
            <a:avLst/>
          </a:prstGeom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96FB9FD7-9E55-4014-B96E-2935A4424007}"/>
              </a:ext>
            </a:extLst>
          </p:cNvPr>
          <p:cNvSpPr txBox="1">
            <a:spLocks/>
          </p:cNvSpPr>
          <p:nvPr/>
        </p:nvSpPr>
        <p:spPr>
          <a:xfrm>
            <a:off x="1685509" y="5347532"/>
            <a:ext cx="8549749" cy="12418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2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Time Machine &amp; QNAP NAS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688135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8FDFDB-9418-45FB-B604-4B942A9A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46" y="1498191"/>
            <a:ext cx="3736573" cy="1325563"/>
          </a:xfrm>
        </p:spPr>
        <p:txBody>
          <a:bodyPr>
            <a:normAutofit/>
          </a:bodyPr>
          <a:lstStyle/>
          <a:p>
            <a:r>
              <a:rPr lang="zh-TW" altLang="en-US"/>
              <a:t>困擾企業 Mac 備份的心聲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32FA8A-20D6-4BC6-AC56-5A0011F33B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3132" y="3035959"/>
            <a:ext cx="4227803" cy="23785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太多人做 Time Machine 備份</a:t>
            </a:r>
            <a:endParaRPr lang="en-US" altLang="zh-TW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0" indent="0">
              <a:buNone/>
            </a:pP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 </a:t>
            </a:r>
            <a:r>
              <a:rPr lang="en-US" altLang="zh-TW" sz="20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- </a:t>
            </a: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空間使用難以分配管理</a:t>
            </a:r>
            <a:endParaRPr lang="en-US" altLang="zh-TW" sz="2000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0" indent="0">
              <a:buNone/>
            </a:pP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 </a:t>
            </a:r>
            <a:r>
              <a:rPr lang="en-US" altLang="zh-TW" sz="20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- </a:t>
            </a: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空間不夠使用</a:t>
            </a:r>
            <a:endParaRPr lang="en-US" altLang="zh-TW" sz="2000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0" indent="0">
              <a:buNone/>
            </a:pP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 </a:t>
            </a:r>
            <a:r>
              <a:rPr lang="en-US" altLang="zh-TW" sz="20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- </a:t>
            </a: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占用頻寬，備份未能即時完成</a:t>
            </a:r>
            <a:endParaRPr lang="en-US" altLang="zh-TW" sz="2000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0" indent="0">
              <a:buNone/>
            </a:pP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TW" sz="2000" b="1">
                <a:solidFill>
                  <a:schemeClr val="bg1"/>
                </a:solidFill>
                <a:latin typeface="微軟正黑體"/>
                <a:ea typeface="微軟正黑體"/>
              </a:rPr>
              <a:t>-</a:t>
            </a:r>
            <a:r>
              <a:rPr lang="en-US" altLang="zh-TW" sz="20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影響正常工作的使用</a:t>
            </a:r>
          </a:p>
        </p:txBody>
      </p:sp>
    </p:spTree>
    <p:extLst>
      <p:ext uri="{BB962C8B-B14F-4D97-AF65-F5344CB8AC3E}">
        <p14:creationId xmlns:p14="http://schemas.microsoft.com/office/powerpoint/2010/main" val="2558495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接點: 肘形 7">
            <a:extLst>
              <a:ext uri="{FF2B5EF4-FFF2-40B4-BE49-F238E27FC236}">
                <a16:creationId xmlns:a16="http://schemas.microsoft.com/office/drawing/2014/main" id="{34A7438D-519C-4294-83B2-86035E0F70A4}"/>
              </a:ext>
            </a:extLst>
          </p:cNvPr>
          <p:cNvCxnSpPr>
            <a:cxnSpLocks/>
          </p:cNvCxnSpPr>
          <p:nvPr/>
        </p:nvCxnSpPr>
        <p:spPr>
          <a:xfrm flipV="1">
            <a:off x="3211779" y="3382859"/>
            <a:ext cx="3627983" cy="2687065"/>
          </a:xfrm>
          <a:prstGeom prst="bentConnector3">
            <a:avLst>
              <a:gd name="adj1" fmla="val 92217"/>
            </a:avLst>
          </a:prstGeom>
          <a:ln w="28575">
            <a:solidFill>
              <a:srgbClr val="005E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>
            <a:extLst>
              <a:ext uri="{FF2B5EF4-FFF2-40B4-BE49-F238E27FC236}">
                <a16:creationId xmlns:a16="http://schemas.microsoft.com/office/drawing/2014/main" id="{D7F5C5B6-D73E-4F58-8AC5-F0D615CFCC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2954" y="3615643"/>
            <a:ext cx="3154749" cy="1971719"/>
          </a:xfrm>
          <a:prstGeom prst="rect">
            <a:avLst/>
          </a:prstGeom>
        </p:spPr>
      </p:pic>
      <p:sp>
        <p:nvSpPr>
          <p:cNvPr id="49" name="Google Shape;205;p21">
            <a:extLst>
              <a:ext uri="{FF2B5EF4-FFF2-40B4-BE49-F238E27FC236}">
                <a16:creationId xmlns:a16="http://schemas.microsoft.com/office/drawing/2014/main" id="{38A1F8D2-50D2-43FF-8BA6-3B02FEB87A6C}"/>
              </a:ext>
            </a:extLst>
          </p:cNvPr>
          <p:cNvSpPr txBox="1"/>
          <p:nvPr/>
        </p:nvSpPr>
        <p:spPr>
          <a:xfrm>
            <a:off x="9633301" y="2659373"/>
            <a:ext cx="16207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>
                <a:solidFill>
                  <a:srgbClr val="C00000"/>
                </a:solidFill>
              </a:rPr>
              <a:t>40 Gb bandwidth​</a:t>
            </a:r>
            <a:endParaRPr lang="zh-TW" altLang="en-US" sz="1200">
              <a:solidFill>
                <a:srgbClr val="C00000"/>
              </a:solidFill>
            </a:endParaRPr>
          </a:p>
        </p:txBody>
      </p:sp>
      <p:pic>
        <p:nvPicPr>
          <p:cNvPr id="59" name="圖片 34">
            <a:extLst>
              <a:ext uri="{FF2B5EF4-FFF2-40B4-BE49-F238E27FC236}">
                <a16:creationId xmlns:a16="http://schemas.microsoft.com/office/drawing/2014/main" id="{8B6698F5-E292-49C8-B706-6D702826B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741" y="2792825"/>
            <a:ext cx="2754661" cy="606103"/>
          </a:xfrm>
          <a:prstGeom prst="rect">
            <a:avLst/>
          </a:prstGeom>
          <a:effectLst>
            <a:reflection blurRad="63500" stA="65000" endPos="22000" dir="5400000" sy="-100000" algn="bl" rotWithShape="0"/>
          </a:effectLst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6F7389D7-E7EE-4207-962D-A3E2326B8775}"/>
              </a:ext>
            </a:extLst>
          </p:cNvPr>
          <p:cNvCxnSpPr>
            <a:cxnSpLocks/>
          </p:cNvCxnSpPr>
          <p:nvPr/>
        </p:nvCxnSpPr>
        <p:spPr>
          <a:xfrm>
            <a:off x="2891124" y="3954900"/>
            <a:ext cx="0" cy="1438387"/>
          </a:xfrm>
          <a:prstGeom prst="line">
            <a:avLst/>
          </a:prstGeom>
          <a:ln w="28575">
            <a:solidFill>
              <a:srgbClr val="198B8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圖片 4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13172C5-D4B5-46A1-9F57-BA0F08401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348" y="4639463"/>
            <a:ext cx="2141087" cy="1204556"/>
          </a:xfrm>
          <a:prstGeom prst="rect">
            <a:avLst/>
          </a:prstGeom>
        </p:spPr>
      </p:pic>
      <p:pic>
        <p:nvPicPr>
          <p:cNvPr id="43" name="圖片 4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57A43E2-9C36-4677-B999-2315C30AC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71" y="4639463"/>
            <a:ext cx="2141087" cy="1204556"/>
          </a:xfrm>
          <a:prstGeom prst="rect">
            <a:avLst/>
          </a:prstGeom>
        </p:spPr>
      </p:pic>
      <p:pic>
        <p:nvPicPr>
          <p:cNvPr id="51" name="圖片 50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78A3D09-53D3-429B-A63B-BF4A0D87D4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037" y="5216288"/>
            <a:ext cx="2141087" cy="1204556"/>
          </a:xfrm>
          <a:prstGeom prst="rect">
            <a:avLst/>
          </a:prstGeom>
        </p:spPr>
      </p:pic>
      <p:pic>
        <p:nvPicPr>
          <p:cNvPr id="40" name="圖片 3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6BF6845-E51F-4015-8A63-2BB8391E63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804" y="2902733"/>
            <a:ext cx="2141087" cy="1204556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C9A604B8-524C-46B7-825A-B5B0529F87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191" y="3544238"/>
            <a:ext cx="860162" cy="463664"/>
          </a:xfrm>
          <a:prstGeom prst="rect">
            <a:avLst/>
          </a:prstGeom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E9588119-8D4B-4FA3-8C8C-AE841C95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適用於企業的 </a:t>
            </a:r>
            <a:r>
              <a:rPr lang="en-US" altLang="zh-TW"/>
              <a:t>Mac </a:t>
            </a:r>
            <a:r>
              <a:rPr lang="zh-TW" altLang="en-US"/>
              <a:t>備份架構</a:t>
            </a:r>
          </a:p>
        </p:txBody>
      </p:sp>
      <p:sp>
        <p:nvSpPr>
          <p:cNvPr id="39" name="Google Shape;134;p19">
            <a:extLst>
              <a:ext uri="{FF2B5EF4-FFF2-40B4-BE49-F238E27FC236}">
                <a16:creationId xmlns:a16="http://schemas.microsoft.com/office/drawing/2014/main" id="{CCA55322-0A04-4CD0-AD4E-60EA264D68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0399" y="1119219"/>
            <a:ext cx="5153025" cy="1365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33400" indent="-457200">
              <a:buSzPct val="100000"/>
            </a:pPr>
            <a:r>
              <a:rPr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多使用者備份空間配置</a:t>
            </a:r>
            <a:endParaRPr lang="en-US" altLang="zh-TW" sz="2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indent="-457200">
              <a:buSzPct val="100000"/>
            </a:pPr>
            <a:r>
              <a:rPr lang="zh-TW" altLang="en-US" sz="2500" b="1">
                <a:latin typeface="微軟正黑體"/>
                <a:ea typeface="微軟正黑體"/>
              </a:rPr>
              <a:t>高速傳輸介面及技術</a:t>
            </a:r>
            <a:endParaRPr lang="en-US" altLang="zh-TW" sz="2500" b="1">
              <a:latin typeface="微軟正黑體"/>
              <a:ea typeface="微軟正黑體"/>
            </a:endParaRPr>
          </a:p>
          <a:p>
            <a:pPr marL="533400" indent="-457200">
              <a:buSzPct val="100000"/>
            </a:pPr>
            <a:r>
              <a:rPr lang="zh-TW" altLang="en-US" sz="2500" b="1">
                <a:latin typeface="微軟正黑體"/>
                <a:ea typeface="微軟正黑體"/>
              </a:rPr>
              <a:t>集中儲存管理，易於再次備份</a:t>
            </a:r>
            <a:endParaRPr lang="en-US" altLang="zh-TW" sz="2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indent="-457200">
              <a:buSzPct val="100000"/>
            </a:pPr>
            <a:endParaRPr lang="zh-TW" sz="2500"/>
          </a:p>
        </p:txBody>
      </p:sp>
      <p:sp>
        <p:nvSpPr>
          <p:cNvPr id="23" name="Google Shape;205;p21">
            <a:extLst>
              <a:ext uri="{FF2B5EF4-FFF2-40B4-BE49-F238E27FC236}">
                <a16:creationId xmlns:a16="http://schemas.microsoft.com/office/drawing/2014/main" id="{E2F1911D-C72A-4795-99B7-AD9FD992A73C}"/>
              </a:ext>
            </a:extLst>
          </p:cNvPr>
          <p:cNvSpPr txBox="1"/>
          <p:nvPr/>
        </p:nvSpPr>
        <p:spPr>
          <a:xfrm>
            <a:off x="1474641" y="6377957"/>
            <a:ext cx="2743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/>
              <a:t>&gt; 100 Mac PCs</a:t>
            </a:r>
          </a:p>
        </p:txBody>
      </p:sp>
      <p:pic>
        <p:nvPicPr>
          <p:cNvPr id="31" name="圖形 30">
            <a:extLst>
              <a:ext uri="{FF2B5EF4-FFF2-40B4-BE49-F238E27FC236}">
                <a16:creationId xmlns:a16="http://schemas.microsoft.com/office/drawing/2014/main" id="{5C679444-170B-4E9E-823B-D6DE2CAE9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191" y="6020976"/>
            <a:ext cx="860162" cy="463664"/>
          </a:xfrm>
          <a:prstGeom prst="rect">
            <a:avLst/>
          </a:prstGeom>
        </p:spPr>
      </p:pic>
      <p:pic>
        <p:nvPicPr>
          <p:cNvPr id="32" name="圖片 5">
            <a:extLst>
              <a:ext uri="{FF2B5EF4-FFF2-40B4-BE49-F238E27FC236}">
                <a16:creationId xmlns:a16="http://schemas.microsoft.com/office/drawing/2014/main" id="{DFB5B3A1-A117-45E2-992A-337CE06AE3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341" y="5632605"/>
            <a:ext cx="590727" cy="590727"/>
          </a:xfrm>
          <a:prstGeom prst="rect">
            <a:avLst/>
          </a:prstGeom>
        </p:spPr>
      </p:pic>
      <p:pic>
        <p:nvPicPr>
          <p:cNvPr id="45" name="圖片 44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E7571362-1FC9-40EA-8A8D-1FA2477A9A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444" y="2979538"/>
            <a:ext cx="2157131" cy="599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5">
            <a:extLst>
              <a:ext uri="{FF2B5EF4-FFF2-40B4-BE49-F238E27FC236}">
                <a16:creationId xmlns:a16="http://schemas.microsoft.com/office/drawing/2014/main" id="{F765ED29-2ACB-4AFE-AF4D-2C24C0C301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013" y="3148027"/>
            <a:ext cx="590727" cy="590727"/>
          </a:xfrm>
          <a:prstGeom prst="rect">
            <a:avLst/>
          </a:prstGeom>
        </p:spPr>
      </p:pic>
      <p:sp>
        <p:nvSpPr>
          <p:cNvPr id="47" name="Google Shape;134;p19">
            <a:extLst>
              <a:ext uri="{FF2B5EF4-FFF2-40B4-BE49-F238E27FC236}">
                <a16:creationId xmlns:a16="http://schemas.microsoft.com/office/drawing/2014/main" id="{54AE2EB5-01ED-4D45-A6B7-845AEB27BC89}"/>
              </a:ext>
            </a:extLst>
          </p:cNvPr>
          <p:cNvSpPr txBox="1">
            <a:spLocks/>
          </p:cNvSpPr>
          <p:nvPr/>
        </p:nvSpPr>
        <p:spPr>
          <a:xfrm>
            <a:off x="6096000" y="1119219"/>
            <a:ext cx="5799423" cy="50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33400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適用於不同網路區段</a:t>
            </a:r>
            <a:endParaRPr lang="en-US" altLang="zh-TW" sz="2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6" name="圖片 5">
            <a:extLst>
              <a:ext uri="{FF2B5EF4-FFF2-40B4-BE49-F238E27FC236}">
                <a16:creationId xmlns:a16="http://schemas.microsoft.com/office/drawing/2014/main" id="{49C7AFE0-F3F3-41C7-A7BB-8693418CA4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603" y="2846003"/>
            <a:ext cx="590727" cy="590727"/>
          </a:xfrm>
          <a:prstGeom prst="rect">
            <a:avLst/>
          </a:prstGeom>
        </p:spPr>
      </p:pic>
      <p:sp>
        <p:nvSpPr>
          <p:cNvPr id="34" name="Google Shape;134;p19">
            <a:extLst>
              <a:ext uri="{FF2B5EF4-FFF2-40B4-BE49-F238E27FC236}">
                <a16:creationId xmlns:a16="http://schemas.microsoft.com/office/drawing/2014/main" id="{26F4CC64-FCA2-402E-88A8-AC71037EADB3}"/>
              </a:ext>
            </a:extLst>
          </p:cNvPr>
          <p:cNvSpPr txBox="1">
            <a:spLocks/>
          </p:cNvSpPr>
          <p:nvPr/>
        </p:nvSpPr>
        <p:spPr>
          <a:xfrm>
            <a:off x="2593089" y="-1949131"/>
            <a:ext cx="5153563" cy="57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>
              <a:buSzPct val="100000"/>
            </a:pPr>
            <a:r>
              <a:rPr lang="en-US" altLang="zh-TW" sz="2200" b="1">
                <a:latin typeface="微軟正黑體"/>
                <a:ea typeface="微軟正黑體"/>
              </a:rPr>
              <a:t>- </a:t>
            </a:r>
            <a:r>
              <a:rPr lang="zh-TW" altLang="en-US" sz="2200" b="1">
                <a:latin typeface="微軟正黑體"/>
                <a:ea typeface="微軟正黑體"/>
              </a:rPr>
              <a:t>高速傳輸介面及技術</a:t>
            </a:r>
            <a:br>
              <a:rPr lang="en-US" altLang="zh-TW" sz="2200" b="1">
                <a:latin typeface="微軟正黑體"/>
                <a:ea typeface="微軟正黑體"/>
              </a:rPr>
            </a:br>
            <a:r>
              <a:rPr lang="en-US" altLang="zh-TW" sz="2200" b="1">
                <a:latin typeface="微軟正黑體"/>
                <a:ea typeface="微軟正黑體"/>
              </a:rPr>
              <a:t>- </a:t>
            </a:r>
            <a:r>
              <a:rPr lang="zh-TW" altLang="en-US" sz="2200" b="1">
                <a:latin typeface="微軟正黑體"/>
                <a:ea typeface="微軟正黑體"/>
              </a:rPr>
              <a:t>集中儲存管理，易於再次備份</a:t>
            </a:r>
            <a:endParaRPr lang="zh-TW" altLang="zh-TW" sz="2200">
              <a:latin typeface="微軟正黑體"/>
              <a:ea typeface="微軟正黑體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2AB8D07-8DED-4805-A3D5-643767ED2C1E}"/>
              </a:ext>
            </a:extLst>
          </p:cNvPr>
          <p:cNvGrpSpPr/>
          <p:nvPr/>
        </p:nvGrpSpPr>
        <p:grpSpPr>
          <a:xfrm>
            <a:off x="6713902" y="1982617"/>
            <a:ext cx="5413801" cy="333795"/>
            <a:chOff x="6511760" y="2108236"/>
            <a:chExt cx="5413801" cy="333795"/>
          </a:xfrm>
        </p:grpSpPr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00D3DC35-FB49-47D8-8FAD-C4FCBF3E3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93569" t="-9233" b="-1"/>
            <a:stretch/>
          </p:blipFill>
          <p:spPr>
            <a:xfrm>
              <a:off x="11527767" y="2108236"/>
              <a:ext cx="397794" cy="319908"/>
            </a:xfrm>
            <a:prstGeom prst="rect">
              <a:avLst/>
            </a:prstGeom>
          </p:spPr>
        </p:pic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6A713961-D513-48CC-A8E1-7E5703565DBA}"/>
                </a:ext>
              </a:extLst>
            </p:cNvPr>
            <p:cNvGrpSpPr/>
            <p:nvPr/>
          </p:nvGrpSpPr>
          <p:grpSpPr>
            <a:xfrm>
              <a:off x="6511760" y="2134650"/>
              <a:ext cx="5349314" cy="307381"/>
              <a:chOff x="4377237" y="1757012"/>
              <a:chExt cx="4011985" cy="230536"/>
            </a:xfrm>
          </p:grpSpPr>
          <p:pic>
            <p:nvPicPr>
              <p:cNvPr id="36" name="圖形 35">
                <a:extLst>
                  <a:ext uri="{FF2B5EF4-FFF2-40B4-BE49-F238E27FC236}">
                    <a16:creationId xmlns:a16="http://schemas.microsoft.com/office/drawing/2014/main" id="{414E245F-93CA-4222-BAE4-ED32FDCAD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1" r="14140" b="-4957"/>
              <a:stretch/>
            </p:blipFill>
            <p:spPr>
              <a:xfrm>
                <a:off x="4406330" y="1757012"/>
                <a:ext cx="3982892" cy="230536"/>
              </a:xfrm>
              <a:prstGeom prst="rect">
                <a:avLst/>
              </a:prstGeom>
            </p:spPr>
          </p:pic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E662D119-D612-4D15-98E3-FE01BAC3BF6C}"/>
                  </a:ext>
                </a:extLst>
              </p:cNvPr>
              <p:cNvSpPr/>
              <p:nvPr/>
            </p:nvSpPr>
            <p:spPr>
              <a:xfrm>
                <a:off x="4377237" y="1762334"/>
                <a:ext cx="3982892" cy="173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TW" sz="907">
                    <a:latin typeface="+mj-lt"/>
                    <a:ea typeface="新細明體"/>
                  </a:rPr>
                  <a:t>$ </a:t>
                </a:r>
                <a:r>
                  <a:rPr lang="zh-TW" altLang="zh-TW" sz="907">
                    <a:latin typeface="+mj-lt"/>
                    <a:ea typeface="新細明體"/>
                  </a:rPr>
                  <a:t>sudo tmutil setdestination</a:t>
                </a:r>
                <a:r>
                  <a:rPr lang="en-US" altLang="zh-TW" sz="907">
                    <a:latin typeface="+mj-lt"/>
                    <a:ea typeface="新細明體"/>
                  </a:rPr>
                  <a:t> </a:t>
                </a:r>
                <a:r>
                  <a:rPr lang="zh-TW" altLang="zh-TW" sz="907">
                    <a:latin typeface="+mj-lt"/>
                    <a:ea typeface="新細明體"/>
                  </a:rPr>
                  <a:t>smb://</a:t>
                </a:r>
                <a:r>
                  <a:rPr lang="en-US" altLang="zh-TW" sz="907">
                    <a:latin typeface="+mj-lt"/>
                    <a:ea typeface="新細明體"/>
                  </a:rPr>
                  <a:t>{USER_NAME}</a:t>
                </a:r>
                <a:r>
                  <a:rPr lang="zh-TW" altLang="zh-TW" sz="907">
                    <a:latin typeface="+mj-lt"/>
                    <a:ea typeface="新細明體"/>
                  </a:rPr>
                  <a:t>:</a:t>
                </a:r>
                <a:r>
                  <a:rPr lang="en-US" altLang="zh-TW" sz="907">
                    <a:latin typeface="+mj-lt"/>
                    <a:ea typeface="新細明體"/>
                  </a:rPr>
                  <a:t>{PASSWORD}@{</a:t>
                </a:r>
                <a:r>
                  <a:rPr lang="zh-TW" altLang="zh-TW" sz="907">
                    <a:latin typeface="+mj-lt"/>
                    <a:ea typeface="新細明體"/>
                  </a:rPr>
                  <a:t>NAS</a:t>
                </a:r>
                <a:r>
                  <a:rPr lang="en-US" altLang="zh-TW" sz="907">
                    <a:latin typeface="+mj-lt"/>
                    <a:ea typeface="新細明體"/>
                  </a:rPr>
                  <a:t>_</a:t>
                </a:r>
                <a:r>
                  <a:rPr lang="zh-TW" altLang="zh-TW" sz="907">
                    <a:latin typeface="+mj-lt"/>
                    <a:ea typeface="新細明體"/>
                  </a:rPr>
                  <a:t>IP</a:t>
                </a:r>
                <a:r>
                  <a:rPr lang="en-US" altLang="zh-TW" sz="907">
                    <a:latin typeface="+mj-lt"/>
                    <a:ea typeface="新細明體"/>
                  </a:rPr>
                  <a:t>ADDRESS}</a:t>
                </a:r>
                <a:r>
                  <a:rPr lang="zh-TW" altLang="zh-TW" sz="907">
                    <a:latin typeface="+mj-lt"/>
                    <a:ea typeface="新細明體"/>
                  </a:rPr>
                  <a:t>/</a:t>
                </a:r>
                <a:r>
                  <a:rPr lang="en-US" altLang="zh-TW" sz="907">
                    <a:latin typeface="+mj-lt"/>
                    <a:ea typeface="新細明體"/>
                  </a:rPr>
                  <a:t>{SHARED_FOLDER_NAME}</a:t>
                </a:r>
                <a:endParaRPr lang="zh-TW" altLang="zh-TW" sz="907">
                  <a:latin typeface="+mj-lt"/>
                  <a:ea typeface="新細明體"/>
                </a:endParaRPr>
              </a:p>
            </p:txBody>
          </p:sp>
        </p:grp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58C67F5E-B50E-4B1C-978F-AF4371B20B48}"/>
              </a:ext>
            </a:extLst>
          </p:cNvPr>
          <p:cNvSpPr/>
          <p:nvPr/>
        </p:nvSpPr>
        <p:spPr>
          <a:xfrm>
            <a:off x="6677325" y="1594348"/>
            <a:ext cx="3799393" cy="4001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2000" b="1">
                <a:latin typeface="微軟正黑體"/>
                <a:ea typeface="微軟正黑體"/>
              </a:rPr>
              <a:t>- </a:t>
            </a:r>
            <a:r>
              <a:rPr lang="zh-TW" altLang="en-US" sz="2000" b="1">
                <a:latin typeface="微軟正黑體"/>
                <a:ea typeface="微軟正黑體"/>
              </a:rPr>
              <a:t>如何透過</a:t>
            </a:r>
            <a:r>
              <a:rPr lang="en-US" altLang="zh-TW" sz="2000" b="1">
                <a:latin typeface="微軟正黑體"/>
                <a:ea typeface="微軟正黑體"/>
              </a:rPr>
              <a:t>SMB</a:t>
            </a:r>
            <a:r>
              <a:rPr lang="zh-TW" altLang="en-US" sz="2000" b="1">
                <a:latin typeface="微軟正黑體"/>
                <a:ea typeface="微軟正黑體"/>
              </a:rPr>
              <a:t>跨網段備份</a:t>
            </a:r>
            <a:endParaRPr lang="zh-TW" sz="2000">
              <a:latin typeface="微軟正黑體"/>
              <a:ea typeface="微軟正黑體"/>
            </a:endParaRPr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E5B152C5-522D-4C9C-8540-C8A920E4DC2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18" t="80965"/>
          <a:stretch/>
        </p:blipFill>
        <p:spPr>
          <a:xfrm>
            <a:off x="5388863" y="3401044"/>
            <a:ext cx="1025932" cy="240828"/>
          </a:xfrm>
          <a:prstGeom prst="rect">
            <a:avLst/>
          </a:prstGeom>
        </p:spPr>
      </p:pic>
      <p:sp>
        <p:nvSpPr>
          <p:cNvPr id="15" name="Google Shape;205;p21">
            <a:extLst>
              <a:ext uri="{FF2B5EF4-FFF2-40B4-BE49-F238E27FC236}">
                <a16:creationId xmlns:a16="http://schemas.microsoft.com/office/drawing/2014/main" id="{CCD4A406-2850-43BC-9791-1E3D9B5326B4}"/>
              </a:ext>
            </a:extLst>
          </p:cNvPr>
          <p:cNvSpPr txBox="1"/>
          <p:nvPr/>
        </p:nvSpPr>
        <p:spPr>
          <a:xfrm>
            <a:off x="6317159" y="3413742"/>
            <a:ext cx="183829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/>
              <a:t>10GbE Switch</a:t>
            </a:r>
            <a:endParaRPr sz="120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EF94F20-9120-4010-90C2-10F7827907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18" y="3952555"/>
            <a:ext cx="2376217" cy="2140030"/>
          </a:xfrm>
          <a:prstGeom prst="rect">
            <a:avLst/>
          </a:prstGeom>
        </p:spPr>
      </p:pic>
      <p:pic>
        <p:nvPicPr>
          <p:cNvPr id="60" name="圖形 59">
            <a:extLst>
              <a:ext uri="{FF2B5EF4-FFF2-40B4-BE49-F238E27FC236}">
                <a16:creationId xmlns:a16="http://schemas.microsoft.com/office/drawing/2014/main" id="{30DBB239-AE20-4AAF-A7AF-13A34542A0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69141" y="5022570"/>
            <a:ext cx="850877" cy="1135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Google Shape;205;p21">
            <a:extLst>
              <a:ext uri="{FF2B5EF4-FFF2-40B4-BE49-F238E27FC236}">
                <a16:creationId xmlns:a16="http://schemas.microsoft.com/office/drawing/2014/main" id="{93084CD0-79C4-4D0A-96FC-FE6CE306D4F8}"/>
              </a:ext>
            </a:extLst>
          </p:cNvPr>
          <p:cNvSpPr txBox="1"/>
          <p:nvPr/>
        </p:nvSpPr>
        <p:spPr>
          <a:xfrm>
            <a:off x="7330193" y="4991487"/>
            <a:ext cx="1235265" cy="28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/>
              <a:t>Domain</a:t>
            </a:r>
            <a:r>
              <a:rPr lang="zh-TW" altLang="en-US" sz="1200" b="1"/>
              <a:t> </a:t>
            </a:r>
            <a:r>
              <a:rPr lang="en-US" altLang="zh-TW" sz="1200" b="1"/>
              <a:t>Users</a:t>
            </a:r>
            <a:endParaRPr lang="zh-TW" altLang="en-US" sz="1200"/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271EF740-8DE6-4F91-AA44-2B4399E097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286" y="3924818"/>
            <a:ext cx="1250084" cy="38356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99C1B68-77D4-4E3A-9E35-56ECFA9BE4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47" y="2941185"/>
            <a:ext cx="502916" cy="495545"/>
          </a:xfrm>
          <a:prstGeom prst="rect">
            <a:avLst/>
          </a:prstGeom>
        </p:spPr>
      </p:pic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3C9C9027-B2CE-4E3E-9BCF-E7EC94D7DBEE}"/>
              </a:ext>
            </a:extLst>
          </p:cNvPr>
          <p:cNvCxnSpPr>
            <a:cxnSpLocks/>
          </p:cNvCxnSpPr>
          <p:nvPr/>
        </p:nvCxnSpPr>
        <p:spPr>
          <a:xfrm flipV="1">
            <a:off x="10534207" y="3221968"/>
            <a:ext cx="0" cy="701685"/>
          </a:xfrm>
          <a:prstGeom prst="line">
            <a:avLst/>
          </a:prstGeom>
          <a:ln w="28575">
            <a:solidFill>
              <a:srgbClr val="198B8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24177BB0-718F-4C8E-AD65-1294EFCA6392}"/>
              </a:ext>
            </a:extLst>
          </p:cNvPr>
          <p:cNvCxnSpPr>
            <a:cxnSpLocks/>
          </p:cNvCxnSpPr>
          <p:nvPr/>
        </p:nvCxnSpPr>
        <p:spPr>
          <a:xfrm flipH="1">
            <a:off x="8513101" y="3188957"/>
            <a:ext cx="1336293" cy="0"/>
          </a:xfrm>
          <a:prstGeom prst="line">
            <a:avLst/>
          </a:prstGeom>
          <a:ln w="28575">
            <a:solidFill>
              <a:srgbClr val="198B8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8470473A-4101-412C-9F99-8B542477F886}"/>
              </a:ext>
            </a:extLst>
          </p:cNvPr>
          <p:cNvGrpSpPr/>
          <p:nvPr/>
        </p:nvGrpSpPr>
        <p:grpSpPr>
          <a:xfrm>
            <a:off x="9546814" y="2889638"/>
            <a:ext cx="1847733" cy="542203"/>
            <a:chOff x="1921404" y="1503754"/>
            <a:chExt cx="2264612" cy="694716"/>
          </a:xfrm>
        </p:grpSpPr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3283319E-DA4D-45F7-87C8-20797F520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404" y="1503754"/>
              <a:ext cx="2264612" cy="694716"/>
            </a:xfrm>
            <a:prstGeom prst="rect">
              <a:avLst/>
            </a:prstGeom>
          </p:spPr>
        </p:pic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09900B84-FA93-466F-A120-11C06F4E24C7}"/>
                </a:ext>
              </a:extLst>
            </p:cNvPr>
            <p:cNvSpPr/>
            <p:nvPr/>
          </p:nvSpPr>
          <p:spPr>
            <a:xfrm>
              <a:off x="2126285" y="1658654"/>
              <a:ext cx="1986444" cy="4022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zh-TW" sz="1600" b="1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Port </a:t>
              </a:r>
              <a:r>
                <a:rPr lang="en-US" altLang="zh-TW" sz="1600" b="1" err="1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Trunking</a:t>
              </a:r>
              <a:endParaRPr lang="en-US" altLang="zh-TW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329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5E921744-58D0-4AAC-A61B-0624989B59D8}"/>
              </a:ext>
            </a:extLst>
          </p:cNvPr>
          <p:cNvCxnSpPr>
            <a:cxnSpLocks/>
          </p:cNvCxnSpPr>
          <p:nvPr/>
        </p:nvCxnSpPr>
        <p:spPr>
          <a:xfrm flipV="1">
            <a:off x="3260957" y="2722133"/>
            <a:ext cx="1032849" cy="914377"/>
          </a:xfrm>
          <a:prstGeom prst="straightConnector1">
            <a:avLst/>
          </a:prstGeom>
          <a:ln w="57150">
            <a:solidFill>
              <a:schemeClr val="accent1"/>
            </a:solidFill>
            <a:prstDash val="sysDash"/>
            <a:headEnd type="none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C1950430-96AD-46AB-9F9F-E9987D713AB3}"/>
              </a:ext>
            </a:extLst>
          </p:cNvPr>
          <p:cNvCxnSpPr>
            <a:cxnSpLocks/>
          </p:cNvCxnSpPr>
          <p:nvPr/>
        </p:nvCxnSpPr>
        <p:spPr>
          <a:xfrm>
            <a:off x="8029550" y="2795451"/>
            <a:ext cx="951164" cy="933036"/>
          </a:xfrm>
          <a:prstGeom prst="straightConnector1">
            <a:avLst/>
          </a:prstGeom>
          <a:ln w="57150" cap="flat" cmpd="sng">
            <a:solidFill>
              <a:srgbClr val="FA7032"/>
            </a:solidFill>
            <a:prstDash val="sysDash"/>
            <a:bevel/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D0D2AF82-EE49-4C37-AC1B-B73F5713E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無痛快速的換新 </a:t>
            </a:r>
            <a:r>
              <a:rPr lang="en-US" altLang="zh-TW"/>
              <a:t>Mac </a:t>
            </a:r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17402960-9C04-4C50-B840-E8D319F6BF21}"/>
              </a:ext>
            </a:extLst>
          </p:cNvPr>
          <p:cNvSpPr/>
          <p:nvPr/>
        </p:nvSpPr>
        <p:spPr>
          <a:xfrm>
            <a:off x="4770120" y="4656910"/>
            <a:ext cx="3149600" cy="1238566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CB950D0-ABA9-42E7-A925-9BC4131C1EC9}"/>
              </a:ext>
            </a:extLst>
          </p:cNvPr>
          <p:cNvGrpSpPr/>
          <p:nvPr/>
        </p:nvGrpSpPr>
        <p:grpSpPr>
          <a:xfrm>
            <a:off x="7870192" y="3636510"/>
            <a:ext cx="3484880" cy="3009934"/>
            <a:chOff x="8117840" y="3636510"/>
            <a:chExt cx="3484880" cy="3009934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092F1887-18D9-4679-93B2-9FBB9C292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313" y="3636510"/>
              <a:ext cx="3009934" cy="3009934"/>
            </a:xfrm>
            <a:prstGeom prst="rect">
              <a:avLst/>
            </a:prstGeom>
          </p:spPr>
        </p:pic>
        <p:pic>
          <p:nvPicPr>
            <p:cNvPr id="6" name="圖片 6" descr="一張含有 電子用品, 室內, 監視器, 顯示 的圖片&#10;&#10;描述是以非常高的可信度產生">
              <a:extLst>
                <a:ext uri="{FF2B5EF4-FFF2-40B4-BE49-F238E27FC236}">
                  <a16:creationId xmlns:a16="http://schemas.microsoft.com/office/drawing/2014/main" id="{7E2843C1-CFB7-41E1-BD38-EFB776876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7840" y="4002882"/>
              <a:ext cx="3484880" cy="2277189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D2970D87-E281-4D6C-8DE2-190D9B4ACF49}"/>
                </a:ext>
              </a:extLst>
            </p:cNvPr>
            <p:cNvSpPr txBox="1"/>
            <p:nvPr/>
          </p:nvSpPr>
          <p:spPr>
            <a:xfrm>
              <a:off x="9098280" y="4126374"/>
              <a:ext cx="1524000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600" b="1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New Mac Pro</a:t>
              </a:r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404A8DC8-C298-48AF-8515-621C13385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76" y="3636510"/>
            <a:ext cx="3009934" cy="3009934"/>
          </a:xfrm>
          <a:prstGeom prst="rect">
            <a:avLst/>
          </a:prstGeom>
        </p:spPr>
      </p:pic>
      <p:pic>
        <p:nvPicPr>
          <p:cNvPr id="4" name="圖片 4" descr="一張含有 坐, 桌, 室內, 監視器 的圖片&#10;&#10;描述是以非常高的可信度產生">
            <a:extLst>
              <a:ext uri="{FF2B5EF4-FFF2-40B4-BE49-F238E27FC236}">
                <a16:creationId xmlns:a16="http://schemas.microsoft.com/office/drawing/2014/main" id="{93B7DD3A-1CD6-40D1-9880-419C28F87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243" y="3969975"/>
            <a:ext cx="2743200" cy="27432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F210F51-AE17-4F08-A3ED-AC2AA0EE5376}"/>
              </a:ext>
            </a:extLst>
          </p:cNvPr>
          <p:cNvSpPr txBox="1"/>
          <p:nvPr/>
        </p:nvSpPr>
        <p:spPr>
          <a:xfrm>
            <a:off x="2054843" y="4011496"/>
            <a:ext cx="1524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600" b="1">
                <a:latin typeface="Arial"/>
                <a:ea typeface="新細明體"/>
                <a:cs typeface="Arial"/>
              </a:rPr>
              <a:t>Old MacBook Air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D1BAE5-E7D2-42A4-B866-5754C3568CA4}"/>
              </a:ext>
            </a:extLst>
          </p:cNvPr>
          <p:cNvSpPr txBox="1"/>
          <p:nvPr/>
        </p:nvSpPr>
        <p:spPr>
          <a:xfrm>
            <a:off x="5334000" y="5001521"/>
            <a:ext cx="1524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Change</a:t>
            </a:r>
            <a:endParaRPr lang="zh-TW" sz="28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20" name="圖片 20" descr="一張含有 監視器, 天空 的圖片&#10;&#10;描述是以高可信度產生">
            <a:extLst>
              <a:ext uri="{FF2B5EF4-FFF2-40B4-BE49-F238E27FC236}">
                <a16:creationId xmlns:a16="http://schemas.microsoft.com/office/drawing/2014/main" id="{F2B54B87-8167-45B9-A634-91322C988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728" y="2152946"/>
            <a:ext cx="934720" cy="924560"/>
          </a:xfrm>
          <a:prstGeom prst="rect">
            <a:avLst/>
          </a:prstGeom>
        </p:spPr>
      </p:pic>
      <p:pic>
        <p:nvPicPr>
          <p:cNvPr id="23" name="圖片 20" descr="一張含有 監視器, 天空 的圖片&#10;&#10;描述是以高可信度產生">
            <a:extLst>
              <a:ext uri="{FF2B5EF4-FFF2-40B4-BE49-F238E27FC236}">
                <a16:creationId xmlns:a16="http://schemas.microsoft.com/office/drawing/2014/main" id="{3C241284-4CE9-4452-AB6B-F2C9506A4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929" y="2152946"/>
            <a:ext cx="934720" cy="924560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F691964D-FC87-4F18-900E-42041D69BA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806" y="1400802"/>
            <a:ext cx="3723634" cy="23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71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9C0946-5F4E-43C6-80DE-E98C14E4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備份口訣：備份 </a:t>
            </a:r>
            <a:r>
              <a:rPr lang="en-US" altLang="zh-TW"/>
              <a:t>3-2-1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A3E8CC-E5AF-43EC-A69F-ED6C611DAC1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36163" y="1218592"/>
            <a:ext cx="6475871" cy="26687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怎樣的備份方案才是安全的 ?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marL="400050" lvl="1" indent="0">
              <a:buNone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 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要幾份?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</a:p>
          <a:p>
            <a:pPr marL="400050" lvl="1" indent="0">
              <a:buNone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 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放哪裡? </a:t>
            </a:r>
            <a:endParaRPr lang="zh-TW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完整備份的最佳實踐策略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</a:p>
          <a:p>
            <a:pPr marL="400050" lvl="1" indent="0">
              <a:buNone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 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美國官方建議備份方案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marL="400050" lvl="1" indent="0">
              <a:buNone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『資料備份策略 3-2-1』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DCD036D-8448-4135-B596-4B438769F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39" y="4186151"/>
            <a:ext cx="2407563" cy="2407563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E1C9111E-D497-47BF-A10C-C50C0478B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23" y="3972167"/>
            <a:ext cx="1260000" cy="1260000"/>
          </a:xfrm>
          <a:prstGeom prst="rect">
            <a:avLst/>
          </a:prstGeom>
        </p:spPr>
      </p:pic>
      <p:pic>
        <p:nvPicPr>
          <p:cNvPr id="24" name="圖形 1">
            <a:extLst>
              <a:ext uri="{FF2B5EF4-FFF2-40B4-BE49-F238E27FC236}">
                <a16:creationId xmlns:a16="http://schemas.microsoft.com/office/drawing/2014/main" id="{3562DD7D-6A65-4D32-9764-AD1944C03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2821" y="5090149"/>
            <a:ext cx="1151972" cy="12271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9B827095-8829-4668-A122-0E5AD4E52EB8}"/>
              </a:ext>
            </a:extLst>
          </p:cNvPr>
          <p:cNvSpPr/>
          <p:nvPr/>
        </p:nvSpPr>
        <p:spPr>
          <a:xfrm>
            <a:off x="2893883" y="4438095"/>
            <a:ext cx="13801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三份資料</a:t>
            </a:r>
            <a:endParaRPr lang="zh-TW" altLang="en-US" sz="2000">
              <a:solidFill>
                <a:schemeClr val="bg1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895A9E5-0E09-4BDC-9349-7D4685A979CD}"/>
              </a:ext>
            </a:extLst>
          </p:cNvPr>
          <p:cNvSpPr/>
          <p:nvPr/>
        </p:nvSpPr>
        <p:spPr>
          <a:xfrm>
            <a:off x="1811723" y="3971151"/>
            <a:ext cx="831662" cy="1200329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7200" b="1">
                <a:solidFill>
                  <a:schemeClr val="bg1"/>
                </a:solidFill>
              </a:rPr>
              <a:t>3</a:t>
            </a:r>
            <a:endParaRPr lang="zh-TW" altLang="en-US" sz="7200" b="1">
              <a:solidFill>
                <a:schemeClr val="bg1"/>
              </a:solidFill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F7E9DA25-6C76-46DD-848B-C89682628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93" y="4186151"/>
            <a:ext cx="2407563" cy="2407563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27BB38A6-3C2F-4B08-B868-ECC674DCEDB3}"/>
              </a:ext>
            </a:extLst>
          </p:cNvPr>
          <p:cNvSpPr/>
          <p:nvPr/>
        </p:nvSpPr>
        <p:spPr>
          <a:xfrm>
            <a:off x="6056837" y="4438095"/>
            <a:ext cx="13801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兩個裝置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DD0FE5A7-EF12-4F3E-B3FC-62F7A4493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19" y="4186151"/>
            <a:ext cx="2407563" cy="2407563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2BB9F80D-E95E-4D8B-A05E-61CAF4B6B0FA}"/>
              </a:ext>
            </a:extLst>
          </p:cNvPr>
          <p:cNvSpPr/>
          <p:nvPr/>
        </p:nvSpPr>
        <p:spPr>
          <a:xfrm>
            <a:off x="9152363" y="4438095"/>
            <a:ext cx="13801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一個異地</a:t>
            </a:r>
          </a:p>
        </p:txBody>
      </p:sp>
      <p:pic>
        <p:nvPicPr>
          <p:cNvPr id="37" name="圖形 2">
            <a:extLst>
              <a:ext uri="{FF2B5EF4-FFF2-40B4-BE49-F238E27FC236}">
                <a16:creationId xmlns:a16="http://schemas.microsoft.com/office/drawing/2014/main" id="{CFE66DB4-2C08-4D79-96EC-DADD843C8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8173" y="5117382"/>
            <a:ext cx="953666" cy="1135318"/>
          </a:xfrm>
          <a:prstGeom prst="rect">
            <a:avLst/>
          </a:prstGeom>
        </p:spPr>
      </p:pic>
      <p:pic>
        <p:nvPicPr>
          <p:cNvPr id="38" name="圖形 3">
            <a:extLst>
              <a:ext uri="{FF2B5EF4-FFF2-40B4-BE49-F238E27FC236}">
                <a16:creationId xmlns:a16="http://schemas.microsoft.com/office/drawing/2014/main" id="{70CA158B-CAC4-4D06-9441-64F797B4B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8270" y="5216341"/>
            <a:ext cx="1440921" cy="894888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7308A443-36E9-410F-A340-14C013220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73" y="3972167"/>
            <a:ext cx="1260000" cy="1260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750FEE20-743D-4B19-A201-A4B3A150698F}"/>
              </a:ext>
            </a:extLst>
          </p:cNvPr>
          <p:cNvSpPr/>
          <p:nvPr/>
        </p:nvSpPr>
        <p:spPr>
          <a:xfrm>
            <a:off x="5045373" y="3971151"/>
            <a:ext cx="831662" cy="1200329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7200" b="1">
                <a:solidFill>
                  <a:schemeClr val="bg1"/>
                </a:solidFill>
              </a:rPr>
              <a:t>2</a:t>
            </a:r>
            <a:endParaRPr lang="zh-TW" altLang="en-US" sz="7200" b="1">
              <a:solidFill>
                <a:schemeClr val="bg1"/>
              </a:solidFill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282BFC1E-69F0-4FBE-B79A-7BE225068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95" y="3972167"/>
            <a:ext cx="1260000" cy="1260000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F1E58557-8829-43B3-97CE-A9F403C96E6F}"/>
              </a:ext>
            </a:extLst>
          </p:cNvPr>
          <p:cNvSpPr/>
          <p:nvPr/>
        </p:nvSpPr>
        <p:spPr>
          <a:xfrm>
            <a:off x="8211595" y="3971151"/>
            <a:ext cx="831662" cy="1200329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7200" b="1">
                <a:solidFill>
                  <a:schemeClr val="bg1"/>
                </a:solidFill>
              </a:rPr>
              <a:t>1</a:t>
            </a:r>
            <a:endParaRPr lang="zh-TW" altLang="en-US" sz="7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35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627700-8D40-4481-BCF6-4D6FC608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HBS 3 </a:t>
            </a:r>
            <a:r>
              <a:rPr lang="zh-TW" altLang="en-US"/>
              <a:t>降低您的成本完成備份 </a:t>
            </a:r>
            <a:r>
              <a:rPr lang="en-US" altLang="zh-TW"/>
              <a:t>3-2-1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1E07FC-1602-4B50-94A6-8E967EA73D1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01736" y="1858304"/>
            <a:ext cx="8008187" cy="39937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省時間又省空間</a:t>
            </a:r>
          </a:p>
          <a:p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QuDedup: 來源端 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(Source-side)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重複資料刪除</a:t>
            </a:r>
            <a:endParaRPr lang="zh-TW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TCP BBR </a:t>
            </a:r>
            <a:endParaRPr lang="zh-TW" sz="24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整合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23</a:t>
            </a:r>
            <a:r>
              <a:rPr 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個雲服務商 (持續增加...)</a:t>
            </a:r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高達 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30</a:t>
            </a:r>
            <a:r>
              <a:rPr 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條排程設定</a:t>
            </a:r>
            <a:endParaRPr lang="zh-TW" sz="24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9803420-79FE-4656-828D-76CAF6768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85" y="2783392"/>
            <a:ext cx="2146487" cy="214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36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>
            <a:extLst>
              <a:ext uri="{FF2B5EF4-FFF2-40B4-BE49-F238E27FC236}">
                <a16:creationId xmlns:a16="http://schemas.microsoft.com/office/drawing/2014/main" id="{3D9A763F-2E10-40CE-8BF7-7C588A77EAD2}"/>
              </a:ext>
            </a:extLst>
          </p:cNvPr>
          <p:cNvGrpSpPr/>
          <p:nvPr/>
        </p:nvGrpSpPr>
        <p:grpSpPr>
          <a:xfrm>
            <a:off x="8418227" y="3555349"/>
            <a:ext cx="2603809" cy="694716"/>
            <a:chOff x="1582207" y="1503754"/>
            <a:chExt cx="2603809" cy="694716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952CA51B-DFDE-4081-ABB3-D52638FAB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404" y="1503754"/>
              <a:ext cx="2264612" cy="694716"/>
            </a:xfrm>
            <a:prstGeom prst="rect">
              <a:avLst/>
            </a:prstGeom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42399383-A14F-4926-8C7B-B1375B1CFEF1}"/>
                </a:ext>
              </a:extLst>
            </p:cNvPr>
            <p:cNvSpPr/>
            <p:nvPr/>
          </p:nvSpPr>
          <p:spPr>
            <a:xfrm>
              <a:off x="2305191" y="1667379"/>
              <a:ext cx="181959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zh-TW" altLang="en-US" sz="2000" b="1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空間占用減量</a:t>
              </a:r>
            </a:p>
          </p:txBody>
        </p: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A9E9EAB4-3C3D-49B2-95FD-C51304A4EA11}"/>
                </a:ext>
              </a:extLst>
            </p:cNvPr>
            <p:cNvGrpSpPr/>
            <p:nvPr/>
          </p:nvGrpSpPr>
          <p:grpSpPr>
            <a:xfrm>
              <a:off x="1582207" y="1507324"/>
              <a:ext cx="696548" cy="662229"/>
              <a:chOff x="8291516" y="4135916"/>
              <a:chExt cx="980460" cy="932152"/>
            </a:xfrm>
          </p:grpSpPr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DAC8C293-ABAD-40DC-B7C5-FCAD7B6B1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1516" y="4136597"/>
                <a:ext cx="931472" cy="931471"/>
              </a:xfrm>
              <a:prstGeom prst="rect">
                <a:avLst/>
              </a:prstGeom>
            </p:spPr>
          </p:pic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7B374B30-DD07-4EFF-8B1B-86D5359D4C18}"/>
                  </a:ext>
                </a:extLst>
              </p:cNvPr>
              <p:cNvSpPr/>
              <p:nvPr/>
            </p:nvSpPr>
            <p:spPr>
              <a:xfrm>
                <a:off x="8440315" y="4135916"/>
                <a:ext cx="831661" cy="90977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TW" sz="3600" b="1">
                    <a:solidFill>
                      <a:schemeClr val="bg1"/>
                    </a:solidFill>
                  </a:rPr>
                  <a:t>2</a:t>
                </a:r>
                <a:endParaRPr lang="zh-TW" altLang="en-US" sz="3600" b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DE0FABAC-6E4D-4BF8-9C8F-2AB219DF0B5F}"/>
              </a:ext>
            </a:extLst>
          </p:cNvPr>
          <p:cNvSpPr/>
          <p:nvPr/>
        </p:nvSpPr>
        <p:spPr>
          <a:xfrm rot="10800000">
            <a:off x="6668664" y="1473381"/>
            <a:ext cx="5343288" cy="1180572"/>
          </a:xfrm>
          <a:prstGeom prst="rect">
            <a:avLst/>
          </a:prstGeom>
          <a:solidFill>
            <a:srgbClr val="353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8CB86A-91A5-408B-924D-11AF1094C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b="1">
                <a:latin typeface="微軟正黑體"/>
                <a:ea typeface="微軟正黑體"/>
              </a:rPr>
              <a:t>QuDedup 資料減量，節省成本</a:t>
            </a:r>
            <a:r>
              <a:rPr lang="zh-TW" altLang="en-US" b="1">
                <a:latin typeface="微軟正黑體"/>
                <a:ea typeface="微軟正黑體"/>
              </a:rPr>
              <a:t>支出</a:t>
            </a:r>
            <a:endParaRPr lang="zh-TW" altLang="en-US" b="1">
              <a:latin typeface="微軟正黑體"/>
              <a:ea typeface="微軟正黑體"/>
              <a:cs typeface="Calibri Light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ED28DE9-2D68-4498-BEF7-33B96E86A4CC}"/>
              </a:ext>
            </a:extLst>
          </p:cNvPr>
          <p:cNvSpPr txBox="1">
            <a:spLocks/>
          </p:cNvSpPr>
          <p:nvPr/>
        </p:nvSpPr>
        <p:spPr>
          <a:xfrm>
            <a:off x="1483290" y="1489188"/>
            <a:ext cx="10515600" cy="18134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>
                <a:latin typeface="微軟正黑體"/>
                <a:ea typeface="微軟正黑體"/>
                <a:cs typeface="Calibri"/>
              </a:rPr>
              <a:t>功能亮點</a:t>
            </a:r>
            <a:endParaRPr lang="en-US" altLang="zh-TW" b="1">
              <a:latin typeface="微軟正黑體"/>
              <a:ea typeface="微軟正黑體"/>
              <a:cs typeface="Calibri"/>
            </a:endParaRPr>
          </a:p>
          <a:p>
            <a:r>
              <a:rPr lang="zh-TW" altLang="en-US" sz="2000">
                <a:latin typeface="微軟正黑體"/>
                <a:ea typeface="微軟正黑體"/>
                <a:cs typeface="Calibri"/>
              </a:rPr>
              <a:t>區塊層級分析比對</a:t>
            </a:r>
            <a:endParaRPr lang="en-US" altLang="zh-TW" sz="2000">
              <a:latin typeface="微軟正黑體"/>
              <a:ea typeface="微軟正黑體"/>
              <a:cs typeface="Calibri"/>
            </a:endParaRPr>
          </a:p>
          <a:p>
            <a:r>
              <a:rPr lang="zh-TW" altLang="en-US" sz="2000">
                <a:latin typeface="微軟正黑體"/>
                <a:ea typeface="微軟正黑體"/>
                <a:cs typeface="Calibri"/>
              </a:rPr>
              <a:t>來源端 (Source-side) 重複資料刪除架構</a:t>
            </a:r>
            <a:endParaRPr lang="en-US" altLang="zh-TW" sz="2000">
              <a:latin typeface="微軟正黑體"/>
              <a:ea typeface="微軟正黑體"/>
              <a:cs typeface="Calibri"/>
            </a:endParaRPr>
          </a:p>
          <a:p>
            <a:r>
              <a:rPr lang="zh-TW" altLang="en-US" sz="2000">
                <a:latin typeface="微軟正黑體"/>
                <a:ea typeface="微軟正黑體"/>
                <a:cs typeface="Calibri"/>
              </a:rPr>
              <a:t>三大優勢：頻寬占用減量、空間占用減量、支援多個雲服務</a:t>
            </a:r>
          </a:p>
        </p:txBody>
      </p:sp>
      <p:pic>
        <p:nvPicPr>
          <p:cNvPr id="57" name="圖形 56">
            <a:extLst>
              <a:ext uri="{FF2B5EF4-FFF2-40B4-BE49-F238E27FC236}">
                <a16:creationId xmlns:a16="http://schemas.microsoft.com/office/drawing/2014/main" id="{B9FD68D5-A0AE-4F48-9855-D79AD7422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2860" y="3598860"/>
            <a:ext cx="6704833" cy="2353415"/>
          </a:xfrm>
          <a:prstGeom prst="rect">
            <a:avLst/>
          </a:prstGeom>
        </p:spPr>
      </p:pic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219CB3C3-A847-4598-8472-25A6B231C318}"/>
              </a:ext>
            </a:extLst>
          </p:cNvPr>
          <p:cNvSpPr/>
          <p:nvPr/>
        </p:nvSpPr>
        <p:spPr>
          <a:xfrm>
            <a:off x="5454144" y="4639315"/>
            <a:ext cx="1516602" cy="2815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頻寬減量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5C4EB-3E41-4901-8AE4-F07617DAB11B}"/>
              </a:ext>
            </a:extLst>
          </p:cNvPr>
          <p:cNvSpPr txBox="1"/>
          <p:nvPr/>
        </p:nvSpPr>
        <p:spPr>
          <a:xfrm>
            <a:off x="2039520" y="5526629"/>
            <a:ext cx="2150631" cy="27699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latin typeface="Microsoft JhengHei"/>
                <a:ea typeface="Microsoft JhengHei"/>
                <a:cs typeface="Calibri"/>
              </a:rPr>
              <a:t>QuDedup</a:t>
            </a:r>
            <a:r>
              <a:rPr lang="en-US" sz="1200" b="1">
                <a:latin typeface="Microsoft JhengHei"/>
                <a:ea typeface="Microsoft JhengHei"/>
                <a:cs typeface="Calibri"/>
              </a:rPr>
              <a:t> </a:t>
            </a:r>
            <a:r>
              <a:rPr lang="zh-CN" altLang="en-US" sz="1200" b="1">
                <a:latin typeface="Microsoft JhengHei"/>
                <a:ea typeface="Microsoft JhengHei"/>
                <a:cs typeface="Calibri"/>
              </a:rPr>
              <a:t>支援機種: x86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CCBB0F3-DEDA-411E-8F6A-EB41AD8DD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240610"/>
              </p:ext>
            </p:extLst>
          </p:nvPr>
        </p:nvGraphicFramePr>
        <p:xfrm>
          <a:off x="6828255" y="1598618"/>
          <a:ext cx="504397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740">
                  <a:extLst>
                    <a:ext uri="{9D8B030D-6E8A-4147-A177-3AD203B41FA5}">
                      <a16:colId xmlns:a16="http://schemas.microsoft.com/office/drawing/2014/main" val="2836215290"/>
                    </a:ext>
                  </a:extLst>
                </a:gridCol>
                <a:gridCol w="1903798">
                  <a:extLst>
                    <a:ext uri="{9D8B030D-6E8A-4147-A177-3AD203B41FA5}">
                      <a16:colId xmlns:a16="http://schemas.microsoft.com/office/drawing/2014/main" val="2069786655"/>
                    </a:ext>
                  </a:extLst>
                </a:gridCol>
                <a:gridCol w="1225434">
                  <a:extLst>
                    <a:ext uri="{9D8B030D-6E8A-4147-A177-3AD203B41FA5}">
                      <a16:colId xmlns:a16="http://schemas.microsoft.com/office/drawing/2014/main" val="323141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虛擬機映像檔大小</a:t>
                      </a:r>
                      <a:endParaRPr lang="en-US" sz="16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去重複化後檔大小</a:t>
                      </a:r>
                    </a:p>
                  </a:txBody>
                  <a:tcPr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資料壓縮比</a:t>
                      </a:r>
                      <a:endParaRPr lang="en-US" sz="16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00746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15.48 GB</a:t>
                      </a:r>
                    </a:p>
                  </a:txBody>
                  <a:tcPr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7.59 GB</a:t>
                      </a:r>
                    </a:p>
                  </a:txBody>
                  <a:tcPr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2.04:1</a:t>
                      </a:r>
                    </a:p>
                  </a:txBody>
                  <a:tcPr>
                    <a:solidFill>
                      <a:srgbClr val="CF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886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7072C1-D87E-4515-A252-D2152A6B28ED}"/>
              </a:ext>
            </a:extLst>
          </p:cNvPr>
          <p:cNvSpPr txBox="1"/>
          <p:nvPr/>
        </p:nvSpPr>
        <p:spPr>
          <a:xfrm>
            <a:off x="6841317" y="2346176"/>
            <a:ext cx="4981795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註:  此數據為單一虛擬映像檔去重複化資料的壓縮比 </a:t>
            </a:r>
            <a:endParaRPr lang="en-US" sz="14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65E810DF-11C4-4EFF-8B51-F62869C47E4D}"/>
              </a:ext>
            </a:extLst>
          </p:cNvPr>
          <p:cNvGrpSpPr/>
          <p:nvPr/>
        </p:nvGrpSpPr>
        <p:grpSpPr>
          <a:xfrm>
            <a:off x="3613371" y="3555349"/>
            <a:ext cx="2603809" cy="694716"/>
            <a:chOff x="1582207" y="1503754"/>
            <a:chExt cx="2603809" cy="694716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3062CFD4-F967-4EAA-A39C-468BF4A8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404" y="1503754"/>
              <a:ext cx="2264612" cy="694716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83FCF92A-BE2D-4B84-8F7E-2B41A5FC6D94}"/>
                </a:ext>
              </a:extLst>
            </p:cNvPr>
            <p:cNvSpPr/>
            <p:nvPr/>
          </p:nvSpPr>
          <p:spPr>
            <a:xfrm>
              <a:off x="2305191" y="1667379"/>
              <a:ext cx="181959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zh-TW" altLang="en-US" sz="2000" b="1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頻寬占用減量</a:t>
              </a: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99973C4D-6FBD-4193-B511-F998A0CE4F56}"/>
                </a:ext>
              </a:extLst>
            </p:cNvPr>
            <p:cNvGrpSpPr/>
            <p:nvPr/>
          </p:nvGrpSpPr>
          <p:grpSpPr>
            <a:xfrm>
              <a:off x="1582207" y="1507324"/>
              <a:ext cx="683486" cy="662229"/>
              <a:chOff x="8291516" y="4135916"/>
              <a:chExt cx="962074" cy="932152"/>
            </a:xfrm>
          </p:grpSpPr>
          <p:pic>
            <p:nvPicPr>
              <p:cNvPr id="31" name="圖片 30">
                <a:extLst>
                  <a:ext uri="{FF2B5EF4-FFF2-40B4-BE49-F238E27FC236}">
                    <a16:creationId xmlns:a16="http://schemas.microsoft.com/office/drawing/2014/main" id="{CFBB781A-3C92-4937-91F0-1E40F074F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1516" y="4136597"/>
                <a:ext cx="931472" cy="931471"/>
              </a:xfrm>
              <a:prstGeom prst="rect">
                <a:avLst/>
              </a:prstGeom>
            </p:spPr>
          </p:pic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F0EF3834-8613-46C6-AB9B-8135CD747382}"/>
                  </a:ext>
                </a:extLst>
              </p:cNvPr>
              <p:cNvSpPr/>
              <p:nvPr/>
            </p:nvSpPr>
            <p:spPr>
              <a:xfrm>
                <a:off x="8421929" y="4135916"/>
                <a:ext cx="831661" cy="90977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TW" sz="3600" b="1">
                    <a:solidFill>
                      <a:schemeClr val="bg1"/>
                    </a:solidFill>
                  </a:rPr>
                  <a:t>1</a:t>
                </a:r>
                <a:endParaRPr lang="zh-TW" altLang="en-US" sz="36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0679E58A-BD92-4DFC-86B7-BA19381807B8}"/>
              </a:ext>
            </a:extLst>
          </p:cNvPr>
          <p:cNvGrpSpPr/>
          <p:nvPr/>
        </p:nvGrpSpPr>
        <p:grpSpPr>
          <a:xfrm>
            <a:off x="7708614" y="5154448"/>
            <a:ext cx="2731813" cy="694716"/>
            <a:chOff x="1454203" y="1503754"/>
            <a:chExt cx="2731813" cy="694716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C9386E79-FB30-42DB-8739-DDBB2C4B4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404" y="1503754"/>
              <a:ext cx="2264612" cy="694716"/>
            </a:xfrm>
            <a:prstGeom prst="rect">
              <a:avLst/>
            </a:prstGeom>
          </p:spPr>
        </p:pic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1DF444C2-1343-4AAC-B088-4F02B8C1519D}"/>
                </a:ext>
              </a:extLst>
            </p:cNvPr>
            <p:cNvSpPr/>
            <p:nvPr/>
          </p:nvSpPr>
          <p:spPr>
            <a:xfrm>
              <a:off x="2105161" y="1692925"/>
              <a:ext cx="200561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zh-TW" altLang="en-US" sz="2000" b="1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支援多個雲服務</a:t>
              </a:r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469377C9-E9E4-4041-A5B6-CC997656605E}"/>
                </a:ext>
              </a:extLst>
            </p:cNvPr>
            <p:cNvGrpSpPr/>
            <p:nvPr/>
          </p:nvGrpSpPr>
          <p:grpSpPr>
            <a:xfrm>
              <a:off x="1454203" y="1507324"/>
              <a:ext cx="709613" cy="662229"/>
              <a:chOff x="8111336" y="4135916"/>
              <a:chExt cx="998850" cy="932152"/>
            </a:xfrm>
          </p:grpSpPr>
          <p:pic>
            <p:nvPicPr>
              <p:cNvPr id="43" name="圖片 42">
                <a:extLst>
                  <a:ext uri="{FF2B5EF4-FFF2-40B4-BE49-F238E27FC236}">
                    <a16:creationId xmlns:a16="http://schemas.microsoft.com/office/drawing/2014/main" id="{726C6DE8-3D66-495E-B335-A4F93E412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1336" y="4136597"/>
                <a:ext cx="931471" cy="931471"/>
              </a:xfrm>
              <a:prstGeom prst="rect">
                <a:avLst/>
              </a:prstGeom>
            </p:spPr>
          </p:pic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4D7E21A-3A72-4B8D-993E-FB967337DE3B}"/>
                  </a:ext>
                </a:extLst>
              </p:cNvPr>
              <p:cNvSpPr/>
              <p:nvPr/>
            </p:nvSpPr>
            <p:spPr>
              <a:xfrm>
                <a:off x="8278523" y="4135916"/>
                <a:ext cx="831663" cy="90977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TW" sz="3600" b="1">
                    <a:solidFill>
                      <a:schemeClr val="bg1"/>
                    </a:solidFill>
                  </a:rPr>
                  <a:t>3</a:t>
                </a:r>
                <a:endParaRPr lang="zh-TW" altLang="en-US" sz="3600" b="1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2" name="圖形 61">
            <a:extLst>
              <a:ext uri="{FF2B5EF4-FFF2-40B4-BE49-F238E27FC236}">
                <a16:creationId xmlns:a16="http://schemas.microsoft.com/office/drawing/2014/main" id="{DF584130-9AE8-462D-9468-0F2FD10A80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08257" y="4666303"/>
            <a:ext cx="1037022" cy="6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63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FF1D44-BB24-4432-9DB1-1416B88E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一處備份，處處還原</a:t>
            </a:r>
          </a:p>
        </p:txBody>
      </p:sp>
      <p:pic>
        <p:nvPicPr>
          <p:cNvPr id="4" name="圖片 18">
            <a:extLst>
              <a:ext uri="{FF2B5EF4-FFF2-40B4-BE49-F238E27FC236}">
                <a16:creationId xmlns:a16="http://schemas.microsoft.com/office/drawing/2014/main" id="{1277A246-D511-4598-8DE8-992A77D317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55" y="3626569"/>
            <a:ext cx="1308909" cy="963899"/>
          </a:xfrm>
          <a:prstGeom prst="rect">
            <a:avLst/>
          </a:prstGeom>
        </p:spPr>
      </p:pic>
      <p:pic>
        <p:nvPicPr>
          <p:cNvPr id="3" name="圖片 30">
            <a:extLst>
              <a:ext uri="{FF2B5EF4-FFF2-40B4-BE49-F238E27FC236}">
                <a16:creationId xmlns:a16="http://schemas.microsoft.com/office/drawing/2014/main" id="{2C5A999E-A458-4D37-A05D-D83C9C09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820" y="5603674"/>
            <a:ext cx="1019232" cy="979689"/>
          </a:xfrm>
          <a:prstGeom prst="rect">
            <a:avLst/>
          </a:prstGeom>
        </p:spPr>
      </p:pic>
      <p:pic>
        <p:nvPicPr>
          <p:cNvPr id="7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183B190A-6859-45D5-B052-D98B7C29B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841" y="1563649"/>
            <a:ext cx="159385" cy="974725"/>
          </a:xfrm>
          <a:prstGeom prst="rect">
            <a:avLst/>
          </a:prstGeom>
        </p:spPr>
      </p:pic>
      <p:pic>
        <p:nvPicPr>
          <p:cNvPr id="8" name="圖片 8">
            <a:extLst>
              <a:ext uri="{FF2B5EF4-FFF2-40B4-BE49-F238E27FC236}">
                <a16:creationId xmlns:a16="http://schemas.microsoft.com/office/drawing/2014/main" id="{D51D0BBA-95C1-4926-9158-DC9BBE936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631" y="1535958"/>
            <a:ext cx="1222144" cy="969340"/>
          </a:xfrm>
          <a:prstGeom prst="rect">
            <a:avLst/>
          </a:prstGeom>
        </p:spPr>
      </p:pic>
      <p:pic>
        <p:nvPicPr>
          <p:cNvPr id="11" name="圖片 10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B3212F2F-42E1-4557-B8E5-1D4884B122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45" y="4127345"/>
            <a:ext cx="584361" cy="576000"/>
          </a:xfrm>
          <a:prstGeom prst="rect">
            <a:avLst/>
          </a:prstGeom>
        </p:spPr>
      </p:pic>
      <p:pic>
        <p:nvPicPr>
          <p:cNvPr id="12" name="圖片 12">
            <a:extLst>
              <a:ext uri="{FF2B5EF4-FFF2-40B4-BE49-F238E27FC236}">
                <a16:creationId xmlns:a16="http://schemas.microsoft.com/office/drawing/2014/main" id="{1947D895-8ED8-4D70-BBF1-AD47D91815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88" y="5696302"/>
            <a:ext cx="1065314" cy="844951"/>
          </a:xfrm>
          <a:prstGeom prst="rect">
            <a:avLst/>
          </a:prstGeom>
        </p:spPr>
      </p:pic>
      <p:pic>
        <p:nvPicPr>
          <p:cNvPr id="20" name="圖片 20" descr="一張含有 監視器, 電視 的圖片&#10;&#10;描述是以高可信度產生">
            <a:extLst>
              <a:ext uri="{FF2B5EF4-FFF2-40B4-BE49-F238E27FC236}">
                <a16:creationId xmlns:a16="http://schemas.microsoft.com/office/drawing/2014/main" id="{1884BCB3-E692-487C-AA33-FDD7939C27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7546" y="3211936"/>
            <a:ext cx="1956955" cy="1956955"/>
          </a:xfrm>
          <a:prstGeom prst="rect">
            <a:avLst/>
          </a:prstGeom>
        </p:spPr>
      </p:pic>
      <p:pic>
        <p:nvPicPr>
          <p:cNvPr id="22" name="圖片 20" descr="一張含有 監視器, 電視 的圖片&#10;&#10;描述是以高可信度產生">
            <a:extLst>
              <a:ext uri="{FF2B5EF4-FFF2-40B4-BE49-F238E27FC236}">
                <a16:creationId xmlns:a16="http://schemas.microsoft.com/office/drawing/2014/main" id="{E1E4E426-61D7-419A-8131-D5CB294D52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0477" y="3211935"/>
            <a:ext cx="1956955" cy="1956955"/>
          </a:xfrm>
          <a:prstGeom prst="rect">
            <a:avLst/>
          </a:prstGeom>
        </p:spPr>
      </p:pic>
      <p:pic>
        <p:nvPicPr>
          <p:cNvPr id="23" name="圖片 20" descr="一張含有 監視器, 電視 的圖片&#10;&#10;描述是以高可信度產生">
            <a:extLst>
              <a:ext uri="{FF2B5EF4-FFF2-40B4-BE49-F238E27FC236}">
                <a16:creationId xmlns:a16="http://schemas.microsoft.com/office/drawing/2014/main" id="{2D4763DE-77EC-4BFA-BA49-2E807281F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999" y="3211934"/>
            <a:ext cx="1956955" cy="1956955"/>
          </a:xfrm>
          <a:prstGeom prst="rect">
            <a:avLst/>
          </a:prstGeom>
        </p:spPr>
      </p:pic>
      <p:pic>
        <p:nvPicPr>
          <p:cNvPr id="24" name="圖片 24">
            <a:extLst>
              <a:ext uri="{FF2B5EF4-FFF2-40B4-BE49-F238E27FC236}">
                <a16:creationId xmlns:a16="http://schemas.microsoft.com/office/drawing/2014/main" id="{690DF7BD-A7B5-47A5-BC53-45890D800A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7761" y="4039425"/>
            <a:ext cx="1073728" cy="193099"/>
          </a:xfrm>
          <a:prstGeom prst="rect">
            <a:avLst/>
          </a:prstGeom>
        </p:spPr>
      </p:pic>
      <p:pic>
        <p:nvPicPr>
          <p:cNvPr id="26" name="圖片 26">
            <a:extLst>
              <a:ext uri="{FF2B5EF4-FFF2-40B4-BE49-F238E27FC236}">
                <a16:creationId xmlns:a16="http://schemas.microsoft.com/office/drawing/2014/main" id="{36DE860E-F973-475A-814B-4B822E18AA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9659" y="3792478"/>
            <a:ext cx="701387" cy="701387"/>
          </a:xfrm>
          <a:prstGeom prst="rect">
            <a:avLst/>
          </a:prstGeom>
        </p:spPr>
      </p:pic>
      <p:pic>
        <p:nvPicPr>
          <p:cNvPr id="28" name="圖片 28">
            <a:extLst>
              <a:ext uri="{FF2B5EF4-FFF2-40B4-BE49-F238E27FC236}">
                <a16:creationId xmlns:a16="http://schemas.microsoft.com/office/drawing/2014/main" id="{FC6B0F1F-3DDA-4A8C-A1D1-1015AE19EE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0464" y="3818214"/>
            <a:ext cx="736024" cy="618261"/>
          </a:xfrm>
          <a:prstGeom prst="rect">
            <a:avLst/>
          </a:prstGeom>
        </p:spPr>
      </p:pic>
      <p:pic>
        <p:nvPicPr>
          <p:cNvPr id="33" name="圖片 33">
            <a:extLst>
              <a:ext uri="{FF2B5EF4-FFF2-40B4-BE49-F238E27FC236}">
                <a16:creationId xmlns:a16="http://schemas.microsoft.com/office/drawing/2014/main" id="{9626CD38-6B3F-46EE-8310-DD610DD0E7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458" y="3683159"/>
            <a:ext cx="1437410" cy="832270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6768AC73-7B3C-437F-96C9-3DE99206899C}"/>
              </a:ext>
            </a:extLst>
          </p:cNvPr>
          <p:cNvSpPr/>
          <p:nvPr/>
        </p:nvSpPr>
        <p:spPr>
          <a:xfrm>
            <a:off x="6290872" y="1269091"/>
            <a:ext cx="2134671" cy="1546786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0C8DA0D-5CED-4FFA-9A90-55F8A3DEB898}"/>
              </a:ext>
            </a:extLst>
          </p:cNvPr>
          <p:cNvSpPr/>
          <p:nvPr/>
        </p:nvSpPr>
        <p:spPr>
          <a:xfrm>
            <a:off x="5183122" y="5460594"/>
            <a:ext cx="2494891" cy="1210689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72FEB1D-B99A-4967-A4B7-B55CBF7BD2B7}"/>
              </a:ext>
            </a:extLst>
          </p:cNvPr>
          <p:cNvSpPr/>
          <p:nvPr/>
        </p:nvSpPr>
        <p:spPr>
          <a:xfrm>
            <a:off x="1650840" y="3343944"/>
            <a:ext cx="10157559" cy="1617653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6" name="圖片 30">
            <a:extLst>
              <a:ext uri="{FF2B5EF4-FFF2-40B4-BE49-F238E27FC236}">
                <a16:creationId xmlns:a16="http://schemas.microsoft.com/office/drawing/2014/main" id="{05B42305-EC11-4B8A-B7D7-EFF5DE144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184" y="1534821"/>
            <a:ext cx="1019232" cy="979689"/>
          </a:xfrm>
          <a:prstGeom prst="rect">
            <a:avLst/>
          </a:prstGeom>
        </p:spPr>
      </p:pic>
      <p:pic>
        <p:nvPicPr>
          <p:cNvPr id="47" name="圖片 12">
            <a:extLst>
              <a:ext uri="{FF2B5EF4-FFF2-40B4-BE49-F238E27FC236}">
                <a16:creationId xmlns:a16="http://schemas.microsoft.com/office/drawing/2014/main" id="{DFC34F53-EFED-4231-8BB8-91DEE180AB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89" y="1565713"/>
            <a:ext cx="1184629" cy="93958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09353245-22CF-422C-B77F-677CE0F77228}"/>
              </a:ext>
            </a:extLst>
          </p:cNvPr>
          <p:cNvSpPr/>
          <p:nvPr/>
        </p:nvSpPr>
        <p:spPr>
          <a:xfrm>
            <a:off x="1650840" y="1321374"/>
            <a:ext cx="2571749" cy="1494503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9" name="圖片 18">
            <a:extLst>
              <a:ext uri="{FF2B5EF4-FFF2-40B4-BE49-F238E27FC236}">
                <a16:creationId xmlns:a16="http://schemas.microsoft.com/office/drawing/2014/main" id="{5DA79E68-45E0-40FF-A5CF-9024D0CA09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8" y="1309606"/>
            <a:ext cx="1623668" cy="1195692"/>
          </a:xfrm>
          <a:prstGeom prst="rect">
            <a:avLst/>
          </a:prstGeom>
        </p:spPr>
      </p:pic>
      <p:pic>
        <p:nvPicPr>
          <p:cNvPr id="50" name="圖片 49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14BF5259-DCD6-4873-B336-4F657A44D6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92" y="1275164"/>
            <a:ext cx="652708" cy="64336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A5B792F-6A6C-4F92-AC09-6B5CC012532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98" y="4127345"/>
            <a:ext cx="576000" cy="576000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720FD925-16B1-4103-8F40-59497A21601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39" y="4127345"/>
            <a:ext cx="576000" cy="576000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1EDEA470-9A05-426E-884D-5F8E96B13E6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694" y="4127345"/>
            <a:ext cx="576000" cy="576000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66EEAF4B-9DFC-4F59-98FF-22765C3A278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966" y="4127345"/>
            <a:ext cx="576000" cy="576000"/>
          </a:xfrm>
          <a:prstGeom prst="rect">
            <a:avLst/>
          </a:prstGeom>
        </p:spPr>
      </p:pic>
      <p:sp>
        <p:nvSpPr>
          <p:cNvPr id="55" name="箭號: 向右 54">
            <a:extLst>
              <a:ext uri="{FF2B5EF4-FFF2-40B4-BE49-F238E27FC236}">
                <a16:creationId xmlns:a16="http://schemas.microsoft.com/office/drawing/2014/main" id="{3D142888-ED26-40D5-8FDA-E55E1C68E1B0}"/>
              </a:ext>
            </a:extLst>
          </p:cNvPr>
          <p:cNvSpPr/>
          <p:nvPr/>
        </p:nvSpPr>
        <p:spPr>
          <a:xfrm>
            <a:off x="4111417" y="2414666"/>
            <a:ext cx="2370028" cy="512691"/>
          </a:xfrm>
          <a:prstGeom prst="rightArrow">
            <a:avLst>
              <a:gd name="adj1" fmla="val 39808"/>
              <a:gd name="adj2" fmla="val 66733"/>
            </a:avLst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8255567-CBFF-416A-B7B5-E6F612DC994A}"/>
              </a:ext>
            </a:extLst>
          </p:cNvPr>
          <p:cNvSpPr txBox="1"/>
          <p:nvPr/>
        </p:nvSpPr>
        <p:spPr>
          <a:xfrm>
            <a:off x="6805390" y="2038790"/>
            <a:ext cx="898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QDFF</a:t>
            </a:r>
            <a:endParaRPr lang="zh-TW" altLang="en-US" sz="2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箭號: 向右 55">
            <a:extLst>
              <a:ext uri="{FF2B5EF4-FFF2-40B4-BE49-F238E27FC236}">
                <a16:creationId xmlns:a16="http://schemas.microsoft.com/office/drawing/2014/main" id="{F3440EB0-31C7-45B5-92E7-7D15B2ED396F}"/>
              </a:ext>
            </a:extLst>
          </p:cNvPr>
          <p:cNvSpPr/>
          <p:nvPr/>
        </p:nvSpPr>
        <p:spPr>
          <a:xfrm rot="5400000">
            <a:off x="6011629" y="4920100"/>
            <a:ext cx="768276" cy="690645"/>
          </a:xfrm>
          <a:prstGeom prst="rightArrow">
            <a:avLst>
              <a:gd name="adj1" fmla="val 41699"/>
              <a:gd name="adj2" fmla="val 66733"/>
            </a:avLst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箭號: 向右 57">
            <a:extLst>
              <a:ext uri="{FF2B5EF4-FFF2-40B4-BE49-F238E27FC236}">
                <a16:creationId xmlns:a16="http://schemas.microsoft.com/office/drawing/2014/main" id="{94CE5C5D-29C3-4F63-8E49-B39350560813}"/>
              </a:ext>
            </a:extLst>
          </p:cNvPr>
          <p:cNvSpPr/>
          <p:nvPr/>
        </p:nvSpPr>
        <p:spPr>
          <a:xfrm rot="5400000">
            <a:off x="6794872" y="2608739"/>
            <a:ext cx="818070" cy="745677"/>
          </a:xfrm>
          <a:prstGeom prst="rightArrow">
            <a:avLst>
              <a:gd name="adj1" fmla="val 39808"/>
              <a:gd name="adj2" fmla="val 60602"/>
            </a:avLst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11A3BCC-BE72-462F-9792-369A46B33B96}"/>
              </a:ext>
            </a:extLst>
          </p:cNvPr>
          <p:cNvSpPr txBox="1"/>
          <p:nvPr/>
        </p:nvSpPr>
        <p:spPr>
          <a:xfrm>
            <a:off x="3738246" y="2769026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QuDedup 資料減量備份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AD372F44-4230-455E-9636-431E797AB3AC}"/>
              </a:ext>
            </a:extLst>
          </p:cNvPr>
          <p:cNvSpPr txBox="1"/>
          <p:nvPr/>
        </p:nvSpPr>
        <p:spPr>
          <a:xfrm>
            <a:off x="7549052" y="2917470"/>
            <a:ext cx="149409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儲存至各平台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D186BE2-CCBE-4898-9B11-FC253637B0CA}"/>
              </a:ext>
            </a:extLst>
          </p:cNvPr>
          <p:cNvSpPr txBox="1"/>
          <p:nvPr/>
        </p:nvSpPr>
        <p:spPr>
          <a:xfrm>
            <a:off x="6752312" y="5041818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還原成原始檔案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BF458909-2AA4-4DFC-BD6E-426EE69E1D0B}"/>
              </a:ext>
            </a:extLst>
          </p:cNvPr>
          <p:cNvSpPr txBox="1"/>
          <p:nvPr/>
        </p:nvSpPr>
        <p:spPr>
          <a:xfrm>
            <a:off x="10230374" y="4003666"/>
            <a:ext cx="10994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公有雲</a:t>
            </a:r>
          </a:p>
        </p:txBody>
      </p:sp>
    </p:spTree>
    <p:extLst>
      <p:ext uri="{BB962C8B-B14F-4D97-AF65-F5344CB8AC3E}">
        <p14:creationId xmlns:p14="http://schemas.microsoft.com/office/powerpoint/2010/main" val="4041825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3">
            <a:extLst>
              <a:ext uri="{FF2B5EF4-FFF2-40B4-BE49-F238E27FC236}">
                <a16:creationId xmlns:a16="http://schemas.microsoft.com/office/drawing/2014/main" id="{13F9F095-C5E6-4569-96CD-CE56D52F5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738" y="3882093"/>
            <a:ext cx="5587811" cy="276879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  <a:effectLst>
            <a:outerShdw blurRad="38100" sx="101000" sy="101000" algn="ctr" rotWithShape="0">
              <a:prstClr val="black">
                <a:alpha val="20000"/>
              </a:prstClr>
            </a:outerShdw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B8C40A8A-DF71-4F67-A97E-87459F10E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利用 </a:t>
            </a:r>
            <a:r>
              <a:rPr lang="en-US">
                <a:latin typeface="微軟正黑體"/>
                <a:ea typeface="微軟正黑體"/>
              </a:rPr>
              <a:t>BBR</a:t>
            </a:r>
            <a:r>
              <a:rPr lang="en-US" altLang="zh-CN">
                <a:latin typeface="微軟正黑體"/>
                <a:ea typeface="微軟正黑體"/>
              </a:rPr>
              <a:t> </a:t>
            </a:r>
            <a:r>
              <a:rPr lang="zh-CN" altLang="en-US">
                <a:latin typeface="微軟正黑體"/>
                <a:ea typeface="微軟正黑體"/>
              </a:rPr>
              <a:t>快速將大量資料備份出去</a:t>
            </a:r>
            <a:endParaRPr lang="zh-TW" altLang="en-US">
              <a:latin typeface="微軟正黑體"/>
              <a:ea typeface="微軟正黑體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2BC8541-E4C3-4973-878F-E94BD40506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56572" y="2011428"/>
            <a:ext cx="8325479" cy="19359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>
              <a:lnSpc>
                <a:spcPts val="2800"/>
              </a:lnSpc>
            </a:pPr>
            <a:r>
              <a:rPr lang="en-US" altLang="zh-TW" sz="2200">
                <a:latin typeface="微軟正黑體"/>
                <a:ea typeface="微軟正黑體"/>
              </a:rPr>
              <a:t>BBR</a:t>
            </a:r>
            <a:r>
              <a:rPr lang="zh-TW" altLang="en-US" sz="2200">
                <a:latin typeface="微軟正黑體"/>
                <a:ea typeface="微軟正黑體"/>
              </a:rPr>
              <a:t> </a:t>
            </a:r>
            <a:r>
              <a:rPr lang="en-US" altLang="zh-TW" sz="2200">
                <a:latin typeface="微軟正黑體"/>
                <a:ea typeface="微軟正黑體"/>
              </a:rPr>
              <a:t>(Bottleneck Bandwidth and round-Trip Time) </a:t>
            </a:r>
            <a:r>
              <a:rPr lang="zh-TW" altLang="en-US" sz="2200">
                <a:latin typeface="微軟正黑體"/>
                <a:ea typeface="微軟正黑體"/>
              </a:rPr>
              <a:t>是 </a:t>
            </a:r>
            <a:r>
              <a:rPr lang="en-US" altLang="zh-TW" sz="2200">
                <a:latin typeface="微軟正黑體"/>
                <a:ea typeface="微軟正黑體"/>
              </a:rPr>
              <a:t>Google</a:t>
            </a:r>
            <a:r>
              <a:rPr lang="zh-TW" altLang="en-US" sz="2200">
                <a:latin typeface="微軟正黑體"/>
                <a:ea typeface="微軟正黑體"/>
              </a:rPr>
              <a:t>針對 </a:t>
            </a:r>
            <a:r>
              <a:rPr lang="en-US" altLang="zh-TW" sz="2200">
                <a:latin typeface="微軟正黑體"/>
                <a:ea typeface="微軟正黑體"/>
              </a:rPr>
              <a:t>TCP </a:t>
            </a:r>
            <a:r>
              <a:rPr lang="zh-TW" altLang="en-US" sz="2200">
                <a:latin typeface="微軟正黑體"/>
                <a:ea typeface="微軟正黑體"/>
              </a:rPr>
              <a:t>所設計的全新壅塞控制演算法</a:t>
            </a:r>
            <a:endParaRPr lang="en-US" altLang="zh-TW" sz="2200">
              <a:latin typeface="微軟正黑體"/>
              <a:ea typeface="微軟正黑體"/>
            </a:endParaRPr>
          </a:p>
          <a:p>
            <a:pPr marL="215900" indent="-215900">
              <a:lnSpc>
                <a:spcPts val="2800"/>
              </a:lnSpc>
            </a:pPr>
            <a:r>
              <a:rPr lang="zh-TW" altLang="en-US" sz="2200">
                <a:latin typeface="微軟正黑體"/>
                <a:ea typeface="微軟正黑體"/>
              </a:rPr>
              <a:t>已於 </a:t>
            </a:r>
            <a:r>
              <a:rPr lang="en-US" altLang="zh-TW" sz="2200">
                <a:latin typeface="微軟正黑體"/>
                <a:ea typeface="微軟正黑體"/>
              </a:rPr>
              <a:t>Linux </a:t>
            </a:r>
            <a:r>
              <a:rPr lang="en-US" altLang="zh-TW" sz="2200" err="1">
                <a:latin typeface="微軟正黑體"/>
                <a:ea typeface="微軟正黑體"/>
              </a:rPr>
              <a:t>核心</a:t>
            </a:r>
            <a:r>
              <a:rPr lang="en-US" altLang="zh-TW" sz="2200">
                <a:latin typeface="微軟正黑體"/>
                <a:ea typeface="微軟正黑體"/>
              </a:rPr>
              <a:t> 4.9 </a:t>
            </a:r>
            <a:r>
              <a:rPr lang="zh-TW" altLang="en-US" sz="2200">
                <a:latin typeface="微軟正黑體"/>
                <a:ea typeface="微軟正黑體"/>
              </a:rPr>
              <a:t>及以上版本支援</a:t>
            </a:r>
            <a:endParaRPr lang="en-US" altLang="zh-TW" sz="2200">
              <a:latin typeface="微軟正黑體"/>
              <a:ea typeface="微軟正黑體"/>
            </a:endParaRPr>
          </a:p>
          <a:p>
            <a:pPr marL="215900" indent="-215900">
              <a:lnSpc>
                <a:spcPts val="2800"/>
              </a:lnSpc>
            </a:pPr>
            <a:r>
              <a:rPr lang="zh-TW" sz="2200">
                <a:latin typeface="微軟正黑體"/>
                <a:ea typeface="微軟正黑體"/>
              </a:rPr>
              <a:t>針對</a:t>
            </a:r>
            <a:r>
              <a:rPr lang="zh-TW" altLang="en-US" sz="2200">
                <a:latin typeface="微軟正黑體"/>
                <a:ea typeface="微軟正黑體"/>
              </a:rPr>
              <a:t>掉</a:t>
            </a:r>
            <a:r>
              <a:rPr lang="zh-TW" sz="2200">
                <a:latin typeface="微軟正黑體"/>
                <a:ea typeface="微軟正黑體"/>
              </a:rPr>
              <a:t>包率過高的網路環境下，充分提高頻寬利用率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134C318-6881-423D-9D17-A5CE9532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72" y="1168364"/>
            <a:ext cx="7366719" cy="73612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D58C1C1-3C39-4047-BB64-4C1A6E06B0EA}"/>
              </a:ext>
            </a:extLst>
          </p:cNvPr>
          <p:cNvSpPr/>
          <p:nvPr/>
        </p:nvSpPr>
        <p:spPr>
          <a:xfrm>
            <a:off x="1857017" y="1290002"/>
            <a:ext cx="7387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BBR </a:t>
            </a:r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適合現代網路環境的壅塞控制演算法</a:t>
            </a:r>
            <a:endParaRPr lang="zh-TW" alt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89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5A86CA-CE80-426C-AF8D-44078BA4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36" y="2766218"/>
            <a:ext cx="4507281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/>
              <a:t>QNAP NAS </a:t>
            </a:r>
            <a:br>
              <a:rPr lang="en-US" altLang="zh-TW" sz="4800"/>
            </a:br>
            <a:r>
              <a:rPr lang="zh-TW" altLang="en-US" sz="4800"/>
              <a:t>如何成為 </a:t>
            </a:r>
            <a:br>
              <a:rPr lang="en-US" altLang="zh-TW" sz="4800"/>
            </a:br>
            <a:r>
              <a:rPr lang="zh-TW" altLang="en-US" sz="4800"/>
              <a:t>Time Machine        </a:t>
            </a:r>
            <a:br>
              <a:rPr lang="en-US" altLang="zh-TW" sz="4800"/>
            </a:br>
            <a:r>
              <a:rPr lang="en-US" altLang="zh-TW" sz="4800"/>
              <a:t>      </a:t>
            </a:r>
            <a:r>
              <a:rPr lang="zh-TW" altLang="en-US" sz="4800"/>
              <a:t>的最佳選擇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5179E7-EB9D-4EE1-9744-1376C2C48E8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14273" y="2078401"/>
            <a:ext cx="6209598" cy="32802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Time Machine 儲存裝置比一比</a:t>
            </a:r>
            <a:endParaRPr lang="zh-TW"/>
          </a:p>
          <a:p>
            <a:pPr marL="0" indent="0">
              <a:buNone/>
            </a:pPr>
            <a:r>
              <a:rPr lang="zh-TW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打造完整 Time Machine 備份</a:t>
            </a:r>
            <a:endParaRPr lang="en-US" altLang="zh-TW" sz="2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0" indent="0">
              <a:buNone/>
            </a:pPr>
            <a:r>
              <a:rPr lang="en-US" altLang="zh-TW" sz="2400" b="1">
                <a:latin typeface="微軟正黑體"/>
                <a:ea typeface="微軟正黑體"/>
                <a:cs typeface="Calibri"/>
              </a:rPr>
              <a:t>新突破: Time Machine 再備份</a:t>
            </a:r>
            <a:r>
              <a:rPr lang="zh-CN" altLang="en-US" sz="2400" b="1">
                <a:latin typeface="微軟正黑體"/>
                <a:ea typeface="微軟正黑體"/>
                <a:cs typeface="Calibri"/>
              </a:rPr>
              <a:t>到雲端</a:t>
            </a:r>
            <a:endParaRPr lang="zh-TW" sz="2400" b="1">
              <a:latin typeface="微軟正黑體"/>
              <a:ea typeface="微軟正黑體"/>
              <a:cs typeface="+mn-lt"/>
            </a:endParaRPr>
          </a:p>
          <a:p>
            <a:pPr marL="0" indent="0">
              <a:buNone/>
            </a:pPr>
            <a:r>
              <a:rPr lang="en-US" altLang="zh-TW" sz="2400" b="1">
                <a:latin typeface="Microsoft JhengHei"/>
                <a:ea typeface="Microsoft JhengHei"/>
                <a:cs typeface="Calibri"/>
              </a:rPr>
              <a:t>Live</a:t>
            </a:r>
            <a:r>
              <a:rPr lang="zh-TW" altLang="en-US" sz="2400" b="1">
                <a:latin typeface="Microsoft JhengHei"/>
                <a:ea typeface="Microsoft JhengHei"/>
                <a:cs typeface="Calibri"/>
              </a:rPr>
              <a:t> </a:t>
            </a:r>
            <a:r>
              <a:rPr lang="en-US" altLang="zh-TW" sz="2400" b="1">
                <a:latin typeface="Microsoft JhengHei"/>
                <a:ea typeface="Microsoft JhengHei"/>
                <a:cs typeface="Calibri"/>
              </a:rPr>
              <a:t>Demo:</a:t>
            </a:r>
            <a:r>
              <a:rPr lang="zh-TW" altLang="en-US" sz="2400" b="1">
                <a:latin typeface="Microsoft JhengHei"/>
                <a:ea typeface="Microsoft JhengHei"/>
                <a:cs typeface="Calibri"/>
              </a:rPr>
              <a:t> </a:t>
            </a:r>
            <a:r>
              <a:rPr lang="en-US" altLang="zh-TW" sz="2400" b="1">
                <a:latin typeface="Microsoft JhengHei"/>
                <a:ea typeface="Microsoft JhengHei"/>
                <a:cs typeface="Calibri"/>
              </a:rPr>
              <a:t>Time</a:t>
            </a:r>
            <a:r>
              <a:rPr lang="zh-TW" altLang="en-US" sz="2400" b="1">
                <a:latin typeface="Microsoft JhengHei"/>
                <a:ea typeface="Microsoft JhengHei"/>
                <a:cs typeface="Calibri"/>
              </a:rPr>
              <a:t> </a:t>
            </a:r>
            <a:r>
              <a:rPr lang="en-US" altLang="zh-TW" sz="2400" b="1">
                <a:latin typeface="Microsoft JhengHei"/>
                <a:ea typeface="Microsoft JhengHei"/>
                <a:cs typeface="Calibri"/>
              </a:rPr>
              <a:t>Machine</a:t>
            </a:r>
            <a:r>
              <a:rPr lang="zh-TW" altLang="en-US" sz="2400" b="1">
                <a:latin typeface="Microsoft JhengHei"/>
                <a:ea typeface="Microsoft JhengHei"/>
                <a:cs typeface="Calibri"/>
              </a:rPr>
              <a:t> </a:t>
            </a:r>
            <a:r>
              <a:rPr lang="en-US" altLang="zh-TW" sz="2400" b="1">
                <a:latin typeface="Microsoft JhengHei"/>
                <a:ea typeface="Microsoft JhengHei"/>
                <a:cs typeface="Calibri"/>
              </a:rPr>
              <a:t>&amp;</a:t>
            </a:r>
            <a:r>
              <a:rPr lang="zh-TW" altLang="en-US" sz="2400" b="1">
                <a:latin typeface="Microsoft JhengHei"/>
                <a:ea typeface="Microsoft JhengHei"/>
                <a:cs typeface="Calibri"/>
              </a:rPr>
              <a:t> </a:t>
            </a:r>
            <a:r>
              <a:rPr lang="en-US" altLang="zh-TW" sz="2400" b="1">
                <a:latin typeface="Microsoft JhengHei"/>
                <a:ea typeface="Microsoft JhengHei"/>
                <a:cs typeface="Calibri"/>
              </a:rPr>
              <a:t>QNAP</a:t>
            </a:r>
            <a:r>
              <a:rPr lang="zh-TW" altLang="en-US" sz="2400" b="1">
                <a:latin typeface="Microsoft JhengHei"/>
                <a:ea typeface="Microsoft JhengHei"/>
                <a:cs typeface="Calibri"/>
              </a:rPr>
              <a:t> </a:t>
            </a:r>
            <a:r>
              <a:rPr lang="en-US" altLang="zh-TW" sz="2400" b="1">
                <a:latin typeface="Microsoft JhengHei"/>
                <a:ea typeface="Microsoft JhengHei"/>
                <a:cs typeface="Calibri"/>
              </a:rPr>
              <a:t>NAS</a:t>
            </a:r>
            <a:endParaRPr lang="zh-CN"/>
          </a:p>
          <a:p>
            <a:pPr marL="0" indent="0">
              <a:buNone/>
            </a:pPr>
            <a:r>
              <a:rPr lang="zh-TW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無痛又快速的換新 Mac </a:t>
            </a:r>
            <a:endParaRPr lang="zh-TW" sz="2400" b="1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marL="0" indent="0">
              <a:buNone/>
            </a:pPr>
            <a:r>
              <a:rPr lang="en-US" altLang="en-US" sz="2400" b="1">
                <a:latin typeface="微軟正黑體"/>
                <a:ea typeface="微軟正黑體"/>
                <a:cs typeface="Calibri"/>
              </a:rPr>
              <a:t>HBS</a:t>
            </a:r>
            <a:r>
              <a:rPr lang="zh-TW" altLang="en-US" sz="2400" b="1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en-US" sz="2400" b="1">
                <a:latin typeface="微軟正黑體"/>
                <a:ea typeface="微軟正黑體"/>
                <a:cs typeface="Calibri"/>
              </a:rPr>
              <a:t>3</a:t>
            </a:r>
            <a:r>
              <a:rPr lang="zh-TW" altLang="en-US" sz="2400" b="1">
                <a:latin typeface="微軟正黑體"/>
                <a:ea typeface="微軟正黑體"/>
                <a:cs typeface="Calibri"/>
              </a:rPr>
              <a:t> 降低您的備份 3-2-1 成本</a:t>
            </a:r>
            <a:endParaRPr lang="en-US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0" indent="0">
              <a:buNone/>
            </a:pPr>
            <a:endParaRPr lang="zh-TW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1B775B9-4AA4-45C6-B823-7347E38C6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695" y="2139110"/>
            <a:ext cx="45719" cy="26161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7217587-C9EB-4750-958D-B79A35173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695" y="2595119"/>
            <a:ext cx="45719" cy="2616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9D1E559-3CF8-4E08-A073-FBC9BDD6D3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695" y="3051127"/>
            <a:ext cx="45719" cy="26161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59E4B9B-768A-487E-81D0-57DDBF96B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695" y="3507136"/>
            <a:ext cx="45719" cy="26161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31F3EBA-7FCE-442E-B83D-91E206AF8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695" y="3963144"/>
            <a:ext cx="45719" cy="26161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95413AC-5550-4D3E-8FFA-8CB9C4495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695" y="4419153"/>
            <a:ext cx="45719" cy="261615"/>
          </a:xfrm>
          <a:prstGeom prst="rect">
            <a:avLst/>
          </a:prstGeom>
        </p:spPr>
      </p:pic>
      <p:pic>
        <p:nvPicPr>
          <p:cNvPr id="13" name="Google Shape;127;p18">
            <a:extLst>
              <a:ext uri="{FF2B5EF4-FFF2-40B4-BE49-F238E27FC236}">
                <a16:creationId xmlns:a16="http://schemas.microsoft.com/office/drawing/2014/main" id="{3F36A30F-BE9C-42E7-8E9A-79649ADC3D32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68130" y="4075918"/>
            <a:ext cx="693597" cy="6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34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828AC1C-C5BA-405A-99E7-8DFAC5EE4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147" y="4371948"/>
            <a:ext cx="6717275" cy="212653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  <a:effectLst>
            <a:outerShdw blurRad="381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DCF74C0-A86B-4D01-A73D-1711FC9EB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436" y="2193794"/>
            <a:ext cx="6717273" cy="209519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  <a:effectLst>
            <a:outerShdw blurRad="381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E42D270-8083-4754-A650-F69DE5B65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42" y="1140595"/>
            <a:ext cx="4323806" cy="873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247E48-5059-4D43-B251-36D1B6B0A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啟用 </a:t>
            </a:r>
            <a:r>
              <a:rPr lang="en-US">
                <a:latin typeface="微軟正黑體"/>
                <a:ea typeface="微軟正黑體"/>
              </a:rPr>
              <a:t>TCP BBR</a:t>
            </a:r>
            <a:r>
              <a:rPr lang="zh-TW" altLang="en-US">
                <a:latin typeface="微軟正黑體"/>
                <a:ea typeface="微軟正黑體"/>
              </a:rPr>
              <a:t> 網路速度實測評比</a:t>
            </a:r>
            <a:endParaRPr lang="en-US" altLang="ja-JP">
              <a:latin typeface="微軟正黑體"/>
              <a:ea typeface="微軟正黑體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7F339-0385-4B03-9BEF-6F3F67442EFD}"/>
              </a:ext>
            </a:extLst>
          </p:cNvPr>
          <p:cNvSpPr txBox="1"/>
          <p:nvPr/>
        </p:nvSpPr>
        <p:spPr>
          <a:xfrm>
            <a:off x="1609436" y="6532101"/>
            <a:ext cx="5606973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注意：TCP BBR適用於對廣域網路傳輸，請避免在區域網路內啟用做傳輸任務</a:t>
            </a:r>
            <a:endParaRPr lang="zh-CN" altLang="en-US" sz="12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E182E91-F570-45A2-8AE5-A0433F5BF705}"/>
              </a:ext>
            </a:extLst>
          </p:cNvPr>
          <p:cNvSpPr txBox="1"/>
          <p:nvPr/>
        </p:nvSpPr>
        <p:spPr>
          <a:xfrm>
            <a:off x="5750846" y="1227738"/>
            <a:ext cx="322960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600" b="1">
                <a:latin typeface="微軟正黑體"/>
                <a:ea typeface="微軟正黑體"/>
              </a:rPr>
              <a:t>資料來源端:</a:t>
            </a:r>
            <a:r>
              <a:rPr lang="zh-TW" altLang="en-US" sz="1200" b="1">
                <a:latin typeface="微軟正黑體"/>
                <a:ea typeface="微軟正黑體"/>
              </a:rPr>
              <a:t> 位於台灣的 QNAP NAS </a:t>
            </a:r>
          </a:p>
          <a:p>
            <a:r>
              <a:rPr lang="zh-TW" altLang="en-US" sz="1600" b="1">
                <a:latin typeface="微軟正黑體"/>
                <a:ea typeface="微軟正黑體"/>
              </a:rPr>
              <a:t>資料目的端:</a:t>
            </a:r>
            <a:r>
              <a:rPr lang="zh-TW" altLang="en-US" sz="1200" b="1">
                <a:latin typeface="微軟正黑體"/>
                <a:ea typeface="微軟正黑體"/>
              </a:rPr>
              <a:t> AWS S3 EU(London) 地區</a:t>
            </a:r>
            <a:endParaRPr lang="zh-TW" sz="1200"/>
          </a:p>
        </p:txBody>
      </p:sp>
      <p:sp>
        <p:nvSpPr>
          <p:cNvPr id="15" name="文字方塊 4">
            <a:extLst>
              <a:ext uri="{FF2B5EF4-FFF2-40B4-BE49-F238E27FC236}">
                <a16:creationId xmlns:a16="http://schemas.microsoft.com/office/drawing/2014/main" id="{CC19F6F4-F7D8-4121-A407-9196E82E25A3}"/>
              </a:ext>
            </a:extLst>
          </p:cNvPr>
          <p:cNvSpPr txBox="1"/>
          <p:nvPr/>
        </p:nvSpPr>
        <p:spPr>
          <a:xfrm>
            <a:off x="8391157" y="5421115"/>
            <a:ext cx="23558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r>
              <a:rPr lang="zh-TW" altLang="en-US"/>
              <a:t>啟用 TCP BBR 選項</a:t>
            </a:r>
          </a:p>
        </p:txBody>
      </p:sp>
      <p:sp>
        <p:nvSpPr>
          <p:cNvPr id="16" name="文字方塊 4">
            <a:extLst>
              <a:ext uri="{FF2B5EF4-FFF2-40B4-BE49-F238E27FC236}">
                <a16:creationId xmlns:a16="http://schemas.microsoft.com/office/drawing/2014/main" id="{09B81ABE-9537-4268-86D1-6B7F88597CDD}"/>
              </a:ext>
            </a:extLst>
          </p:cNvPr>
          <p:cNvSpPr txBox="1"/>
          <p:nvPr/>
        </p:nvSpPr>
        <p:spPr>
          <a:xfrm>
            <a:off x="8358330" y="3042071"/>
            <a:ext cx="24689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r>
              <a:rPr lang="zh-TW" altLang="en-US"/>
              <a:t>未啟用 TCP BBR 選項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33B1019-23C5-4880-AE32-454CBC5A8421}"/>
              </a:ext>
            </a:extLst>
          </p:cNvPr>
          <p:cNvSpPr/>
          <p:nvPr/>
        </p:nvSpPr>
        <p:spPr>
          <a:xfrm>
            <a:off x="5630331" y="2871830"/>
            <a:ext cx="2462980" cy="9102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72D0345-B39A-4C5B-BE86-A0BF2271FEB4}"/>
              </a:ext>
            </a:extLst>
          </p:cNvPr>
          <p:cNvSpPr/>
          <p:nvPr/>
        </p:nvSpPr>
        <p:spPr>
          <a:xfrm>
            <a:off x="5630331" y="5094658"/>
            <a:ext cx="2462980" cy="9102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1D50292-ECFE-4A1A-B662-E5DFE4BB72B8}"/>
              </a:ext>
            </a:extLst>
          </p:cNvPr>
          <p:cNvSpPr/>
          <p:nvPr/>
        </p:nvSpPr>
        <p:spPr>
          <a:xfrm>
            <a:off x="3187040" y="3661888"/>
            <a:ext cx="914400" cy="58120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24F2A91-1C73-4853-B898-AAE9A1913B2C}"/>
              </a:ext>
            </a:extLst>
          </p:cNvPr>
          <p:cNvSpPr/>
          <p:nvPr/>
        </p:nvSpPr>
        <p:spPr>
          <a:xfrm>
            <a:off x="3187040" y="5884716"/>
            <a:ext cx="914400" cy="58120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9C9BD9D8-D1CE-4874-A665-91C3373873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3241" y="4824663"/>
            <a:ext cx="1781408" cy="448057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2C0723FB-ECCD-46A0-9443-7EE991F6B856}"/>
              </a:ext>
            </a:extLst>
          </p:cNvPr>
          <p:cNvSpPr/>
          <p:nvPr/>
        </p:nvSpPr>
        <p:spPr>
          <a:xfrm>
            <a:off x="2915246" y="4864025"/>
            <a:ext cx="1609884" cy="410090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Calibri"/>
              </a:rPr>
              <a:t>4 ~ 5倍提升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951D956-EA26-4C1C-B39B-32B77FF8EE9D}"/>
              </a:ext>
            </a:extLst>
          </p:cNvPr>
          <p:cNvSpPr/>
          <p:nvPr/>
        </p:nvSpPr>
        <p:spPr>
          <a:xfrm>
            <a:off x="1695994" y="1253958"/>
            <a:ext cx="6096000" cy="646331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透過外網連線至異雲服務</a:t>
            </a:r>
            <a:br>
              <a:rPr lang="zh-TW" altLang="en-US" b="1">
                <a:latin typeface="Microsoft JhengHei"/>
                <a:ea typeface="Microsoft JhengHei"/>
                <a:cs typeface="Calibri"/>
              </a:rPr>
            </a:b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開啟 TCP BBR 可有效提升傳輸效率!</a:t>
            </a:r>
            <a:endParaRPr lang="zh-TW" altLang="zh-TW" b="1">
              <a:solidFill>
                <a:schemeClr val="bg1"/>
              </a:solidFill>
              <a:latin typeface="Microsoft JhengHei"/>
              <a:ea typeface="Microsoft JhengHei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7716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圖片 150">
            <a:extLst>
              <a:ext uri="{FF2B5EF4-FFF2-40B4-BE49-F238E27FC236}">
                <a16:creationId xmlns:a16="http://schemas.microsoft.com/office/drawing/2014/main" id="{96FC5389-EDA2-4F2D-B1E0-6802CEC66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02" y="1590735"/>
            <a:ext cx="1692370" cy="763218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DC6B3A0F-74AB-4CDC-893A-DDFD88ADD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71" y="1590735"/>
            <a:ext cx="1692370" cy="763218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A947530C-1EB3-4FC8-8733-1D5776373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233" y="1590735"/>
            <a:ext cx="1692370" cy="763218"/>
          </a:xfrm>
          <a:prstGeom prst="rect">
            <a:avLst/>
          </a:prstGeom>
        </p:spPr>
      </p:pic>
      <p:sp>
        <p:nvSpPr>
          <p:cNvPr id="9" name="標題 2">
            <a:extLst>
              <a:ext uri="{FF2B5EF4-FFF2-40B4-BE49-F238E27FC236}">
                <a16:creationId xmlns:a16="http://schemas.microsoft.com/office/drawing/2014/main" id="{D5A999A8-2653-4CF8-AD7D-1A361F5B3817}"/>
              </a:ext>
            </a:extLst>
          </p:cNvPr>
          <p:cNvSpPr txBox="1">
            <a:spLocks/>
          </p:cNvSpPr>
          <p:nvPr/>
        </p:nvSpPr>
        <p:spPr>
          <a:xfrm>
            <a:off x="270229" y="172762"/>
            <a:ext cx="114634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b="1">
                <a:latin typeface="微軟正黑體"/>
                <a:ea typeface="微軟正黑體"/>
              </a:rPr>
              <a:t>QNAP </a:t>
            </a:r>
            <a:r>
              <a:rPr lang="zh-TW" altLang="en-US" b="1">
                <a:latin typeface="微軟正黑體"/>
                <a:ea typeface="微軟正黑體"/>
              </a:rPr>
              <a:t>與 </a:t>
            </a:r>
            <a:r>
              <a:rPr lang="en-US" altLang="zh-TW" b="1">
                <a:latin typeface="微軟正黑體"/>
                <a:ea typeface="微軟正黑體"/>
              </a:rPr>
              <a:t>Time Machine </a:t>
            </a:r>
            <a:r>
              <a:rPr lang="en-US" altLang="zh-TW" b="1" err="1">
                <a:latin typeface="微軟正黑體"/>
                <a:ea typeface="微軟正黑體"/>
              </a:rPr>
              <a:t>完整</a:t>
            </a:r>
            <a:r>
              <a:rPr lang="zh-TW" b="1">
                <a:latin typeface="微軟正黑體"/>
                <a:ea typeface="微軟正黑體"/>
              </a:rPr>
              <a:t>保護方案 </a:t>
            </a:r>
            <a:br>
              <a:rPr lang="zh-TW" altLang="en-US" b="1">
                <a:latin typeface="微軟正黑體"/>
                <a:ea typeface="微軟正黑體"/>
              </a:rPr>
            </a:br>
            <a:r>
              <a:rPr lang="zh-TW" b="1">
                <a:latin typeface="微軟正黑體"/>
                <a:ea typeface="微軟正黑體"/>
              </a:rPr>
              <a:t>符合 3-2-1 原則</a:t>
            </a:r>
            <a:endParaRPr lang="zh-TW">
              <a:latin typeface="微軟正黑體"/>
              <a:ea typeface="微軟正黑體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B683606-6BF5-4547-9920-A5BD00999EDF}"/>
              </a:ext>
            </a:extLst>
          </p:cNvPr>
          <p:cNvGrpSpPr/>
          <p:nvPr/>
        </p:nvGrpSpPr>
        <p:grpSpPr>
          <a:xfrm>
            <a:off x="151901" y="2446363"/>
            <a:ext cx="11867878" cy="4337380"/>
            <a:chOff x="600073" y="2779823"/>
            <a:chExt cx="11194738" cy="4091366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6AE4E49-A1D7-451B-90A0-79FA837CC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948" y="2779823"/>
              <a:ext cx="10939863" cy="3731884"/>
            </a:xfrm>
            <a:prstGeom prst="rect">
              <a:avLst/>
            </a:prstGeom>
          </p:spPr>
        </p:pic>
        <p:pic>
          <p:nvPicPr>
            <p:cNvPr id="74" name="圖片 26">
              <a:extLst>
                <a:ext uri="{FF2B5EF4-FFF2-40B4-BE49-F238E27FC236}">
                  <a16:creationId xmlns:a16="http://schemas.microsoft.com/office/drawing/2014/main" id="{1E22A708-88CE-4A54-A885-F9B290D95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727" y="3088298"/>
              <a:ext cx="588444" cy="560396"/>
            </a:xfrm>
            <a:prstGeom prst="rect">
              <a:avLst/>
            </a:prstGeom>
          </p:spPr>
        </p:pic>
        <p:pic>
          <p:nvPicPr>
            <p:cNvPr id="75" name="圖片 28">
              <a:extLst>
                <a:ext uri="{FF2B5EF4-FFF2-40B4-BE49-F238E27FC236}">
                  <a16:creationId xmlns:a16="http://schemas.microsoft.com/office/drawing/2014/main" id="{B00F4BE3-4136-4A90-858E-7FD7C7966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7490" y="4447752"/>
              <a:ext cx="583681" cy="546823"/>
            </a:xfrm>
            <a:prstGeom prst="rect">
              <a:avLst/>
            </a:prstGeom>
          </p:spPr>
        </p:pic>
        <p:pic>
          <p:nvPicPr>
            <p:cNvPr id="79" name="圖片 30">
              <a:extLst>
                <a:ext uri="{FF2B5EF4-FFF2-40B4-BE49-F238E27FC236}">
                  <a16:creationId xmlns:a16="http://schemas.microsoft.com/office/drawing/2014/main" id="{DFC5F9D9-91B5-4A75-AE8B-0B8EAB20B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1932" y="5770084"/>
              <a:ext cx="600954" cy="580846"/>
            </a:xfrm>
            <a:prstGeom prst="rect">
              <a:avLst/>
            </a:prstGeom>
          </p:spPr>
        </p:pic>
        <p:pic>
          <p:nvPicPr>
            <p:cNvPr id="83" name="圖片 26">
              <a:extLst>
                <a:ext uri="{FF2B5EF4-FFF2-40B4-BE49-F238E27FC236}">
                  <a16:creationId xmlns:a16="http://schemas.microsoft.com/office/drawing/2014/main" id="{B8E8D527-F8A6-4707-A407-0016C4B81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9758" y="4157962"/>
              <a:ext cx="491033" cy="467628"/>
            </a:xfrm>
            <a:prstGeom prst="rect">
              <a:avLst/>
            </a:prstGeom>
          </p:spPr>
        </p:pic>
        <p:pic>
          <p:nvPicPr>
            <p:cNvPr id="84" name="圖片 28">
              <a:extLst>
                <a:ext uri="{FF2B5EF4-FFF2-40B4-BE49-F238E27FC236}">
                  <a16:creationId xmlns:a16="http://schemas.microsoft.com/office/drawing/2014/main" id="{4B0601A6-EE77-416C-973C-0551F8515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4716" y="4154380"/>
              <a:ext cx="506796" cy="474793"/>
            </a:xfrm>
            <a:prstGeom prst="rect">
              <a:avLst/>
            </a:prstGeom>
          </p:spPr>
        </p:pic>
        <p:pic>
          <p:nvPicPr>
            <p:cNvPr id="85" name="圖片 30">
              <a:extLst>
                <a:ext uri="{FF2B5EF4-FFF2-40B4-BE49-F238E27FC236}">
                  <a16:creationId xmlns:a16="http://schemas.microsoft.com/office/drawing/2014/main" id="{ECD47975-0C41-47A5-88B5-3513749DC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436" y="4150320"/>
              <a:ext cx="499631" cy="482913"/>
            </a:xfrm>
            <a:prstGeom prst="rect">
              <a:avLst/>
            </a:prstGeom>
          </p:spPr>
        </p:pic>
        <p:pic>
          <p:nvPicPr>
            <p:cNvPr id="88" name="圖片 41" descr="一張含有 螢幕擷取畫面 的圖片&#10;&#10;描述是以高可信度產生">
              <a:extLst>
                <a:ext uri="{FF2B5EF4-FFF2-40B4-BE49-F238E27FC236}">
                  <a16:creationId xmlns:a16="http://schemas.microsoft.com/office/drawing/2014/main" id="{B42620D5-4B67-4DDD-9B0C-DE8E14280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00856" y="3456842"/>
              <a:ext cx="159385" cy="974725"/>
            </a:xfrm>
            <a:prstGeom prst="rect">
              <a:avLst/>
            </a:prstGeom>
          </p:spPr>
        </p:pic>
        <p:pic>
          <p:nvPicPr>
            <p:cNvPr id="89" name="圖片 41" descr="一張含有 螢幕擷取畫面 的圖片&#10;&#10;描述是以高可信度產生">
              <a:extLst>
                <a:ext uri="{FF2B5EF4-FFF2-40B4-BE49-F238E27FC236}">
                  <a16:creationId xmlns:a16="http://schemas.microsoft.com/office/drawing/2014/main" id="{915E7B55-341F-4534-BC9D-85A858C72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95100" y="3474916"/>
              <a:ext cx="159385" cy="974725"/>
            </a:xfrm>
            <a:prstGeom prst="rect">
              <a:avLst/>
            </a:prstGeom>
          </p:spPr>
        </p:pic>
        <p:sp>
          <p:nvSpPr>
            <p:cNvPr id="90" name="Google Shape;157;p22">
              <a:extLst>
                <a:ext uri="{FF2B5EF4-FFF2-40B4-BE49-F238E27FC236}">
                  <a16:creationId xmlns:a16="http://schemas.microsoft.com/office/drawing/2014/main" id="{B0563348-6468-464E-B8B0-6B1200C2E347}"/>
                </a:ext>
              </a:extLst>
            </p:cNvPr>
            <p:cNvSpPr txBox="1"/>
            <p:nvPr/>
          </p:nvSpPr>
          <p:spPr>
            <a:xfrm>
              <a:off x="640715" y="3689254"/>
              <a:ext cx="22888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300"/>
                <a:buFont typeface="Arial"/>
                <a:buNone/>
              </a:pPr>
              <a:r>
                <a:rPr lang="zh-TW" sz="1400" b="1" i="0" u="none" strike="noStrike" cap="none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Mac Time Machine</a:t>
              </a:r>
              <a:endParaRPr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Google Shape;157;p22">
              <a:extLst>
                <a:ext uri="{FF2B5EF4-FFF2-40B4-BE49-F238E27FC236}">
                  <a16:creationId xmlns:a16="http://schemas.microsoft.com/office/drawing/2014/main" id="{F6D1E3DF-6EF0-4DC8-847B-A10C5BDB5C78}"/>
                </a:ext>
              </a:extLst>
            </p:cNvPr>
            <p:cNvSpPr txBox="1"/>
            <p:nvPr/>
          </p:nvSpPr>
          <p:spPr>
            <a:xfrm>
              <a:off x="600074" y="5052079"/>
              <a:ext cx="22888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300"/>
                <a:buFont typeface="Arial"/>
                <a:buNone/>
              </a:pPr>
              <a:r>
                <a:rPr lang="zh-TW" sz="1400" b="1" i="0" u="none" strike="noStrike" cap="none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Mac Time Machine</a:t>
              </a:r>
              <a:endParaRPr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Google Shape;157;p22">
              <a:extLst>
                <a:ext uri="{FF2B5EF4-FFF2-40B4-BE49-F238E27FC236}">
                  <a16:creationId xmlns:a16="http://schemas.microsoft.com/office/drawing/2014/main" id="{B795FEF6-2B5D-4E2C-88C4-86A80CD0473A}"/>
                </a:ext>
              </a:extLst>
            </p:cNvPr>
            <p:cNvSpPr txBox="1"/>
            <p:nvPr/>
          </p:nvSpPr>
          <p:spPr>
            <a:xfrm>
              <a:off x="600073" y="6419989"/>
              <a:ext cx="22888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300"/>
                <a:buFont typeface="Arial"/>
                <a:buNone/>
              </a:pPr>
              <a:r>
                <a:rPr lang="zh-TW" sz="1400" b="1" i="0" u="none" strike="noStrike" cap="none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Mac Time Machine</a:t>
              </a:r>
              <a:endParaRPr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Google Shape;158;p22">
              <a:extLst>
                <a:ext uri="{FF2B5EF4-FFF2-40B4-BE49-F238E27FC236}">
                  <a16:creationId xmlns:a16="http://schemas.microsoft.com/office/drawing/2014/main" id="{15BE9C9D-1125-4633-ABDD-13588D9889E4}"/>
                </a:ext>
              </a:extLst>
            </p:cNvPr>
            <p:cNvSpPr txBox="1"/>
            <p:nvPr/>
          </p:nvSpPr>
          <p:spPr>
            <a:xfrm>
              <a:off x="2725858" y="6358627"/>
              <a:ext cx="2137843" cy="420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434343"/>
                </a:buClr>
                <a:buSzPts val="300"/>
              </a:pPr>
              <a:r>
                <a:rPr lang="en-US" altLang="zh-TW" sz="1400" b="1" err="1">
                  <a:solidFill>
                    <a:schemeClr val="dk1"/>
                  </a:solidFill>
                  <a:latin typeface="微軟正黑體"/>
                  <a:ea typeface="微軟正黑體"/>
                  <a:cs typeface="Arial"/>
                  <a:sym typeface="Arial"/>
                </a:rPr>
                <a:t>外接裝置</a:t>
              </a:r>
              <a:r>
                <a:rPr lang="zh-TW" altLang="en-US" sz="1400" b="1">
                  <a:solidFill>
                    <a:schemeClr val="dk1"/>
                  </a:solidFill>
                  <a:latin typeface="微軟正黑體"/>
                  <a:ea typeface="微軟正黑體"/>
                  <a:cs typeface="Arial"/>
                  <a:sym typeface="Arial"/>
                </a:rPr>
                <a:t>  </a:t>
              </a:r>
              <a:r>
                <a:rPr lang="en-US" altLang="zh-TW" sz="1400" b="1">
                  <a:solidFill>
                    <a:schemeClr val="dk1"/>
                  </a:solidFill>
                  <a:latin typeface="微軟正黑體"/>
                  <a:ea typeface="微軟正黑體"/>
                  <a:cs typeface="Arial"/>
                  <a:sym typeface="Arial"/>
                </a:rPr>
                <a:t>/ TR-004</a:t>
              </a:r>
            </a:p>
          </p:txBody>
        </p:sp>
        <p:sp>
          <p:nvSpPr>
            <p:cNvPr id="94" name="Google Shape;159;p22">
              <a:extLst>
                <a:ext uri="{FF2B5EF4-FFF2-40B4-BE49-F238E27FC236}">
                  <a16:creationId xmlns:a16="http://schemas.microsoft.com/office/drawing/2014/main" id="{D4B12791-C39A-426F-BB48-D7EFD38D0019}"/>
                </a:ext>
              </a:extLst>
            </p:cNvPr>
            <p:cNvSpPr txBox="1"/>
            <p:nvPr/>
          </p:nvSpPr>
          <p:spPr>
            <a:xfrm>
              <a:off x="5355252" y="6457241"/>
              <a:ext cx="979600" cy="2234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300"/>
                <a:buFont typeface="Arial"/>
                <a:buNone/>
              </a:pPr>
              <a:r>
                <a:rPr lang="en-US" altLang="zh-TW"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V</a:t>
              </a:r>
              <a:r>
                <a:rPr lang="zh-TW" sz="1400" b="1" i="0" u="none" strike="noStrike" cap="none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JBOD</a:t>
              </a:r>
              <a:endParaRPr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7B566A16-B974-4420-B9D4-F0FE28465793}"/>
                </a:ext>
              </a:extLst>
            </p:cNvPr>
            <p:cNvSpPr/>
            <p:nvPr/>
          </p:nvSpPr>
          <p:spPr>
            <a:xfrm>
              <a:off x="6991154" y="5943128"/>
              <a:ext cx="2552753" cy="83099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indent="-95885">
                <a:buSzPts val="1400"/>
                <a:buFont typeface="Arial" panose="020B0604020202020204" pitchFamily="34" charset="0"/>
                <a:buChar char="•"/>
              </a:pPr>
              <a:r>
                <a:rPr lang="en-US" altLang="zh-TW" sz="1600" b="1" err="1">
                  <a:latin typeface="微軟正黑體"/>
                  <a:ea typeface="微軟正黑體"/>
                </a:rPr>
                <a:t>Rsync</a:t>
              </a:r>
              <a:r>
                <a:rPr lang="en-US" altLang="zh-TW" sz="1600" b="1">
                  <a:latin typeface="微軟正黑體"/>
                  <a:ea typeface="微軟正黑體"/>
                </a:rPr>
                <a:t> </a:t>
              </a:r>
              <a:r>
                <a:rPr lang="en-US" altLang="zh-TW" sz="1600" b="1" err="1">
                  <a:latin typeface="微軟正黑體"/>
                  <a:ea typeface="微軟正黑體"/>
                </a:rPr>
                <a:t>伺服器</a:t>
              </a:r>
              <a:endParaRPr lang="zh-TW" altLang="en-US">
                <a:latin typeface="微軟正黑體"/>
                <a:ea typeface="微軟正黑體"/>
              </a:endParaRPr>
            </a:p>
            <a:p>
              <a:pPr lvl="0" indent="-95885">
                <a:buSzPts val="1400"/>
                <a:buFont typeface="Arial" panose="020B0604020202020204" pitchFamily="34" charset="0"/>
                <a:buChar char="•"/>
              </a:pPr>
              <a:r>
                <a:rPr lang="en-US" altLang="zh-TW" sz="1600" b="1">
                  <a:latin typeface="微軟正黑體"/>
                  <a:ea typeface="微軟正黑體"/>
                </a:rPr>
                <a:t>CIFS / SMB </a:t>
              </a:r>
              <a:r>
                <a:rPr lang="en-US" altLang="zh-TW" sz="1600" b="1" err="1">
                  <a:latin typeface="微軟正黑體"/>
                  <a:ea typeface="微軟正黑體"/>
                </a:rPr>
                <a:t>伺服器</a:t>
              </a:r>
              <a:endPara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indent="-95885">
                <a:buSzPts val="1400"/>
                <a:buFont typeface="Arial" panose="020B0604020202020204" pitchFamily="34" charset="0"/>
                <a:buChar char="•"/>
              </a:pPr>
              <a:r>
                <a:rPr lang="en-US" altLang="zh-TW" sz="1600" b="1">
                  <a:latin typeface="微軟正黑體"/>
                  <a:ea typeface="微軟正黑體"/>
                </a:rPr>
                <a:t>FTP </a:t>
              </a:r>
              <a:r>
                <a:rPr lang="en-US" altLang="zh-TW" sz="1600" b="1" err="1">
                  <a:latin typeface="微軟正黑體"/>
                  <a:ea typeface="微軟正黑體"/>
                </a:rPr>
                <a:t>伺服器</a:t>
              </a:r>
              <a:endPara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23C1E738-8304-4DE0-8989-BDFC525AE9EB}"/>
                </a:ext>
              </a:extLst>
            </p:cNvPr>
            <p:cNvSpPr/>
            <p:nvPr/>
          </p:nvSpPr>
          <p:spPr>
            <a:xfrm>
              <a:off x="9779850" y="3929736"/>
              <a:ext cx="1927736" cy="58477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indent="-95885">
                <a:buSzPts val="1400"/>
                <a:buFont typeface="Arial" panose="020B0604020202020204" pitchFamily="34" charset="0"/>
                <a:buChar char="•"/>
              </a:pPr>
              <a:r>
                <a:rPr lang="en-US" altLang="zh-TW" sz="1600" b="1" err="1">
                  <a:latin typeface="微軟正黑體"/>
                  <a:ea typeface="微軟正黑體"/>
                </a:rPr>
                <a:t>檔案儲存</a:t>
              </a:r>
              <a:endPara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indent="-95885">
                <a:buSzPts val="1400"/>
                <a:buFont typeface="Arial" panose="020B0604020202020204" pitchFamily="34" charset="0"/>
                <a:buChar char="•"/>
              </a:pPr>
              <a:r>
                <a:rPr lang="en-US" altLang="zh-TW" sz="1600" b="1" err="1">
                  <a:latin typeface="微軟正黑體"/>
                  <a:ea typeface="微軟正黑體"/>
                </a:rPr>
                <a:t>物件儲存</a:t>
              </a:r>
              <a:endPara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Google Shape;160;p22">
              <a:extLst>
                <a:ext uri="{FF2B5EF4-FFF2-40B4-BE49-F238E27FC236}">
                  <a16:creationId xmlns:a16="http://schemas.microsoft.com/office/drawing/2014/main" id="{C0C62C94-BB21-4A10-8321-6AB5B7909637}"/>
                </a:ext>
              </a:extLst>
            </p:cNvPr>
            <p:cNvSpPr txBox="1"/>
            <p:nvPr/>
          </p:nvSpPr>
          <p:spPr>
            <a:xfrm>
              <a:off x="5555961" y="3899033"/>
              <a:ext cx="1375684" cy="2234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300"/>
                <a:buFont typeface="Arial"/>
                <a:buNone/>
              </a:pPr>
              <a:r>
                <a:rPr lang="zh-TW" sz="1400" b="1" i="0" u="none" strike="noStrike" cap="none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RTRR</a:t>
              </a:r>
              <a:endParaRPr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03" name="圖片 41" descr="一張含有 螢幕擷取畫面 的圖片&#10;&#10;描述是以高可信度產生">
              <a:extLst>
                <a:ext uri="{FF2B5EF4-FFF2-40B4-BE49-F238E27FC236}">
                  <a16:creationId xmlns:a16="http://schemas.microsoft.com/office/drawing/2014/main" id="{EAAAAE67-3092-460E-97F0-CAB93CAAA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0141" y="4968403"/>
              <a:ext cx="159385" cy="974725"/>
            </a:xfrm>
            <a:prstGeom prst="rect">
              <a:avLst/>
            </a:prstGeom>
          </p:spPr>
        </p:pic>
        <p:pic>
          <p:nvPicPr>
            <p:cNvPr id="105" name="圖片 41" descr="一張含有 螢幕擷取畫面 的圖片&#10;&#10;描述是以高可信度產生">
              <a:extLst>
                <a:ext uri="{FF2B5EF4-FFF2-40B4-BE49-F238E27FC236}">
                  <a16:creationId xmlns:a16="http://schemas.microsoft.com/office/drawing/2014/main" id="{431A5F9F-E0AE-41B8-B6B7-E8ACABB8D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2438" y="5465598"/>
              <a:ext cx="159385" cy="974725"/>
            </a:xfrm>
            <a:prstGeom prst="rect">
              <a:avLst/>
            </a:prstGeom>
          </p:spPr>
        </p:pic>
        <p:pic>
          <p:nvPicPr>
            <p:cNvPr id="106" name="圖片 80">
              <a:extLst>
                <a:ext uri="{FF2B5EF4-FFF2-40B4-BE49-F238E27FC236}">
                  <a16:creationId xmlns:a16="http://schemas.microsoft.com/office/drawing/2014/main" id="{1F81699B-468E-4F7B-890B-B53F94D97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456" y="4824032"/>
              <a:ext cx="359531" cy="539297"/>
            </a:xfrm>
            <a:prstGeom prst="rect">
              <a:avLst/>
            </a:prstGeom>
          </p:spPr>
        </p:pic>
        <p:pic>
          <p:nvPicPr>
            <p:cNvPr id="110" name="圖片 41" descr="一張含有 螢幕擷取畫面 的圖片&#10;&#10;描述是以高可信度產生">
              <a:extLst>
                <a:ext uri="{FF2B5EF4-FFF2-40B4-BE49-F238E27FC236}">
                  <a16:creationId xmlns:a16="http://schemas.microsoft.com/office/drawing/2014/main" id="{416494C2-BB99-4CFB-B862-3F233F628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0284" y="5476872"/>
              <a:ext cx="159385" cy="974725"/>
            </a:xfrm>
            <a:prstGeom prst="rect">
              <a:avLst/>
            </a:prstGeom>
          </p:spPr>
        </p:pic>
        <p:sp>
          <p:nvSpPr>
            <p:cNvPr id="111" name="Google Shape;160;p22">
              <a:extLst>
                <a:ext uri="{FF2B5EF4-FFF2-40B4-BE49-F238E27FC236}">
                  <a16:creationId xmlns:a16="http://schemas.microsoft.com/office/drawing/2014/main" id="{CE29C4D8-B4E8-471C-96DF-77D2BA8B2DC0}"/>
                </a:ext>
              </a:extLst>
            </p:cNvPr>
            <p:cNvSpPr txBox="1"/>
            <p:nvPr/>
          </p:nvSpPr>
          <p:spPr>
            <a:xfrm>
              <a:off x="8433145" y="3895474"/>
              <a:ext cx="1375684" cy="2234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300"/>
                <a:buFont typeface="Arial"/>
                <a:buNone/>
              </a:pPr>
              <a:r>
                <a:rPr lang="en-US" altLang="zh-TW" sz="1200" b="1" i="0" u="none" strike="noStrike" cap="none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TCP BBR</a:t>
              </a:r>
              <a:endParaRPr sz="12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2" name="Google Shape;160;p22">
              <a:extLst>
                <a:ext uri="{FF2B5EF4-FFF2-40B4-BE49-F238E27FC236}">
                  <a16:creationId xmlns:a16="http://schemas.microsoft.com/office/drawing/2014/main" id="{348FAD99-882D-4BD5-8E3F-DDC029C39A39}"/>
                </a:ext>
              </a:extLst>
            </p:cNvPr>
            <p:cNvSpPr txBox="1"/>
            <p:nvPr/>
          </p:nvSpPr>
          <p:spPr>
            <a:xfrm>
              <a:off x="8551566" y="3610486"/>
              <a:ext cx="1110762" cy="2234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300"/>
                <a:buFont typeface="Arial"/>
                <a:buNone/>
              </a:pPr>
              <a:r>
                <a:rPr lang="zh-TW" altLang="en-US" sz="12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備份 </a:t>
              </a:r>
              <a:r>
                <a:rPr lang="en-US" altLang="zh-TW" sz="12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/</a:t>
              </a:r>
              <a:r>
                <a:rPr lang="zh-TW" altLang="en-US" sz="12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 同步</a:t>
              </a:r>
              <a:endParaRPr sz="12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13" name="圖片 80">
              <a:extLst>
                <a:ext uri="{FF2B5EF4-FFF2-40B4-BE49-F238E27FC236}">
                  <a16:creationId xmlns:a16="http://schemas.microsoft.com/office/drawing/2014/main" id="{52F021E4-FDFA-4254-A4BE-DC4152C45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072" y="4645765"/>
              <a:ext cx="359531" cy="539297"/>
            </a:xfrm>
            <a:prstGeom prst="rect">
              <a:avLst/>
            </a:prstGeom>
          </p:spPr>
        </p:pic>
        <p:pic>
          <p:nvPicPr>
            <p:cNvPr id="114" name="圖片 80">
              <a:extLst>
                <a:ext uri="{FF2B5EF4-FFF2-40B4-BE49-F238E27FC236}">
                  <a16:creationId xmlns:a16="http://schemas.microsoft.com/office/drawing/2014/main" id="{325A18E6-0841-44A4-8D10-E3F0B1A6B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7181" y="4216940"/>
              <a:ext cx="359531" cy="539297"/>
            </a:xfrm>
            <a:prstGeom prst="rect">
              <a:avLst/>
            </a:prstGeom>
          </p:spPr>
        </p:pic>
        <p:pic>
          <p:nvPicPr>
            <p:cNvPr id="115" name="Google Shape;127;p18">
              <a:extLst>
                <a:ext uri="{FF2B5EF4-FFF2-40B4-BE49-F238E27FC236}">
                  <a16:creationId xmlns:a16="http://schemas.microsoft.com/office/drawing/2014/main" id="{21472343-875F-42D0-8B10-2362DD0F2C88}"/>
                </a:ext>
              </a:extLst>
            </p:cNvPr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1453566" y="2970155"/>
              <a:ext cx="581813" cy="58181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6" name="Google Shape;127;p18">
              <a:extLst>
                <a:ext uri="{FF2B5EF4-FFF2-40B4-BE49-F238E27FC236}">
                  <a16:creationId xmlns:a16="http://schemas.microsoft.com/office/drawing/2014/main" id="{5EA3FADC-AE56-4EE7-8A2A-11AC84F20FCA}"/>
                </a:ext>
              </a:extLst>
            </p:cNvPr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1453566" y="4335170"/>
              <a:ext cx="581813" cy="58181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7" name="Google Shape;127;p18">
              <a:extLst>
                <a:ext uri="{FF2B5EF4-FFF2-40B4-BE49-F238E27FC236}">
                  <a16:creationId xmlns:a16="http://schemas.microsoft.com/office/drawing/2014/main" id="{A56743D3-3185-4078-A563-F92947A28E94}"/>
                </a:ext>
              </a:extLst>
            </p:cNvPr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1453566" y="5717976"/>
              <a:ext cx="581813" cy="58181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1" name="矩形 130">
            <a:extLst>
              <a:ext uri="{FF2B5EF4-FFF2-40B4-BE49-F238E27FC236}">
                <a16:creationId xmlns:a16="http://schemas.microsoft.com/office/drawing/2014/main" id="{4FB0E10C-C368-49DD-A7E7-4B09D34DA0E2}"/>
              </a:ext>
            </a:extLst>
          </p:cNvPr>
          <p:cNvSpPr/>
          <p:nvPr/>
        </p:nvSpPr>
        <p:spPr>
          <a:xfrm>
            <a:off x="1804675" y="1744765"/>
            <a:ext cx="1746118" cy="5355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zh-TW" altLang="en-US" sz="320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本地端</a:t>
            </a:r>
            <a:endParaRPr lang="zh-TW" sz="3600">
              <a:solidFill>
                <a:schemeClr val="lt1"/>
              </a:solidFill>
            </a:endParaRP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D9FF8739-679C-4AEC-80E2-9D5DEE93E1D8}"/>
              </a:ext>
            </a:extLst>
          </p:cNvPr>
          <p:cNvSpPr/>
          <p:nvPr/>
        </p:nvSpPr>
        <p:spPr>
          <a:xfrm>
            <a:off x="5567911" y="1744768"/>
            <a:ext cx="1540351" cy="5355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TW" altLang="en-US" sz="320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遠端</a:t>
            </a:r>
            <a:endParaRPr lang="zh-TW" sz="3600">
              <a:solidFill>
                <a:schemeClr val="lt1"/>
              </a:solidFill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958679C3-A386-4A42-B801-C7BC46F72AFC}"/>
              </a:ext>
            </a:extLst>
          </p:cNvPr>
          <p:cNvSpPr/>
          <p:nvPr/>
        </p:nvSpPr>
        <p:spPr>
          <a:xfrm>
            <a:off x="9391353" y="1744768"/>
            <a:ext cx="1514130" cy="5355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TW" altLang="en-US" sz="320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雲端</a:t>
            </a:r>
            <a:endParaRPr lang="zh-TW" sz="36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81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E61C18A-66B4-40F0-9A67-8F0B5F389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991" y="1423347"/>
            <a:ext cx="10259290" cy="5180285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sx="101000" sy="101000" algn="ctr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73F15D-E704-9942-A57A-EE5341A3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HBS 3 </a:t>
            </a:r>
            <a:r>
              <a:rPr lang="zh-TW" altLang="en-US"/>
              <a:t>提供 Time Machine 備份設定頁面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17855E9-D9FE-4B7B-AE03-ABF0340D95F9}"/>
              </a:ext>
            </a:extLst>
          </p:cNvPr>
          <p:cNvSpPr txBox="1"/>
          <p:nvPr/>
        </p:nvSpPr>
        <p:spPr>
          <a:xfrm>
            <a:off x="8126849" y="2840436"/>
            <a:ext cx="35365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專為 Time Machine 建立的帳號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10EECAA-B1BE-4F7D-B44A-345485560815}"/>
              </a:ext>
            </a:extLst>
          </p:cNvPr>
          <p:cNvSpPr/>
          <p:nvPr/>
        </p:nvSpPr>
        <p:spPr>
          <a:xfrm>
            <a:off x="4227220" y="4505120"/>
            <a:ext cx="4779276" cy="49314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865EE36-768E-488E-B52C-267958FEAED6}"/>
              </a:ext>
            </a:extLst>
          </p:cNvPr>
          <p:cNvSpPr txBox="1"/>
          <p:nvPr/>
        </p:nvSpPr>
        <p:spPr>
          <a:xfrm>
            <a:off x="4227220" y="5050393"/>
            <a:ext cx="60168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透過 QTS 帳號登入管理多台 Mac 同時做 Time Machine 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BDCB5FC-E759-442F-BB38-DC24A503AA35}"/>
              </a:ext>
            </a:extLst>
          </p:cNvPr>
          <p:cNvSpPr/>
          <p:nvPr/>
        </p:nvSpPr>
        <p:spPr>
          <a:xfrm>
            <a:off x="4234095" y="2826686"/>
            <a:ext cx="3816750" cy="161255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5464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箭號: 向右 50">
            <a:extLst>
              <a:ext uri="{FF2B5EF4-FFF2-40B4-BE49-F238E27FC236}">
                <a16:creationId xmlns:a16="http://schemas.microsoft.com/office/drawing/2014/main" id="{9C72B11A-266E-47E2-A4E0-9C53C623369A}"/>
              </a:ext>
            </a:extLst>
          </p:cNvPr>
          <p:cNvSpPr/>
          <p:nvPr/>
        </p:nvSpPr>
        <p:spPr>
          <a:xfrm>
            <a:off x="4076068" y="2099531"/>
            <a:ext cx="1064080" cy="456230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箭號: 向右 51">
            <a:extLst>
              <a:ext uri="{FF2B5EF4-FFF2-40B4-BE49-F238E27FC236}">
                <a16:creationId xmlns:a16="http://schemas.microsoft.com/office/drawing/2014/main" id="{B97587B2-FF9B-43C0-BAD0-801120A955C2}"/>
              </a:ext>
            </a:extLst>
          </p:cNvPr>
          <p:cNvSpPr/>
          <p:nvPr/>
        </p:nvSpPr>
        <p:spPr>
          <a:xfrm>
            <a:off x="7549859" y="2099531"/>
            <a:ext cx="1064080" cy="456230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7CE05DED-3209-4818-907D-90E5B1F0D1C8}"/>
              </a:ext>
            </a:extLst>
          </p:cNvPr>
          <p:cNvGrpSpPr/>
          <p:nvPr/>
        </p:nvGrpSpPr>
        <p:grpSpPr>
          <a:xfrm>
            <a:off x="4831376" y="1182915"/>
            <a:ext cx="2988426" cy="1288618"/>
            <a:chOff x="4919989" y="1347290"/>
            <a:chExt cx="2988426" cy="1288618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3F94422C-9F2B-407A-BAED-4E4D08225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2983" y="1551117"/>
              <a:ext cx="2405432" cy="1084791"/>
            </a:xfrm>
            <a:prstGeom prst="rect">
              <a:avLst/>
            </a:prstGeom>
          </p:spPr>
        </p:pic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6ADF5B18-FA96-4E3E-8CCC-720F555C6E43}"/>
                </a:ext>
              </a:extLst>
            </p:cNvPr>
            <p:cNvGrpSpPr/>
            <p:nvPr/>
          </p:nvGrpSpPr>
          <p:grpSpPr>
            <a:xfrm>
              <a:off x="4919989" y="1347290"/>
              <a:ext cx="895143" cy="938849"/>
              <a:chOff x="7930695" y="3910647"/>
              <a:chExt cx="1260000" cy="1321520"/>
            </a:xfrm>
          </p:grpSpPr>
          <p:pic>
            <p:nvPicPr>
              <p:cNvPr id="42" name="圖片 41">
                <a:extLst>
                  <a:ext uri="{FF2B5EF4-FFF2-40B4-BE49-F238E27FC236}">
                    <a16:creationId xmlns:a16="http://schemas.microsoft.com/office/drawing/2014/main" id="{18417883-4EDB-431B-8B0E-3A97DCD1F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0695" y="3972167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716D948D-BE20-4B34-814C-F1947541F7C3}"/>
                  </a:ext>
                </a:extLst>
              </p:cNvPr>
              <p:cNvSpPr/>
              <p:nvPr/>
            </p:nvSpPr>
            <p:spPr>
              <a:xfrm>
                <a:off x="8122771" y="3910647"/>
                <a:ext cx="831661" cy="132133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TW" sz="5500" b="1">
                    <a:solidFill>
                      <a:schemeClr val="bg1"/>
                    </a:solidFill>
                  </a:rPr>
                  <a:t>2</a:t>
                </a:r>
                <a:endParaRPr lang="zh-TW" altLang="en-US" sz="55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24119CA-B909-4A34-8971-3E949DFC94D4}"/>
                </a:ext>
              </a:extLst>
            </p:cNvPr>
            <p:cNvSpPr/>
            <p:nvPr/>
          </p:nvSpPr>
          <p:spPr>
            <a:xfrm>
              <a:off x="5922813" y="1683835"/>
              <a:ext cx="1689535" cy="83112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zh-TW" altLang="en-US" sz="2667" b="1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備份空間管理</a:t>
              </a:r>
              <a:endParaRPr lang="zh-TW" sz="1867">
                <a:solidFill>
                  <a:schemeClr val="lt1"/>
                </a:solidFill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FEC8A286-E0C3-4E11-AF3A-2C4A7CE101DB}"/>
              </a:ext>
            </a:extLst>
          </p:cNvPr>
          <p:cNvGrpSpPr/>
          <p:nvPr/>
        </p:nvGrpSpPr>
        <p:grpSpPr>
          <a:xfrm>
            <a:off x="8319351" y="1182915"/>
            <a:ext cx="2988426" cy="1288618"/>
            <a:chOff x="8301828" y="1347290"/>
            <a:chExt cx="2988426" cy="1288618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45283C54-5180-4113-AB5E-149C0A66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4822" y="1551117"/>
              <a:ext cx="2405432" cy="1084791"/>
            </a:xfrm>
            <a:prstGeom prst="rect">
              <a:avLst/>
            </a:prstGeom>
          </p:spPr>
        </p:pic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E162FE96-F3AF-4E77-B913-56D65865C41B}"/>
                </a:ext>
              </a:extLst>
            </p:cNvPr>
            <p:cNvGrpSpPr/>
            <p:nvPr/>
          </p:nvGrpSpPr>
          <p:grpSpPr>
            <a:xfrm>
              <a:off x="8301828" y="1347290"/>
              <a:ext cx="895143" cy="938849"/>
              <a:chOff x="7930695" y="3910647"/>
              <a:chExt cx="1260000" cy="1321520"/>
            </a:xfrm>
          </p:grpSpPr>
          <p:pic>
            <p:nvPicPr>
              <p:cNvPr id="46" name="圖片 45">
                <a:extLst>
                  <a:ext uri="{FF2B5EF4-FFF2-40B4-BE49-F238E27FC236}">
                    <a16:creationId xmlns:a16="http://schemas.microsoft.com/office/drawing/2014/main" id="{98A47F68-D927-4E1E-A890-6732E7CAA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0695" y="3972167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4E10609A-7D63-427D-A19F-158F8162D224}"/>
                  </a:ext>
                </a:extLst>
              </p:cNvPr>
              <p:cNvSpPr/>
              <p:nvPr/>
            </p:nvSpPr>
            <p:spPr>
              <a:xfrm>
                <a:off x="8122771" y="3910647"/>
                <a:ext cx="831661" cy="132133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TW" sz="5500" b="1">
                    <a:solidFill>
                      <a:schemeClr val="bg1"/>
                    </a:solidFill>
                  </a:rPr>
                  <a:t>3</a:t>
                </a:r>
                <a:endParaRPr lang="zh-TW" altLang="en-US" sz="55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2B8370D-D49E-42D7-9A30-F2AD6BF58E58}"/>
                </a:ext>
              </a:extLst>
            </p:cNvPr>
            <p:cNvSpPr/>
            <p:nvPr/>
          </p:nvSpPr>
          <p:spPr>
            <a:xfrm>
              <a:off x="9169781" y="1689673"/>
              <a:ext cx="1981299" cy="83112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zh-TW" altLang="en-US" sz="2667" b="1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共享資料夾存取設定  </a:t>
              </a:r>
              <a:endParaRPr lang="zh-TW" sz="1867">
                <a:solidFill>
                  <a:schemeClr val="lt1"/>
                </a:solidFill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A1D3E0C7-6610-4A76-85A3-F0BB03C5C38C}"/>
              </a:ext>
            </a:extLst>
          </p:cNvPr>
          <p:cNvGrpSpPr/>
          <p:nvPr/>
        </p:nvGrpSpPr>
        <p:grpSpPr>
          <a:xfrm>
            <a:off x="2309968" y="2781017"/>
            <a:ext cx="8566028" cy="3990029"/>
            <a:chOff x="1732199" y="1997767"/>
            <a:chExt cx="6113860" cy="2847817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9F141CDA-EA89-4C14-92EF-9FA91D92CE73}"/>
                </a:ext>
              </a:extLst>
            </p:cNvPr>
            <p:cNvGrpSpPr/>
            <p:nvPr/>
          </p:nvGrpSpPr>
          <p:grpSpPr>
            <a:xfrm>
              <a:off x="1732199" y="1997767"/>
              <a:ext cx="5364340" cy="2847817"/>
              <a:chOff x="1815689" y="2189334"/>
              <a:chExt cx="5364340" cy="2847817"/>
            </a:xfrm>
          </p:grpSpPr>
          <p:pic>
            <p:nvPicPr>
              <p:cNvPr id="3" name="圖形 2">
                <a:extLst>
                  <a:ext uri="{FF2B5EF4-FFF2-40B4-BE49-F238E27FC236}">
                    <a16:creationId xmlns:a16="http://schemas.microsoft.com/office/drawing/2014/main" id="{0A3A90CA-6FB1-4283-96C3-50A33E253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815689" y="2189334"/>
                <a:ext cx="5364340" cy="2847817"/>
              </a:xfrm>
              <a:prstGeom prst="rect">
                <a:avLst/>
              </a:prstGeom>
            </p:spPr>
          </p:pic>
          <p:pic>
            <p:nvPicPr>
              <p:cNvPr id="243" name="Google Shape;243;p29"/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8557" y="2242086"/>
                <a:ext cx="5265203" cy="26947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Google Shape;243;p29">
              <a:extLst>
                <a:ext uri="{FF2B5EF4-FFF2-40B4-BE49-F238E27FC236}">
                  <a16:creationId xmlns:a16="http://schemas.microsoft.com/office/drawing/2014/main" id="{E0A6E87C-7235-4B30-9D19-932CA9E0164E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5321" y="3514525"/>
              <a:ext cx="2990738" cy="86711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矩形 11">
              <a:extLst>
                <a:ext uri="{FF2B5EF4-FFF2-40B4-BE49-F238E27FC236}">
                  <a16:creationId xmlns:a16="http://schemas.microsoft.com/office/drawing/2014/main" id="{446A3405-309A-4D5C-B5D7-F181EC6DF39B}"/>
                </a:ext>
              </a:extLst>
            </p:cNvPr>
            <p:cNvSpPr/>
            <p:nvPr/>
          </p:nvSpPr>
          <p:spPr>
            <a:xfrm rot="16200000">
              <a:off x="4297222" y="3803427"/>
              <a:ext cx="867111" cy="264991"/>
            </a:xfrm>
            <a:custGeom>
              <a:avLst/>
              <a:gdLst>
                <a:gd name="connsiteX0" fmla="*/ 0 w 4989429"/>
                <a:gd name="connsiteY0" fmla="*/ 0 h 403412"/>
                <a:gd name="connsiteX1" fmla="*/ 4989429 w 4989429"/>
                <a:gd name="connsiteY1" fmla="*/ 0 h 403412"/>
                <a:gd name="connsiteX2" fmla="*/ 4989429 w 4989429"/>
                <a:gd name="connsiteY2" fmla="*/ 403412 h 403412"/>
                <a:gd name="connsiteX3" fmla="*/ 0 w 4989429"/>
                <a:gd name="connsiteY3" fmla="*/ 403412 h 403412"/>
                <a:gd name="connsiteX4" fmla="*/ 0 w 4989429"/>
                <a:gd name="connsiteY4" fmla="*/ 0 h 403412"/>
                <a:gd name="connsiteX0" fmla="*/ 0 w 4989429"/>
                <a:gd name="connsiteY0" fmla="*/ 0 h 403412"/>
                <a:gd name="connsiteX1" fmla="*/ 4989429 w 4989429"/>
                <a:gd name="connsiteY1" fmla="*/ 0 h 403412"/>
                <a:gd name="connsiteX2" fmla="*/ 4989429 w 4989429"/>
                <a:gd name="connsiteY2" fmla="*/ 403412 h 403412"/>
                <a:gd name="connsiteX3" fmla="*/ 0 w 4989429"/>
                <a:gd name="connsiteY3" fmla="*/ 403412 h 403412"/>
                <a:gd name="connsiteX4" fmla="*/ 0 w 4989429"/>
                <a:gd name="connsiteY4" fmla="*/ 0 h 403412"/>
                <a:gd name="connsiteX0" fmla="*/ 0 w 4989429"/>
                <a:gd name="connsiteY0" fmla="*/ 161365 h 564777"/>
                <a:gd name="connsiteX1" fmla="*/ 4626359 w 4989429"/>
                <a:gd name="connsiteY1" fmla="*/ 0 h 564777"/>
                <a:gd name="connsiteX2" fmla="*/ 4989429 w 4989429"/>
                <a:gd name="connsiteY2" fmla="*/ 564777 h 564777"/>
                <a:gd name="connsiteX3" fmla="*/ 0 w 4989429"/>
                <a:gd name="connsiteY3" fmla="*/ 564777 h 564777"/>
                <a:gd name="connsiteX4" fmla="*/ 0 w 4989429"/>
                <a:gd name="connsiteY4" fmla="*/ 161365 h 564777"/>
                <a:gd name="connsiteX0" fmla="*/ 1297641 w 4989429"/>
                <a:gd name="connsiteY0" fmla="*/ 0 h 591670"/>
                <a:gd name="connsiteX1" fmla="*/ 4626359 w 4989429"/>
                <a:gd name="connsiteY1" fmla="*/ 26893 h 591670"/>
                <a:gd name="connsiteX2" fmla="*/ 4989429 w 4989429"/>
                <a:gd name="connsiteY2" fmla="*/ 591670 h 591670"/>
                <a:gd name="connsiteX3" fmla="*/ 0 w 4989429"/>
                <a:gd name="connsiteY3" fmla="*/ 591670 h 591670"/>
                <a:gd name="connsiteX4" fmla="*/ 1297641 w 4989429"/>
                <a:gd name="connsiteY4" fmla="*/ 0 h 591670"/>
                <a:gd name="connsiteX0" fmla="*/ 1210235 w 4989429"/>
                <a:gd name="connsiteY0" fmla="*/ 0 h 591670"/>
                <a:gd name="connsiteX1" fmla="*/ 4626359 w 4989429"/>
                <a:gd name="connsiteY1" fmla="*/ 26893 h 591670"/>
                <a:gd name="connsiteX2" fmla="*/ 4989429 w 4989429"/>
                <a:gd name="connsiteY2" fmla="*/ 591670 h 591670"/>
                <a:gd name="connsiteX3" fmla="*/ 0 w 4989429"/>
                <a:gd name="connsiteY3" fmla="*/ 591670 h 591670"/>
                <a:gd name="connsiteX4" fmla="*/ 1210235 w 4989429"/>
                <a:gd name="connsiteY4" fmla="*/ 0 h 591670"/>
                <a:gd name="connsiteX0" fmla="*/ 1210235 w 4989429"/>
                <a:gd name="connsiteY0" fmla="*/ 952 h 592622"/>
                <a:gd name="connsiteX1" fmla="*/ 4551296 w 4989429"/>
                <a:gd name="connsiteY1" fmla="*/ 0 h 592622"/>
                <a:gd name="connsiteX2" fmla="*/ 4989429 w 4989429"/>
                <a:gd name="connsiteY2" fmla="*/ 592622 h 592622"/>
                <a:gd name="connsiteX3" fmla="*/ 0 w 4989429"/>
                <a:gd name="connsiteY3" fmla="*/ 592622 h 592622"/>
                <a:gd name="connsiteX4" fmla="*/ 1210235 w 4989429"/>
                <a:gd name="connsiteY4" fmla="*/ 952 h 592622"/>
                <a:gd name="connsiteX0" fmla="*/ 1210235 w 4871983"/>
                <a:gd name="connsiteY0" fmla="*/ 952 h 592622"/>
                <a:gd name="connsiteX1" fmla="*/ 4551296 w 4871983"/>
                <a:gd name="connsiteY1" fmla="*/ 0 h 592622"/>
                <a:gd name="connsiteX2" fmla="*/ 4871983 w 4871983"/>
                <a:gd name="connsiteY2" fmla="*/ 579281 h 592622"/>
                <a:gd name="connsiteX3" fmla="*/ 0 w 4871983"/>
                <a:gd name="connsiteY3" fmla="*/ 592622 h 592622"/>
                <a:gd name="connsiteX4" fmla="*/ 1210235 w 4871983"/>
                <a:gd name="connsiteY4" fmla="*/ 952 h 592622"/>
                <a:gd name="connsiteX0" fmla="*/ 1277347 w 4939095"/>
                <a:gd name="connsiteY0" fmla="*/ 952 h 579281"/>
                <a:gd name="connsiteX1" fmla="*/ 4618408 w 4939095"/>
                <a:gd name="connsiteY1" fmla="*/ 0 h 579281"/>
                <a:gd name="connsiteX2" fmla="*/ 4939095 w 4939095"/>
                <a:gd name="connsiteY2" fmla="*/ 579281 h 579281"/>
                <a:gd name="connsiteX3" fmla="*/ 0 w 4939095"/>
                <a:gd name="connsiteY3" fmla="*/ 572610 h 579281"/>
                <a:gd name="connsiteX4" fmla="*/ 1277347 w 4939095"/>
                <a:gd name="connsiteY4" fmla="*/ 952 h 579281"/>
                <a:gd name="connsiteX0" fmla="*/ 1277347 w 5973596"/>
                <a:gd name="connsiteY0" fmla="*/ 952 h 579281"/>
                <a:gd name="connsiteX1" fmla="*/ 5973596 w 5973596"/>
                <a:gd name="connsiteY1" fmla="*/ 0 h 579281"/>
                <a:gd name="connsiteX2" fmla="*/ 4939095 w 5973596"/>
                <a:gd name="connsiteY2" fmla="*/ 579281 h 579281"/>
                <a:gd name="connsiteX3" fmla="*/ 0 w 5973596"/>
                <a:gd name="connsiteY3" fmla="*/ 572610 h 579281"/>
                <a:gd name="connsiteX4" fmla="*/ 1277347 w 5973596"/>
                <a:gd name="connsiteY4" fmla="*/ 952 h 579281"/>
                <a:gd name="connsiteX0" fmla="*/ 1277347 w 6866369"/>
                <a:gd name="connsiteY0" fmla="*/ 952 h 586738"/>
                <a:gd name="connsiteX1" fmla="*/ 5973596 w 6866369"/>
                <a:gd name="connsiteY1" fmla="*/ 0 h 586738"/>
                <a:gd name="connsiteX2" fmla="*/ 6866369 w 6866369"/>
                <a:gd name="connsiteY2" fmla="*/ 586738 h 586738"/>
                <a:gd name="connsiteX3" fmla="*/ 0 w 6866369"/>
                <a:gd name="connsiteY3" fmla="*/ 572610 h 586738"/>
                <a:gd name="connsiteX4" fmla="*/ 1277347 w 6866369"/>
                <a:gd name="connsiteY4" fmla="*/ 952 h 586738"/>
                <a:gd name="connsiteX0" fmla="*/ 533900 w 6122922"/>
                <a:gd name="connsiteY0" fmla="*/ 952 h 586738"/>
                <a:gd name="connsiteX1" fmla="*/ 5230149 w 6122922"/>
                <a:gd name="connsiteY1" fmla="*/ 0 h 586738"/>
                <a:gd name="connsiteX2" fmla="*/ 6122922 w 6122922"/>
                <a:gd name="connsiteY2" fmla="*/ 586738 h 586738"/>
                <a:gd name="connsiteX3" fmla="*/ 0 w 6122922"/>
                <a:gd name="connsiteY3" fmla="*/ 420872 h 586738"/>
                <a:gd name="connsiteX4" fmla="*/ 533900 w 6122922"/>
                <a:gd name="connsiteY4" fmla="*/ 952 h 586738"/>
                <a:gd name="connsiteX0" fmla="*/ 533900 w 5230149"/>
                <a:gd name="connsiteY0" fmla="*/ 952 h 422356"/>
                <a:gd name="connsiteX1" fmla="*/ 5230149 w 5230149"/>
                <a:gd name="connsiteY1" fmla="*/ 0 h 422356"/>
                <a:gd name="connsiteX2" fmla="*/ 3427430 w 5230149"/>
                <a:gd name="connsiteY2" fmla="*/ 422356 h 422356"/>
                <a:gd name="connsiteX3" fmla="*/ 0 w 5230149"/>
                <a:gd name="connsiteY3" fmla="*/ 420872 h 422356"/>
                <a:gd name="connsiteX4" fmla="*/ 533900 w 5230149"/>
                <a:gd name="connsiteY4" fmla="*/ 952 h 422356"/>
                <a:gd name="connsiteX0" fmla="*/ 533900 w 3427430"/>
                <a:gd name="connsiteY0" fmla="*/ -1 h 421403"/>
                <a:gd name="connsiteX1" fmla="*/ 2999808 w 3427430"/>
                <a:gd name="connsiteY1" fmla="*/ 18014 h 421403"/>
                <a:gd name="connsiteX2" fmla="*/ 3427430 w 3427430"/>
                <a:gd name="connsiteY2" fmla="*/ 421403 h 421403"/>
                <a:gd name="connsiteX3" fmla="*/ 0 w 3427430"/>
                <a:gd name="connsiteY3" fmla="*/ 419919 h 421403"/>
                <a:gd name="connsiteX4" fmla="*/ 533900 w 3427430"/>
                <a:gd name="connsiteY4" fmla="*/ -1 h 421403"/>
                <a:gd name="connsiteX0" fmla="*/ 533900 w 3677896"/>
                <a:gd name="connsiteY0" fmla="*/ 1 h 419921"/>
                <a:gd name="connsiteX1" fmla="*/ 2999808 w 3677896"/>
                <a:gd name="connsiteY1" fmla="*/ 18016 h 419921"/>
                <a:gd name="connsiteX2" fmla="*/ 3677896 w 3677896"/>
                <a:gd name="connsiteY2" fmla="*/ 415082 h 419921"/>
                <a:gd name="connsiteX3" fmla="*/ 0 w 3677896"/>
                <a:gd name="connsiteY3" fmla="*/ 419921 h 419921"/>
                <a:gd name="connsiteX4" fmla="*/ 533900 w 3677896"/>
                <a:gd name="connsiteY4" fmla="*/ 1 h 419921"/>
                <a:gd name="connsiteX0" fmla="*/ 533900 w 3677896"/>
                <a:gd name="connsiteY0" fmla="*/ -1 h 419919"/>
                <a:gd name="connsiteX1" fmla="*/ 924518 w 3677896"/>
                <a:gd name="connsiteY1" fmla="*/ 11693 h 419919"/>
                <a:gd name="connsiteX2" fmla="*/ 3677896 w 3677896"/>
                <a:gd name="connsiteY2" fmla="*/ 415080 h 419919"/>
                <a:gd name="connsiteX3" fmla="*/ 0 w 3677896"/>
                <a:gd name="connsiteY3" fmla="*/ 419919 h 419919"/>
                <a:gd name="connsiteX4" fmla="*/ 533900 w 3677896"/>
                <a:gd name="connsiteY4" fmla="*/ -1 h 419919"/>
                <a:gd name="connsiteX0" fmla="*/ 533900 w 1368043"/>
                <a:gd name="connsiteY0" fmla="*/ 1 h 421409"/>
                <a:gd name="connsiteX1" fmla="*/ 924518 w 1368043"/>
                <a:gd name="connsiteY1" fmla="*/ 11695 h 421409"/>
                <a:gd name="connsiteX2" fmla="*/ 1368043 w 1368043"/>
                <a:gd name="connsiteY2" fmla="*/ 421409 h 421409"/>
                <a:gd name="connsiteX3" fmla="*/ 0 w 1368043"/>
                <a:gd name="connsiteY3" fmla="*/ 419921 h 421409"/>
                <a:gd name="connsiteX4" fmla="*/ 533900 w 1368043"/>
                <a:gd name="connsiteY4" fmla="*/ 1 h 421409"/>
                <a:gd name="connsiteX0" fmla="*/ 21041 w 855184"/>
                <a:gd name="connsiteY0" fmla="*/ -1 h 421407"/>
                <a:gd name="connsiteX1" fmla="*/ 411659 w 855184"/>
                <a:gd name="connsiteY1" fmla="*/ 11693 h 421407"/>
                <a:gd name="connsiteX2" fmla="*/ 855184 w 855184"/>
                <a:gd name="connsiteY2" fmla="*/ 421407 h 421407"/>
                <a:gd name="connsiteX3" fmla="*/ 0 w 855184"/>
                <a:gd name="connsiteY3" fmla="*/ 394630 h 421407"/>
                <a:gd name="connsiteX4" fmla="*/ 21041 w 855184"/>
                <a:gd name="connsiteY4" fmla="*/ -1 h 421407"/>
                <a:gd name="connsiteX0" fmla="*/ 32968 w 867111"/>
                <a:gd name="connsiteY0" fmla="*/ 1 h 421409"/>
                <a:gd name="connsiteX1" fmla="*/ 423586 w 867111"/>
                <a:gd name="connsiteY1" fmla="*/ 11695 h 421409"/>
                <a:gd name="connsiteX2" fmla="*/ 867111 w 867111"/>
                <a:gd name="connsiteY2" fmla="*/ 421409 h 421409"/>
                <a:gd name="connsiteX3" fmla="*/ 0 w 867111"/>
                <a:gd name="connsiteY3" fmla="*/ 419922 h 421409"/>
                <a:gd name="connsiteX4" fmla="*/ 32968 w 867111"/>
                <a:gd name="connsiteY4" fmla="*/ 1 h 421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111" h="421409">
                  <a:moveTo>
                    <a:pt x="32968" y="1"/>
                  </a:moveTo>
                  <a:lnTo>
                    <a:pt x="423586" y="11695"/>
                  </a:lnTo>
                  <a:lnTo>
                    <a:pt x="867111" y="421409"/>
                  </a:lnTo>
                  <a:lnTo>
                    <a:pt x="0" y="419922"/>
                  </a:lnTo>
                  <a:lnTo>
                    <a:pt x="32968" y="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37000"/>
                  </a:schemeClr>
                </a:gs>
                <a:gs pos="50000">
                  <a:schemeClr val="accent1">
                    <a:tint val="44500"/>
                    <a:satMod val="160000"/>
                    <a:alpha val="69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7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/>
            </a:p>
          </p:txBody>
        </p:sp>
      </p:grpSp>
      <p:sp>
        <p:nvSpPr>
          <p:cNvPr id="11" name="標題 10">
            <a:extLst>
              <a:ext uri="{FF2B5EF4-FFF2-40B4-BE49-F238E27FC236}">
                <a16:creationId xmlns:a16="http://schemas.microsoft.com/office/drawing/2014/main" id="{76932CA4-9314-457B-A16F-F08E601F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多人環境 NAS 如何設定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A0EB0D3-F214-4BE7-ADE4-953167EB62C8}"/>
              </a:ext>
            </a:extLst>
          </p:cNvPr>
          <p:cNvSpPr/>
          <p:nvPr/>
        </p:nvSpPr>
        <p:spPr>
          <a:xfrm>
            <a:off x="6760246" y="5628506"/>
            <a:ext cx="4041225" cy="31070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1645F0F-E589-45B1-83A9-98D098F20B41}"/>
              </a:ext>
            </a:extLst>
          </p:cNvPr>
          <p:cNvSpPr/>
          <p:nvPr/>
        </p:nvSpPr>
        <p:spPr>
          <a:xfrm>
            <a:off x="4082889" y="5496534"/>
            <a:ext cx="2242700" cy="57465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grpSp>
        <p:nvGrpSpPr>
          <p:cNvPr id="224" name="群組 223">
            <a:extLst>
              <a:ext uri="{FF2B5EF4-FFF2-40B4-BE49-F238E27FC236}">
                <a16:creationId xmlns:a16="http://schemas.microsoft.com/office/drawing/2014/main" id="{CF173ACA-F2BF-4BFD-8458-F134F67A6010}"/>
              </a:ext>
            </a:extLst>
          </p:cNvPr>
          <p:cNvGrpSpPr/>
          <p:nvPr/>
        </p:nvGrpSpPr>
        <p:grpSpPr>
          <a:xfrm>
            <a:off x="1343402" y="1182915"/>
            <a:ext cx="2988426" cy="1288618"/>
            <a:chOff x="1325879" y="1347290"/>
            <a:chExt cx="2988426" cy="1288618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71163373-18E0-4D43-BD74-5521A47A3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873" y="1551117"/>
              <a:ext cx="2405432" cy="1084791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E68158B-2778-4002-9377-AC3A3506ED8C}"/>
                </a:ext>
              </a:extLst>
            </p:cNvPr>
            <p:cNvSpPr/>
            <p:nvPr/>
          </p:nvSpPr>
          <p:spPr>
            <a:xfrm>
              <a:off x="2098111" y="1837460"/>
              <a:ext cx="1977464" cy="4617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zh-TW" altLang="en-US" sz="2667" b="1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帳號設定</a:t>
              </a:r>
            </a:p>
          </p:txBody>
        </p: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D82D6D04-E87F-4C07-A267-829C3CA928B5}"/>
                </a:ext>
              </a:extLst>
            </p:cNvPr>
            <p:cNvGrpSpPr/>
            <p:nvPr/>
          </p:nvGrpSpPr>
          <p:grpSpPr>
            <a:xfrm>
              <a:off x="1325879" y="1347290"/>
              <a:ext cx="895143" cy="938849"/>
              <a:chOff x="7930695" y="3910647"/>
              <a:chExt cx="1260000" cy="1321520"/>
            </a:xfrm>
          </p:grpSpPr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C28D35CD-7C23-4910-B575-800A0FC918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0695" y="3972167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EE39A65B-7DF6-4EE8-92F7-C3A5B8EF68E5}"/>
                  </a:ext>
                </a:extLst>
              </p:cNvPr>
              <p:cNvSpPr/>
              <p:nvPr/>
            </p:nvSpPr>
            <p:spPr>
              <a:xfrm>
                <a:off x="8122771" y="3910647"/>
                <a:ext cx="831661" cy="132133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TW" sz="5500" b="1">
                    <a:solidFill>
                      <a:schemeClr val="bg1"/>
                    </a:solidFill>
                  </a:rPr>
                  <a:t>1</a:t>
                </a:r>
                <a:endParaRPr lang="zh-TW" altLang="en-US" sz="5500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4134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37EFBE85-5D45-4794-8D2C-08ACE90A468C}"/>
              </a:ext>
            </a:extLst>
          </p:cNvPr>
          <p:cNvSpPr/>
          <p:nvPr/>
        </p:nvSpPr>
        <p:spPr>
          <a:xfrm>
            <a:off x="4317730" y="2090954"/>
            <a:ext cx="1064080" cy="456230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1FE319C-319C-4586-B6D1-582EBB407B64}"/>
              </a:ext>
            </a:extLst>
          </p:cNvPr>
          <p:cNvGrpSpPr/>
          <p:nvPr/>
        </p:nvGrpSpPr>
        <p:grpSpPr>
          <a:xfrm>
            <a:off x="5073038" y="1174338"/>
            <a:ext cx="2988426" cy="1288618"/>
            <a:chOff x="4919989" y="1347290"/>
            <a:chExt cx="2988426" cy="1288618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60980ACA-8E95-4E5B-B5A0-D3F5272F0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2983" y="1551117"/>
              <a:ext cx="2405432" cy="1084791"/>
            </a:xfrm>
            <a:prstGeom prst="rect">
              <a:avLst/>
            </a:prstGeom>
          </p:spPr>
        </p:pic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4BAD59E3-2AD0-442C-A19A-8D9893529F1F}"/>
                </a:ext>
              </a:extLst>
            </p:cNvPr>
            <p:cNvGrpSpPr/>
            <p:nvPr/>
          </p:nvGrpSpPr>
          <p:grpSpPr>
            <a:xfrm>
              <a:off x="4919989" y="1347290"/>
              <a:ext cx="895143" cy="938849"/>
              <a:chOff x="7930695" y="3910647"/>
              <a:chExt cx="1260000" cy="1321520"/>
            </a:xfrm>
          </p:grpSpPr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0B30A62D-A618-4C62-9A43-7EF1DF9E7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0695" y="3972167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4EECFE8-4A08-4EB4-B216-53E1F74294AA}"/>
                  </a:ext>
                </a:extLst>
              </p:cNvPr>
              <p:cNvSpPr/>
              <p:nvPr/>
            </p:nvSpPr>
            <p:spPr>
              <a:xfrm>
                <a:off x="8122771" y="3910647"/>
                <a:ext cx="831661" cy="132133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TW" sz="5500" b="1">
                    <a:solidFill>
                      <a:schemeClr val="bg1"/>
                    </a:solidFill>
                  </a:rPr>
                  <a:t>2</a:t>
                </a:r>
                <a:endParaRPr lang="zh-TW" altLang="en-US" sz="55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CA3DBD49-C557-4E8C-8B88-B3FB38BB5605}"/>
                </a:ext>
              </a:extLst>
            </p:cNvPr>
            <p:cNvSpPr/>
            <p:nvPr/>
          </p:nvSpPr>
          <p:spPr>
            <a:xfrm>
              <a:off x="5922813" y="1683835"/>
              <a:ext cx="1689535" cy="83112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zh-TW" altLang="en-US" sz="2667" b="1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設定檔案排除規則</a:t>
              </a:r>
              <a:endParaRPr lang="zh-TW" sz="1867">
                <a:solidFill>
                  <a:schemeClr val="lt1"/>
                </a:solidFill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9393C6D-E83B-4016-AA4F-C0ED07844B07}"/>
              </a:ext>
            </a:extLst>
          </p:cNvPr>
          <p:cNvGrpSpPr/>
          <p:nvPr/>
        </p:nvGrpSpPr>
        <p:grpSpPr>
          <a:xfrm>
            <a:off x="1585064" y="1174338"/>
            <a:ext cx="2988426" cy="1288618"/>
            <a:chOff x="1325879" y="1347290"/>
            <a:chExt cx="2988426" cy="1288618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0D73AA36-D044-44DF-B343-61BECDEB3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873" y="1551117"/>
              <a:ext cx="2405432" cy="1084791"/>
            </a:xfrm>
            <a:prstGeom prst="rect">
              <a:avLst/>
            </a:prstGeom>
          </p:spPr>
        </p:pic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5B1258A6-5AE5-4344-80B7-5E82DD3455FF}"/>
                </a:ext>
              </a:extLst>
            </p:cNvPr>
            <p:cNvSpPr/>
            <p:nvPr/>
          </p:nvSpPr>
          <p:spPr>
            <a:xfrm>
              <a:off x="2185589" y="1650850"/>
              <a:ext cx="197746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zh-TW" altLang="en-US" sz="2000" b="1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連線至 </a:t>
              </a:r>
              <a:r>
                <a:rPr lang="en-US" altLang="zh-TW" sz="2000" b="1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NAS Time Machine </a:t>
              </a:r>
              <a:r>
                <a:rPr lang="zh-TW" altLang="en-US" sz="2000" b="1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備份空間</a:t>
              </a:r>
            </a:p>
          </p:txBody>
        </p:sp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945CAC9A-8AE2-404F-8E64-C8DB177A3088}"/>
                </a:ext>
              </a:extLst>
            </p:cNvPr>
            <p:cNvGrpSpPr/>
            <p:nvPr/>
          </p:nvGrpSpPr>
          <p:grpSpPr>
            <a:xfrm>
              <a:off x="1325879" y="1347290"/>
              <a:ext cx="895143" cy="938849"/>
              <a:chOff x="7930695" y="3910647"/>
              <a:chExt cx="1260000" cy="1321520"/>
            </a:xfrm>
          </p:grpSpPr>
          <p:pic>
            <p:nvPicPr>
              <p:cNvPr id="40" name="圖片 39">
                <a:extLst>
                  <a:ext uri="{FF2B5EF4-FFF2-40B4-BE49-F238E27FC236}">
                    <a16:creationId xmlns:a16="http://schemas.microsoft.com/office/drawing/2014/main" id="{00D6FFC9-9B7D-4CED-8BE1-3B381F0DF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0695" y="3972167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D0E0D3D9-B735-4ECB-B836-D075F079E7EB}"/>
                  </a:ext>
                </a:extLst>
              </p:cNvPr>
              <p:cNvSpPr/>
              <p:nvPr/>
            </p:nvSpPr>
            <p:spPr>
              <a:xfrm>
                <a:off x="8122771" y="3910647"/>
                <a:ext cx="831661" cy="132133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TW" sz="5500" b="1">
                    <a:solidFill>
                      <a:schemeClr val="bg1"/>
                    </a:solidFill>
                  </a:rPr>
                  <a:t>1</a:t>
                </a:r>
                <a:endParaRPr lang="zh-TW" altLang="en-US" sz="5500" b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" name="標題 7">
            <a:extLst>
              <a:ext uri="{FF2B5EF4-FFF2-40B4-BE49-F238E27FC236}">
                <a16:creationId xmlns:a16="http://schemas.microsoft.com/office/drawing/2014/main" id="{59D20579-A930-4589-A7E5-35549FDEA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如何設定 </a:t>
            </a:r>
            <a:r>
              <a:rPr lang="en-US" altLang="zh-TW"/>
              <a:t>Mac </a:t>
            </a:r>
            <a:r>
              <a:rPr lang="zh-TW" altLang="en-US"/>
              <a:t>環境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7F9934A-40C4-4B03-A841-191EBF50CC0B}"/>
              </a:ext>
            </a:extLst>
          </p:cNvPr>
          <p:cNvGrpSpPr/>
          <p:nvPr/>
        </p:nvGrpSpPr>
        <p:grpSpPr>
          <a:xfrm>
            <a:off x="1877208" y="2726113"/>
            <a:ext cx="6184256" cy="3943629"/>
            <a:chOff x="3108900" y="2788089"/>
            <a:chExt cx="6184256" cy="3943629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B95E2939-9DB1-40D5-AF3A-2A695947B675}"/>
                </a:ext>
              </a:extLst>
            </p:cNvPr>
            <p:cNvGrpSpPr/>
            <p:nvPr/>
          </p:nvGrpSpPr>
          <p:grpSpPr>
            <a:xfrm>
              <a:off x="3108900" y="2788089"/>
              <a:ext cx="6184256" cy="3943629"/>
              <a:chOff x="2292765" y="2047377"/>
              <a:chExt cx="4465843" cy="2847817"/>
            </a:xfrm>
          </p:grpSpPr>
          <p:pic>
            <p:nvPicPr>
              <p:cNvPr id="11" name="圖形 10">
                <a:extLst>
                  <a:ext uri="{FF2B5EF4-FFF2-40B4-BE49-F238E27FC236}">
                    <a16:creationId xmlns:a16="http://schemas.microsoft.com/office/drawing/2014/main" id="{2DFED725-6CD3-4971-8286-DE3B04535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292765" y="2047377"/>
                <a:ext cx="4465843" cy="2847817"/>
              </a:xfrm>
              <a:prstGeom prst="rect">
                <a:avLst/>
              </a:prstGeom>
            </p:spPr>
          </p:pic>
          <p:pic>
            <p:nvPicPr>
              <p:cNvPr id="255" name="Google Shape;255;p30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340013" y="2104591"/>
                <a:ext cx="4378839" cy="26661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255;p30">
                <a:extLst>
                  <a:ext uri="{FF2B5EF4-FFF2-40B4-BE49-F238E27FC236}">
                    <a16:creationId xmlns:a16="http://schemas.microsoft.com/office/drawing/2014/main" id="{9BC7CB66-E9A0-401E-B660-EA8C41D23972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43676" y="3239993"/>
                <a:ext cx="3687072" cy="101089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矩形 11">
                <a:extLst>
                  <a:ext uri="{FF2B5EF4-FFF2-40B4-BE49-F238E27FC236}">
                    <a16:creationId xmlns:a16="http://schemas.microsoft.com/office/drawing/2014/main" id="{666DDB35-390C-4912-BE35-CCD18587B867}"/>
                  </a:ext>
                </a:extLst>
              </p:cNvPr>
              <p:cNvSpPr/>
              <p:nvPr/>
            </p:nvSpPr>
            <p:spPr>
              <a:xfrm>
                <a:off x="2752530" y="2998238"/>
                <a:ext cx="3677897" cy="264055"/>
              </a:xfrm>
              <a:custGeom>
                <a:avLst/>
                <a:gdLst>
                  <a:gd name="connsiteX0" fmla="*/ 0 w 4989429"/>
                  <a:gd name="connsiteY0" fmla="*/ 0 h 403412"/>
                  <a:gd name="connsiteX1" fmla="*/ 4989429 w 4989429"/>
                  <a:gd name="connsiteY1" fmla="*/ 0 h 403412"/>
                  <a:gd name="connsiteX2" fmla="*/ 4989429 w 4989429"/>
                  <a:gd name="connsiteY2" fmla="*/ 403412 h 403412"/>
                  <a:gd name="connsiteX3" fmla="*/ 0 w 4989429"/>
                  <a:gd name="connsiteY3" fmla="*/ 403412 h 403412"/>
                  <a:gd name="connsiteX4" fmla="*/ 0 w 4989429"/>
                  <a:gd name="connsiteY4" fmla="*/ 0 h 403412"/>
                  <a:gd name="connsiteX0" fmla="*/ 0 w 4989429"/>
                  <a:gd name="connsiteY0" fmla="*/ 0 h 403412"/>
                  <a:gd name="connsiteX1" fmla="*/ 4989429 w 4989429"/>
                  <a:gd name="connsiteY1" fmla="*/ 0 h 403412"/>
                  <a:gd name="connsiteX2" fmla="*/ 4989429 w 4989429"/>
                  <a:gd name="connsiteY2" fmla="*/ 403412 h 403412"/>
                  <a:gd name="connsiteX3" fmla="*/ 0 w 4989429"/>
                  <a:gd name="connsiteY3" fmla="*/ 403412 h 403412"/>
                  <a:gd name="connsiteX4" fmla="*/ 0 w 4989429"/>
                  <a:gd name="connsiteY4" fmla="*/ 0 h 403412"/>
                  <a:gd name="connsiteX0" fmla="*/ 0 w 4989429"/>
                  <a:gd name="connsiteY0" fmla="*/ 161365 h 564777"/>
                  <a:gd name="connsiteX1" fmla="*/ 4626359 w 4989429"/>
                  <a:gd name="connsiteY1" fmla="*/ 0 h 564777"/>
                  <a:gd name="connsiteX2" fmla="*/ 4989429 w 4989429"/>
                  <a:gd name="connsiteY2" fmla="*/ 564777 h 564777"/>
                  <a:gd name="connsiteX3" fmla="*/ 0 w 4989429"/>
                  <a:gd name="connsiteY3" fmla="*/ 564777 h 564777"/>
                  <a:gd name="connsiteX4" fmla="*/ 0 w 4989429"/>
                  <a:gd name="connsiteY4" fmla="*/ 161365 h 564777"/>
                  <a:gd name="connsiteX0" fmla="*/ 1297641 w 4989429"/>
                  <a:gd name="connsiteY0" fmla="*/ 0 h 591670"/>
                  <a:gd name="connsiteX1" fmla="*/ 4626359 w 4989429"/>
                  <a:gd name="connsiteY1" fmla="*/ 26893 h 591670"/>
                  <a:gd name="connsiteX2" fmla="*/ 4989429 w 4989429"/>
                  <a:gd name="connsiteY2" fmla="*/ 591670 h 591670"/>
                  <a:gd name="connsiteX3" fmla="*/ 0 w 4989429"/>
                  <a:gd name="connsiteY3" fmla="*/ 591670 h 591670"/>
                  <a:gd name="connsiteX4" fmla="*/ 1297641 w 4989429"/>
                  <a:gd name="connsiteY4" fmla="*/ 0 h 591670"/>
                  <a:gd name="connsiteX0" fmla="*/ 1210235 w 4989429"/>
                  <a:gd name="connsiteY0" fmla="*/ 0 h 591670"/>
                  <a:gd name="connsiteX1" fmla="*/ 4626359 w 4989429"/>
                  <a:gd name="connsiteY1" fmla="*/ 26893 h 591670"/>
                  <a:gd name="connsiteX2" fmla="*/ 4989429 w 4989429"/>
                  <a:gd name="connsiteY2" fmla="*/ 591670 h 591670"/>
                  <a:gd name="connsiteX3" fmla="*/ 0 w 4989429"/>
                  <a:gd name="connsiteY3" fmla="*/ 591670 h 591670"/>
                  <a:gd name="connsiteX4" fmla="*/ 1210235 w 4989429"/>
                  <a:gd name="connsiteY4" fmla="*/ 0 h 591670"/>
                  <a:gd name="connsiteX0" fmla="*/ 1210235 w 4989429"/>
                  <a:gd name="connsiteY0" fmla="*/ 952 h 592622"/>
                  <a:gd name="connsiteX1" fmla="*/ 4551296 w 4989429"/>
                  <a:gd name="connsiteY1" fmla="*/ 0 h 592622"/>
                  <a:gd name="connsiteX2" fmla="*/ 4989429 w 4989429"/>
                  <a:gd name="connsiteY2" fmla="*/ 592622 h 592622"/>
                  <a:gd name="connsiteX3" fmla="*/ 0 w 4989429"/>
                  <a:gd name="connsiteY3" fmla="*/ 592622 h 592622"/>
                  <a:gd name="connsiteX4" fmla="*/ 1210235 w 4989429"/>
                  <a:gd name="connsiteY4" fmla="*/ 952 h 592622"/>
                  <a:gd name="connsiteX0" fmla="*/ 1210235 w 4871983"/>
                  <a:gd name="connsiteY0" fmla="*/ 952 h 592622"/>
                  <a:gd name="connsiteX1" fmla="*/ 4551296 w 4871983"/>
                  <a:gd name="connsiteY1" fmla="*/ 0 h 592622"/>
                  <a:gd name="connsiteX2" fmla="*/ 4871983 w 4871983"/>
                  <a:gd name="connsiteY2" fmla="*/ 579281 h 592622"/>
                  <a:gd name="connsiteX3" fmla="*/ 0 w 4871983"/>
                  <a:gd name="connsiteY3" fmla="*/ 592622 h 592622"/>
                  <a:gd name="connsiteX4" fmla="*/ 1210235 w 4871983"/>
                  <a:gd name="connsiteY4" fmla="*/ 952 h 592622"/>
                  <a:gd name="connsiteX0" fmla="*/ 1277347 w 4939095"/>
                  <a:gd name="connsiteY0" fmla="*/ 952 h 579281"/>
                  <a:gd name="connsiteX1" fmla="*/ 4618408 w 4939095"/>
                  <a:gd name="connsiteY1" fmla="*/ 0 h 579281"/>
                  <a:gd name="connsiteX2" fmla="*/ 4939095 w 4939095"/>
                  <a:gd name="connsiteY2" fmla="*/ 579281 h 579281"/>
                  <a:gd name="connsiteX3" fmla="*/ 0 w 4939095"/>
                  <a:gd name="connsiteY3" fmla="*/ 572610 h 579281"/>
                  <a:gd name="connsiteX4" fmla="*/ 1277347 w 4939095"/>
                  <a:gd name="connsiteY4" fmla="*/ 952 h 579281"/>
                  <a:gd name="connsiteX0" fmla="*/ 1277347 w 5973596"/>
                  <a:gd name="connsiteY0" fmla="*/ 952 h 579281"/>
                  <a:gd name="connsiteX1" fmla="*/ 5973596 w 5973596"/>
                  <a:gd name="connsiteY1" fmla="*/ 0 h 579281"/>
                  <a:gd name="connsiteX2" fmla="*/ 4939095 w 5973596"/>
                  <a:gd name="connsiteY2" fmla="*/ 579281 h 579281"/>
                  <a:gd name="connsiteX3" fmla="*/ 0 w 5973596"/>
                  <a:gd name="connsiteY3" fmla="*/ 572610 h 579281"/>
                  <a:gd name="connsiteX4" fmla="*/ 1277347 w 5973596"/>
                  <a:gd name="connsiteY4" fmla="*/ 952 h 579281"/>
                  <a:gd name="connsiteX0" fmla="*/ 1277347 w 6866369"/>
                  <a:gd name="connsiteY0" fmla="*/ 952 h 586738"/>
                  <a:gd name="connsiteX1" fmla="*/ 5973596 w 6866369"/>
                  <a:gd name="connsiteY1" fmla="*/ 0 h 586738"/>
                  <a:gd name="connsiteX2" fmla="*/ 6866369 w 6866369"/>
                  <a:gd name="connsiteY2" fmla="*/ 586738 h 586738"/>
                  <a:gd name="connsiteX3" fmla="*/ 0 w 6866369"/>
                  <a:gd name="connsiteY3" fmla="*/ 572610 h 586738"/>
                  <a:gd name="connsiteX4" fmla="*/ 1277347 w 6866369"/>
                  <a:gd name="connsiteY4" fmla="*/ 952 h 586738"/>
                  <a:gd name="connsiteX0" fmla="*/ 533900 w 6122922"/>
                  <a:gd name="connsiteY0" fmla="*/ 952 h 586738"/>
                  <a:gd name="connsiteX1" fmla="*/ 5230149 w 6122922"/>
                  <a:gd name="connsiteY1" fmla="*/ 0 h 586738"/>
                  <a:gd name="connsiteX2" fmla="*/ 6122922 w 6122922"/>
                  <a:gd name="connsiteY2" fmla="*/ 586738 h 586738"/>
                  <a:gd name="connsiteX3" fmla="*/ 0 w 6122922"/>
                  <a:gd name="connsiteY3" fmla="*/ 420872 h 586738"/>
                  <a:gd name="connsiteX4" fmla="*/ 533900 w 6122922"/>
                  <a:gd name="connsiteY4" fmla="*/ 952 h 586738"/>
                  <a:gd name="connsiteX0" fmla="*/ 533900 w 5230149"/>
                  <a:gd name="connsiteY0" fmla="*/ 952 h 422356"/>
                  <a:gd name="connsiteX1" fmla="*/ 5230149 w 5230149"/>
                  <a:gd name="connsiteY1" fmla="*/ 0 h 422356"/>
                  <a:gd name="connsiteX2" fmla="*/ 3427430 w 5230149"/>
                  <a:gd name="connsiteY2" fmla="*/ 422356 h 422356"/>
                  <a:gd name="connsiteX3" fmla="*/ 0 w 5230149"/>
                  <a:gd name="connsiteY3" fmla="*/ 420872 h 422356"/>
                  <a:gd name="connsiteX4" fmla="*/ 533900 w 5230149"/>
                  <a:gd name="connsiteY4" fmla="*/ 952 h 422356"/>
                  <a:gd name="connsiteX0" fmla="*/ 533900 w 3427430"/>
                  <a:gd name="connsiteY0" fmla="*/ -1 h 421403"/>
                  <a:gd name="connsiteX1" fmla="*/ 2999808 w 3427430"/>
                  <a:gd name="connsiteY1" fmla="*/ 18014 h 421403"/>
                  <a:gd name="connsiteX2" fmla="*/ 3427430 w 3427430"/>
                  <a:gd name="connsiteY2" fmla="*/ 421403 h 421403"/>
                  <a:gd name="connsiteX3" fmla="*/ 0 w 3427430"/>
                  <a:gd name="connsiteY3" fmla="*/ 419919 h 421403"/>
                  <a:gd name="connsiteX4" fmla="*/ 533900 w 3427430"/>
                  <a:gd name="connsiteY4" fmla="*/ -1 h 421403"/>
                  <a:gd name="connsiteX0" fmla="*/ 533900 w 3677896"/>
                  <a:gd name="connsiteY0" fmla="*/ 1 h 419921"/>
                  <a:gd name="connsiteX1" fmla="*/ 2999808 w 3677896"/>
                  <a:gd name="connsiteY1" fmla="*/ 18016 h 419921"/>
                  <a:gd name="connsiteX2" fmla="*/ 3677896 w 3677896"/>
                  <a:gd name="connsiteY2" fmla="*/ 415082 h 419921"/>
                  <a:gd name="connsiteX3" fmla="*/ 0 w 3677896"/>
                  <a:gd name="connsiteY3" fmla="*/ 419921 h 419921"/>
                  <a:gd name="connsiteX4" fmla="*/ 533900 w 3677896"/>
                  <a:gd name="connsiteY4" fmla="*/ 1 h 41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7896" h="419921">
                    <a:moveTo>
                      <a:pt x="533900" y="1"/>
                    </a:moveTo>
                    <a:lnTo>
                      <a:pt x="2999808" y="18016"/>
                    </a:lnTo>
                    <a:lnTo>
                      <a:pt x="3677896" y="415082"/>
                    </a:lnTo>
                    <a:lnTo>
                      <a:pt x="0" y="419921"/>
                    </a:lnTo>
                    <a:lnTo>
                      <a:pt x="533900" y="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37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9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27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zh-TW" altLang="en-US" sz="1867"/>
              </a:p>
            </p:txBody>
          </p:sp>
        </p:grp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FA6BA6B7-E2FD-485E-B002-810D189C04E3}"/>
                </a:ext>
              </a:extLst>
            </p:cNvPr>
            <p:cNvSpPr/>
            <p:nvPr/>
          </p:nvSpPr>
          <p:spPr>
            <a:xfrm>
              <a:off x="4477945" y="3364908"/>
              <a:ext cx="3405818" cy="7652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accent1"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735248AB-9286-42A2-B461-6DE64756A97B}"/>
                </a:ext>
              </a:extLst>
            </p:cNvPr>
            <p:cNvSpPr/>
            <p:nvPr/>
          </p:nvSpPr>
          <p:spPr>
            <a:xfrm>
              <a:off x="3733317" y="4472607"/>
              <a:ext cx="2674726" cy="491419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accent2"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47417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AE61FA9-23C4-4248-857E-E74B529A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Time Machine </a:t>
            </a:r>
            <a:r>
              <a:rPr lang="zh-TW" altLang="en-US">
                <a:latin typeface="微軟正黑體"/>
                <a:ea typeface="微軟正黑體"/>
              </a:rPr>
              <a:t>備份檔呈現於 QNAP NAS 上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E70A6E27-FCCA-42DC-A598-68B7E8324E99}"/>
              </a:ext>
            </a:extLst>
          </p:cNvPr>
          <p:cNvGrpSpPr/>
          <p:nvPr/>
        </p:nvGrpSpPr>
        <p:grpSpPr>
          <a:xfrm>
            <a:off x="1603684" y="1388734"/>
            <a:ext cx="9974365" cy="5053997"/>
            <a:chOff x="1614792" y="1512831"/>
            <a:chExt cx="9974365" cy="505399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56E49C55-CC2A-482A-B1E2-178B55B45263}"/>
                </a:ext>
              </a:extLst>
            </p:cNvPr>
            <p:cNvGrpSpPr/>
            <p:nvPr/>
          </p:nvGrpSpPr>
          <p:grpSpPr>
            <a:xfrm>
              <a:off x="1614792" y="1512831"/>
              <a:ext cx="9974365" cy="5053997"/>
              <a:chOff x="1529574" y="1207580"/>
              <a:chExt cx="7186612" cy="3641447"/>
            </a:xfrm>
          </p:grpSpPr>
          <p:pic>
            <p:nvPicPr>
              <p:cNvPr id="12" name="圖形 11">
                <a:extLst>
                  <a:ext uri="{FF2B5EF4-FFF2-40B4-BE49-F238E27FC236}">
                    <a16:creationId xmlns:a16="http://schemas.microsoft.com/office/drawing/2014/main" id="{3B5BE5E6-F237-4C3F-9175-AE165B1003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97903" y="1207580"/>
                <a:ext cx="6057749" cy="3641447"/>
              </a:xfrm>
              <a:prstGeom prst="rect">
                <a:avLst/>
              </a:prstGeom>
            </p:spPr>
          </p:pic>
          <p:pic>
            <p:nvPicPr>
              <p:cNvPr id="261" name="Google Shape;261;p3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761031" y="1272861"/>
                <a:ext cx="5937936" cy="344891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9" name="矩形 11">
                <a:extLst>
                  <a:ext uri="{FF2B5EF4-FFF2-40B4-BE49-F238E27FC236}">
                    <a16:creationId xmlns:a16="http://schemas.microsoft.com/office/drawing/2014/main" id="{0A5D304C-6061-4596-B394-00497D8E74FD}"/>
                  </a:ext>
                </a:extLst>
              </p:cNvPr>
              <p:cNvSpPr/>
              <p:nvPr/>
            </p:nvSpPr>
            <p:spPr>
              <a:xfrm>
                <a:off x="1548822" y="2467858"/>
                <a:ext cx="7160743" cy="360069"/>
              </a:xfrm>
              <a:custGeom>
                <a:avLst/>
                <a:gdLst>
                  <a:gd name="connsiteX0" fmla="*/ 0 w 4989429"/>
                  <a:gd name="connsiteY0" fmla="*/ 0 h 403412"/>
                  <a:gd name="connsiteX1" fmla="*/ 4989429 w 4989429"/>
                  <a:gd name="connsiteY1" fmla="*/ 0 h 403412"/>
                  <a:gd name="connsiteX2" fmla="*/ 4989429 w 4989429"/>
                  <a:gd name="connsiteY2" fmla="*/ 403412 h 403412"/>
                  <a:gd name="connsiteX3" fmla="*/ 0 w 4989429"/>
                  <a:gd name="connsiteY3" fmla="*/ 403412 h 403412"/>
                  <a:gd name="connsiteX4" fmla="*/ 0 w 4989429"/>
                  <a:gd name="connsiteY4" fmla="*/ 0 h 403412"/>
                  <a:gd name="connsiteX0" fmla="*/ 0 w 4989429"/>
                  <a:gd name="connsiteY0" fmla="*/ 0 h 403412"/>
                  <a:gd name="connsiteX1" fmla="*/ 4989429 w 4989429"/>
                  <a:gd name="connsiteY1" fmla="*/ 0 h 403412"/>
                  <a:gd name="connsiteX2" fmla="*/ 4989429 w 4989429"/>
                  <a:gd name="connsiteY2" fmla="*/ 403412 h 403412"/>
                  <a:gd name="connsiteX3" fmla="*/ 0 w 4989429"/>
                  <a:gd name="connsiteY3" fmla="*/ 403412 h 403412"/>
                  <a:gd name="connsiteX4" fmla="*/ 0 w 4989429"/>
                  <a:gd name="connsiteY4" fmla="*/ 0 h 403412"/>
                  <a:gd name="connsiteX0" fmla="*/ 0 w 4989429"/>
                  <a:gd name="connsiteY0" fmla="*/ 161365 h 564777"/>
                  <a:gd name="connsiteX1" fmla="*/ 4626359 w 4989429"/>
                  <a:gd name="connsiteY1" fmla="*/ 0 h 564777"/>
                  <a:gd name="connsiteX2" fmla="*/ 4989429 w 4989429"/>
                  <a:gd name="connsiteY2" fmla="*/ 564777 h 564777"/>
                  <a:gd name="connsiteX3" fmla="*/ 0 w 4989429"/>
                  <a:gd name="connsiteY3" fmla="*/ 564777 h 564777"/>
                  <a:gd name="connsiteX4" fmla="*/ 0 w 4989429"/>
                  <a:gd name="connsiteY4" fmla="*/ 161365 h 564777"/>
                  <a:gd name="connsiteX0" fmla="*/ 1297641 w 4989429"/>
                  <a:gd name="connsiteY0" fmla="*/ 0 h 591670"/>
                  <a:gd name="connsiteX1" fmla="*/ 4626359 w 4989429"/>
                  <a:gd name="connsiteY1" fmla="*/ 26893 h 591670"/>
                  <a:gd name="connsiteX2" fmla="*/ 4989429 w 4989429"/>
                  <a:gd name="connsiteY2" fmla="*/ 591670 h 591670"/>
                  <a:gd name="connsiteX3" fmla="*/ 0 w 4989429"/>
                  <a:gd name="connsiteY3" fmla="*/ 591670 h 591670"/>
                  <a:gd name="connsiteX4" fmla="*/ 1297641 w 4989429"/>
                  <a:gd name="connsiteY4" fmla="*/ 0 h 591670"/>
                  <a:gd name="connsiteX0" fmla="*/ 1210235 w 4989429"/>
                  <a:gd name="connsiteY0" fmla="*/ 0 h 591670"/>
                  <a:gd name="connsiteX1" fmla="*/ 4626359 w 4989429"/>
                  <a:gd name="connsiteY1" fmla="*/ 26893 h 591670"/>
                  <a:gd name="connsiteX2" fmla="*/ 4989429 w 4989429"/>
                  <a:gd name="connsiteY2" fmla="*/ 591670 h 591670"/>
                  <a:gd name="connsiteX3" fmla="*/ 0 w 4989429"/>
                  <a:gd name="connsiteY3" fmla="*/ 591670 h 591670"/>
                  <a:gd name="connsiteX4" fmla="*/ 1210235 w 4989429"/>
                  <a:gd name="connsiteY4" fmla="*/ 0 h 591670"/>
                  <a:gd name="connsiteX0" fmla="*/ 1210235 w 4989429"/>
                  <a:gd name="connsiteY0" fmla="*/ 952 h 592622"/>
                  <a:gd name="connsiteX1" fmla="*/ 4551296 w 4989429"/>
                  <a:gd name="connsiteY1" fmla="*/ 0 h 592622"/>
                  <a:gd name="connsiteX2" fmla="*/ 4989429 w 4989429"/>
                  <a:gd name="connsiteY2" fmla="*/ 592622 h 592622"/>
                  <a:gd name="connsiteX3" fmla="*/ 0 w 4989429"/>
                  <a:gd name="connsiteY3" fmla="*/ 592622 h 592622"/>
                  <a:gd name="connsiteX4" fmla="*/ 1210235 w 4989429"/>
                  <a:gd name="connsiteY4" fmla="*/ 952 h 592622"/>
                  <a:gd name="connsiteX0" fmla="*/ 1210235 w 4871983"/>
                  <a:gd name="connsiteY0" fmla="*/ 952 h 592622"/>
                  <a:gd name="connsiteX1" fmla="*/ 4551296 w 4871983"/>
                  <a:gd name="connsiteY1" fmla="*/ 0 h 592622"/>
                  <a:gd name="connsiteX2" fmla="*/ 4871983 w 4871983"/>
                  <a:gd name="connsiteY2" fmla="*/ 579281 h 592622"/>
                  <a:gd name="connsiteX3" fmla="*/ 0 w 4871983"/>
                  <a:gd name="connsiteY3" fmla="*/ 592622 h 592622"/>
                  <a:gd name="connsiteX4" fmla="*/ 1210235 w 4871983"/>
                  <a:gd name="connsiteY4" fmla="*/ 952 h 592622"/>
                  <a:gd name="connsiteX0" fmla="*/ 1277347 w 4939095"/>
                  <a:gd name="connsiteY0" fmla="*/ 952 h 579281"/>
                  <a:gd name="connsiteX1" fmla="*/ 4618408 w 4939095"/>
                  <a:gd name="connsiteY1" fmla="*/ 0 h 579281"/>
                  <a:gd name="connsiteX2" fmla="*/ 4939095 w 4939095"/>
                  <a:gd name="connsiteY2" fmla="*/ 579281 h 579281"/>
                  <a:gd name="connsiteX3" fmla="*/ 0 w 4939095"/>
                  <a:gd name="connsiteY3" fmla="*/ 572610 h 579281"/>
                  <a:gd name="connsiteX4" fmla="*/ 1277347 w 4939095"/>
                  <a:gd name="connsiteY4" fmla="*/ 952 h 579281"/>
                  <a:gd name="connsiteX0" fmla="*/ 1277347 w 5973596"/>
                  <a:gd name="connsiteY0" fmla="*/ 952 h 579281"/>
                  <a:gd name="connsiteX1" fmla="*/ 5973596 w 5973596"/>
                  <a:gd name="connsiteY1" fmla="*/ 0 h 579281"/>
                  <a:gd name="connsiteX2" fmla="*/ 4939095 w 5973596"/>
                  <a:gd name="connsiteY2" fmla="*/ 579281 h 579281"/>
                  <a:gd name="connsiteX3" fmla="*/ 0 w 5973596"/>
                  <a:gd name="connsiteY3" fmla="*/ 572610 h 579281"/>
                  <a:gd name="connsiteX4" fmla="*/ 1277347 w 5973596"/>
                  <a:gd name="connsiteY4" fmla="*/ 952 h 579281"/>
                  <a:gd name="connsiteX0" fmla="*/ 1277347 w 6866369"/>
                  <a:gd name="connsiteY0" fmla="*/ 952 h 586738"/>
                  <a:gd name="connsiteX1" fmla="*/ 5973596 w 6866369"/>
                  <a:gd name="connsiteY1" fmla="*/ 0 h 586738"/>
                  <a:gd name="connsiteX2" fmla="*/ 6866369 w 6866369"/>
                  <a:gd name="connsiteY2" fmla="*/ 586738 h 586738"/>
                  <a:gd name="connsiteX3" fmla="*/ 0 w 6866369"/>
                  <a:gd name="connsiteY3" fmla="*/ 572610 h 586738"/>
                  <a:gd name="connsiteX4" fmla="*/ 1277347 w 6866369"/>
                  <a:gd name="connsiteY4" fmla="*/ 952 h 586738"/>
                  <a:gd name="connsiteX0" fmla="*/ 1398834 w 6987856"/>
                  <a:gd name="connsiteY0" fmla="*/ 952 h 586738"/>
                  <a:gd name="connsiteX1" fmla="*/ 6095083 w 6987856"/>
                  <a:gd name="connsiteY1" fmla="*/ 0 h 586738"/>
                  <a:gd name="connsiteX2" fmla="*/ 6987856 w 6987856"/>
                  <a:gd name="connsiteY2" fmla="*/ 586738 h 586738"/>
                  <a:gd name="connsiteX3" fmla="*/ 0 w 6987856"/>
                  <a:gd name="connsiteY3" fmla="*/ 572609 h 586738"/>
                  <a:gd name="connsiteX4" fmla="*/ 1398834 w 6987856"/>
                  <a:gd name="connsiteY4" fmla="*/ 952 h 586738"/>
                  <a:gd name="connsiteX0" fmla="*/ 1398834 w 7160741"/>
                  <a:gd name="connsiteY0" fmla="*/ 952 h 572609"/>
                  <a:gd name="connsiteX1" fmla="*/ 6095083 w 7160741"/>
                  <a:gd name="connsiteY1" fmla="*/ 0 h 572609"/>
                  <a:gd name="connsiteX2" fmla="*/ 7160741 w 7160741"/>
                  <a:gd name="connsiteY2" fmla="*/ 564447 h 572609"/>
                  <a:gd name="connsiteX3" fmla="*/ 0 w 7160741"/>
                  <a:gd name="connsiteY3" fmla="*/ 572609 h 572609"/>
                  <a:gd name="connsiteX4" fmla="*/ 1398834 w 7160741"/>
                  <a:gd name="connsiteY4" fmla="*/ 952 h 572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60741" h="572609">
                    <a:moveTo>
                      <a:pt x="1398834" y="952"/>
                    </a:moveTo>
                    <a:lnTo>
                      <a:pt x="6095083" y="0"/>
                    </a:lnTo>
                    <a:lnTo>
                      <a:pt x="7160741" y="564447"/>
                    </a:lnTo>
                    <a:lnTo>
                      <a:pt x="0" y="572609"/>
                    </a:lnTo>
                    <a:lnTo>
                      <a:pt x="1398834" y="95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37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9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27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zh-TW" altLang="en-US" sz="1867"/>
              </a:p>
            </p:txBody>
          </p:sp>
          <p:graphicFrame>
            <p:nvGraphicFramePr>
              <p:cNvPr id="4" name="物件 3">
                <a:extLst>
                  <a:ext uri="{FF2B5EF4-FFF2-40B4-BE49-F238E27FC236}">
                    <a16:creationId xmlns:a16="http://schemas.microsoft.com/office/drawing/2014/main" id="{CA458A25-FDF8-4B28-B137-87D828B8AB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29574" y="2807916"/>
              <a:ext cx="7186612" cy="6207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6" name="Image" r:id="rId7" imgW="25523640" imgH="2209320" progId="Photoshop.Image.18">
                      <p:embed/>
                    </p:oleObj>
                  </mc:Choice>
                  <mc:Fallback>
                    <p:oleObj name="Image" r:id="rId7" imgW="25523640" imgH="2209320" progId="Photoshop.Image.18">
                      <p:embed/>
                      <p:pic>
                        <p:nvPicPr>
                          <p:cNvPr id="4" name="物件 3">
                            <a:extLst>
                              <a:ext uri="{FF2B5EF4-FFF2-40B4-BE49-F238E27FC236}">
                                <a16:creationId xmlns:a16="http://schemas.microsoft.com/office/drawing/2014/main" id="{CA458A25-FDF8-4B28-B137-87D828B8AB6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1529574" y="2807916"/>
                            <a:ext cx="7186612" cy="6207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CF7FFD4-8F43-463C-A124-FB07B51E367B}"/>
                </a:ext>
              </a:extLst>
            </p:cNvPr>
            <p:cNvSpPr/>
            <p:nvPr/>
          </p:nvSpPr>
          <p:spPr>
            <a:xfrm>
              <a:off x="2014651" y="4010845"/>
              <a:ext cx="9264319" cy="31010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accent2"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CC314B0-5EBC-44B5-9C9C-1103B2705FAF}"/>
                </a:ext>
              </a:extLst>
            </p:cNvPr>
            <p:cNvSpPr/>
            <p:nvPr/>
          </p:nvSpPr>
          <p:spPr>
            <a:xfrm>
              <a:off x="3515273" y="2702756"/>
              <a:ext cx="6606481" cy="55922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accent1"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6577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片 11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590B5075-9234-4BA3-A787-EB050E89D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40" t="11937" r="10301" b="10363"/>
          <a:stretch/>
        </p:blipFill>
        <p:spPr>
          <a:xfrm>
            <a:off x="9244938" y="2112259"/>
            <a:ext cx="1138628" cy="1372968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34C2E782-8A4F-4699-B432-112820A32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48" y="2169381"/>
            <a:ext cx="2361388" cy="1476131"/>
          </a:xfrm>
          <a:prstGeom prst="rect">
            <a:avLst/>
          </a:prstGeom>
        </p:spPr>
      </p:pic>
      <p:pic>
        <p:nvPicPr>
          <p:cNvPr id="59" name="圖片 5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B1C126B-2C4C-46B9-86F7-6774E741A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536" y="2149192"/>
            <a:ext cx="2546983" cy="1432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>
                <a:ea typeface="ＭＳ Ｐゴシック"/>
                <a:cs typeface="Calibri Light"/>
              </a:rPr>
              <a:t>客戶情境</a:t>
            </a:r>
          </a:p>
        </p:txBody>
      </p:sp>
      <p:pic>
        <p:nvPicPr>
          <p:cNvPr id="6" name="圖片 26">
            <a:extLst>
              <a:ext uri="{FF2B5EF4-FFF2-40B4-BE49-F238E27FC236}">
                <a16:creationId xmlns:a16="http://schemas.microsoft.com/office/drawing/2014/main" id="{5DCAAC18-5BFB-46FB-82B2-B354B08AF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722" y="2975667"/>
            <a:ext cx="652780" cy="621665"/>
          </a:xfrm>
          <a:prstGeom prst="rect">
            <a:avLst/>
          </a:prstGeom>
        </p:spPr>
      </p:pic>
      <p:sp>
        <p:nvSpPr>
          <p:cNvPr id="11" name="Google Shape;157;p22">
            <a:extLst>
              <a:ext uri="{FF2B5EF4-FFF2-40B4-BE49-F238E27FC236}">
                <a16:creationId xmlns:a16="http://schemas.microsoft.com/office/drawing/2014/main" id="{E746D52E-C7EA-48C6-B548-AEEC9E6A6484}"/>
              </a:ext>
            </a:extLst>
          </p:cNvPr>
          <p:cNvSpPr txBox="1"/>
          <p:nvPr/>
        </p:nvSpPr>
        <p:spPr>
          <a:xfrm>
            <a:off x="1505967" y="3485227"/>
            <a:ext cx="2288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Mac Time Machine</a:t>
            </a:r>
            <a:endParaRPr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43C317B2-95E1-4522-8461-6CC9DF460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1101" y="2538795"/>
            <a:ext cx="159385" cy="974725"/>
          </a:xfrm>
          <a:prstGeom prst="rect">
            <a:avLst/>
          </a:prstGeom>
        </p:spPr>
      </p:pic>
      <p:pic>
        <p:nvPicPr>
          <p:cNvPr id="15" name="圖片 80">
            <a:extLst>
              <a:ext uri="{FF2B5EF4-FFF2-40B4-BE49-F238E27FC236}">
                <a16:creationId xmlns:a16="http://schemas.microsoft.com/office/drawing/2014/main" id="{D9DF6543-ADA7-45BD-9851-F806477948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92" y="2196923"/>
            <a:ext cx="442633" cy="663950"/>
          </a:xfrm>
          <a:prstGeom prst="rect">
            <a:avLst/>
          </a:prstGeom>
        </p:spPr>
      </p:pic>
      <p:pic>
        <p:nvPicPr>
          <p:cNvPr id="16" name="圖片 26">
            <a:extLst>
              <a:ext uri="{FF2B5EF4-FFF2-40B4-BE49-F238E27FC236}">
                <a16:creationId xmlns:a16="http://schemas.microsoft.com/office/drawing/2014/main" id="{D648D5E0-3689-4F8D-9DA5-4078F49E7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050" y="2964618"/>
            <a:ext cx="652780" cy="621665"/>
          </a:xfrm>
          <a:prstGeom prst="rect">
            <a:avLst/>
          </a:prstGeom>
        </p:spPr>
      </p:pic>
      <p:sp>
        <p:nvSpPr>
          <p:cNvPr id="19" name="Google Shape;158;p22">
            <a:extLst>
              <a:ext uri="{FF2B5EF4-FFF2-40B4-BE49-F238E27FC236}">
                <a16:creationId xmlns:a16="http://schemas.microsoft.com/office/drawing/2014/main" id="{0662CB72-E79F-4565-AF26-D88AEBB13808}"/>
              </a:ext>
            </a:extLst>
          </p:cNvPr>
          <p:cNvSpPr txBox="1"/>
          <p:nvPr/>
        </p:nvSpPr>
        <p:spPr>
          <a:xfrm>
            <a:off x="9327015" y="3337944"/>
            <a:ext cx="1043101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 b="1">
                <a:solidFill>
                  <a:schemeClr val="dk1"/>
                </a:solidFill>
                <a:latin typeface="微軟正黑體"/>
                <a:ea typeface="微軟正黑體"/>
                <a:cs typeface="Arial"/>
                <a:sym typeface="Arial"/>
              </a:rPr>
              <a:t>TR-004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15F83E9-D1D2-4774-89B4-8D004C35EAEE}"/>
              </a:ext>
            </a:extLst>
          </p:cNvPr>
          <p:cNvSpPr txBox="1"/>
          <p:nvPr/>
        </p:nvSpPr>
        <p:spPr>
          <a:xfrm>
            <a:off x="1187327" y="4276204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4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建立備份任務：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1483290" y="1132934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透過 HBS 3 將 Time Machine 備份檔案複製到外接裝置 TR-004</a:t>
            </a:r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440B1C9-D64A-4F19-962D-060FCEF3D6EF}"/>
              </a:ext>
            </a:extLst>
          </p:cNvPr>
          <p:cNvGrpSpPr/>
          <p:nvPr/>
        </p:nvGrpSpPr>
        <p:grpSpPr>
          <a:xfrm>
            <a:off x="1278767" y="4779050"/>
            <a:ext cx="10443186" cy="1467416"/>
            <a:chOff x="1349934" y="1013206"/>
            <a:chExt cx="10443186" cy="1467416"/>
          </a:xfrm>
        </p:grpSpPr>
        <p:sp>
          <p:nvSpPr>
            <p:cNvPr id="35" name="箭號: 向右 34">
              <a:extLst>
                <a:ext uri="{FF2B5EF4-FFF2-40B4-BE49-F238E27FC236}">
                  <a16:creationId xmlns:a16="http://schemas.microsoft.com/office/drawing/2014/main" id="{FED189A7-F1BD-464F-A4D4-46D9E75AFDDF}"/>
                </a:ext>
              </a:extLst>
            </p:cNvPr>
            <p:cNvSpPr/>
            <p:nvPr/>
          </p:nvSpPr>
          <p:spPr>
            <a:xfrm>
              <a:off x="4290970" y="2024392"/>
              <a:ext cx="1064080" cy="456230"/>
            </a:xfrm>
            <a:prstGeom prst="rightArrow">
              <a:avLst>
                <a:gd name="adj1" fmla="val 50000"/>
                <a:gd name="adj2" fmla="val 87117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箭號: 向右 35">
              <a:extLst>
                <a:ext uri="{FF2B5EF4-FFF2-40B4-BE49-F238E27FC236}">
                  <a16:creationId xmlns:a16="http://schemas.microsoft.com/office/drawing/2014/main" id="{D7D4F3DD-FDC0-4B52-8B66-28F3A82D797F}"/>
                </a:ext>
              </a:extLst>
            </p:cNvPr>
            <p:cNvSpPr/>
            <p:nvPr/>
          </p:nvSpPr>
          <p:spPr>
            <a:xfrm>
              <a:off x="7772514" y="2022449"/>
              <a:ext cx="1064080" cy="456230"/>
            </a:xfrm>
            <a:prstGeom prst="rightArrow">
              <a:avLst>
                <a:gd name="adj1" fmla="val 50000"/>
                <a:gd name="adj2" fmla="val 87117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E54FAD3C-6801-473B-AC68-64A6C702D681}"/>
                </a:ext>
              </a:extLst>
            </p:cNvPr>
            <p:cNvGrpSpPr/>
            <p:nvPr/>
          </p:nvGrpSpPr>
          <p:grpSpPr>
            <a:xfrm>
              <a:off x="4837907" y="1013206"/>
              <a:ext cx="3385161" cy="1459691"/>
              <a:chOff x="4919989" y="1347290"/>
              <a:chExt cx="2988426" cy="1288618"/>
            </a:xfrm>
          </p:grpSpPr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1E7BFC4E-CDD4-4D22-855D-E2DAB0D87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2983" y="1551117"/>
                <a:ext cx="2405432" cy="1084791"/>
              </a:xfrm>
              <a:prstGeom prst="rect">
                <a:avLst/>
              </a:prstGeom>
            </p:spPr>
          </p:pic>
          <p:grpSp>
            <p:nvGrpSpPr>
              <p:cNvPr id="39" name="群組 38">
                <a:extLst>
                  <a:ext uri="{FF2B5EF4-FFF2-40B4-BE49-F238E27FC236}">
                    <a16:creationId xmlns:a16="http://schemas.microsoft.com/office/drawing/2014/main" id="{7AA2B8A1-A703-4CC0-8454-5932A16EC596}"/>
                  </a:ext>
                </a:extLst>
              </p:cNvPr>
              <p:cNvGrpSpPr/>
              <p:nvPr/>
            </p:nvGrpSpPr>
            <p:grpSpPr>
              <a:xfrm>
                <a:off x="4919989" y="1347290"/>
                <a:ext cx="895143" cy="938849"/>
                <a:chOff x="7930695" y="3910647"/>
                <a:chExt cx="1260000" cy="1321520"/>
              </a:xfrm>
            </p:grpSpPr>
            <p:pic>
              <p:nvPicPr>
                <p:cNvPr id="41" name="圖片 40">
                  <a:extLst>
                    <a:ext uri="{FF2B5EF4-FFF2-40B4-BE49-F238E27FC236}">
                      <a16:creationId xmlns:a16="http://schemas.microsoft.com/office/drawing/2014/main" id="{7669237E-7C35-42A4-BC84-18463E1A7B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0695" y="3972167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42" name="矩形 41">
                  <a:extLst>
                    <a:ext uri="{FF2B5EF4-FFF2-40B4-BE49-F238E27FC236}">
                      <a16:creationId xmlns:a16="http://schemas.microsoft.com/office/drawing/2014/main" id="{9B0C6D1D-67B4-4C90-9881-44666D00552B}"/>
                    </a:ext>
                  </a:extLst>
                </p:cNvPr>
                <p:cNvSpPr/>
                <p:nvPr/>
              </p:nvSpPr>
              <p:spPr>
                <a:xfrm>
                  <a:off x="8221351" y="3910647"/>
                  <a:ext cx="831661" cy="1321337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altLang="zh-TW" sz="5500" b="1">
                      <a:solidFill>
                        <a:schemeClr val="bg1"/>
                      </a:solidFill>
                    </a:rPr>
                    <a:t>2</a:t>
                  </a:r>
                  <a:endParaRPr lang="zh-TW" altLang="en-US" sz="5500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6FFCD79A-9ADA-4678-BB9D-9B6521F6E9AA}"/>
                  </a:ext>
                </a:extLst>
              </p:cNvPr>
              <p:cNvSpPr/>
              <p:nvPr/>
            </p:nvSpPr>
            <p:spPr>
              <a:xfrm>
                <a:off x="5795459" y="1850119"/>
                <a:ext cx="1853796" cy="521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zh-TW" altLang="en-US" sz="180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</a:rPr>
                  <a:t>目的端選取本地端 &gt; 選擇 TR-004</a:t>
                </a:r>
              </a:p>
            </p:txBody>
          </p:sp>
        </p:grp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C76BAC83-2D0B-4DB0-B283-25AAE55B1C21}"/>
                </a:ext>
              </a:extLst>
            </p:cNvPr>
            <p:cNvGrpSpPr/>
            <p:nvPr/>
          </p:nvGrpSpPr>
          <p:grpSpPr>
            <a:xfrm>
              <a:off x="8325881" y="1013206"/>
              <a:ext cx="3467239" cy="1459690"/>
              <a:chOff x="8301828" y="1347290"/>
              <a:chExt cx="3060885" cy="1288618"/>
            </a:xfrm>
          </p:grpSpPr>
          <p:pic>
            <p:nvPicPr>
              <p:cNvPr id="44" name="圖片 43">
                <a:extLst>
                  <a:ext uri="{FF2B5EF4-FFF2-40B4-BE49-F238E27FC236}">
                    <a16:creationId xmlns:a16="http://schemas.microsoft.com/office/drawing/2014/main" id="{80820FE1-E80B-4616-984B-5BAB4E43F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4822" y="1551117"/>
                <a:ext cx="2405432" cy="1084791"/>
              </a:xfrm>
              <a:prstGeom prst="rect">
                <a:avLst/>
              </a:prstGeom>
            </p:spPr>
          </p:pic>
          <p:grpSp>
            <p:nvGrpSpPr>
              <p:cNvPr id="45" name="群組 44">
                <a:extLst>
                  <a:ext uri="{FF2B5EF4-FFF2-40B4-BE49-F238E27FC236}">
                    <a16:creationId xmlns:a16="http://schemas.microsoft.com/office/drawing/2014/main" id="{68F2B4AB-E483-440B-A07C-1C6A937B0982}"/>
                  </a:ext>
                </a:extLst>
              </p:cNvPr>
              <p:cNvGrpSpPr/>
              <p:nvPr/>
            </p:nvGrpSpPr>
            <p:grpSpPr>
              <a:xfrm>
                <a:off x="8301828" y="1347290"/>
                <a:ext cx="895143" cy="938849"/>
                <a:chOff x="7930695" y="3910647"/>
                <a:chExt cx="1260000" cy="1321520"/>
              </a:xfrm>
            </p:grpSpPr>
            <p:pic>
              <p:nvPicPr>
                <p:cNvPr id="47" name="圖片 46">
                  <a:extLst>
                    <a:ext uri="{FF2B5EF4-FFF2-40B4-BE49-F238E27FC236}">
                      <a16:creationId xmlns:a16="http://schemas.microsoft.com/office/drawing/2014/main" id="{8D8313CA-FB8F-4168-A6B6-D86145604D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0695" y="3972167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id="{0DB27176-654F-45C5-9669-36FA21D068D3}"/>
                    </a:ext>
                  </a:extLst>
                </p:cNvPr>
                <p:cNvSpPr/>
                <p:nvPr/>
              </p:nvSpPr>
              <p:spPr>
                <a:xfrm>
                  <a:off x="8204042" y="3910647"/>
                  <a:ext cx="831661" cy="1321337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altLang="zh-TW" sz="5500" b="1">
                      <a:solidFill>
                        <a:schemeClr val="bg1"/>
                      </a:solidFill>
                    </a:rPr>
                    <a:t>3</a:t>
                  </a:r>
                  <a:endParaRPr lang="zh-TW" altLang="en-US" sz="5500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EDE6805C-1A47-4776-8C99-472AC363FC19}"/>
                  </a:ext>
                </a:extLst>
              </p:cNvPr>
              <p:cNvSpPr/>
              <p:nvPr/>
            </p:nvSpPr>
            <p:spPr>
              <a:xfrm>
                <a:off x="9124514" y="1787537"/>
                <a:ext cx="2238199" cy="627697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altLang="zh-TW" sz="180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</a:rPr>
                  <a:t>- </a:t>
                </a:r>
                <a:r>
                  <a:rPr lang="zh-TW" altLang="en-US" sz="180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</a:rPr>
                  <a:t>選擇排程</a:t>
                </a:r>
                <a:endParaRPr lang="en-US" altLang="zh-TW" sz="1800" b="1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zh-TW" altLang="en-US" sz="180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</a:rPr>
                  <a:t>- 選擇使用QuDedup</a:t>
                </a:r>
                <a:r>
                  <a:rPr lang="zh-TW" altLang="en-US" sz="2667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  <a:sym typeface="Calibri"/>
                  </a:rPr>
                  <a:t>  </a:t>
                </a:r>
                <a:endParaRPr lang="zh-TW" sz="1867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D6B00A86-653D-4A28-A59A-2A055409487F}"/>
                </a:ext>
              </a:extLst>
            </p:cNvPr>
            <p:cNvGrpSpPr/>
            <p:nvPr/>
          </p:nvGrpSpPr>
          <p:grpSpPr>
            <a:xfrm>
              <a:off x="1349934" y="1013206"/>
              <a:ext cx="3385161" cy="1459691"/>
              <a:chOff x="1325879" y="1347290"/>
              <a:chExt cx="2988426" cy="1288618"/>
            </a:xfrm>
          </p:grpSpPr>
          <p:pic>
            <p:nvPicPr>
              <p:cNvPr id="50" name="圖片 49">
                <a:extLst>
                  <a:ext uri="{FF2B5EF4-FFF2-40B4-BE49-F238E27FC236}">
                    <a16:creationId xmlns:a16="http://schemas.microsoft.com/office/drawing/2014/main" id="{2046BF80-50E8-4487-9466-DE4439E88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8873" y="1551117"/>
                <a:ext cx="2405432" cy="1084791"/>
              </a:xfrm>
              <a:prstGeom prst="rect">
                <a:avLst/>
              </a:prstGeom>
            </p:spPr>
          </p:pic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C74200DA-ABAA-4C3F-A69B-C47A79610EC3}"/>
                  </a:ext>
                </a:extLst>
              </p:cNvPr>
              <p:cNvSpPr/>
              <p:nvPr/>
            </p:nvSpPr>
            <p:spPr>
              <a:xfrm>
                <a:off x="1944163" y="1817698"/>
                <a:ext cx="2370140" cy="590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zh-TW" altLang="en-US" sz="180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  <a:sym typeface="Calibri"/>
                  </a:rPr>
                  <a:t>來源端選取 </a:t>
                </a:r>
                <a:r>
                  <a:rPr lang="en-US" altLang="zh-TW" sz="180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  <a:sym typeface="Calibri"/>
                  </a:rPr>
                  <a:t>Time Machine </a:t>
                </a:r>
                <a:r>
                  <a:rPr lang="zh-TW" altLang="en-US" sz="180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  <a:sym typeface="Calibri"/>
                  </a:rPr>
                  <a:t>備份資料夾</a:t>
                </a:r>
              </a:p>
            </p:txBody>
          </p:sp>
          <p:grpSp>
            <p:nvGrpSpPr>
              <p:cNvPr id="52" name="群組 51">
                <a:extLst>
                  <a:ext uri="{FF2B5EF4-FFF2-40B4-BE49-F238E27FC236}">
                    <a16:creationId xmlns:a16="http://schemas.microsoft.com/office/drawing/2014/main" id="{EDE67668-8A3E-4CEF-822D-A637154CC9B5}"/>
                  </a:ext>
                </a:extLst>
              </p:cNvPr>
              <p:cNvGrpSpPr/>
              <p:nvPr/>
            </p:nvGrpSpPr>
            <p:grpSpPr>
              <a:xfrm>
                <a:off x="1325879" y="1347290"/>
                <a:ext cx="895143" cy="938849"/>
                <a:chOff x="7930695" y="3910647"/>
                <a:chExt cx="1260000" cy="1321520"/>
              </a:xfrm>
            </p:grpSpPr>
            <p:pic>
              <p:nvPicPr>
                <p:cNvPr id="53" name="圖片 52">
                  <a:extLst>
                    <a:ext uri="{FF2B5EF4-FFF2-40B4-BE49-F238E27FC236}">
                      <a16:creationId xmlns:a16="http://schemas.microsoft.com/office/drawing/2014/main" id="{C7F19669-5D28-4BDC-9ECC-D084568F7E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0695" y="3972167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id="{CA280B03-FA9D-4AFE-A74C-737A6D61029A}"/>
                    </a:ext>
                  </a:extLst>
                </p:cNvPr>
                <p:cNvSpPr/>
                <p:nvPr/>
              </p:nvSpPr>
              <p:spPr>
                <a:xfrm>
                  <a:off x="8188617" y="3910647"/>
                  <a:ext cx="831661" cy="1321337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altLang="zh-TW" sz="5500" b="1">
                      <a:solidFill>
                        <a:schemeClr val="bg1"/>
                      </a:solidFill>
                    </a:rPr>
                    <a:t>1</a:t>
                  </a:r>
                  <a:endParaRPr lang="zh-TW" altLang="en-US" sz="5500" b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0CBCBC3E-99D5-473C-A6B9-E94E913C6781}"/>
              </a:ext>
            </a:extLst>
          </p:cNvPr>
          <p:cNvSpPr/>
          <p:nvPr/>
        </p:nvSpPr>
        <p:spPr>
          <a:xfrm>
            <a:off x="7989485" y="2819221"/>
            <a:ext cx="1138628" cy="456230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11CBF5F3-D55B-4F0E-8A8B-CED8F983CC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598" y="2014382"/>
            <a:ext cx="648000" cy="648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4" name="Google Shape;127;p18">
            <a:extLst>
              <a:ext uri="{FF2B5EF4-FFF2-40B4-BE49-F238E27FC236}">
                <a16:creationId xmlns:a16="http://schemas.microsoft.com/office/drawing/2014/main" id="{779DB80B-BE8F-4482-8108-1D662DC38778}"/>
              </a:ext>
            </a:extLst>
          </p:cNvPr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1384542" y="1963785"/>
            <a:ext cx="720000" cy="7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1986CC13-1D22-45B1-A568-4E3ACAA99BBF}"/>
              </a:ext>
            </a:extLst>
          </p:cNvPr>
          <p:cNvSpPr/>
          <p:nvPr/>
        </p:nvSpPr>
        <p:spPr>
          <a:xfrm>
            <a:off x="4263900" y="2819221"/>
            <a:ext cx="1138628" cy="456230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3283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0F739F63-92B4-45E3-85F0-207AF0C1C8EC}"/>
              </a:ext>
            </a:extLst>
          </p:cNvPr>
          <p:cNvGrpSpPr/>
          <p:nvPr/>
        </p:nvGrpSpPr>
        <p:grpSpPr>
          <a:xfrm>
            <a:off x="2101030" y="1462098"/>
            <a:ext cx="7989939" cy="5145988"/>
            <a:chOff x="1489684" y="941309"/>
            <a:chExt cx="6394034" cy="4118132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76DDDE90-4019-43CC-9F6E-22BEB9EB8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9684" y="941309"/>
              <a:ext cx="6394034" cy="4118132"/>
            </a:xfrm>
            <a:prstGeom prst="rect">
              <a:avLst/>
            </a:prstGeom>
          </p:spPr>
        </p:pic>
        <p:pic>
          <p:nvPicPr>
            <p:cNvPr id="267" name="Google Shape;267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50504" y="1021392"/>
              <a:ext cx="6269603" cy="38844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8" name="Google Shape;267;p32">
            <a:extLst>
              <a:ext uri="{FF2B5EF4-FFF2-40B4-BE49-F238E27FC236}">
                <a16:creationId xmlns:a16="http://schemas.microsoft.com/office/drawing/2014/main" id="{7B910100-B094-45CF-A622-D6C56930F9A8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3939" y="2942025"/>
            <a:ext cx="4993296" cy="282010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840F9BA-95A2-491B-83CD-D8230275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290" y="0"/>
            <a:ext cx="10515600" cy="1325563"/>
          </a:xfrm>
        </p:spPr>
        <p:txBody>
          <a:bodyPr/>
          <a:lstStyle/>
          <a:p>
            <a:r>
              <a:rPr lang="en-US" altLang="zh-TW">
                <a:ea typeface="微軟正黑體"/>
              </a:rPr>
              <a:t>Time Machine</a:t>
            </a:r>
            <a:r>
              <a:rPr lang="en-US" altLang="zh-TW">
                <a:latin typeface="Arial"/>
                <a:ea typeface="微軟正黑體"/>
                <a:cs typeface="Arial"/>
              </a:rPr>
              <a:t> </a:t>
            </a:r>
            <a:r>
              <a:rPr lang="zh-TW" altLang="en-US">
                <a:latin typeface="微軟正黑體"/>
                <a:ea typeface="微軟正黑體"/>
              </a:rPr>
              <a:t>讓 </a:t>
            </a:r>
            <a:r>
              <a:rPr lang="en-US" altLang="zh-TW">
                <a:ea typeface="微軟正黑體"/>
              </a:rPr>
              <a:t>Mac</a:t>
            </a:r>
            <a:r>
              <a:rPr lang="en-US" altLang="zh-TW">
                <a:latin typeface="Arial"/>
                <a:ea typeface="微軟正黑體"/>
                <a:cs typeface="Arial"/>
              </a:rPr>
              <a:t> </a:t>
            </a:r>
            <a:r>
              <a:rPr lang="zh-TW" altLang="en-US">
                <a:latin typeface="微軟正黑體"/>
                <a:ea typeface="微軟正黑體"/>
              </a:rPr>
              <a:t>重生 </a:t>
            </a:r>
            <a:endParaRPr lang="zh-TW" altLang="en-US"/>
          </a:p>
        </p:txBody>
      </p:sp>
      <p:pic>
        <p:nvPicPr>
          <p:cNvPr id="7" name="Google Shape;127;p18">
            <a:extLst>
              <a:ext uri="{FF2B5EF4-FFF2-40B4-BE49-F238E27FC236}">
                <a16:creationId xmlns:a16="http://schemas.microsoft.com/office/drawing/2014/main" id="{2C8748DD-E7FD-4CCB-A69B-EEAD3C3E1B82}"/>
              </a:ext>
            </a:extLst>
          </p:cNvPr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594324" y="1270585"/>
            <a:ext cx="1493920" cy="14939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699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41F58-DD3F-6446-8C34-FF0F2BDE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064" y="2378531"/>
            <a:ext cx="3866029" cy="2100937"/>
          </a:xfrm>
        </p:spPr>
        <p:txBody>
          <a:bodyPr/>
          <a:lstStyle/>
          <a:p>
            <a:pPr algn="ctr"/>
            <a:r>
              <a:rPr lang="en-US"/>
              <a:t>QNAP NAS </a:t>
            </a:r>
            <a:r>
              <a:rPr lang="zh-CN" altLang="en-US"/>
              <a:t>是</a:t>
            </a:r>
            <a:r>
              <a:rPr lang="en-US" altLang="zh-CN"/>
              <a:t> Mac </a:t>
            </a:r>
            <a:r>
              <a:rPr lang="en-US" altLang="zh-CN" err="1"/>
              <a:t>使用者</a:t>
            </a:r>
            <a:r>
              <a:rPr lang="zh-CN" altLang="en-US"/>
              <a:t>最安心的選擇</a:t>
            </a:r>
            <a:endParaRPr lang="en-US" altLang="zh-CN"/>
          </a:p>
        </p:txBody>
      </p:sp>
      <p:pic>
        <p:nvPicPr>
          <p:cNvPr id="8" name="圖片 8">
            <a:extLst>
              <a:ext uri="{FF2B5EF4-FFF2-40B4-BE49-F238E27FC236}">
                <a16:creationId xmlns:a16="http://schemas.microsoft.com/office/drawing/2014/main" id="{D8484E79-E981-4C31-93C1-EAE89C648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4" y="4559965"/>
            <a:ext cx="2580674" cy="1656596"/>
          </a:xfrm>
          <a:prstGeom prst="rect">
            <a:avLst/>
          </a:prstGeom>
        </p:spPr>
      </p:pic>
      <p:pic>
        <p:nvPicPr>
          <p:cNvPr id="12" name="圖片 12">
            <a:extLst>
              <a:ext uri="{FF2B5EF4-FFF2-40B4-BE49-F238E27FC236}">
                <a16:creationId xmlns:a16="http://schemas.microsoft.com/office/drawing/2014/main" id="{CE3D3924-7712-4431-9E19-4A282F6AA1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50" y="4572588"/>
            <a:ext cx="2005002" cy="1612963"/>
          </a:xfrm>
          <a:prstGeom prst="rect">
            <a:avLst/>
          </a:prstGeom>
        </p:spPr>
      </p:pic>
      <p:sp>
        <p:nvSpPr>
          <p:cNvPr id="7" name="副標題 16">
            <a:extLst>
              <a:ext uri="{FF2B5EF4-FFF2-40B4-BE49-F238E27FC236}">
                <a16:creationId xmlns:a16="http://schemas.microsoft.com/office/drawing/2014/main" id="{79D5313B-D72A-4D4E-B5A8-8138A42609F6}"/>
              </a:ext>
            </a:extLst>
          </p:cNvPr>
          <p:cNvSpPr txBox="1">
            <a:spLocks/>
          </p:cNvSpPr>
          <p:nvPr/>
        </p:nvSpPr>
        <p:spPr>
          <a:xfrm>
            <a:off x="8152200" y="6340191"/>
            <a:ext cx="3982278" cy="39506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70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700">
                <a:solidFill>
                  <a:schemeClr val="accent6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sz="3600">
              <a:solidFill>
                <a:schemeClr val="accent6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8158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4A823C9-56FB-4DCC-A208-DEA7B6C93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95" y="1203545"/>
            <a:ext cx="6946614" cy="558261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549DF23-7594-42AB-B181-5FFCA078E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身為 </a:t>
            </a:r>
            <a:r>
              <a:rPr lang="en-US" altLang="zh-TW"/>
              <a:t>Mac </a:t>
            </a:r>
            <a:r>
              <a:rPr lang="zh-TW" altLang="en-US"/>
              <a:t>用戶，您的備份習慣...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020F5B-67C8-4369-8429-CD324C0492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10803" y="1699305"/>
            <a:ext cx="5239727" cy="151846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sz="3200" b="1">
                <a:latin typeface="Microsoft JhengHei"/>
                <a:ea typeface="Microsoft JhengHei"/>
              </a:rPr>
              <a:t>常見的情況...</a:t>
            </a:r>
            <a:endParaRPr lang="zh-TW" sz="3200">
              <a:ea typeface="+mn-lt"/>
              <a:cs typeface="+mn-lt"/>
            </a:endParaRPr>
          </a:p>
          <a:p>
            <a:pPr marL="42926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800">
                <a:latin typeface="Microsoft JhengHei"/>
                <a:ea typeface="Microsoft JhengHei"/>
              </a:rPr>
              <a:t>-</a:t>
            </a:r>
            <a:r>
              <a:rPr lang="zh-TW" altLang="en-US" sz="2800">
                <a:latin typeface="Microsoft JhengHei"/>
                <a:ea typeface="Microsoft JhengHei"/>
              </a:rPr>
              <a:t> </a:t>
            </a:r>
            <a:r>
              <a:rPr lang="zh-TW" sz="2800">
                <a:latin typeface="Microsoft JhengHei"/>
                <a:ea typeface="Microsoft JhengHei"/>
              </a:rPr>
              <a:t>有重要資料才執行手動複製</a:t>
            </a:r>
            <a:endParaRPr lang="en-US" altLang="zh-TW" sz="2800">
              <a:ea typeface="+mn-lt"/>
              <a:cs typeface="+mn-lt"/>
            </a:endParaRPr>
          </a:p>
          <a:p>
            <a:pPr marL="42926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800">
                <a:latin typeface="Microsoft JhengHei"/>
                <a:ea typeface="Microsoft JhengHei"/>
              </a:rPr>
              <a:t>-</a:t>
            </a:r>
            <a:r>
              <a:rPr lang="zh-TW" altLang="en-US" sz="2800">
                <a:latin typeface="Microsoft JhengHei"/>
                <a:ea typeface="Microsoft JhengHei"/>
              </a:rPr>
              <a:t> </a:t>
            </a:r>
            <a:r>
              <a:rPr lang="zh-TW" sz="2800">
                <a:latin typeface="Microsoft JhengHei"/>
                <a:ea typeface="Microsoft JhengHei"/>
              </a:rPr>
              <a:t>甚至沒有做備份</a:t>
            </a:r>
            <a:endParaRPr lang="en-US" altLang="zh-TW" sz="2800">
              <a:ea typeface="+mn-lt"/>
              <a:cs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B7CCAA0-A80C-4052-9E81-CE6A8F0E8EF9}"/>
              </a:ext>
            </a:extLst>
          </p:cNvPr>
          <p:cNvSpPr/>
          <p:nvPr/>
        </p:nvSpPr>
        <p:spPr>
          <a:xfrm>
            <a:off x="3910804" y="3156072"/>
            <a:ext cx="52397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zh-TW" altLang="en-US" sz="3200" b="1">
                <a:solidFill>
                  <a:prstClr val="black"/>
                </a:solidFill>
                <a:latin typeface="Microsoft JhengHei"/>
                <a:ea typeface="Microsoft JhengHei"/>
              </a:rPr>
              <a:t>為什麼不做呢 </a:t>
            </a:r>
            <a:r>
              <a:rPr lang="en-US" altLang="zh-TW" sz="3200" b="1">
                <a:solidFill>
                  <a:prstClr val="black"/>
                </a:solidFill>
                <a:latin typeface="Microsoft JhengHei"/>
                <a:ea typeface="Microsoft JhengHei"/>
              </a:rPr>
              <a:t>?</a:t>
            </a:r>
            <a:endParaRPr lang="en-US" altLang="zh-TW" sz="320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marL="429260" lvl="1"/>
            <a:r>
              <a:rPr lang="en-US" altLang="zh-TW" sz="2800">
                <a:solidFill>
                  <a:prstClr val="black"/>
                </a:solidFill>
                <a:latin typeface="Microsoft JhengHei"/>
                <a:ea typeface="Microsoft JhengHei"/>
              </a:rPr>
              <a:t>-</a:t>
            </a:r>
            <a:r>
              <a:rPr lang="zh-TW" altLang="en-US" sz="2800">
                <a:solidFill>
                  <a:prstClr val="black"/>
                </a:solidFill>
                <a:latin typeface="Microsoft JhengHei"/>
                <a:ea typeface="Microsoft JhengHei"/>
              </a:rPr>
              <a:t> 忘記要做</a:t>
            </a:r>
            <a:endParaRPr lang="en-US" altLang="zh-TW" sz="280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marL="429260" lvl="1"/>
            <a:r>
              <a:rPr lang="en-US" altLang="zh-TW" sz="2800">
                <a:solidFill>
                  <a:prstClr val="black"/>
                </a:solidFill>
                <a:latin typeface="Microsoft JhengHei"/>
                <a:ea typeface="Microsoft JhengHei"/>
              </a:rPr>
              <a:t>-</a:t>
            </a:r>
            <a:r>
              <a:rPr lang="zh-TW" altLang="en-US" sz="2800">
                <a:solidFill>
                  <a:prstClr val="black"/>
                </a:solidFill>
                <a:latin typeface="Microsoft JhengHei"/>
                <a:ea typeface="Microsoft JhengHei"/>
              </a:rPr>
              <a:t> 要記得接上外接裝置</a:t>
            </a:r>
            <a:endParaRPr lang="en-US" altLang="zh-TW" sz="280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marL="429260" lvl="1"/>
            <a:r>
              <a:rPr lang="en-US" altLang="zh-TW" sz="2800">
                <a:solidFill>
                  <a:prstClr val="black"/>
                </a:solidFill>
                <a:latin typeface="Microsoft JhengHei"/>
                <a:ea typeface="Microsoft JhengHei"/>
              </a:rPr>
              <a:t>-</a:t>
            </a:r>
            <a:r>
              <a:rPr lang="zh-TW" altLang="en-US" sz="2800">
                <a:solidFill>
                  <a:prstClr val="black"/>
                </a:solidFill>
                <a:latin typeface="Microsoft JhengHei"/>
                <a:ea typeface="Microsoft JhengHei"/>
              </a:rPr>
              <a:t> 要手動做備份</a:t>
            </a:r>
            <a:endParaRPr lang="zh-TW" altLang="en-US" sz="2800">
              <a:solidFill>
                <a:prstClr val="black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9914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657F89-B6A4-417D-8C94-DC74F009A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>
                <a:latin typeface="微軟正黑體"/>
                <a:ea typeface="微軟正黑體"/>
              </a:rPr>
              <a:t>Mac </a:t>
            </a:r>
            <a:r>
              <a:rPr lang="zh-TW" altLang="en-US">
                <a:latin typeface="微軟正黑體"/>
                <a:ea typeface="微軟正黑體"/>
              </a:rPr>
              <a:t>用戶最愛的備份功能『Time Machine』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35E210-F9F2-4787-BCE2-31F80DBB57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73306" y="1489668"/>
            <a:ext cx="10515600" cy="29293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>
                <a:latin typeface="Arial"/>
                <a:ea typeface="+mn-lt"/>
                <a:cs typeface="Arial"/>
              </a:rPr>
              <a:t>Time Machine</a:t>
            </a:r>
            <a:r>
              <a:rPr lang="zh-TW" b="1">
                <a:latin typeface="Arial"/>
                <a:ea typeface="新細明體"/>
                <a:cs typeface="Arial"/>
              </a:rPr>
              <a:t> </a:t>
            </a:r>
            <a:r>
              <a:rPr lang="zh-TW" b="1">
                <a:latin typeface="Microsoft JhengHei"/>
                <a:ea typeface="Microsoft JhengHei"/>
                <a:cs typeface="Calibri" panose="020F0502020204030204"/>
              </a:rPr>
              <a:t>支援</a:t>
            </a:r>
            <a:endParaRPr lang="en-US">
              <a:ea typeface="+mn-lt"/>
              <a:cs typeface="+mn-lt"/>
            </a:endParaRPr>
          </a:p>
          <a:p>
            <a:pPr marL="269875" indent="-213995">
              <a:lnSpc>
                <a:spcPct val="100000"/>
              </a:lnSpc>
              <a:spcBef>
                <a:spcPts val="360"/>
              </a:spcBef>
              <a:buFont typeface="Arial,Sans-Serif"/>
              <a:buChar char="•"/>
            </a:pPr>
            <a:r>
              <a:rPr lang="zh-TW">
                <a:latin typeface="Microsoft JhengHei"/>
                <a:ea typeface="Microsoft JhengHei"/>
                <a:cs typeface="Calibri" panose="020F0502020204030204"/>
              </a:rPr>
              <a:t>系統與檔案層級的全面備份</a:t>
            </a:r>
            <a:endParaRPr lang="en-US">
              <a:ea typeface="+mn-lt"/>
              <a:cs typeface="+mn-lt"/>
            </a:endParaRPr>
          </a:p>
          <a:p>
            <a:pPr marL="269875" indent="-21399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zh-TW">
                <a:latin typeface="Microsoft JhengHei"/>
                <a:ea typeface="Microsoft JhengHei"/>
                <a:cs typeface="Calibri" panose="020F0502020204030204"/>
              </a:rPr>
              <a:t>多版本備份</a:t>
            </a:r>
            <a:endParaRPr lang="en-US">
              <a:ea typeface="+mn-lt"/>
              <a:cs typeface="+mn-lt"/>
            </a:endParaRPr>
          </a:p>
          <a:p>
            <a:pPr marL="269875" indent="-21399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zh-TW">
                <a:latin typeface="Microsoft JhengHei"/>
                <a:ea typeface="Microsoft JhengHei"/>
                <a:cs typeface="Calibri" panose="020F0502020204030204"/>
              </a:rPr>
              <a:t>簡易介面進行單檔還原、系統還原 </a:t>
            </a:r>
            <a:endParaRPr lang="en-US">
              <a:ea typeface="+mn-lt"/>
              <a:cs typeface="+mn-lt"/>
            </a:endParaRPr>
          </a:p>
          <a:p>
            <a:pPr marL="269875" indent="-21399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zh-TW">
                <a:latin typeface="Microsoft JhengHei"/>
                <a:ea typeface="Microsoft JhengHei"/>
                <a:cs typeface="Calibri" panose="020F0502020204030204"/>
              </a:rPr>
              <a:t>備份加密</a:t>
            </a:r>
            <a:endParaRPr lang="zh-TW"/>
          </a:p>
          <a:p>
            <a:pPr lvl="1"/>
            <a:endParaRPr lang="en-US" altLang="zh-TW">
              <a:ea typeface="新細明體"/>
              <a:cs typeface="Calibri"/>
            </a:endParaRPr>
          </a:p>
        </p:txBody>
      </p:sp>
      <p:pic>
        <p:nvPicPr>
          <p:cNvPr id="7" name="Google Shape;138;p19">
            <a:extLst>
              <a:ext uri="{FF2B5EF4-FFF2-40B4-BE49-F238E27FC236}">
                <a16:creationId xmlns:a16="http://schemas.microsoft.com/office/drawing/2014/main" id="{DAE5D7C5-B96C-4F10-A677-8D681BD9FC97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055" y="4198009"/>
            <a:ext cx="3940503" cy="2243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164925F-63E0-4CCC-A40F-C0F3DCC49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5680">
            <a:off x="5775749" y="3848657"/>
            <a:ext cx="1327594" cy="1022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D603CC3-D5BE-4738-9847-7932ED403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4050">
            <a:off x="5929052" y="5313117"/>
            <a:ext cx="1285223" cy="1093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形 5">
            <a:extLst>
              <a:ext uri="{FF2B5EF4-FFF2-40B4-BE49-F238E27FC236}">
                <a16:creationId xmlns:a16="http://schemas.microsoft.com/office/drawing/2014/main" id="{EFCA483F-5E6C-4504-92E0-02DF1E9703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37578" y="4419038"/>
            <a:ext cx="1491004" cy="1324952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9032640B-ACC3-40BB-A55F-4EAB357F0AD1}"/>
              </a:ext>
            </a:extLst>
          </p:cNvPr>
          <p:cNvGrpSpPr/>
          <p:nvPr/>
        </p:nvGrpSpPr>
        <p:grpSpPr>
          <a:xfrm>
            <a:off x="7692770" y="3940567"/>
            <a:ext cx="3873844" cy="2500573"/>
            <a:chOff x="7641331" y="4692953"/>
            <a:chExt cx="3107782" cy="2006080"/>
          </a:xfrm>
        </p:grpSpPr>
        <p:pic>
          <p:nvPicPr>
            <p:cNvPr id="6" name="圖片 5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37E45A27-82DF-4801-B7FA-0CE9872B7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3991" y="5081515"/>
              <a:ext cx="2875122" cy="1617518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E1523FEC-0242-47B9-9ABB-6C06009803D8}"/>
                </a:ext>
              </a:extLst>
            </p:cNvPr>
            <p:cNvSpPr txBox="1"/>
            <p:nvPr/>
          </p:nvSpPr>
          <p:spPr>
            <a:xfrm>
              <a:off x="8580591" y="4765195"/>
              <a:ext cx="1734671" cy="296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Time Machine</a:t>
              </a:r>
            </a:p>
          </p:txBody>
        </p:sp>
        <p:pic>
          <p:nvPicPr>
            <p:cNvPr id="4" name="Google Shape;127;p18">
              <a:extLst>
                <a:ext uri="{FF2B5EF4-FFF2-40B4-BE49-F238E27FC236}">
                  <a16:creationId xmlns:a16="http://schemas.microsoft.com/office/drawing/2014/main" id="{4A437678-4C9A-414C-AED4-9BE3746140B1}"/>
                </a:ext>
              </a:extLst>
            </p:cNvPr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7641331" y="4692953"/>
              <a:ext cx="946396" cy="9387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67643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oogle Shape;147;p20">
            <a:extLst>
              <a:ext uri="{FF2B5EF4-FFF2-40B4-BE49-F238E27FC236}">
                <a16:creationId xmlns:a16="http://schemas.microsoft.com/office/drawing/2014/main" id="{A71DCE8F-A7E5-4BF5-9A23-18D539B4F7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3091588"/>
              </p:ext>
            </p:extLst>
          </p:nvPr>
        </p:nvGraphicFramePr>
        <p:xfrm>
          <a:off x="1431577" y="1630592"/>
          <a:ext cx="9742929" cy="4755726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741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3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2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4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9855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51" marR="91451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CD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Mac</a:t>
                      </a: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en-US" sz="1800" b="1" kern="120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本機</a:t>
                      </a:r>
                    </a:p>
                  </a:txBody>
                  <a:tcPr marL="91451" marR="91451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CD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外接裝置</a:t>
                      </a:r>
                    </a:p>
                  </a:txBody>
                  <a:tcPr marL="91451" marR="91451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CD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Time Capsule</a:t>
                      </a: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1" marR="91451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CD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QNAP NAS</a:t>
                      </a:r>
                      <a:endParaRPr lang="en-US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1" marR="91451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CD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25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儲存容量</a:t>
                      </a:r>
                      <a:endParaRPr sz="2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硬碟空間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固定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固定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擴充性佳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1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儲存保護</a:t>
                      </a:r>
                      <a:endParaRPr sz="2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</a:p>
                    <a:p>
                      <a:pPr marL="90170" marR="0" lvl="0" indent="-9017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af-ZA" altLang="zh-TW" sz="12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RAID</a:t>
                      </a:r>
                      <a:endParaRPr lang="af-ZA" sz="12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</a:p>
                    <a:p>
                      <a:pPr marL="90170" marR="0" lvl="0" indent="-9017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af-ZA" altLang="zh-TW" sz="12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RAID</a:t>
                      </a:r>
                    </a:p>
                    <a:p>
                      <a:pPr marL="90170" marR="0" lvl="0" indent="-9017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2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快照</a:t>
                      </a:r>
                    </a:p>
                    <a:p>
                      <a:pPr marL="90170" marR="0" lvl="0" indent="-9017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f-ZA" altLang="zh-TW" sz="12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Hybrid Backup Sync </a:t>
                      </a:r>
                      <a:endParaRPr lang="af-ZA" sz="12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025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2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資料存取速度</a:t>
                      </a:r>
                      <a:endParaRPr sz="2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USB: 慢</a:t>
                      </a:r>
                      <a:endParaRPr lang="en-US" altLang="zh-TW"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Thunderbolt: 快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1GbE: 慢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10GbE: 快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Thunderbolt</a:t>
                      </a: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3: 快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3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20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支援多使用者</a:t>
                      </a:r>
                      <a:endParaRPr lang="zh-TW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</a:t>
                      </a:r>
                      <a:endParaRPr altLang="en-US"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TW" sz="1800" b="1" u="none" strike="noStrike" cap="none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</a:t>
                      </a: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01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20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備份空間管理</a:t>
                      </a:r>
                      <a:endParaRPr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endParaRPr altLang="en-US"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1" u="none" strike="noStrike" cap="none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</a:t>
                      </a:r>
                      <a:endParaRPr sz="1800" b="1" u="none" strike="noStrike" cap="none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462965"/>
                  </a:ext>
                </a:extLst>
              </a:tr>
            </a:tbl>
          </a:graphicData>
        </a:graphic>
      </p:graphicFrame>
      <p:pic>
        <p:nvPicPr>
          <p:cNvPr id="3" name="圖片 2" descr="一張含有 監視器, 室內, 電子用品 的圖片&#10;&#10;描述是以非常高的可信度產生">
            <a:extLst>
              <a:ext uri="{FF2B5EF4-FFF2-40B4-BE49-F238E27FC236}">
                <a16:creationId xmlns:a16="http://schemas.microsoft.com/office/drawing/2014/main" id="{757D5ABD-AF96-4316-9D7E-9EB2B4CFC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555" y="1325563"/>
            <a:ext cx="2141796" cy="1219218"/>
          </a:xfrm>
          <a:prstGeom prst="rect">
            <a:avLst/>
          </a:prstGeom>
        </p:spPr>
      </p:pic>
      <p:pic>
        <p:nvPicPr>
          <p:cNvPr id="5" name="圖片 4" descr="一張含有 物件, 坐 的圖片&#10;&#10;描述是以高可信度產生">
            <a:extLst>
              <a:ext uri="{FF2B5EF4-FFF2-40B4-BE49-F238E27FC236}">
                <a16:creationId xmlns:a16="http://schemas.microsoft.com/office/drawing/2014/main" id="{D8607BC2-D5DC-483A-BED5-83C3A8917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184" y="1450531"/>
            <a:ext cx="622659" cy="1066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電子用品, 室內 的圖片&#10;&#10;描述是以非常高的可信度產生">
            <a:extLst>
              <a:ext uri="{FF2B5EF4-FFF2-40B4-BE49-F238E27FC236}">
                <a16:creationId xmlns:a16="http://schemas.microsoft.com/office/drawing/2014/main" id="{C0ED26F4-523D-4B60-81C9-73B0E7D2F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599" y="1476048"/>
            <a:ext cx="1040707" cy="1040707"/>
          </a:xfrm>
          <a:prstGeom prst="rect">
            <a:avLst/>
          </a:prstGeom>
        </p:spPr>
      </p:pic>
      <p:pic>
        <p:nvPicPr>
          <p:cNvPr id="9" name="圖片 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C9B26BFE-FB4A-4AB7-B3EB-260EFFB9F2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442" y="1552754"/>
            <a:ext cx="864045" cy="89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室內, 坐, 電腦, 牆 的圖片&#10;&#10;描述是以高可信度產生">
            <a:extLst>
              <a:ext uri="{FF2B5EF4-FFF2-40B4-BE49-F238E27FC236}">
                <a16:creationId xmlns:a16="http://schemas.microsoft.com/office/drawing/2014/main" id="{2EA2C142-31DB-481C-9D85-AF57F355CB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836" y="1550176"/>
            <a:ext cx="868547" cy="886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3B0B980B-36EC-4AAE-8EBB-FE265D7B3CE9}"/>
              </a:ext>
            </a:extLst>
          </p:cNvPr>
          <p:cNvGrpSpPr/>
          <p:nvPr/>
        </p:nvGrpSpPr>
        <p:grpSpPr>
          <a:xfrm>
            <a:off x="10932589" y="2902023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54DBA4FC-CC0A-4A9F-B318-77373A763B80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/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4B7143B1-24E7-4F9E-89F2-947C1726A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7C62B1DC-2225-4CE9-9380-A5A0DCB2DCB2}"/>
              </a:ext>
            </a:extLst>
          </p:cNvPr>
          <p:cNvGrpSpPr/>
          <p:nvPr/>
        </p:nvGrpSpPr>
        <p:grpSpPr>
          <a:xfrm>
            <a:off x="10932589" y="3702355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5384B806-78DB-4849-B98B-5CABFE990E7F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/>
            </a:p>
          </p:txBody>
        </p:sp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22F0A1CA-8CDC-4B42-AC4A-EC57A7BD9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E9068C90-51C7-4396-AC42-1E8056B5F4B7}"/>
              </a:ext>
            </a:extLst>
          </p:cNvPr>
          <p:cNvGrpSpPr/>
          <p:nvPr/>
        </p:nvGrpSpPr>
        <p:grpSpPr>
          <a:xfrm>
            <a:off x="10932589" y="5270446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AFF0829F-6F3B-461D-9B93-1C51674C4BDC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/>
            </a:p>
          </p:txBody>
        </p:sp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5F8C7771-30F6-46A2-AA33-FF3DE028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0849651E-BFF3-45AC-9B7C-59B4B57A38AE}"/>
              </a:ext>
            </a:extLst>
          </p:cNvPr>
          <p:cNvGrpSpPr/>
          <p:nvPr/>
        </p:nvGrpSpPr>
        <p:grpSpPr>
          <a:xfrm>
            <a:off x="8027843" y="5291364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EACA54EA-B87B-4304-89C2-7FA2A6925BBA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/>
            </a:p>
          </p:txBody>
        </p:sp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0F44DE23-D3A6-41EC-B765-49CD921F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A47028D1-AED7-48E0-98E6-4CCC40AD432F}"/>
              </a:ext>
            </a:extLst>
          </p:cNvPr>
          <p:cNvGrpSpPr/>
          <p:nvPr/>
        </p:nvGrpSpPr>
        <p:grpSpPr>
          <a:xfrm>
            <a:off x="6494882" y="4771502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4723CF19-231D-49E7-B51F-47C752446780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/>
            </a:p>
          </p:txBody>
        </p:sp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DEFCE5B1-DF6E-42D1-A5B9-50BCFF580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4A289B1C-7D39-4805-92FE-E9D62C46C8D6}"/>
              </a:ext>
            </a:extLst>
          </p:cNvPr>
          <p:cNvGrpSpPr/>
          <p:nvPr/>
        </p:nvGrpSpPr>
        <p:grpSpPr>
          <a:xfrm>
            <a:off x="3995312" y="4593670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61955F1E-B882-4D48-84C2-CBF1826E2277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/>
            </a:p>
          </p:txBody>
        </p:sp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01199CA2-F66E-4B8C-9830-8F04207AA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9AFF3F6B-E3A8-4EB3-B086-F8F4C9C2016E}"/>
              </a:ext>
            </a:extLst>
          </p:cNvPr>
          <p:cNvGrpSpPr/>
          <p:nvPr/>
        </p:nvGrpSpPr>
        <p:grpSpPr>
          <a:xfrm>
            <a:off x="10932589" y="5870160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63798946-3667-41F6-9B63-52DC8815FD69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/>
            </a:p>
          </p:txBody>
        </p:sp>
        <p:pic>
          <p:nvPicPr>
            <p:cNvPr id="65" name="圖形 64">
              <a:extLst>
                <a:ext uri="{FF2B5EF4-FFF2-40B4-BE49-F238E27FC236}">
                  <a16:creationId xmlns:a16="http://schemas.microsoft.com/office/drawing/2014/main" id="{40E7B673-23A0-4445-9AEB-347B4986E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5264C16A-3C7E-44EE-83AD-0F7306889098}"/>
              </a:ext>
            </a:extLst>
          </p:cNvPr>
          <p:cNvGrpSpPr/>
          <p:nvPr/>
        </p:nvGrpSpPr>
        <p:grpSpPr>
          <a:xfrm>
            <a:off x="10932589" y="4593669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F964727D-1227-45C9-82AA-3D3D062B0091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/>
            </a:p>
          </p:txBody>
        </p:sp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8C7DCE9B-A6FC-411C-868B-195AF2CAD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標題 7">
            <a:extLst>
              <a:ext uri="{FF2B5EF4-FFF2-40B4-BE49-F238E27FC236}">
                <a16:creationId xmlns:a16="http://schemas.microsoft.com/office/drawing/2014/main" id="{C5D46389-97B2-48C3-833D-37A036DD1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Time</a:t>
            </a:r>
            <a:r>
              <a:rPr lang="zh-TW" altLang="en-US"/>
              <a:t> </a:t>
            </a:r>
            <a:r>
              <a:rPr lang="en-US" altLang="zh-TW"/>
              <a:t>Machine</a:t>
            </a:r>
            <a:r>
              <a:rPr lang="zh-TW" altLang="en-US"/>
              <a:t> 儲存裝置比一比</a:t>
            </a:r>
          </a:p>
        </p:txBody>
      </p:sp>
    </p:spTree>
    <p:extLst>
      <p:ext uri="{BB962C8B-B14F-4D97-AF65-F5344CB8AC3E}">
        <p14:creationId xmlns:p14="http://schemas.microsoft.com/office/powerpoint/2010/main" val="970726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CC00F8-31E8-4E37-B519-D2B629DC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18" y="2766218"/>
            <a:ext cx="4413153" cy="1325563"/>
          </a:xfrm>
        </p:spPr>
        <p:txBody>
          <a:bodyPr>
            <a:noAutofit/>
          </a:bodyPr>
          <a:lstStyle/>
          <a:p>
            <a:r>
              <a:rPr lang="en-US" sz="4800"/>
              <a:t>QNAP NAS </a:t>
            </a:r>
            <a:br>
              <a:rPr lang="en-US" sz="4800"/>
            </a:br>
            <a:r>
              <a:rPr lang="zh-TW" altLang="en-US" sz="4800"/>
              <a:t>怎麼讓</a:t>
            </a:r>
            <a:r>
              <a:rPr lang="en-US" sz="4800"/>
              <a:t> </a:t>
            </a:r>
            <a:br>
              <a:rPr lang="en-US" sz="4800"/>
            </a:br>
            <a:r>
              <a:rPr lang="en-US" sz="4800"/>
              <a:t>Time</a:t>
            </a:r>
            <a:r>
              <a:rPr lang="zh-TW" altLang="en-US" sz="4800"/>
              <a:t> </a:t>
            </a:r>
            <a:r>
              <a:rPr lang="en-US" sz="4800"/>
              <a:t>Machine </a:t>
            </a:r>
            <a:br>
              <a:rPr lang="en-US" sz="4800"/>
            </a:br>
            <a:r>
              <a:rPr lang="zh-CN" altLang="en-US" sz="4800"/>
              <a:t>更完整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D80F4A0-2FD8-45BA-8B26-BD478F423B85}"/>
              </a:ext>
            </a:extLst>
          </p:cNvPr>
          <p:cNvSpPr/>
          <p:nvPr/>
        </p:nvSpPr>
        <p:spPr>
          <a:xfrm>
            <a:off x="6162528" y="4266516"/>
            <a:ext cx="182614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en-US" sz="3200" b="1">
                <a:solidFill>
                  <a:prstClr val="black"/>
                </a:solidFill>
                <a:latin typeface="Microsoft JhengHei"/>
                <a:ea typeface="Microsoft JhengHei"/>
                <a:cs typeface="Calibri"/>
              </a:rPr>
              <a:t>資料保護</a:t>
            </a:r>
            <a:endParaRPr lang="en-US" altLang="zh-TW" sz="3200" b="1">
              <a:solidFill>
                <a:prstClr val="black"/>
              </a:solidFill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E617258-1E02-4F60-8E8A-C5150F203B22}"/>
              </a:ext>
            </a:extLst>
          </p:cNvPr>
          <p:cNvSpPr/>
          <p:nvPr/>
        </p:nvSpPr>
        <p:spPr>
          <a:xfrm>
            <a:off x="6162528" y="1018420"/>
            <a:ext cx="182614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en-US" sz="3200" b="1">
                <a:solidFill>
                  <a:prstClr val="black"/>
                </a:solidFill>
                <a:latin typeface="Microsoft JhengHei"/>
                <a:ea typeface="Microsoft JhengHei"/>
                <a:cs typeface="Calibri"/>
              </a:rPr>
              <a:t>簡單管理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2E3745D-19B6-4CDF-B3BE-5B7F80ED1B32}"/>
              </a:ext>
            </a:extLst>
          </p:cNvPr>
          <p:cNvSpPr/>
          <p:nvPr/>
        </p:nvSpPr>
        <p:spPr>
          <a:xfrm>
            <a:off x="6162528" y="2096903"/>
            <a:ext cx="182614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en-US" sz="3200" b="1">
                <a:solidFill>
                  <a:prstClr val="black"/>
                </a:solidFill>
                <a:latin typeface="Microsoft JhengHei"/>
                <a:ea typeface="Microsoft JhengHei"/>
                <a:cs typeface="Calibri"/>
              </a:rPr>
              <a:t>空間擴充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032D956-BD27-438A-A161-F86331C4612F}"/>
              </a:ext>
            </a:extLst>
          </p:cNvPr>
          <p:cNvSpPr/>
          <p:nvPr/>
        </p:nvSpPr>
        <p:spPr>
          <a:xfrm>
            <a:off x="6162528" y="3175386"/>
            <a:ext cx="264687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en-US" sz="3200" b="1">
                <a:solidFill>
                  <a:prstClr val="black"/>
                </a:solidFill>
                <a:latin typeface="Microsoft JhengHei"/>
                <a:ea typeface="Microsoft JhengHei"/>
                <a:cs typeface="Calibri"/>
              </a:rPr>
              <a:t>高速傳輸介面</a:t>
            </a:r>
            <a:endParaRPr lang="en-US" altLang="zh-TW" sz="3200" b="1">
              <a:solidFill>
                <a:prstClr val="black"/>
              </a:solidFill>
              <a:latin typeface="Microsoft JhengHei"/>
              <a:ea typeface="Microsoft JhengHei"/>
              <a:cs typeface="Calibri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2843F8A-CC20-4E9B-866D-54A394CC5D5C}"/>
              </a:ext>
            </a:extLst>
          </p:cNvPr>
          <p:cNvGrpSpPr/>
          <p:nvPr/>
        </p:nvGrpSpPr>
        <p:grpSpPr>
          <a:xfrm>
            <a:off x="6027490" y="999295"/>
            <a:ext cx="137020" cy="4878900"/>
            <a:chOff x="6478933" y="1061655"/>
            <a:chExt cx="100454" cy="3576887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59668A78-FDBC-422F-BD3E-B437AE6A4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933" y="4228839"/>
              <a:ext cx="100454" cy="409703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5EDA1980-9C44-4BF6-B4C3-5DD909E4E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933" y="1061655"/>
              <a:ext cx="100454" cy="409703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7357F9A0-24A0-4172-B7D9-449F93AC4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933" y="1853451"/>
              <a:ext cx="100454" cy="409703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0E7BA674-DEB8-4261-ACE1-0E6EC296C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933" y="3437043"/>
              <a:ext cx="100454" cy="409703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D5DBC291-8958-4416-8B0C-55263AF4C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933" y="2645247"/>
              <a:ext cx="100454" cy="409703"/>
            </a:xfrm>
            <a:prstGeom prst="rect">
              <a:avLst/>
            </a:prstGeom>
          </p:spPr>
        </p:pic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F6A92931-8B5A-4B4C-82B0-32A2651C2F4D}"/>
              </a:ext>
            </a:extLst>
          </p:cNvPr>
          <p:cNvSpPr/>
          <p:nvPr/>
        </p:nvSpPr>
        <p:spPr>
          <a:xfrm>
            <a:off x="6162528" y="5397911"/>
            <a:ext cx="223651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en-US" sz="3200" b="1">
                <a:solidFill>
                  <a:prstClr val="black"/>
                </a:solidFill>
                <a:latin typeface="Microsoft JhengHei"/>
                <a:ea typeface="Microsoft JhengHei"/>
                <a:cs typeface="Calibri"/>
              </a:rPr>
              <a:t>備份到雲端</a:t>
            </a:r>
            <a:endParaRPr lang="en-US" altLang="zh-TW" sz="3200" b="1">
              <a:solidFill>
                <a:prstClr val="black"/>
              </a:solidFill>
              <a:latin typeface="Microsoft JhengHei"/>
              <a:ea typeface="Microsoft JhengHe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5196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CA80F6-4A4D-4069-BFDC-711D34DC3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/>
              <a:t>QNAP Thunderbolt NAS 加值 Time Machine</a:t>
            </a:r>
            <a:endParaRPr lang="zh-TW" altLang="en-US" sz="36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48E93E-5E21-407E-B9F9-7299E1D2FA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59275" y="1198364"/>
            <a:ext cx="6699250" cy="16224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TVS-x72XT </a:t>
            </a:r>
            <a:endParaRPr lang="zh-TW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marL="457200" indent="-457200">
              <a:buAutoNum type="alphaUcPeriod"/>
            </a:pP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10GBASE-T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與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Thunderbolt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™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3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雙網路高速連接埠，充足的大頻寬讓您同時處理多工任務</a:t>
            </a:r>
          </a:p>
          <a:p>
            <a:pPr marL="457200" indent="-457200">
              <a:buAutoNum type="alphaUcPeriod"/>
            </a:pPr>
            <a:r>
              <a:rPr 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搭配 M.2 SSD 快取加速資料存取</a:t>
            </a:r>
          </a:p>
          <a:p>
            <a:pPr marL="457200" indent="-457200">
              <a:buAutoNum type="alphaUcPeriod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儲存空間和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NAS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應用皆可彈性擴充</a:t>
            </a:r>
            <a:endParaRPr lang="zh-TW" sz="20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3A385B66-CFF0-4A83-BE63-653C55F88038}"/>
              </a:ext>
            </a:extLst>
          </p:cNvPr>
          <p:cNvSpPr txBox="1"/>
          <p:nvPr/>
        </p:nvSpPr>
        <p:spPr>
          <a:xfrm>
            <a:off x="1797248" y="6952155"/>
            <a:ext cx="437208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hlinkClick r:id="rId2"/>
              </a:rPr>
              <a:t>https://www.qnap.com/zh-tw/product/tvs-872xt</a:t>
            </a:r>
            <a:endParaRPr lang="en-US" altLang="zh-TW" sz="160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397EBC0-9554-4F63-AAA7-3566E309EC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33" y="3416918"/>
            <a:ext cx="838204" cy="83820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7D0D899-36E7-4DDA-B5CD-B402FAFE35E3}"/>
              </a:ext>
            </a:extLst>
          </p:cNvPr>
          <p:cNvSpPr txBox="1"/>
          <p:nvPr/>
        </p:nvSpPr>
        <p:spPr>
          <a:xfrm>
            <a:off x="1670050" y="4280520"/>
            <a:ext cx="274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雙埠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Thunderbolt™ 3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高速傳輸，支援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SMB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協定，完美打造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Mac</a:t>
            </a:r>
            <a:r>
              <a:rPr lang="en-US" altLang="zh-TW" sz="1200" b="1" baseline="3000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en-US" altLang="zh-TW" sz="1200" b="1" baseline="3000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使用者影音編輯協作環境。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8B95AC7-69DC-48D3-8260-24EFE1ECDED0}"/>
              </a:ext>
            </a:extLst>
          </p:cNvPr>
          <p:cNvSpPr txBox="1"/>
          <p:nvPr/>
        </p:nvSpPr>
        <p:spPr>
          <a:xfrm>
            <a:off x="1670050" y="5932765"/>
            <a:ext cx="274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M.2 PCIe (Gen 3 x2, 2 GB/s) </a:t>
            </a:r>
            <a:r>
              <a:rPr lang="en-US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SSD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雙插槽，可作為快取應用或配置高速儲存池，提升檔案存取效率。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5BB684E-BE64-4A7A-AD51-9F5655BDD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33" y="5073129"/>
            <a:ext cx="838204" cy="83820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3DEA674-AD2C-4CCE-84CF-3FE0C2009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3" y="3416918"/>
            <a:ext cx="838204" cy="838204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B80F3AA-431F-45F5-AC36-837E6EF78CA1}"/>
              </a:ext>
            </a:extLst>
          </p:cNvPr>
          <p:cNvSpPr txBox="1"/>
          <p:nvPr/>
        </p:nvSpPr>
        <p:spPr>
          <a:xfrm>
            <a:off x="4870450" y="4280520"/>
            <a:ext cx="274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單埠五速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10GBASE-T RJ45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網路傳輸，加速虛擬化應用及跨裝置間的檔案分享。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BBF6023-3B54-4F35-9113-5027DC6D7042}"/>
              </a:ext>
            </a:extLst>
          </p:cNvPr>
          <p:cNvSpPr txBox="1"/>
          <p:nvPr/>
        </p:nvSpPr>
        <p:spPr>
          <a:xfrm>
            <a:off x="4870450" y="5932765"/>
            <a:ext cx="274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4K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影音播放與即時轉檔；透過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HDMI 2.0 (4K @60Hz)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輸出影音檔案剪輯成果至大螢幕觀賞。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E34254C-A275-42E1-9736-8EE6658D5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3" y="5073129"/>
            <a:ext cx="838204" cy="83820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A07085A-A41A-44B6-9D6A-60155DC00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33" y="3416918"/>
            <a:ext cx="838204" cy="83820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C39CAA0-D2B4-47C4-B4DF-C737B81DDCDD}"/>
              </a:ext>
            </a:extLst>
          </p:cNvPr>
          <p:cNvSpPr txBox="1"/>
          <p:nvPr/>
        </p:nvSpPr>
        <p:spPr>
          <a:xfrm>
            <a:off x="8070850" y="4280520"/>
            <a:ext cx="274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擴充多元應用，可安裝圖形顯示卡或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40GbE/ 25GbE/ 10GbE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網路卡增添應用效能。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3F75E9C-ECB1-4BB9-B805-5EE647AAAF38}"/>
              </a:ext>
            </a:extLst>
          </p:cNvPr>
          <p:cNvSpPr txBox="1"/>
          <p:nvPr/>
        </p:nvSpPr>
        <p:spPr>
          <a:xfrm>
            <a:off x="8070850" y="5932765"/>
            <a:ext cx="274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快照完整記錄系統狀態及資料，當意外發生時，可透過快照將系統迅速還原至正常狀態。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0F2BEF0-6C45-430C-82FA-B840B13EB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33" y="5073129"/>
            <a:ext cx="838204" cy="8382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9A6D792-DE68-42EE-9239-D3695AC8B2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229" y="5311385"/>
            <a:ext cx="540755" cy="40342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B519FE4-2C64-41AC-BBB1-7016095A44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59" y="3643006"/>
            <a:ext cx="525576" cy="382126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11321A8-15F3-47B9-93AB-5AE6A8696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84" y="3552414"/>
            <a:ext cx="442058" cy="53471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07121878-293A-4376-840D-45A89C5AA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647" y="3685208"/>
            <a:ext cx="562354" cy="35262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102D4C77-DE69-4D2B-B472-3C72183824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354" y="5285985"/>
            <a:ext cx="497090" cy="37480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55FF85A5-BC87-491B-A4B9-B03BDC0552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24" y="5392939"/>
            <a:ext cx="612874" cy="23264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83D7A7D7-AC8F-4D69-9A9E-48A014F860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05" y="1183382"/>
            <a:ext cx="2926595" cy="1829447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701BAB27-FCE0-4731-8915-EF410672E29E}"/>
              </a:ext>
            </a:extLst>
          </p:cNvPr>
          <p:cNvSpPr txBox="1"/>
          <p:nvPr/>
        </p:nvSpPr>
        <p:spPr>
          <a:xfrm>
            <a:off x="2386012" y="2862953"/>
            <a:ext cx="1089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TVS-672XT</a:t>
            </a:r>
            <a:endParaRPr lang="zh-TW" altLang="en-US" sz="9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9307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>
            <a:extLst>
              <a:ext uri="{FF2B5EF4-FFF2-40B4-BE49-F238E27FC236}">
                <a16:creationId xmlns:a16="http://schemas.microsoft.com/office/drawing/2014/main" id="{5C2C8AFF-BA3E-4511-A167-C8E05E711999}"/>
              </a:ext>
            </a:extLst>
          </p:cNvPr>
          <p:cNvSpPr/>
          <p:nvPr/>
        </p:nvSpPr>
        <p:spPr>
          <a:xfrm>
            <a:off x="3592378" y="1466912"/>
            <a:ext cx="2160182" cy="406970"/>
          </a:xfrm>
          <a:prstGeom prst="rect">
            <a:avLst/>
          </a:prstGeom>
          <a:solidFill>
            <a:srgbClr val="D70381"/>
          </a:solidFill>
          <a:ln w="12700">
            <a:solidFill>
              <a:srgbClr val="D70381"/>
            </a:solidFill>
          </a:ln>
          <a:effectLst>
            <a:glow rad="38100">
              <a:srgbClr val="D70381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/>
              <a:t>v</a:t>
            </a:r>
            <a:endParaRPr lang="zh-TW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25C24AE3-332D-45FE-AE75-52F657C91F30}"/>
              </a:ext>
            </a:extLst>
          </p:cNvPr>
          <p:cNvSpPr/>
          <p:nvPr/>
        </p:nvSpPr>
        <p:spPr>
          <a:xfrm>
            <a:off x="3584172" y="1446827"/>
            <a:ext cx="2186483" cy="493417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70381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30CC9BE1-C88D-42B8-B5FA-0E04E89851BC}"/>
              </a:ext>
            </a:extLst>
          </p:cNvPr>
          <p:cNvSpPr/>
          <p:nvPr/>
        </p:nvSpPr>
        <p:spPr>
          <a:xfrm>
            <a:off x="7389091" y="4460381"/>
            <a:ext cx="2448017" cy="1920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CF9FA2E3-D9A2-42BC-A52E-939CB0CFDAB7}"/>
              </a:ext>
            </a:extLst>
          </p:cNvPr>
          <p:cNvSpPr/>
          <p:nvPr/>
        </p:nvSpPr>
        <p:spPr>
          <a:xfrm>
            <a:off x="7415322" y="4482040"/>
            <a:ext cx="2421785" cy="40697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  <a:effectLst>
            <a:glow rad="38100">
              <a:schemeClr val="accent6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869114C9-7217-4D36-810E-69632064EF6B}"/>
              </a:ext>
            </a:extLst>
          </p:cNvPr>
          <p:cNvSpPr/>
          <p:nvPr/>
        </p:nvSpPr>
        <p:spPr>
          <a:xfrm>
            <a:off x="5778861" y="1446828"/>
            <a:ext cx="4058248" cy="301199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0CD76B7D-3EE8-480A-8029-95BD588625DE}"/>
              </a:ext>
            </a:extLst>
          </p:cNvPr>
          <p:cNvSpPr/>
          <p:nvPr/>
        </p:nvSpPr>
        <p:spPr>
          <a:xfrm>
            <a:off x="7389091" y="4458820"/>
            <a:ext cx="2448018" cy="192373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6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7A07627B-538A-4FF5-85F0-1044B404B5C8}"/>
              </a:ext>
            </a:extLst>
          </p:cNvPr>
          <p:cNvSpPr/>
          <p:nvPr/>
        </p:nvSpPr>
        <p:spPr>
          <a:xfrm>
            <a:off x="5791261" y="1466912"/>
            <a:ext cx="1379560" cy="40697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>
            <a:glow rad="381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8B6F749C-229F-4C16-9FEF-D36D12CE96EE}"/>
              </a:ext>
            </a:extLst>
          </p:cNvPr>
          <p:cNvSpPr txBox="1"/>
          <p:nvPr/>
        </p:nvSpPr>
        <p:spPr>
          <a:xfrm>
            <a:off x="5934697" y="1488937"/>
            <a:ext cx="11696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effectLst>
                  <a:outerShdw blurRad="25400" dist="63500" dir="2700000" algn="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資料保護</a:t>
            </a:r>
            <a:endParaRPr lang="en-US" altLang="zh-TW" b="1">
              <a:solidFill>
                <a:schemeClr val="bg1"/>
              </a:solidFill>
              <a:effectLst>
                <a:outerShdw blurRad="25400" dist="63500" dir="2700000" algn="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472C8EC-7174-47EE-867B-C733C3C8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+mj-lt"/>
                <a:cs typeface="Calibri"/>
              </a:rPr>
              <a:t>打造完整 Time Machine 備份</a:t>
            </a:r>
            <a:endParaRPr lang="zh-TW" altLang="en-US">
              <a:latin typeface="Arial"/>
              <a:cs typeface="Calibri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F88442DF-088D-409B-A9B9-3E977491F4A8}"/>
              </a:ext>
            </a:extLst>
          </p:cNvPr>
          <p:cNvCxnSpPr>
            <a:cxnSpLocks/>
          </p:cNvCxnSpPr>
          <p:nvPr/>
        </p:nvCxnSpPr>
        <p:spPr>
          <a:xfrm flipH="1" flipV="1">
            <a:off x="2282519" y="2712537"/>
            <a:ext cx="1702448" cy="0"/>
          </a:xfrm>
          <a:prstGeom prst="straightConnector1">
            <a:avLst/>
          </a:prstGeom>
          <a:ln w="28575">
            <a:solidFill>
              <a:srgbClr val="005E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5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AFEA90A3-3275-43F9-A2A8-1501D5C53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503" y="2079605"/>
            <a:ext cx="590727" cy="590727"/>
          </a:xfrm>
          <a:prstGeom prst="rect">
            <a:avLst/>
          </a:prstGeom>
        </p:spPr>
      </p:pic>
      <p:pic>
        <p:nvPicPr>
          <p:cNvPr id="27" name="圖片 26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C3C6AEAF-2B36-4ED8-84B8-B9716B611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926" y="4055228"/>
            <a:ext cx="1598331" cy="446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5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DB1612C5-F1D6-46E7-8860-F1B2A44C33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066" y="3461318"/>
            <a:ext cx="590727" cy="590727"/>
          </a:xfrm>
          <a:prstGeom prst="rect">
            <a:avLst/>
          </a:prstGeom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0B44C24E-5845-426B-BC25-2DBBA9830F53}"/>
              </a:ext>
            </a:extLst>
          </p:cNvPr>
          <p:cNvSpPr txBox="1"/>
          <p:nvPr/>
        </p:nvSpPr>
        <p:spPr>
          <a:xfrm>
            <a:off x="3703579" y="1996772"/>
            <a:ext cx="17055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/>
                <a:ea typeface="新細明體"/>
                <a:cs typeface="Arial"/>
              </a:rPr>
              <a:t>1. Thunderbolt 3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98635F8E-F819-49BA-8098-F6B0001A99A9}"/>
              </a:ext>
            </a:extLst>
          </p:cNvPr>
          <p:cNvSpPr txBox="1"/>
          <p:nvPr/>
        </p:nvSpPr>
        <p:spPr>
          <a:xfrm>
            <a:off x="3703579" y="3382812"/>
            <a:ext cx="15531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2. 10 </a:t>
            </a:r>
            <a:r>
              <a:rPr lang="en-US" altLang="zh-TW" sz="1400" b="1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GbE</a:t>
            </a:r>
            <a:endParaRPr lang="en-US" altLang="zh-TW" sz="14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289ED2C-DCE4-4535-8E43-6BF4E5DAD5C3}"/>
              </a:ext>
            </a:extLst>
          </p:cNvPr>
          <p:cNvSpPr txBox="1"/>
          <p:nvPr/>
        </p:nvSpPr>
        <p:spPr>
          <a:xfrm>
            <a:off x="3703579" y="4797068"/>
            <a:ext cx="15531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3. M.2 SSD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F25FB68-B8C5-46A4-9D58-ABB1D153B010}"/>
              </a:ext>
            </a:extLst>
          </p:cNvPr>
          <p:cNvSpPr txBox="1"/>
          <p:nvPr/>
        </p:nvSpPr>
        <p:spPr>
          <a:xfrm>
            <a:off x="5935980" y="1962397"/>
            <a:ext cx="9895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4. </a:t>
            </a: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快照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B770423-4E52-436B-AB8A-913BCAFEB0DA}"/>
              </a:ext>
            </a:extLst>
          </p:cNvPr>
          <p:cNvSpPr txBox="1"/>
          <p:nvPr/>
        </p:nvSpPr>
        <p:spPr>
          <a:xfrm>
            <a:off x="3735814" y="1488937"/>
            <a:ext cx="1930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 err="1">
                <a:solidFill>
                  <a:schemeClr val="bg1"/>
                </a:solidFill>
                <a:effectLst>
                  <a:outerShdw blurRad="25400" dist="63500" dir="2700000" algn="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高速傳輸、存取</a:t>
            </a:r>
            <a:endParaRPr lang="en-US" altLang="zh-TW" b="1">
              <a:solidFill>
                <a:schemeClr val="bg1"/>
              </a:solidFill>
              <a:effectLst>
                <a:outerShdw blurRad="25400" dist="63500" dir="2700000" algn="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C424CDA-A08D-488C-8E81-65F47151DD6F}"/>
              </a:ext>
            </a:extLst>
          </p:cNvPr>
          <p:cNvSpPr txBox="1"/>
          <p:nvPr/>
        </p:nvSpPr>
        <p:spPr>
          <a:xfrm>
            <a:off x="7263945" y="1996772"/>
            <a:ext cx="9312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5. RAID</a:t>
            </a: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695AACE9-08AA-4FE8-AB9A-1A97622A2B7E}"/>
              </a:ext>
            </a:extLst>
          </p:cNvPr>
          <p:cNvGrpSpPr/>
          <p:nvPr/>
        </p:nvGrpSpPr>
        <p:grpSpPr>
          <a:xfrm>
            <a:off x="9834546" y="3928035"/>
            <a:ext cx="2029600" cy="1639677"/>
            <a:chOff x="9866838" y="3916963"/>
            <a:chExt cx="2062480" cy="1666240"/>
          </a:xfrm>
        </p:grpSpPr>
        <p:sp>
          <p:nvSpPr>
            <p:cNvPr id="96" name="矩形: 圓角 95">
              <a:extLst>
                <a:ext uri="{FF2B5EF4-FFF2-40B4-BE49-F238E27FC236}">
                  <a16:creationId xmlns:a16="http://schemas.microsoft.com/office/drawing/2014/main" id="{199D9FF7-3C50-4934-9AB8-2A5C4FB4B42A}"/>
                </a:ext>
              </a:extLst>
            </p:cNvPr>
            <p:cNvSpPr/>
            <p:nvPr/>
          </p:nvSpPr>
          <p:spPr>
            <a:xfrm>
              <a:off x="9975792" y="4483284"/>
              <a:ext cx="1100809" cy="2812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634BD54A-9695-4F69-8C92-031EBD54E9F2}"/>
                </a:ext>
              </a:extLst>
            </p:cNvPr>
            <p:cNvSpPr/>
            <p:nvPr/>
          </p:nvSpPr>
          <p:spPr>
            <a:xfrm>
              <a:off x="9975792" y="4487048"/>
              <a:ext cx="6960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TR-004</a:t>
              </a:r>
              <a:endPara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endParaRPr>
            </a:p>
          </p:txBody>
        </p:sp>
        <p:pic>
          <p:nvPicPr>
            <p:cNvPr id="10" name="圖片 11" descr="一張含有 電子用品, 室內 的圖片&#10;&#10;描述是以高可信度產生">
              <a:extLst>
                <a:ext uri="{FF2B5EF4-FFF2-40B4-BE49-F238E27FC236}">
                  <a16:creationId xmlns:a16="http://schemas.microsoft.com/office/drawing/2014/main" id="{BEEE40C7-C5AE-456B-899C-D65BB3CDE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66838" y="3916963"/>
              <a:ext cx="2062480" cy="1666240"/>
            </a:xfrm>
            <a:prstGeom prst="rect">
              <a:avLst/>
            </a:prstGeom>
          </p:spPr>
        </p:pic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DEE3BEC-69E2-4012-BD44-CC6300A6ACD5}"/>
              </a:ext>
            </a:extLst>
          </p:cNvPr>
          <p:cNvSpPr txBox="1"/>
          <p:nvPr/>
        </p:nvSpPr>
        <p:spPr>
          <a:xfrm>
            <a:off x="8599651" y="1996772"/>
            <a:ext cx="10784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6. HBS 3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70E91FEC-81C7-4D1D-BE6B-19E633F95818}"/>
              </a:ext>
            </a:extLst>
          </p:cNvPr>
          <p:cNvSpPr txBox="1"/>
          <p:nvPr/>
        </p:nvSpPr>
        <p:spPr>
          <a:xfrm>
            <a:off x="7483043" y="4920720"/>
            <a:ext cx="19304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/>
                <a:ea typeface="新細明體"/>
                <a:cs typeface="Arial"/>
              </a:rPr>
              <a:t>8. UBS 3.2</a:t>
            </a:r>
            <a:br>
              <a:rPr lang="en-US" altLang="zh-TW" sz="1400" b="1">
                <a:latin typeface="Arial"/>
                <a:ea typeface="新細明體"/>
                <a:cs typeface="Arial"/>
              </a:rPr>
            </a:br>
            <a:r>
              <a:rPr lang="en-US" altLang="zh-TW" sz="1400" b="1">
                <a:latin typeface="Arial"/>
                <a:ea typeface="新細明體"/>
                <a:cs typeface="Arial"/>
              </a:rPr>
              <a:t>    Gen 1</a:t>
            </a:r>
            <a:endParaRPr lang="en-US" altLang="zh-TW" sz="14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6D9886CA-F4EC-4801-98DA-23342DE29D2F}"/>
              </a:ext>
            </a:extLst>
          </p:cNvPr>
          <p:cNvSpPr txBox="1"/>
          <p:nvPr/>
        </p:nvSpPr>
        <p:spPr>
          <a:xfrm>
            <a:off x="8629470" y="4920719"/>
            <a:ext cx="137746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/>
                <a:ea typeface="新細明體"/>
                <a:cs typeface="Arial"/>
              </a:rPr>
              <a:t>9. VJBOD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B147D0B0-89CC-4671-9011-17A2A0C28F9B}"/>
              </a:ext>
            </a:extLst>
          </p:cNvPr>
          <p:cNvSpPr txBox="1"/>
          <p:nvPr/>
        </p:nvSpPr>
        <p:spPr>
          <a:xfrm>
            <a:off x="8050116" y="3311543"/>
            <a:ext cx="164323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7. VJBOD Cloud</a:t>
            </a:r>
          </a:p>
        </p:txBody>
      </p:sp>
      <p:pic>
        <p:nvPicPr>
          <p:cNvPr id="53" name="圖片 53" descr="一張含有 電腦, 室內, 狗 的圖片&#10;&#10;描述是以高可信度產生">
            <a:extLst>
              <a:ext uri="{FF2B5EF4-FFF2-40B4-BE49-F238E27FC236}">
                <a16:creationId xmlns:a16="http://schemas.microsoft.com/office/drawing/2014/main" id="{29FA8125-BD60-40B9-B777-CDB0C616C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3961" y="5147695"/>
            <a:ext cx="2458720" cy="1541780"/>
          </a:xfrm>
          <a:prstGeom prst="rect">
            <a:avLst/>
          </a:prstGeom>
        </p:spPr>
      </p:pic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559CDC9B-5373-49F0-AB8B-5B655FFF23AE}"/>
              </a:ext>
            </a:extLst>
          </p:cNvPr>
          <p:cNvCxnSpPr>
            <a:cxnSpLocks/>
          </p:cNvCxnSpPr>
          <p:nvPr/>
        </p:nvCxnSpPr>
        <p:spPr>
          <a:xfrm flipH="1">
            <a:off x="9234465" y="2559299"/>
            <a:ext cx="1188929" cy="1646386"/>
          </a:xfrm>
          <a:prstGeom prst="straightConnector1">
            <a:avLst/>
          </a:prstGeom>
          <a:ln w="28575">
            <a:solidFill>
              <a:srgbClr val="005E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5588A8A3-9581-484A-B712-1C10BF2CD231}"/>
              </a:ext>
            </a:extLst>
          </p:cNvPr>
          <p:cNvCxnSpPr>
            <a:cxnSpLocks/>
          </p:cNvCxnSpPr>
          <p:nvPr/>
        </p:nvCxnSpPr>
        <p:spPr>
          <a:xfrm flipH="1" flipV="1">
            <a:off x="9234465" y="2577000"/>
            <a:ext cx="1088623" cy="1"/>
          </a:xfrm>
          <a:prstGeom prst="straightConnector1">
            <a:avLst/>
          </a:prstGeom>
          <a:ln w="28575">
            <a:solidFill>
              <a:srgbClr val="005E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圖片 5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DA6F3CF-11F4-444B-B95C-1FC84CEFF0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03" y="2139623"/>
            <a:ext cx="1863872" cy="1048597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B85D5252-B5FC-4C69-A140-71D2A1B816CC}"/>
              </a:ext>
            </a:extLst>
          </p:cNvPr>
          <p:cNvGrpSpPr/>
          <p:nvPr/>
        </p:nvGrpSpPr>
        <p:grpSpPr>
          <a:xfrm>
            <a:off x="3986488" y="2301977"/>
            <a:ext cx="838204" cy="838204"/>
            <a:chOff x="2535233" y="3416918"/>
            <a:chExt cx="838204" cy="838204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630D0A1B-C6B7-4F82-A586-0E1AF8D42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5233" y="3416918"/>
              <a:ext cx="838204" cy="838204"/>
            </a:xfrm>
            <a:prstGeom prst="rect">
              <a:avLst/>
            </a:prstGeom>
          </p:spPr>
        </p:pic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0C29E3FE-8FFE-44FB-830F-55DAF5496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784" y="3552414"/>
              <a:ext cx="442058" cy="534716"/>
            </a:xfrm>
            <a:prstGeom prst="rect">
              <a:avLst/>
            </a:prstGeom>
          </p:spPr>
        </p:pic>
      </p:grpSp>
      <p:pic>
        <p:nvPicPr>
          <p:cNvPr id="63" name="圖片 6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1FF5069-F585-4A4E-8F8C-C6F7A65B64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173" y="3637060"/>
            <a:ext cx="1863872" cy="1048597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3728CEC5-E12D-4BF9-8CFD-D58BAE6AA2E7}"/>
              </a:ext>
            </a:extLst>
          </p:cNvPr>
          <p:cNvGrpSpPr/>
          <p:nvPr/>
        </p:nvGrpSpPr>
        <p:grpSpPr>
          <a:xfrm>
            <a:off x="3986488" y="3714630"/>
            <a:ext cx="838204" cy="838204"/>
            <a:chOff x="5735633" y="3416918"/>
            <a:chExt cx="838204" cy="838204"/>
          </a:xfrm>
        </p:grpSpPr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41F49A7E-592C-42AE-B215-B04120754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33" y="3416918"/>
              <a:ext cx="838204" cy="838204"/>
            </a:xfrm>
            <a:prstGeom prst="rect">
              <a:avLst/>
            </a:prstGeom>
          </p:spPr>
        </p:pic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9FDCAA7B-9D83-46F7-A181-764528814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5059" y="3643006"/>
              <a:ext cx="525576" cy="382126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F5D54C2-BF05-43AE-8CF1-3ED7901F02D3}"/>
              </a:ext>
            </a:extLst>
          </p:cNvPr>
          <p:cNvGrpSpPr/>
          <p:nvPr/>
        </p:nvGrpSpPr>
        <p:grpSpPr>
          <a:xfrm>
            <a:off x="6104398" y="2301977"/>
            <a:ext cx="838204" cy="838204"/>
            <a:chOff x="8936033" y="5073129"/>
            <a:chExt cx="838204" cy="838204"/>
          </a:xfrm>
        </p:grpSpPr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02EA0DDB-F5EB-4AAA-AA5D-B52843194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033" y="5073129"/>
              <a:ext cx="838204" cy="838204"/>
            </a:xfrm>
            <a:prstGeom prst="rect">
              <a:avLst/>
            </a:prstGeom>
          </p:spPr>
        </p:pic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1ADF2001-CE97-4C9D-9463-A407F5030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354" y="5285985"/>
              <a:ext cx="497090" cy="374808"/>
            </a:xfrm>
            <a:prstGeom prst="rect">
              <a:avLst/>
            </a:prstGeom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0C65C161-E306-440F-BB1A-48D19A1AFE24}"/>
              </a:ext>
            </a:extLst>
          </p:cNvPr>
          <p:cNvGrpSpPr/>
          <p:nvPr/>
        </p:nvGrpSpPr>
        <p:grpSpPr>
          <a:xfrm>
            <a:off x="3986488" y="5105620"/>
            <a:ext cx="838204" cy="838204"/>
            <a:chOff x="2535233" y="5073129"/>
            <a:chExt cx="838204" cy="838204"/>
          </a:xfrm>
        </p:grpSpPr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F66C2B83-76DA-458F-9566-D5F410D0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5233" y="5073129"/>
              <a:ext cx="838204" cy="838204"/>
            </a:xfrm>
            <a:prstGeom prst="rect">
              <a:avLst/>
            </a:prstGeom>
          </p:spPr>
        </p:pic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614CAB9C-80AC-4F91-9295-2473CA167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924" y="5392939"/>
              <a:ext cx="612874" cy="232640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5DFC9E8A-D888-471B-9EDA-4CD2475595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253" y="2347478"/>
            <a:ext cx="747202" cy="747202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71" name="圖片 55">
            <a:extLst>
              <a:ext uri="{FF2B5EF4-FFF2-40B4-BE49-F238E27FC236}">
                <a16:creationId xmlns:a16="http://schemas.microsoft.com/office/drawing/2014/main" id="{1C24DC41-4721-402C-9BB4-3EB75FA774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792" y="1781709"/>
            <a:ext cx="1643965" cy="2515192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6A714397-813D-4280-AE09-2DEFFFF7A98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253" y="3619582"/>
            <a:ext cx="734452" cy="734452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51B63F9D-416A-4F03-82B4-500AA421F4F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253" y="5474227"/>
            <a:ext cx="691021" cy="691021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ACC3D312-F930-48C3-8A04-4961BAF45B87}"/>
              </a:ext>
            </a:extLst>
          </p:cNvPr>
          <p:cNvSpPr/>
          <p:nvPr/>
        </p:nvSpPr>
        <p:spPr>
          <a:xfrm>
            <a:off x="7319900" y="3918346"/>
            <a:ext cx="1100809" cy="2812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7839343-E5E5-4D20-966F-396D8558DBFC}"/>
              </a:ext>
            </a:extLst>
          </p:cNvPr>
          <p:cNvSpPr/>
          <p:nvPr/>
        </p:nvSpPr>
        <p:spPr>
          <a:xfrm>
            <a:off x="7453421" y="3922110"/>
            <a:ext cx="987770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TVS-872XT</a:t>
            </a:r>
            <a:endParaRPr lang="zh-CN" altLang="en-US">
              <a:cs typeface="Calibri" panose="020F0502020204030204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2DA8587-0754-468F-A886-454010730754}"/>
              </a:ext>
            </a:extLst>
          </p:cNvPr>
          <p:cNvSpPr/>
          <p:nvPr/>
        </p:nvSpPr>
        <p:spPr>
          <a:xfrm>
            <a:off x="5286470" y="4467277"/>
            <a:ext cx="2119908" cy="1913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43161E84-34DC-4E44-8DF0-AAD4B2F12C05}"/>
              </a:ext>
            </a:extLst>
          </p:cNvPr>
          <p:cNvSpPr txBox="1"/>
          <p:nvPr/>
        </p:nvSpPr>
        <p:spPr>
          <a:xfrm>
            <a:off x="5640670" y="5207764"/>
            <a:ext cx="14145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latin typeface="Arial"/>
                <a:ea typeface="新細明體"/>
                <a:cs typeface="Arial"/>
              </a:rPr>
              <a:t>10. 使用者介面</a:t>
            </a:r>
            <a:endParaRPr lang="zh-TW" altLang="en-US" sz="1400">
              <a:latin typeface="Arial"/>
              <a:cs typeface="Arial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9D401C96-7887-4B91-9DCA-B6FC058F9C12}"/>
              </a:ext>
            </a:extLst>
          </p:cNvPr>
          <p:cNvSpPr/>
          <p:nvPr/>
        </p:nvSpPr>
        <p:spPr>
          <a:xfrm>
            <a:off x="5296881" y="4465722"/>
            <a:ext cx="2099086" cy="191683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C8288138-2B3C-4B3E-B731-F61E59533A8C}"/>
              </a:ext>
            </a:extLst>
          </p:cNvPr>
          <p:cNvSpPr/>
          <p:nvPr/>
        </p:nvSpPr>
        <p:spPr>
          <a:xfrm>
            <a:off x="5297436" y="4779385"/>
            <a:ext cx="2073836" cy="40697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8C35C142-175C-4E94-B62D-7971D0A2A503}"/>
              </a:ext>
            </a:extLst>
          </p:cNvPr>
          <p:cNvSpPr txBox="1"/>
          <p:nvPr/>
        </p:nvSpPr>
        <p:spPr>
          <a:xfrm>
            <a:off x="5768329" y="4801410"/>
            <a:ext cx="11041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effectLst>
                  <a:outerShdw blurRad="25400" dist="63500" dir="2700000" algn="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簡單管理</a:t>
            </a:r>
            <a:endParaRPr lang="en-US" altLang="zh-TW" b="1">
              <a:solidFill>
                <a:schemeClr val="bg1"/>
              </a:solidFill>
              <a:effectLst>
                <a:outerShdw blurRad="25400" dist="63500" dir="2700000" algn="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FA14ABB2-7E38-4A85-8737-9342A8BC01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96" y="3286500"/>
            <a:ext cx="2603857" cy="1627700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3DE3F861-496B-468C-A6CB-FDA24475BE1E}"/>
              </a:ext>
            </a:extLst>
          </p:cNvPr>
          <p:cNvGrpSpPr/>
          <p:nvPr/>
        </p:nvGrpSpPr>
        <p:grpSpPr>
          <a:xfrm>
            <a:off x="5901289" y="5486362"/>
            <a:ext cx="838204" cy="838204"/>
            <a:chOff x="6310592" y="5434934"/>
            <a:chExt cx="838204" cy="838204"/>
          </a:xfrm>
        </p:grpSpPr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B636D4B5-801E-4CEA-8C14-9D076B181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592" y="5434934"/>
              <a:ext cx="838204" cy="838204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FC0CB1D2-3703-457B-950C-12143F5094D9}"/>
                </a:ext>
              </a:extLst>
            </p:cNvPr>
            <p:cNvSpPr txBox="1"/>
            <p:nvPr/>
          </p:nvSpPr>
          <p:spPr>
            <a:xfrm>
              <a:off x="6332508" y="5596398"/>
              <a:ext cx="814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>
                  <a:solidFill>
                    <a:schemeClr val="bg1"/>
                  </a:solidFill>
                </a:rPr>
                <a:t>QTS</a:t>
              </a:r>
              <a:endParaRPr lang="zh-TW" alt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9147D619-777F-4D66-A4B4-13BF725614CE}"/>
              </a:ext>
            </a:extLst>
          </p:cNvPr>
          <p:cNvSpPr txBox="1"/>
          <p:nvPr/>
        </p:nvSpPr>
        <p:spPr>
          <a:xfrm>
            <a:off x="7855507" y="4504065"/>
            <a:ext cx="12893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effectLst>
                  <a:outerShdw blurRad="25400" dist="63500" dir="2700000" algn="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空間擴充</a:t>
            </a:r>
            <a:endParaRPr lang="en-US" altLang="zh-TW" b="1">
              <a:solidFill>
                <a:schemeClr val="bg1"/>
              </a:solidFill>
              <a:effectLst>
                <a:outerShdw blurRad="25400" dist="63500" dir="2700000" algn="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grpSp>
        <p:nvGrpSpPr>
          <p:cNvPr id="93" name="群組 92">
            <a:extLst>
              <a:ext uri="{FF2B5EF4-FFF2-40B4-BE49-F238E27FC236}">
                <a16:creationId xmlns:a16="http://schemas.microsoft.com/office/drawing/2014/main" id="{64D16E8F-79C2-4A95-BCF8-4B3D7034B952}"/>
              </a:ext>
            </a:extLst>
          </p:cNvPr>
          <p:cNvGrpSpPr/>
          <p:nvPr/>
        </p:nvGrpSpPr>
        <p:grpSpPr>
          <a:xfrm>
            <a:off x="7650915" y="5434114"/>
            <a:ext cx="838204" cy="838204"/>
            <a:chOff x="2535233" y="5073129"/>
            <a:chExt cx="838204" cy="838204"/>
          </a:xfrm>
        </p:grpSpPr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B567346C-F106-4C05-8E00-3F6249742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5233" y="5073129"/>
              <a:ext cx="838204" cy="838204"/>
            </a:xfrm>
            <a:prstGeom prst="rect">
              <a:avLst/>
            </a:prstGeom>
          </p:spPr>
        </p:pic>
        <p:pic>
          <p:nvPicPr>
            <p:cNvPr id="95" name="圖片 94">
              <a:extLst>
                <a:ext uri="{FF2B5EF4-FFF2-40B4-BE49-F238E27FC236}">
                  <a16:creationId xmlns:a16="http://schemas.microsoft.com/office/drawing/2014/main" id="{1DE57ABE-EA74-41B5-AEB1-F70AA9DF1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799" y="5405629"/>
              <a:ext cx="612874" cy="193509"/>
            </a:xfrm>
            <a:prstGeom prst="rect">
              <a:avLst/>
            </a:prstGeom>
          </p:spPr>
        </p:pic>
      </p:grp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D019CFAC-7098-4851-A593-3A8712B58874}"/>
              </a:ext>
            </a:extLst>
          </p:cNvPr>
          <p:cNvGrpSpPr/>
          <p:nvPr/>
        </p:nvGrpSpPr>
        <p:grpSpPr>
          <a:xfrm>
            <a:off x="7331288" y="2301977"/>
            <a:ext cx="838204" cy="838204"/>
            <a:chOff x="8936033" y="5073129"/>
            <a:chExt cx="838204" cy="838204"/>
          </a:xfrm>
        </p:grpSpPr>
        <p:pic>
          <p:nvPicPr>
            <p:cNvPr id="99" name="圖片 98">
              <a:extLst>
                <a:ext uri="{FF2B5EF4-FFF2-40B4-BE49-F238E27FC236}">
                  <a16:creationId xmlns:a16="http://schemas.microsoft.com/office/drawing/2014/main" id="{9792F30A-A668-4A5A-AF9C-150BDF294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033" y="5073129"/>
              <a:ext cx="838204" cy="838204"/>
            </a:xfrm>
            <a:prstGeom prst="rect">
              <a:avLst/>
            </a:prstGeom>
          </p:spPr>
        </p:pic>
        <p:pic>
          <p:nvPicPr>
            <p:cNvPr id="100" name="圖片 99">
              <a:extLst>
                <a:ext uri="{FF2B5EF4-FFF2-40B4-BE49-F238E27FC236}">
                  <a16:creationId xmlns:a16="http://schemas.microsoft.com/office/drawing/2014/main" id="{5580524F-0429-431E-B37C-46F42E683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8119" y="5216867"/>
              <a:ext cx="474202" cy="519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816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線單箭頭接點 25">
            <a:extLst>
              <a:ext uri="{FF2B5EF4-FFF2-40B4-BE49-F238E27FC236}">
                <a16:creationId xmlns:a16="http://schemas.microsoft.com/office/drawing/2014/main" id="{E16812E3-22AE-9F4C-B676-051F7CA09416}"/>
              </a:ext>
            </a:extLst>
          </p:cNvPr>
          <p:cNvCxnSpPr>
            <a:cxnSpLocks/>
          </p:cNvCxnSpPr>
          <p:nvPr/>
        </p:nvCxnSpPr>
        <p:spPr>
          <a:xfrm flipH="1">
            <a:off x="4079900" y="3970550"/>
            <a:ext cx="5485644" cy="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EE34F855-C275-411C-8C90-7983704FE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00" y="2406616"/>
            <a:ext cx="3009934" cy="300993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48921C69-8ECC-4C12-B1A2-4538687185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571" y="2406616"/>
            <a:ext cx="3009934" cy="3009934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995685D-4DC0-435C-B1C3-EF75913028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542" y="2406616"/>
            <a:ext cx="3009934" cy="300993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4EA439D-AF63-42D9-9121-6F5A5F5A97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49" y="2830522"/>
            <a:ext cx="3723634" cy="2327685"/>
          </a:xfrm>
          <a:prstGeom prst="rect">
            <a:avLst/>
          </a:prstGeom>
        </p:spPr>
      </p:pic>
      <p:pic>
        <p:nvPicPr>
          <p:cNvPr id="15" name="圖片 1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D5B03AE-6F9E-42C9-81DE-755A51840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50" y="2980255"/>
            <a:ext cx="3583834" cy="2016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CF44B8-3C7E-4570-9022-014EF98F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微軟正黑體"/>
                <a:ea typeface="ＭＳ Ｐゴシック"/>
                <a:cs typeface="Calibri Light"/>
              </a:rPr>
              <a:t>輕鬆將 </a:t>
            </a:r>
            <a:r>
              <a:rPr lang="ja-JP" altLang="en-US">
                <a:latin typeface="微軟正黑體"/>
                <a:ea typeface="ＭＳ Ｐゴシック"/>
                <a:cs typeface="Calibri Light"/>
              </a:rPr>
              <a:t>Time Machine 備份檔複製到雲端</a:t>
            </a:r>
            <a:endParaRPr lang="en-US">
              <a:latin typeface="微軟正黑體"/>
              <a:cs typeface="Calibri Light" panose="020F0302020204030204"/>
            </a:endParaRPr>
          </a:p>
        </p:txBody>
      </p:sp>
      <p:pic>
        <p:nvPicPr>
          <p:cNvPr id="7" name="圖片 55">
            <a:extLst>
              <a:ext uri="{FF2B5EF4-FFF2-40B4-BE49-F238E27FC236}">
                <a16:creationId xmlns:a16="http://schemas.microsoft.com/office/drawing/2014/main" id="{024790EC-E926-2944-977F-2854425F4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1" y="2837835"/>
            <a:ext cx="1967335" cy="3009934"/>
          </a:xfrm>
          <a:prstGeom prst="rect">
            <a:avLst/>
          </a:prstGeom>
        </p:spPr>
      </p:pic>
      <p:sp>
        <p:nvSpPr>
          <p:cNvPr id="8" name="Can 7">
            <a:extLst>
              <a:ext uri="{FF2B5EF4-FFF2-40B4-BE49-F238E27FC236}">
                <a16:creationId xmlns:a16="http://schemas.microsoft.com/office/drawing/2014/main" id="{00F6B15A-A1EB-0F41-B1FD-1DDC708AF770}"/>
              </a:ext>
            </a:extLst>
          </p:cNvPr>
          <p:cNvSpPr/>
          <p:nvPr/>
        </p:nvSpPr>
        <p:spPr>
          <a:xfrm>
            <a:off x="4087145" y="4492683"/>
            <a:ext cx="589334" cy="611076"/>
          </a:xfrm>
          <a:prstGeom prst="ca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D7B1797A-AA86-F741-B6B2-3A743BB5048C}"/>
              </a:ext>
            </a:extLst>
          </p:cNvPr>
          <p:cNvSpPr/>
          <p:nvPr/>
        </p:nvSpPr>
        <p:spPr>
          <a:xfrm>
            <a:off x="8333799" y="4492683"/>
            <a:ext cx="589334" cy="611076"/>
          </a:xfrm>
          <a:prstGeom prst="ca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B1145B39-AB69-3B4E-A91C-2D4C5C33A3D9}"/>
              </a:ext>
            </a:extLst>
          </p:cNvPr>
          <p:cNvSpPr/>
          <p:nvPr/>
        </p:nvSpPr>
        <p:spPr>
          <a:xfrm>
            <a:off x="11042154" y="4492683"/>
            <a:ext cx="916950" cy="611076"/>
          </a:xfrm>
          <a:prstGeom prst="ca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</a:p>
        </p:txBody>
      </p:sp>
      <p:pic>
        <p:nvPicPr>
          <p:cNvPr id="12" name="Google Shape;127;p18">
            <a:extLst>
              <a:ext uri="{FF2B5EF4-FFF2-40B4-BE49-F238E27FC236}">
                <a16:creationId xmlns:a16="http://schemas.microsoft.com/office/drawing/2014/main" id="{B7F68A7E-46CA-4F42-BCD1-ED7FC7AC3BCC}"/>
              </a:ext>
            </a:extLst>
          </p:cNvPr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024650" y="2779162"/>
            <a:ext cx="883124" cy="883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10A72D7-B4E6-4941-8861-8B11A47406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21" y="2830522"/>
            <a:ext cx="736226" cy="736226"/>
          </a:xfrm>
          <a:prstGeom prst="rect">
            <a:avLst/>
          </a:prstGeom>
        </p:spPr>
      </p:pic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5FF99E5E-DBC1-4B0D-86FA-FFE33444B0DC}"/>
              </a:ext>
            </a:extLst>
          </p:cNvPr>
          <p:cNvSpPr txBox="1">
            <a:spLocks/>
          </p:cNvSpPr>
          <p:nvPr/>
        </p:nvSpPr>
        <p:spPr>
          <a:xfrm>
            <a:off x="1605058" y="1253448"/>
            <a:ext cx="6699250" cy="1622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TW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B87540E-BD10-421C-AB9C-83AE1388E47A}"/>
              </a:ext>
            </a:extLst>
          </p:cNvPr>
          <p:cNvSpPr txBox="1"/>
          <p:nvPr/>
        </p:nvSpPr>
        <p:spPr>
          <a:xfrm>
            <a:off x="4318236" y="360673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ea typeface="新細明體"/>
              </a:rPr>
              <a:t>iSCSI</a:t>
            </a:r>
            <a:endParaRPr lang="zh-TW" b="1">
              <a:ea typeface="新細明體"/>
              <a:cs typeface="Calibr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DEA0537-A3D9-4F53-A855-B11CB602E1C3}"/>
              </a:ext>
            </a:extLst>
          </p:cNvPr>
          <p:cNvSpPr txBox="1"/>
          <p:nvPr/>
        </p:nvSpPr>
        <p:spPr>
          <a:xfrm>
            <a:off x="2407340" y="262003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Initiator</a:t>
            </a:r>
            <a:endParaRPr lang="zh-TW" altLang="en-US">
              <a:ea typeface="+mn-lt"/>
              <a:cs typeface="+mn-lt"/>
            </a:endParaRPr>
          </a:p>
          <a:p>
            <a:pPr algn="l"/>
            <a:endParaRPr lang="en-US" altLang="zh-TW" b="1">
              <a:ea typeface="新細明體"/>
              <a:cs typeface="Calibri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E0F6508-1595-4AD7-AA03-E459214B2E46}"/>
              </a:ext>
            </a:extLst>
          </p:cNvPr>
          <p:cNvSpPr txBox="1"/>
          <p:nvPr/>
        </p:nvSpPr>
        <p:spPr>
          <a:xfrm>
            <a:off x="6242187" y="265316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Target</a:t>
            </a:r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4D2AE17-AB8F-4076-9BAF-FFF1212B4DE4}"/>
              </a:ext>
            </a:extLst>
          </p:cNvPr>
          <p:cNvSpPr txBox="1"/>
          <p:nvPr/>
        </p:nvSpPr>
        <p:spPr>
          <a:xfrm>
            <a:off x="1819274" y="1206362"/>
            <a:ext cx="989937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>
                <a:ea typeface="+mn-lt"/>
                <a:cs typeface="+mn-lt"/>
              </a:rPr>
              <a:t>NAS: </a:t>
            </a:r>
            <a:r>
              <a:rPr lang="zh-TW" altLang="en">
                <a:ea typeface="+mn-lt"/>
                <a:cs typeface="+mn-lt"/>
              </a:rPr>
              <a:t>建立連接至物件儲存雲的</a:t>
            </a:r>
            <a:r>
              <a:rPr lang="en">
                <a:ea typeface="+mn-lt"/>
                <a:cs typeface="+mn-lt"/>
              </a:rPr>
              <a:t> LUN </a:t>
            </a:r>
            <a:endParaRPr lang="zh-TW" altLang="en-US">
              <a:cs typeface="Calibri" panose="020F0502020204030204"/>
            </a:endParaRPr>
          </a:p>
          <a:p>
            <a:r>
              <a:rPr lang="en">
                <a:ea typeface="+mn-lt"/>
                <a:cs typeface="+mn-lt"/>
              </a:rPr>
              <a:t>Mac: </a:t>
            </a:r>
            <a:r>
              <a:rPr lang="zh-TW" altLang="en">
                <a:ea typeface="+mn-lt"/>
                <a:cs typeface="+mn-lt"/>
              </a:rPr>
              <a:t>透過</a:t>
            </a:r>
            <a:r>
              <a:rPr lang="en">
                <a:ea typeface="+mn-lt"/>
                <a:cs typeface="+mn-lt"/>
              </a:rPr>
              <a:t> iSCSI </a:t>
            </a:r>
            <a:r>
              <a:rPr lang="zh-TW" altLang="en">
                <a:ea typeface="+mn-lt"/>
                <a:cs typeface="+mn-lt"/>
              </a:rPr>
              <a:t>將</a:t>
            </a:r>
            <a:r>
              <a:rPr lang="en">
                <a:ea typeface="+mn-lt"/>
                <a:cs typeface="+mn-lt"/>
              </a:rPr>
              <a:t> NAS </a:t>
            </a:r>
            <a:r>
              <a:rPr lang="zh-TW" altLang="en">
                <a:ea typeface="+mn-lt"/>
                <a:cs typeface="+mn-lt"/>
              </a:rPr>
              <a:t>的</a:t>
            </a:r>
            <a:r>
              <a:rPr lang="en">
                <a:ea typeface="+mn-lt"/>
                <a:cs typeface="+mn-lt"/>
              </a:rPr>
              <a:t> LUN </a:t>
            </a:r>
            <a:r>
              <a:rPr lang="zh-TW" altLang="en">
                <a:ea typeface="+mn-lt"/>
                <a:cs typeface="+mn-lt"/>
              </a:rPr>
              <a:t>掛載作為</a:t>
            </a:r>
            <a:r>
              <a:rPr lang="en">
                <a:ea typeface="+mn-lt"/>
                <a:cs typeface="+mn-lt"/>
              </a:rPr>
              <a:t> Time Machine </a:t>
            </a:r>
            <a:r>
              <a:rPr lang="zh-TW" altLang="en">
                <a:ea typeface="+mn-lt"/>
                <a:cs typeface="+mn-lt"/>
              </a:rPr>
              <a:t>備份目的端</a:t>
            </a:r>
            <a:r>
              <a:rPr lang="en" altLang="zh-TW">
                <a:ea typeface="+mn-lt"/>
                <a:cs typeface="+mn-lt"/>
              </a:rPr>
              <a:t> </a:t>
            </a:r>
            <a:endParaRPr lang="en"/>
          </a:p>
          <a:p>
            <a:r>
              <a:rPr lang="zh-TW" altLang="en" b="1">
                <a:ea typeface="+mn-lt"/>
                <a:cs typeface="+mn-lt"/>
              </a:rPr>
              <a:t>備份檔傳至</a:t>
            </a:r>
            <a:r>
              <a:rPr lang="en" b="1">
                <a:ea typeface="+mn-lt"/>
                <a:cs typeface="+mn-lt"/>
              </a:rPr>
              <a:t> NAS </a:t>
            </a:r>
            <a:r>
              <a:rPr lang="zh-TW" altLang="en" b="1">
                <a:ea typeface="+mn-lt"/>
                <a:cs typeface="+mn-lt"/>
              </a:rPr>
              <a:t>的</a:t>
            </a:r>
            <a:r>
              <a:rPr lang="en" b="1">
                <a:ea typeface="+mn-lt"/>
                <a:cs typeface="+mn-lt"/>
              </a:rPr>
              <a:t> LUN </a:t>
            </a:r>
            <a:r>
              <a:rPr lang="zh-TW" altLang="en" b="1">
                <a:ea typeface="+mn-lt"/>
                <a:cs typeface="+mn-lt"/>
              </a:rPr>
              <a:t>上後</a:t>
            </a:r>
            <a:r>
              <a:rPr lang="en" b="1">
                <a:ea typeface="+mn-lt"/>
                <a:cs typeface="+mn-lt"/>
              </a:rPr>
              <a:t>，</a:t>
            </a:r>
            <a:r>
              <a:rPr lang="zh-TW" altLang="en" b="1">
                <a:ea typeface="+mn-lt"/>
                <a:cs typeface="+mn-lt"/>
              </a:rPr>
              <a:t>透過</a:t>
            </a:r>
            <a:r>
              <a:rPr lang="en" b="1">
                <a:ea typeface="+mn-lt"/>
                <a:cs typeface="+mn-lt"/>
              </a:rPr>
              <a:t> VJBOD Cloud </a:t>
            </a:r>
            <a:r>
              <a:rPr lang="zh-TW" altLang="en" b="1">
                <a:ea typeface="+mn-lt"/>
                <a:cs typeface="+mn-lt"/>
              </a:rPr>
              <a:t>雲網關功能將資料複製上雲</a:t>
            </a:r>
            <a:r>
              <a:rPr lang="en" altLang="zh-TW" b="1">
                <a:ea typeface="+mn-lt"/>
                <a:cs typeface="+mn-lt"/>
              </a:rPr>
              <a:t> 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470802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1606</Words>
  <Application>Microsoft Office PowerPoint</Application>
  <PresentationFormat>寬螢幕</PresentationFormat>
  <Paragraphs>292</Paragraphs>
  <Slides>28</Slides>
  <Notes>9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6" baseType="lpstr">
      <vt:lpstr>Arial,Sans-Serif</vt:lpstr>
      <vt:lpstr>Microsoft JhengHei</vt:lpstr>
      <vt:lpstr>Microsoft JhengHei</vt:lpstr>
      <vt:lpstr>Arial</vt:lpstr>
      <vt:lpstr>Calibri</vt:lpstr>
      <vt:lpstr>Calibri Light</vt:lpstr>
      <vt:lpstr>Office 佈景主題</vt:lpstr>
      <vt:lpstr>Image</vt:lpstr>
      <vt:lpstr>PowerPoint 簡報</vt:lpstr>
      <vt:lpstr>QNAP NAS  如何成為  Time Machine               的最佳選擇</vt:lpstr>
      <vt:lpstr>身為 Mac 用戶，您的備份習慣...</vt:lpstr>
      <vt:lpstr>Mac 用戶最愛的備份功能『Time Machine』</vt:lpstr>
      <vt:lpstr>Time Machine 儲存裝置比一比</vt:lpstr>
      <vt:lpstr>QNAP NAS  怎麼讓  Time Machine  更完整</vt:lpstr>
      <vt:lpstr>QNAP Thunderbolt NAS 加值 Time Machine</vt:lpstr>
      <vt:lpstr>打造完整 Time Machine 備份</vt:lpstr>
      <vt:lpstr>輕鬆將 Time Machine 備份檔複製到雲端</vt:lpstr>
      <vt:lpstr>Mac 與 QNAP NAS 配置方式</vt:lpstr>
      <vt:lpstr>Live Demo</vt:lpstr>
      <vt:lpstr>困擾企業 Mac 備份的心聲</vt:lpstr>
      <vt:lpstr>適用於企業的 Mac 備份架構</vt:lpstr>
      <vt:lpstr>無痛快速的換新 Mac </vt:lpstr>
      <vt:lpstr>備份口訣：備份 3-2-1</vt:lpstr>
      <vt:lpstr>HBS 3 降低您的成本完成備份 3-2-1</vt:lpstr>
      <vt:lpstr>QuDedup 資料減量，節省成本支出</vt:lpstr>
      <vt:lpstr>一處備份，處處還原</vt:lpstr>
      <vt:lpstr>利用 BBR 快速將大量資料備份出去</vt:lpstr>
      <vt:lpstr>啟用 TCP BBR 網路速度實測評比</vt:lpstr>
      <vt:lpstr>PowerPoint 簡報</vt:lpstr>
      <vt:lpstr>HBS 3 提供 Time Machine 備份設定頁面</vt:lpstr>
      <vt:lpstr>多人環境 NAS 如何設定</vt:lpstr>
      <vt:lpstr>如何設定 Mac 環境</vt:lpstr>
      <vt:lpstr>Time Machine 備份檔呈現於 QNAP NAS 上</vt:lpstr>
      <vt:lpstr>客戶情境</vt:lpstr>
      <vt:lpstr>Time Machine 讓 Mac 重生 </vt:lpstr>
      <vt:lpstr>QNAP NAS 是 Mac 使用者最安心的選擇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Yvonne Tsai</dc:creator>
  <cp:lastModifiedBy>QNAP_Yvonne Tsai</cp:lastModifiedBy>
  <cp:revision>1</cp:revision>
  <dcterms:created xsi:type="dcterms:W3CDTF">2012-07-30T21:28:29Z</dcterms:created>
  <dcterms:modified xsi:type="dcterms:W3CDTF">2019-08-29T06:21:01Z</dcterms:modified>
</cp:coreProperties>
</file>