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39"/>
  </p:notesMasterIdLst>
  <p:handoutMasterIdLst>
    <p:handoutMasterId r:id="rId40"/>
  </p:handoutMasterIdLst>
  <p:sldIdLst>
    <p:sldId id="1312" r:id="rId2"/>
    <p:sldId id="1313" r:id="rId3"/>
    <p:sldId id="1315" r:id="rId4"/>
    <p:sldId id="280" r:id="rId5"/>
    <p:sldId id="279" r:id="rId6"/>
    <p:sldId id="1314" r:id="rId7"/>
    <p:sldId id="281" r:id="rId8"/>
    <p:sldId id="284" r:id="rId9"/>
    <p:sldId id="288" r:id="rId10"/>
    <p:sldId id="1316" r:id="rId11"/>
    <p:sldId id="277" r:id="rId12"/>
    <p:sldId id="324" r:id="rId13"/>
    <p:sldId id="282" r:id="rId14"/>
    <p:sldId id="1309" r:id="rId15"/>
    <p:sldId id="271" r:id="rId16"/>
    <p:sldId id="1354" r:id="rId17"/>
    <p:sldId id="1353" r:id="rId18"/>
    <p:sldId id="272" r:id="rId19"/>
    <p:sldId id="261" r:id="rId20"/>
    <p:sldId id="262" r:id="rId21"/>
    <p:sldId id="263" r:id="rId22"/>
    <p:sldId id="329" r:id="rId23"/>
    <p:sldId id="317" r:id="rId24"/>
    <p:sldId id="1317" r:id="rId25"/>
    <p:sldId id="1310" r:id="rId26"/>
    <p:sldId id="1355" r:id="rId27"/>
    <p:sldId id="326" r:id="rId28"/>
    <p:sldId id="285" r:id="rId29"/>
    <p:sldId id="273" r:id="rId30"/>
    <p:sldId id="313" r:id="rId31"/>
    <p:sldId id="1295" r:id="rId32"/>
    <p:sldId id="1308" r:id="rId33"/>
    <p:sldId id="291" r:id="rId34"/>
    <p:sldId id="269" r:id="rId35"/>
    <p:sldId id="319" r:id="rId36"/>
    <p:sldId id="1356" r:id="rId37"/>
    <p:sldId id="318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施邑靜" initials="施邑靜" lastIdx="13" clrIdx="0"/>
  <p:cmAuthor id="1" name="Windows 使用者" initials="W使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FFDE"/>
    <a:srgbClr val="033071"/>
    <a:srgbClr val="0067B4"/>
    <a:srgbClr val="007FDE"/>
    <a:srgbClr val="033889"/>
    <a:srgbClr val="93EAFF"/>
    <a:srgbClr val="00CCFF"/>
    <a:srgbClr val="F70F78"/>
    <a:srgbClr val="F829F6"/>
    <a:srgbClr val="F32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4" d="100"/>
          <a:sy n="74" d="100"/>
        </p:scale>
        <p:origin x="2400" y="12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4-26T18:00:17.990" idx="10">
    <p:pos x="6608" y="1417"/>
    <p:text>182 x 225 x 224 mm</p:text>
  </p:cm>
  <p:cm authorId="0" dt="2018-04-26T18:00:49.999" idx="11">
    <p:pos x="6586" y="1655"/>
    <p:text>圖片尺寸也要再確認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2019/8/16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783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650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2542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2477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8961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820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4550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8717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阿里雲</a:t>
            </a:r>
            <a:endParaRPr lang="en-US" altLang="zh-TW"/>
          </a:p>
          <a:p>
            <a:r>
              <a:rPr lang="ja-JP" altLang="en-US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华为云</a:t>
            </a:r>
            <a:endParaRPr lang="en-US" altLang="ja-JP" sz="1100" b="0" i="0" u="none" strike="noStrike" cap="none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altLang="zh-TW"/>
              <a:t>Azure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9553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01" name="Shape 50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13081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9930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387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1931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5932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1118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8937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7517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最被接受的最佳備份實作規則是三二一原則。概括為：如果你要備份資料，你應該有：</a:t>
            </a:r>
          </a:p>
          <a:p>
            <a:r>
              <a:rPr lang="ja-JP" altLang="en-US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至少備份三份</a:t>
            </a:r>
          </a:p>
          <a:p>
            <a:r>
              <a:rPr lang="ja-JP" altLang="en-US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使用兩種不同形式</a:t>
            </a:r>
          </a:p>
          <a:p>
            <a:r>
              <a:rPr lang="ja-JP" altLang="en-US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其中一份備份要存放異地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4630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2022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77966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56538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12</a:t>
            </a:r>
            <a:r>
              <a:rPr lang="zh-CN" altLang="en-US"/>
              <a:t>生肖除了龍沒有我們都有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1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008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1487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桌面寸土寸金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81801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596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2087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5217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374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757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2173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1211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97CF8A6-2366-4798-A8BE-94AA59017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03" y="0"/>
            <a:ext cx="9164003" cy="5143500"/>
          </a:xfrm>
          <a:prstGeom prst="rect">
            <a:avLst/>
          </a:prstGeom>
        </p:spPr>
      </p:pic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arge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00151"/>
            <a:ext cx="8225405" cy="3394472"/>
          </a:xfrm>
          <a:prstGeom prst="rect">
            <a:avLst/>
          </a:prstGeo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2099"/>
            </a:lvl3pPr>
            <a:lvl4pPr>
              <a:defRPr sz="1799"/>
            </a:lvl4pPr>
            <a:lvl5pPr>
              <a:defRPr sz="1799"/>
            </a:lvl5pPr>
            <a:lvl6pPr>
              <a:defRPr sz="1349"/>
            </a:lvl6pPr>
            <a:lvl7pPr>
              <a:defRPr sz="1349"/>
            </a:lvl7pPr>
            <a:lvl8pPr>
              <a:defRPr sz="1349"/>
            </a:lvl8pPr>
            <a:lvl9pPr>
              <a:defRPr sz="1349"/>
            </a:lvl9pPr>
          </a:lstStyle>
          <a:p>
            <a:pPr lvl="0"/>
            <a:r>
              <a:rPr lang="en-US"/>
              <a:t>32pt Arial bullet one</a:t>
            </a:r>
          </a:p>
          <a:p>
            <a:pPr lvl="1"/>
            <a:r>
              <a:rPr lang="en-US"/>
              <a:t>28pt Arial bullet two</a:t>
            </a:r>
          </a:p>
          <a:p>
            <a:pPr lvl="2"/>
            <a:r>
              <a:rPr lang="en-US"/>
              <a:t>28pt Arial sub-bullet</a:t>
            </a:r>
          </a:p>
          <a:p>
            <a:pPr lvl="3"/>
            <a:r>
              <a:rPr lang="en-US"/>
              <a:t>24pt Arial third level</a:t>
            </a:r>
          </a:p>
          <a:p>
            <a:pPr lvl="4"/>
            <a:r>
              <a:rPr lang="en-US"/>
              <a:t>24pt Arial forth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14" y="319008"/>
            <a:ext cx="8229600" cy="868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30-32pt ARIAL FONT HEADLINE –  CAPS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1256" y="4789051"/>
            <a:ext cx="25782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052"/>
            <a:fld id="{EE2556C5-CE8C-6547-B838-EA80C61A4AF7}" type="slidenum">
              <a:rPr lang="en-US" smtClean="0"/>
              <a:pPr defTabSz="457052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83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A1CBAE7-2E79-4C1E-A074-B9E6F8619E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46297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監視器, 電子用品, 室內, 螢幕 的圖片&#10;&#10;自動產生的描述">
            <a:extLst>
              <a:ext uri="{FF2B5EF4-FFF2-40B4-BE49-F238E27FC236}">
                <a16:creationId xmlns:a16="http://schemas.microsoft.com/office/drawing/2014/main" id="{C877BE74-55F3-494E-AEB3-C858D7E0DE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585" y="118261"/>
            <a:ext cx="8574733" cy="4651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521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3349647-8B17-43D0-9919-F248CFA323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25109" y="755631"/>
            <a:ext cx="8575209" cy="3846473"/>
          </a:xfrm>
        </p:spPr>
        <p:txBody>
          <a:bodyPr/>
          <a:lstStyle>
            <a:lvl1pPr>
              <a:defRPr sz="1800"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585" y="118261"/>
            <a:ext cx="8574733" cy="4651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462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97CF8A6-2366-4798-A8BE-94AA59017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1724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045380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A1CBAE7-2E79-4C1E-A074-B9E6F8619E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3415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142108" y="285750"/>
            <a:ext cx="685978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 sz="27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1142107" y="4800600"/>
            <a:ext cx="4916180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171424" y="4800600"/>
            <a:ext cx="108732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7373078" y="4800600"/>
            <a:ext cx="62881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149444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傘, 室外 的圖片&#10;&#10;自動產生的描述">
            <a:extLst>
              <a:ext uri="{FF2B5EF4-FFF2-40B4-BE49-F238E27FC236}">
                <a16:creationId xmlns:a16="http://schemas.microsoft.com/office/drawing/2014/main" id="{8326FE52-8EF7-49D5-9EA5-EB3F739BD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CCC5C81-2C18-47A1-B55A-5691A1250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E163C26-8216-47D5-ACE6-E0248854062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7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CC308868-C3C1-4DDF-AFA0-83677B5F3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33098"/>
            <a:ext cx="8229600" cy="493563"/>
          </a:xfrm>
        </p:spPr>
        <p:txBody>
          <a:bodyPr>
            <a:normAutofit/>
          </a:bodyPr>
          <a:lstStyle>
            <a:lvl1pPr>
              <a:lnSpc>
                <a:spcPts val="2625"/>
              </a:lnSpc>
              <a:defRPr sz="3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147342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3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4989" y="2198202"/>
            <a:ext cx="3900485" cy="1527167"/>
          </a:xfrm>
        </p:spPr>
        <p:txBody>
          <a:bodyPr anchor="b" anchorCtr="0">
            <a:noAutofit/>
          </a:bodyPr>
          <a:lstStyle>
            <a:lvl1pPr algn="r">
              <a:defRPr sz="2625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4989" y="4129960"/>
            <a:ext cx="3900485" cy="6656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5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121" y="457200"/>
            <a:ext cx="3292916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0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7B2092B-DB4E-4F7F-B32B-01EC105C94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25109" y="755631"/>
            <a:ext cx="8575209" cy="3846473"/>
          </a:xfrm>
        </p:spPr>
        <p:txBody>
          <a:bodyPr/>
          <a:lstStyle>
            <a:lvl1pPr>
              <a:defRPr sz="1800"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585" y="118261"/>
            <a:ext cx="8574733" cy="4651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771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5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9">
            <a:extLst>
              <a:ext uri="{FF2B5EF4-FFF2-40B4-BE49-F238E27FC236}">
                <a16:creationId xmlns:a16="http://schemas.microsoft.com/office/drawing/2014/main" id="{F3361078-988A-403B-800C-79632B4E0458}"/>
              </a:ext>
            </a:extLst>
          </p:cNvPr>
          <p:cNvPicPr preferRelativeResize="0"/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033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77" r:id="rId3"/>
    <p:sldLayoutId id="2147483686" r:id="rId4"/>
    <p:sldLayoutId id="2147483678" r:id="rId5"/>
    <p:sldLayoutId id="2147483687" r:id="rId6"/>
    <p:sldLayoutId id="2147483680" r:id="rId7"/>
    <p:sldLayoutId id="2147483681" r:id="rId8"/>
    <p:sldLayoutId id="2147483682" r:id="rId9"/>
    <p:sldLayoutId id="2147483683" r:id="rId10"/>
    <p:sldLayoutId id="2147483689" r:id="rId11"/>
    <p:sldLayoutId id="2147483684" r:id="rId12"/>
    <p:sldLayoutId id="214748368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microsoft.com/office/2007/relationships/hdphoto" Target="../media/hdphoto1.wdp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iff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11" Type="http://schemas.openxmlformats.org/officeDocument/2006/relationships/image" Target="../media/image85.tiff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4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0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tiff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sv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svg"/><Relationship Id="rId5" Type="http://schemas.openxmlformats.org/officeDocument/2006/relationships/image" Target="../media/image133.png"/><Relationship Id="rId4" Type="http://schemas.openxmlformats.org/officeDocument/2006/relationships/image" Target="../media/image132.sv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5.png"/><Relationship Id="rId18" Type="http://schemas.openxmlformats.org/officeDocument/2006/relationships/image" Target="../media/image150.svg"/><Relationship Id="rId26" Type="http://schemas.openxmlformats.org/officeDocument/2006/relationships/image" Target="../media/image158.svg"/><Relationship Id="rId21" Type="http://schemas.openxmlformats.org/officeDocument/2006/relationships/image" Target="../media/image153.png"/><Relationship Id="rId34" Type="http://schemas.openxmlformats.org/officeDocument/2006/relationships/image" Target="../media/image166.svg"/><Relationship Id="rId7" Type="http://schemas.openxmlformats.org/officeDocument/2006/relationships/image" Target="../media/image139.png"/><Relationship Id="rId12" Type="http://schemas.openxmlformats.org/officeDocument/2006/relationships/image" Target="../media/image144.svg"/><Relationship Id="rId17" Type="http://schemas.openxmlformats.org/officeDocument/2006/relationships/image" Target="../media/image149.png"/><Relationship Id="rId25" Type="http://schemas.openxmlformats.org/officeDocument/2006/relationships/image" Target="../media/image157.png"/><Relationship Id="rId33" Type="http://schemas.openxmlformats.org/officeDocument/2006/relationships/image" Target="../media/image165.png"/><Relationship Id="rId38" Type="http://schemas.openxmlformats.org/officeDocument/2006/relationships/image" Target="../media/image170.sv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48.svg"/><Relationship Id="rId20" Type="http://schemas.openxmlformats.org/officeDocument/2006/relationships/image" Target="../media/image152.svg"/><Relationship Id="rId29" Type="http://schemas.openxmlformats.org/officeDocument/2006/relationships/image" Target="../media/image1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24" Type="http://schemas.openxmlformats.org/officeDocument/2006/relationships/image" Target="../media/image156.svg"/><Relationship Id="rId32" Type="http://schemas.openxmlformats.org/officeDocument/2006/relationships/image" Target="../media/image164.svg"/><Relationship Id="rId37" Type="http://schemas.openxmlformats.org/officeDocument/2006/relationships/image" Target="../media/image169.png"/><Relationship Id="rId5" Type="http://schemas.openxmlformats.org/officeDocument/2006/relationships/image" Target="../media/image137.png"/><Relationship Id="rId15" Type="http://schemas.openxmlformats.org/officeDocument/2006/relationships/image" Target="../media/image147.png"/><Relationship Id="rId23" Type="http://schemas.openxmlformats.org/officeDocument/2006/relationships/image" Target="../media/image155.png"/><Relationship Id="rId28" Type="http://schemas.openxmlformats.org/officeDocument/2006/relationships/image" Target="../media/image160.svg"/><Relationship Id="rId36" Type="http://schemas.openxmlformats.org/officeDocument/2006/relationships/image" Target="../media/image168.svg"/><Relationship Id="rId10" Type="http://schemas.openxmlformats.org/officeDocument/2006/relationships/image" Target="../media/image142.svg"/><Relationship Id="rId19" Type="http://schemas.openxmlformats.org/officeDocument/2006/relationships/image" Target="../media/image151.png"/><Relationship Id="rId31" Type="http://schemas.openxmlformats.org/officeDocument/2006/relationships/image" Target="../media/image163.png"/><Relationship Id="rId4" Type="http://schemas.openxmlformats.org/officeDocument/2006/relationships/image" Target="../media/image136.svg"/><Relationship Id="rId9" Type="http://schemas.openxmlformats.org/officeDocument/2006/relationships/image" Target="../media/image141.png"/><Relationship Id="rId14" Type="http://schemas.openxmlformats.org/officeDocument/2006/relationships/image" Target="../media/image146.svg"/><Relationship Id="rId22" Type="http://schemas.openxmlformats.org/officeDocument/2006/relationships/image" Target="../media/image154.svg"/><Relationship Id="rId27" Type="http://schemas.openxmlformats.org/officeDocument/2006/relationships/image" Target="../media/image159.png"/><Relationship Id="rId30" Type="http://schemas.openxmlformats.org/officeDocument/2006/relationships/image" Target="../media/image162.svg"/><Relationship Id="rId35" Type="http://schemas.openxmlformats.org/officeDocument/2006/relationships/image" Target="../media/image167.png"/><Relationship Id="rId8" Type="http://schemas.openxmlformats.org/officeDocument/2006/relationships/image" Target="../media/image140.png"/><Relationship Id="rId3" Type="http://schemas.openxmlformats.org/officeDocument/2006/relationships/image" Target="../media/image1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1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4.png"/><Relationship Id="rId5" Type="http://schemas.openxmlformats.org/officeDocument/2006/relationships/image" Target="../media/image183.svg"/><Relationship Id="rId4" Type="http://schemas.openxmlformats.org/officeDocument/2006/relationships/image" Target="../media/image1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77.tif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207.pn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12" Type="http://schemas.openxmlformats.org/officeDocument/2006/relationships/image" Target="../media/image20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0.jpeg"/><Relationship Id="rId11" Type="http://schemas.openxmlformats.org/officeDocument/2006/relationships/image" Target="../media/image205.png"/><Relationship Id="rId5" Type="http://schemas.openxmlformats.org/officeDocument/2006/relationships/image" Target="../media/image199.png"/><Relationship Id="rId10" Type="http://schemas.openxmlformats.org/officeDocument/2006/relationships/image" Target="../media/image204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Relationship Id="rId14" Type="http://schemas.openxmlformats.org/officeDocument/2006/relationships/image" Target="../media/image20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5.pn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16.png"/><Relationship Id="rId5" Type="http://schemas.openxmlformats.org/officeDocument/2006/relationships/image" Target="../media/image14.png"/><Relationship Id="rId10" Type="http://schemas.openxmlformats.org/officeDocument/2006/relationships/image" Target="../media/image22.sv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comments" Target="../comments/comment1.xml"/><Relationship Id="rId4" Type="http://schemas.openxmlformats.org/officeDocument/2006/relationships/image" Target="../media/image26.sv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>
            <a:extLst>
              <a:ext uri="{FF2B5EF4-FFF2-40B4-BE49-F238E27FC236}">
                <a16:creationId xmlns:a16="http://schemas.microsoft.com/office/drawing/2014/main" id="{A054EA44-C8AA-4508-AEF5-1DFA28435CCF}"/>
              </a:ext>
            </a:extLst>
          </p:cNvPr>
          <p:cNvSpPr/>
          <p:nvPr/>
        </p:nvSpPr>
        <p:spPr>
          <a:xfrm>
            <a:off x="665529" y="1301427"/>
            <a:ext cx="3726711" cy="2605212"/>
          </a:xfrm>
          <a:prstGeom prst="rect">
            <a:avLst/>
          </a:prstGeom>
          <a:gradFill flip="none" rotWithShape="1">
            <a:gsLst>
              <a:gs pos="0">
                <a:srgbClr val="35036E"/>
              </a:gs>
              <a:gs pos="100000">
                <a:srgbClr val="091D2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39" descr="cp_k_ww_4c_075.png">
            <a:extLst>
              <a:ext uri="{FF2B5EF4-FFF2-40B4-BE49-F238E27FC236}">
                <a16:creationId xmlns:a16="http://schemas.microsoft.com/office/drawing/2014/main" id="{E61D99B3-B051-8442-A38C-FC38F968B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82" y="4069926"/>
            <a:ext cx="395875" cy="51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Shape 184" descr="下載.png">
            <a:extLst>
              <a:ext uri="{FF2B5EF4-FFF2-40B4-BE49-F238E27FC236}">
                <a16:creationId xmlns:a16="http://schemas.microsoft.com/office/drawing/2014/main" id="{B54AB11C-D304-CB4F-8D8D-68FCF924F36C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188" y="4150678"/>
            <a:ext cx="631403" cy="244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25400" prst="relaxedInset"/>
            <a:contourClr>
              <a:srgbClr val="969696"/>
            </a:contourClr>
          </a:sp3d>
        </p:spPr>
      </p:pic>
      <p:pic>
        <p:nvPicPr>
          <p:cNvPr id="23" name="Picture 2" descr="D:\DM\QTS4.3_P12_(FRA)_5100-024350-RS-201707_A\Links\QNAP-Auto-Tiering-logo_512x512.png">
            <a:extLst>
              <a:ext uri="{FF2B5EF4-FFF2-40B4-BE49-F238E27FC236}">
                <a16:creationId xmlns:a16="http://schemas.microsoft.com/office/drawing/2014/main" id="{EA02B04E-BC42-D441-A090-5811A692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8330" y="4078513"/>
            <a:ext cx="375469" cy="3754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Shape 50">
            <a:extLst>
              <a:ext uri="{FF2B5EF4-FFF2-40B4-BE49-F238E27FC236}">
                <a16:creationId xmlns:a16="http://schemas.microsoft.com/office/drawing/2014/main" id="{FA500D44-0BF7-534A-91DF-E564EAF54C1F}"/>
              </a:ext>
            </a:extLst>
          </p:cNvPr>
          <p:cNvSpPr/>
          <p:nvPr/>
        </p:nvSpPr>
        <p:spPr>
          <a:xfrm>
            <a:off x="3036310" y="4432501"/>
            <a:ext cx="504056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Hant" sz="600" i="0" u="none" strike="noStrike" cap="none" err="1">
                <a:solidFill>
                  <a:schemeClr val="bg1"/>
                </a:solidFill>
                <a:latin typeface="+mj-lt"/>
                <a:ea typeface="Arial Unicode MS" pitchFamily="34" charset="-120"/>
                <a:cs typeface="Arial Unicode MS" pitchFamily="34" charset="-120"/>
                <a:sym typeface="Arial"/>
              </a:rPr>
              <a:t>Qtier</a:t>
            </a:r>
            <a:endParaRPr lang="zh-TW" sz="600" i="0" u="none" strike="noStrike" cap="none">
              <a:solidFill>
                <a:schemeClr val="bg1"/>
              </a:solidFill>
              <a:latin typeface="+mj-lt"/>
              <a:ea typeface="微軟正黑體" pitchFamily="34" charset="-120"/>
              <a:cs typeface="Arial Unicode MS" pitchFamily="34" charset="-120"/>
              <a:sym typeface="Microsoft JhengHe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B004A8-BEEB-0749-AD60-CDE4A1AD34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123" y="4079013"/>
            <a:ext cx="375762" cy="316266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77B004A8-BEEB-0749-AD60-CDE4A1AD34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713" y="4079013"/>
            <a:ext cx="375469" cy="316266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1270675" y="4423872"/>
            <a:ext cx="77760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6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HDMI</a:t>
            </a:r>
            <a:endParaRPr lang="en-US" sz="60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813461" y="4388836"/>
            <a:ext cx="7829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高达 </a:t>
            </a:r>
            <a:r>
              <a:rPr lang="en-US" altLang="zh-CN" sz="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32GB</a:t>
            </a:r>
          </a:p>
          <a:p>
            <a:pPr algn="ctr"/>
            <a:r>
              <a:rPr lang="zh-CN" altLang="en-US" sz="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双通道 </a:t>
            </a:r>
            <a:r>
              <a:rPr lang="en-US" altLang="zh-CN" sz="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DDR4</a:t>
            </a:r>
            <a:endParaRPr lang="en-US" altLang="zh-TW" sz="6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467678" y="4395485"/>
            <a:ext cx="5594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扬声器与 </a:t>
            </a:r>
            <a:r>
              <a:rPr lang="en-US" altLang="zh-CN" sz="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line out</a:t>
            </a:r>
          </a:p>
        </p:txBody>
      </p:sp>
      <p:pic>
        <p:nvPicPr>
          <p:cNvPr id="10" name="圖片 9" descr="一張含有 美工圖案 的圖片&#10;&#10;自動產生的描述">
            <a:extLst>
              <a:ext uri="{FF2B5EF4-FFF2-40B4-BE49-F238E27FC236}">
                <a16:creationId xmlns:a16="http://schemas.microsoft.com/office/drawing/2014/main" id="{F2B864C8-713E-40B6-87D6-BB46FFC6D3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760" y="815914"/>
            <a:ext cx="1588885" cy="40592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EF04B0A5-2C01-4AA2-828C-12B929BC48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5793" y="1147232"/>
            <a:ext cx="6338493" cy="4034817"/>
          </a:xfrm>
          <a:prstGeom prst="rect">
            <a:avLst/>
          </a:prstGeom>
        </p:spPr>
      </p:pic>
      <p:pic>
        <p:nvPicPr>
          <p:cNvPr id="18" name="圖片 17" descr="一張含有 文字 的圖片&#10;&#10;自動產生的描述">
            <a:extLst>
              <a:ext uri="{FF2B5EF4-FFF2-40B4-BE49-F238E27FC236}">
                <a16:creationId xmlns:a16="http://schemas.microsoft.com/office/drawing/2014/main" id="{86871CAE-5736-4A71-BE06-6EAEA928FE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704" y="1070374"/>
            <a:ext cx="3494583" cy="2802356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B19DBDA9-01ED-4692-925A-4D448564F1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4483" y="4148728"/>
            <a:ext cx="258314" cy="123387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DEA2907F-9DDB-4D0B-8667-39F84E267254}"/>
              </a:ext>
            </a:extLst>
          </p:cNvPr>
          <p:cNvSpPr/>
          <p:nvPr/>
        </p:nvSpPr>
        <p:spPr>
          <a:xfrm>
            <a:off x="1475825" y="4060513"/>
            <a:ext cx="361601" cy="299819"/>
          </a:xfrm>
          <a:prstGeom prst="roundRect">
            <a:avLst>
              <a:gd name="adj" fmla="val 2190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7" name="圖片 36" descr="一張含有 文字 的圖片&#10;&#10;自動產生的描述">
            <a:extLst>
              <a:ext uri="{FF2B5EF4-FFF2-40B4-BE49-F238E27FC236}">
                <a16:creationId xmlns:a16="http://schemas.microsoft.com/office/drawing/2014/main" id="{4E221BAB-13B5-4493-AF21-5064E638470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075" y="447588"/>
            <a:ext cx="3494583" cy="44909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CF3BCDD-C672-4602-8692-052FC94031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90" y="1244550"/>
            <a:ext cx="3919586" cy="2802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4403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圖形 77">
            <a:extLst>
              <a:ext uri="{FF2B5EF4-FFF2-40B4-BE49-F238E27FC236}">
                <a16:creationId xmlns:a16="http://schemas.microsoft.com/office/drawing/2014/main" id="{D3D5D877-7E99-4CEF-920B-00B210BE6F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00000">
            <a:off x="8162833" y="2649542"/>
            <a:ext cx="1813986" cy="1813986"/>
          </a:xfrm>
          <a:prstGeom prst="rect">
            <a:avLst/>
          </a:prstGeom>
        </p:spPr>
      </p:pic>
      <p:pic>
        <p:nvPicPr>
          <p:cNvPr id="77" name="圖形 76">
            <a:extLst>
              <a:ext uri="{FF2B5EF4-FFF2-40B4-BE49-F238E27FC236}">
                <a16:creationId xmlns:a16="http://schemas.microsoft.com/office/drawing/2014/main" id="{27CFFFBD-7CB3-45FA-A185-181E6AB19B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00000">
            <a:off x="-351775" y="1065747"/>
            <a:ext cx="1813986" cy="1813986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457200" y="10512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altLang="zh-TW" sz="3600">
                <a:solidFill>
                  <a:schemeClr val="lt1"/>
                </a:solidFill>
                <a:ea typeface="Microsoft JhengHei"/>
              </a:rPr>
              <a:t>TVS-951N</a:t>
            </a:r>
            <a:r>
              <a:rPr lang="en-US" altLang="zh-TW" sz="3600">
                <a:solidFill>
                  <a:schemeClr val="lt1"/>
                </a:solidFill>
                <a:latin typeface="Microsoft JhengHei"/>
                <a:ea typeface="Microsoft JhengHei"/>
              </a:rPr>
              <a:t> 背</a:t>
            </a:r>
            <a:r>
              <a:rPr lang="zh-Hant" altLang="en-US" sz="3600">
                <a:solidFill>
                  <a:schemeClr val="lt1"/>
                </a:solidFill>
                <a:latin typeface="Microsoft JhengHei"/>
                <a:ea typeface="Microsoft JhengHei"/>
              </a:rPr>
              <a:t>面</a:t>
            </a:r>
            <a:r>
              <a:rPr lang="zh-CN" altLang="en-US" sz="3600">
                <a:solidFill>
                  <a:schemeClr val="lt1"/>
                </a:solidFill>
                <a:latin typeface="Microsoft JhengHei"/>
                <a:ea typeface="Microsoft JhengHei"/>
              </a:rPr>
              <a:t>配置</a:t>
            </a:r>
            <a:endParaRPr lang="en-US" sz="36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C3A86999-F11B-48D1-986A-BF3387195F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755" y="1136074"/>
            <a:ext cx="8622489" cy="5585860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4A0158D4-18AC-4F57-879D-D95B2ECE87B8}"/>
              </a:ext>
            </a:extLst>
          </p:cNvPr>
          <p:cNvSpPr/>
          <p:nvPr/>
        </p:nvSpPr>
        <p:spPr>
          <a:xfrm rot="5400000">
            <a:off x="6186996" y="2335680"/>
            <a:ext cx="403143" cy="32238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cxnSp>
        <p:nvCxnSpPr>
          <p:cNvPr id="35" name="接點: 肘形 12">
            <a:extLst>
              <a:ext uri="{FF2B5EF4-FFF2-40B4-BE49-F238E27FC236}">
                <a16:creationId xmlns:a16="http://schemas.microsoft.com/office/drawing/2014/main" id="{F86FAD9D-6D23-418A-A49C-3A2114F54085}"/>
              </a:ext>
            </a:extLst>
          </p:cNvPr>
          <p:cNvCxnSpPr>
            <a:cxnSpLocks/>
          </p:cNvCxnSpPr>
          <p:nvPr/>
        </p:nvCxnSpPr>
        <p:spPr>
          <a:xfrm flipH="1">
            <a:off x="1895808" y="2081977"/>
            <a:ext cx="3960752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3AEAD006-F8BA-47EB-B077-1446DD192169}"/>
              </a:ext>
            </a:extLst>
          </p:cNvPr>
          <p:cNvSpPr/>
          <p:nvPr/>
        </p:nvSpPr>
        <p:spPr>
          <a:xfrm>
            <a:off x="-295462" y="1919036"/>
            <a:ext cx="2147942" cy="30662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  <a:buSzPts val="1400"/>
            </a:pP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內建扬声器</a:t>
            </a:r>
            <a:endParaRPr lang="en-US" altLang="zh-TW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 pitchFamily="34" charset="-120"/>
            </a:endParaRPr>
          </a:p>
        </p:txBody>
      </p:sp>
      <p:cxnSp>
        <p:nvCxnSpPr>
          <p:cNvPr id="44" name="接點: 肘形 43">
            <a:extLst>
              <a:ext uri="{FF2B5EF4-FFF2-40B4-BE49-F238E27FC236}">
                <a16:creationId xmlns:a16="http://schemas.microsoft.com/office/drawing/2014/main" id="{F4078B3C-FB49-44BD-B74A-555CC19EA852}"/>
              </a:ext>
            </a:extLst>
          </p:cNvPr>
          <p:cNvCxnSpPr>
            <a:cxnSpLocks/>
          </p:cNvCxnSpPr>
          <p:nvPr/>
        </p:nvCxnSpPr>
        <p:spPr>
          <a:xfrm rot="10800000">
            <a:off x="1895809" y="3255423"/>
            <a:ext cx="3935832" cy="642361"/>
          </a:xfrm>
          <a:prstGeom prst="bentConnector3">
            <a:avLst>
              <a:gd name="adj1" fmla="val -247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接點: 肘形 12">
            <a:extLst>
              <a:ext uri="{FF2B5EF4-FFF2-40B4-BE49-F238E27FC236}">
                <a16:creationId xmlns:a16="http://schemas.microsoft.com/office/drawing/2014/main" id="{B4F90258-6D52-4C7B-B71F-826D05E51F47}"/>
              </a:ext>
            </a:extLst>
          </p:cNvPr>
          <p:cNvCxnSpPr>
            <a:cxnSpLocks/>
          </p:cNvCxnSpPr>
          <p:nvPr/>
        </p:nvCxnSpPr>
        <p:spPr>
          <a:xfrm flipH="1">
            <a:off x="1895810" y="4366564"/>
            <a:ext cx="4455098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3" name="矩形 82">
            <a:extLst>
              <a:ext uri="{FF2B5EF4-FFF2-40B4-BE49-F238E27FC236}">
                <a16:creationId xmlns:a16="http://schemas.microsoft.com/office/drawing/2014/main" id="{EAF99D33-EDD2-4153-A69C-ABADAA358069}"/>
              </a:ext>
            </a:extLst>
          </p:cNvPr>
          <p:cNvSpPr/>
          <p:nvPr/>
        </p:nvSpPr>
        <p:spPr>
          <a:xfrm>
            <a:off x="-308671" y="3092812"/>
            <a:ext cx="2147942" cy="30662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  <a:buSzPts val="1400"/>
            </a:pP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防盜安全锁孔</a:t>
            </a:r>
            <a:endParaRPr lang="en-US" altLang="zh-TW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 pitchFamily="34" charset="-12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40E72EFD-CD16-4B6C-A1AE-2DDE28D0DD1F}"/>
              </a:ext>
            </a:extLst>
          </p:cNvPr>
          <p:cNvSpPr/>
          <p:nvPr/>
        </p:nvSpPr>
        <p:spPr>
          <a:xfrm>
            <a:off x="-292723" y="4202621"/>
            <a:ext cx="2147942" cy="30662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  <a:buSzPts val="1400"/>
            </a:pPr>
            <a:r>
              <a:rPr lang="en-US" altLang="zh-CN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DC 12V 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电源輸入</a:t>
            </a:r>
            <a:endParaRPr lang="zh-CN" altLang="en-US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0578AC54-4DEC-4C2F-895C-31A8F5ED7EAA}"/>
              </a:ext>
            </a:extLst>
          </p:cNvPr>
          <p:cNvSpPr/>
          <p:nvPr/>
        </p:nvSpPr>
        <p:spPr>
          <a:xfrm>
            <a:off x="7039860" y="1506973"/>
            <a:ext cx="1650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系統重置</a:t>
            </a:r>
            <a:endParaRPr lang="en-US" altLang="zh-TW" b="1"/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F5CF7925-B08F-4FE4-8A64-98A3EF36B19D}"/>
              </a:ext>
            </a:extLst>
          </p:cNvPr>
          <p:cNvSpPr/>
          <p:nvPr/>
        </p:nvSpPr>
        <p:spPr>
          <a:xfrm>
            <a:off x="7080922" y="3700971"/>
            <a:ext cx="1650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3 x USB 3.0</a:t>
            </a:r>
            <a:endParaRPr lang="en-US" altLang="zh-TW" b="1">
              <a:latin typeface="+mj-lt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F7EC1D1-612D-4E6B-812E-EF7B6A27D8B0}"/>
              </a:ext>
            </a:extLst>
          </p:cNvPr>
          <p:cNvSpPr/>
          <p:nvPr/>
        </p:nvSpPr>
        <p:spPr>
          <a:xfrm rot="5400000">
            <a:off x="6226570" y="2770886"/>
            <a:ext cx="323990" cy="32238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F77DD51-6106-41E5-A452-F3FF178709CE}"/>
              </a:ext>
            </a:extLst>
          </p:cNvPr>
          <p:cNvSpPr/>
          <p:nvPr/>
        </p:nvSpPr>
        <p:spPr>
          <a:xfrm rot="5400000">
            <a:off x="6251239" y="3125165"/>
            <a:ext cx="209969" cy="3977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AB04F91-02A9-4E7E-8651-7A5A092CF150}"/>
              </a:ext>
            </a:extLst>
          </p:cNvPr>
          <p:cNvSpPr/>
          <p:nvPr/>
        </p:nvSpPr>
        <p:spPr>
          <a:xfrm rot="5400000">
            <a:off x="6026106" y="3638994"/>
            <a:ext cx="649604" cy="3977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cxnSp>
        <p:nvCxnSpPr>
          <p:cNvPr id="65" name="接點: 肘形 12">
            <a:extLst>
              <a:ext uri="{FF2B5EF4-FFF2-40B4-BE49-F238E27FC236}">
                <a16:creationId xmlns:a16="http://schemas.microsoft.com/office/drawing/2014/main" id="{B4673F7B-CB95-4482-B154-521976FB2220}"/>
              </a:ext>
            </a:extLst>
          </p:cNvPr>
          <p:cNvCxnSpPr>
            <a:cxnSpLocks/>
          </p:cNvCxnSpPr>
          <p:nvPr/>
        </p:nvCxnSpPr>
        <p:spPr>
          <a:xfrm flipH="1">
            <a:off x="6549761" y="3849023"/>
            <a:ext cx="442822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接點: 肘形 12">
            <a:extLst>
              <a:ext uri="{FF2B5EF4-FFF2-40B4-BE49-F238E27FC236}">
                <a16:creationId xmlns:a16="http://schemas.microsoft.com/office/drawing/2014/main" id="{F21D6288-D39B-447D-BB1B-6D7238DF652C}"/>
              </a:ext>
            </a:extLst>
          </p:cNvPr>
          <p:cNvCxnSpPr>
            <a:cxnSpLocks/>
          </p:cNvCxnSpPr>
          <p:nvPr/>
        </p:nvCxnSpPr>
        <p:spPr>
          <a:xfrm flipH="1">
            <a:off x="6549759" y="3328375"/>
            <a:ext cx="442824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接點: 肘形 12">
            <a:extLst>
              <a:ext uri="{FF2B5EF4-FFF2-40B4-BE49-F238E27FC236}">
                <a16:creationId xmlns:a16="http://schemas.microsoft.com/office/drawing/2014/main" id="{0A846AA6-4D9C-402A-871B-75EDAB4BE9AA}"/>
              </a:ext>
            </a:extLst>
          </p:cNvPr>
          <p:cNvCxnSpPr>
            <a:cxnSpLocks/>
          </p:cNvCxnSpPr>
          <p:nvPr/>
        </p:nvCxnSpPr>
        <p:spPr>
          <a:xfrm flipH="1">
            <a:off x="6549759" y="2927883"/>
            <a:ext cx="442824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接點: 肘形 12">
            <a:extLst>
              <a:ext uri="{FF2B5EF4-FFF2-40B4-BE49-F238E27FC236}">
                <a16:creationId xmlns:a16="http://schemas.microsoft.com/office/drawing/2014/main" id="{7F1D82AC-D035-4554-AB1A-7CEB9302174C}"/>
              </a:ext>
            </a:extLst>
          </p:cNvPr>
          <p:cNvCxnSpPr>
            <a:cxnSpLocks/>
          </p:cNvCxnSpPr>
          <p:nvPr/>
        </p:nvCxnSpPr>
        <p:spPr>
          <a:xfrm flipH="1">
            <a:off x="6549760" y="2475999"/>
            <a:ext cx="442823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接點: 肘形 32">
            <a:extLst>
              <a:ext uri="{FF2B5EF4-FFF2-40B4-BE49-F238E27FC236}">
                <a16:creationId xmlns:a16="http://schemas.microsoft.com/office/drawing/2014/main" id="{B4AE68AE-842F-44F6-89BB-194EF7697374}"/>
              </a:ext>
            </a:extLst>
          </p:cNvPr>
          <p:cNvCxnSpPr>
            <a:cxnSpLocks/>
          </p:cNvCxnSpPr>
          <p:nvPr/>
        </p:nvCxnSpPr>
        <p:spPr>
          <a:xfrm flipV="1">
            <a:off x="6377934" y="1958400"/>
            <a:ext cx="614649" cy="195999"/>
          </a:xfrm>
          <a:prstGeom prst="bentConnector3">
            <a:avLst>
              <a:gd name="adj1" fmla="val -1031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接點: 肘形 12">
            <a:extLst>
              <a:ext uri="{FF2B5EF4-FFF2-40B4-BE49-F238E27FC236}">
                <a16:creationId xmlns:a16="http://schemas.microsoft.com/office/drawing/2014/main" id="{2663E6A1-F58A-4A50-A27A-383B2CD33AF2}"/>
              </a:ext>
            </a:extLst>
          </p:cNvPr>
          <p:cNvCxnSpPr>
            <a:cxnSpLocks/>
          </p:cNvCxnSpPr>
          <p:nvPr/>
        </p:nvCxnSpPr>
        <p:spPr>
          <a:xfrm flipH="1">
            <a:off x="6431030" y="1682101"/>
            <a:ext cx="566869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6A412A1D-F9AD-47B5-B4A1-084D2AC2ADAC}"/>
              </a:ext>
            </a:extLst>
          </p:cNvPr>
          <p:cNvSpPr/>
          <p:nvPr/>
        </p:nvSpPr>
        <p:spPr>
          <a:xfrm>
            <a:off x="7055808" y="1802948"/>
            <a:ext cx="18346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3.5mm</a:t>
            </a:r>
            <a:r>
              <a:rPr lang="en-US" altLang="zh-CN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音源输出孔</a:t>
            </a:r>
            <a:endParaRPr lang="en-US" altLang="zh-TW" b="1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AD20C9B-7CB3-4135-879A-0C3BEB047C60}"/>
              </a:ext>
            </a:extLst>
          </p:cNvPr>
          <p:cNvSpPr/>
          <p:nvPr/>
        </p:nvSpPr>
        <p:spPr>
          <a:xfrm>
            <a:off x="7070385" y="2153457"/>
            <a:ext cx="25653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5GbE 5GBASE-T </a:t>
            </a:r>
          </a:p>
          <a:p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网络 </a:t>
            </a:r>
            <a:r>
              <a:rPr lang="en-US" altLang="zh-CN" sz="11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(5G/2.5G/1G/100M)</a:t>
            </a:r>
            <a:endParaRPr lang="en-US" altLang="zh-TW" sz="1100" b="1">
              <a:latin typeface="+mj-lt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862B61D-3317-4233-94C9-A305F6C0821A}"/>
              </a:ext>
            </a:extLst>
          </p:cNvPr>
          <p:cNvSpPr/>
          <p:nvPr/>
        </p:nvSpPr>
        <p:spPr>
          <a:xfrm>
            <a:off x="7070383" y="2769400"/>
            <a:ext cx="1650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GbE</a:t>
            </a:r>
            <a:r>
              <a:rPr lang="en-US" altLang="zh-CN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 RJ-45 </a:t>
            </a: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孔</a:t>
            </a:r>
            <a:endParaRPr lang="en-US" altLang="zh-TW" b="1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C765C96-B0B0-43C8-9780-CAE5AEA808A4}"/>
              </a:ext>
            </a:extLst>
          </p:cNvPr>
          <p:cNvSpPr/>
          <p:nvPr/>
        </p:nvSpPr>
        <p:spPr>
          <a:xfrm>
            <a:off x="7080922" y="3156608"/>
            <a:ext cx="1650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4K HDMI v1.4b @24Hz</a:t>
            </a:r>
            <a:endParaRPr lang="en-US" altLang="zh-TW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3502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電子用品 的圖片&#10;&#10;自動產生的描述">
            <a:extLst>
              <a:ext uri="{FF2B5EF4-FFF2-40B4-BE49-F238E27FC236}">
                <a16:creationId xmlns:a16="http://schemas.microsoft.com/office/drawing/2014/main" id="{E8C4EDC9-45A6-480B-8E6F-216E753AD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989270" y="65780"/>
            <a:ext cx="7165459" cy="6973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zh-CN" altLang="en-US" sz="3600">
                <a:solidFill>
                  <a:schemeClr val="lt1"/>
                </a:solidFill>
                <a:latin typeface="Microsoft JhengHei"/>
                <a:ea typeface="Microsoft JhengHei"/>
              </a:rPr>
              <a:t>高效散热設計</a:t>
            </a:r>
            <a:endParaRPr lang="zh-CN" altLang="en-US" sz="3600" u="none" strike="noStrike" cap="none">
              <a:solidFill>
                <a:schemeClr val="lt1"/>
              </a:solidFill>
              <a:latin typeface="Microsoft JhengHei"/>
              <a:ea typeface="Microsoft JhengHei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E3BC81-A520-2B47-8623-51535AD963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97" y="876936"/>
            <a:ext cx="5105871" cy="4032773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35FEF679-8852-4BBD-883D-5499EB41EA09}"/>
              </a:ext>
            </a:extLst>
          </p:cNvPr>
          <p:cNvGrpSpPr/>
          <p:nvPr/>
        </p:nvGrpSpPr>
        <p:grpSpPr>
          <a:xfrm>
            <a:off x="4226965" y="1865761"/>
            <a:ext cx="5714635" cy="3818756"/>
            <a:chOff x="4165088" y="1845136"/>
            <a:chExt cx="5714635" cy="38187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A04045-F6C0-3F4C-82B2-C7D655B16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5866" y="1845136"/>
              <a:ext cx="3113281" cy="2715448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9C1B2EA5-16AB-4737-9D9E-85BE04703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5088" y="1961811"/>
              <a:ext cx="5714635" cy="3702081"/>
            </a:xfrm>
            <a:prstGeom prst="rect">
              <a:avLst/>
            </a:prstGeom>
          </p:spPr>
        </p:pic>
      </p:grp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4CEC8DC-1000-4AD4-AA55-68CB44D5CDBE}"/>
              </a:ext>
            </a:extLst>
          </p:cNvPr>
          <p:cNvSpPr/>
          <p:nvPr/>
        </p:nvSpPr>
        <p:spPr>
          <a:xfrm>
            <a:off x="592234" y="1407025"/>
            <a:ext cx="1719474" cy="40039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C257D"/>
              </a:gs>
              <a:gs pos="10000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34CBD20-AE3E-420D-95D2-E0DCA5DB2260}"/>
              </a:ext>
            </a:extLst>
          </p:cNvPr>
          <p:cNvSpPr/>
          <p:nvPr/>
        </p:nvSpPr>
        <p:spPr>
          <a:xfrm>
            <a:off x="724265" y="1449083"/>
            <a:ext cx="1605379" cy="342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多风道散热设计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1D28A4D0-2A60-4830-8A83-F1EF01F4F386}"/>
              </a:ext>
            </a:extLst>
          </p:cNvPr>
          <p:cNvSpPr/>
          <p:nvPr/>
        </p:nvSpPr>
        <p:spPr>
          <a:xfrm>
            <a:off x="5845381" y="1346774"/>
            <a:ext cx="2580486" cy="40039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C257D"/>
              </a:gs>
              <a:gs pos="10000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A647268-3BE5-4D22-B32D-DD64E9798AC6}"/>
              </a:ext>
            </a:extLst>
          </p:cNvPr>
          <p:cNvSpPr/>
          <p:nvPr/>
        </p:nvSpPr>
        <p:spPr>
          <a:xfrm>
            <a:off x="6043737" y="1375580"/>
            <a:ext cx="2435564" cy="342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大型 </a:t>
            </a:r>
            <a:r>
              <a:rPr lang="en-US" altLang="zh-CN" b="1">
                <a:solidFill>
                  <a:schemeClr val="bg1"/>
                </a:solidFill>
                <a:latin typeface="+mj-lt"/>
                <a:ea typeface="微軟正黑體"/>
              </a:rPr>
              <a:t>14cm</a:t>
            </a:r>
            <a:r>
              <a:rPr lang="en-US" altLang="zh-CN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静音散热风扇</a:t>
            </a:r>
          </a:p>
        </p:txBody>
      </p:sp>
    </p:spTree>
    <p:extLst>
      <p:ext uri="{BB962C8B-B14F-4D97-AF65-F5344CB8AC3E}">
        <p14:creationId xmlns:p14="http://schemas.microsoft.com/office/powerpoint/2010/main" val="2624883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2021287-99B6-41A9-A13A-3E67BF663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560" y="0"/>
            <a:ext cx="9179560" cy="5143500"/>
          </a:xfrm>
          <a:prstGeom prst="rect">
            <a:avLst/>
          </a:prstGeom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236983" y="2790190"/>
            <a:ext cx="4781608" cy="14058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200"/>
            </a:pPr>
            <a:r>
              <a:rPr lang="zh-TW" altLang="en-US" sz="4000">
                <a:solidFill>
                  <a:schemeClr val="bg1"/>
                </a:solidFill>
                <a:latin typeface="Microsoft JhengHei"/>
                <a:ea typeface="Microsoft JhengHei"/>
              </a:rPr>
              <a:t>轻松升级内存</a:t>
            </a:r>
            <a:endParaRPr lang="zh-CN" altLang="en-US" sz="4000" u="none" strike="noStrike" cap="none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 descr="一張含有 時鐘, 文字 的圖片&#10;&#10;自動產生的描述">
            <a:extLst>
              <a:ext uri="{FF2B5EF4-FFF2-40B4-BE49-F238E27FC236}">
                <a16:creationId xmlns:a16="http://schemas.microsoft.com/office/drawing/2014/main" id="{403C8B9A-4973-4BE8-924C-CBC744E727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6" y="1915160"/>
            <a:ext cx="3415603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04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圖說文字 15">
            <a:extLst>
              <a:ext uri="{FF2B5EF4-FFF2-40B4-BE49-F238E27FC236}">
                <a16:creationId xmlns:a16="http://schemas.microsoft.com/office/drawing/2014/main" id="{5058C28E-4DB5-4EF9-8643-C8B0C636DA61}"/>
              </a:ext>
            </a:extLst>
          </p:cNvPr>
          <p:cNvSpPr/>
          <p:nvPr/>
        </p:nvSpPr>
        <p:spPr>
          <a:xfrm>
            <a:off x="3188619" y="1056445"/>
            <a:ext cx="1827882" cy="515514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30B07B62-4514-4C35-AC62-0AFC1C7A2ACA}"/>
              </a:ext>
            </a:extLst>
          </p:cNvPr>
          <p:cNvSpPr/>
          <p:nvPr/>
        </p:nvSpPr>
        <p:spPr>
          <a:xfrm>
            <a:off x="5333983" y="3292179"/>
            <a:ext cx="3522600" cy="939277"/>
          </a:xfrm>
          <a:prstGeom prst="rect">
            <a:avLst/>
          </a:prstGeom>
          <a:gradFill flip="none" rotWithShape="1">
            <a:gsLst>
              <a:gs pos="0">
                <a:srgbClr val="034A9F"/>
              </a:gs>
              <a:gs pos="100000">
                <a:srgbClr val="091D2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AACCB18D-F6B6-43DE-829C-4CD560E159C8}"/>
              </a:ext>
            </a:extLst>
          </p:cNvPr>
          <p:cNvGrpSpPr/>
          <p:nvPr/>
        </p:nvGrpSpPr>
        <p:grpSpPr>
          <a:xfrm>
            <a:off x="-2600684" y="1815779"/>
            <a:ext cx="6263263" cy="3327721"/>
            <a:chOff x="4165088" y="1845136"/>
            <a:chExt cx="5714635" cy="3036231"/>
          </a:xfrm>
        </p:grpSpPr>
        <p:pic>
          <p:nvPicPr>
            <p:cNvPr id="34" name="Picture 10">
              <a:extLst>
                <a:ext uri="{FF2B5EF4-FFF2-40B4-BE49-F238E27FC236}">
                  <a16:creationId xmlns:a16="http://schemas.microsoft.com/office/drawing/2014/main" id="{5AC22C24-E08E-445C-8B51-6FF8F7DB5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5866" y="1845136"/>
              <a:ext cx="3113281" cy="2715448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F95E45B7-D68C-49A9-B159-8BA59C16C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5088" y="1961811"/>
              <a:ext cx="5714635" cy="2919556"/>
            </a:xfrm>
            <a:prstGeom prst="rect">
              <a:avLst/>
            </a:prstGeom>
          </p:spPr>
        </p:pic>
      </p:grpSp>
      <p:pic>
        <p:nvPicPr>
          <p:cNvPr id="36" name="Picture 35" descr="C:\Users\user\Desktop\21_PPT對稿QNAP AQC107 10G網卡\29384737_xxl.png">
            <a:extLst>
              <a:ext uri="{FF2B5EF4-FFF2-40B4-BE49-F238E27FC236}">
                <a16:creationId xmlns:a16="http://schemas.microsoft.com/office/drawing/2014/main" id="{A5103048-87E0-634A-A326-D365C672F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6378">
            <a:off x="1744882" y="3440401"/>
            <a:ext cx="2180851" cy="169902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00464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600" b="1" u="none" strike="noStrike" cap="none">
                <a:solidFill>
                  <a:schemeClr val="bg1"/>
                </a:solidFill>
                <a:latin typeface="+mj-lt"/>
                <a:ea typeface="Microsoft JhengHei"/>
                <a:sym typeface="Arial"/>
              </a:rPr>
              <a:t>Multi-Gigabit 5GBASE-T </a:t>
            </a:r>
            <a:r>
              <a:rPr lang="ja-JP" altLang="en-US" sz="3600" b="1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连线</a:t>
            </a:r>
            <a:r>
              <a:rPr lang="ja-JP" altLang="en-US" sz="3600" b="1" u="none" strike="noStrike" cap="none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力</a:t>
            </a:r>
          </a:p>
        </p:txBody>
      </p:sp>
      <p:pic>
        <p:nvPicPr>
          <p:cNvPr id="25" name="Picture 4" descr="C:\Users\user\Desktop\21_PPT對稿QNAP AQC107 10G網卡\15-1-01.png">
            <a:extLst>
              <a:ext uri="{FF2B5EF4-FFF2-40B4-BE49-F238E27FC236}">
                <a16:creationId xmlns:a16="http://schemas.microsoft.com/office/drawing/2014/main" id="{84C44E08-9731-AF46-8F1E-B3E5C9E5B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534" y="1554982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26" name="Picture 5" descr="C:\Users\user\Desktop\21_PPT對稿QNAP AQC107 10G網卡\15-2-01.png">
            <a:extLst>
              <a:ext uri="{FF2B5EF4-FFF2-40B4-BE49-F238E27FC236}">
                <a16:creationId xmlns:a16="http://schemas.microsoft.com/office/drawing/2014/main" id="{978FFAA6-8914-5B47-A051-6CD327A2C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534" y="2584610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27" name="Picture 6" descr="C:\Users\user\Desktop\21_PPT對稿QNAP AQC107 10G網卡\15-3-01.png">
            <a:extLst>
              <a:ext uri="{FF2B5EF4-FFF2-40B4-BE49-F238E27FC236}">
                <a16:creationId xmlns:a16="http://schemas.microsoft.com/office/drawing/2014/main" id="{4F3B3263-E5B7-2844-8893-2B339578C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534" y="3643214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sp>
        <p:nvSpPr>
          <p:cNvPr id="28" name="文字方塊 16">
            <a:extLst>
              <a:ext uri="{FF2B5EF4-FFF2-40B4-BE49-F238E27FC236}">
                <a16:creationId xmlns:a16="http://schemas.microsoft.com/office/drawing/2014/main" id="{9F4EC937-D383-EE4C-91A7-557EC8AA674A}"/>
              </a:ext>
            </a:extLst>
          </p:cNvPr>
          <p:cNvSpPr txBox="1"/>
          <p:nvPr/>
        </p:nvSpPr>
        <p:spPr>
          <a:xfrm>
            <a:off x="3630394" y="1111080"/>
            <a:ext cx="19428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zh-Hant" altLang="en-US" sz="2000" b="1">
                <a:solidFill>
                  <a:srgbClr val="0DFFFF"/>
                </a:solidFill>
                <a:latin typeface="微軟正黑體"/>
                <a:ea typeface="微軟正黑體"/>
              </a:rPr>
              <a:t>多种</a:t>
            </a:r>
            <a:r>
              <a:rPr lang="zh-TW" altLang="en-US" sz="2000" b="1">
                <a:solidFill>
                  <a:srgbClr val="0DFFFF"/>
                </a:solidFill>
                <a:latin typeface="微軟正黑體"/>
                <a:ea typeface="微軟正黑體"/>
              </a:rPr>
              <a:t>速度</a:t>
            </a:r>
          </a:p>
        </p:txBody>
      </p:sp>
      <p:graphicFrame>
        <p:nvGraphicFramePr>
          <p:cNvPr id="37" name="Shape 253">
            <a:extLst>
              <a:ext uri="{FF2B5EF4-FFF2-40B4-BE49-F238E27FC236}">
                <a16:creationId xmlns:a16="http://schemas.microsoft.com/office/drawing/2014/main" id="{3790ACF7-814A-4A40-BD07-1536F0A8C2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8839310"/>
              </p:ext>
            </p:extLst>
          </p:nvPr>
        </p:nvGraphicFramePr>
        <p:xfrm>
          <a:off x="5363101" y="1318712"/>
          <a:ext cx="3464364" cy="170429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684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75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1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chemeClr val="dk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29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>
                          <a:latin typeface="+mj-lt"/>
                          <a:sym typeface="Microsoft JhengHei"/>
                        </a:rPr>
                        <a:t>CAT 5e</a:t>
                      </a:r>
                      <a:endParaRPr sz="1400" b="1"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29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>
                          <a:latin typeface="+mj-lt"/>
                          <a:sym typeface="Microsoft JhengHei"/>
                        </a:rPr>
                        <a:t>CAT 6</a:t>
                      </a:r>
                      <a:endParaRPr sz="1400" b="1"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29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>
                          <a:latin typeface="+mj-lt"/>
                          <a:sym typeface="Microsoft JhengHei"/>
                        </a:rPr>
                        <a:t>CAT 6A </a:t>
                      </a:r>
                      <a:endParaRPr lang="en-US" altLang="zh-TW" sz="1400">
                        <a:latin typeface="+mj-lt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29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>
                          <a:latin typeface="+mj-lt"/>
                          <a:sym typeface="Microsoft JhengHei"/>
                        </a:rPr>
                        <a:t>100M</a:t>
                      </a:r>
                      <a:endParaRPr lang="en-US" sz="1400" b="1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81D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81D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81D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81D9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>
                          <a:latin typeface="+mj-lt"/>
                          <a:sym typeface="Microsoft JhengHei"/>
                        </a:rPr>
                        <a:t>1G</a:t>
                      </a:r>
                      <a:endParaRPr lang="en-US" sz="1400" b="1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>
                          <a:latin typeface="+mj-lt"/>
                          <a:sym typeface="Microsoft JhengHei"/>
                        </a:rPr>
                        <a:t>2.5G</a:t>
                      </a:r>
                      <a:endParaRPr lang="en-US" sz="1400" b="1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81D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81D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81D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81D9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>
                          <a:latin typeface="+mj-lt"/>
                          <a:sym typeface="Microsoft JhengHei"/>
                        </a:rPr>
                        <a:t>5G</a:t>
                      </a:r>
                      <a:endParaRPr lang="en-US" sz="1400" b="1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矩形 21"/>
          <p:cNvSpPr/>
          <p:nvPr/>
        </p:nvSpPr>
        <p:spPr>
          <a:xfrm>
            <a:off x="6052458" y="1318713"/>
            <a:ext cx="755373" cy="1704293"/>
          </a:xfrm>
          <a:prstGeom prst="rect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363101" y="1318713"/>
            <a:ext cx="3464364" cy="1691872"/>
          </a:xfrm>
          <a:prstGeom prst="rect">
            <a:avLst/>
          </a:prstGeom>
          <a:noFill/>
          <a:ln>
            <a:solidFill>
              <a:srgbClr val="09BFFF">
                <a:alpha val="3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5" name="Shape 271">
            <a:extLst>
              <a:ext uri="{FF2B5EF4-FFF2-40B4-BE49-F238E27FC236}">
                <a16:creationId xmlns:a16="http://schemas.microsoft.com/office/drawing/2014/main" id="{A3912A20-C882-8142-A74F-5D1514425D96}"/>
              </a:ext>
            </a:extLst>
          </p:cNvPr>
          <p:cNvPicPr preferRelativeResize="0"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92" y="1066774"/>
            <a:ext cx="2610704" cy="48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2230" y="1636405"/>
            <a:ext cx="1371626" cy="137418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85E51E9-9C37-2F4C-8AA6-60D14617BD46}"/>
              </a:ext>
            </a:extLst>
          </p:cNvPr>
          <p:cNvSpPr/>
          <p:nvPr/>
        </p:nvSpPr>
        <p:spPr>
          <a:xfrm>
            <a:off x="5461939" y="3414345"/>
            <a:ext cx="3652835" cy="62722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200"/>
              </a:lnSpc>
            </a:pPr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原有网络环境</a:t>
            </a:r>
            <a:r>
              <a:rPr lang="zh-Hant" altLang="en-US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速度直接</a:t>
            </a:r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升級！ </a:t>
            </a:r>
            <a:endParaRPr lang="en-US" altLang="zh-TW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0">
              <a:lnSpc>
                <a:spcPts val="2200"/>
              </a:lnSpc>
              <a:buNone/>
            </a:pPr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 </a:t>
            </a:r>
            <a:r>
              <a:rPr lang="en-US" altLang="zh-TW" b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Multi-Gigabit </a:t>
            </a:r>
            <a:r>
              <a:rPr lang="en-US" altLang="zh-TW" b="1">
                <a:solidFill>
                  <a:srgbClr val="FFFF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NBASE-T </a:t>
            </a:r>
            <a:r>
              <a:rPr lang="en-US" altLang="zh-TW" b="1" err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业界</a:t>
            </a:r>
            <a:r>
              <a:rPr lang="zh-TW" altLang="en-US" b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标准</a:t>
            </a:r>
          </a:p>
        </p:txBody>
      </p:sp>
      <p:sp>
        <p:nvSpPr>
          <p:cNvPr id="42" name="圓角矩形 24">
            <a:extLst>
              <a:ext uri="{FF2B5EF4-FFF2-40B4-BE49-F238E27FC236}">
                <a16:creationId xmlns:a16="http://schemas.microsoft.com/office/drawing/2014/main" id="{01C38DBF-6B55-4ADB-8372-B117A0FCF81A}"/>
              </a:ext>
            </a:extLst>
          </p:cNvPr>
          <p:cNvSpPr/>
          <p:nvPr/>
        </p:nvSpPr>
        <p:spPr>
          <a:xfrm>
            <a:off x="1699765" y="2760354"/>
            <a:ext cx="324587" cy="326689"/>
          </a:xfrm>
          <a:prstGeom prst="roundRect">
            <a:avLst>
              <a:gd name="adj" fmla="val 1701"/>
            </a:avLst>
          </a:prstGeom>
          <a:noFill/>
          <a:ln w="12700">
            <a:solidFill>
              <a:srgbClr val="FF33CC"/>
            </a:solidFill>
          </a:ln>
          <a:effectLst>
            <a:glow rad="88900">
              <a:srgbClr val="FF33CC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4" name="圖形 43">
            <a:extLst>
              <a:ext uri="{FF2B5EF4-FFF2-40B4-BE49-F238E27FC236}">
                <a16:creationId xmlns:a16="http://schemas.microsoft.com/office/drawing/2014/main" id="{E41FBA8A-AE09-426B-959C-AB1170C8A98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93605" y="1206717"/>
            <a:ext cx="236789" cy="215741"/>
          </a:xfrm>
          <a:prstGeom prst="rect">
            <a:avLst/>
          </a:prstGeom>
        </p:spPr>
      </p:pic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47FE6DCE-AC13-4463-8773-5E179112189E}"/>
              </a:ext>
            </a:extLst>
          </p:cNvPr>
          <p:cNvSpPr/>
          <p:nvPr/>
        </p:nvSpPr>
        <p:spPr>
          <a:xfrm>
            <a:off x="3437948" y="4139450"/>
            <a:ext cx="711329" cy="360318"/>
          </a:xfrm>
          <a:prstGeom prst="roundRect">
            <a:avLst>
              <a:gd name="adj" fmla="val 14492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00"/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6D834CFA-9405-41E9-BE52-EC2A155839AF}"/>
              </a:ext>
            </a:extLst>
          </p:cNvPr>
          <p:cNvSpPr txBox="1"/>
          <p:nvPr/>
        </p:nvSpPr>
        <p:spPr>
          <a:xfrm>
            <a:off x="3440531" y="4186115"/>
            <a:ext cx="711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未连接</a:t>
            </a:r>
            <a:endParaRPr lang="en-US" sz="13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C34FC83-907D-47C0-BC86-C56A8A6B8001}"/>
              </a:ext>
            </a:extLst>
          </p:cNvPr>
          <p:cNvSpPr/>
          <p:nvPr/>
        </p:nvSpPr>
        <p:spPr>
          <a:xfrm>
            <a:off x="5363101" y="3292179"/>
            <a:ext cx="3493482" cy="939278"/>
          </a:xfrm>
          <a:prstGeom prst="rect">
            <a:avLst/>
          </a:prstGeom>
          <a:noFill/>
          <a:ln>
            <a:gradFill>
              <a:gsLst>
                <a:gs pos="0">
                  <a:srgbClr val="D605E4"/>
                </a:gs>
                <a:gs pos="100000">
                  <a:srgbClr val="D605E4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18617326-02BF-4278-925C-86449ADC38BA}"/>
              </a:ext>
            </a:extLst>
          </p:cNvPr>
          <p:cNvSpPr/>
          <p:nvPr/>
        </p:nvSpPr>
        <p:spPr>
          <a:xfrm>
            <a:off x="3417500" y="2047716"/>
            <a:ext cx="711329" cy="360318"/>
          </a:xfrm>
          <a:prstGeom prst="roundRect">
            <a:avLst>
              <a:gd name="adj" fmla="val 14492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00"/>
          </a:p>
        </p:txBody>
      </p:sp>
      <p:sp>
        <p:nvSpPr>
          <p:cNvPr id="60" name="TextBox 7">
            <a:extLst>
              <a:ext uri="{FF2B5EF4-FFF2-40B4-BE49-F238E27FC236}">
                <a16:creationId xmlns:a16="http://schemas.microsoft.com/office/drawing/2014/main" id="{7D840BB9-5233-4BB7-A95A-830ABA35B084}"/>
              </a:ext>
            </a:extLst>
          </p:cNvPr>
          <p:cNvSpPr txBox="1"/>
          <p:nvPr/>
        </p:nvSpPr>
        <p:spPr>
          <a:xfrm>
            <a:off x="3590268" y="2080824"/>
            <a:ext cx="711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</a:t>
            </a:r>
            <a:endParaRPr lang="en-US" sz="13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EE519AF8-AFBB-480D-B970-71DD72C5C36F}"/>
              </a:ext>
            </a:extLst>
          </p:cNvPr>
          <p:cNvSpPr/>
          <p:nvPr/>
        </p:nvSpPr>
        <p:spPr>
          <a:xfrm>
            <a:off x="2247487" y="3074523"/>
            <a:ext cx="1516488" cy="35259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314396" y="3095632"/>
            <a:ext cx="1358064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</a:rPr>
              <a:t>2.5G/1G/100M</a:t>
            </a:r>
            <a:endParaRPr lang="zh-TW" alt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18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圖片 49">
            <a:extLst>
              <a:ext uri="{FF2B5EF4-FFF2-40B4-BE49-F238E27FC236}">
                <a16:creationId xmlns:a16="http://schemas.microsoft.com/office/drawing/2014/main" id="{31C93E91-E67D-4D00-9E7B-571B8D09C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89" y="2968019"/>
            <a:ext cx="8812414" cy="22628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8CC83E86-8D02-44E6-9FD1-D09C0F6D3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82" y="879054"/>
            <a:ext cx="8812414" cy="22628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7" name="直線接點 56"/>
          <p:cNvCxnSpPr/>
          <p:nvPr/>
        </p:nvCxnSpPr>
        <p:spPr>
          <a:xfrm>
            <a:off x="2357179" y="4270534"/>
            <a:ext cx="1710767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肘形接點 57"/>
          <p:cNvCxnSpPr/>
          <p:nvPr/>
        </p:nvCxnSpPr>
        <p:spPr>
          <a:xfrm flipV="1">
            <a:off x="5220073" y="3838488"/>
            <a:ext cx="1458710" cy="306034"/>
          </a:xfrm>
          <a:prstGeom prst="bentConnector3">
            <a:avLst>
              <a:gd name="adj1" fmla="val 32448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/>
          <p:cNvCxnSpPr/>
          <p:nvPr/>
        </p:nvCxnSpPr>
        <p:spPr>
          <a:xfrm>
            <a:off x="2357179" y="2042472"/>
            <a:ext cx="1710767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肘形接點 62"/>
          <p:cNvCxnSpPr/>
          <p:nvPr/>
        </p:nvCxnSpPr>
        <p:spPr>
          <a:xfrm flipV="1">
            <a:off x="5220073" y="1610424"/>
            <a:ext cx="1458710" cy="306034"/>
          </a:xfrm>
          <a:prstGeom prst="bentConnector3">
            <a:avLst>
              <a:gd name="adj1" fmla="val 32448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肘形接點 63"/>
          <p:cNvCxnSpPr/>
          <p:nvPr/>
        </p:nvCxnSpPr>
        <p:spPr>
          <a:xfrm>
            <a:off x="5148066" y="2060474"/>
            <a:ext cx="1540957" cy="358701"/>
          </a:xfrm>
          <a:prstGeom prst="bentConnector3">
            <a:avLst>
              <a:gd name="adj1" fmla="val 35165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 descr="一張含有 天空, 電子用品 的圖片&#10;&#10;描述是以高可信度產生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3237" y="1695478"/>
            <a:ext cx="1797918" cy="464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3" descr="C:\Users\user\Desktop\21_PPT對稿QNAP AQC107 10G網卡\7-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801824" y="3571883"/>
            <a:ext cx="1985018" cy="1463391"/>
          </a:xfrm>
          <a:prstGeom prst="rect">
            <a:avLst/>
          </a:prstGeom>
          <a:noFill/>
        </p:spPr>
      </p:pic>
      <p:pic>
        <p:nvPicPr>
          <p:cNvPr id="7171" name="Picture 3" descr="C:\Users\user\Desktop\21_PPT對稿QNAP AQC107 10G網卡\7-0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356" y="3597866"/>
            <a:ext cx="1484787" cy="1463391"/>
          </a:xfrm>
          <a:prstGeom prst="rect">
            <a:avLst/>
          </a:prstGeom>
          <a:noFill/>
        </p:spPr>
      </p:pic>
      <p:sp>
        <p:nvSpPr>
          <p:cNvPr id="429" name="Shape 429"/>
          <p:cNvSpPr txBox="1">
            <a:spLocks noGrp="1"/>
          </p:cNvSpPr>
          <p:nvPr>
            <p:ph type="title"/>
          </p:nvPr>
        </p:nvSpPr>
        <p:spPr>
          <a:xfrm>
            <a:off x="0" y="125894"/>
            <a:ext cx="9144000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zh-TW" altLang="en-US" sz="3600"/>
              <a:t>用最少的花费把 </a:t>
            </a:r>
            <a:r>
              <a:rPr lang="en-US" altLang="zh-TW" sz="3600"/>
              <a:t>1G </a:t>
            </a:r>
            <a:r>
              <a:rPr lang="zh-TW" altLang="en-US" sz="3600"/>
              <a:t>提升成 </a:t>
            </a:r>
            <a:r>
              <a:rPr lang="en-US" altLang="zh-TW" sz="3600"/>
              <a:t>5G </a:t>
            </a:r>
            <a:r>
              <a:rPr lang="zh-TW" altLang="en-US" sz="3600"/>
              <a:t>速度</a:t>
            </a:r>
          </a:p>
        </p:txBody>
      </p:sp>
      <p:pic>
        <p:nvPicPr>
          <p:cNvPr id="430" name="Shape 430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6678785" y="1178376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1" name="Shape 431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6678785" y="1988466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5" name="Shape 435"/>
          <p:cNvSpPr txBox="1"/>
          <p:nvPr/>
        </p:nvSpPr>
        <p:spPr>
          <a:xfrm>
            <a:off x="3275857" y="1470693"/>
            <a:ext cx="2448272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1050" b="1">
                <a:solidFill>
                  <a:srgbClr val="262626"/>
                </a:solidFill>
                <a:latin typeface="微軟正黑體"/>
                <a:ea typeface="微軟正黑體"/>
              </a:rPr>
              <a:t>支援</a:t>
            </a:r>
            <a:r>
              <a:rPr lang="en-US" altLang="zh-TW" sz="1050" b="1">
                <a:solidFill>
                  <a:srgbClr val="262626"/>
                </a:solidFill>
                <a:ea typeface="微軟正黑體"/>
              </a:rPr>
              <a:t>10G/5G/2.5G/1G/100M</a:t>
            </a:r>
            <a:r>
              <a:rPr lang="en-US" altLang="zh-TW" sz="1050" b="1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交换机</a:t>
            </a:r>
            <a:endParaRPr lang="zh-TW" altLang="en-US" sz="1050" b="1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2789339" y="2096478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2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2789338" y="1664430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2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8" name="Shape 443"/>
          <p:cNvSpPr txBox="1"/>
          <p:nvPr/>
        </p:nvSpPr>
        <p:spPr>
          <a:xfrm>
            <a:off x="6084563" y="1316124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9" name="Shape 444"/>
          <p:cNvSpPr txBox="1"/>
          <p:nvPr/>
        </p:nvSpPr>
        <p:spPr>
          <a:xfrm>
            <a:off x="5652401" y="1316124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1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9" name="Shape 443"/>
          <p:cNvSpPr txBox="1"/>
          <p:nvPr/>
        </p:nvSpPr>
        <p:spPr>
          <a:xfrm>
            <a:off x="6084563" y="2420514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0" name="Shape 444"/>
          <p:cNvSpPr txBox="1"/>
          <p:nvPr/>
        </p:nvSpPr>
        <p:spPr>
          <a:xfrm>
            <a:off x="5652401" y="2420514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1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1" name="Shape 430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6678785" y="3372545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" name="Shape 443"/>
          <p:cNvSpPr txBox="1"/>
          <p:nvPr/>
        </p:nvSpPr>
        <p:spPr>
          <a:xfrm>
            <a:off x="2789339" y="4319222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2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6" name="Shape 444"/>
          <p:cNvSpPr txBox="1"/>
          <p:nvPr/>
        </p:nvSpPr>
        <p:spPr>
          <a:xfrm>
            <a:off x="2789338" y="3887174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2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0" name="Shape 443"/>
          <p:cNvSpPr txBox="1"/>
          <p:nvPr/>
        </p:nvSpPr>
        <p:spPr>
          <a:xfrm>
            <a:off x="6124318" y="3538868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1" name="Shape 444"/>
          <p:cNvSpPr txBox="1"/>
          <p:nvPr/>
        </p:nvSpPr>
        <p:spPr>
          <a:xfrm>
            <a:off x="5692156" y="3538868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1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4" name="Shape 443"/>
          <p:cNvSpPr txBox="1"/>
          <p:nvPr/>
        </p:nvSpPr>
        <p:spPr>
          <a:xfrm>
            <a:off x="6124318" y="4299942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5" name="Shape 444"/>
          <p:cNvSpPr txBox="1"/>
          <p:nvPr/>
        </p:nvSpPr>
        <p:spPr>
          <a:xfrm>
            <a:off x="5692156" y="4299942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1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35" name="Shape 444"/>
          <p:cNvSpPr txBox="1"/>
          <p:nvPr/>
        </p:nvSpPr>
        <p:spPr>
          <a:xfrm>
            <a:off x="225017" y="3897630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chemeClr val="bg1"/>
                </a:solidFill>
              </a:rPr>
              <a:t>5Gb</a:t>
            </a:r>
            <a:endParaRPr sz="1200" b="1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435"/>
          <p:cNvSpPr txBox="1"/>
          <p:nvPr/>
        </p:nvSpPr>
        <p:spPr>
          <a:xfrm>
            <a:off x="3396795" y="3795886"/>
            <a:ext cx="2448272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1050" b="1">
                <a:solidFill>
                  <a:srgbClr val="262626"/>
                </a:solidFill>
                <a:latin typeface="微軟正黑體"/>
                <a:ea typeface="微軟正黑體"/>
              </a:rPr>
              <a:t>支援</a:t>
            </a:r>
            <a:r>
              <a:rPr lang="en-US" altLang="zh-TW" sz="1050" b="1">
                <a:solidFill>
                  <a:srgbClr val="262626"/>
                </a:solidFill>
                <a:ea typeface="微軟正黑體"/>
              </a:rPr>
              <a:t>10G/5G/2.5G/1G/100M</a:t>
            </a:r>
            <a:r>
              <a:rPr lang="en-US" altLang="zh-TW" sz="1050" b="1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交换机</a:t>
            </a:r>
            <a:endParaRPr lang="zh-TW" altLang="en-US" sz="1050" b="1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Shape 435">
            <a:extLst>
              <a:ext uri="{FF2B5EF4-FFF2-40B4-BE49-F238E27FC236}">
                <a16:creationId xmlns:a16="http://schemas.microsoft.com/office/drawing/2014/main" id="{45732653-3B6A-D34A-99D8-FED59A52EC3F}"/>
              </a:ext>
            </a:extLst>
          </p:cNvPr>
          <p:cNvSpPr txBox="1"/>
          <p:nvPr/>
        </p:nvSpPr>
        <p:spPr>
          <a:xfrm>
            <a:off x="3769857" y="4483222"/>
            <a:ext cx="1990534" cy="28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05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10G 8C switch</a:t>
            </a:r>
            <a:endParaRPr lang="en-US" sz="105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Shape 435">
            <a:extLst>
              <a:ext uri="{FF2B5EF4-FFF2-40B4-BE49-F238E27FC236}">
                <a16:creationId xmlns:a16="http://schemas.microsoft.com/office/drawing/2014/main" id="{47A57F0C-7565-EF41-8B30-8E31BDDBA34E}"/>
              </a:ext>
            </a:extLst>
          </p:cNvPr>
          <p:cNvSpPr txBox="1"/>
          <p:nvPr/>
        </p:nvSpPr>
        <p:spPr>
          <a:xfrm>
            <a:off x="3735387" y="2164337"/>
            <a:ext cx="2108369" cy="3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050" b="1">
                <a:solidFill>
                  <a:srgbClr val="262626"/>
                </a:solidFill>
                <a:latin typeface="微軟正黑體"/>
                <a:ea typeface="微軟正黑體"/>
              </a:rPr>
              <a:t> </a:t>
            </a:r>
            <a:r>
              <a:rPr lang="en-US" altLang="zh-CN" sz="105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10G 8C switch</a:t>
            </a:r>
            <a:endParaRPr lang="en-US" sz="105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53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443CAD46-5A16-4841-BEA9-D500EAC188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215" y="3570842"/>
            <a:ext cx="704340" cy="555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2" name="Picture 4" descr="C:\Users\user\Desktop\21_PPT對稿QNAP AQC107 10G網卡\8-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50329" y="2147212"/>
            <a:ext cx="3439175" cy="17751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Shape 434">
            <a:extLst>
              <a:ext uri="{FF2B5EF4-FFF2-40B4-BE49-F238E27FC236}">
                <a16:creationId xmlns:a16="http://schemas.microsoft.com/office/drawing/2014/main" id="{8F906A71-8561-7544-8973-F08B79437B6E}"/>
              </a:ext>
            </a:extLst>
          </p:cNvPr>
          <p:cNvSpPr txBox="1"/>
          <p:nvPr/>
        </p:nvSpPr>
        <p:spPr>
          <a:xfrm>
            <a:off x="7658598" y="3229540"/>
            <a:ext cx="1289575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zh-CN" altLang="en-US" sz="1000" b="1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或</a:t>
            </a:r>
            <a:r>
              <a:rPr lang="en-US" altLang="zh-CN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QNA-UC5G1T</a:t>
            </a:r>
            <a:endParaRPr lang="en-US" altLang="zh-TW" sz="1000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9" name="肘形接點 58"/>
          <p:cNvCxnSpPr>
            <a:cxnSpLocks/>
          </p:cNvCxnSpPr>
          <p:nvPr/>
        </p:nvCxnSpPr>
        <p:spPr>
          <a:xfrm>
            <a:off x="5148066" y="4267274"/>
            <a:ext cx="1640133" cy="362441"/>
          </a:xfrm>
          <a:prstGeom prst="bentConnector3">
            <a:avLst>
              <a:gd name="adj1" fmla="val 33894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Shape 431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6743768" y="4157235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4DFA7C6-8D37-4A93-B840-739938C0F3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870" y="4358839"/>
            <a:ext cx="704340" cy="555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Picture 2" descr="C:\Users\user\Desktop\21_PPT對稿QNAP AQC107 10G網卡\16.png">
            <a:extLst>
              <a:ext uri="{FF2B5EF4-FFF2-40B4-BE49-F238E27FC236}">
                <a16:creationId xmlns:a16="http://schemas.microsoft.com/office/drawing/2014/main" id="{951ABDAA-1810-C641-9573-30780E46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02544" y="3777396"/>
            <a:ext cx="648072" cy="69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8DE1691C-2499-459D-B640-27F3C865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0834" y="4008888"/>
            <a:ext cx="1797918" cy="464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3C1662B5-6B5B-410F-80D0-3269BA19D3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78" y="1325905"/>
            <a:ext cx="3214641" cy="1984310"/>
          </a:xfrm>
          <a:prstGeom prst="rect">
            <a:avLst/>
          </a:prstGeom>
        </p:spPr>
      </p:pic>
      <p:sp>
        <p:nvSpPr>
          <p:cNvPr id="60" name="Shape 434">
            <a:extLst>
              <a:ext uri="{FF2B5EF4-FFF2-40B4-BE49-F238E27FC236}">
                <a16:creationId xmlns:a16="http://schemas.microsoft.com/office/drawing/2014/main" id="{E56F2A0B-5AE7-0D4A-983C-12E83A5638F7}"/>
              </a:ext>
            </a:extLst>
          </p:cNvPr>
          <p:cNvSpPr txBox="1"/>
          <p:nvPr/>
        </p:nvSpPr>
        <p:spPr>
          <a:xfrm>
            <a:off x="1396677" y="3048149"/>
            <a:ext cx="76151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zh-TW" sz="900" b="1">
                <a:solidFill>
                  <a:srgbClr val="262626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TVS</a:t>
            </a:r>
            <a:r>
              <a:rPr lang="en-US" altLang="zh-TW" sz="900" b="1">
                <a:solidFill>
                  <a:srgbClr val="262626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-</a:t>
            </a:r>
            <a:r>
              <a:rPr lang="en-US" altLang="zh-TW" sz="900" b="1">
                <a:solidFill>
                  <a:srgbClr val="262626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951N</a:t>
            </a:r>
            <a:endParaRPr lang="en-US" altLang="zh-TW" sz="900" b="1">
              <a:solidFill>
                <a:srgbClr val="262626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34" name="Shape 434"/>
          <p:cNvSpPr txBox="1"/>
          <p:nvPr/>
        </p:nvSpPr>
        <p:spPr>
          <a:xfrm>
            <a:off x="1391707" y="1034930"/>
            <a:ext cx="76151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zh-TW" sz="900" b="1">
                <a:solidFill>
                  <a:srgbClr val="262626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TVS</a:t>
            </a:r>
            <a:r>
              <a:rPr lang="en-US" altLang="zh-TW" sz="900" b="1">
                <a:solidFill>
                  <a:srgbClr val="262626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-</a:t>
            </a:r>
            <a:r>
              <a:rPr lang="en-US" altLang="zh-TW" sz="900" b="1">
                <a:solidFill>
                  <a:srgbClr val="262626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951N</a:t>
            </a:r>
            <a:endParaRPr lang="en-US" altLang="zh-TW" sz="900" b="1">
              <a:solidFill>
                <a:srgbClr val="262626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4" name="矩形圖說文字 15">
            <a:extLst>
              <a:ext uri="{FF2B5EF4-FFF2-40B4-BE49-F238E27FC236}">
                <a16:creationId xmlns:a16="http://schemas.microsoft.com/office/drawing/2014/main" id="{72B5C0B6-93F3-4D37-ADBC-A8F819179849}"/>
              </a:ext>
            </a:extLst>
          </p:cNvPr>
          <p:cNvSpPr/>
          <p:nvPr/>
        </p:nvSpPr>
        <p:spPr>
          <a:xfrm>
            <a:off x="3480561" y="2536342"/>
            <a:ext cx="2006045" cy="515514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4" name="Shape 474"/>
          <p:cNvSpPr txBox="1"/>
          <p:nvPr/>
        </p:nvSpPr>
        <p:spPr>
          <a:xfrm>
            <a:off x="3122111" y="2529018"/>
            <a:ext cx="2686777" cy="492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t" anchorCtr="0">
            <a:noAutofit/>
          </a:bodyPr>
          <a:lstStyle/>
          <a:p>
            <a:pPr algn="ctr">
              <a:lnSpc>
                <a:spcPts val="1700"/>
              </a:lnSpc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PC + QXG-10G1T</a:t>
            </a:r>
          </a:p>
          <a:p>
            <a:pPr algn="ctr">
              <a:lnSpc>
                <a:spcPts val="1700"/>
              </a:lnSpc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PC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+ QNA-UC5G1T</a:t>
            </a:r>
            <a:endParaRPr sz="15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30B062F5-22B0-4AAF-A0E2-6FB1C4F0F746}"/>
              </a:ext>
            </a:extLst>
          </p:cNvPr>
          <p:cNvSpPr/>
          <p:nvPr/>
        </p:nvSpPr>
        <p:spPr>
          <a:xfrm>
            <a:off x="3479641" y="2525781"/>
            <a:ext cx="2006045" cy="526075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04DEFC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AC779D5F-DCA6-4307-9C17-001748E918AA}"/>
              </a:ext>
            </a:extLst>
          </p:cNvPr>
          <p:cNvSpPr/>
          <p:nvPr/>
        </p:nvSpPr>
        <p:spPr>
          <a:xfrm>
            <a:off x="1249138" y="4685182"/>
            <a:ext cx="1896845" cy="35237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6A577FF0-AAD8-432F-A456-31A19CFD9422}"/>
              </a:ext>
            </a:extLst>
          </p:cNvPr>
          <p:cNvSpPr/>
          <p:nvPr/>
        </p:nvSpPr>
        <p:spPr>
          <a:xfrm>
            <a:off x="5155427" y="4680872"/>
            <a:ext cx="1896845" cy="35237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Shape 477"/>
          <p:cNvSpPr/>
          <p:nvPr/>
        </p:nvSpPr>
        <p:spPr>
          <a:xfrm>
            <a:off x="5305518" y="4711265"/>
            <a:ext cx="1909028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</a:t>
            </a:r>
            <a:r>
              <a:rPr lang="zh-TW" altLang="en-US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线</a:t>
            </a:r>
            <a:r>
              <a:rPr lang="zh-TW" altLang="en-US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直接升速</a:t>
            </a:r>
            <a:endParaRPr sz="14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3" name="圖片 72">
            <a:extLst>
              <a:ext uri="{FF2B5EF4-FFF2-40B4-BE49-F238E27FC236}">
                <a16:creationId xmlns:a16="http://schemas.microsoft.com/office/drawing/2014/main" id="{785AD342-4BA7-47D8-B345-AE2A7BA728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35" y="3285090"/>
            <a:ext cx="3214641" cy="1984310"/>
          </a:xfrm>
          <a:prstGeom prst="rect">
            <a:avLst/>
          </a:prstGeom>
        </p:spPr>
      </p:pic>
      <p:sp>
        <p:nvSpPr>
          <p:cNvPr id="477" name="Shape 477"/>
          <p:cNvSpPr/>
          <p:nvPr/>
        </p:nvSpPr>
        <p:spPr>
          <a:xfrm>
            <a:off x="1438837" y="4726000"/>
            <a:ext cx="1909028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</a:t>
            </a:r>
            <a:r>
              <a:rPr lang="zh-TW" altLang="en-US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线</a:t>
            </a:r>
            <a:r>
              <a:rPr lang="zh-TW" altLang="en-US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直接升速</a:t>
            </a:r>
            <a:endParaRPr sz="14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374809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Connector 7">
            <a:extLst>
              <a:ext uri="{FF2B5EF4-FFF2-40B4-BE49-F238E27FC236}">
                <a16:creationId xmlns:a16="http://schemas.microsoft.com/office/drawing/2014/main" id="{8ECBF4EA-9970-4BA6-A344-F16A8BF116EA}"/>
              </a:ext>
            </a:extLst>
          </p:cNvPr>
          <p:cNvCxnSpPr>
            <a:cxnSpLocks/>
          </p:cNvCxnSpPr>
          <p:nvPr/>
        </p:nvCxnSpPr>
        <p:spPr>
          <a:xfrm flipV="1">
            <a:off x="5049725" y="2571751"/>
            <a:ext cx="0" cy="914966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35246"/>
            <a:ext cx="914399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3400"/>
            </a:pPr>
            <a:r>
              <a:rPr lang="en-US" sz="3600" b="1">
                <a:solidFill>
                  <a:schemeClr val="bg1"/>
                </a:solidFill>
                <a:latin typeface="微軟正黑體"/>
                <a:ea typeface="微軟正黑體"/>
              </a:rPr>
              <a:t>  </a:t>
            </a:r>
            <a:r>
              <a:rPr lang="zh-TW" altLang="en-US" sz="3600" b="1">
                <a:solidFill>
                  <a:schemeClr val="bg1"/>
                </a:solidFill>
                <a:latin typeface="微軟正黑體"/>
                <a:ea typeface="微軟正黑體"/>
              </a:rPr>
              <a:t>透過</a:t>
            </a:r>
            <a:r>
              <a:rPr lang="en-US" altLang="zh-TW" sz="3600" b="1">
                <a:solidFill>
                  <a:schemeClr val="bg1"/>
                </a:solidFill>
                <a:latin typeface="微軟正黑體"/>
                <a:ea typeface="微軟正黑體"/>
              </a:rPr>
              <a:t> VJBOD </a:t>
            </a:r>
            <a:r>
              <a:rPr lang="ja-JP" altLang="en-US" sz="3600" b="1">
                <a:solidFill>
                  <a:schemeClr val="bg1"/>
                </a:solidFill>
                <a:latin typeface="微軟正黑體"/>
                <a:ea typeface="微軟正黑體"/>
              </a:rPr>
              <a:t>与扩展柜弹性扩充空間</a:t>
            </a:r>
            <a:endParaRPr lang="ja-JP" altLang="en-US" sz="3600" b="1" u="none" strike="noStrike" cap="none">
              <a:solidFill>
                <a:schemeClr val="bg1"/>
              </a:solidFill>
              <a:latin typeface="微軟正黑體"/>
              <a:ea typeface="微軟正黑體"/>
              <a:sym typeface="Arial"/>
            </a:endParaRPr>
          </a:p>
        </p:txBody>
      </p:sp>
      <p:sp>
        <p:nvSpPr>
          <p:cNvPr id="20" name="橢圓 9">
            <a:extLst>
              <a:ext uri="{FF2B5EF4-FFF2-40B4-BE49-F238E27FC236}">
                <a16:creationId xmlns:a16="http://schemas.microsoft.com/office/drawing/2014/main" id="{E652BE63-B285-F34F-BF23-61BE629ABF05}"/>
              </a:ext>
            </a:extLst>
          </p:cNvPr>
          <p:cNvSpPr/>
          <p:nvPr/>
        </p:nvSpPr>
        <p:spPr>
          <a:xfrm>
            <a:off x="5613506" y="1608565"/>
            <a:ext cx="1060180" cy="1060180"/>
          </a:xfrm>
          <a:prstGeom prst="ellipse">
            <a:avLst/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23" name="圖片 11" descr="VJBOD.png">
            <a:extLst>
              <a:ext uri="{FF2B5EF4-FFF2-40B4-BE49-F238E27FC236}">
                <a16:creationId xmlns:a16="http://schemas.microsoft.com/office/drawing/2014/main" id="{1EA59EA3-BA26-2242-AC23-632D4BDF69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5567" y="1848876"/>
            <a:ext cx="788826" cy="664801"/>
          </a:xfrm>
          <a:prstGeom prst="rect">
            <a:avLst/>
          </a:prstGeom>
        </p:spPr>
      </p:pic>
      <p:sp>
        <p:nvSpPr>
          <p:cNvPr id="25" name="橢圓 8">
            <a:extLst>
              <a:ext uri="{FF2B5EF4-FFF2-40B4-BE49-F238E27FC236}">
                <a16:creationId xmlns:a16="http://schemas.microsoft.com/office/drawing/2014/main" id="{E1F6B0E3-DD74-1649-B5C3-77A634FFFC6C}"/>
              </a:ext>
            </a:extLst>
          </p:cNvPr>
          <p:cNvSpPr/>
          <p:nvPr/>
        </p:nvSpPr>
        <p:spPr>
          <a:xfrm>
            <a:off x="1314244" y="1628289"/>
            <a:ext cx="1060180" cy="1060180"/>
          </a:xfrm>
          <a:prstGeom prst="ellipse">
            <a:avLst/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26" name="圖片 12" descr="VJBOD.png">
            <a:extLst>
              <a:ext uri="{FF2B5EF4-FFF2-40B4-BE49-F238E27FC236}">
                <a16:creationId xmlns:a16="http://schemas.microsoft.com/office/drawing/2014/main" id="{B270A285-20D5-BC45-8D01-14895BC325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5714" y="1840349"/>
            <a:ext cx="806769" cy="709121"/>
          </a:xfrm>
          <a:prstGeom prst="rect">
            <a:avLst/>
          </a:prstGeom>
        </p:spPr>
      </p:pic>
      <p:cxnSp>
        <p:nvCxnSpPr>
          <p:cNvPr id="41" name="Straight Connector 7">
            <a:extLst>
              <a:ext uri="{FF2B5EF4-FFF2-40B4-BE49-F238E27FC236}">
                <a16:creationId xmlns:a16="http://schemas.microsoft.com/office/drawing/2014/main" id="{BA79A4E9-F17E-DB4D-AFB6-19DF25AFD39F}"/>
              </a:ext>
            </a:extLst>
          </p:cNvPr>
          <p:cNvCxnSpPr>
            <a:cxnSpLocks/>
          </p:cNvCxnSpPr>
          <p:nvPr/>
        </p:nvCxnSpPr>
        <p:spPr>
          <a:xfrm>
            <a:off x="3124200" y="4583110"/>
            <a:ext cx="1441448" cy="0"/>
          </a:xfrm>
          <a:prstGeom prst="line">
            <a:avLst/>
          </a:prstGeom>
          <a:ln w="12700">
            <a:solidFill>
              <a:schemeClr val="accent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圖片 77" descr="網路分享器1-02.png">
            <a:extLst>
              <a:ext uri="{FF2B5EF4-FFF2-40B4-BE49-F238E27FC236}">
                <a16:creationId xmlns:a16="http://schemas.microsoft.com/office/drawing/2014/main" id="{7AA5A9F4-0673-0047-BC69-08C87FBF17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635" y="3737945"/>
            <a:ext cx="213561" cy="204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5" name="Straight Connector 7">
            <a:extLst>
              <a:ext uri="{FF2B5EF4-FFF2-40B4-BE49-F238E27FC236}">
                <a16:creationId xmlns:a16="http://schemas.microsoft.com/office/drawing/2014/main" id="{80E7AA8E-30F9-4A46-A1E3-F270D13762F3}"/>
              </a:ext>
            </a:extLst>
          </p:cNvPr>
          <p:cNvCxnSpPr>
            <a:cxnSpLocks/>
          </p:cNvCxnSpPr>
          <p:nvPr/>
        </p:nvCxnSpPr>
        <p:spPr>
          <a:xfrm flipH="1">
            <a:off x="2173439" y="3230759"/>
            <a:ext cx="742406" cy="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7">
            <a:extLst>
              <a:ext uri="{FF2B5EF4-FFF2-40B4-BE49-F238E27FC236}">
                <a16:creationId xmlns:a16="http://schemas.microsoft.com/office/drawing/2014/main" id="{00AEA8D3-62C0-F94F-BAC8-776D3EE44A3D}"/>
              </a:ext>
            </a:extLst>
          </p:cNvPr>
          <p:cNvCxnSpPr>
            <a:cxnSpLocks/>
          </p:cNvCxnSpPr>
          <p:nvPr/>
        </p:nvCxnSpPr>
        <p:spPr>
          <a:xfrm flipV="1">
            <a:off x="2182029" y="3236932"/>
            <a:ext cx="0" cy="1068017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7">
            <a:extLst>
              <a:ext uri="{FF2B5EF4-FFF2-40B4-BE49-F238E27FC236}">
                <a16:creationId xmlns:a16="http://schemas.microsoft.com/office/drawing/2014/main" id="{3439429A-60AA-0545-91B9-CA33C4D3C5B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08244" y="2997279"/>
            <a:ext cx="362826" cy="1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圖片 59" descr="TS-831XU-Front.png">
            <a:extLst>
              <a:ext uri="{FF2B5EF4-FFF2-40B4-BE49-F238E27FC236}">
                <a16:creationId xmlns:a16="http://schemas.microsoft.com/office/drawing/2014/main" id="{C2A61169-F72E-4C43-B803-067F8A5A42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382" y="3882235"/>
            <a:ext cx="2049910" cy="1281421"/>
          </a:xfrm>
          <a:prstGeom prst="rect">
            <a:avLst/>
          </a:prstGeom>
        </p:spPr>
      </p:pic>
      <p:sp>
        <p:nvSpPr>
          <p:cNvPr id="38" name="TextBox 6">
            <a:extLst>
              <a:ext uri="{FF2B5EF4-FFF2-40B4-BE49-F238E27FC236}">
                <a16:creationId xmlns:a16="http://schemas.microsoft.com/office/drawing/2014/main" id="{5FA7AA19-093A-584B-A6C0-E142C2FC5D82}"/>
              </a:ext>
            </a:extLst>
          </p:cNvPr>
          <p:cNvSpPr txBox="1"/>
          <p:nvPr/>
        </p:nvSpPr>
        <p:spPr>
          <a:xfrm>
            <a:off x="1883711" y="4831630"/>
            <a:ext cx="8880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TS-832XU</a:t>
            </a:r>
            <a:endParaRPr lang="en-US" altLang="zh-TW" sz="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D7B7BC23-B0EB-6642-B1DE-8D2EFAD0F232}"/>
              </a:ext>
            </a:extLst>
          </p:cNvPr>
          <p:cNvSpPr txBox="1"/>
          <p:nvPr/>
        </p:nvSpPr>
        <p:spPr>
          <a:xfrm>
            <a:off x="5973236" y="4839292"/>
            <a:ext cx="12823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zh-Hant" sz="1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TR-002/TR-004</a:t>
            </a:r>
            <a:endParaRPr lang="en-US" altLang="zh-TW" sz="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18EB40-71A5-AD43-9616-95328E326E1B}"/>
              </a:ext>
            </a:extLst>
          </p:cNvPr>
          <p:cNvSpPr txBox="1"/>
          <p:nvPr/>
        </p:nvSpPr>
        <p:spPr>
          <a:xfrm>
            <a:off x="421663" y="3173110"/>
            <a:ext cx="1397271" cy="6272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1" tIns="45716" rIns="91431" bIns="45716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最高连接</a:t>
            </a:r>
            <a:r>
              <a:rPr lang="en-US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sz="1600" b="1">
                <a:solidFill>
                  <a:srgbClr val="FFFF00"/>
                </a:solidFill>
                <a:latin typeface="微軟正黑體"/>
                <a:ea typeface="微軟正黑體"/>
              </a:rPr>
              <a:t>8</a:t>
            </a:r>
            <a:r>
              <a:rPr lang="en-US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台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 VJBOD 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裝置</a:t>
            </a:r>
            <a:endParaRPr lang="en-US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32B49731-090A-48A4-80E2-B7B59A0416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707" y="2778478"/>
            <a:ext cx="1469637" cy="3773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F16E3F-CE16-4943-8A96-B341ADB6DFCE}"/>
              </a:ext>
            </a:extLst>
          </p:cNvPr>
          <p:cNvSpPr txBox="1"/>
          <p:nvPr/>
        </p:nvSpPr>
        <p:spPr>
          <a:xfrm>
            <a:off x="5433706" y="2807366"/>
            <a:ext cx="1442569" cy="307768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pPr algn="r"/>
            <a:r>
              <a:rPr lang="en-US" b="1">
                <a:solidFill>
                  <a:schemeClr val="tx1"/>
                </a:solidFill>
                <a:latin typeface="微軟正黑體"/>
                <a:ea typeface="微軟正黑體"/>
              </a:rPr>
              <a:t>USB 3.0 </a:t>
            </a:r>
            <a:r>
              <a:rPr lang="zh-TW" altLang="en-US" b="1">
                <a:solidFill>
                  <a:schemeClr val="tx1"/>
                </a:solidFill>
                <a:latin typeface="微軟正黑體"/>
                <a:ea typeface="微軟正黑體"/>
              </a:rPr>
              <a:t>线连接</a:t>
            </a:r>
            <a:endParaRPr lang="zh-TW" altLang="en-US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0" name="矩形圖說文字 15">
            <a:extLst>
              <a:ext uri="{FF2B5EF4-FFF2-40B4-BE49-F238E27FC236}">
                <a16:creationId xmlns:a16="http://schemas.microsoft.com/office/drawing/2014/main" id="{96FE93CB-0FE6-4E24-A189-7386FD79B14C}"/>
              </a:ext>
            </a:extLst>
          </p:cNvPr>
          <p:cNvSpPr/>
          <p:nvPr/>
        </p:nvSpPr>
        <p:spPr>
          <a:xfrm>
            <a:off x="6656405" y="3301135"/>
            <a:ext cx="2080967" cy="515514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圖說文字 15">
            <a:extLst>
              <a:ext uri="{FF2B5EF4-FFF2-40B4-BE49-F238E27FC236}">
                <a16:creationId xmlns:a16="http://schemas.microsoft.com/office/drawing/2014/main" id="{F1642C36-3FEB-45F6-A43B-965051C874B5}"/>
              </a:ext>
            </a:extLst>
          </p:cNvPr>
          <p:cNvSpPr/>
          <p:nvPr/>
        </p:nvSpPr>
        <p:spPr>
          <a:xfrm>
            <a:off x="2473054" y="3562267"/>
            <a:ext cx="1654728" cy="515514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AB8D42-8E1A-224E-BF34-121F706B96DE}"/>
              </a:ext>
            </a:extLst>
          </p:cNvPr>
          <p:cNvSpPr txBox="1"/>
          <p:nvPr/>
        </p:nvSpPr>
        <p:spPr>
          <a:xfrm>
            <a:off x="2511901" y="3570432"/>
            <a:ext cx="1595406" cy="492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en-US" sz="1300" b="1">
                <a:solidFill>
                  <a:srgbClr val="0DFFFF"/>
                </a:solidFill>
                <a:latin typeface="+mj-lt"/>
                <a:ea typeface="微軟正黑體" pitchFamily="34" charset="-120"/>
              </a:rPr>
              <a:t>1GbE / 5GbE </a:t>
            </a:r>
            <a:r>
              <a:rPr lang="zh-TW" altLang="en-US" sz="1300" b="1">
                <a:solidFill>
                  <a:srgbClr val="0DFFFF"/>
                </a:solidFill>
                <a:latin typeface="微軟正黑體"/>
                <a:ea typeface="微軟正黑體"/>
              </a:rPr>
              <a:t>高速</a:t>
            </a:r>
            <a:r>
              <a:rPr lang="en-US" altLang="zh-TW" sz="1300" b="1">
                <a:solidFill>
                  <a:srgbClr val="0DFFFF"/>
                </a:solidFill>
                <a:latin typeface="微軟正黑體"/>
                <a:ea typeface="微軟正黑體"/>
              </a:rPr>
              <a:t> </a:t>
            </a:r>
            <a:r>
              <a:rPr lang="en-US" sz="1300" b="1">
                <a:solidFill>
                  <a:srgbClr val="0DFFFF"/>
                </a:solidFill>
                <a:latin typeface="+mj-lt"/>
                <a:ea typeface="微軟正黑體"/>
              </a:rPr>
              <a:t>iSCSI</a:t>
            </a:r>
            <a:r>
              <a:rPr lang="en-US" sz="1300" b="1">
                <a:solidFill>
                  <a:srgbClr val="0DFFFF"/>
                </a:solidFill>
                <a:latin typeface="微軟正黑體"/>
                <a:ea typeface="微軟正黑體"/>
              </a:rPr>
              <a:t> </a:t>
            </a:r>
            <a:r>
              <a:rPr lang="zh-CN" altLang="en-US" sz="1300" b="1">
                <a:solidFill>
                  <a:srgbClr val="0DFFFF"/>
                </a:solidFill>
                <a:latin typeface="微軟正黑體"/>
                <a:ea typeface="微軟正黑體"/>
              </a:rPr>
              <a:t>网络连接</a:t>
            </a:r>
            <a:endParaRPr lang="zh-TW" altLang="en-US" sz="1300" b="1">
              <a:solidFill>
                <a:srgbClr val="0DFFFF"/>
              </a:solidFill>
              <a:latin typeface="微軟正黑體"/>
              <a:ea typeface="微軟正黑體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7AF0D3DA-68EE-4D75-BF28-B0A3E625E711}"/>
              </a:ext>
            </a:extLst>
          </p:cNvPr>
          <p:cNvGrpSpPr/>
          <p:nvPr/>
        </p:nvGrpSpPr>
        <p:grpSpPr>
          <a:xfrm>
            <a:off x="3909031" y="3230759"/>
            <a:ext cx="744452" cy="1068017"/>
            <a:chOff x="2164971" y="3230759"/>
            <a:chExt cx="744452" cy="1068017"/>
          </a:xfrm>
        </p:grpSpPr>
        <p:cxnSp>
          <p:nvCxnSpPr>
            <p:cNvPr id="46" name="Straight Connector 7">
              <a:extLst>
                <a:ext uri="{FF2B5EF4-FFF2-40B4-BE49-F238E27FC236}">
                  <a16:creationId xmlns:a16="http://schemas.microsoft.com/office/drawing/2014/main" id="{DC880A1E-3C22-4BE5-9A55-34D444F847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64971" y="3230759"/>
              <a:ext cx="742406" cy="0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7">
              <a:extLst>
                <a:ext uri="{FF2B5EF4-FFF2-40B4-BE49-F238E27FC236}">
                  <a16:creationId xmlns:a16="http://schemas.microsoft.com/office/drawing/2014/main" id="{606B3565-E0B7-426A-AFCA-B4F162DEEF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9423" y="3230759"/>
              <a:ext cx="0" cy="1068017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C482C85-EE8F-7542-853A-DDAD850F4D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095" y="3882235"/>
            <a:ext cx="1387967" cy="1202905"/>
          </a:xfrm>
          <a:prstGeom prst="rect">
            <a:avLst/>
          </a:prstGeom>
        </p:spPr>
      </p:pic>
      <p:cxnSp>
        <p:nvCxnSpPr>
          <p:cNvPr id="48" name="Straight Connector 7">
            <a:extLst>
              <a:ext uri="{FF2B5EF4-FFF2-40B4-BE49-F238E27FC236}">
                <a16:creationId xmlns:a16="http://schemas.microsoft.com/office/drawing/2014/main" id="{FADC9133-1813-457D-AEE3-F91D6A29374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605860" y="2981503"/>
            <a:ext cx="362826" cy="1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圖片 56">
            <a:extLst>
              <a:ext uri="{FF2B5EF4-FFF2-40B4-BE49-F238E27FC236}">
                <a16:creationId xmlns:a16="http://schemas.microsoft.com/office/drawing/2014/main" id="{C20FC134-49EA-4659-B1CF-A5178891B2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3711" y="988887"/>
            <a:ext cx="4336269" cy="2676660"/>
          </a:xfrm>
          <a:prstGeom prst="rect">
            <a:avLst/>
          </a:prstGeom>
        </p:spPr>
      </p:pic>
      <p:pic>
        <p:nvPicPr>
          <p:cNvPr id="53" name="圖片 62" descr="網路分享器1-01.png">
            <a:extLst>
              <a:ext uri="{FF2B5EF4-FFF2-40B4-BE49-F238E27FC236}">
                <a16:creationId xmlns:a16="http://schemas.microsoft.com/office/drawing/2014/main" id="{AC107AFA-81A5-A247-A815-319725F1B80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092" y="3077072"/>
            <a:ext cx="1484418" cy="319721"/>
          </a:xfrm>
          <a:prstGeom prst="rect">
            <a:avLst/>
          </a:prstGeom>
        </p:spPr>
      </p:pic>
      <p:cxnSp>
        <p:nvCxnSpPr>
          <p:cNvPr id="55" name="Straight Connector 7">
            <a:extLst>
              <a:ext uri="{FF2B5EF4-FFF2-40B4-BE49-F238E27FC236}">
                <a16:creationId xmlns:a16="http://schemas.microsoft.com/office/drawing/2014/main" id="{CE81A1FA-F829-4C5B-8FCB-66BF92D60ED6}"/>
              </a:ext>
            </a:extLst>
          </p:cNvPr>
          <p:cNvCxnSpPr>
            <a:cxnSpLocks/>
          </p:cNvCxnSpPr>
          <p:nvPr/>
        </p:nvCxnSpPr>
        <p:spPr>
          <a:xfrm flipH="1">
            <a:off x="5049725" y="3487250"/>
            <a:ext cx="1415143" cy="0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7">
            <a:extLst>
              <a:ext uri="{FF2B5EF4-FFF2-40B4-BE49-F238E27FC236}">
                <a16:creationId xmlns:a16="http://schemas.microsoft.com/office/drawing/2014/main" id="{7E51FF2C-4C04-4BFC-A723-3A8E3BFB2C7A}"/>
              </a:ext>
            </a:extLst>
          </p:cNvPr>
          <p:cNvCxnSpPr>
            <a:cxnSpLocks/>
          </p:cNvCxnSpPr>
          <p:nvPr/>
        </p:nvCxnSpPr>
        <p:spPr>
          <a:xfrm flipV="1">
            <a:off x="6464868" y="3482366"/>
            <a:ext cx="0" cy="1068017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C1185AEA-38B8-754B-BC6A-03C41FCE87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665" y="3926207"/>
            <a:ext cx="1497602" cy="936001"/>
          </a:xfrm>
          <a:prstGeom prst="rect">
            <a:avLst/>
          </a:prstGeom>
        </p:spPr>
      </p:pic>
      <p:sp>
        <p:nvSpPr>
          <p:cNvPr id="37" name="TextBox 6">
            <a:extLst>
              <a:ext uri="{FF2B5EF4-FFF2-40B4-BE49-F238E27FC236}">
                <a16:creationId xmlns:a16="http://schemas.microsoft.com/office/drawing/2014/main" id="{837A05E0-C9EE-6E43-B025-06E548B5E6C5}"/>
              </a:ext>
            </a:extLst>
          </p:cNvPr>
          <p:cNvSpPr txBox="1"/>
          <p:nvPr/>
        </p:nvSpPr>
        <p:spPr>
          <a:xfrm>
            <a:off x="2134122" y="2707467"/>
            <a:ext cx="894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TVS-951N</a:t>
            </a:r>
            <a:endParaRPr lang="en-US" altLang="zh-TW" sz="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3149FB8A-FBDB-9E44-BB7A-7A6B9976260A}"/>
              </a:ext>
            </a:extLst>
          </p:cNvPr>
          <p:cNvSpPr txBox="1"/>
          <p:nvPr/>
        </p:nvSpPr>
        <p:spPr>
          <a:xfrm>
            <a:off x="4431041" y="4837151"/>
            <a:ext cx="8880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zh-Hant" sz="1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TS-832X</a:t>
            </a:r>
            <a:endParaRPr lang="en-US" altLang="zh-TW" sz="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590E7E-E818-4912-8A60-4C30140AB168}"/>
              </a:ext>
            </a:extLst>
          </p:cNvPr>
          <p:cNvSpPr/>
          <p:nvPr/>
        </p:nvSpPr>
        <p:spPr>
          <a:xfrm>
            <a:off x="6666453" y="3310872"/>
            <a:ext cx="2268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>
                <a:solidFill>
                  <a:srgbClr val="0DFFFF"/>
                </a:solidFill>
                <a:latin typeface="微軟正黑體"/>
                <a:ea typeface="微軟正黑體"/>
              </a:rPr>
              <a:t>最高连接</a:t>
            </a:r>
            <a:r>
              <a:rPr lang="en-US" altLang="zh-TW" b="1">
                <a:solidFill>
                  <a:srgbClr val="0DFFFF"/>
                </a:solidFill>
                <a:latin typeface="微軟正黑體"/>
                <a:ea typeface="微軟正黑體"/>
              </a:rPr>
              <a:t> 2 </a:t>
            </a:r>
            <a:r>
              <a:rPr lang="zh-TW" altLang="en-US" b="1">
                <a:solidFill>
                  <a:srgbClr val="0DFFFF"/>
                </a:solidFill>
                <a:latin typeface="微軟正黑體"/>
                <a:ea typeface="微軟正黑體"/>
              </a:rPr>
              <a:t>台</a:t>
            </a:r>
            <a:endParaRPr lang="en-US" altLang="zh-TW" b="1">
              <a:solidFill>
                <a:srgbClr val="0DFFFF"/>
              </a:solidFill>
              <a:latin typeface="微軟正黑體"/>
              <a:ea typeface="微軟正黑體"/>
            </a:endParaRPr>
          </a:p>
          <a:p>
            <a:r>
              <a:rPr lang="en-US" altLang="zh-TW" b="1">
                <a:solidFill>
                  <a:srgbClr val="0DFFFF"/>
                </a:solidFill>
                <a:latin typeface="+mj-lt"/>
                <a:ea typeface="微軟正黑體"/>
              </a:rPr>
              <a:t>TR-002 / </a:t>
            </a:r>
            <a:r>
              <a:rPr lang="en-US" altLang="zh-CN" b="1">
                <a:solidFill>
                  <a:srgbClr val="0DFFFF"/>
                </a:solidFill>
                <a:latin typeface="+mj-lt"/>
                <a:ea typeface="微軟正黑體"/>
              </a:rPr>
              <a:t>TR-004</a:t>
            </a:r>
            <a:r>
              <a:rPr lang="en-US" altLang="zh-TW" b="1">
                <a:solidFill>
                  <a:srgbClr val="0DFFFF"/>
                </a:solidFill>
                <a:latin typeface="+mj-lt"/>
                <a:ea typeface="微軟正黑體"/>
              </a:rPr>
              <a:t> RAID</a:t>
            </a:r>
          </a:p>
        </p:txBody>
      </p:sp>
    </p:spTree>
    <p:extLst>
      <p:ext uri="{BB962C8B-B14F-4D97-AF65-F5344CB8AC3E}">
        <p14:creationId xmlns:p14="http://schemas.microsoft.com/office/powerpoint/2010/main" val="3385733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110;p16">
            <a:extLst>
              <a:ext uri="{FF2B5EF4-FFF2-40B4-BE49-F238E27FC236}">
                <a16:creationId xmlns:a16="http://schemas.microsoft.com/office/drawing/2014/main" id="{7F1959BD-49F1-40AC-841F-9C8DF5BC1788}"/>
              </a:ext>
            </a:extLst>
          </p:cNvPr>
          <p:cNvSpPr/>
          <p:nvPr/>
        </p:nvSpPr>
        <p:spPr>
          <a:xfrm>
            <a:off x="3060286" y="3307568"/>
            <a:ext cx="2616986" cy="886469"/>
          </a:xfrm>
          <a:prstGeom prst="roundRect">
            <a:avLst>
              <a:gd name="adj" fmla="val 11248"/>
            </a:avLst>
          </a:prstGeom>
          <a:solidFill>
            <a:srgbClr val="FF00FF"/>
          </a:solidFill>
          <a:ln>
            <a:noFill/>
            <a:headEnd type="none" w="sm" len="sm"/>
            <a:tailEnd type="none" w="sm" len="sm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68569" tIns="68569" rIns="68569" bIns="68569" anchor="t" anchorCtr="0">
            <a:noAutofit/>
          </a:bodyPr>
          <a:lstStyle/>
          <a:p>
            <a:pPr lvl="0" algn="ctr"/>
            <a:endParaRPr lang="en-US" altLang="zh-TW" sz="15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8" name="Google Shape;110;p16">
            <a:extLst>
              <a:ext uri="{FF2B5EF4-FFF2-40B4-BE49-F238E27FC236}">
                <a16:creationId xmlns:a16="http://schemas.microsoft.com/office/drawing/2014/main" id="{1CB13C85-3089-4073-8723-7DBE8072D137}"/>
              </a:ext>
            </a:extLst>
          </p:cNvPr>
          <p:cNvSpPr/>
          <p:nvPr/>
        </p:nvSpPr>
        <p:spPr>
          <a:xfrm>
            <a:off x="5999175" y="3211739"/>
            <a:ext cx="2424467" cy="900371"/>
          </a:xfrm>
          <a:prstGeom prst="roundRect">
            <a:avLst>
              <a:gd name="adj" fmla="val 11248"/>
            </a:avLst>
          </a:prstGeom>
          <a:solidFill>
            <a:srgbClr val="FF00FF"/>
          </a:solidFill>
          <a:ln>
            <a:noFill/>
            <a:headEnd type="none" w="sm" len="sm"/>
            <a:tailEnd type="none" w="sm" len="sm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68569" tIns="68569" rIns="68569" bIns="68569" anchor="t" anchorCtr="0">
            <a:noAutofit/>
          </a:bodyPr>
          <a:lstStyle/>
          <a:p>
            <a:pPr lvl="0" algn="ctr"/>
            <a:endParaRPr lang="en-US" altLang="zh-TW" sz="1500" b="1">
              <a:solidFill>
                <a:schemeClr val="tx1"/>
              </a:solidFill>
              <a:latin typeface="+mj-lt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548"/>
            <a:ext cx="9144000" cy="8572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全新</a:t>
            </a:r>
            <a:r>
              <a:rPr lang="en-US" altLang="zh-CN" sz="3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36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VJBOD</a:t>
            </a:r>
            <a:r>
              <a:rPr lang="zh-TW" altLang="en-US" sz="36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TW" sz="36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Cloud </a:t>
            </a:r>
            <a:r>
              <a:rPr lang="zh-TW" altLang="en-US" sz="3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架构</a:t>
            </a:r>
          </a:p>
        </p:txBody>
      </p:sp>
      <p:sp>
        <p:nvSpPr>
          <p:cNvPr id="67" name="內容版面配置區 2">
            <a:extLst>
              <a:ext uri="{FF2B5EF4-FFF2-40B4-BE49-F238E27FC236}">
                <a16:creationId xmlns:a16="http://schemas.microsoft.com/office/drawing/2014/main" id="{428B0B1D-BC6D-4564-91D1-B35C8AC02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3206" y="1046383"/>
            <a:ext cx="6452867" cy="9091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68580" tIns="34290" rIns="68580" bIns="34290" rtlCol="0" anchor="t" anchorCtr="0">
            <a:noAutofit/>
          </a:bodyPr>
          <a:lstStyle/>
          <a:p>
            <a:pPr marL="0" indent="0">
              <a:buNone/>
            </a:pPr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/>
                <a:cs typeface="Arial"/>
              </a:rPr>
              <a:t>TVS-951N</a:t>
            </a:r>
            <a:r>
              <a:rPr lang="en-US" altLang="zh-TW" sz="18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zh-CN" altLang="en-US" sz="18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搭配</a:t>
            </a:r>
            <a:r>
              <a:rPr lang="en-US" altLang="zh-CN" sz="18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+mj-lt"/>
                <a:ea typeface="微軟正黑體"/>
                <a:cs typeface="Arial"/>
              </a:rPr>
              <a:t>QTS 4.4.1</a:t>
            </a:r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/>
                <a:cs typeface="Arial"/>
              </a:rPr>
              <a:t> </a:t>
            </a:r>
            <a:r>
              <a:rPr lang="zh-TW" altLang="en-US" sz="18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将可被用来做为云端存储网关 </a:t>
            </a:r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/>
                <a:cs typeface="Arial"/>
              </a:rPr>
              <a:t>(Storage Gateway) </a:t>
            </a:r>
            <a:r>
              <a:rPr lang="zh-TW" altLang="en-US" sz="18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加速云端存储同时连接本地应用。</a:t>
            </a:r>
            <a:endParaRPr lang="en-US" altLang="zh-TW" sz="1800" b="1">
              <a:solidFill>
                <a:schemeClr val="bg1"/>
              </a:solidFill>
              <a:latin typeface="微軟正黑體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8198" name="Picture 6" descr="ãDisk iconãçåçæå°çµæ">
            <a:extLst>
              <a:ext uri="{FF2B5EF4-FFF2-40B4-BE49-F238E27FC236}">
                <a16:creationId xmlns:a16="http://schemas.microsoft.com/office/drawing/2014/main" id="{42C74A14-CE45-45FE-9EC8-20AE2E31A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7545" y="3622179"/>
            <a:ext cx="587223" cy="5126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ãDisk iconãçåçæå°çµæ">
            <a:extLst>
              <a:ext uri="{FF2B5EF4-FFF2-40B4-BE49-F238E27FC236}">
                <a16:creationId xmlns:a16="http://schemas.microsoft.com/office/drawing/2014/main" id="{3FBD4C15-88E9-4836-94E9-4B576BDF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0942" y="3623522"/>
            <a:ext cx="587223" cy="5126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Google Shape;110;p16">
            <a:extLst>
              <a:ext uri="{FF2B5EF4-FFF2-40B4-BE49-F238E27FC236}">
                <a16:creationId xmlns:a16="http://schemas.microsoft.com/office/drawing/2014/main" id="{CA20BAA7-85DC-4A96-B387-A9CEC4F315A2}"/>
              </a:ext>
            </a:extLst>
          </p:cNvPr>
          <p:cNvSpPr/>
          <p:nvPr/>
        </p:nvSpPr>
        <p:spPr>
          <a:xfrm>
            <a:off x="3085804" y="2842072"/>
            <a:ext cx="2616851" cy="390197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lang="zh-TW" altLang="en-US" sz="1500" b="1">
              <a:solidFill>
                <a:srgbClr val="FFFFFF"/>
              </a:solidFill>
              <a:latin typeface="+mj-lt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8202" name="Picture 10" descr="ãObject icon pngãçåçæå°çµæ">
            <a:extLst>
              <a:ext uri="{FF2B5EF4-FFF2-40B4-BE49-F238E27FC236}">
                <a16:creationId xmlns:a16="http://schemas.microsoft.com/office/drawing/2014/main" id="{D62EAF3E-DE78-4F01-9C9D-AE46498FE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2031" y="3473249"/>
            <a:ext cx="680225" cy="6802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Google Shape;110;p16">
            <a:extLst>
              <a:ext uri="{FF2B5EF4-FFF2-40B4-BE49-F238E27FC236}">
                <a16:creationId xmlns:a16="http://schemas.microsoft.com/office/drawing/2014/main" id="{25C2F92A-4288-4F59-991C-4EED2B4C5500}"/>
              </a:ext>
            </a:extLst>
          </p:cNvPr>
          <p:cNvSpPr/>
          <p:nvPr/>
        </p:nvSpPr>
        <p:spPr>
          <a:xfrm>
            <a:off x="2449679" y="4284590"/>
            <a:ext cx="3708660" cy="309539"/>
          </a:xfrm>
          <a:prstGeom prst="roundRect">
            <a:avLst>
              <a:gd name="adj" fmla="val 16667"/>
            </a:avLst>
          </a:prstGeom>
          <a:solidFill>
            <a:srgbClr val="04DEFC"/>
          </a:solidFill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altLang="zh-TW" sz="15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    QNAP</a:t>
            </a:r>
            <a:r>
              <a:rPr lang="zh-TW" altLang="en-US" sz="15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NAS</a:t>
            </a: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74922F1C-DE8A-48B7-B677-484279E8F0A7}"/>
              </a:ext>
            </a:extLst>
          </p:cNvPr>
          <p:cNvSpPr txBox="1"/>
          <p:nvPr/>
        </p:nvSpPr>
        <p:spPr>
          <a:xfrm>
            <a:off x="3767756" y="1785430"/>
            <a:ext cx="2095182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100" b="1">
                <a:solidFill>
                  <a:srgbClr val="0D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存储网关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F34F1B4D-56C6-4270-AFC0-9DD3FDEC4B6E}"/>
              </a:ext>
            </a:extLst>
          </p:cNvPr>
          <p:cNvSpPr txBox="1"/>
          <p:nvPr/>
        </p:nvSpPr>
        <p:spPr>
          <a:xfrm>
            <a:off x="6307871" y="4226722"/>
            <a:ext cx="1800493" cy="4154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t">
            <a:spAutoFit/>
          </a:bodyPr>
          <a:lstStyle/>
          <a:p>
            <a:r>
              <a:rPr lang="zh-TW" altLang="en-US" sz="2100" b="1">
                <a:solidFill>
                  <a:srgbClr val="0D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云端存储空间</a:t>
            </a:r>
          </a:p>
        </p:txBody>
      </p:sp>
      <p:sp>
        <p:nvSpPr>
          <p:cNvPr id="30" name="Google Shape;114;p16">
            <a:extLst>
              <a:ext uri="{FF2B5EF4-FFF2-40B4-BE49-F238E27FC236}">
                <a16:creationId xmlns:a16="http://schemas.microsoft.com/office/drawing/2014/main" id="{9CDB0FB1-3F8D-4051-A751-19010DF89863}"/>
              </a:ext>
            </a:extLst>
          </p:cNvPr>
          <p:cNvSpPr/>
          <p:nvPr/>
        </p:nvSpPr>
        <p:spPr>
          <a:xfrm>
            <a:off x="6023220" y="2174975"/>
            <a:ext cx="2400422" cy="87358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D2B4"/>
              </a:gs>
              <a:gs pos="100000">
                <a:srgbClr val="19FFDE"/>
              </a:gs>
            </a:gsLst>
            <a:lin ang="0" scaled="0"/>
          </a:gradFill>
          <a:ln>
            <a:noFill/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lvl="0" algn="ctr"/>
            <a:endParaRPr lang="zh-TW" altLang="en-US" sz="105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3" name="Google Shape;110;p16">
            <a:extLst>
              <a:ext uri="{FF2B5EF4-FFF2-40B4-BE49-F238E27FC236}">
                <a16:creationId xmlns:a16="http://schemas.microsoft.com/office/drawing/2014/main" id="{EC4E533A-BA40-45D3-9E7C-1E6DC6F98AFB}"/>
              </a:ext>
            </a:extLst>
          </p:cNvPr>
          <p:cNvSpPr/>
          <p:nvPr/>
        </p:nvSpPr>
        <p:spPr>
          <a:xfrm>
            <a:off x="3088372" y="2327295"/>
            <a:ext cx="2614283" cy="437087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>
            <a:noFill/>
            <a:headEnd type="none" w="sm" len="sm"/>
            <a:tailEnd type="none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zh-TW" altLang="en-US" sz="1500" b="1">
                <a:solidFill>
                  <a:schemeClr val="tx1"/>
                </a:solidFill>
                <a:latin typeface="+mj-lt"/>
                <a:ea typeface="微軟正黑體"/>
              </a:rPr>
              <a:t>快取空间</a:t>
            </a:r>
            <a:endParaRPr lang="en-US" altLang="zh-TW" sz="1500" b="1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3" name="Google Shape;110;p16">
            <a:extLst>
              <a:ext uri="{FF2B5EF4-FFF2-40B4-BE49-F238E27FC236}">
                <a16:creationId xmlns:a16="http://schemas.microsoft.com/office/drawing/2014/main" id="{AE10D94B-A008-40C3-993E-78321C327DAB}"/>
              </a:ext>
            </a:extLst>
          </p:cNvPr>
          <p:cNvSpPr/>
          <p:nvPr/>
        </p:nvSpPr>
        <p:spPr>
          <a:xfrm>
            <a:off x="782708" y="2146899"/>
            <a:ext cx="1894249" cy="827480"/>
          </a:xfrm>
          <a:prstGeom prst="roundRect">
            <a:avLst>
              <a:gd name="adj" fmla="val 16667"/>
            </a:avLst>
          </a:prstGeom>
          <a:solidFill>
            <a:srgbClr val="F70F78"/>
          </a:solidFill>
          <a:ln>
            <a:noFill/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lang="en-US" altLang="zh-TW" sz="1500" b="1">
              <a:solidFill>
                <a:schemeClr val="bg1"/>
              </a:solidFill>
              <a:latin typeface="+mj-lt"/>
              <a:ea typeface="微軟正黑體"/>
            </a:endParaRPr>
          </a:p>
        </p:txBody>
      </p:sp>
      <p:pic>
        <p:nvPicPr>
          <p:cNvPr id="25" name="Picture 6" descr="ãDisk iconãçåçæå°çµæ">
            <a:extLst>
              <a:ext uri="{FF2B5EF4-FFF2-40B4-BE49-F238E27FC236}">
                <a16:creationId xmlns:a16="http://schemas.microsoft.com/office/drawing/2014/main" id="{7B0A0083-BA50-4E97-87F5-D3B1201E1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230" y="3622179"/>
            <a:ext cx="587223" cy="5126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ãObject icon pngãçåçæå°çµæ">
            <a:extLst>
              <a:ext uri="{FF2B5EF4-FFF2-40B4-BE49-F238E27FC236}">
                <a16:creationId xmlns:a16="http://schemas.microsoft.com/office/drawing/2014/main" id="{91008490-E24A-4A2B-AD3A-C1510214A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3415" y="3507006"/>
            <a:ext cx="680225" cy="6802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ãObject icon pngãçåçæå°çµæ">
            <a:extLst>
              <a:ext uri="{FF2B5EF4-FFF2-40B4-BE49-F238E27FC236}">
                <a16:creationId xmlns:a16="http://schemas.microsoft.com/office/drawing/2014/main" id="{22B2CD94-8370-45E2-9A43-9B4DA450B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8423" y="3475946"/>
            <a:ext cx="680225" cy="6802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ãStorage pngãçåçæå°çµæ">
            <a:extLst>
              <a:ext uri="{FF2B5EF4-FFF2-40B4-BE49-F238E27FC236}">
                <a16:creationId xmlns:a16="http://schemas.microsoft.com/office/drawing/2014/main" id="{98161CFD-7380-4758-863F-F232C6CEB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4544" y="2182955"/>
            <a:ext cx="894572" cy="89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ãDisk iconãçåçæå°çµæ">
            <a:extLst>
              <a:ext uri="{FF2B5EF4-FFF2-40B4-BE49-F238E27FC236}">
                <a16:creationId xmlns:a16="http://schemas.microsoft.com/office/drawing/2014/main" id="{1879E105-CF2A-4EC1-A353-914096F85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1281" y="3625030"/>
            <a:ext cx="587223" cy="5126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478020AB-047D-49F0-9DC4-A7EE542D92A3}"/>
              </a:ext>
            </a:extLst>
          </p:cNvPr>
          <p:cNvSpPr txBox="1"/>
          <p:nvPr/>
        </p:nvSpPr>
        <p:spPr>
          <a:xfrm>
            <a:off x="964238" y="3057905"/>
            <a:ext cx="1531188" cy="4154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21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本地用戶端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6D101D20-A409-4E0D-B37F-CFA684DA16A6}"/>
              </a:ext>
            </a:extLst>
          </p:cNvPr>
          <p:cNvCxnSpPr>
            <a:cxnSpLocks/>
          </p:cNvCxnSpPr>
          <p:nvPr/>
        </p:nvCxnSpPr>
        <p:spPr>
          <a:xfrm>
            <a:off x="2676019" y="2320319"/>
            <a:ext cx="3379064" cy="0"/>
          </a:xfrm>
          <a:prstGeom prst="line">
            <a:avLst/>
          </a:prstGeom>
          <a:ln w="28575">
            <a:solidFill>
              <a:srgbClr val="FF66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72A33A67-5E04-49F4-BAF4-7EA03683AD65}"/>
              </a:ext>
            </a:extLst>
          </p:cNvPr>
          <p:cNvCxnSpPr>
            <a:cxnSpLocks/>
          </p:cNvCxnSpPr>
          <p:nvPr/>
        </p:nvCxnSpPr>
        <p:spPr>
          <a:xfrm flipV="1">
            <a:off x="2679644" y="2763001"/>
            <a:ext cx="3390805" cy="6738"/>
          </a:xfrm>
          <a:prstGeom prst="line">
            <a:avLst/>
          </a:prstGeom>
          <a:ln w="28575">
            <a:solidFill>
              <a:srgbClr val="FF66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5">
            <a:extLst>
              <a:ext uri="{FF2B5EF4-FFF2-40B4-BE49-F238E27FC236}">
                <a16:creationId xmlns:a16="http://schemas.microsoft.com/office/drawing/2014/main" id="{3FCB6070-AEFC-483E-A7F1-B197194FAFFE}"/>
              </a:ext>
            </a:extLst>
          </p:cNvPr>
          <p:cNvSpPr/>
          <p:nvPr/>
        </p:nvSpPr>
        <p:spPr>
          <a:xfrm>
            <a:off x="3522453" y="4655296"/>
            <a:ext cx="2148306" cy="2308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900">
                <a:solidFill>
                  <a:schemeClr val="bg1"/>
                </a:solidFill>
                <a:latin typeface="微軟正黑體"/>
                <a:ea typeface="微軟正黑體"/>
              </a:rPr>
              <a:t>QTS 4.4.1</a:t>
            </a:r>
            <a:r>
              <a:rPr lang="zh-TW" altLang="en-US" sz="900">
                <a:solidFill>
                  <a:schemeClr val="bg1"/>
                </a:solidFill>
                <a:latin typeface="微軟正黑體"/>
                <a:ea typeface="微軟正黑體"/>
              </a:rPr>
              <a:t> 將优先提供云端磁盘区。</a:t>
            </a: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3BD6A7DA-7285-430D-886B-961202247F5D}"/>
              </a:ext>
            </a:extLst>
          </p:cNvPr>
          <p:cNvSpPr/>
          <p:nvPr/>
        </p:nvSpPr>
        <p:spPr>
          <a:xfrm>
            <a:off x="2676019" y="2421188"/>
            <a:ext cx="825147" cy="233024"/>
          </a:xfrm>
          <a:prstGeom prst="leftRightArrow">
            <a:avLst/>
          </a:prstGeom>
          <a:gradFill>
            <a:gsLst>
              <a:gs pos="0">
                <a:srgbClr val="00D6B7"/>
              </a:gs>
              <a:gs pos="100000">
                <a:srgbClr val="19FFDE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+mj-lt"/>
            </a:endParaRPr>
          </a:p>
        </p:txBody>
      </p:sp>
      <p:sp>
        <p:nvSpPr>
          <p:cNvPr id="34" name="Arrow: Left-Right 33">
            <a:extLst>
              <a:ext uri="{FF2B5EF4-FFF2-40B4-BE49-F238E27FC236}">
                <a16:creationId xmlns:a16="http://schemas.microsoft.com/office/drawing/2014/main" id="{79CE0BD0-0A58-4426-8024-423D6BB425F1}"/>
              </a:ext>
            </a:extLst>
          </p:cNvPr>
          <p:cNvSpPr/>
          <p:nvPr/>
        </p:nvSpPr>
        <p:spPr>
          <a:xfrm>
            <a:off x="5185650" y="2402551"/>
            <a:ext cx="837571" cy="251660"/>
          </a:xfrm>
          <a:prstGeom prst="leftRightArrow">
            <a:avLst/>
          </a:prstGeom>
          <a:gradFill>
            <a:gsLst>
              <a:gs pos="0">
                <a:srgbClr val="00D6B7"/>
              </a:gs>
              <a:gs pos="100000">
                <a:srgbClr val="19FFDE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+mj-lt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F37DDFB-0C87-4A7A-BB09-DBF11E75E7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87" y="2255194"/>
            <a:ext cx="660138" cy="660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5181F17-5411-47E0-95D1-D1A5B955C4CA}"/>
              </a:ext>
            </a:extLst>
          </p:cNvPr>
          <p:cNvSpPr/>
          <p:nvPr/>
        </p:nvSpPr>
        <p:spPr>
          <a:xfrm>
            <a:off x="6230273" y="2435942"/>
            <a:ext cx="1569660" cy="3231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1500" b="1">
                <a:solidFill>
                  <a:schemeClr val="tx1"/>
                </a:solidFill>
                <a:ea typeface="微軟正黑體"/>
              </a:rPr>
              <a:t>云端磁盘区        </a:t>
            </a:r>
            <a:endParaRPr lang="zh-TW" altLang="en-US" sz="1500" b="1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F3153053-389C-4644-AA30-9582FC24C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205" y="3731694"/>
            <a:ext cx="2517377" cy="155390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1FE10F2-FAB6-4291-A275-AE48010DD3A9}"/>
              </a:ext>
            </a:extLst>
          </p:cNvPr>
          <p:cNvSpPr/>
          <p:nvPr/>
        </p:nvSpPr>
        <p:spPr>
          <a:xfrm>
            <a:off x="6534123" y="3235393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solidFill>
                  <a:schemeClr val="tx1"/>
                </a:solidFill>
                <a:ea typeface="微軟正黑體"/>
              </a:rPr>
              <a:t>云端对象存储</a:t>
            </a:r>
            <a:endParaRPr lang="en-US" altLang="zh-TW" b="1">
              <a:solidFill>
                <a:schemeClr val="tx1"/>
              </a:solidFill>
              <a:ea typeface="微軟正黑體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7718DF8-2723-4BE8-9133-EDD2A75E3A84}"/>
              </a:ext>
            </a:extLst>
          </p:cNvPr>
          <p:cNvSpPr/>
          <p:nvPr/>
        </p:nvSpPr>
        <p:spPr>
          <a:xfrm>
            <a:off x="4086364" y="3332747"/>
            <a:ext cx="6238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b="1">
                <a:solidFill>
                  <a:schemeClr val="tx1"/>
                </a:solidFill>
                <a:ea typeface="微軟正黑體" panose="020B0604030504040204" pitchFamily="34" charset="-120"/>
              </a:rPr>
              <a:t>RAID</a:t>
            </a:r>
            <a:endParaRPr lang="en-US" altLang="zh-TW" b="1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4D3C5FA-1906-49FA-8522-32DEBBE6652F}"/>
              </a:ext>
            </a:extLst>
          </p:cNvPr>
          <p:cNvSpPr/>
          <p:nvPr/>
        </p:nvSpPr>
        <p:spPr>
          <a:xfrm>
            <a:off x="1250264" y="2402063"/>
            <a:ext cx="1261884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ea typeface="微軟正黑體"/>
              </a:rPr>
              <a:t>本地应用程序</a:t>
            </a:r>
            <a:endParaRPr lang="en-US" altLang="zh-TW" b="1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1C1BE03-8C73-4D34-AC06-4FC550D7496E}"/>
              </a:ext>
            </a:extLst>
          </p:cNvPr>
          <p:cNvSpPr/>
          <p:nvPr/>
        </p:nvSpPr>
        <p:spPr>
          <a:xfrm>
            <a:off x="3999488" y="2877625"/>
            <a:ext cx="761747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sz="1500" b="1">
                <a:solidFill>
                  <a:srgbClr val="FFFFFF"/>
                </a:solidFill>
                <a:ea typeface="微軟正黑體"/>
              </a:rPr>
              <a:t>存储池</a:t>
            </a:r>
            <a:endParaRPr lang="zh-TW" altLang="en-US" sz="1500" b="1">
              <a:solidFill>
                <a:srgbClr val="FFFFFF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2249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梯形 60">
            <a:extLst>
              <a:ext uri="{FF2B5EF4-FFF2-40B4-BE49-F238E27FC236}">
                <a16:creationId xmlns:a16="http://schemas.microsoft.com/office/drawing/2014/main" id="{CF3FEB89-B8D0-44D3-BD89-5A861C5D624A}"/>
              </a:ext>
            </a:extLst>
          </p:cNvPr>
          <p:cNvSpPr/>
          <p:nvPr/>
        </p:nvSpPr>
        <p:spPr>
          <a:xfrm rot="10800000">
            <a:off x="5856647" y="2243287"/>
            <a:ext cx="1732018" cy="669406"/>
          </a:xfrm>
          <a:custGeom>
            <a:avLst/>
            <a:gdLst>
              <a:gd name="connsiteX0" fmla="*/ 0 w 1722079"/>
              <a:gd name="connsiteY0" fmla="*/ 763828 h 763828"/>
              <a:gd name="connsiteX1" fmla="*/ 190957 w 1722079"/>
              <a:gd name="connsiteY1" fmla="*/ 0 h 763828"/>
              <a:gd name="connsiteX2" fmla="*/ 1531122 w 1722079"/>
              <a:gd name="connsiteY2" fmla="*/ 0 h 763828"/>
              <a:gd name="connsiteX3" fmla="*/ 1722079 w 1722079"/>
              <a:gd name="connsiteY3" fmla="*/ 763828 h 763828"/>
              <a:gd name="connsiteX4" fmla="*/ 0 w 1722079"/>
              <a:gd name="connsiteY4" fmla="*/ 763828 h 763828"/>
              <a:gd name="connsiteX0" fmla="*/ 0 w 1722079"/>
              <a:gd name="connsiteY0" fmla="*/ 778736 h 778736"/>
              <a:gd name="connsiteX1" fmla="*/ 190957 w 1722079"/>
              <a:gd name="connsiteY1" fmla="*/ 14908 h 778736"/>
              <a:gd name="connsiteX2" fmla="*/ 1461548 w 1722079"/>
              <a:gd name="connsiteY2" fmla="*/ 0 h 778736"/>
              <a:gd name="connsiteX3" fmla="*/ 1722079 w 1722079"/>
              <a:gd name="connsiteY3" fmla="*/ 778736 h 778736"/>
              <a:gd name="connsiteX4" fmla="*/ 0 w 1722079"/>
              <a:gd name="connsiteY4" fmla="*/ 778736 h 778736"/>
              <a:gd name="connsiteX0" fmla="*/ 0 w 1697231"/>
              <a:gd name="connsiteY0" fmla="*/ 778736 h 778736"/>
              <a:gd name="connsiteX1" fmla="*/ 190957 w 1697231"/>
              <a:gd name="connsiteY1" fmla="*/ 14908 h 778736"/>
              <a:gd name="connsiteX2" fmla="*/ 1461548 w 1697231"/>
              <a:gd name="connsiteY2" fmla="*/ 0 h 778736"/>
              <a:gd name="connsiteX3" fmla="*/ 1697231 w 1697231"/>
              <a:gd name="connsiteY3" fmla="*/ 505410 h 778736"/>
              <a:gd name="connsiteX4" fmla="*/ 0 w 1697231"/>
              <a:gd name="connsiteY4" fmla="*/ 778736 h 778736"/>
              <a:gd name="connsiteX0" fmla="*/ 0 w 1687292"/>
              <a:gd name="connsiteY0" fmla="*/ 515349 h 515349"/>
              <a:gd name="connsiteX1" fmla="*/ 181018 w 1687292"/>
              <a:gd name="connsiteY1" fmla="*/ 14908 h 515349"/>
              <a:gd name="connsiteX2" fmla="*/ 1451609 w 1687292"/>
              <a:gd name="connsiteY2" fmla="*/ 0 h 515349"/>
              <a:gd name="connsiteX3" fmla="*/ 1687292 w 1687292"/>
              <a:gd name="connsiteY3" fmla="*/ 505410 h 515349"/>
              <a:gd name="connsiteX4" fmla="*/ 0 w 1687292"/>
              <a:gd name="connsiteY4" fmla="*/ 515349 h 515349"/>
              <a:gd name="connsiteX0" fmla="*/ 0 w 1687292"/>
              <a:gd name="connsiteY0" fmla="*/ 515349 h 515349"/>
              <a:gd name="connsiteX1" fmla="*/ 200897 w 1687292"/>
              <a:gd name="connsiteY1" fmla="*/ 4969 h 515349"/>
              <a:gd name="connsiteX2" fmla="*/ 1451609 w 1687292"/>
              <a:gd name="connsiteY2" fmla="*/ 0 h 515349"/>
              <a:gd name="connsiteX3" fmla="*/ 1687292 w 1687292"/>
              <a:gd name="connsiteY3" fmla="*/ 505410 h 515349"/>
              <a:gd name="connsiteX4" fmla="*/ 0 w 1687292"/>
              <a:gd name="connsiteY4" fmla="*/ 515349 h 515349"/>
              <a:gd name="connsiteX0" fmla="*/ 0 w 1712140"/>
              <a:gd name="connsiteY0" fmla="*/ 515349 h 664436"/>
              <a:gd name="connsiteX1" fmla="*/ 200897 w 1712140"/>
              <a:gd name="connsiteY1" fmla="*/ 4969 h 664436"/>
              <a:gd name="connsiteX2" fmla="*/ 1451609 w 1712140"/>
              <a:gd name="connsiteY2" fmla="*/ 0 h 664436"/>
              <a:gd name="connsiteX3" fmla="*/ 1712140 w 1712140"/>
              <a:gd name="connsiteY3" fmla="*/ 664436 h 664436"/>
              <a:gd name="connsiteX4" fmla="*/ 0 w 1712140"/>
              <a:gd name="connsiteY4" fmla="*/ 515349 h 664436"/>
              <a:gd name="connsiteX0" fmla="*/ 0 w 1732018"/>
              <a:gd name="connsiteY0" fmla="*/ 669406 h 669406"/>
              <a:gd name="connsiteX1" fmla="*/ 220775 w 1732018"/>
              <a:gd name="connsiteY1" fmla="*/ 4969 h 669406"/>
              <a:gd name="connsiteX2" fmla="*/ 1471487 w 1732018"/>
              <a:gd name="connsiteY2" fmla="*/ 0 h 669406"/>
              <a:gd name="connsiteX3" fmla="*/ 1732018 w 1732018"/>
              <a:gd name="connsiteY3" fmla="*/ 664436 h 669406"/>
              <a:gd name="connsiteX4" fmla="*/ 0 w 1732018"/>
              <a:gd name="connsiteY4" fmla="*/ 669406 h 66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2018" h="669406">
                <a:moveTo>
                  <a:pt x="0" y="669406"/>
                </a:moveTo>
                <a:lnTo>
                  <a:pt x="220775" y="4969"/>
                </a:lnTo>
                <a:lnTo>
                  <a:pt x="1471487" y="0"/>
                </a:lnTo>
                <a:lnTo>
                  <a:pt x="1732018" y="664436"/>
                </a:lnTo>
                <a:lnTo>
                  <a:pt x="0" y="669406"/>
                </a:lnTo>
                <a:close/>
              </a:path>
            </a:pathLst>
          </a:custGeom>
          <a:gradFill flip="none" rotWithShape="1">
            <a:gsLst>
              <a:gs pos="0">
                <a:srgbClr val="23BDE1">
                  <a:tint val="66000"/>
                  <a:satMod val="160000"/>
                </a:srgbClr>
              </a:gs>
              <a:gs pos="50000">
                <a:srgbClr val="23BDE1">
                  <a:tint val="44500"/>
                  <a:satMod val="160000"/>
                </a:srgbClr>
              </a:gs>
              <a:gs pos="100000">
                <a:srgbClr val="23BDE1">
                  <a:tint val="23500"/>
                  <a:satMod val="160000"/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297A247E-9BA4-423F-9418-4BEBD3AD623D}"/>
              </a:ext>
            </a:extLst>
          </p:cNvPr>
          <p:cNvCxnSpPr>
            <a:cxnSpLocks/>
          </p:cNvCxnSpPr>
          <p:nvPr/>
        </p:nvCxnSpPr>
        <p:spPr>
          <a:xfrm>
            <a:off x="5195542" y="2931887"/>
            <a:ext cx="757153" cy="0"/>
          </a:xfrm>
          <a:prstGeom prst="line">
            <a:avLst/>
          </a:prstGeom>
          <a:ln w="38100">
            <a:solidFill>
              <a:srgbClr val="FF2E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8" name="圖片 12307">
            <a:extLst>
              <a:ext uri="{FF2B5EF4-FFF2-40B4-BE49-F238E27FC236}">
                <a16:creationId xmlns:a16="http://schemas.microsoft.com/office/drawing/2014/main" id="{43AD552F-5EDE-4A33-8AA5-7B0AEBF418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757" y="1516942"/>
            <a:ext cx="1722079" cy="975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F085A1A1-35DF-48EA-94DC-FF7300652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8292" y="2766234"/>
            <a:ext cx="2517377" cy="1553908"/>
          </a:xfrm>
          <a:prstGeom prst="rect">
            <a:avLst/>
          </a:prstGeom>
        </p:spPr>
      </p:pic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A983D0FB-6B8A-4844-BDE0-955599CF3FA5}"/>
              </a:ext>
            </a:extLst>
          </p:cNvPr>
          <p:cNvSpPr/>
          <p:nvPr/>
        </p:nvSpPr>
        <p:spPr>
          <a:xfrm rot="16200000" flipH="1">
            <a:off x="6833021" y="2369818"/>
            <a:ext cx="2788291" cy="1062659"/>
          </a:xfrm>
          <a:prstGeom prst="roundRect">
            <a:avLst>
              <a:gd name="adj" fmla="val 8146"/>
            </a:avLst>
          </a:prstGeom>
          <a:solidFill>
            <a:srgbClr val="F2F2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b="1">
              <a:solidFill>
                <a:srgbClr val="0D04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5720AA81-3204-4F65-A0EF-D9B0C9F0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199"/>
            <a:ext cx="9144000" cy="857250"/>
          </a:xfrm>
        </p:spPr>
        <p:txBody>
          <a:bodyPr/>
          <a:lstStyle/>
          <a:p>
            <a:r>
              <a:rPr lang="en-US" altLang="zh-TW" sz="3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 </a:t>
            </a:r>
            <a:r>
              <a:rPr lang="zh-TW" altLang="en-US" sz="3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個对象存储供应商，统一使用界面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CCB827-1687-4CB1-9D82-5A1924A4DFA5}"/>
              </a:ext>
            </a:extLst>
          </p:cNvPr>
          <p:cNvSpPr/>
          <p:nvPr/>
        </p:nvSpPr>
        <p:spPr>
          <a:xfrm>
            <a:off x="253254" y="4541464"/>
            <a:ext cx="79415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">
                <a:solidFill>
                  <a:schemeClr val="bg1"/>
                </a:solidFill>
                <a:latin typeface="+mj-lt"/>
              </a:rPr>
              <a:t>https://docs.aws.amazon.com/zh_tw/storagegateway/latest/userguide/StorageGatewayConcepts.html</a:t>
            </a:r>
          </a:p>
        </p:txBody>
      </p: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C937733A-63D0-42A0-8053-3599139D5C0B}"/>
              </a:ext>
            </a:extLst>
          </p:cNvPr>
          <p:cNvCxnSpPr>
            <a:cxnSpLocks/>
          </p:cNvCxnSpPr>
          <p:nvPr/>
        </p:nvCxnSpPr>
        <p:spPr>
          <a:xfrm>
            <a:off x="4109187" y="2140075"/>
            <a:ext cx="743678" cy="0"/>
          </a:xfrm>
          <a:prstGeom prst="line">
            <a:avLst/>
          </a:prstGeom>
          <a:ln w="38100">
            <a:solidFill>
              <a:srgbClr val="FF2E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FB558B9B-E47D-493C-8BBF-1507905611C9}"/>
              </a:ext>
            </a:extLst>
          </p:cNvPr>
          <p:cNvCxnSpPr>
            <a:cxnSpLocks/>
          </p:cNvCxnSpPr>
          <p:nvPr/>
        </p:nvCxnSpPr>
        <p:spPr>
          <a:xfrm>
            <a:off x="4117820" y="2928850"/>
            <a:ext cx="757153" cy="0"/>
          </a:xfrm>
          <a:prstGeom prst="line">
            <a:avLst/>
          </a:prstGeom>
          <a:ln w="38100">
            <a:solidFill>
              <a:srgbClr val="FF2E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1CE218A3-1612-4FD5-8DFD-CADE443BFE42}"/>
              </a:ext>
            </a:extLst>
          </p:cNvPr>
          <p:cNvCxnSpPr>
            <a:cxnSpLocks/>
          </p:cNvCxnSpPr>
          <p:nvPr/>
        </p:nvCxnSpPr>
        <p:spPr>
          <a:xfrm>
            <a:off x="4099746" y="3865675"/>
            <a:ext cx="762560" cy="0"/>
          </a:xfrm>
          <a:prstGeom prst="line">
            <a:avLst/>
          </a:prstGeom>
          <a:ln w="38100">
            <a:solidFill>
              <a:srgbClr val="FF2E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12">
            <a:extLst>
              <a:ext uri="{FF2B5EF4-FFF2-40B4-BE49-F238E27FC236}">
                <a16:creationId xmlns:a16="http://schemas.microsoft.com/office/drawing/2014/main" id="{CF8AA662-29E7-4161-A7BC-57480369B671}"/>
              </a:ext>
            </a:extLst>
          </p:cNvPr>
          <p:cNvSpPr/>
          <p:nvPr/>
        </p:nvSpPr>
        <p:spPr>
          <a:xfrm>
            <a:off x="4279002" y="3567407"/>
            <a:ext cx="641590" cy="3000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350" b="1">
                <a:solidFill>
                  <a:srgbClr val="19FFDE"/>
                </a:solidFill>
                <a:latin typeface="+mj-lt"/>
                <a:ea typeface="微軟正黑體" panose="020B0604030504040204" pitchFamily="34" charset="-120"/>
                <a:cs typeface="Arial"/>
              </a:rPr>
              <a:t>FTP</a:t>
            </a:r>
            <a:r>
              <a:rPr lang="zh-TW" altLang="en-US" sz="1350" b="1">
                <a:solidFill>
                  <a:srgbClr val="19FFDE"/>
                </a:solidFill>
                <a:latin typeface="+mj-lt"/>
                <a:ea typeface="微軟正黑體" panose="020B0604030504040204" pitchFamily="34" charset="-120"/>
                <a:cs typeface="Arial"/>
              </a:rPr>
              <a:t> </a:t>
            </a:r>
            <a:endParaRPr lang="zh-CN" altLang="en-US" sz="1350" b="1">
              <a:solidFill>
                <a:srgbClr val="19FFDE"/>
              </a:solidFill>
              <a:latin typeface="+mj-lt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57" name="Rectangle 12">
            <a:extLst>
              <a:ext uri="{FF2B5EF4-FFF2-40B4-BE49-F238E27FC236}">
                <a16:creationId xmlns:a16="http://schemas.microsoft.com/office/drawing/2014/main" id="{D6CA2ACA-6C47-40A9-80F9-23BD1BE6C834}"/>
              </a:ext>
            </a:extLst>
          </p:cNvPr>
          <p:cNvSpPr/>
          <p:nvPr/>
        </p:nvSpPr>
        <p:spPr>
          <a:xfrm>
            <a:off x="4252018" y="1826091"/>
            <a:ext cx="641590" cy="3000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350" b="1">
                <a:solidFill>
                  <a:srgbClr val="19FFDE"/>
                </a:solidFill>
                <a:latin typeface="+mj-lt"/>
                <a:ea typeface="微軟正黑體" panose="020B0604030504040204" pitchFamily="34" charset="-120"/>
                <a:cs typeface="Arial"/>
              </a:rPr>
              <a:t>SMB</a:t>
            </a:r>
            <a:endParaRPr lang="zh-CN" altLang="en-US" sz="1350" b="1">
              <a:solidFill>
                <a:srgbClr val="19FFDE"/>
              </a:solidFill>
              <a:latin typeface="+mj-lt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58" name="Rectangle 12">
            <a:extLst>
              <a:ext uri="{FF2B5EF4-FFF2-40B4-BE49-F238E27FC236}">
                <a16:creationId xmlns:a16="http://schemas.microsoft.com/office/drawing/2014/main" id="{488969A1-4DA7-45E6-80B2-4EC3A92DDEFA}"/>
              </a:ext>
            </a:extLst>
          </p:cNvPr>
          <p:cNvSpPr/>
          <p:nvPr/>
        </p:nvSpPr>
        <p:spPr>
          <a:xfrm>
            <a:off x="4275785" y="2638489"/>
            <a:ext cx="721919" cy="3000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350" b="1">
                <a:solidFill>
                  <a:srgbClr val="19FFDE"/>
                </a:solidFill>
                <a:latin typeface="+mj-lt"/>
                <a:ea typeface="微軟正黑體" panose="020B0604030504040204" pitchFamily="34" charset="-120"/>
                <a:cs typeface="Arial"/>
              </a:rPr>
              <a:t>NFS</a:t>
            </a:r>
            <a:endParaRPr lang="zh-CN" altLang="en-US" sz="1350" b="1">
              <a:solidFill>
                <a:srgbClr val="19FFDE"/>
              </a:solidFill>
              <a:latin typeface="+mj-lt"/>
              <a:ea typeface="微軟正黑體" panose="020B0604030504040204" pitchFamily="34" charset="-120"/>
              <a:cs typeface="Arial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56F9160-FE49-4560-9DF7-BC2D5AEF8E34}"/>
              </a:ext>
            </a:extLst>
          </p:cNvPr>
          <p:cNvGrpSpPr/>
          <p:nvPr/>
        </p:nvGrpSpPr>
        <p:grpSpPr>
          <a:xfrm>
            <a:off x="7791169" y="1716338"/>
            <a:ext cx="892236" cy="2386676"/>
            <a:chOff x="10649756" y="1732236"/>
            <a:chExt cx="1189648" cy="31822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71AD697C-A123-4B18-8036-5C270486D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49756" y="1732236"/>
              <a:ext cx="551942" cy="55194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41B2E4D8-DFE5-4C5E-A77E-522C1BBD0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3505" y="2406038"/>
              <a:ext cx="524444" cy="5244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289" name="圖片 12288">
              <a:extLst>
                <a:ext uri="{FF2B5EF4-FFF2-40B4-BE49-F238E27FC236}">
                  <a16:creationId xmlns:a16="http://schemas.microsoft.com/office/drawing/2014/main" id="{E1726E7D-A24F-4765-9B38-3E19B6B8A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63504" y="3068880"/>
              <a:ext cx="524446" cy="52444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293" name="圖片 12292">
              <a:extLst>
                <a:ext uri="{FF2B5EF4-FFF2-40B4-BE49-F238E27FC236}">
                  <a16:creationId xmlns:a16="http://schemas.microsoft.com/office/drawing/2014/main" id="{47999D9E-7ED8-4B94-B48F-10127EB9D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63505" y="3731724"/>
              <a:ext cx="524444" cy="524444"/>
            </a:xfrm>
            <a:prstGeom prst="rect">
              <a:avLst/>
            </a:prstGeom>
          </p:spPr>
        </p:pic>
        <p:pic>
          <p:nvPicPr>
            <p:cNvPr id="12297" name="圖片 12296">
              <a:extLst>
                <a:ext uri="{FF2B5EF4-FFF2-40B4-BE49-F238E27FC236}">
                  <a16:creationId xmlns:a16="http://schemas.microsoft.com/office/drawing/2014/main" id="{F29EE4DC-6DA3-4EE1-BCBA-8D5EFF654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63505" y="4390025"/>
              <a:ext cx="524445" cy="524445"/>
            </a:xfrm>
            <a:prstGeom prst="rect">
              <a:avLst/>
            </a:prstGeom>
          </p:spPr>
        </p:pic>
        <p:pic>
          <p:nvPicPr>
            <p:cNvPr id="12301" name="圖片 12300">
              <a:extLst>
                <a:ext uri="{FF2B5EF4-FFF2-40B4-BE49-F238E27FC236}">
                  <a16:creationId xmlns:a16="http://schemas.microsoft.com/office/drawing/2014/main" id="{965B2256-555A-49C4-BDAD-3F39A8CEA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303663" y="1745135"/>
              <a:ext cx="535741" cy="5357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303" name="圖片 12302">
              <a:extLst>
                <a:ext uri="{FF2B5EF4-FFF2-40B4-BE49-F238E27FC236}">
                  <a16:creationId xmlns:a16="http://schemas.microsoft.com/office/drawing/2014/main" id="{3F4BB703-C50F-4CD5-BE34-7BCE7EA0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309311" y="2410061"/>
              <a:ext cx="524444" cy="5244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305" name="圖片 12304">
              <a:extLst>
                <a:ext uri="{FF2B5EF4-FFF2-40B4-BE49-F238E27FC236}">
                  <a16:creationId xmlns:a16="http://schemas.microsoft.com/office/drawing/2014/main" id="{569276AF-3375-439D-94A1-22F6DBE5A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309311" y="3063690"/>
              <a:ext cx="524445" cy="52444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307" name="圖片 12306">
              <a:extLst>
                <a:ext uri="{FF2B5EF4-FFF2-40B4-BE49-F238E27FC236}">
                  <a16:creationId xmlns:a16="http://schemas.microsoft.com/office/drawing/2014/main" id="{7987F7C8-1CC8-4B4F-A574-D8BEB57B2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305767" y="3717320"/>
              <a:ext cx="531532" cy="531532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90" name="直線接點 89">
            <a:extLst>
              <a:ext uri="{FF2B5EF4-FFF2-40B4-BE49-F238E27FC236}">
                <a16:creationId xmlns:a16="http://schemas.microsoft.com/office/drawing/2014/main" id="{711E6DC4-869D-47B0-963A-20D623BD48F1}"/>
              </a:ext>
            </a:extLst>
          </p:cNvPr>
          <p:cNvCxnSpPr>
            <a:cxnSpLocks/>
          </p:cNvCxnSpPr>
          <p:nvPr/>
        </p:nvCxnSpPr>
        <p:spPr>
          <a:xfrm flipH="1" flipV="1">
            <a:off x="5615479" y="2072239"/>
            <a:ext cx="344463" cy="870125"/>
          </a:xfrm>
          <a:prstGeom prst="line">
            <a:avLst/>
          </a:prstGeom>
          <a:ln w="38100">
            <a:solidFill>
              <a:srgbClr val="FF2E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>
            <a:extLst>
              <a:ext uri="{FF2B5EF4-FFF2-40B4-BE49-F238E27FC236}">
                <a16:creationId xmlns:a16="http://schemas.microsoft.com/office/drawing/2014/main" id="{70878F57-D42C-40A3-8A2E-CF32550D0652}"/>
              </a:ext>
            </a:extLst>
          </p:cNvPr>
          <p:cNvCxnSpPr>
            <a:cxnSpLocks/>
          </p:cNvCxnSpPr>
          <p:nvPr/>
        </p:nvCxnSpPr>
        <p:spPr>
          <a:xfrm flipV="1">
            <a:off x="5624108" y="2922695"/>
            <a:ext cx="335834" cy="942980"/>
          </a:xfrm>
          <a:prstGeom prst="line">
            <a:avLst/>
          </a:prstGeom>
          <a:ln w="38100">
            <a:solidFill>
              <a:srgbClr val="FF2E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圖片 6" descr="一張含有 監視器, 牆, 坐 的圖片&#10;&#10;描述是以高可信度產生">
            <a:extLst>
              <a:ext uri="{FF2B5EF4-FFF2-40B4-BE49-F238E27FC236}">
                <a16:creationId xmlns:a16="http://schemas.microsoft.com/office/drawing/2014/main" id="{A518EB9F-34E5-450E-AC14-12246B720A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478" y="1574354"/>
            <a:ext cx="878363" cy="878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6" descr="一張含有 監視器, 牆, 坐 的圖片&#10;&#10;描述是以高可信度產生">
            <a:extLst>
              <a:ext uri="{FF2B5EF4-FFF2-40B4-BE49-F238E27FC236}">
                <a16:creationId xmlns:a16="http://schemas.microsoft.com/office/drawing/2014/main" id="{BF84F692-E9EA-40F5-BC0F-C0B3311821B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309" y="3486854"/>
            <a:ext cx="824969" cy="824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6" descr="一張含有 監視器, 牆, 坐 的圖片&#10;&#10;描述是以高可信度產生">
            <a:extLst>
              <a:ext uri="{FF2B5EF4-FFF2-40B4-BE49-F238E27FC236}">
                <a16:creationId xmlns:a16="http://schemas.microsoft.com/office/drawing/2014/main" id="{5D1FEFFE-722A-4C0D-B4AA-ED910C5E92C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12" y="2588026"/>
            <a:ext cx="824969" cy="824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6" name="Picture 8" descr="ãStorage pngãçåçæå°çµæ">
            <a:extLst>
              <a:ext uri="{FF2B5EF4-FFF2-40B4-BE49-F238E27FC236}">
                <a16:creationId xmlns:a16="http://schemas.microsoft.com/office/drawing/2014/main" id="{BAA00AAF-764E-4C2F-BF7D-4C0300CE3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8272" y="1547076"/>
            <a:ext cx="894572" cy="8945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ãStorage pngãçåçæå°çµæ">
            <a:extLst>
              <a:ext uri="{FF2B5EF4-FFF2-40B4-BE49-F238E27FC236}">
                <a16:creationId xmlns:a16="http://schemas.microsoft.com/office/drawing/2014/main" id="{6D4E85A1-9D6A-466E-97AD-8669C909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547" y="2519032"/>
            <a:ext cx="894572" cy="8945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ãStorage pngãçåçæå°çµæ">
            <a:extLst>
              <a:ext uri="{FF2B5EF4-FFF2-40B4-BE49-F238E27FC236}">
                <a16:creationId xmlns:a16="http://schemas.microsoft.com/office/drawing/2014/main" id="{7AF95F34-6036-4976-83DA-8E6B1E78E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642" y="3434264"/>
            <a:ext cx="894572" cy="8945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7" name="Picture 10" descr="ãCloud icon pngãçåçæå°çµæ">
            <a:extLst>
              <a:ext uri="{FF2B5EF4-FFF2-40B4-BE49-F238E27FC236}">
                <a16:creationId xmlns:a16="http://schemas.microsoft.com/office/drawing/2014/main" id="{33EA1F29-D76D-4366-A90F-8BCA819FC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4221" y="2992073"/>
            <a:ext cx="411025" cy="411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10" descr="ãCloud icon pngãçåçæå°çµæ">
            <a:extLst>
              <a:ext uri="{FF2B5EF4-FFF2-40B4-BE49-F238E27FC236}">
                <a16:creationId xmlns:a16="http://schemas.microsoft.com/office/drawing/2014/main" id="{CDDCED62-5D8C-444B-A773-DEF3C03DB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3166" y="2043866"/>
            <a:ext cx="411025" cy="411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10" descr="ãCloud icon pngãçåçæå°çµæ">
            <a:extLst>
              <a:ext uri="{FF2B5EF4-FFF2-40B4-BE49-F238E27FC236}">
                <a16:creationId xmlns:a16="http://schemas.microsoft.com/office/drawing/2014/main" id="{2B4DFFC1-FEFB-4162-B299-AC95705C7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5237" y="3935639"/>
            <a:ext cx="411025" cy="411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ãIBM Object Storageãçåçæå°çµæ">
            <a:extLst>
              <a:ext uri="{FF2B5EF4-FFF2-40B4-BE49-F238E27FC236}">
                <a16:creationId xmlns:a16="http://schemas.microsoft.com/office/drawing/2014/main" id="{EC8D11C3-67E4-4C47-BA46-C5B277356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0778" y="3717601"/>
            <a:ext cx="363447" cy="3634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0E01DFD2-A99C-4BDB-8DC6-53CF1025ADFA}"/>
              </a:ext>
            </a:extLst>
          </p:cNvPr>
          <p:cNvSpPr/>
          <p:nvPr/>
        </p:nvSpPr>
        <p:spPr>
          <a:xfrm>
            <a:off x="6111566" y="3963981"/>
            <a:ext cx="1382648" cy="35237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Shape 477">
            <a:extLst>
              <a:ext uri="{FF2B5EF4-FFF2-40B4-BE49-F238E27FC236}">
                <a16:creationId xmlns:a16="http://schemas.microsoft.com/office/drawing/2014/main" id="{56CBC15B-B508-48AE-BA53-71C51986AAC6}"/>
              </a:ext>
            </a:extLst>
          </p:cNvPr>
          <p:cNvSpPr/>
          <p:nvPr/>
        </p:nvSpPr>
        <p:spPr>
          <a:xfrm>
            <a:off x="6155812" y="3990908"/>
            <a:ext cx="1294156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快取空间</a:t>
            </a:r>
            <a:endParaRPr lang="zh-CN" altLang="en-US" sz="1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1A374BA-DC4E-4693-98F8-99CECC9E4BCA}"/>
              </a:ext>
            </a:extLst>
          </p:cNvPr>
          <p:cNvSpPr/>
          <p:nvPr/>
        </p:nvSpPr>
        <p:spPr>
          <a:xfrm>
            <a:off x="170419" y="1578849"/>
            <a:ext cx="3326246" cy="585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9388" indent="-179388">
              <a:lnSpc>
                <a:spcPts val="2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如同本地空间般使用云端空间并支援所有本地传输协议与应用程序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0D7797D0-E7D2-40AB-956F-FBC3E1E55083}"/>
              </a:ext>
            </a:extLst>
          </p:cNvPr>
          <p:cNvSpPr/>
          <p:nvPr/>
        </p:nvSpPr>
        <p:spPr>
          <a:xfrm>
            <a:off x="163408" y="2243287"/>
            <a:ext cx="3326246" cy="585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9388" indent="-179388">
              <a:lnSpc>
                <a:spcPts val="2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协议：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SMB, NFS, AFP, FTP, RTRR 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B1E04E00-CFB8-413A-B2BD-0E3ECA052B7E}"/>
              </a:ext>
            </a:extLst>
          </p:cNvPr>
          <p:cNvSpPr/>
          <p:nvPr/>
        </p:nvSpPr>
        <p:spPr>
          <a:xfrm>
            <a:off x="173563" y="2867861"/>
            <a:ext cx="3326246" cy="585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9388" indent="-179388">
              <a:lnSpc>
                <a:spcPts val="2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应用：虚拟机工作站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Container 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工作站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QVR Pro 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BB57DCB8-AE87-476B-BA68-B1AAEC899A39}"/>
              </a:ext>
            </a:extLst>
          </p:cNvPr>
          <p:cNvSpPr/>
          <p:nvPr/>
        </p:nvSpPr>
        <p:spPr>
          <a:xfrm>
            <a:off x="166552" y="3532299"/>
            <a:ext cx="3326246" cy="585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9388" indent="-179388">
              <a:lnSpc>
                <a:spcPts val="2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</a:t>
            </a:r>
            <a:r>
              <a:rPr lang="en-US" altLang="zh-CN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 </a:t>
            </a:r>
            <a:r>
              <a:rPr lang="zh-CN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专业界面管理云端磁盘区和快取空间</a:t>
            </a:r>
          </a:p>
        </p:txBody>
      </p:sp>
    </p:spTree>
    <p:extLst>
      <p:ext uri="{BB962C8B-B14F-4D97-AF65-F5344CB8AC3E}">
        <p14:creationId xmlns:p14="http://schemas.microsoft.com/office/powerpoint/2010/main" val="443299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>
            <a:spLocks noGrp="1"/>
          </p:cNvSpPr>
          <p:nvPr>
            <p:ph type="title"/>
          </p:nvPr>
        </p:nvSpPr>
        <p:spPr>
          <a:xfrm>
            <a:off x="342926" y="350996"/>
            <a:ext cx="8718398" cy="6825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>
              <a:lnSpc>
                <a:spcPts val="4200"/>
              </a:lnSpc>
            </a:pPr>
            <a:r>
              <a:rPr lang="zh-TW" altLang="en-US" sz="3200">
                <a:solidFill>
                  <a:schemeClr val="bg1"/>
                </a:solidFill>
                <a:latin typeface="微軟正黑體"/>
                <a:ea typeface="微軟正黑體"/>
                <a:sym typeface="Microsoft JhengHei"/>
              </a:rPr>
              <a:t>企业或工作室內多台 </a:t>
            </a:r>
            <a:r>
              <a:rPr lang="en-US" altLang="zh-TW" sz="3200">
                <a:solidFill>
                  <a:schemeClr val="bg1"/>
                </a:solidFill>
                <a:ea typeface="微軟正黑體"/>
                <a:sym typeface="Microsoft JhengHei"/>
              </a:rPr>
              <a:t>NAS </a:t>
            </a:r>
            <a:r>
              <a:rPr lang="zh-TW" altLang="en-US" sz="3200">
                <a:solidFill>
                  <a:schemeClr val="bg1"/>
                </a:solidFill>
                <a:latin typeface="微軟正黑體"/>
                <a:ea typeface="微軟正黑體"/>
                <a:sym typeface="Microsoft JhengHei"/>
              </a:rPr>
              <a:t>透過</a:t>
            </a:r>
            <a:r>
              <a:rPr lang="en-US" altLang="zh-TW" sz="3200">
                <a:solidFill>
                  <a:schemeClr val="bg1"/>
                </a:solidFill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3200">
                <a:solidFill>
                  <a:schemeClr val="bg1"/>
                </a:solidFill>
                <a:ea typeface="微軟正黑體"/>
                <a:sym typeface="Microsoft JhengHei"/>
              </a:rPr>
              <a:t>5GbE </a:t>
            </a:r>
            <a:r>
              <a:rPr lang="zh-TW" altLang="en-US" sz="3200">
                <a:solidFill>
                  <a:schemeClr val="bg1"/>
                </a:solidFill>
                <a:latin typeface="微軟正黑體"/>
                <a:ea typeface="微軟正黑體"/>
                <a:sym typeface="Microsoft JhengHei"/>
              </a:rPr>
              <a:t>相互传输</a:t>
            </a:r>
            <a:endParaRPr lang="zh-TW" altLang="en-US" sz="32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6146" name="Picture 2" descr="C:\Users\user\Desktop\21_PPT對稿QNAP AQC107 10G網卡\6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66774" y="1325522"/>
            <a:ext cx="3787862" cy="38385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2885" y="3387482"/>
            <a:ext cx="4585855" cy="7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3" name="Shape 523" descr="D:\工作進行中\20170911直播母版16比9\各場PPT元素\20171206\人-04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1538696" y="1535294"/>
            <a:ext cx="989649" cy="11473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8" name="Shape 528" descr="「monitor camera png」的圖片搜尋結果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3316" y="3731333"/>
            <a:ext cx="967549" cy="9672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6" name="Shape 536" descr="C:\Users\user\Desktop\0110\12.png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1218" y="2058298"/>
            <a:ext cx="914840" cy="5435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8" name="Shape 538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2303872" y="3999005"/>
            <a:ext cx="1183810" cy="7398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Shape 539"/>
          <p:cNvGrpSpPr/>
          <p:nvPr/>
        </p:nvGrpSpPr>
        <p:grpSpPr>
          <a:xfrm>
            <a:off x="8373446" y="2080311"/>
            <a:ext cx="687878" cy="1537354"/>
            <a:chOff x="8902724" y="4953695"/>
            <a:chExt cx="864096" cy="19316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40" name="Shape 540" descr="C:\Users\user\Desktop\0110\11.png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28686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" name="Shape 541" descr="C:\Users\user\Desktop\0110\11.png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902724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Shape 542"/>
          <p:cNvGrpSpPr/>
          <p:nvPr/>
        </p:nvGrpSpPr>
        <p:grpSpPr>
          <a:xfrm>
            <a:off x="7570922" y="2080311"/>
            <a:ext cx="687878" cy="1537354"/>
            <a:chOff x="8902724" y="4953695"/>
            <a:chExt cx="864096" cy="19316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43" name="Shape 543" descr="C:\Users\user\Desktop\0110\11.png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28686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Shape 544" descr="C:\Users\user\Desktop\0110\11.png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902724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5" name="Shape 545" descr="C:\Users\user\Desktop\0110\16.png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142" y="3127407"/>
            <a:ext cx="1605049" cy="451208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Shape 546"/>
          <p:cNvSpPr txBox="1"/>
          <p:nvPr/>
        </p:nvSpPr>
        <p:spPr>
          <a:xfrm>
            <a:off x="5779703" y="3687830"/>
            <a:ext cx="1719696" cy="28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595959"/>
              </a:buClr>
              <a:buSzPts val="1200"/>
            </a:pPr>
            <a:r>
              <a:rPr lang="en-US" altLang="zh-TW" sz="1200" b="1">
                <a:solidFill>
                  <a:schemeClr val="bg1"/>
                </a:solidFill>
                <a:ea typeface="微軟正黑體"/>
                <a:sym typeface="Corbel"/>
              </a:rPr>
              <a:t>10GbE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  <a:sym typeface="Corbel"/>
              </a:rPr>
              <a:t> </a:t>
            </a:r>
            <a:r>
              <a:rPr lang="en-US" altLang="zh-TW" sz="1200" b="1" err="1">
                <a:solidFill>
                  <a:schemeClr val="bg1"/>
                </a:solidFill>
                <a:latin typeface="微軟正黑體"/>
                <a:ea typeface="微軟正黑體"/>
                <a:sym typeface="Corbel"/>
              </a:rPr>
              <a:t>交换机</a:t>
            </a:r>
            <a:endParaRPr lang="en-US" altLang="zh-TW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7" name="Shape 547"/>
          <p:cNvSpPr txBox="1"/>
          <p:nvPr/>
        </p:nvSpPr>
        <p:spPr>
          <a:xfrm>
            <a:off x="8084408" y="3724069"/>
            <a:ext cx="1203787" cy="220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595959"/>
              </a:buClr>
              <a:buSzPts val="1200"/>
            </a:pP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机房</a:t>
            </a:r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559" name="Shape 559"/>
          <p:cNvPicPr preferRelativeResize="0"/>
          <p:nvPr/>
        </p:nvPicPr>
        <p:blipFill rotWithShape="1">
          <a:blip r:embed="rId11" cstate="print">
            <a:alphaModFix/>
          </a:blip>
          <a:srcRect/>
          <a:stretch/>
        </p:blipFill>
        <p:spPr>
          <a:xfrm>
            <a:off x="2117723" y="2372233"/>
            <a:ext cx="492607" cy="468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Desktop\21_PPT對稿QNAP AQC107 10G網卡\10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15763" y="2780526"/>
            <a:ext cx="909175" cy="1337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C:\Users\user\Desktop\21_PPT對稿QNAP AQC107 10G網卡\1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30408" y="1095153"/>
            <a:ext cx="909175" cy="13476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5" name="Shape 535" descr="C:\Users\user\Desktop\0110\10.png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9795" y="2920203"/>
            <a:ext cx="1193293" cy="8764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8" name="Shape 548" descr="C:\Users\user\Desktop\QTS4.3.4_P116_(ZH)_51000-024177-RS_201707\Links\backup_restore_sync _512.png"/>
          <p:cNvPicPr preferRelativeResize="0"/>
          <p:nvPr/>
        </p:nvPicPr>
        <p:blipFill rotWithShape="1">
          <a:blip r:embed="rId15" cstate="print">
            <a:alphaModFix/>
          </a:blip>
          <a:srcRect/>
          <a:stretch/>
        </p:blipFill>
        <p:spPr>
          <a:xfrm>
            <a:off x="3086468" y="1202421"/>
            <a:ext cx="568234" cy="568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圖片 1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A64EA89E-B939-417C-9665-A7903AEDAD5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900" y="1752747"/>
            <a:ext cx="397998" cy="3224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 descr="一張含有 監視器, 室內, 電子用品, 電腦 的圖片&#10;&#10;描述是以非常高的可信度產生">
            <a:extLst>
              <a:ext uri="{FF2B5EF4-FFF2-40B4-BE49-F238E27FC236}">
                <a16:creationId xmlns:a16="http://schemas.microsoft.com/office/drawing/2014/main" id="{D37B209F-77B8-4C21-95DC-7EBA464A1C0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3" t="-788" b="-546"/>
          <a:stretch/>
        </p:blipFill>
        <p:spPr>
          <a:xfrm>
            <a:off x="4232885" y="1297978"/>
            <a:ext cx="717703" cy="824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A462E1D-4245-874A-8E27-F0F0D580AD9D}"/>
              </a:ext>
            </a:extLst>
          </p:cNvPr>
          <p:cNvSpPr txBox="1"/>
          <p:nvPr/>
        </p:nvSpPr>
        <p:spPr>
          <a:xfrm>
            <a:off x="4167344" y="2111240"/>
            <a:ext cx="1686680" cy="248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TS-451+ &amp; QNA-UC5G1T</a:t>
            </a:r>
            <a:endParaRPr lang="en-US" sz="101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F0D9CB-223B-5E46-95FC-E0A924C77EF4}"/>
              </a:ext>
            </a:extLst>
          </p:cNvPr>
          <p:cNvSpPr txBox="1"/>
          <p:nvPr/>
        </p:nvSpPr>
        <p:spPr>
          <a:xfrm>
            <a:off x="2182270" y="1495099"/>
            <a:ext cx="79220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TVS-872N</a:t>
            </a:r>
            <a:endParaRPr lang="en-US" sz="101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0108C0-64B9-7748-B8CB-DB3098FD83FD}"/>
              </a:ext>
            </a:extLst>
          </p:cNvPr>
          <p:cNvSpPr txBox="1"/>
          <p:nvPr/>
        </p:nvSpPr>
        <p:spPr>
          <a:xfrm>
            <a:off x="3609251" y="4635476"/>
            <a:ext cx="1572866" cy="248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TS-1277 &amp; QXG-10G1T</a:t>
            </a:r>
            <a:endParaRPr lang="en-US" sz="101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D2239F-F991-C74B-A9DF-C4860CB59F6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408" y="4337450"/>
            <a:ext cx="581734" cy="363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C4D176B-24D1-474F-8C46-6379D04E0E43}"/>
              </a:ext>
            </a:extLst>
          </p:cNvPr>
          <p:cNvSpPr txBox="1"/>
          <p:nvPr/>
        </p:nvSpPr>
        <p:spPr>
          <a:xfrm>
            <a:off x="4445340" y="3804627"/>
            <a:ext cx="79220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TVS-951N</a:t>
            </a:r>
            <a:endParaRPr lang="en-US" sz="101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8D249384-B7F1-0040-AE3C-430C87A87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1242" y="3033419"/>
            <a:ext cx="2326322" cy="6008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B945FBE-3616-A641-BC6E-83FE55153B66}"/>
              </a:ext>
            </a:extLst>
          </p:cNvPr>
          <p:cNvSpPr txBox="1"/>
          <p:nvPr/>
        </p:nvSpPr>
        <p:spPr>
          <a:xfrm>
            <a:off x="5779703" y="2817027"/>
            <a:ext cx="1035861" cy="248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QSW-1208-8C</a:t>
            </a:r>
            <a:endParaRPr lang="en-US" sz="101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圖說文字 15">
            <a:extLst>
              <a:ext uri="{FF2B5EF4-FFF2-40B4-BE49-F238E27FC236}">
                <a16:creationId xmlns:a16="http://schemas.microsoft.com/office/drawing/2014/main" id="{8C90880F-31C7-48A7-A624-F795BC645CA4}"/>
              </a:ext>
            </a:extLst>
          </p:cNvPr>
          <p:cNvSpPr/>
          <p:nvPr/>
        </p:nvSpPr>
        <p:spPr>
          <a:xfrm>
            <a:off x="222370" y="2735896"/>
            <a:ext cx="1684567" cy="468708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圖說文字 15">
            <a:extLst>
              <a:ext uri="{FF2B5EF4-FFF2-40B4-BE49-F238E27FC236}">
                <a16:creationId xmlns:a16="http://schemas.microsoft.com/office/drawing/2014/main" id="{6AD90217-A874-4244-B1C4-0F5EA2CDEFDA}"/>
              </a:ext>
            </a:extLst>
          </p:cNvPr>
          <p:cNvSpPr/>
          <p:nvPr/>
        </p:nvSpPr>
        <p:spPr>
          <a:xfrm>
            <a:off x="216711" y="3283094"/>
            <a:ext cx="1684567" cy="468708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8" name="Shape 558"/>
          <p:cNvSpPr txBox="1"/>
          <p:nvPr/>
        </p:nvSpPr>
        <p:spPr>
          <a:xfrm>
            <a:off x="-275243" y="3319321"/>
            <a:ext cx="2646983" cy="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zh-TW" altLang="en-US" sz="2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跨楼层分享</a:t>
            </a:r>
            <a:endParaRPr lang="en-US" sz="20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1" name="Shape 511"/>
          <p:cNvSpPr txBox="1"/>
          <p:nvPr/>
        </p:nvSpPr>
        <p:spPr>
          <a:xfrm>
            <a:off x="256705" y="2770844"/>
            <a:ext cx="1640616" cy="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zh-TW" altLang="en-US" sz="2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多人协作</a:t>
            </a:r>
            <a:endParaRPr lang="en-US" sz="20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73434939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圖片 60">
            <a:extLst>
              <a:ext uri="{FF2B5EF4-FFF2-40B4-BE49-F238E27FC236}">
                <a16:creationId xmlns:a16="http://schemas.microsoft.com/office/drawing/2014/main" id="{B2F02C6A-BBB1-4981-AD78-2D3082899F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806" y="3244327"/>
            <a:ext cx="5569288" cy="322466"/>
          </a:xfrm>
          <a:prstGeom prst="rect">
            <a:avLst/>
          </a:prstGeom>
        </p:spPr>
      </p:pic>
      <p:sp>
        <p:nvSpPr>
          <p:cNvPr id="55" name="矩形圖說文字 15">
            <a:extLst>
              <a:ext uri="{FF2B5EF4-FFF2-40B4-BE49-F238E27FC236}">
                <a16:creationId xmlns:a16="http://schemas.microsoft.com/office/drawing/2014/main" id="{756CFBB9-742E-4159-819F-714C3226DCE9}"/>
              </a:ext>
            </a:extLst>
          </p:cNvPr>
          <p:cNvSpPr/>
          <p:nvPr/>
        </p:nvSpPr>
        <p:spPr>
          <a:xfrm>
            <a:off x="6928963" y="3285864"/>
            <a:ext cx="1472472" cy="450601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6944489" y="3353868"/>
            <a:ext cx="1548822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Hant" altLang="en-U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</a:rPr>
              <a:t>效能容量</a:t>
            </a:r>
            <a:r>
              <a:rPr lang="en-US" altLang="zh-Hant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</a:rPr>
              <a:t>2</a:t>
            </a:r>
            <a:r>
              <a:rPr lang="zh-TW" altLang="en-U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</a:rPr>
              <a:t>重</a:t>
            </a:r>
            <a:r>
              <a:rPr lang="zh-Hant" altLang="en-U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</a:rPr>
              <a:t>方案</a:t>
            </a:r>
            <a:endParaRPr lang="en-US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/>
              <a:ea typeface="微軟正黑體"/>
            </a:endParaRPr>
          </a:p>
        </p:txBody>
      </p:sp>
      <p:sp>
        <p:nvSpPr>
          <p:cNvPr id="56" name="矩形圖說文字 15">
            <a:extLst>
              <a:ext uri="{FF2B5EF4-FFF2-40B4-BE49-F238E27FC236}">
                <a16:creationId xmlns:a16="http://schemas.microsoft.com/office/drawing/2014/main" id="{76EFB649-D623-4D55-B46B-92D66B3B9578}"/>
              </a:ext>
            </a:extLst>
          </p:cNvPr>
          <p:cNvSpPr/>
          <p:nvPr/>
        </p:nvSpPr>
        <p:spPr>
          <a:xfrm>
            <a:off x="584174" y="3248546"/>
            <a:ext cx="1611138" cy="450601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F70F78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A94B6CD7-5C14-4808-8188-615CDCDFB34A}"/>
              </a:ext>
            </a:extLst>
          </p:cNvPr>
          <p:cNvSpPr/>
          <p:nvPr/>
        </p:nvSpPr>
        <p:spPr>
          <a:xfrm>
            <a:off x="575152" y="3316550"/>
            <a:ext cx="1620957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</a:rPr>
              <a:t>经济效能提升方案</a:t>
            </a:r>
            <a:endParaRPr lang="en-US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/>
              <a:ea typeface="微軟正黑體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741B97-28A1-F04E-B49A-0FCB3914E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2158" y="967311"/>
            <a:ext cx="3384135" cy="2532498"/>
          </a:xfrm>
          <a:prstGeom prst="rect">
            <a:avLst/>
          </a:prstGeom>
        </p:spPr>
      </p:pic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504900" y="13937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3400"/>
            </a:pPr>
            <a:r>
              <a:rPr lang="ja-JP" altLang="en-US" sz="3600" b="1">
                <a:latin typeface="Microsoft JhengHei"/>
                <a:ea typeface="Microsoft JhengHei"/>
              </a:rPr>
              <a:t>自动分层技术的</a:t>
            </a:r>
            <a:r>
              <a:rPr lang="ja-JP" altLang="en-US" sz="3600" b="1" u="none" strike="noStrike" cap="none">
                <a:latin typeface="Microsoft JhengHei"/>
                <a:ea typeface="Microsoft JhengHei"/>
                <a:sym typeface="Arial"/>
              </a:rPr>
              <a:t>混合式存</a:t>
            </a:r>
            <a:r>
              <a:rPr lang="ja-JP" altLang="en-US" sz="3600" b="1">
                <a:latin typeface="Microsoft JhengHei"/>
                <a:ea typeface="Microsoft JhengHei"/>
                <a:sym typeface="Arial"/>
              </a:rPr>
              <a:t>储</a:t>
            </a:r>
            <a:r>
              <a:rPr lang="ja-JP" altLang="en-US" sz="3600" b="1" u="none" strike="noStrike" cap="none">
                <a:latin typeface="Microsoft JhengHei"/>
                <a:ea typeface="Microsoft JhengHei"/>
                <a:sym typeface="Arial"/>
              </a:rPr>
              <a:t>架</a:t>
            </a:r>
            <a:r>
              <a:rPr lang="ja-JP" altLang="en-US" sz="3600" b="1">
                <a:latin typeface="Microsoft JhengHei"/>
                <a:ea typeface="Microsoft JhengHei"/>
                <a:sym typeface="Arial"/>
              </a:rPr>
              <a:t>构</a:t>
            </a:r>
            <a:r>
              <a:rPr lang="ja-JP" altLang="en-US" sz="3600" b="1" u="none" strike="noStrike" cap="none">
                <a:latin typeface="Microsoft JhengHei"/>
                <a:ea typeface="Microsoft JhengHei"/>
                <a:sym typeface="Arial"/>
              </a:rPr>
              <a:t>就是快</a:t>
            </a:r>
          </a:p>
        </p:txBody>
      </p:sp>
      <p:sp>
        <p:nvSpPr>
          <p:cNvPr id="27" name="Shape 222">
            <a:extLst>
              <a:ext uri="{FF2B5EF4-FFF2-40B4-BE49-F238E27FC236}">
                <a16:creationId xmlns:a16="http://schemas.microsoft.com/office/drawing/2014/main" id="{ACE9E82D-29A2-4657-8903-68E56D8CA47C}"/>
              </a:ext>
            </a:extLst>
          </p:cNvPr>
          <p:cNvSpPr/>
          <p:nvPr/>
        </p:nvSpPr>
        <p:spPr>
          <a:xfrm>
            <a:off x="4108252" y="2679534"/>
            <a:ext cx="1892948" cy="500779"/>
          </a:xfrm>
          <a:custGeom>
            <a:avLst/>
            <a:gdLst>
              <a:gd name="connsiteX0" fmla="*/ 0 w 1892606"/>
              <a:gd name="connsiteY0" fmla="*/ 0 h 464796"/>
              <a:gd name="connsiteX1" fmla="*/ 1892606 w 1892606"/>
              <a:gd name="connsiteY1" fmla="*/ 0 h 464796"/>
              <a:gd name="connsiteX2" fmla="*/ 1892606 w 1892606"/>
              <a:gd name="connsiteY2" fmla="*/ 464796 h 464796"/>
              <a:gd name="connsiteX3" fmla="*/ 0 w 1892606"/>
              <a:gd name="connsiteY3" fmla="*/ 464796 h 464796"/>
              <a:gd name="connsiteX4" fmla="*/ 0 w 1892606"/>
              <a:gd name="connsiteY4" fmla="*/ 0 h 464796"/>
              <a:gd name="connsiteX0" fmla="*/ 0 w 1898956"/>
              <a:gd name="connsiteY0" fmla="*/ 38100 h 502896"/>
              <a:gd name="connsiteX1" fmla="*/ 1898956 w 1898956"/>
              <a:gd name="connsiteY1" fmla="*/ 0 h 502896"/>
              <a:gd name="connsiteX2" fmla="*/ 1892606 w 1898956"/>
              <a:gd name="connsiteY2" fmla="*/ 502896 h 502896"/>
              <a:gd name="connsiteX3" fmla="*/ 0 w 1898956"/>
              <a:gd name="connsiteY3" fmla="*/ 502896 h 502896"/>
              <a:gd name="connsiteX4" fmla="*/ 0 w 1898956"/>
              <a:gd name="connsiteY4" fmla="*/ 38100 h 502896"/>
              <a:gd name="connsiteX0" fmla="*/ 0 w 1898956"/>
              <a:gd name="connsiteY0" fmla="*/ 25400 h 490196"/>
              <a:gd name="connsiteX1" fmla="*/ 1898956 w 1898956"/>
              <a:gd name="connsiteY1" fmla="*/ 0 h 490196"/>
              <a:gd name="connsiteX2" fmla="*/ 1892606 w 1898956"/>
              <a:gd name="connsiteY2" fmla="*/ 490196 h 490196"/>
              <a:gd name="connsiteX3" fmla="*/ 0 w 1898956"/>
              <a:gd name="connsiteY3" fmla="*/ 490196 h 490196"/>
              <a:gd name="connsiteX4" fmla="*/ 0 w 1898956"/>
              <a:gd name="connsiteY4" fmla="*/ 25400 h 490196"/>
              <a:gd name="connsiteX0" fmla="*/ 0 w 1893217"/>
              <a:gd name="connsiteY0" fmla="*/ 0 h 464796"/>
              <a:gd name="connsiteX1" fmla="*/ 1892606 w 1893217"/>
              <a:gd name="connsiteY1" fmla="*/ 16934 h 464796"/>
              <a:gd name="connsiteX2" fmla="*/ 1892606 w 1893217"/>
              <a:gd name="connsiteY2" fmla="*/ 464796 h 464796"/>
              <a:gd name="connsiteX3" fmla="*/ 0 w 1893217"/>
              <a:gd name="connsiteY3" fmla="*/ 464796 h 464796"/>
              <a:gd name="connsiteX4" fmla="*/ 0 w 1893217"/>
              <a:gd name="connsiteY4" fmla="*/ 0 h 464796"/>
              <a:gd name="connsiteX0" fmla="*/ 0 w 1892948"/>
              <a:gd name="connsiteY0" fmla="*/ 35983 h 500779"/>
              <a:gd name="connsiteX1" fmla="*/ 1888373 w 1892948"/>
              <a:gd name="connsiteY1" fmla="*/ 0 h 500779"/>
              <a:gd name="connsiteX2" fmla="*/ 1892606 w 1892948"/>
              <a:gd name="connsiteY2" fmla="*/ 500779 h 500779"/>
              <a:gd name="connsiteX3" fmla="*/ 0 w 1892948"/>
              <a:gd name="connsiteY3" fmla="*/ 500779 h 500779"/>
              <a:gd name="connsiteX4" fmla="*/ 0 w 1892948"/>
              <a:gd name="connsiteY4" fmla="*/ 35983 h 500779"/>
              <a:gd name="connsiteX0" fmla="*/ 0 w 1888373"/>
              <a:gd name="connsiteY0" fmla="*/ 35983 h 500779"/>
              <a:gd name="connsiteX1" fmla="*/ 1888373 w 1888373"/>
              <a:gd name="connsiteY1" fmla="*/ 0 h 500779"/>
              <a:gd name="connsiteX2" fmla="*/ 1848156 w 1888373"/>
              <a:gd name="connsiteY2" fmla="*/ 447863 h 500779"/>
              <a:gd name="connsiteX3" fmla="*/ 0 w 1888373"/>
              <a:gd name="connsiteY3" fmla="*/ 500779 h 500779"/>
              <a:gd name="connsiteX4" fmla="*/ 0 w 1888373"/>
              <a:gd name="connsiteY4" fmla="*/ 35983 h 500779"/>
              <a:gd name="connsiteX0" fmla="*/ 0 w 1892948"/>
              <a:gd name="connsiteY0" fmla="*/ 35983 h 500779"/>
              <a:gd name="connsiteX1" fmla="*/ 1888373 w 1892948"/>
              <a:gd name="connsiteY1" fmla="*/ 0 h 500779"/>
              <a:gd name="connsiteX2" fmla="*/ 1892606 w 1892948"/>
              <a:gd name="connsiteY2" fmla="*/ 490197 h 500779"/>
              <a:gd name="connsiteX3" fmla="*/ 0 w 1892948"/>
              <a:gd name="connsiteY3" fmla="*/ 500779 h 500779"/>
              <a:gd name="connsiteX4" fmla="*/ 0 w 1892948"/>
              <a:gd name="connsiteY4" fmla="*/ 35983 h 500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948" h="500779">
                <a:moveTo>
                  <a:pt x="0" y="35983"/>
                </a:moveTo>
                <a:lnTo>
                  <a:pt x="1888373" y="0"/>
                </a:lnTo>
                <a:cubicBezTo>
                  <a:pt x="1886256" y="167632"/>
                  <a:pt x="1894723" y="322565"/>
                  <a:pt x="1892606" y="490197"/>
                </a:cubicBezTo>
                <a:lnTo>
                  <a:pt x="0" y="500779"/>
                </a:lnTo>
                <a:lnTo>
                  <a:pt x="0" y="35983"/>
                </a:lnTo>
                <a:close/>
              </a:path>
            </a:pathLst>
          </a:cu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圓角矩形 13">
            <a:extLst>
              <a:ext uri="{FF2B5EF4-FFF2-40B4-BE49-F238E27FC236}">
                <a16:creationId xmlns:a16="http://schemas.microsoft.com/office/drawing/2014/main" id="{E37FA3B0-4C2D-4A9D-BF1F-17D711BD1678}"/>
              </a:ext>
            </a:extLst>
          </p:cNvPr>
          <p:cNvSpPr/>
          <p:nvPr/>
        </p:nvSpPr>
        <p:spPr>
          <a:xfrm>
            <a:off x="4077732" y="2686389"/>
            <a:ext cx="919718" cy="531285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70F78"/>
            </a:solidFill>
          </a:ln>
          <a:effectLst>
            <a:glow rad="63500">
              <a:srgbClr val="F70F78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Shape 219">
            <a:extLst>
              <a:ext uri="{FF2B5EF4-FFF2-40B4-BE49-F238E27FC236}">
                <a16:creationId xmlns:a16="http://schemas.microsoft.com/office/drawing/2014/main" id="{D3B99C70-E6C4-40A0-8805-59C123FDD9C3}"/>
              </a:ext>
            </a:extLst>
          </p:cNvPr>
          <p:cNvCxnSpPr>
            <a:cxnSpLocks/>
          </p:cNvCxnSpPr>
          <p:nvPr/>
        </p:nvCxnSpPr>
        <p:spPr>
          <a:xfrm rot="16200000" flipV="1">
            <a:off x="5861545" y="3042332"/>
            <a:ext cx="824602" cy="554510"/>
          </a:xfrm>
          <a:prstGeom prst="bentConnector3">
            <a:avLst>
              <a:gd name="adj1" fmla="val 99364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D2F5CC5F-5D88-4744-A782-20A496DFEEB1}"/>
              </a:ext>
            </a:extLst>
          </p:cNvPr>
          <p:cNvSpPr/>
          <p:nvPr/>
        </p:nvSpPr>
        <p:spPr>
          <a:xfrm>
            <a:off x="5156718" y="3735204"/>
            <a:ext cx="3352121" cy="1077502"/>
          </a:xfrm>
          <a:prstGeom prst="roundRect">
            <a:avLst>
              <a:gd name="adj" fmla="val 8991"/>
            </a:avLst>
          </a:prstGeom>
          <a:noFill/>
          <a:ln w="12700">
            <a:solidFill>
              <a:srgbClr val="04DEFC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A4F90FA-F2C0-40BD-B871-A423217E6FEB}"/>
              </a:ext>
            </a:extLst>
          </p:cNvPr>
          <p:cNvSpPr/>
          <p:nvPr/>
        </p:nvSpPr>
        <p:spPr>
          <a:xfrm>
            <a:off x="5215738" y="3758043"/>
            <a:ext cx="35187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500" b="1">
                <a:solidFill>
                  <a:srgbClr val="0D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大容量档案同步与多媒体工作服务器</a:t>
            </a:r>
          </a:p>
          <a:p>
            <a:r>
              <a:rPr lang="en-US" altLang="zh-TW" sz="1500" b="1">
                <a:solidFill>
                  <a:srgbClr val="0D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SSD </a:t>
            </a:r>
            <a:r>
              <a:rPr lang="zh-TW" altLang="en-US" sz="1500" b="1">
                <a:solidFill>
                  <a:srgbClr val="0D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使用</a:t>
            </a:r>
            <a:r>
              <a:rPr lang="zh-TW" altLang="en-US" sz="1500" b="1">
                <a:solidFill>
                  <a:srgbClr val="0D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b="1" err="1">
                <a:solidFill>
                  <a:srgbClr val="0D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1500" b="1">
                <a:solidFill>
                  <a:srgbClr val="0D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RAID5</a:t>
            </a:r>
            <a:endParaRPr lang="zh-TW" altLang="en-US" sz="1500" b="1">
              <a:solidFill>
                <a:srgbClr val="0D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D869C578-A6F6-4D62-B107-0C222282AE95}"/>
              </a:ext>
            </a:extLst>
          </p:cNvPr>
          <p:cNvSpPr/>
          <p:nvPr/>
        </p:nvSpPr>
        <p:spPr>
          <a:xfrm rot="10800000">
            <a:off x="5156715" y="4326398"/>
            <a:ext cx="3352125" cy="486308"/>
          </a:xfrm>
          <a:prstGeom prst="roundRect">
            <a:avLst>
              <a:gd name="adj" fmla="val 14492"/>
            </a:avLst>
          </a:prstGeom>
          <a:solidFill>
            <a:srgbClr val="04D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3FFC8EB-FAF0-454F-BCC7-311E5CBF563D}"/>
              </a:ext>
            </a:extLst>
          </p:cNvPr>
          <p:cNvSpPr/>
          <p:nvPr/>
        </p:nvSpPr>
        <p:spPr>
          <a:xfrm>
            <a:off x="5232963" y="4412834"/>
            <a:ext cx="30492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同時加速随机与顺序读写效能！</a:t>
            </a:r>
          </a:p>
          <a:p>
            <a:endParaRPr lang="zh-TW" altLang="en-US" sz="1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0" name="Shape 218">
            <a:extLst>
              <a:ext uri="{FF2B5EF4-FFF2-40B4-BE49-F238E27FC236}">
                <a16:creationId xmlns:a16="http://schemas.microsoft.com/office/drawing/2014/main" id="{F014A746-8E83-45BE-88BE-7121059E4036}"/>
              </a:ext>
            </a:extLst>
          </p:cNvPr>
          <p:cNvCxnSpPr>
            <a:cxnSpLocks/>
          </p:cNvCxnSpPr>
          <p:nvPr/>
        </p:nvCxnSpPr>
        <p:spPr>
          <a:xfrm flipV="1">
            <a:off x="2434508" y="2945296"/>
            <a:ext cx="1611139" cy="738494"/>
          </a:xfrm>
          <a:prstGeom prst="bentConnector3">
            <a:avLst>
              <a:gd name="adj1" fmla="val 482"/>
            </a:avLst>
          </a:prstGeom>
          <a:noFill/>
          <a:ln w="19050" cap="flat" cmpd="sng">
            <a:solidFill>
              <a:srgbClr val="F70F78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FF33CC">
                <a:alpha val="50000"/>
              </a:srgbClr>
            </a:glow>
          </a:effectLst>
        </p:spPr>
      </p:cxn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D1A8AFB3-8979-4661-831B-CD5009DC06A0}"/>
              </a:ext>
            </a:extLst>
          </p:cNvPr>
          <p:cNvSpPr/>
          <p:nvPr/>
        </p:nvSpPr>
        <p:spPr>
          <a:xfrm>
            <a:off x="530471" y="3707966"/>
            <a:ext cx="3352121" cy="1077502"/>
          </a:xfrm>
          <a:prstGeom prst="roundRect">
            <a:avLst>
              <a:gd name="adj" fmla="val 8991"/>
            </a:avLst>
          </a:prstGeom>
          <a:noFill/>
          <a:ln w="12700">
            <a:solidFill>
              <a:srgbClr val="F70F78"/>
            </a:solidFill>
          </a:ln>
          <a:effectLst>
            <a:glow rad="101600">
              <a:srgbClr val="F70F78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CD08675-6954-41B5-8E78-975927B80543}"/>
              </a:ext>
            </a:extLst>
          </p:cNvPr>
          <p:cNvSpPr/>
          <p:nvPr/>
        </p:nvSpPr>
        <p:spPr>
          <a:xfrm>
            <a:off x="646391" y="3742603"/>
            <a:ext cx="3518762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500" b="1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一机满足的中小企业工作站</a:t>
            </a:r>
          </a:p>
          <a:p>
            <a:r>
              <a:rPr lang="en-US" altLang="zh-TW" sz="1500" b="1">
                <a:solidFill>
                  <a:srgbClr val="F70F78"/>
                </a:solidFill>
                <a:ea typeface="微軟正黑體"/>
              </a:rPr>
              <a:t>2 x SSD </a:t>
            </a:r>
            <a:r>
              <a:rPr lang="zh-TW" altLang="en-US" sz="1500" b="1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1500" b="1">
                <a:solidFill>
                  <a:srgbClr val="F70F78"/>
                </a:solidFill>
                <a:ea typeface="微軟正黑體"/>
              </a:rPr>
              <a:t> </a:t>
            </a:r>
            <a:r>
              <a:rPr lang="en-US" altLang="zh-TW" sz="1500" b="1">
                <a:solidFill>
                  <a:srgbClr val="F70F78"/>
                </a:solidFill>
                <a:ea typeface="微軟正黑體"/>
              </a:rPr>
              <a:t>SSD </a:t>
            </a:r>
            <a:r>
              <a:rPr lang="zh-TW" altLang="en-US" sz="1500" b="1">
                <a:solidFill>
                  <a:srgbClr val="F70F78"/>
                </a:solidFill>
                <a:ea typeface="微軟正黑體"/>
              </a:rPr>
              <a:t>快取</a:t>
            </a:r>
            <a:r>
              <a:rPr lang="en-US" altLang="zh-TW" sz="1500" b="1">
                <a:solidFill>
                  <a:srgbClr val="F70F78"/>
                </a:solidFill>
                <a:ea typeface="微軟正黑體"/>
              </a:rPr>
              <a:t>, RAID1</a:t>
            </a:r>
            <a:endParaRPr lang="zh-TW" altLang="en-US" sz="1500" b="1">
              <a:solidFill>
                <a:srgbClr val="F70F78"/>
              </a:solidFill>
              <a:ea typeface="微軟正黑體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4CCACABC-8311-47E0-8DC6-531C2CEE4AAC}"/>
              </a:ext>
            </a:extLst>
          </p:cNvPr>
          <p:cNvSpPr/>
          <p:nvPr/>
        </p:nvSpPr>
        <p:spPr>
          <a:xfrm rot="10800000">
            <a:off x="530468" y="4299160"/>
            <a:ext cx="3352125" cy="486308"/>
          </a:xfrm>
          <a:prstGeom prst="roundRect">
            <a:avLst>
              <a:gd name="adj" fmla="val 14492"/>
            </a:avLst>
          </a:prstGeom>
          <a:solidFill>
            <a:srgbClr val="F70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B5784284-2391-4E77-A244-C8B6649F7B38}"/>
              </a:ext>
            </a:extLst>
          </p:cNvPr>
          <p:cNvSpPr/>
          <p:nvPr/>
        </p:nvSpPr>
        <p:spPr>
          <a:xfrm>
            <a:off x="620952" y="4366668"/>
            <a:ext cx="3049258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加速应用服务随机读写效能！</a:t>
            </a:r>
          </a:p>
        </p:txBody>
      </p:sp>
      <p:sp>
        <p:nvSpPr>
          <p:cNvPr id="46" name="Shape 225">
            <a:extLst>
              <a:ext uri="{FF2B5EF4-FFF2-40B4-BE49-F238E27FC236}">
                <a16:creationId xmlns:a16="http://schemas.microsoft.com/office/drawing/2014/main" id="{66A68617-FBE2-4AC9-B326-DF3C9CEE3A93}"/>
              </a:ext>
            </a:extLst>
          </p:cNvPr>
          <p:cNvSpPr/>
          <p:nvPr/>
        </p:nvSpPr>
        <p:spPr>
          <a:xfrm>
            <a:off x="4106384" y="1201490"/>
            <a:ext cx="1913741" cy="1441622"/>
          </a:xfrm>
          <a:custGeom>
            <a:avLst/>
            <a:gdLst>
              <a:gd name="connsiteX0" fmla="*/ 0 w 1898955"/>
              <a:gd name="connsiteY0" fmla="*/ 0 h 1365066"/>
              <a:gd name="connsiteX1" fmla="*/ 1898955 w 1898955"/>
              <a:gd name="connsiteY1" fmla="*/ 0 h 1365066"/>
              <a:gd name="connsiteX2" fmla="*/ 1898955 w 1898955"/>
              <a:gd name="connsiteY2" fmla="*/ 1365066 h 1365066"/>
              <a:gd name="connsiteX3" fmla="*/ 0 w 1898955"/>
              <a:gd name="connsiteY3" fmla="*/ 1365066 h 1365066"/>
              <a:gd name="connsiteX4" fmla="*/ 0 w 1898955"/>
              <a:gd name="connsiteY4" fmla="*/ 0 h 1365066"/>
              <a:gd name="connsiteX0" fmla="*/ 0 w 1922552"/>
              <a:gd name="connsiteY0" fmla="*/ 106189 h 1471255"/>
              <a:gd name="connsiteX1" fmla="*/ 1922552 w 1922552"/>
              <a:gd name="connsiteY1" fmla="*/ 0 h 1471255"/>
              <a:gd name="connsiteX2" fmla="*/ 1898955 w 1922552"/>
              <a:gd name="connsiteY2" fmla="*/ 1471255 h 1471255"/>
              <a:gd name="connsiteX3" fmla="*/ 0 w 1922552"/>
              <a:gd name="connsiteY3" fmla="*/ 1471255 h 1471255"/>
              <a:gd name="connsiteX4" fmla="*/ 0 w 1922552"/>
              <a:gd name="connsiteY4" fmla="*/ 106189 h 1471255"/>
              <a:gd name="connsiteX0" fmla="*/ 0 w 1922552"/>
              <a:gd name="connsiteY0" fmla="*/ 106189 h 1471255"/>
              <a:gd name="connsiteX1" fmla="*/ 1922552 w 1922552"/>
              <a:gd name="connsiteY1" fmla="*/ 0 h 1471255"/>
              <a:gd name="connsiteX2" fmla="*/ 1910754 w 1922552"/>
              <a:gd name="connsiteY2" fmla="*/ 1400463 h 1471255"/>
              <a:gd name="connsiteX3" fmla="*/ 0 w 1922552"/>
              <a:gd name="connsiteY3" fmla="*/ 1471255 h 1471255"/>
              <a:gd name="connsiteX4" fmla="*/ 0 w 1922552"/>
              <a:gd name="connsiteY4" fmla="*/ 106189 h 1471255"/>
              <a:gd name="connsiteX0" fmla="*/ 0 w 1911341"/>
              <a:gd name="connsiteY0" fmla="*/ 89256 h 1454322"/>
              <a:gd name="connsiteX1" fmla="*/ 1901385 w 1911341"/>
              <a:gd name="connsiteY1" fmla="*/ 0 h 1454322"/>
              <a:gd name="connsiteX2" fmla="*/ 1910754 w 1911341"/>
              <a:gd name="connsiteY2" fmla="*/ 1383530 h 1454322"/>
              <a:gd name="connsiteX3" fmla="*/ 0 w 1911341"/>
              <a:gd name="connsiteY3" fmla="*/ 1454322 h 1454322"/>
              <a:gd name="connsiteX4" fmla="*/ 0 w 1911341"/>
              <a:gd name="connsiteY4" fmla="*/ 89256 h 1454322"/>
              <a:gd name="connsiteX0" fmla="*/ 0 w 1901385"/>
              <a:gd name="connsiteY0" fmla="*/ 89256 h 1454322"/>
              <a:gd name="connsiteX1" fmla="*/ 1901385 w 1901385"/>
              <a:gd name="connsiteY1" fmla="*/ 0 h 1454322"/>
              <a:gd name="connsiteX2" fmla="*/ 1847254 w 1901385"/>
              <a:gd name="connsiteY2" fmla="*/ 1347547 h 1454322"/>
              <a:gd name="connsiteX3" fmla="*/ 0 w 1901385"/>
              <a:gd name="connsiteY3" fmla="*/ 1454322 h 1454322"/>
              <a:gd name="connsiteX4" fmla="*/ 0 w 1901385"/>
              <a:gd name="connsiteY4" fmla="*/ 89256 h 1454322"/>
              <a:gd name="connsiteX0" fmla="*/ 0 w 1905275"/>
              <a:gd name="connsiteY0" fmla="*/ 89256 h 1454322"/>
              <a:gd name="connsiteX1" fmla="*/ 1901385 w 1905275"/>
              <a:gd name="connsiteY1" fmla="*/ 0 h 1454322"/>
              <a:gd name="connsiteX2" fmla="*/ 1904404 w 1905275"/>
              <a:gd name="connsiteY2" fmla="*/ 1396230 h 1454322"/>
              <a:gd name="connsiteX3" fmla="*/ 0 w 1905275"/>
              <a:gd name="connsiteY3" fmla="*/ 1454322 h 1454322"/>
              <a:gd name="connsiteX4" fmla="*/ 0 w 1905275"/>
              <a:gd name="connsiteY4" fmla="*/ 89256 h 1454322"/>
              <a:gd name="connsiteX0" fmla="*/ 8466 w 1913741"/>
              <a:gd name="connsiteY0" fmla="*/ 89256 h 1441622"/>
              <a:gd name="connsiteX1" fmla="*/ 1909851 w 1913741"/>
              <a:gd name="connsiteY1" fmla="*/ 0 h 1441622"/>
              <a:gd name="connsiteX2" fmla="*/ 1912870 w 1913741"/>
              <a:gd name="connsiteY2" fmla="*/ 1396230 h 1441622"/>
              <a:gd name="connsiteX3" fmla="*/ 0 w 1913741"/>
              <a:gd name="connsiteY3" fmla="*/ 1441622 h 1441622"/>
              <a:gd name="connsiteX4" fmla="*/ 8466 w 1913741"/>
              <a:gd name="connsiteY4" fmla="*/ 89256 h 1441622"/>
              <a:gd name="connsiteX0" fmla="*/ 31750 w 1913741"/>
              <a:gd name="connsiteY0" fmla="*/ 144290 h 1441622"/>
              <a:gd name="connsiteX1" fmla="*/ 1909851 w 1913741"/>
              <a:gd name="connsiteY1" fmla="*/ 0 h 1441622"/>
              <a:gd name="connsiteX2" fmla="*/ 1912870 w 1913741"/>
              <a:gd name="connsiteY2" fmla="*/ 1396230 h 1441622"/>
              <a:gd name="connsiteX3" fmla="*/ 0 w 1913741"/>
              <a:gd name="connsiteY3" fmla="*/ 1441622 h 1441622"/>
              <a:gd name="connsiteX4" fmla="*/ 31750 w 1913741"/>
              <a:gd name="connsiteY4" fmla="*/ 144290 h 1441622"/>
              <a:gd name="connsiteX0" fmla="*/ 4233 w 1913741"/>
              <a:gd name="connsiteY0" fmla="*/ 95606 h 1441622"/>
              <a:gd name="connsiteX1" fmla="*/ 1909851 w 1913741"/>
              <a:gd name="connsiteY1" fmla="*/ 0 h 1441622"/>
              <a:gd name="connsiteX2" fmla="*/ 1912870 w 1913741"/>
              <a:gd name="connsiteY2" fmla="*/ 1396230 h 1441622"/>
              <a:gd name="connsiteX3" fmla="*/ 0 w 1913741"/>
              <a:gd name="connsiteY3" fmla="*/ 1441622 h 1441622"/>
              <a:gd name="connsiteX4" fmla="*/ 4233 w 1913741"/>
              <a:gd name="connsiteY4" fmla="*/ 95606 h 144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3741" h="1441622">
                <a:moveTo>
                  <a:pt x="4233" y="95606"/>
                </a:moveTo>
                <a:lnTo>
                  <a:pt x="1909851" y="0"/>
                </a:lnTo>
                <a:cubicBezTo>
                  <a:pt x="1905918" y="466821"/>
                  <a:pt x="1916803" y="929409"/>
                  <a:pt x="1912870" y="1396230"/>
                </a:cubicBezTo>
                <a:lnTo>
                  <a:pt x="0" y="1441622"/>
                </a:lnTo>
                <a:lnTo>
                  <a:pt x="4233" y="95606"/>
                </a:lnTo>
                <a:close/>
              </a:path>
            </a:pathLst>
          </a:custGeom>
          <a:noFill/>
          <a:ln w="19050" cap="flat" cmpd="sng">
            <a:solidFill>
              <a:srgbClr val="E7FC2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92D05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" name="Shape 218">
            <a:extLst>
              <a:ext uri="{FF2B5EF4-FFF2-40B4-BE49-F238E27FC236}">
                <a16:creationId xmlns:a16="http://schemas.microsoft.com/office/drawing/2014/main" id="{28DDF891-FD87-4966-B9C1-4381550FF098}"/>
              </a:ext>
            </a:extLst>
          </p:cNvPr>
          <p:cNvCxnSpPr>
            <a:cxnSpLocks/>
          </p:cNvCxnSpPr>
          <p:nvPr/>
        </p:nvCxnSpPr>
        <p:spPr>
          <a:xfrm>
            <a:off x="2879678" y="1945772"/>
            <a:ext cx="1226706" cy="12700"/>
          </a:xfrm>
          <a:prstGeom prst="bentConnector3">
            <a:avLst>
              <a:gd name="adj1" fmla="val -65"/>
            </a:avLst>
          </a:prstGeom>
          <a:noFill/>
          <a:ln w="19050" cap="flat" cmpd="sng">
            <a:solidFill>
              <a:srgbClr val="E7FC20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92D050">
                <a:alpha val="50000"/>
              </a:srgbClr>
            </a:glow>
          </a:effectLst>
        </p:spPr>
      </p:cxn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2494F262-03E8-4A27-9448-EEAAD3A8C6D9}"/>
              </a:ext>
            </a:extLst>
          </p:cNvPr>
          <p:cNvSpPr/>
          <p:nvPr/>
        </p:nvSpPr>
        <p:spPr>
          <a:xfrm rot="10800000">
            <a:off x="530466" y="1667575"/>
            <a:ext cx="2666865" cy="486308"/>
          </a:xfrm>
          <a:prstGeom prst="roundRect">
            <a:avLst>
              <a:gd name="adj" fmla="val 14492"/>
            </a:avLst>
          </a:prstGeom>
          <a:solidFill>
            <a:srgbClr val="E7FC2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Shape 163"/>
          <p:cNvSpPr txBox="1">
            <a:spLocks/>
          </p:cNvSpPr>
          <p:nvPr/>
        </p:nvSpPr>
        <p:spPr>
          <a:xfrm>
            <a:off x="620952" y="1701521"/>
            <a:ext cx="2623825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en-US" altLang="zh-TW" sz="15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5 x 3.5 </a:t>
            </a:r>
            <a:r>
              <a:rPr lang="zh-TW" altLang="en-US" sz="15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" </a:t>
            </a:r>
            <a:r>
              <a:rPr lang="en-US" altLang="zh-TW" sz="15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HDD </a:t>
            </a:r>
            <a:r>
              <a:rPr lang="zh-TW" altLang="en-US" sz="15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大容量存储</a:t>
            </a:r>
          </a:p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endParaRPr lang="zh-TW" altLang="en-US" sz="2200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300650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圖形 48">
            <a:extLst>
              <a:ext uri="{FF2B5EF4-FFF2-40B4-BE49-F238E27FC236}">
                <a16:creationId xmlns:a16="http://schemas.microsoft.com/office/drawing/2014/main" id="{B424A613-935C-4ACE-8FCB-A5EBA8FF59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0000">
            <a:off x="7389559" y="920806"/>
            <a:ext cx="1813986" cy="1813986"/>
          </a:xfrm>
          <a:prstGeom prst="rect">
            <a:avLst/>
          </a:prstGeom>
        </p:spPr>
      </p:pic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741F7DA3-D991-4714-9530-13958609ED5E}"/>
              </a:ext>
            </a:extLst>
          </p:cNvPr>
          <p:cNvSpPr/>
          <p:nvPr/>
        </p:nvSpPr>
        <p:spPr>
          <a:xfrm>
            <a:off x="-324276" y="2369021"/>
            <a:ext cx="5007305" cy="6207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C8277517-77E5-4C49-9FEA-A18EAD498393}"/>
              </a:ext>
            </a:extLst>
          </p:cNvPr>
          <p:cNvSpPr/>
          <p:nvPr/>
        </p:nvSpPr>
        <p:spPr>
          <a:xfrm>
            <a:off x="-324276" y="2369022"/>
            <a:ext cx="5007305" cy="611872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2948C3E7-1ECC-4B86-8BD3-3DF44E470309}"/>
              </a:ext>
            </a:extLst>
          </p:cNvPr>
          <p:cNvSpPr/>
          <p:nvPr/>
        </p:nvSpPr>
        <p:spPr>
          <a:xfrm>
            <a:off x="-316329" y="1650552"/>
            <a:ext cx="5007305" cy="6207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5FFC0AFE-0BEF-4704-9B3D-C8A49BB7E97B}"/>
              </a:ext>
            </a:extLst>
          </p:cNvPr>
          <p:cNvSpPr/>
          <p:nvPr/>
        </p:nvSpPr>
        <p:spPr>
          <a:xfrm>
            <a:off x="-316329" y="1650555"/>
            <a:ext cx="5007305" cy="611872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1CB931E9-87EE-4BCD-9751-0B07EA9ECAD1}"/>
              </a:ext>
            </a:extLst>
          </p:cNvPr>
          <p:cNvSpPr/>
          <p:nvPr/>
        </p:nvSpPr>
        <p:spPr>
          <a:xfrm>
            <a:off x="-285404" y="1066460"/>
            <a:ext cx="5007305" cy="4719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51E37E50-0CC4-4D86-8812-C86E079110C9}"/>
              </a:ext>
            </a:extLst>
          </p:cNvPr>
          <p:cNvSpPr/>
          <p:nvPr/>
        </p:nvSpPr>
        <p:spPr>
          <a:xfrm>
            <a:off x="-404037" y="1066461"/>
            <a:ext cx="5125937" cy="46514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7FA4A100-B821-4970-AD4E-F9143FBC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5" y="158017"/>
            <a:ext cx="9151802" cy="465143"/>
          </a:xfrm>
        </p:spPr>
        <p:txBody>
          <a:bodyPr/>
          <a:lstStyle/>
          <a:p>
            <a:r>
              <a:rPr lang="en-US" altLang="zh-TW" sz="3600">
                <a:solidFill>
                  <a:schemeClr val="bg1"/>
                </a:solidFill>
              </a:rPr>
              <a:t>TVS-951N 5GbE </a:t>
            </a:r>
            <a:r>
              <a:rPr lang="zh-CN" altLang="en-US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高效能存储与多媒体专家</a:t>
            </a:r>
            <a:endParaRPr lang="zh-TW" altLang="en-US" sz="3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E424FA2-6C7D-452B-B9FA-FAE857C4EC32}"/>
              </a:ext>
            </a:extLst>
          </p:cNvPr>
          <p:cNvSpPr/>
          <p:nvPr/>
        </p:nvSpPr>
        <p:spPr>
          <a:xfrm>
            <a:off x="217852" y="1076713"/>
            <a:ext cx="3724096" cy="414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TW" sz="18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SSD</a:t>
            </a:r>
            <a:r>
              <a:rPr lang="en-US" altLang="zh-TW" sz="1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不再是低容量跟高价的代言词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400019D-2861-4235-8EA8-61F383536789}"/>
              </a:ext>
            </a:extLst>
          </p:cNvPr>
          <p:cNvSpPr/>
          <p:nvPr/>
        </p:nvSpPr>
        <p:spPr>
          <a:xfrm>
            <a:off x="233800" y="1656833"/>
            <a:ext cx="4072786" cy="638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zh-TW" sz="18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HDD</a:t>
            </a:r>
            <a:r>
              <a:rPr lang="en-US" altLang="zh-TW" sz="1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与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SSD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混合式存储架构的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9-bay NAS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303E3F2-CEE3-4CCB-BCF4-C54A651BCB5A}"/>
              </a:ext>
            </a:extLst>
          </p:cNvPr>
          <p:cNvSpPr/>
          <p:nvPr/>
        </p:nvSpPr>
        <p:spPr>
          <a:xfrm>
            <a:off x="206375" y="2382633"/>
            <a:ext cx="4072786" cy="638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大幅超越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1GbE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5GbE Multi-Gig RJ45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800" b="1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网络接口</a:t>
            </a:r>
            <a:endParaRPr lang="zh-CN" altLang="en-US" sz="18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51B5BFA8-2E9C-441F-A103-518729004762}"/>
              </a:ext>
            </a:extLst>
          </p:cNvPr>
          <p:cNvSpPr/>
          <p:nvPr/>
        </p:nvSpPr>
        <p:spPr>
          <a:xfrm>
            <a:off x="-520262" y="3088752"/>
            <a:ext cx="2762412" cy="98997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0570F060-E560-4D25-A6FA-7D116BEB90FF}"/>
              </a:ext>
            </a:extLst>
          </p:cNvPr>
          <p:cNvSpPr/>
          <p:nvPr/>
        </p:nvSpPr>
        <p:spPr>
          <a:xfrm>
            <a:off x="-520262" y="3088752"/>
            <a:ext cx="2762412" cy="989977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C3BEC7D-3830-47AE-9FCC-C5BCF43607BC}"/>
              </a:ext>
            </a:extLst>
          </p:cNvPr>
          <p:cNvSpPr/>
          <p:nvPr/>
        </p:nvSpPr>
        <p:spPr>
          <a:xfrm>
            <a:off x="181868" y="3110240"/>
            <a:ext cx="1872835" cy="956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QTS 4.4.1 </a:t>
            </a:r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提供多样化存储与多媒体增值服务</a:t>
            </a:r>
            <a:endParaRPr lang="en-US" altLang="zh-TW" sz="18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68A76E78-2C04-4AFC-8F61-215BF03087C6}"/>
              </a:ext>
            </a:extLst>
          </p:cNvPr>
          <p:cNvSpPr/>
          <p:nvPr/>
        </p:nvSpPr>
        <p:spPr>
          <a:xfrm>
            <a:off x="-604962" y="-203897"/>
            <a:ext cx="597160" cy="555129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248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E6A14D75-B60C-4FD7-B722-EDA5CB1CC1A7}"/>
              </a:ext>
            </a:extLst>
          </p:cNvPr>
          <p:cNvSpPr/>
          <p:nvPr/>
        </p:nvSpPr>
        <p:spPr>
          <a:xfrm>
            <a:off x="4192844" y="1501922"/>
            <a:ext cx="2062706" cy="1437070"/>
          </a:xfrm>
          <a:prstGeom prst="roundRect">
            <a:avLst>
              <a:gd name="adj" fmla="val 12570"/>
            </a:avLst>
          </a:prstGeom>
          <a:noFill/>
          <a:ln w="12700">
            <a:solidFill>
              <a:srgbClr val="04DEFC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4EBFE925-1C5F-4BCF-AE6A-3BC2981E453C}"/>
              </a:ext>
            </a:extLst>
          </p:cNvPr>
          <p:cNvSpPr/>
          <p:nvPr/>
        </p:nvSpPr>
        <p:spPr>
          <a:xfrm rot="10800000">
            <a:off x="4197209" y="1850755"/>
            <a:ext cx="2077519" cy="1088236"/>
          </a:xfrm>
          <a:prstGeom prst="roundRect">
            <a:avLst>
              <a:gd name="adj" fmla="val 14492"/>
            </a:avLst>
          </a:prstGeom>
          <a:solidFill>
            <a:srgbClr val="04DEF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348565" y="115854"/>
            <a:ext cx="85688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200"/>
            </a:pPr>
            <a:r>
              <a:rPr lang="zh-TW" altLang="en-US" sz="36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</a:t>
            </a:r>
            <a:r>
              <a:rPr lang="en-US" altLang="zh-TW" sz="3600">
                <a:solidFill>
                  <a:srgbClr val="FFFFFF"/>
                </a:solidFill>
                <a:latin typeface="微軟正黑體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sz="36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快取转换为</a:t>
            </a:r>
            <a:r>
              <a:rPr lang="en-US" altLang="zh-TW" sz="3600" err="1">
                <a:solidFill>
                  <a:srgbClr val="FFFFFF"/>
                </a:solidFill>
                <a:latin typeface="+mj-lt"/>
                <a:ea typeface="微軟正黑體"/>
                <a:cs typeface="Microsoft JhengHei"/>
                <a:sym typeface="Microsoft JhengHei"/>
              </a:rPr>
              <a:t>Qtier</a:t>
            </a:r>
            <a:r>
              <a:rPr lang="zh-TW" altLang="en-US" sz="36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以立即提升效益</a:t>
            </a:r>
            <a:endParaRPr lang="en-US" sz="360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43" name="圖片 45" descr="P9_ZH.png">
            <a:extLst>
              <a:ext uri="{FF2B5EF4-FFF2-40B4-BE49-F238E27FC236}">
                <a16:creationId xmlns:a16="http://schemas.microsoft.com/office/drawing/2014/main" id="{2D327E4C-81F6-6547-A7BE-52A04CBBB9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72" y="1147604"/>
            <a:ext cx="3658254" cy="352534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矩形 25">
            <a:extLst>
              <a:ext uri="{FF2B5EF4-FFF2-40B4-BE49-F238E27FC236}">
                <a16:creationId xmlns:a16="http://schemas.microsoft.com/office/drawing/2014/main" id="{A4AF22E8-C54D-A14B-A767-9E558ADB9B52}"/>
              </a:ext>
            </a:extLst>
          </p:cNvPr>
          <p:cNvSpPr/>
          <p:nvPr/>
        </p:nvSpPr>
        <p:spPr>
          <a:xfrm>
            <a:off x="4331453" y="2070674"/>
            <a:ext cx="1778716" cy="70634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01600" lvl="0">
              <a:lnSpc>
                <a:spcPts val="2500"/>
              </a:lnSpc>
              <a:buClr>
                <a:srgbClr val="262626"/>
              </a:buClr>
              <a:buSzPct val="100000"/>
            </a:pPr>
            <a:r>
              <a:rPr lang="zh-TW" altLang="en-US" sz="18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在线停止 </a:t>
            </a:r>
            <a:r>
              <a:rPr lang="en-US" altLang="zh-TW" sz="18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zh-TW" altLang="en-US" sz="18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快取服务</a:t>
            </a:r>
            <a:endParaRPr lang="zh-TW" altLang="zh-TW" sz="1800" b="1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" name="矩形 21">
            <a:extLst>
              <a:ext uri="{FF2B5EF4-FFF2-40B4-BE49-F238E27FC236}">
                <a16:creationId xmlns:a16="http://schemas.microsoft.com/office/drawing/2014/main" id="{AABE4948-F49F-9A45-8852-9AE737BDC8DA}"/>
              </a:ext>
            </a:extLst>
          </p:cNvPr>
          <p:cNvSpPr/>
          <p:nvPr/>
        </p:nvSpPr>
        <p:spPr>
          <a:xfrm>
            <a:off x="4505822" y="1506945"/>
            <a:ext cx="685631" cy="36933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1800">
                <a:solidFill>
                  <a:schemeClr val="bg1"/>
                </a:solidFill>
              </a:rPr>
              <a:t>Step</a:t>
            </a:r>
          </a:p>
        </p:txBody>
      </p:sp>
      <p:sp>
        <p:nvSpPr>
          <p:cNvPr id="52" name="Shape 145"/>
          <p:cNvSpPr/>
          <p:nvPr/>
        </p:nvSpPr>
        <p:spPr>
          <a:xfrm>
            <a:off x="5216534" y="1395945"/>
            <a:ext cx="511200" cy="50963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28575">
            <a:solidFill>
              <a:srgbClr val="09EDFF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146"/>
          <p:cNvSpPr txBox="1"/>
          <p:nvPr/>
        </p:nvSpPr>
        <p:spPr>
          <a:xfrm>
            <a:off x="5268283" y="1400254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49AF80B2-8939-498A-AD8D-F46C5931CFDF}"/>
              </a:ext>
            </a:extLst>
          </p:cNvPr>
          <p:cNvSpPr/>
          <p:nvPr/>
        </p:nvSpPr>
        <p:spPr>
          <a:xfrm>
            <a:off x="6531006" y="1503578"/>
            <a:ext cx="2062706" cy="1437070"/>
          </a:xfrm>
          <a:prstGeom prst="roundRect">
            <a:avLst>
              <a:gd name="adj" fmla="val 12570"/>
            </a:avLst>
          </a:prstGeom>
          <a:noFill/>
          <a:ln w="12700">
            <a:solidFill>
              <a:srgbClr val="04DEFC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39F2EB80-A8AB-4DF6-9556-EDAF59BFC92C}"/>
              </a:ext>
            </a:extLst>
          </p:cNvPr>
          <p:cNvSpPr/>
          <p:nvPr/>
        </p:nvSpPr>
        <p:spPr>
          <a:xfrm rot="10800000">
            <a:off x="6535371" y="1852411"/>
            <a:ext cx="2077519" cy="1088236"/>
          </a:xfrm>
          <a:prstGeom prst="roundRect">
            <a:avLst>
              <a:gd name="adj" fmla="val 14492"/>
            </a:avLst>
          </a:prstGeom>
          <a:solidFill>
            <a:srgbClr val="04DEF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25">
            <a:extLst>
              <a:ext uri="{FF2B5EF4-FFF2-40B4-BE49-F238E27FC236}">
                <a16:creationId xmlns:a16="http://schemas.microsoft.com/office/drawing/2014/main" id="{BEEC3096-A140-4671-BBC4-62A58D18A82D}"/>
              </a:ext>
            </a:extLst>
          </p:cNvPr>
          <p:cNvSpPr/>
          <p:nvPr/>
        </p:nvSpPr>
        <p:spPr>
          <a:xfrm>
            <a:off x="6547026" y="1910373"/>
            <a:ext cx="2077518" cy="102694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01600" lvl="0">
              <a:lnSpc>
                <a:spcPts val="2500"/>
              </a:lnSpc>
              <a:buClr>
                <a:srgbClr val="262626"/>
              </a:buClr>
              <a:buSzPct val="100000"/>
            </a:pPr>
            <a:r>
              <a:rPr lang="zh-TW" altLang="en-US" sz="18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确认欲加入建立 </a:t>
            </a:r>
            <a:r>
              <a:rPr lang="en-US" altLang="zh-TW" sz="1800" b="1" err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18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8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存储池的 </a:t>
            </a:r>
            <a:r>
              <a:rPr lang="en-US" altLang="zh-TW" sz="18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en-US" altLang="zh-TW" sz="1800" b="1" err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数量</a:t>
            </a:r>
            <a:endParaRPr lang="zh-TW" altLang="en-US" sz="1800" b="1" err="1">
              <a:solidFill>
                <a:schemeClr val="tx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62" name="矩形 21">
            <a:extLst>
              <a:ext uri="{FF2B5EF4-FFF2-40B4-BE49-F238E27FC236}">
                <a16:creationId xmlns:a16="http://schemas.microsoft.com/office/drawing/2014/main" id="{C02FF44A-C439-47DF-A296-C363FCE39609}"/>
              </a:ext>
            </a:extLst>
          </p:cNvPr>
          <p:cNvSpPr/>
          <p:nvPr/>
        </p:nvSpPr>
        <p:spPr>
          <a:xfrm>
            <a:off x="6843984" y="1508601"/>
            <a:ext cx="685631" cy="36933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1800">
                <a:solidFill>
                  <a:schemeClr val="bg1"/>
                </a:solidFill>
              </a:rPr>
              <a:t>Step</a:t>
            </a:r>
          </a:p>
        </p:txBody>
      </p:sp>
      <p:sp>
        <p:nvSpPr>
          <p:cNvPr id="64" name="Shape 145">
            <a:extLst>
              <a:ext uri="{FF2B5EF4-FFF2-40B4-BE49-F238E27FC236}">
                <a16:creationId xmlns:a16="http://schemas.microsoft.com/office/drawing/2014/main" id="{23402E71-7CD2-4C2C-8EB1-B3CC14578F25}"/>
              </a:ext>
            </a:extLst>
          </p:cNvPr>
          <p:cNvSpPr/>
          <p:nvPr/>
        </p:nvSpPr>
        <p:spPr>
          <a:xfrm>
            <a:off x="7554696" y="1397601"/>
            <a:ext cx="511200" cy="50963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28575">
            <a:solidFill>
              <a:srgbClr val="09EDFF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146">
            <a:extLst>
              <a:ext uri="{FF2B5EF4-FFF2-40B4-BE49-F238E27FC236}">
                <a16:creationId xmlns:a16="http://schemas.microsoft.com/office/drawing/2014/main" id="{70AA7A1C-B255-41DA-B1EA-25058D7F3A6B}"/>
              </a:ext>
            </a:extLst>
          </p:cNvPr>
          <p:cNvSpPr txBox="1"/>
          <p:nvPr/>
        </p:nvSpPr>
        <p:spPr>
          <a:xfrm>
            <a:off x="7606445" y="1401910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en" sz="2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90248874-50F7-4B55-B09D-F861C3A1FBCD}"/>
              </a:ext>
            </a:extLst>
          </p:cNvPr>
          <p:cNvSpPr/>
          <p:nvPr/>
        </p:nvSpPr>
        <p:spPr>
          <a:xfrm>
            <a:off x="4191780" y="3377925"/>
            <a:ext cx="4402996" cy="1102418"/>
          </a:xfrm>
          <a:prstGeom prst="roundRect">
            <a:avLst>
              <a:gd name="adj" fmla="val 12570"/>
            </a:avLst>
          </a:prstGeom>
          <a:noFill/>
          <a:ln w="12700">
            <a:solidFill>
              <a:srgbClr val="04DEFC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0941D190-9328-42C2-A6C6-463241E20621}"/>
              </a:ext>
            </a:extLst>
          </p:cNvPr>
          <p:cNvSpPr/>
          <p:nvPr/>
        </p:nvSpPr>
        <p:spPr>
          <a:xfrm rot="10800000">
            <a:off x="4196146" y="3741674"/>
            <a:ext cx="4398630" cy="738668"/>
          </a:xfrm>
          <a:prstGeom prst="roundRect">
            <a:avLst>
              <a:gd name="adj" fmla="val 14492"/>
            </a:avLst>
          </a:prstGeom>
          <a:solidFill>
            <a:srgbClr val="04DEF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25">
            <a:extLst>
              <a:ext uri="{FF2B5EF4-FFF2-40B4-BE49-F238E27FC236}">
                <a16:creationId xmlns:a16="http://schemas.microsoft.com/office/drawing/2014/main" id="{FC231413-2C15-4090-9554-C8AF7BD84531}"/>
              </a:ext>
            </a:extLst>
          </p:cNvPr>
          <p:cNvSpPr/>
          <p:nvPr/>
        </p:nvSpPr>
        <p:spPr>
          <a:xfrm>
            <a:off x="4468980" y="3924570"/>
            <a:ext cx="4156091" cy="38574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01600">
              <a:lnSpc>
                <a:spcPts val="2500"/>
              </a:lnSpc>
              <a:buClr>
                <a:srgbClr val="262626"/>
              </a:buClr>
              <a:buSzPct val="100000"/>
            </a:pPr>
            <a:r>
              <a:rPr lang="zh-TW" altLang="en-US" sz="18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使用升级精灵升级为 </a:t>
            </a:r>
            <a:r>
              <a:rPr lang="en-US" altLang="zh-TW" sz="1800" b="1" err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18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8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存储池</a:t>
            </a:r>
          </a:p>
        </p:txBody>
      </p:sp>
      <p:sp>
        <p:nvSpPr>
          <p:cNvPr id="70" name="矩形 21">
            <a:extLst>
              <a:ext uri="{FF2B5EF4-FFF2-40B4-BE49-F238E27FC236}">
                <a16:creationId xmlns:a16="http://schemas.microsoft.com/office/drawing/2014/main" id="{535ADEAE-F3BF-4D3C-8FF5-EEE98E90DE40}"/>
              </a:ext>
            </a:extLst>
          </p:cNvPr>
          <p:cNvSpPr/>
          <p:nvPr/>
        </p:nvSpPr>
        <p:spPr>
          <a:xfrm>
            <a:off x="5685449" y="3368772"/>
            <a:ext cx="755596" cy="36933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1800">
                <a:solidFill>
                  <a:schemeClr val="bg1"/>
                </a:solidFill>
              </a:rPr>
              <a:t>Step</a:t>
            </a:r>
          </a:p>
        </p:txBody>
      </p:sp>
      <p:sp>
        <p:nvSpPr>
          <p:cNvPr id="74" name="Shape 145">
            <a:extLst>
              <a:ext uri="{FF2B5EF4-FFF2-40B4-BE49-F238E27FC236}">
                <a16:creationId xmlns:a16="http://schemas.microsoft.com/office/drawing/2014/main" id="{C960DBA4-EE1B-4BE8-B609-19D5CED8D193}"/>
              </a:ext>
            </a:extLst>
          </p:cNvPr>
          <p:cNvSpPr/>
          <p:nvPr/>
        </p:nvSpPr>
        <p:spPr>
          <a:xfrm>
            <a:off x="6332784" y="3266405"/>
            <a:ext cx="511200" cy="50963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28575">
            <a:solidFill>
              <a:srgbClr val="09EDFF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146">
            <a:extLst>
              <a:ext uri="{FF2B5EF4-FFF2-40B4-BE49-F238E27FC236}">
                <a16:creationId xmlns:a16="http://schemas.microsoft.com/office/drawing/2014/main" id="{1EA8AE50-F86C-497F-963C-97B8D2533D5E}"/>
              </a:ext>
            </a:extLst>
          </p:cNvPr>
          <p:cNvSpPr txBox="1"/>
          <p:nvPr/>
        </p:nvSpPr>
        <p:spPr>
          <a:xfrm>
            <a:off x="6384533" y="3270714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" sz="2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419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611">
            <a:extLst>
              <a:ext uri="{FF2B5EF4-FFF2-40B4-BE49-F238E27FC236}">
                <a16:creationId xmlns:a16="http://schemas.microsoft.com/office/drawing/2014/main" id="{2B7F0901-FCAC-48C7-9385-C3A93B59F39C}"/>
              </a:ext>
            </a:extLst>
          </p:cNvPr>
          <p:cNvSpPr/>
          <p:nvPr/>
        </p:nvSpPr>
        <p:spPr>
          <a:xfrm>
            <a:off x="256315" y="1105426"/>
            <a:ext cx="863137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611">
            <a:extLst>
              <a:ext uri="{FF2B5EF4-FFF2-40B4-BE49-F238E27FC236}">
                <a16:creationId xmlns:a16="http://schemas.microsoft.com/office/drawing/2014/main" id="{0372775E-B8E9-4745-82B4-0CB7AE18219D}"/>
              </a:ext>
            </a:extLst>
          </p:cNvPr>
          <p:cNvSpPr/>
          <p:nvPr/>
        </p:nvSpPr>
        <p:spPr>
          <a:xfrm>
            <a:off x="256315" y="1105426"/>
            <a:ext cx="8660252" cy="3643799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782994" y="1876141"/>
            <a:ext cx="3104691" cy="865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2300" b="1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4" name="Shape 148">
            <a:extLst>
              <a:ext uri="{FF2B5EF4-FFF2-40B4-BE49-F238E27FC236}">
                <a16:creationId xmlns:a16="http://schemas.microsoft.com/office/drawing/2014/main" id="{91BA1ADF-A74E-2E41-8F74-7CD6DB39B490}"/>
              </a:ext>
            </a:extLst>
          </p:cNvPr>
          <p:cNvSpPr/>
          <p:nvPr/>
        </p:nvSpPr>
        <p:spPr>
          <a:xfrm>
            <a:off x="6276418" y="1462191"/>
            <a:ext cx="178200" cy="3231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82" y="292443"/>
            <a:ext cx="8786873" cy="7143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TW" altLang="en-US" sz="360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自动分层兼具高效能与大容量</a:t>
            </a:r>
            <a:endParaRPr lang="en-US" sz="360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51" name="Shape 206">
            <a:extLst>
              <a:ext uri="{FF2B5EF4-FFF2-40B4-BE49-F238E27FC236}">
                <a16:creationId xmlns:a16="http://schemas.microsoft.com/office/drawing/2014/main" id="{C40A5362-01B5-EB4E-86A6-FD7859832F1A}"/>
              </a:ext>
            </a:extLst>
          </p:cNvPr>
          <p:cNvSpPr/>
          <p:nvPr/>
        </p:nvSpPr>
        <p:spPr>
          <a:xfrm>
            <a:off x="3109712" y="1537418"/>
            <a:ext cx="178200" cy="3231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52" name="Shape 207" descr="1_Qtier-01-01.png">
            <a:extLst>
              <a:ext uri="{FF2B5EF4-FFF2-40B4-BE49-F238E27FC236}">
                <a16:creationId xmlns:a16="http://schemas.microsoft.com/office/drawing/2014/main" id="{9E762751-C170-7745-9AE9-1F298BE58B24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66" y="1192180"/>
            <a:ext cx="5826300" cy="3805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Shape 216">
            <a:extLst>
              <a:ext uri="{FF2B5EF4-FFF2-40B4-BE49-F238E27FC236}">
                <a16:creationId xmlns:a16="http://schemas.microsoft.com/office/drawing/2014/main" id="{A24238CD-8D3D-E64C-9F15-EFDA9990DDE3}"/>
              </a:ext>
            </a:extLst>
          </p:cNvPr>
          <p:cNvSpPr txBox="1"/>
          <p:nvPr/>
        </p:nvSpPr>
        <p:spPr>
          <a:xfrm>
            <a:off x="2215754" y="3012330"/>
            <a:ext cx="1772400" cy="26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200" b="1">
              <a:solidFill>
                <a:srgbClr val="262626"/>
              </a:solidFill>
              <a:latin typeface="+mj-lt"/>
            </a:endParaRPr>
          </a:p>
        </p:txBody>
      </p:sp>
      <p:sp>
        <p:nvSpPr>
          <p:cNvPr id="56" name="Shape 150">
            <a:extLst>
              <a:ext uri="{FF2B5EF4-FFF2-40B4-BE49-F238E27FC236}">
                <a16:creationId xmlns:a16="http://schemas.microsoft.com/office/drawing/2014/main" id="{6640C721-2449-C64B-9776-3DE85F2DE220}"/>
              </a:ext>
            </a:extLst>
          </p:cNvPr>
          <p:cNvSpPr txBox="1"/>
          <p:nvPr/>
        </p:nvSpPr>
        <p:spPr>
          <a:xfrm>
            <a:off x="499394" y="1485994"/>
            <a:ext cx="1416600" cy="20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热资料</a:t>
            </a:r>
            <a:endParaRPr lang="zh-TW" sz="12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" name="Shape 151">
            <a:extLst>
              <a:ext uri="{FF2B5EF4-FFF2-40B4-BE49-F238E27FC236}">
                <a16:creationId xmlns:a16="http://schemas.microsoft.com/office/drawing/2014/main" id="{6FEE2DA8-CA4A-3648-A476-5597F9898FE5}"/>
              </a:ext>
            </a:extLst>
          </p:cNvPr>
          <p:cNvSpPr txBox="1"/>
          <p:nvPr/>
        </p:nvSpPr>
        <p:spPr>
          <a:xfrm>
            <a:off x="491442" y="1689394"/>
            <a:ext cx="1416600" cy="20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暖</a:t>
            </a:r>
            <a:r>
              <a:rPr lang="zh-TW" altLang="en-US" sz="1200" b="1">
                <a:solidFill>
                  <a:schemeClr val="bg1"/>
                </a:solidFill>
                <a:ea typeface="Microsoft JhengHei"/>
                <a:sym typeface="Microsoft JhengHei"/>
              </a:rPr>
              <a:t>资</a:t>
            </a:r>
            <a:r>
              <a:rPr lang="zh-TW" sz="1200" b="1">
                <a:solidFill>
                  <a:schemeClr val="bg1"/>
                </a:solidFill>
                <a:ea typeface="Microsoft JhengHei"/>
                <a:sym typeface="Microsoft JhengHei"/>
              </a:rPr>
              <a:t>料</a:t>
            </a:r>
          </a:p>
        </p:txBody>
      </p:sp>
      <p:sp>
        <p:nvSpPr>
          <p:cNvPr id="58" name="Shape 152">
            <a:extLst>
              <a:ext uri="{FF2B5EF4-FFF2-40B4-BE49-F238E27FC236}">
                <a16:creationId xmlns:a16="http://schemas.microsoft.com/office/drawing/2014/main" id="{DBFC0BD4-8E73-9B4A-B06E-11A5513B0335}"/>
              </a:ext>
            </a:extLst>
          </p:cNvPr>
          <p:cNvSpPr txBox="1"/>
          <p:nvPr/>
        </p:nvSpPr>
        <p:spPr>
          <a:xfrm>
            <a:off x="499394" y="1876407"/>
            <a:ext cx="1416600" cy="20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冷</a:t>
            </a:r>
            <a:r>
              <a:rPr lang="zh-TW" altLang="en-US" sz="1200" b="1">
                <a:solidFill>
                  <a:schemeClr val="bg1"/>
                </a:solidFill>
                <a:ea typeface="Microsoft JhengHei"/>
                <a:sym typeface="Microsoft JhengHei"/>
              </a:rPr>
              <a:t>资</a:t>
            </a:r>
            <a:r>
              <a:rPr lang="zh-TW" sz="1200" b="1">
                <a:solidFill>
                  <a:schemeClr val="bg1"/>
                </a:solidFill>
                <a:ea typeface="Microsoft JhengHei"/>
                <a:sym typeface="Microsoft JhengHei"/>
              </a:rPr>
              <a:t>料</a:t>
            </a: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C69A91CD-EE1F-4AA6-91B6-ED82B266F4C7}"/>
              </a:ext>
            </a:extLst>
          </p:cNvPr>
          <p:cNvSpPr/>
          <p:nvPr/>
        </p:nvSpPr>
        <p:spPr>
          <a:xfrm>
            <a:off x="2540024" y="1327441"/>
            <a:ext cx="1543862" cy="3734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C257D"/>
              </a:gs>
              <a:gs pos="10000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Shape 212">
            <a:extLst>
              <a:ext uri="{FF2B5EF4-FFF2-40B4-BE49-F238E27FC236}">
                <a16:creationId xmlns:a16="http://schemas.microsoft.com/office/drawing/2014/main" id="{CB3F1F33-65C1-764A-9BE7-8C9C6C0B521D}"/>
              </a:ext>
            </a:extLst>
          </p:cNvPr>
          <p:cNvSpPr txBox="1"/>
          <p:nvPr/>
        </p:nvSpPr>
        <p:spPr>
          <a:xfrm>
            <a:off x="2611922" y="1279737"/>
            <a:ext cx="1686799" cy="43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分层前</a:t>
            </a:r>
            <a:endParaRPr lang="en-US" altLang="zh-TW" sz="12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sz="9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频繁存取资料效能未优化</a:t>
            </a:r>
            <a:endParaRPr lang="zh-TW" altLang="en-US" sz="9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61FC3181-8939-4B32-BCFB-31C30EE16428}"/>
              </a:ext>
            </a:extLst>
          </p:cNvPr>
          <p:cNvGrpSpPr/>
          <p:nvPr/>
        </p:nvGrpSpPr>
        <p:grpSpPr>
          <a:xfrm>
            <a:off x="2247695" y="1324326"/>
            <a:ext cx="388100" cy="388100"/>
            <a:chOff x="228678" y="3612187"/>
            <a:chExt cx="655970" cy="655970"/>
          </a:xfrm>
        </p:grpSpPr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8EE724F2-E75A-4062-9734-4B66957D02FB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932F923B-DB7C-49B7-9C66-69966D6F4E39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Shape 206">
            <a:extLst>
              <a:ext uri="{FF2B5EF4-FFF2-40B4-BE49-F238E27FC236}">
                <a16:creationId xmlns:a16="http://schemas.microsoft.com/office/drawing/2014/main" id="{D4750484-426E-41B4-9AC5-BF0088838D89}"/>
              </a:ext>
            </a:extLst>
          </p:cNvPr>
          <p:cNvSpPr/>
          <p:nvPr/>
        </p:nvSpPr>
        <p:spPr>
          <a:xfrm>
            <a:off x="5088265" y="2579549"/>
            <a:ext cx="178200" cy="3231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6BBDCFBB-5EB0-405F-A4F8-82669840E8F2}"/>
              </a:ext>
            </a:extLst>
          </p:cNvPr>
          <p:cNvSpPr/>
          <p:nvPr/>
        </p:nvSpPr>
        <p:spPr>
          <a:xfrm>
            <a:off x="4518577" y="2369572"/>
            <a:ext cx="985528" cy="3734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C257D"/>
              </a:gs>
              <a:gs pos="10000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Shape 212">
            <a:extLst>
              <a:ext uri="{FF2B5EF4-FFF2-40B4-BE49-F238E27FC236}">
                <a16:creationId xmlns:a16="http://schemas.microsoft.com/office/drawing/2014/main" id="{4F1330FC-54EF-4D01-AAE3-9BFA7E7DD4DE}"/>
              </a:ext>
            </a:extLst>
          </p:cNvPr>
          <p:cNvSpPr txBox="1"/>
          <p:nvPr/>
        </p:nvSpPr>
        <p:spPr>
          <a:xfrm>
            <a:off x="4635908" y="2336053"/>
            <a:ext cx="868198" cy="43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开始分层</a:t>
            </a:r>
          </a:p>
        </p:txBody>
      </p: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700E1732-883F-453A-8276-EC96185E10D7}"/>
              </a:ext>
            </a:extLst>
          </p:cNvPr>
          <p:cNvGrpSpPr/>
          <p:nvPr/>
        </p:nvGrpSpPr>
        <p:grpSpPr>
          <a:xfrm>
            <a:off x="4226248" y="2366457"/>
            <a:ext cx="388100" cy="388100"/>
            <a:chOff x="228678" y="3612187"/>
            <a:chExt cx="655970" cy="655970"/>
          </a:xfrm>
        </p:grpSpPr>
        <p:sp>
          <p:nvSpPr>
            <p:cNvPr id="70" name="橢圓 69">
              <a:extLst>
                <a:ext uri="{FF2B5EF4-FFF2-40B4-BE49-F238E27FC236}">
                  <a16:creationId xmlns:a16="http://schemas.microsoft.com/office/drawing/2014/main" id="{297E1031-0559-447F-827C-5DD2872CA91B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橢圓 70">
              <a:extLst>
                <a:ext uri="{FF2B5EF4-FFF2-40B4-BE49-F238E27FC236}">
                  <a16:creationId xmlns:a16="http://schemas.microsoft.com/office/drawing/2014/main" id="{5BDE7934-CA11-4F5C-A9F8-BB19A99E7160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Shape 206">
            <a:extLst>
              <a:ext uri="{FF2B5EF4-FFF2-40B4-BE49-F238E27FC236}">
                <a16:creationId xmlns:a16="http://schemas.microsoft.com/office/drawing/2014/main" id="{78C82325-5531-4613-A3E0-534E3FA61BAF}"/>
              </a:ext>
            </a:extLst>
          </p:cNvPr>
          <p:cNvSpPr/>
          <p:nvPr/>
        </p:nvSpPr>
        <p:spPr>
          <a:xfrm>
            <a:off x="3163102" y="4040891"/>
            <a:ext cx="178200" cy="3231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C5DAAFE4-F870-41C9-B897-1498A425D83E}"/>
              </a:ext>
            </a:extLst>
          </p:cNvPr>
          <p:cNvSpPr/>
          <p:nvPr/>
        </p:nvSpPr>
        <p:spPr>
          <a:xfrm>
            <a:off x="2593414" y="3830914"/>
            <a:ext cx="1543862" cy="3734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C257D"/>
              </a:gs>
              <a:gs pos="10000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Shape 212">
            <a:extLst>
              <a:ext uri="{FF2B5EF4-FFF2-40B4-BE49-F238E27FC236}">
                <a16:creationId xmlns:a16="http://schemas.microsoft.com/office/drawing/2014/main" id="{E8DBC159-2A52-4746-8B1D-292B149809F3}"/>
              </a:ext>
            </a:extLst>
          </p:cNvPr>
          <p:cNvSpPr txBox="1"/>
          <p:nvPr/>
        </p:nvSpPr>
        <p:spPr>
          <a:xfrm>
            <a:off x="2665312" y="3783210"/>
            <a:ext cx="1686799" cy="43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分层后</a:t>
            </a:r>
            <a:endParaRPr lang="en-US" altLang="zh-TW" sz="12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sz="9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频繁存取</a:t>
            </a:r>
            <a:r>
              <a:rPr lang="zh-TW" sz="900" b="1">
                <a:solidFill>
                  <a:schemeClr val="bg1"/>
                </a:solidFill>
                <a:ea typeface="Microsoft JhengHei"/>
                <a:sym typeface="Microsoft JhengHei"/>
              </a:rPr>
              <a:t>资料</a:t>
            </a:r>
            <a:r>
              <a:rPr lang="zh-TW" altLang="en-US" sz="9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效能已优化</a:t>
            </a:r>
            <a:endParaRPr lang="zh-TW" altLang="en-US" sz="9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9D8224D9-4B16-488A-BD1B-0F68B52470D1}"/>
              </a:ext>
            </a:extLst>
          </p:cNvPr>
          <p:cNvGrpSpPr/>
          <p:nvPr/>
        </p:nvGrpSpPr>
        <p:grpSpPr>
          <a:xfrm>
            <a:off x="2301085" y="3827799"/>
            <a:ext cx="388100" cy="388100"/>
            <a:chOff x="228678" y="3612187"/>
            <a:chExt cx="655970" cy="655970"/>
          </a:xfrm>
        </p:grpSpPr>
        <p:sp>
          <p:nvSpPr>
            <p:cNvPr id="76" name="橢圓 75">
              <a:extLst>
                <a:ext uri="{FF2B5EF4-FFF2-40B4-BE49-F238E27FC236}">
                  <a16:creationId xmlns:a16="http://schemas.microsoft.com/office/drawing/2014/main" id="{B04DF37D-353C-4534-8C90-2A7CA9DA40D7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橢圓 76">
              <a:extLst>
                <a:ext uri="{FF2B5EF4-FFF2-40B4-BE49-F238E27FC236}">
                  <a16:creationId xmlns:a16="http://schemas.microsoft.com/office/drawing/2014/main" id="{D932406E-EFCC-4C08-8BDB-42623C3A3743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8" name="Shape 206">
            <a:extLst>
              <a:ext uri="{FF2B5EF4-FFF2-40B4-BE49-F238E27FC236}">
                <a16:creationId xmlns:a16="http://schemas.microsoft.com/office/drawing/2014/main" id="{375F05BF-36DC-49EF-BC78-0FE382AE4FF7}"/>
              </a:ext>
            </a:extLst>
          </p:cNvPr>
          <p:cNvSpPr/>
          <p:nvPr/>
        </p:nvSpPr>
        <p:spPr>
          <a:xfrm>
            <a:off x="1347228" y="2556788"/>
            <a:ext cx="178200" cy="3231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CBF39429-C37F-45A4-804D-A912F4C379D7}"/>
              </a:ext>
            </a:extLst>
          </p:cNvPr>
          <p:cNvSpPr/>
          <p:nvPr/>
        </p:nvSpPr>
        <p:spPr>
          <a:xfrm>
            <a:off x="777540" y="2346811"/>
            <a:ext cx="1543862" cy="3734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C257D"/>
              </a:gs>
              <a:gs pos="10000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Shape 212">
            <a:extLst>
              <a:ext uri="{FF2B5EF4-FFF2-40B4-BE49-F238E27FC236}">
                <a16:creationId xmlns:a16="http://schemas.microsoft.com/office/drawing/2014/main" id="{284E157A-6C0B-4415-86FD-1375B707C82D}"/>
              </a:ext>
            </a:extLst>
          </p:cNvPr>
          <p:cNvSpPr txBox="1"/>
          <p:nvPr/>
        </p:nvSpPr>
        <p:spPr>
          <a:xfrm>
            <a:off x="856526" y="2306195"/>
            <a:ext cx="1686799" cy="43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sz="1200" b="1">
                <a:solidFill>
                  <a:schemeClr val="bg1"/>
                </a:solidFill>
                <a:ea typeface="Microsoft JhengHei"/>
                <a:sym typeface="Microsoft JhengHei"/>
              </a:rPr>
              <a:t>资料</a:t>
            </a:r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存取行为改变</a:t>
            </a:r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EE47B8F1-780B-4A72-809A-8E00F246458E}"/>
              </a:ext>
            </a:extLst>
          </p:cNvPr>
          <p:cNvGrpSpPr/>
          <p:nvPr/>
        </p:nvGrpSpPr>
        <p:grpSpPr>
          <a:xfrm>
            <a:off x="485211" y="2343696"/>
            <a:ext cx="388100" cy="388100"/>
            <a:chOff x="228678" y="3612187"/>
            <a:chExt cx="655970" cy="655970"/>
          </a:xfrm>
        </p:grpSpPr>
        <p:sp>
          <p:nvSpPr>
            <p:cNvPr id="82" name="橢圓 81">
              <a:extLst>
                <a:ext uri="{FF2B5EF4-FFF2-40B4-BE49-F238E27FC236}">
                  <a16:creationId xmlns:a16="http://schemas.microsoft.com/office/drawing/2014/main" id="{BB45E02F-6688-4107-863E-6FEF58DE8266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橢圓 82">
              <a:extLst>
                <a:ext uri="{FF2B5EF4-FFF2-40B4-BE49-F238E27FC236}">
                  <a16:creationId xmlns:a16="http://schemas.microsoft.com/office/drawing/2014/main" id="{EF3BF2E0-2CA0-47BC-AAD5-99BCA4C3D302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橢圓 4">
            <a:extLst>
              <a:ext uri="{FF2B5EF4-FFF2-40B4-BE49-F238E27FC236}">
                <a16:creationId xmlns:a16="http://schemas.microsoft.com/office/drawing/2014/main" id="{D1F7613C-ACD1-4817-9FA9-73DD2155F026}"/>
              </a:ext>
            </a:extLst>
          </p:cNvPr>
          <p:cNvSpPr/>
          <p:nvPr/>
        </p:nvSpPr>
        <p:spPr>
          <a:xfrm>
            <a:off x="2557370" y="2587748"/>
            <a:ext cx="1059479" cy="1059479"/>
          </a:xfrm>
          <a:prstGeom prst="ellipse">
            <a:avLst/>
          </a:prstGeom>
          <a:solidFill>
            <a:srgbClr val="5D95BD">
              <a:alpha val="0"/>
            </a:srgbClr>
          </a:solidFill>
          <a:ln>
            <a:noFill/>
          </a:ln>
          <a:effectLst>
            <a:outerShdw blurRad="8382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Shape 215">
            <a:extLst>
              <a:ext uri="{FF2B5EF4-FFF2-40B4-BE49-F238E27FC236}">
                <a16:creationId xmlns:a16="http://schemas.microsoft.com/office/drawing/2014/main" id="{DD90B772-5A56-4A4B-B013-21233CCCDBD3}"/>
              </a:ext>
            </a:extLst>
          </p:cNvPr>
          <p:cNvSpPr txBox="1"/>
          <p:nvPr/>
        </p:nvSpPr>
        <p:spPr>
          <a:xfrm>
            <a:off x="2283679" y="2927326"/>
            <a:ext cx="1601400" cy="43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b="1">
                <a:solidFill>
                  <a:schemeClr val="bg1"/>
                </a:solidFill>
                <a:latin typeface="+mj-lt"/>
              </a:rPr>
              <a:t>How Qtier Works</a:t>
            </a:r>
          </a:p>
        </p:txBody>
      </p:sp>
      <p:sp>
        <p:nvSpPr>
          <p:cNvPr id="84" name="矩形圖說文字 15">
            <a:extLst>
              <a:ext uri="{FF2B5EF4-FFF2-40B4-BE49-F238E27FC236}">
                <a16:creationId xmlns:a16="http://schemas.microsoft.com/office/drawing/2014/main" id="{F78C348A-F8F6-47BD-906A-3BE7515C889B}"/>
              </a:ext>
            </a:extLst>
          </p:cNvPr>
          <p:cNvSpPr/>
          <p:nvPr/>
        </p:nvSpPr>
        <p:spPr>
          <a:xfrm>
            <a:off x="5942314" y="1876142"/>
            <a:ext cx="2801460" cy="865874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448">
            <a:extLst>
              <a:ext uri="{FF2B5EF4-FFF2-40B4-BE49-F238E27FC236}">
                <a16:creationId xmlns:a16="http://schemas.microsoft.com/office/drawing/2014/main" id="{706F7947-4FB4-D243-A4A0-55C706E32186}"/>
              </a:ext>
            </a:extLst>
          </p:cNvPr>
          <p:cNvSpPr txBox="1"/>
          <p:nvPr/>
        </p:nvSpPr>
        <p:spPr>
          <a:xfrm>
            <a:off x="5854193" y="1963847"/>
            <a:ext cx="2919764" cy="830819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180975">
              <a:lnSpc>
                <a:spcPts val="2600"/>
              </a:lnSpc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zh-TW" sz="19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自动将冷热</a:t>
            </a:r>
            <a:r>
              <a:rPr lang="zh-TW" sz="1900" b="1">
                <a:solidFill>
                  <a:schemeClr val="bg1"/>
                </a:solidFill>
                <a:ea typeface="Microsoft JhengHei"/>
                <a:sym typeface="Microsoft JhengHei"/>
              </a:rPr>
              <a:t>资料</a:t>
            </a:r>
            <a:r>
              <a:rPr lang="zh-TW" altLang="zh-TW" sz="19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</a:t>
            </a:r>
            <a:r>
              <a:rPr lang="en-US" altLang="zh-TW" sz="19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900" b="1">
                <a:solidFill>
                  <a:srgbClr val="0D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zh-TW" sz="19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与</a:t>
            </a:r>
            <a:r>
              <a:rPr lang="en-US" altLang="zh-TW" sz="1900" b="1">
                <a:solidFill>
                  <a:srgbClr val="0D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900" b="1">
                <a:solidFill>
                  <a:srgbClr val="0D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</a:t>
            </a:r>
            <a:r>
              <a:rPr lang="en-US" altLang="zh-TW" sz="1900" b="1">
                <a:solidFill>
                  <a:srgbClr val="0D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900" b="1" err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层间相互移动</a:t>
            </a:r>
            <a:br>
              <a:rPr lang="zh-TW" altLang="zh-TW" sz="1900" b="1">
                <a:solidFill>
                  <a:srgbClr val="0DFFFF"/>
                </a:solidFill>
                <a:latin typeface="Microsoft JhengHei"/>
                <a:ea typeface="Microsoft JhengHei"/>
                <a:cs typeface="Microsoft JhengHei"/>
              </a:rPr>
            </a:br>
            <a:endParaRPr lang="zh-TW" altLang="zh-TW" sz="1900" b="1">
              <a:solidFill>
                <a:srgbClr val="0D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6" name="矩形圖說文字 15">
            <a:extLst>
              <a:ext uri="{FF2B5EF4-FFF2-40B4-BE49-F238E27FC236}">
                <a16:creationId xmlns:a16="http://schemas.microsoft.com/office/drawing/2014/main" id="{8F897C55-5961-4647-A8DB-61C1183E6397}"/>
              </a:ext>
            </a:extLst>
          </p:cNvPr>
          <p:cNvSpPr/>
          <p:nvPr/>
        </p:nvSpPr>
        <p:spPr>
          <a:xfrm>
            <a:off x="5934609" y="2906058"/>
            <a:ext cx="2801460" cy="865874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Shape 448">
            <a:extLst>
              <a:ext uri="{FF2B5EF4-FFF2-40B4-BE49-F238E27FC236}">
                <a16:creationId xmlns:a16="http://schemas.microsoft.com/office/drawing/2014/main" id="{706F7947-4FB4-D243-A4A0-55C706E32186}"/>
              </a:ext>
            </a:extLst>
          </p:cNvPr>
          <p:cNvSpPr txBox="1"/>
          <p:nvPr/>
        </p:nvSpPr>
        <p:spPr>
          <a:xfrm>
            <a:off x="5906257" y="2978640"/>
            <a:ext cx="2604240" cy="777158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180975" lvl="0">
              <a:lnSpc>
                <a:spcPts val="2600"/>
              </a:lnSpc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1900" b="1">
                <a:solidFill>
                  <a:schemeClr val="bg1"/>
                </a:solidFill>
                <a:latin typeface="微軟正黑體"/>
                <a:ea typeface="微軟正黑體"/>
              </a:rPr>
              <a:t>SSD </a:t>
            </a:r>
            <a:r>
              <a:rPr lang="zh-TW" altLang="en-US" sz="1900" b="1">
                <a:solidFill>
                  <a:schemeClr val="bg1"/>
                </a:solidFill>
                <a:latin typeface="微軟正黑體"/>
                <a:ea typeface="微軟正黑體"/>
              </a:rPr>
              <a:t>加速容量</a:t>
            </a:r>
            <a:r>
              <a:rPr lang="zh-TW" altLang="en-US" sz="1900" b="1">
                <a:solidFill>
                  <a:srgbClr val="0DFFFF"/>
                </a:solidFill>
                <a:latin typeface="微軟正黑體"/>
                <a:ea typeface="微軟正黑體"/>
              </a:rPr>
              <a:t>不受内存大小限制</a:t>
            </a:r>
            <a:br>
              <a:rPr lang="zh-TW" altLang="zh-TW" sz="2000" b="1">
                <a:solidFill>
                  <a:srgbClr val="0DFFFF"/>
                </a:solidFill>
                <a:latin typeface="微軟正黑體" pitchFamily="34" charset="-120"/>
                <a:ea typeface="微軟正黑體" pitchFamily="34" charset="-120"/>
                <a:cs typeface="Microsoft JhengHei"/>
              </a:rPr>
            </a:br>
            <a:endParaRPr lang="zh-TW" altLang="zh-TW" sz="2000" b="1">
              <a:solidFill>
                <a:srgbClr val="0DFFFF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305731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48">
            <a:extLst>
              <a:ext uri="{FF2B5EF4-FFF2-40B4-BE49-F238E27FC236}">
                <a16:creationId xmlns:a16="http://schemas.microsoft.com/office/drawing/2014/main" id="{E305794E-F8F9-41E3-9D60-2AFA6429260D}"/>
              </a:ext>
            </a:extLst>
          </p:cNvPr>
          <p:cNvSpPr/>
          <p:nvPr/>
        </p:nvSpPr>
        <p:spPr>
          <a:xfrm>
            <a:off x="6374493" y="1035509"/>
            <a:ext cx="172991" cy="339590"/>
          </a:xfrm>
          <a:prstGeom prst="rect">
            <a:avLst/>
          </a:prstGeom>
          <a:noFill/>
          <a:ln>
            <a:noFill/>
          </a:ln>
        </p:spPr>
        <p:txBody>
          <a:bodyPr wrap="square" lIns="51413" tIns="25706" rIns="51413" bIns="25706" anchor="t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zh-TW" altLang="en-US" sz="825">
                <a:solidFill>
                  <a:srgbClr val="000000"/>
                </a:solidFill>
                <a:latin typeface="Arial"/>
                <a:ea typeface="Arial"/>
                <a:cs typeface="Arial"/>
              </a:rPr>
              <a:t> </a:t>
            </a:r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49BCDDED-51ED-4A38-BBB4-534FBEDCAC4D}"/>
              </a:ext>
            </a:extLst>
          </p:cNvPr>
          <p:cNvSpPr/>
          <p:nvPr/>
        </p:nvSpPr>
        <p:spPr>
          <a:xfrm>
            <a:off x="785916" y="2080090"/>
            <a:ext cx="7827105" cy="70969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45D3CD8C-B824-440B-B0CA-83C5804129D7}"/>
              </a:ext>
            </a:extLst>
          </p:cNvPr>
          <p:cNvGrpSpPr/>
          <p:nvPr/>
        </p:nvGrpSpPr>
        <p:grpSpPr>
          <a:xfrm>
            <a:off x="-1276092" y="4100750"/>
            <a:ext cx="363278" cy="363278"/>
            <a:chOff x="549485" y="1133302"/>
            <a:chExt cx="319524" cy="319524"/>
          </a:xfrm>
        </p:grpSpPr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171B645C-ECC1-4A0F-98EC-73BC0232722D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67" name="群組 66">
              <a:extLst>
                <a:ext uri="{FF2B5EF4-FFF2-40B4-BE49-F238E27FC236}">
                  <a16:creationId xmlns:a16="http://schemas.microsoft.com/office/drawing/2014/main" id="{83F6FD95-95CC-4011-B2F4-81F3771912BE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68" name="橢圓 67">
                <a:extLst>
                  <a:ext uri="{FF2B5EF4-FFF2-40B4-BE49-F238E27FC236}">
                    <a16:creationId xmlns:a16="http://schemas.microsoft.com/office/drawing/2014/main" id="{F92C053A-DC32-43D2-9892-EBB38A45B0A0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9" name="圖形 68">
                <a:extLst>
                  <a:ext uri="{FF2B5EF4-FFF2-40B4-BE49-F238E27FC236}">
                    <a16:creationId xmlns:a16="http://schemas.microsoft.com/office/drawing/2014/main" id="{B99208B5-07A0-41BE-9DF2-9DEEDE8DC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2F645CFD-3E7A-4396-9B75-9499D2DFAB95}"/>
              </a:ext>
            </a:extLst>
          </p:cNvPr>
          <p:cNvSpPr/>
          <p:nvPr/>
        </p:nvSpPr>
        <p:spPr>
          <a:xfrm>
            <a:off x="785916" y="1211461"/>
            <a:ext cx="7827105" cy="70969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7" name="Shape 297">
            <a:extLst>
              <a:ext uri="{FF2B5EF4-FFF2-40B4-BE49-F238E27FC236}">
                <a16:creationId xmlns:a16="http://schemas.microsoft.com/office/drawing/2014/main" id="{21778F4A-E123-4233-9431-80F5A912A8ED}"/>
              </a:ext>
            </a:extLst>
          </p:cNvPr>
          <p:cNvSpPr/>
          <p:nvPr/>
        </p:nvSpPr>
        <p:spPr>
          <a:xfrm>
            <a:off x="658682" y="3466181"/>
            <a:ext cx="2556092" cy="314588"/>
          </a:xfrm>
          <a:prstGeom prst="roundRect">
            <a:avLst>
              <a:gd name="adj" fmla="val 6360"/>
            </a:avLst>
          </a:prstGeom>
          <a:solidFill>
            <a:srgbClr val="F70F7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69" tIns="34275" rIns="68569" bIns="34275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lt1"/>
              </a:buClr>
              <a:buSzPct val="25000"/>
            </a:pPr>
            <a:r>
              <a:rPr lang="en-US" altLang="zh-TW" sz="23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 Usage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78" name="Shape 298">
            <a:extLst>
              <a:ext uri="{FF2B5EF4-FFF2-40B4-BE49-F238E27FC236}">
                <a16:creationId xmlns:a16="http://schemas.microsoft.com/office/drawing/2014/main" id="{4C6246F8-FAB0-435F-834D-6BE2CB9CC988}"/>
              </a:ext>
            </a:extLst>
          </p:cNvPr>
          <p:cNvSpPr/>
          <p:nvPr/>
        </p:nvSpPr>
        <p:spPr>
          <a:xfrm>
            <a:off x="658683" y="3907371"/>
            <a:ext cx="2099421" cy="325840"/>
          </a:xfrm>
          <a:prstGeom prst="roundRect">
            <a:avLst>
              <a:gd name="adj" fmla="val 5919"/>
            </a:avLst>
          </a:prstGeom>
          <a:solidFill>
            <a:srgbClr val="E7FC2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69" tIns="34275" rIns="68569" bIns="34275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lt1"/>
              </a:buClr>
              <a:buSzPct val="25000"/>
            </a:pPr>
            <a:r>
              <a:rPr lang="en-US" altLang="zh-TW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SAS</a:t>
            </a:r>
            <a:r>
              <a:rPr lang="zh-TW" altLang="en-US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HDD RAID Usage</a:t>
            </a:r>
            <a:endParaRPr lang="zh-TW" altLang="en-US" sz="120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79" name="Shape 298">
            <a:extLst>
              <a:ext uri="{FF2B5EF4-FFF2-40B4-BE49-F238E27FC236}">
                <a16:creationId xmlns:a16="http://schemas.microsoft.com/office/drawing/2014/main" id="{F122E9FF-B7B5-46C8-8BE1-5F17B3A6EFE9}"/>
              </a:ext>
            </a:extLst>
          </p:cNvPr>
          <p:cNvSpPr/>
          <p:nvPr/>
        </p:nvSpPr>
        <p:spPr>
          <a:xfrm>
            <a:off x="2798934" y="3916280"/>
            <a:ext cx="3269292" cy="314588"/>
          </a:xfrm>
          <a:prstGeom prst="roundRect">
            <a:avLst>
              <a:gd name="adj" fmla="val 5919"/>
            </a:avLst>
          </a:prstGeom>
          <a:solidFill>
            <a:schemeClr val="tx1">
              <a:lumMod val="7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69" tIns="34275" rIns="68569" bIns="34275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lt1"/>
              </a:buClr>
              <a:buSzPct val="25000"/>
            </a:pPr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0" name="Shape 297">
            <a:extLst>
              <a:ext uri="{FF2B5EF4-FFF2-40B4-BE49-F238E27FC236}">
                <a16:creationId xmlns:a16="http://schemas.microsoft.com/office/drawing/2014/main" id="{D030BFE7-2D1A-4B7A-A6C9-EFC2D237549D}"/>
              </a:ext>
            </a:extLst>
          </p:cNvPr>
          <p:cNvSpPr/>
          <p:nvPr/>
        </p:nvSpPr>
        <p:spPr>
          <a:xfrm>
            <a:off x="2786375" y="3910395"/>
            <a:ext cx="1879993" cy="326590"/>
          </a:xfrm>
          <a:prstGeom prst="roundRect">
            <a:avLst>
              <a:gd name="adj" fmla="val 6360"/>
            </a:avLst>
          </a:prstGeom>
          <a:solidFill>
            <a:srgbClr val="F70F7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69" tIns="34275" rIns="68569" bIns="34275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lt1"/>
              </a:buClr>
              <a:buSzPct val="25000"/>
            </a:pPr>
            <a:r>
              <a:rPr lang="en-US" altLang="zh-TW" sz="23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 Usage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81" name="Shape 297">
            <a:extLst>
              <a:ext uri="{FF2B5EF4-FFF2-40B4-BE49-F238E27FC236}">
                <a16:creationId xmlns:a16="http://schemas.microsoft.com/office/drawing/2014/main" id="{1107F39E-F3BD-47BC-85C7-EC80F7D5432E}"/>
              </a:ext>
            </a:extLst>
          </p:cNvPr>
          <p:cNvSpPr/>
          <p:nvPr/>
        </p:nvSpPr>
        <p:spPr>
          <a:xfrm>
            <a:off x="4692728" y="3909660"/>
            <a:ext cx="1406547" cy="325840"/>
          </a:xfrm>
          <a:prstGeom prst="roundRect">
            <a:avLst>
              <a:gd name="adj" fmla="val 6360"/>
            </a:avLst>
          </a:prstGeom>
          <a:solidFill>
            <a:srgbClr val="F70F7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69" tIns="34275" rIns="68569" bIns="34275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lt1"/>
              </a:buClr>
              <a:buSzPct val="25000"/>
            </a:pP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Pool Metadata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82" name="Shape 298">
            <a:extLst>
              <a:ext uri="{FF2B5EF4-FFF2-40B4-BE49-F238E27FC236}">
                <a16:creationId xmlns:a16="http://schemas.microsoft.com/office/drawing/2014/main" id="{8C02D5AD-A8A3-46D0-A511-24E67D2A2A58}"/>
              </a:ext>
            </a:extLst>
          </p:cNvPr>
          <p:cNvSpPr/>
          <p:nvPr/>
        </p:nvSpPr>
        <p:spPr>
          <a:xfrm>
            <a:off x="658683" y="4340637"/>
            <a:ext cx="2085185" cy="325840"/>
          </a:xfrm>
          <a:prstGeom prst="roundRect">
            <a:avLst>
              <a:gd name="adj" fmla="val 5919"/>
            </a:avLst>
          </a:prstGeom>
          <a:solidFill>
            <a:srgbClr val="04DEF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69" tIns="34275" rIns="68569" bIns="34275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lt1"/>
              </a:buClr>
              <a:buSzPct val="25000"/>
            </a:pPr>
            <a:r>
              <a:rPr lang="en-US" altLang="zh-TW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SATA</a:t>
            </a:r>
            <a:r>
              <a:rPr lang="zh-TW" altLang="en-US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HDD RAID Usage</a:t>
            </a:r>
            <a:endParaRPr lang="zh-TW" altLang="en-US" sz="120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84" name="Shape 297">
            <a:extLst>
              <a:ext uri="{FF2B5EF4-FFF2-40B4-BE49-F238E27FC236}">
                <a16:creationId xmlns:a16="http://schemas.microsoft.com/office/drawing/2014/main" id="{86284B87-DFAA-4F19-A706-34947DA34897}"/>
              </a:ext>
            </a:extLst>
          </p:cNvPr>
          <p:cNvSpPr/>
          <p:nvPr/>
        </p:nvSpPr>
        <p:spPr>
          <a:xfrm>
            <a:off x="2782945" y="4340637"/>
            <a:ext cx="1915686" cy="335499"/>
          </a:xfrm>
          <a:prstGeom prst="roundRect">
            <a:avLst>
              <a:gd name="adj" fmla="val 6360"/>
            </a:avLst>
          </a:prstGeom>
          <a:solidFill>
            <a:srgbClr val="F70F7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69" tIns="34275" rIns="68569" bIns="34275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lt1"/>
              </a:buClr>
              <a:buSzPct val="25000"/>
            </a:pPr>
            <a:r>
              <a:rPr lang="en-US" altLang="zh-TW" sz="23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 Usage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85" name="內容版面配置區 2">
            <a:extLst>
              <a:ext uri="{FF2B5EF4-FFF2-40B4-BE49-F238E27FC236}">
                <a16:creationId xmlns:a16="http://schemas.microsoft.com/office/drawing/2014/main" id="{445C3D71-C97B-4B0F-9642-1E5FCD94776F}"/>
              </a:ext>
            </a:extLst>
          </p:cNvPr>
          <p:cNvSpPr txBox="1">
            <a:spLocks/>
          </p:cNvSpPr>
          <p:nvPr/>
        </p:nvSpPr>
        <p:spPr>
          <a:xfrm>
            <a:off x="1162923" y="1233895"/>
            <a:ext cx="7071414" cy="7249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ts val="2300"/>
              </a:lnSpc>
            </a:pP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QNAP QTS 4.4.1 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支援移除 </a:t>
            </a:r>
            <a:r>
              <a:rPr lang="en-US" altLang="zh-TW" sz="1500" b="1" err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Qtier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SSD 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，允許使用者將 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SSD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altLang="zh-TW" sz="1500" b="1" err="1">
                <a:solidFill>
                  <a:schemeClr val="bg1"/>
                </a:solidFill>
                <a:latin typeface="微軟正黑體"/>
                <a:ea typeface="微軟正黑體"/>
              </a:rPr>
              <a:t>类型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或分层的 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RAID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altLang="zh-TW" sz="1500" b="1" err="1">
                <a:solidFill>
                  <a:schemeClr val="bg1"/>
                </a:solidFill>
                <a:latin typeface="微軟正黑體"/>
                <a:ea typeface="微軟正黑體"/>
              </a:rPr>
              <a:t>类型进行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。</a:t>
            </a:r>
          </a:p>
        </p:txBody>
      </p:sp>
      <p:sp>
        <p:nvSpPr>
          <p:cNvPr id="86" name="內容版面配置區 2">
            <a:extLst>
              <a:ext uri="{FF2B5EF4-FFF2-40B4-BE49-F238E27FC236}">
                <a16:creationId xmlns:a16="http://schemas.microsoft.com/office/drawing/2014/main" id="{B45C2DB6-30E7-4287-B346-BF772CCCB9AF}"/>
              </a:ext>
            </a:extLst>
          </p:cNvPr>
          <p:cNvSpPr txBox="1">
            <a:spLocks/>
          </p:cNvSpPr>
          <p:nvPr/>
        </p:nvSpPr>
        <p:spPr>
          <a:xfrm>
            <a:off x="1157021" y="2092404"/>
            <a:ext cx="7071414" cy="8007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ts val="2300"/>
              </a:lnSpc>
            </a:pP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移除 </a:t>
            </a:r>
            <a:r>
              <a:rPr lang="en-US" altLang="zh-TW" sz="1500" b="1" err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Qtier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SSD 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分层時，將会把资料及存储池中继资料 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(Metadata)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 移动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到高速及容量层，并暂停存储池的服務，移除后所有资料將保留 。</a:t>
            </a:r>
          </a:p>
        </p:txBody>
      </p:sp>
      <p:pic>
        <p:nvPicPr>
          <p:cNvPr id="87" name="圖片 86" descr="一張含有 室內 的圖片&#10;&#10;描述是以高可信度產生">
            <a:extLst>
              <a:ext uri="{FF2B5EF4-FFF2-40B4-BE49-F238E27FC236}">
                <a16:creationId xmlns:a16="http://schemas.microsoft.com/office/drawing/2014/main" id="{F42A463D-1D75-4377-83FC-5339ECEB25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430" y="2996822"/>
            <a:ext cx="2084657" cy="1944526"/>
          </a:xfrm>
          <a:prstGeom prst="rect">
            <a:avLst/>
          </a:prstGeom>
        </p:spPr>
      </p:pic>
      <p:pic>
        <p:nvPicPr>
          <p:cNvPr id="88" name="圖片 87">
            <a:extLst>
              <a:ext uri="{FF2B5EF4-FFF2-40B4-BE49-F238E27FC236}">
                <a16:creationId xmlns:a16="http://schemas.microsoft.com/office/drawing/2014/main" id="{FB9C717E-1EAA-4188-8C06-52DF6BF000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131" y="2977643"/>
            <a:ext cx="1670053" cy="1169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9" name="Shape 297">
            <a:extLst>
              <a:ext uri="{FF2B5EF4-FFF2-40B4-BE49-F238E27FC236}">
                <a16:creationId xmlns:a16="http://schemas.microsoft.com/office/drawing/2014/main" id="{192ED89E-DBD1-400A-AC3D-421FBCCF57FC}"/>
              </a:ext>
            </a:extLst>
          </p:cNvPr>
          <p:cNvSpPr/>
          <p:nvPr/>
        </p:nvSpPr>
        <p:spPr>
          <a:xfrm>
            <a:off x="3246705" y="3468746"/>
            <a:ext cx="1523999" cy="314588"/>
          </a:xfrm>
          <a:prstGeom prst="roundRect">
            <a:avLst>
              <a:gd name="adj" fmla="val 6360"/>
            </a:avLst>
          </a:prstGeom>
          <a:solidFill>
            <a:srgbClr val="F70F7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69" tIns="34275" rIns="68569" bIns="34275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lt1"/>
              </a:buClr>
              <a:buSzPct val="25000"/>
            </a:pP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Pool Metadata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2C1D8E27-A742-4962-98ED-497689DE9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22" y="133951"/>
            <a:ext cx="8229600" cy="857250"/>
          </a:xfrm>
        </p:spPr>
        <p:txBody>
          <a:bodyPr>
            <a:normAutofit/>
          </a:bodyPr>
          <a:lstStyle/>
          <a:p>
            <a:r>
              <a:rPr lang="zh-CN" altLang="en-US" sz="3600">
                <a:latin typeface="微軟正黑體"/>
                <a:ea typeface="微軟正黑體"/>
              </a:rPr>
              <a:t>可自由</a:t>
            </a:r>
            <a:r>
              <a:rPr lang="zh-TW" altLang="en-US" sz="3600">
                <a:latin typeface="微軟正黑體"/>
                <a:ea typeface="微軟正黑體"/>
                <a:cs typeface="Arial"/>
              </a:rPr>
              <a:t>移除 </a:t>
            </a:r>
            <a:r>
              <a:rPr lang="en-US" altLang="zh-TW" sz="3600" err="1">
                <a:latin typeface="+mj-lt"/>
                <a:ea typeface="微軟正黑體"/>
                <a:cs typeface="Arial"/>
              </a:rPr>
              <a:t>Qtier</a:t>
            </a:r>
            <a:r>
              <a:rPr lang="en-US" altLang="zh-TW" sz="3600">
                <a:latin typeface="+mj-lt"/>
                <a:ea typeface="微軟正黑體"/>
              </a:rPr>
              <a:t> SSD </a:t>
            </a:r>
            <a:r>
              <a:rPr lang="en-US" altLang="zh-TW" sz="3600" err="1">
                <a:latin typeface="微軟正黑體"/>
                <a:ea typeface="微軟正黑體"/>
              </a:rPr>
              <a:t>层</a:t>
            </a:r>
            <a:endParaRPr lang="zh-TW" altLang="en-US" sz="360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E8D0710C-39E3-4C24-8C9B-992221F1BF9C}"/>
              </a:ext>
            </a:extLst>
          </p:cNvPr>
          <p:cNvGrpSpPr/>
          <p:nvPr/>
        </p:nvGrpSpPr>
        <p:grpSpPr>
          <a:xfrm>
            <a:off x="383422" y="1242715"/>
            <a:ext cx="610657" cy="610657"/>
            <a:chOff x="311004" y="1388264"/>
            <a:chExt cx="695355" cy="695355"/>
          </a:xfrm>
        </p:grpSpPr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0E083983-373F-4CA9-8515-EE176F0F66DF}"/>
                </a:ext>
              </a:extLst>
            </p:cNvPr>
            <p:cNvGrpSpPr/>
            <p:nvPr/>
          </p:nvGrpSpPr>
          <p:grpSpPr>
            <a:xfrm>
              <a:off x="311004" y="1388264"/>
              <a:ext cx="695355" cy="695355"/>
              <a:chOff x="228678" y="3612187"/>
              <a:chExt cx="655970" cy="655970"/>
            </a:xfrm>
          </p:grpSpPr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95E681BB-C2E9-4615-AF4A-2880AE28BA4A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482D3E2A-1E7A-43C4-8902-07F200C719F2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E55095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5" name="圖形 74">
              <a:extLst>
                <a:ext uri="{FF2B5EF4-FFF2-40B4-BE49-F238E27FC236}">
                  <a16:creationId xmlns:a16="http://schemas.microsoft.com/office/drawing/2014/main" id="{B08FDE6B-7D38-46B2-9639-4CBC125CD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4704" y="1577601"/>
              <a:ext cx="177800" cy="307108"/>
            </a:xfrm>
            <a:prstGeom prst="rect">
              <a:avLst/>
            </a:prstGeom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90E705B6-C2A8-4ECF-B13D-0E0588DB80D5}"/>
              </a:ext>
            </a:extLst>
          </p:cNvPr>
          <p:cNvGrpSpPr/>
          <p:nvPr/>
        </p:nvGrpSpPr>
        <p:grpSpPr>
          <a:xfrm>
            <a:off x="383422" y="2139951"/>
            <a:ext cx="610657" cy="610657"/>
            <a:chOff x="311004" y="1388264"/>
            <a:chExt cx="695355" cy="695355"/>
          </a:xfrm>
        </p:grpSpPr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E1DA94D5-6FED-4055-A9FC-BDF433879353}"/>
                </a:ext>
              </a:extLst>
            </p:cNvPr>
            <p:cNvGrpSpPr/>
            <p:nvPr/>
          </p:nvGrpSpPr>
          <p:grpSpPr>
            <a:xfrm>
              <a:off x="311004" y="1388264"/>
              <a:ext cx="695355" cy="695355"/>
              <a:chOff x="228678" y="3612187"/>
              <a:chExt cx="655970" cy="655970"/>
            </a:xfrm>
          </p:grpSpPr>
          <p:sp>
            <p:nvSpPr>
              <p:cNvPr id="39" name="橢圓 38">
                <a:extLst>
                  <a:ext uri="{FF2B5EF4-FFF2-40B4-BE49-F238E27FC236}">
                    <a16:creationId xmlns:a16="http://schemas.microsoft.com/office/drawing/2014/main" id="{499D3985-DB2B-4A46-8525-79416830AB38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橢圓 39">
                <a:extLst>
                  <a:ext uri="{FF2B5EF4-FFF2-40B4-BE49-F238E27FC236}">
                    <a16:creationId xmlns:a16="http://schemas.microsoft.com/office/drawing/2014/main" id="{BFCA5021-01F6-494C-AFEC-15EE5648C6CD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E55095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9A056DEF-FFCF-4A60-B6EC-EF1E902D0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4704" y="1577601"/>
              <a:ext cx="177800" cy="307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2149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圖說文字 15">
            <a:extLst>
              <a:ext uri="{FF2B5EF4-FFF2-40B4-BE49-F238E27FC236}">
                <a16:creationId xmlns:a16="http://schemas.microsoft.com/office/drawing/2014/main" id="{C0B7BB5C-DEDB-4305-8CF1-57E8336AEE57}"/>
              </a:ext>
            </a:extLst>
          </p:cNvPr>
          <p:cNvSpPr/>
          <p:nvPr/>
        </p:nvSpPr>
        <p:spPr>
          <a:xfrm>
            <a:off x="477169" y="1801189"/>
            <a:ext cx="1249060" cy="307778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rgbClr val="18296E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1E4BFED6-1601-45D8-8D2B-5F56345BD15D}"/>
              </a:ext>
            </a:extLst>
          </p:cNvPr>
          <p:cNvSpPr/>
          <p:nvPr/>
        </p:nvSpPr>
        <p:spPr>
          <a:xfrm>
            <a:off x="866749" y="1188011"/>
            <a:ext cx="7339787" cy="4297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sz="quarter" idx="11"/>
          </p:nvPr>
        </p:nvSpPr>
        <p:spPr>
          <a:xfrm>
            <a:off x="1114399" y="1148020"/>
            <a:ext cx="7053169" cy="52267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SzPct val="100000"/>
              <a:buNone/>
            </a:pPr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/>
                <a:sym typeface="Arial"/>
              </a:rPr>
              <a:t>TVS-951N</a:t>
            </a:r>
            <a:r>
              <a:rPr lang="en-US" altLang="zh-TW" sz="1800" b="1">
                <a:solidFill>
                  <a:schemeClr val="bg1"/>
                </a:solidFill>
                <a:latin typeface="微軟正黑體"/>
                <a:ea typeface="微軟正黑體"/>
                <a:sym typeface="Arial"/>
              </a:rPr>
              <a:t> </a:t>
            </a:r>
            <a:r>
              <a:rPr lang="zh-Hant" altLang="en-US" sz="1800" b="1">
                <a:solidFill>
                  <a:schemeClr val="bg1"/>
                </a:solidFill>
                <a:latin typeface="微軟正黑體"/>
                <a:ea typeface="微軟正黑體"/>
                <a:sym typeface="Arial"/>
              </a:rPr>
              <a:t>內建 </a:t>
            </a:r>
            <a:r>
              <a:rPr lang="en-US" altLang="zh-Hant" sz="1800" b="1">
                <a:solidFill>
                  <a:schemeClr val="bg1"/>
                </a:solidFill>
                <a:latin typeface="微軟正黑體"/>
                <a:ea typeface="微軟正黑體"/>
                <a:sym typeface="Arial"/>
              </a:rPr>
              <a:t>1 </a:t>
            </a:r>
            <a:r>
              <a:rPr lang="zh-CN" altLang="en-US" sz="1800" b="1">
                <a:solidFill>
                  <a:schemeClr val="bg1"/>
                </a:solidFill>
                <a:latin typeface="微軟正黑體"/>
                <a:ea typeface="微軟正黑體"/>
                <a:sym typeface="Arial"/>
              </a:rPr>
              <a:t>個</a:t>
            </a:r>
            <a:r>
              <a:rPr lang="en-US" altLang="zh-Hant" sz="1800" b="1">
                <a:solidFill>
                  <a:schemeClr val="bg1"/>
                </a:solidFill>
                <a:latin typeface="微軟正黑體"/>
                <a:ea typeface="微軟正黑體"/>
                <a:sym typeface="Arial"/>
              </a:rPr>
              <a:t> </a:t>
            </a:r>
            <a:r>
              <a:rPr lang="en-US" altLang="zh-Hant" sz="1800" b="1">
                <a:solidFill>
                  <a:schemeClr val="bg1"/>
                </a:solidFill>
                <a:latin typeface="+mj-lt"/>
                <a:ea typeface="微軟正黑體"/>
                <a:sym typeface="Arial"/>
              </a:rPr>
              <a:t>5GBASE-T</a:t>
            </a:r>
            <a:r>
              <a:rPr lang="en-US" altLang="zh-Hant" sz="1800" b="1">
                <a:solidFill>
                  <a:schemeClr val="bg1"/>
                </a:solidFill>
                <a:latin typeface="微軟正黑體"/>
                <a:ea typeface="微軟正黑體"/>
                <a:sym typeface="Arial"/>
              </a:rPr>
              <a:t> </a:t>
            </a:r>
            <a:r>
              <a:rPr lang="zh-Hant" altLang="en-US" sz="1800" b="1">
                <a:solidFill>
                  <a:schemeClr val="bg1"/>
                </a:solidFill>
                <a:latin typeface="微軟正黑體"/>
                <a:ea typeface="微軟正黑體"/>
                <a:sym typeface="Arial"/>
              </a:rPr>
              <a:t>，支援</a:t>
            </a:r>
            <a:r>
              <a:rPr lang="en-US" altLang="zh-Hant" sz="1800" b="1">
                <a:solidFill>
                  <a:schemeClr val="bg1"/>
                </a:solidFill>
                <a:latin typeface="微軟正黑體"/>
                <a:ea typeface="微軟正黑體"/>
                <a:sym typeface="Arial"/>
              </a:rPr>
              <a:t> </a:t>
            </a:r>
            <a:r>
              <a:rPr lang="en-US" altLang="zh-Hant" sz="1800" b="1">
                <a:solidFill>
                  <a:schemeClr val="bg1"/>
                </a:solidFill>
                <a:latin typeface="+mj-lt"/>
                <a:ea typeface="微軟正黑體"/>
                <a:sym typeface="Arial"/>
              </a:rPr>
              <a:t>5GbE</a:t>
            </a:r>
            <a:r>
              <a:rPr lang="zh-Hant" altLang="en-US" sz="1800" b="1">
                <a:solidFill>
                  <a:schemeClr val="bg1"/>
                </a:solidFill>
                <a:latin typeface="+mj-lt"/>
                <a:ea typeface="微軟正黑體"/>
                <a:sym typeface="Arial"/>
              </a:rPr>
              <a:t>、</a:t>
            </a:r>
            <a:r>
              <a:rPr lang="en-US" altLang="zh-Hant" sz="1800" b="1">
                <a:solidFill>
                  <a:schemeClr val="bg1"/>
                </a:solidFill>
                <a:latin typeface="+mj-lt"/>
                <a:ea typeface="微軟正黑體"/>
                <a:sym typeface="Arial"/>
              </a:rPr>
              <a:t>2.5GbE</a:t>
            </a:r>
            <a:r>
              <a:rPr lang="zh-Hant" altLang="en-US" sz="1800" b="1">
                <a:solidFill>
                  <a:schemeClr val="bg1"/>
                </a:solidFill>
                <a:latin typeface="+mj-lt"/>
                <a:ea typeface="微軟正黑體"/>
                <a:sym typeface="Arial"/>
              </a:rPr>
              <a:t>、</a:t>
            </a:r>
            <a:r>
              <a:rPr lang="en-US" altLang="zh-Hant" sz="1800" b="1">
                <a:solidFill>
                  <a:schemeClr val="bg1"/>
                </a:solidFill>
                <a:latin typeface="+mj-lt"/>
                <a:ea typeface="微軟正黑體"/>
                <a:sym typeface="Arial"/>
              </a:rPr>
              <a:t>1GbE</a:t>
            </a:r>
            <a:endParaRPr lang="zh-Hant" altLang="en-US" sz="1800" b="1">
              <a:solidFill>
                <a:schemeClr val="bg1"/>
              </a:solidFill>
              <a:latin typeface="+mj-lt"/>
              <a:ea typeface="微軟正黑體"/>
              <a:sym typeface="Arial"/>
            </a:endParaRPr>
          </a:p>
        </p:txBody>
      </p:sp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-54821" y="212320"/>
            <a:ext cx="9306650" cy="46514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zh-CN" altLang="en-US" sz="31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搭配</a:t>
            </a:r>
            <a:r>
              <a:rPr lang="en-US" altLang="zh-CN" sz="31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3100" err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Qtier</a:t>
            </a:r>
            <a:r>
              <a:rPr lang="en-US" altLang="zh-CN" sz="31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 </a:t>
            </a:r>
            <a:r>
              <a:rPr lang="en-US" altLang="zh-CN" sz="310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发挥</a:t>
            </a:r>
            <a:r>
              <a:rPr lang="en-US" altLang="zh-CN" sz="31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r>
              <a:rPr lang="en-US" altLang="zh-Hant" sz="31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5</a:t>
            </a:r>
            <a:r>
              <a:rPr lang="en-US" altLang="zh-Hant" sz="31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GbE </a:t>
            </a:r>
            <a:r>
              <a:rPr lang="zh-Hant" altLang="en-US" sz="31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高速效能</a:t>
            </a:r>
            <a:r>
              <a:rPr lang="zh-Hant" altLang="en-US" sz="31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与</a:t>
            </a:r>
            <a:r>
              <a:rPr lang="zh-Hant" altLang="en-US" sz="31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兼具大容量</a:t>
            </a:r>
            <a:r>
              <a:rPr lang="zh-Hant" altLang="en-US" sz="31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空间</a:t>
            </a:r>
            <a:endParaRPr lang="zh-TW" altLang="en-US" sz="31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457E03-CE34-3045-BDBB-F2BC7E9D0144}"/>
              </a:ext>
            </a:extLst>
          </p:cNvPr>
          <p:cNvSpPr/>
          <p:nvPr/>
        </p:nvSpPr>
        <p:spPr>
          <a:xfrm>
            <a:off x="339696" y="3964215"/>
            <a:ext cx="2888136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  <a:latin typeface="微軟正黑體"/>
                <a:ea typeface="微軟正黑體"/>
              </a:rPr>
              <a:t>测试于 </a:t>
            </a:r>
            <a:r>
              <a:rPr lang="en-US" altLang="zh-Hant" sz="800">
                <a:solidFill>
                  <a:schemeClr val="bg1"/>
                </a:solidFill>
                <a:latin typeface="微軟正黑體"/>
                <a:ea typeface="微軟正黑體"/>
              </a:rPr>
              <a:t>QNAP </a:t>
            </a:r>
            <a:r>
              <a:rPr lang="en-US" altLang="zh-Hant" sz="800" err="1">
                <a:solidFill>
                  <a:schemeClr val="bg1"/>
                </a:solidFill>
                <a:latin typeface="微軟正黑體"/>
                <a:ea typeface="微軟正黑體"/>
              </a:rPr>
              <a:t>实验</a:t>
            </a:r>
            <a:r>
              <a:rPr lang="ja-JP" altLang="en-US" sz="800">
                <a:solidFill>
                  <a:schemeClr val="bg1"/>
                </a:solidFill>
                <a:latin typeface="微軟正黑體"/>
                <a:ea typeface="微軟正黑體"/>
              </a:rPr>
              <a:t>室，数据会因实际环境而有所不同</a:t>
            </a:r>
            <a:br>
              <a:rPr lang="ja-JP" altLang="en-US" sz="8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ja-JP" sz="800">
                <a:solidFill>
                  <a:schemeClr val="bg1"/>
                </a:solidFill>
                <a:latin typeface="微軟正黑體"/>
                <a:ea typeface="微軟正黑體"/>
              </a:rPr>
              <a:t>1 </a:t>
            </a:r>
            <a:r>
              <a:rPr lang="en-US" altLang="zh-Hant" sz="800">
                <a:solidFill>
                  <a:schemeClr val="bg1"/>
                </a:solidFill>
                <a:latin typeface="微軟正黑體"/>
                <a:ea typeface="微軟正黑體"/>
              </a:rPr>
              <a:t>x5GbE Windows </a:t>
            </a:r>
            <a:r>
              <a:rPr lang="en-US" altLang="zh-Hant" sz="800" err="1">
                <a:solidFill>
                  <a:schemeClr val="bg1"/>
                </a:solidFill>
                <a:latin typeface="微軟正黑體"/>
                <a:ea typeface="微軟正黑體"/>
              </a:rPr>
              <a:t>传输测试</a:t>
            </a:r>
            <a:r>
              <a:rPr lang="ja-JP" altLang="en-US" sz="800">
                <a:solidFill>
                  <a:schemeClr val="bg1"/>
                </a:solidFill>
                <a:latin typeface="微軟正黑體"/>
                <a:ea typeface="微軟正黑體"/>
              </a:rPr>
              <a:t>环境：</a:t>
            </a:r>
            <a:br>
              <a:rPr lang="ja-JP" altLang="en-US" sz="800">
                <a:solidFill>
                  <a:schemeClr val="bg1"/>
                </a:solidFill>
                <a:latin typeface="微軟正黑體"/>
                <a:ea typeface="微軟正黑體"/>
              </a:rPr>
            </a:br>
            <a:r>
              <a:rPr lang="en-US" altLang="zh-Hant" sz="800">
                <a:solidFill>
                  <a:schemeClr val="bg1"/>
                </a:solidFill>
                <a:latin typeface="微軟正黑體"/>
                <a:ea typeface="微軟正黑體"/>
              </a:rPr>
              <a:t>NAS： TVS-951N</a:t>
            </a:r>
            <a:br>
              <a:rPr lang="en-US" altLang="zh-Hant" sz="8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Hant" sz="800">
                <a:solidFill>
                  <a:schemeClr val="bg1"/>
                </a:solidFill>
                <a:latin typeface="微軟正黑體"/>
                <a:ea typeface="微軟正黑體"/>
              </a:rPr>
              <a:t>OS：QTS 4.4.1</a:t>
            </a:r>
            <a:br>
              <a:rPr lang="en-US" altLang="zh-Hant" sz="8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ja-JP" altLang="en-US" sz="800">
                <a:solidFill>
                  <a:schemeClr val="bg1"/>
                </a:solidFill>
                <a:latin typeface="微軟正黑體"/>
                <a:ea typeface="微軟正黑體"/>
              </a:rPr>
              <a:t>磁盘群組：</a:t>
            </a:r>
            <a:r>
              <a:rPr lang="en-US" altLang="ja-JP" sz="800" err="1">
                <a:solidFill>
                  <a:schemeClr val="bg1"/>
                </a:solidFill>
                <a:latin typeface="微軟正黑體"/>
                <a:ea typeface="微軟正黑體"/>
              </a:rPr>
              <a:t>Qtier</a:t>
            </a:r>
            <a:r>
              <a:rPr lang="en-US" altLang="ja-JP" sz="800">
                <a:solidFill>
                  <a:schemeClr val="bg1"/>
                </a:solidFill>
                <a:latin typeface="微軟正黑體"/>
                <a:ea typeface="微軟正黑體"/>
              </a:rPr>
              <a:t>, </a:t>
            </a:r>
            <a:r>
              <a:rPr lang="en-US" altLang="zh-Hant" sz="800">
                <a:solidFill>
                  <a:schemeClr val="bg1"/>
                </a:solidFill>
                <a:latin typeface="微軟正黑體"/>
                <a:ea typeface="微軟正黑體"/>
              </a:rPr>
              <a:t>5 x Seagate 1TB ST1000NM0033 HDD RAID 5 + 4 x Samsung 860 Pro 1TB SSD RAID 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C02794-210B-754D-A6D6-51B7453A1B53}"/>
              </a:ext>
            </a:extLst>
          </p:cNvPr>
          <p:cNvSpPr/>
          <p:nvPr/>
        </p:nvSpPr>
        <p:spPr>
          <a:xfrm>
            <a:off x="3351510" y="4271991"/>
            <a:ext cx="5129320" cy="21544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  <a:latin typeface="微軟正黑體"/>
                <a:ea typeface="微軟正黑體"/>
              </a:rPr>
              <a:t>客戶端 </a:t>
            </a:r>
            <a:r>
              <a:rPr lang="en-US" altLang="en-US" sz="800" err="1">
                <a:solidFill>
                  <a:schemeClr val="bg1"/>
                </a:solidFill>
                <a:latin typeface="微軟正黑體"/>
                <a:ea typeface="微軟正黑體"/>
              </a:rPr>
              <a:t>PC：Windows</a:t>
            </a:r>
            <a:r>
              <a:rPr lang="en-US" altLang="en-US" sz="800">
                <a:solidFill>
                  <a:schemeClr val="bg1"/>
                </a:solidFill>
                <a:latin typeface="微軟正黑體"/>
                <a:ea typeface="微軟正黑體"/>
              </a:rPr>
              <a:t> 10, Intel Core i7-6700 3.4 GHz, 32GB RAM, QNAP QNA-UC5G1T 5GbE USB </a:t>
            </a:r>
            <a:r>
              <a:rPr lang="ja-JP" altLang="en-US" sz="800">
                <a:solidFill>
                  <a:schemeClr val="bg1"/>
                </a:solidFill>
                <a:latin typeface="微軟正黑體"/>
                <a:ea typeface="微軟正黑體"/>
              </a:rPr>
              <a:t>网卡</a:t>
            </a:r>
            <a:endParaRPr lang="en-US" altLang="en-US" sz="8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166705" y="2749547"/>
            <a:ext cx="100086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434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MB/s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217450" y="3753658"/>
            <a:ext cx="1285884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371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MB/s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90546" y="2161118"/>
            <a:ext cx="1285884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+mj-lt"/>
                <a:cs typeface="Arial" pitchFamily="34" charset="0"/>
              </a:rPr>
              <a:t>Read</a:t>
            </a:r>
            <a:endParaRPr lang="zh-TW" altLang="en-US" sz="140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14348" y="3143680"/>
            <a:ext cx="1285884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DFFFF"/>
                </a:solidFill>
                <a:latin typeface="+mj-lt"/>
                <a:cs typeface="Arial" pitchFamily="34" charset="0"/>
              </a:rPr>
              <a:t>Write</a:t>
            </a:r>
            <a:endParaRPr lang="zh-TW" altLang="en-US" sz="1400">
              <a:solidFill>
                <a:srgbClr val="0DFF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28EA1E-6FA6-7545-86F9-F7CF2597449B}"/>
              </a:ext>
            </a:extLst>
          </p:cNvPr>
          <p:cNvSpPr/>
          <p:nvPr/>
        </p:nvSpPr>
        <p:spPr>
          <a:xfrm>
            <a:off x="489869" y="1794840"/>
            <a:ext cx="12490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t" b="1">
                <a:solidFill>
                  <a:srgbClr val="19FFDE"/>
                </a:solidFill>
                <a:latin typeface="+mj-lt"/>
                <a:ea typeface="微軟正黑體" pitchFamily="34" charset="-120"/>
              </a:rPr>
              <a:t>File transfer</a:t>
            </a:r>
            <a:r>
              <a:rPr lang="en-US" altLang="zh-Hant">
                <a:solidFill>
                  <a:srgbClr val="19FFDE"/>
                </a:solidFill>
                <a:latin typeface="+mj-lt"/>
                <a:ea typeface="微軟正黑體" pitchFamily="34" charset="-120"/>
              </a:rPr>
              <a:t> </a:t>
            </a:r>
            <a:endParaRPr lang="en-US">
              <a:solidFill>
                <a:srgbClr val="19FFD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628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2021287-99B6-41A9-A13A-3E67BF663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560" y="0"/>
            <a:ext cx="9179560" cy="5143500"/>
          </a:xfrm>
          <a:prstGeom prst="rect">
            <a:avLst/>
          </a:prstGeom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250235" y="2796816"/>
            <a:ext cx="4781608" cy="14058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200"/>
            </a:pPr>
            <a:r>
              <a:rPr lang="en-US" altLang="zh-TW" sz="4000">
                <a:solidFill>
                  <a:schemeClr val="bg1"/>
                </a:solidFill>
                <a:latin typeface="+mj-lt"/>
                <a:ea typeface="Microsoft JhengHei"/>
              </a:rPr>
              <a:t>5GbE</a:t>
            </a:r>
            <a:r>
              <a:rPr lang="en-US" altLang="zh-TW" sz="40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zh-TW" altLang="en-US" sz="4000">
                <a:solidFill>
                  <a:schemeClr val="bg1"/>
                </a:solidFill>
              </a:rPr>
              <a:t>效能</a:t>
            </a:r>
            <a:endParaRPr lang="zh-CN" altLang="en-US" sz="4000" u="none" strike="noStrike" cap="none">
              <a:solidFill>
                <a:schemeClr val="bg1"/>
              </a:solidFill>
            </a:endParaRPr>
          </a:p>
        </p:txBody>
      </p:sp>
      <p:pic>
        <p:nvPicPr>
          <p:cNvPr id="7" name="圖片 6" descr="一張含有 時鐘, 文字 的圖片&#10;&#10;自動產生的描述">
            <a:extLst>
              <a:ext uri="{FF2B5EF4-FFF2-40B4-BE49-F238E27FC236}">
                <a16:creationId xmlns:a16="http://schemas.microsoft.com/office/drawing/2014/main" id="{403C8B9A-4973-4BE8-924C-CBC744E727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6" y="1915160"/>
            <a:ext cx="3415603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19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圖說文字 15">
            <a:extLst>
              <a:ext uri="{FF2B5EF4-FFF2-40B4-BE49-F238E27FC236}">
                <a16:creationId xmlns:a16="http://schemas.microsoft.com/office/drawing/2014/main" id="{C0AB3BF4-10B4-4789-B9D0-4C075CFE12AC}"/>
              </a:ext>
            </a:extLst>
          </p:cNvPr>
          <p:cNvSpPr/>
          <p:nvPr/>
        </p:nvSpPr>
        <p:spPr>
          <a:xfrm>
            <a:off x="5047154" y="1385491"/>
            <a:ext cx="3821408" cy="652970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7" name="圖形 56">
            <a:extLst>
              <a:ext uri="{FF2B5EF4-FFF2-40B4-BE49-F238E27FC236}">
                <a16:creationId xmlns:a16="http://schemas.microsoft.com/office/drawing/2014/main" id="{B9FD68D5-A0AE-4F48-9855-D79AD7422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316" y="2775593"/>
            <a:ext cx="6046700" cy="2122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A8CB86A-91A5-408B-924D-11AF1094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85" y="141804"/>
            <a:ext cx="8229600" cy="857250"/>
          </a:xfrm>
        </p:spPr>
        <p:txBody>
          <a:bodyPr>
            <a:normAutofit/>
          </a:bodyPr>
          <a:lstStyle/>
          <a:p>
            <a:r>
              <a:rPr lang="zh-TW" sz="3600" b="1">
                <a:latin typeface="+mj-lt"/>
                <a:ea typeface="微軟正黑體"/>
              </a:rPr>
              <a:t>QuDedup</a:t>
            </a:r>
            <a:r>
              <a:rPr lang="zh-TW" sz="3600" b="1">
                <a:latin typeface="微軟正黑體"/>
                <a:ea typeface="微軟正黑體"/>
              </a:rPr>
              <a:t> 黑科技，</a:t>
            </a:r>
            <a:r>
              <a:rPr lang="zh-TW" altLang="en-US" sz="3600">
                <a:latin typeface="微軟正黑體"/>
                <a:ea typeface="微軟正黑體"/>
              </a:rPr>
              <a:t>资料</a:t>
            </a:r>
            <a:r>
              <a:rPr lang="en-US" altLang="zh-TW" sz="3600" b="1">
                <a:latin typeface="微軟正黑體"/>
                <a:ea typeface="微軟正黑體"/>
              </a:rPr>
              <a:t>，</a:t>
            </a:r>
            <a:r>
              <a:rPr lang="en-US" altLang="zh-TW" sz="3600" b="1" err="1">
                <a:latin typeface="微軟正黑體"/>
                <a:ea typeface="微軟正黑體"/>
              </a:rPr>
              <a:t>小就是</a:t>
            </a:r>
            <a:r>
              <a:rPr lang="zh-TW" altLang="en-US" sz="3600" b="1">
                <a:latin typeface="微軟正黑體"/>
                <a:ea typeface="微軟正黑體"/>
              </a:rPr>
              <a:t>快！</a:t>
            </a:r>
            <a:endParaRPr lang="zh-TW" altLang="en-US" sz="3600" b="1">
              <a:latin typeface="微軟正黑體"/>
              <a:ea typeface="微軟正黑體"/>
              <a:cs typeface="Calibri Light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BED28DE9-2D68-4498-BEF7-33B96E86A4CC}"/>
              </a:ext>
            </a:extLst>
          </p:cNvPr>
          <p:cNvSpPr txBox="1">
            <a:spLocks/>
          </p:cNvSpPr>
          <p:nvPr/>
        </p:nvSpPr>
        <p:spPr>
          <a:xfrm>
            <a:off x="487435" y="1550795"/>
            <a:ext cx="4259471" cy="1551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zh-TW" altLang="en-US" sz="155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区块层級分析比对</a:t>
            </a:r>
            <a:endParaRPr lang="en-US" altLang="zh-TW" sz="1550" b="1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zh-TW" altLang="en-US" sz="155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来源端 (Source-side) 重复数据删除架构</a:t>
            </a:r>
            <a:endParaRPr lang="en-US" altLang="zh-TW" sz="1550" b="1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>
              <a:lnSpc>
                <a:spcPts val="1900"/>
              </a:lnSpc>
              <a:buClr>
                <a:schemeClr val="bg1"/>
              </a:buClr>
            </a:pPr>
            <a:r>
              <a:rPr lang="zh-TW" altLang="en-US" sz="155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三大优势：带宽占用减量、空间占用减量、支援多种云服务</a:t>
            </a: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219CB3C3-A847-4598-8472-25A6B231C318}"/>
              </a:ext>
            </a:extLst>
          </p:cNvPr>
          <p:cNvSpPr/>
          <p:nvPr/>
        </p:nvSpPr>
        <p:spPr>
          <a:xfrm>
            <a:off x="3962233" y="3743852"/>
            <a:ext cx="1278933" cy="2373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5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頻寬減量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7072C1-D87E-4515-A252-D2152A6B28ED}"/>
              </a:ext>
            </a:extLst>
          </p:cNvPr>
          <p:cNvSpPr txBox="1"/>
          <p:nvPr/>
        </p:nvSpPr>
        <p:spPr>
          <a:xfrm>
            <a:off x="5174605" y="2107419"/>
            <a:ext cx="3896507" cy="238527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1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注:  此数据为单一虚拟映像档去重复化资料的压缩比</a:t>
            </a:r>
            <a:r>
              <a:rPr lang="zh-CN" altLang="en-US" sz="11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 </a:t>
            </a:r>
            <a:endParaRPr lang="en-US" sz="1100" b="1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2E1B6F72-39F5-46CC-BCEE-960D65FD8DA0}"/>
              </a:ext>
            </a:extLst>
          </p:cNvPr>
          <p:cNvCxnSpPr>
            <a:stCxn id="25" idx="1"/>
            <a:endCxn id="25" idx="3"/>
          </p:cNvCxnSpPr>
          <p:nvPr/>
        </p:nvCxnSpPr>
        <p:spPr>
          <a:xfrm>
            <a:off x="5047154" y="1711976"/>
            <a:ext cx="3821408" cy="0"/>
          </a:xfrm>
          <a:prstGeom prst="line">
            <a:avLst/>
          </a:prstGeom>
          <a:ln w="12700">
            <a:solidFill>
              <a:srgbClr val="19F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FB78F2A5-42F4-475C-B152-4D77B016F3C0}"/>
              </a:ext>
            </a:extLst>
          </p:cNvPr>
          <p:cNvCxnSpPr>
            <a:cxnSpLocks/>
          </p:cNvCxnSpPr>
          <p:nvPr/>
        </p:nvCxnSpPr>
        <p:spPr>
          <a:xfrm>
            <a:off x="6427449" y="1385491"/>
            <a:ext cx="0" cy="652970"/>
          </a:xfrm>
          <a:prstGeom prst="line">
            <a:avLst/>
          </a:prstGeom>
          <a:ln w="12700">
            <a:solidFill>
              <a:srgbClr val="19F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58A65EC8-0C61-49B0-8416-AFB92EBAE014}"/>
              </a:ext>
            </a:extLst>
          </p:cNvPr>
          <p:cNvCxnSpPr>
            <a:cxnSpLocks/>
          </p:cNvCxnSpPr>
          <p:nvPr/>
        </p:nvCxnSpPr>
        <p:spPr>
          <a:xfrm>
            <a:off x="7890159" y="1385491"/>
            <a:ext cx="0" cy="652970"/>
          </a:xfrm>
          <a:prstGeom prst="line">
            <a:avLst/>
          </a:prstGeom>
          <a:ln w="12700">
            <a:solidFill>
              <a:srgbClr val="19F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1E9DAF18-6C98-4331-B8B8-546492D6B6AE}"/>
              </a:ext>
            </a:extLst>
          </p:cNvPr>
          <p:cNvSpPr/>
          <p:nvPr/>
        </p:nvSpPr>
        <p:spPr>
          <a:xfrm>
            <a:off x="5047154" y="1410829"/>
            <a:ext cx="14157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b="1">
                <a:solidFill>
                  <a:srgbClr val="19FFDE"/>
                </a:solidFill>
                <a:latin typeface="微軟正黑體"/>
                <a:ea typeface="微軟正黑體"/>
              </a:rPr>
              <a:t>虚拟机映像档大小</a:t>
            </a:r>
            <a:endParaRPr lang="en-US" altLang="zh-TW" sz="1200" b="1">
              <a:solidFill>
                <a:srgbClr val="19FFDE"/>
              </a:solidFill>
              <a:latin typeface="微軟正黑體"/>
              <a:ea typeface="微軟正黑體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E7F2E15-FA90-4E6E-B411-CC42DFD33F09}"/>
              </a:ext>
            </a:extLst>
          </p:cNvPr>
          <p:cNvSpPr/>
          <p:nvPr/>
        </p:nvSpPr>
        <p:spPr>
          <a:xfrm>
            <a:off x="6473286" y="1410829"/>
            <a:ext cx="14157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b="1">
                <a:solidFill>
                  <a:srgbClr val="19FFDE"/>
                </a:solidFill>
                <a:latin typeface="微軟正黑體"/>
                <a:ea typeface="微軟正黑體"/>
              </a:rPr>
              <a:t>去重复化后档大小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A5970C8-1AAA-4071-A035-3277E5A13D5B}"/>
              </a:ext>
            </a:extLst>
          </p:cNvPr>
          <p:cNvSpPr/>
          <p:nvPr/>
        </p:nvSpPr>
        <p:spPr>
          <a:xfrm>
            <a:off x="7904693" y="1404689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b="1">
                <a:solidFill>
                  <a:srgbClr val="19FFDE"/>
                </a:solidFill>
                <a:latin typeface="微軟正黑體"/>
                <a:ea typeface="微軟正黑體"/>
              </a:rPr>
              <a:t>资料压缩比</a:t>
            </a:r>
            <a:endParaRPr lang="en-US" altLang="zh-TW" sz="1200" b="1">
              <a:solidFill>
                <a:srgbClr val="19FFDE"/>
              </a:solidFill>
              <a:latin typeface="微軟正黑體"/>
              <a:ea typeface="微軟正黑體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8CAFE68-A922-456C-93D0-23B8E98DBF66}"/>
              </a:ext>
            </a:extLst>
          </p:cNvPr>
          <p:cNvSpPr/>
          <p:nvPr/>
        </p:nvSpPr>
        <p:spPr>
          <a:xfrm>
            <a:off x="5316353" y="1735390"/>
            <a:ext cx="8418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15.48 GB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AC61F29C-9420-4155-B3C3-F8E2B6A2B743}"/>
              </a:ext>
            </a:extLst>
          </p:cNvPr>
          <p:cNvSpPr/>
          <p:nvPr/>
        </p:nvSpPr>
        <p:spPr>
          <a:xfrm>
            <a:off x="6784965" y="1721703"/>
            <a:ext cx="7569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7.59 GB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C1C96DE-2266-4DE6-B2D2-852C10717AE3}"/>
              </a:ext>
            </a:extLst>
          </p:cNvPr>
          <p:cNvSpPr/>
          <p:nvPr/>
        </p:nvSpPr>
        <p:spPr>
          <a:xfrm>
            <a:off x="8109360" y="1728910"/>
            <a:ext cx="619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2.04:1</a:t>
            </a:r>
            <a:endParaRPr lang="zh-CN" altLang="en-US" sz="12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82" name="內容版面配置區 2">
            <a:extLst>
              <a:ext uri="{FF2B5EF4-FFF2-40B4-BE49-F238E27FC236}">
                <a16:creationId xmlns:a16="http://schemas.microsoft.com/office/drawing/2014/main" id="{046700B5-48F1-4CFC-9349-F9F775BA533F}"/>
              </a:ext>
            </a:extLst>
          </p:cNvPr>
          <p:cNvSpPr txBox="1">
            <a:spLocks/>
          </p:cNvSpPr>
          <p:nvPr/>
        </p:nvSpPr>
        <p:spPr>
          <a:xfrm>
            <a:off x="486334" y="1110977"/>
            <a:ext cx="1703295" cy="527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功能亮点</a:t>
            </a:r>
            <a:endParaRPr lang="en-US" altLang="zh-TW" sz="2200" b="1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284" name="矩形: 圓角 283">
            <a:extLst>
              <a:ext uri="{FF2B5EF4-FFF2-40B4-BE49-F238E27FC236}">
                <a16:creationId xmlns:a16="http://schemas.microsoft.com/office/drawing/2014/main" id="{35540EAD-041D-4AA5-A315-EE443D476D9A}"/>
              </a:ext>
            </a:extLst>
          </p:cNvPr>
          <p:cNvSpPr/>
          <p:nvPr/>
        </p:nvSpPr>
        <p:spPr>
          <a:xfrm>
            <a:off x="3252244" y="2921006"/>
            <a:ext cx="1721557" cy="48369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C257D"/>
              </a:gs>
              <a:gs pos="10000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6" name="群組 285">
            <a:extLst>
              <a:ext uri="{FF2B5EF4-FFF2-40B4-BE49-F238E27FC236}">
                <a16:creationId xmlns:a16="http://schemas.microsoft.com/office/drawing/2014/main" id="{02A153EA-5B77-476E-926E-CEFD6158300B}"/>
              </a:ext>
            </a:extLst>
          </p:cNvPr>
          <p:cNvGrpSpPr/>
          <p:nvPr/>
        </p:nvGrpSpPr>
        <p:grpSpPr>
          <a:xfrm>
            <a:off x="2899379" y="2863927"/>
            <a:ext cx="597853" cy="597853"/>
            <a:chOff x="228678" y="3612187"/>
            <a:chExt cx="655970" cy="655970"/>
          </a:xfrm>
        </p:grpSpPr>
        <p:sp>
          <p:nvSpPr>
            <p:cNvPr id="287" name="橢圓 286">
              <a:extLst>
                <a:ext uri="{FF2B5EF4-FFF2-40B4-BE49-F238E27FC236}">
                  <a16:creationId xmlns:a16="http://schemas.microsoft.com/office/drawing/2014/main" id="{44129B9C-31B2-400D-BDAB-5CE624DCA5C0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TW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橢圓 287">
              <a:extLst>
                <a:ext uri="{FF2B5EF4-FFF2-40B4-BE49-F238E27FC236}">
                  <a16:creationId xmlns:a16="http://schemas.microsoft.com/office/drawing/2014/main" id="{BD4F3214-E7C5-4687-9F69-2C0E8F43BFAD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1A1DAC28-2806-4A64-BC25-0F37C13CCB1A}"/>
              </a:ext>
            </a:extLst>
          </p:cNvPr>
          <p:cNvSpPr/>
          <p:nvPr/>
        </p:nvSpPr>
        <p:spPr>
          <a:xfrm>
            <a:off x="3453175" y="3026783"/>
            <a:ext cx="1499650" cy="251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50" b="1">
                <a:latin typeface="微軟正黑體"/>
                <a:ea typeface="微軟正黑體"/>
                <a:cs typeface="Calibri"/>
              </a:rPr>
              <a:t>带宽占用减量</a:t>
            </a:r>
          </a:p>
        </p:txBody>
      </p:sp>
      <p:sp>
        <p:nvSpPr>
          <p:cNvPr id="289" name="矩形: 圓角 288">
            <a:extLst>
              <a:ext uri="{FF2B5EF4-FFF2-40B4-BE49-F238E27FC236}">
                <a16:creationId xmlns:a16="http://schemas.microsoft.com/office/drawing/2014/main" id="{EC3C04FA-E08C-4558-8114-E3560D9E1E72}"/>
              </a:ext>
            </a:extLst>
          </p:cNvPr>
          <p:cNvSpPr/>
          <p:nvPr/>
        </p:nvSpPr>
        <p:spPr>
          <a:xfrm>
            <a:off x="6935008" y="2929569"/>
            <a:ext cx="1721557" cy="48369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C257D"/>
              </a:gs>
              <a:gs pos="10000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0" name="群組 289">
            <a:extLst>
              <a:ext uri="{FF2B5EF4-FFF2-40B4-BE49-F238E27FC236}">
                <a16:creationId xmlns:a16="http://schemas.microsoft.com/office/drawing/2014/main" id="{57BE4F7C-6B22-426F-9D6F-E27109306301}"/>
              </a:ext>
            </a:extLst>
          </p:cNvPr>
          <p:cNvGrpSpPr/>
          <p:nvPr/>
        </p:nvGrpSpPr>
        <p:grpSpPr>
          <a:xfrm>
            <a:off x="6582143" y="2872490"/>
            <a:ext cx="597853" cy="597853"/>
            <a:chOff x="228678" y="3612187"/>
            <a:chExt cx="655970" cy="655970"/>
          </a:xfrm>
        </p:grpSpPr>
        <p:sp>
          <p:nvSpPr>
            <p:cNvPr id="291" name="橢圓 290">
              <a:extLst>
                <a:ext uri="{FF2B5EF4-FFF2-40B4-BE49-F238E27FC236}">
                  <a16:creationId xmlns:a16="http://schemas.microsoft.com/office/drawing/2014/main" id="{447F7120-EAE4-46C4-80EE-444F55CA6EBD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橢圓 291">
              <a:extLst>
                <a:ext uri="{FF2B5EF4-FFF2-40B4-BE49-F238E27FC236}">
                  <a16:creationId xmlns:a16="http://schemas.microsoft.com/office/drawing/2014/main" id="{D27B7DCC-335D-45A0-B5ED-F83B35FB6DBA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DB7D7E62-3D4B-449B-8923-8B406B7E9FBE}"/>
              </a:ext>
            </a:extLst>
          </p:cNvPr>
          <p:cNvSpPr/>
          <p:nvPr/>
        </p:nvSpPr>
        <p:spPr>
          <a:xfrm>
            <a:off x="7141704" y="3038638"/>
            <a:ext cx="1482571" cy="2373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50" b="1">
                <a:latin typeface="微軟正黑體"/>
                <a:ea typeface="微軟正黑體"/>
                <a:cs typeface="Calibri"/>
              </a:rPr>
              <a:t>空间占用减量</a:t>
            </a:r>
          </a:p>
        </p:txBody>
      </p:sp>
      <p:sp>
        <p:nvSpPr>
          <p:cNvPr id="301" name="矩形 300">
            <a:extLst>
              <a:ext uri="{FF2B5EF4-FFF2-40B4-BE49-F238E27FC236}">
                <a16:creationId xmlns:a16="http://schemas.microsoft.com/office/drawing/2014/main" id="{E4DA5632-E317-45AE-BB6B-4F10430F53FA}"/>
              </a:ext>
            </a:extLst>
          </p:cNvPr>
          <p:cNvSpPr/>
          <p:nvPr/>
        </p:nvSpPr>
        <p:spPr>
          <a:xfrm>
            <a:off x="6721866" y="2952846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矩形: 圓角 301">
            <a:extLst>
              <a:ext uri="{FF2B5EF4-FFF2-40B4-BE49-F238E27FC236}">
                <a16:creationId xmlns:a16="http://schemas.microsoft.com/office/drawing/2014/main" id="{48AD18A7-CEBA-4256-8C3E-D0BE1DD47C36}"/>
              </a:ext>
            </a:extLst>
          </p:cNvPr>
          <p:cNvSpPr/>
          <p:nvPr/>
        </p:nvSpPr>
        <p:spPr>
          <a:xfrm>
            <a:off x="6366747" y="4132277"/>
            <a:ext cx="1721557" cy="48369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C257D"/>
              </a:gs>
              <a:gs pos="10000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3" name="群組 302">
            <a:extLst>
              <a:ext uri="{FF2B5EF4-FFF2-40B4-BE49-F238E27FC236}">
                <a16:creationId xmlns:a16="http://schemas.microsoft.com/office/drawing/2014/main" id="{18BBAEEE-A81F-42E2-9CB2-C9C1752A8D2B}"/>
              </a:ext>
            </a:extLst>
          </p:cNvPr>
          <p:cNvGrpSpPr/>
          <p:nvPr/>
        </p:nvGrpSpPr>
        <p:grpSpPr>
          <a:xfrm>
            <a:off x="6013882" y="4075198"/>
            <a:ext cx="597853" cy="597853"/>
            <a:chOff x="228678" y="3612187"/>
            <a:chExt cx="655970" cy="655970"/>
          </a:xfrm>
        </p:grpSpPr>
        <p:sp>
          <p:nvSpPr>
            <p:cNvPr id="304" name="橢圓 303">
              <a:extLst>
                <a:ext uri="{FF2B5EF4-FFF2-40B4-BE49-F238E27FC236}">
                  <a16:creationId xmlns:a16="http://schemas.microsoft.com/office/drawing/2014/main" id="{C415B8D4-0B26-488C-9D62-EF947CD547FB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橢圓 304">
              <a:extLst>
                <a:ext uri="{FF2B5EF4-FFF2-40B4-BE49-F238E27FC236}">
                  <a16:creationId xmlns:a16="http://schemas.microsoft.com/office/drawing/2014/main" id="{2A82DA73-238C-4C51-ABC1-75EBC8A0339B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7" name="矩形 306">
            <a:extLst>
              <a:ext uri="{FF2B5EF4-FFF2-40B4-BE49-F238E27FC236}">
                <a16:creationId xmlns:a16="http://schemas.microsoft.com/office/drawing/2014/main" id="{EF8EE899-CE4F-4CA1-B3AD-24C2A20D1907}"/>
              </a:ext>
            </a:extLst>
          </p:cNvPr>
          <p:cNvSpPr/>
          <p:nvPr/>
        </p:nvSpPr>
        <p:spPr>
          <a:xfrm>
            <a:off x="6153605" y="4155554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9064D5DE-FE0E-45D1-82F9-AC69B28B486D}"/>
              </a:ext>
            </a:extLst>
          </p:cNvPr>
          <p:cNvSpPr/>
          <p:nvPr/>
        </p:nvSpPr>
        <p:spPr>
          <a:xfrm>
            <a:off x="6531915" y="4202342"/>
            <a:ext cx="1725241" cy="3202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500" b="1">
                <a:latin typeface="微軟正黑體"/>
                <a:ea typeface="微軟正黑體"/>
                <a:cs typeface="Calibri"/>
              </a:rPr>
              <a:t>支援多种云服务</a:t>
            </a:r>
          </a:p>
        </p:txBody>
      </p:sp>
      <p:pic>
        <p:nvPicPr>
          <p:cNvPr id="62" name="圖形 61">
            <a:extLst>
              <a:ext uri="{FF2B5EF4-FFF2-40B4-BE49-F238E27FC236}">
                <a16:creationId xmlns:a16="http://schemas.microsoft.com/office/drawing/2014/main" id="{DF584130-9AE8-462D-9468-0F2FD10A8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9940" y="3647948"/>
            <a:ext cx="874508" cy="538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8" name="矩形圖說文字 15">
            <a:extLst>
              <a:ext uri="{FF2B5EF4-FFF2-40B4-BE49-F238E27FC236}">
                <a16:creationId xmlns:a16="http://schemas.microsoft.com/office/drawing/2014/main" id="{7125CF35-427E-4527-A7CD-FFACC154D762}"/>
              </a:ext>
            </a:extLst>
          </p:cNvPr>
          <p:cNvSpPr/>
          <p:nvPr/>
        </p:nvSpPr>
        <p:spPr>
          <a:xfrm>
            <a:off x="1293943" y="4585028"/>
            <a:ext cx="1757088" cy="307778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rgbClr val="18296E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0" name="Rectangle 1">
            <a:extLst>
              <a:ext uri="{FF2B5EF4-FFF2-40B4-BE49-F238E27FC236}">
                <a16:creationId xmlns:a16="http://schemas.microsoft.com/office/drawing/2014/main" id="{09B96647-0045-4F4E-9F40-320AA7DEC1C7}"/>
              </a:ext>
            </a:extLst>
          </p:cNvPr>
          <p:cNvSpPr/>
          <p:nvPr/>
        </p:nvSpPr>
        <p:spPr>
          <a:xfrm>
            <a:off x="1320393" y="4613054"/>
            <a:ext cx="17443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t" sz="1100" b="1" err="1">
                <a:solidFill>
                  <a:srgbClr val="19FFDE"/>
                </a:solidFill>
                <a:latin typeface="+mj-lt"/>
                <a:ea typeface="微軟正黑體" pitchFamily="34" charset="-120"/>
              </a:rPr>
              <a:t>QuDedup</a:t>
            </a:r>
            <a:r>
              <a:rPr lang="en-US" altLang="zh-Hant" sz="1100" b="1">
                <a:solidFill>
                  <a:srgbClr val="19FFDE"/>
                </a:solidFill>
                <a:latin typeface="+mj-lt"/>
                <a:ea typeface="微軟正黑體" pitchFamily="34" charset="-120"/>
              </a:rPr>
              <a:t> </a:t>
            </a:r>
            <a:r>
              <a:rPr lang="zh-TW" altLang="en-US" sz="1100" b="1">
                <a:solidFill>
                  <a:srgbClr val="19FFD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支援机种</a:t>
            </a:r>
            <a:r>
              <a:rPr lang="en-US" altLang="zh-TW" sz="1100" b="1">
                <a:solidFill>
                  <a:srgbClr val="19FFD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Hant" sz="1100" b="1">
                <a:solidFill>
                  <a:srgbClr val="19FFD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x86</a:t>
            </a:r>
            <a:endParaRPr lang="en-US" sz="1100">
              <a:solidFill>
                <a:srgbClr val="19FFD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347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F2E15159-60E8-457B-AD5C-FFF6765764B9}"/>
              </a:ext>
            </a:extLst>
          </p:cNvPr>
          <p:cNvSpPr/>
          <p:nvPr/>
        </p:nvSpPr>
        <p:spPr>
          <a:xfrm>
            <a:off x="7648151" y="4349099"/>
            <a:ext cx="1045312" cy="24977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C257D"/>
              </a:gs>
              <a:gs pos="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AC877CAB-0A70-4BBB-8574-E1418C30914A}"/>
              </a:ext>
            </a:extLst>
          </p:cNvPr>
          <p:cNvSpPr/>
          <p:nvPr/>
        </p:nvSpPr>
        <p:spPr>
          <a:xfrm>
            <a:off x="7634825" y="3319046"/>
            <a:ext cx="1045312" cy="24977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C257D"/>
              </a:gs>
              <a:gs pos="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EE6DAAB2-DB0E-4C8A-B50E-3E5B029E26D4}"/>
              </a:ext>
            </a:extLst>
          </p:cNvPr>
          <p:cNvSpPr/>
          <p:nvPr/>
        </p:nvSpPr>
        <p:spPr>
          <a:xfrm>
            <a:off x="7604711" y="2267437"/>
            <a:ext cx="1045312" cy="24977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C257D"/>
              </a:gs>
              <a:gs pos="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17" y="121623"/>
            <a:ext cx="8229600" cy="722245"/>
          </a:xfrm>
        </p:spPr>
        <p:txBody>
          <a:bodyPr/>
          <a:lstStyle/>
          <a:p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备份资料异地还原，随处取用</a:t>
            </a: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8B7CF1E8-708E-4F67-8375-30B30B35FB76}"/>
              </a:ext>
            </a:extLst>
          </p:cNvPr>
          <p:cNvSpPr/>
          <p:nvPr/>
        </p:nvSpPr>
        <p:spPr>
          <a:xfrm>
            <a:off x="463863" y="1031632"/>
            <a:ext cx="2328391" cy="3794368"/>
          </a:xfrm>
          <a:prstGeom prst="roundRect">
            <a:avLst>
              <a:gd name="adj" fmla="val 5672"/>
            </a:avLst>
          </a:prstGeom>
          <a:gradFill>
            <a:gsLst>
              <a:gs pos="100000">
                <a:srgbClr val="033071"/>
              </a:gs>
              <a:gs pos="0">
                <a:srgbClr val="0067B4"/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4113A08C-9F05-4959-96DA-ADC93B664127}"/>
              </a:ext>
            </a:extLst>
          </p:cNvPr>
          <p:cNvSpPr/>
          <p:nvPr/>
        </p:nvSpPr>
        <p:spPr>
          <a:xfrm rot="10800000">
            <a:off x="463864" y="1031632"/>
            <a:ext cx="2328390" cy="587101"/>
          </a:xfrm>
          <a:prstGeom prst="roundRect">
            <a:avLst>
              <a:gd name="adj" fmla="val 22437"/>
            </a:avLst>
          </a:prstGeom>
          <a:solidFill>
            <a:srgbClr val="04DEF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928705B-B2D3-42DB-AF91-382D3EEDCA42}"/>
              </a:ext>
            </a:extLst>
          </p:cNvPr>
          <p:cNvSpPr/>
          <p:nvPr/>
        </p:nvSpPr>
        <p:spPr>
          <a:xfrm>
            <a:off x="85153" y="1047020"/>
            <a:ext cx="308581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40"/>
              </a:lnSpc>
            </a:pPr>
            <a:r>
              <a:rPr lang="en-US" altLang="zh-TW" sz="1450" b="1" err="1">
                <a:latin typeface="Microsoft JhengHei"/>
                <a:ea typeface="Microsoft JhengHei"/>
              </a:rPr>
              <a:t>本地</a:t>
            </a:r>
            <a:r>
              <a:rPr lang="en-US" altLang="zh-TW" sz="1450" b="1">
                <a:latin typeface="Microsoft JhengHei"/>
                <a:ea typeface="Microsoft JhengHei"/>
              </a:rPr>
              <a:t> </a:t>
            </a:r>
            <a:r>
              <a:rPr lang="en-US" altLang="zh-TW" sz="1450" b="1">
                <a:latin typeface="+mj-lt"/>
                <a:ea typeface="Microsoft JhengHei"/>
              </a:rPr>
              <a:t>NAS</a:t>
            </a:r>
            <a:r>
              <a:rPr lang="en-US" altLang="zh-TW" sz="1450" b="1">
                <a:latin typeface="Microsoft JhengHei"/>
                <a:ea typeface="Microsoft JhengHei"/>
              </a:rPr>
              <a:t> </a:t>
            </a:r>
            <a:r>
              <a:rPr lang="en-US" altLang="zh-TW" sz="1450" b="1" err="1">
                <a:latin typeface="Microsoft JhengHei"/>
                <a:ea typeface="Microsoft JhengHei"/>
              </a:rPr>
              <a:t>存取</a:t>
            </a:r>
            <a:r>
              <a:rPr lang="en-US" altLang="zh-TW" sz="1450" b="1">
                <a:latin typeface="Microsoft JhengHei"/>
                <a:ea typeface="Microsoft JhengHei"/>
              </a:rPr>
              <a:t> </a:t>
            </a:r>
            <a:br>
              <a:rPr lang="en-US" altLang="zh-TW" sz="1450" b="1">
                <a:latin typeface="Microsoft JhengHei"/>
                <a:ea typeface="Microsoft JhengHei"/>
                <a:cs typeface="Calibri"/>
              </a:rPr>
            </a:br>
            <a:r>
              <a:rPr lang="en-US" altLang="zh-TW" sz="1450" b="1">
                <a:latin typeface="Microsoft JhengHei"/>
                <a:ea typeface="Microsoft JhengHei"/>
              </a:rPr>
              <a:t>(经 </a:t>
            </a:r>
            <a:r>
              <a:rPr lang="en-US" altLang="zh-TW" sz="1450" b="1">
                <a:latin typeface="+mj-lt"/>
                <a:ea typeface="Microsoft JhengHei"/>
              </a:rPr>
              <a:t>Hybrid Backup Sync</a:t>
            </a:r>
            <a:r>
              <a:rPr lang="en-US" altLang="zh-TW" sz="1450" b="1">
                <a:latin typeface="Microsoft JhengHei"/>
                <a:ea typeface="Microsoft JhengHei"/>
              </a:rPr>
              <a:t>)</a:t>
            </a:r>
            <a:endParaRPr lang="en-US" altLang="zh-TW" sz="1450" b="1"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7B0B02B3-BE70-4D7E-B03B-6176B40EA258}"/>
              </a:ext>
            </a:extLst>
          </p:cNvPr>
          <p:cNvSpPr/>
          <p:nvPr/>
        </p:nvSpPr>
        <p:spPr>
          <a:xfrm>
            <a:off x="2984500" y="1031632"/>
            <a:ext cx="2901950" cy="3794368"/>
          </a:xfrm>
          <a:prstGeom prst="roundRect">
            <a:avLst>
              <a:gd name="adj" fmla="val 5672"/>
            </a:avLst>
          </a:prstGeom>
          <a:gradFill>
            <a:gsLst>
              <a:gs pos="100000">
                <a:srgbClr val="033071"/>
              </a:gs>
              <a:gs pos="0">
                <a:srgbClr val="0067B4"/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3615AECC-8F24-4E23-B69C-D1D0F965FE33}"/>
              </a:ext>
            </a:extLst>
          </p:cNvPr>
          <p:cNvSpPr/>
          <p:nvPr/>
        </p:nvSpPr>
        <p:spPr>
          <a:xfrm rot="10800000">
            <a:off x="2984497" y="1031628"/>
            <a:ext cx="2901949" cy="587101"/>
          </a:xfrm>
          <a:prstGeom prst="roundRect">
            <a:avLst>
              <a:gd name="adj" fmla="val 22437"/>
            </a:avLst>
          </a:prstGeom>
          <a:solidFill>
            <a:srgbClr val="04DEF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ABEB612F-68A7-4D3F-B89C-59B0EAAF0980}"/>
              </a:ext>
            </a:extLst>
          </p:cNvPr>
          <p:cNvSpPr/>
          <p:nvPr/>
        </p:nvSpPr>
        <p:spPr>
          <a:xfrm>
            <a:off x="6036614" y="1031633"/>
            <a:ext cx="2732221" cy="3794368"/>
          </a:xfrm>
          <a:prstGeom prst="roundRect">
            <a:avLst>
              <a:gd name="adj" fmla="val 5672"/>
            </a:avLst>
          </a:prstGeom>
          <a:gradFill>
            <a:gsLst>
              <a:gs pos="100000">
                <a:srgbClr val="033071"/>
              </a:gs>
              <a:gs pos="0">
                <a:srgbClr val="0067B4"/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A6BE7DCD-223F-48ED-B210-B8AF57038500}"/>
              </a:ext>
            </a:extLst>
          </p:cNvPr>
          <p:cNvSpPr/>
          <p:nvPr/>
        </p:nvSpPr>
        <p:spPr>
          <a:xfrm rot="10800000">
            <a:off x="6036613" y="1031630"/>
            <a:ext cx="2732220" cy="587101"/>
          </a:xfrm>
          <a:prstGeom prst="roundRect">
            <a:avLst>
              <a:gd name="adj" fmla="val 22437"/>
            </a:avLst>
          </a:prstGeom>
          <a:solidFill>
            <a:srgbClr val="04DEF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29F22B4-A211-4D5F-B011-CAD1AE2C7A6D}"/>
              </a:ext>
            </a:extLst>
          </p:cNvPr>
          <p:cNvSpPr/>
          <p:nvPr/>
        </p:nvSpPr>
        <p:spPr>
          <a:xfrm>
            <a:off x="3660259" y="1050884"/>
            <a:ext cx="1550424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TW" sz="1450" b="1" err="1">
                <a:latin typeface="Microsoft JhengHei"/>
                <a:ea typeface="Microsoft JhengHei"/>
              </a:rPr>
              <a:t>远端</a:t>
            </a:r>
            <a:r>
              <a:rPr lang="en-US" altLang="zh-TW" sz="1450" b="1">
                <a:latin typeface="Microsoft JhengHei"/>
                <a:ea typeface="Microsoft JhengHei"/>
              </a:rPr>
              <a:t> </a:t>
            </a:r>
            <a:r>
              <a:rPr lang="en-US" altLang="zh-TW" sz="1450" b="1">
                <a:latin typeface="+mj-lt"/>
                <a:ea typeface="Microsoft JhengHei"/>
              </a:rPr>
              <a:t>NAS</a:t>
            </a:r>
            <a:r>
              <a:rPr lang="en-US" altLang="zh-TW" sz="1450" b="1">
                <a:latin typeface="Microsoft JhengHei"/>
                <a:ea typeface="Microsoft JhengHei"/>
              </a:rPr>
              <a:t> </a:t>
            </a:r>
            <a:r>
              <a:rPr lang="en-US" altLang="zh-TW" sz="1450" b="1" err="1">
                <a:latin typeface="Microsoft JhengHei"/>
                <a:ea typeface="Microsoft JhengHei"/>
              </a:rPr>
              <a:t>存取</a:t>
            </a:r>
            <a:r>
              <a:rPr lang="en-US" altLang="zh-TW" sz="1450" b="1">
                <a:latin typeface="Microsoft JhengHei"/>
                <a:ea typeface="Microsoft JhengHei"/>
              </a:rPr>
              <a:t> </a:t>
            </a:r>
          </a:p>
          <a:p>
            <a:pPr algn="ctr">
              <a:lnSpc>
                <a:spcPts val="1800"/>
              </a:lnSpc>
            </a:pPr>
            <a:r>
              <a:rPr lang="en-US" altLang="zh-TW" sz="1450" b="1">
                <a:latin typeface="Microsoft JhengHei"/>
                <a:ea typeface="Microsoft JhengHei"/>
              </a:rPr>
              <a:t>(经 </a:t>
            </a:r>
            <a:r>
              <a:rPr lang="en-US" altLang="zh-TW" sz="1450" b="1">
                <a:latin typeface="+mj-lt"/>
                <a:ea typeface="Microsoft JhengHei"/>
              </a:rPr>
              <a:t>File Station</a:t>
            </a:r>
            <a:r>
              <a:rPr lang="en-US" altLang="zh-TW" sz="1450" b="1">
                <a:latin typeface="Microsoft JhengHei"/>
                <a:ea typeface="Microsoft JhengHei"/>
              </a:rPr>
              <a:t>)</a:t>
            </a:r>
            <a:endParaRPr lang="en-US" altLang="zh-TW" sz="1450" b="1"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AA1B298-5DDD-42F9-A0BA-E96D3E4E97D0}"/>
              </a:ext>
            </a:extLst>
          </p:cNvPr>
          <p:cNvSpPr/>
          <p:nvPr/>
        </p:nvSpPr>
        <p:spPr>
          <a:xfrm>
            <a:off x="6957667" y="1152240"/>
            <a:ext cx="928459" cy="3154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50" b="1" err="1">
                <a:latin typeface="Microsoft JhengHei"/>
                <a:ea typeface="Microsoft JhengHei"/>
                <a:cs typeface="Calibri"/>
              </a:rPr>
              <a:t>携带使用</a:t>
            </a:r>
            <a:endParaRPr lang="zh-TW" altLang="en-US" sz="1450"/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98D6655D-F369-4B2B-876D-0957EF635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2841" y="1739338"/>
            <a:ext cx="1352491" cy="783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4350FE8C-DFFB-4566-823B-78549E1FA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2841" y="2773301"/>
            <a:ext cx="1352491" cy="783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C67570A7-2F54-4F1F-8F76-7067CE35A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6727" y="3804790"/>
            <a:ext cx="1352491" cy="783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文字方塊 48">
            <a:extLst>
              <a:ext uri="{FF2B5EF4-FFF2-40B4-BE49-F238E27FC236}">
                <a16:creationId xmlns:a16="http://schemas.microsoft.com/office/drawing/2014/main" id="{0F11D788-9E1B-4BC9-93E7-EE2F88AD0140}"/>
              </a:ext>
            </a:extLst>
          </p:cNvPr>
          <p:cNvSpPr txBox="1"/>
          <p:nvPr/>
        </p:nvSpPr>
        <p:spPr>
          <a:xfrm>
            <a:off x="7322175" y="1694105"/>
            <a:ext cx="551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</a:rPr>
              <a:t>.</a:t>
            </a:r>
            <a:r>
              <a:rPr lang="en-US" altLang="zh-TW" sz="1100" err="1">
                <a:solidFill>
                  <a:schemeClr val="bg1"/>
                </a:solidFill>
              </a:rPr>
              <a:t>qdff</a:t>
            </a:r>
            <a:endParaRPr lang="zh-TW" altLang="en-US" sz="1100">
              <a:solidFill>
                <a:schemeClr val="bg1"/>
              </a:solidFill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881222FC-70BB-4268-9CAA-1568A2341373}"/>
              </a:ext>
            </a:extLst>
          </p:cNvPr>
          <p:cNvSpPr txBox="1"/>
          <p:nvPr/>
        </p:nvSpPr>
        <p:spPr>
          <a:xfrm>
            <a:off x="7329086" y="2720738"/>
            <a:ext cx="551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</a:rPr>
              <a:t>.</a:t>
            </a:r>
            <a:r>
              <a:rPr lang="en-US" altLang="zh-TW" sz="1100" err="1">
                <a:solidFill>
                  <a:schemeClr val="bg1"/>
                </a:solidFill>
              </a:rPr>
              <a:t>qdff</a:t>
            </a:r>
            <a:endParaRPr lang="zh-TW" altLang="en-US" sz="1100">
              <a:solidFill>
                <a:schemeClr val="bg1"/>
              </a:solidFill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0778C92C-25AC-469D-B901-B78F22E76B94}"/>
              </a:ext>
            </a:extLst>
          </p:cNvPr>
          <p:cNvSpPr txBox="1"/>
          <p:nvPr/>
        </p:nvSpPr>
        <p:spPr>
          <a:xfrm>
            <a:off x="7315824" y="3754540"/>
            <a:ext cx="551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</a:rPr>
              <a:t>.</a:t>
            </a:r>
            <a:r>
              <a:rPr lang="en-US" altLang="zh-TW" sz="1100" err="1">
                <a:solidFill>
                  <a:schemeClr val="bg1"/>
                </a:solidFill>
              </a:rPr>
              <a:t>qdff</a:t>
            </a:r>
            <a:endParaRPr lang="zh-TW" altLang="en-US" sz="1100">
              <a:solidFill>
                <a:schemeClr val="bg1"/>
              </a:solidFill>
            </a:endParaRPr>
          </a:p>
        </p:txBody>
      </p:sp>
      <p:pic>
        <p:nvPicPr>
          <p:cNvPr id="52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B1AC4EC9-57AC-4E0A-86D7-559F33FD4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3992" y="1694803"/>
            <a:ext cx="645539" cy="64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ç¸éåç">
            <a:extLst>
              <a:ext uri="{FF2B5EF4-FFF2-40B4-BE49-F238E27FC236}">
                <a16:creationId xmlns:a16="http://schemas.microsoft.com/office/drawing/2014/main" id="{3DA3E586-106D-4B0E-A495-E55C1058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1043" y="2844922"/>
            <a:ext cx="645539" cy="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2EC9CA22-2DFA-4016-A6B9-6514AF5D6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9206" y="3780916"/>
            <a:ext cx="561786" cy="58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280C29A3-EAAD-4CC8-A43A-86C117EE7A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477" y="3177589"/>
            <a:ext cx="400095" cy="400095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BCD0ED8A-6457-4B22-A6C5-5646A46914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477" y="2057187"/>
            <a:ext cx="400095" cy="400095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23BA4888-360C-4B88-B79F-D539FE559D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477" y="4272236"/>
            <a:ext cx="400095" cy="400095"/>
          </a:xfrm>
          <a:prstGeom prst="rect">
            <a:avLst/>
          </a:prstGeom>
        </p:spPr>
      </p:pic>
      <p:sp>
        <p:nvSpPr>
          <p:cNvPr id="62" name="文字方塊 61">
            <a:extLst>
              <a:ext uri="{FF2B5EF4-FFF2-40B4-BE49-F238E27FC236}">
                <a16:creationId xmlns:a16="http://schemas.microsoft.com/office/drawing/2014/main" id="{BBE18594-8AF5-4B23-8220-9490447AF7DA}"/>
              </a:ext>
            </a:extLst>
          </p:cNvPr>
          <p:cNvSpPr txBox="1"/>
          <p:nvPr/>
        </p:nvSpPr>
        <p:spPr>
          <a:xfrm>
            <a:off x="7960691" y="2273787"/>
            <a:ext cx="551251" cy="2470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00" b="1" err="1">
                <a:solidFill>
                  <a:schemeClr val="bg1"/>
                </a:solidFill>
                <a:latin typeface="Microsoft JhengHei"/>
                <a:ea typeface="Microsoft JhengHei"/>
              </a:rPr>
              <a:t>东京</a:t>
            </a:r>
            <a:endParaRPr lang="en-US" altLang="zh-TW" sz="10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EACEF904-0298-4BEE-890D-9ABB90777A75}"/>
              </a:ext>
            </a:extLst>
          </p:cNvPr>
          <p:cNvSpPr txBox="1"/>
          <p:nvPr/>
        </p:nvSpPr>
        <p:spPr>
          <a:xfrm>
            <a:off x="7848147" y="3323992"/>
            <a:ext cx="797542" cy="2470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00" b="1" err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纽约</a:t>
            </a:r>
            <a:endParaRPr lang="en-US" altLang="zh-TW" sz="1000" b="1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16CA1894-DAD3-4C54-8DD6-C4C019EECA6F}"/>
              </a:ext>
            </a:extLst>
          </p:cNvPr>
          <p:cNvSpPr txBox="1"/>
          <p:nvPr/>
        </p:nvSpPr>
        <p:spPr>
          <a:xfrm>
            <a:off x="7934043" y="4357307"/>
            <a:ext cx="625749" cy="2470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00" b="1" err="1">
                <a:solidFill>
                  <a:schemeClr val="bg1"/>
                </a:solidFill>
                <a:latin typeface="Microsoft JhengHei"/>
                <a:ea typeface="Microsoft JhengHei"/>
              </a:rPr>
              <a:t>北京</a:t>
            </a:r>
            <a:endParaRPr lang="zh-TW" altLang="en-US" sz="10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65" name="圖形 64">
            <a:extLst>
              <a:ext uri="{FF2B5EF4-FFF2-40B4-BE49-F238E27FC236}">
                <a16:creationId xmlns:a16="http://schemas.microsoft.com/office/drawing/2014/main" id="{7FF3DFF7-634B-4979-950C-2B42A338D1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8423" y="1816522"/>
            <a:ext cx="1121386" cy="822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圖形 65">
            <a:extLst>
              <a:ext uri="{FF2B5EF4-FFF2-40B4-BE49-F238E27FC236}">
                <a16:creationId xmlns:a16="http://schemas.microsoft.com/office/drawing/2014/main" id="{A96A499B-61E2-451E-8BE4-66777D182E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355" y="3522547"/>
            <a:ext cx="1121386" cy="822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3D996491-9363-44F1-A8D1-270C28D8F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77356" y="1822872"/>
            <a:ext cx="1121386" cy="822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" name="文字方塊 67">
            <a:extLst>
              <a:ext uri="{FF2B5EF4-FFF2-40B4-BE49-F238E27FC236}">
                <a16:creationId xmlns:a16="http://schemas.microsoft.com/office/drawing/2014/main" id="{F3E3B403-5874-404D-8750-91EAB067D183}"/>
              </a:ext>
            </a:extLst>
          </p:cNvPr>
          <p:cNvSpPr txBox="1"/>
          <p:nvPr/>
        </p:nvSpPr>
        <p:spPr>
          <a:xfrm>
            <a:off x="432321" y="4396912"/>
            <a:ext cx="2792790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File Station 即將推出</a:t>
            </a:r>
            <a:br>
              <a:rPr lang="zh-TW" altLang="en-US" sz="9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</a:br>
            <a:r>
              <a:rPr lang="zh-TW" altLang="en-US" sz="9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QuDedup 还原及预览功能</a:t>
            </a:r>
            <a:endParaRPr lang="en-US" altLang="zh-TW" sz="1050">
              <a:solidFill>
                <a:schemeClr val="bg1"/>
              </a:solidFill>
            </a:endParaRPr>
          </a:p>
        </p:txBody>
      </p:sp>
      <p:pic>
        <p:nvPicPr>
          <p:cNvPr id="69" name="圖形 68">
            <a:extLst>
              <a:ext uri="{FF2B5EF4-FFF2-40B4-BE49-F238E27FC236}">
                <a16:creationId xmlns:a16="http://schemas.microsoft.com/office/drawing/2014/main" id="{66824737-D599-4664-A32F-372E89BF9B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76428" y="2743324"/>
            <a:ext cx="223407" cy="676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8DDF700C-FFB0-468E-9368-1A123A638095}"/>
              </a:ext>
            </a:extLst>
          </p:cNvPr>
          <p:cNvSpPr/>
          <p:nvPr/>
        </p:nvSpPr>
        <p:spPr>
          <a:xfrm>
            <a:off x="1849617" y="2554311"/>
            <a:ext cx="709602" cy="24063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C257D"/>
              </a:gs>
              <a:gs pos="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DF32A3BF-6A1C-4612-96EE-10812A1881DB}"/>
              </a:ext>
            </a:extLst>
          </p:cNvPr>
          <p:cNvSpPr/>
          <p:nvPr/>
        </p:nvSpPr>
        <p:spPr>
          <a:xfrm>
            <a:off x="1828716" y="4130343"/>
            <a:ext cx="709602" cy="24063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C257D"/>
              </a:gs>
              <a:gs pos="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7FF206FA-791D-4B1B-AF0A-05ED903EEFFC}"/>
              </a:ext>
            </a:extLst>
          </p:cNvPr>
          <p:cNvSpPr txBox="1"/>
          <p:nvPr/>
        </p:nvSpPr>
        <p:spPr>
          <a:xfrm>
            <a:off x="1775496" y="4124758"/>
            <a:ext cx="819905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latin typeface="Microsoft JhengHei"/>
                <a:ea typeface="Microsoft JhengHei"/>
              </a:rPr>
              <a:t>Taipei</a:t>
            </a: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592B4922-0554-4C63-A894-EC2456DE40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69043" y="3821205"/>
            <a:ext cx="318670" cy="318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124B4CB6-C2E0-4800-9614-0715396707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4484" y="3612116"/>
            <a:ext cx="217999" cy="678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圖形 75">
            <a:extLst>
              <a:ext uri="{FF2B5EF4-FFF2-40B4-BE49-F238E27FC236}">
                <a16:creationId xmlns:a16="http://schemas.microsoft.com/office/drawing/2014/main" id="{40A208AE-9661-4D11-9883-32D8400282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6545" y="1954370"/>
            <a:ext cx="790122" cy="6261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圖形 77">
            <a:extLst>
              <a:ext uri="{FF2B5EF4-FFF2-40B4-BE49-F238E27FC236}">
                <a16:creationId xmlns:a16="http://schemas.microsoft.com/office/drawing/2014/main" id="{B9550585-72C2-4DA1-B4B4-04A406CCDD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214167" y="1870506"/>
            <a:ext cx="217999" cy="678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圖形 78">
            <a:extLst>
              <a:ext uri="{FF2B5EF4-FFF2-40B4-BE49-F238E27FC236}">
                <a16:creationId xmlns:a16="http://schemas.microsoft.com/office/drawing/2014/main" id="{CC0B9396-19D5-4F8B-B538-8DF13C28BA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53527" y="2113212"/>
            <a:ext cx="318670" cy="318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CEE75576-1E2C-4BA9-8971-FF393477E2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254245" y="2461530"/>
            <a:ext cx="535434" cy="191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文字方塊 83">
            <a:extLst>
              <a:ext uri="{FF2B5EF4-FFF2-40B4-BE49-F238E27FC236}">
                <a16:creationId xmlns:a16="http://schemas.microsoft.com/office/drawing/2014/main" id="{92222731-4CE4-4BC5-A820-26071445FD56}"/>
              </a:ext>
            </a:extLst>
          </p:cNvPr>
          <p:cNvSpPr txBox="1"/>
          <p:nvPr/>
        </p:nvSpPr>
        <p:spPr>
          <a:xfrm>
            <a:off x="4238676" y="2417949"/>
            <a:ext cx="551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</a:rPr>
              <a:t>.</a:t>
            </a:r>
            <a:r>
              <a:rPr lang="en-US" altLang="zh-TW" sz="1100" err="1">
                <a:solidFill>
                  <a:schemeClr val="bg1"/>
                </a:solidFill>
              </a:rPr>
              <a:t>qdff</a:t>
            </a:r>
            <a:endParaRPr lang="zh-TW" altLang="en-US" sz="1100">
              <a:solidFill>
                <a:schemeClr val="bg1"/>
              </a:solidFill>
            </a:endParaRPr>
          </a:p>
        </p:txBody>
      </p:sp>
      <p:pic>
        <p:nvPicPr>
          <p:cNvPr id="98" name="圖形 97">
            <a:extLst>
              <a:ext uri="{FF2B5EF4-FFF2-40B4-BE49-F238E27FC236}">
                <a16:creationId xmlns:a16="http://schemas.microsoft.com/office/drawing/2014/main" id="{DA8C2B51-294A-491D-B924-B11681051C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304527" y="3020776"/>
            <a:ext cx="1723075" cy="746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圖形 98">
            <a:extLst>
              <a:ext uri="{FF2B5EF4-FFF2-40B4-BE49-F238E27FC236}">
                <a16:creationId xmlns:a16="http://schemas.microsoft.com/office/drawing/2014/main" id="{81C04726-9409-4932-BCE8-F0C00FBBC1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219426" y="3117810"/>
            <a:ext cx="217999" cy="678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0" name="圖片 99">
            <a:extLst>
              <a:ext uri="{FF2B5EF4-FFF2-40B4-BE49-F238E27FC236}">
                <a16:creationId xmlns:a16="http://schemas.microsoft.com/office/drawing/2014/main" id="{D38B0783-1B0D-465B-BE7F-00CC614BC5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527" y="3381384"/>
            <a:ext cx="400095" cy="400095"/>
          </a:xfrm>
          <a:prstGeom prst="rect">
            <a:avLst/>
          </a:prstGeom>
        </p:spPr>
      </p:pic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390D3377-9976-4E88-9D31-09EEE6159742}"/>
              </a:ext>
            </a:extLst>
          </p:cNvPr>
          <p:cNvSpPr txBox="1"/>
          <p:nvPr/>
        </p:nvSpPr>
        <p:spPr>
          <a:xfrm>
            <a:off x="3094266" y="2772260"/>
            <a:ext cx="2853961" cy="2077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9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File Station 即將推出 QuDedup 还原及预览功能</a:t>
            </a:r>
          </a:p>
        </p:txBody>
      </p:sp>
      <p:pic>
        <p:nvPicPr>
          <p:cNvPr id="103" name="圖形 102">
            <a:extLst>
              <a:ext uri="{FF2B5EF4-FFF2-40B4-BE49-F238E27FC236}">
                <a16:creationId xmlns:a16="http://schemas.microsoft.com/office/drawing/2014/main" id="{31B81803-B007-4A16-961B-FC58566962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543738" y="3409289"/>
            <a:ext cx="535434" cy="191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B9F33E60-3A55-4F6B-81CD-93768313CC34}"/>
              </a:ext>
            </a:extLst>
          </p:cNvPr>
          <p:cNvSpPr txBox="1"/>
          <p:nvPr/>
        </p:nvSpPr>
        <p:spPr>
          <a:xfrm>
            <a:off x="4533909" y="3372058"/>
            <a:ext cx="551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</a:rPr>
              <a:t>.</a:t>
            </a:r>
            <a:r>
              <a:rPr lang="en-US" altLang="zh-TW" sz="1100" err="1">
                <a:solidFill>
                  <a:schemeClr val="bg1"/>
                </a:solidFill>
              </a:rPr>
              <a:t>qdff</a:t>
            </a:r>
            <a:endParaRPr lang="zh-TW" altLang="en-US" sz="1100">
              <a:solidFill>
                <a:schemeClr val="bg1"/>
              </a:solidFill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FD3BDC64-F178-4662-9895-095A63614F7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758417" y="4290512"/>
            <a:ext cx="489478" cy="489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145283B2-300B-4AED-82D8-E4C4D81AC3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904297" y="3781977"/>
            <a:ext cx="209550" cy="485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5" name="圖形 104">
            <a:extLst>
              <a:ext uri="{FF2B5EF4-FFF2-40B4-BE49-F238E27FC236}">
                <a16:creationId xmlns:a16="http://schemas.microsoft.com/office/drawing/2014/main" id="{7C6AA31E-660F-4B99-BE4A-F8AFE14DB35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288517" y="1997051"/>
            <a:ext cx="489478" cy="489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6" name="圖形 105">
            <a:extLst>
              <a:ext uri="{FF2B5EF4-FFF2-40B4-BE49-F238E27FC236}">
                <a16:creationId xmlns:a16="http://schemas.microsoft.com/office/drawing/2014/main" id="{66390E74-5AEA-4C68-94EE-3A4F18AFF07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16200000">
            <a:off x="4875170" y="2010566"/>
            <a:ext cx="209550" cy="485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7" name="圖形 106">
            <a:extLst>
              <a:ext uri="{FF2B5EF4-FFF2-40B4-BE49-F238E27FC236}">
                <a16:creationId xmlns:a16="http://schemas.microsoft.com/office/drawing/2014/main" id="{7CAD8EF4-D89B-4B6C-90E6-69ABC077EF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2654495" y="1806462"/>
            <a:ext cx="223407" cy="676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66BBCC0F-D53E-46ED-9F67-32A686FE4316}"/>
              </a:ext>
            </a:extLst>
          </p:cNvPr>
          <p:cNvSpPr txBox="1"/>
          <p:nvPr/>
        </p:nvSpPr>
        <p:spPr>
          <a:xfrm>
            <a:off x="1850080" y="2555076"/>
            <a:ext cx="709602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latin typeface="Microsoft JhengHei"/>
                <a:ea typeface="Microsoft JhengHei"/>
              </a:rPr>
              <a:t>Taipei</a:t>
            </a:r>
          </a:p>
        </p:txBody>
      </p:sp>
      <p:sp>
        <p:nvSpPr>
          <p:cNvPr id="109" name="矩形: 圓角 108">
            <a:extLst>
              <a:ext uri="{FF2B5EF4-FFF2-40B4-BE49-F238E27FC236}">
                <a16:creationId xmlns:a16="http://schemas.microsoft.com/office/drawing/2014/main" id="{FE76EF6E-A421-4CE0-ABAD-F860A4B642D5}"/>
              </a:ext>
            </a:extLst>
          </p:cNvPr>
          <p:cNvSpPr/>
          <p:nvPr/>
        </p:nvSpPr>
        <p:spPr>
          <a:xfrm>
            <a:off x="2392854" y="1791926"/>
            <a:ext cx="720445" cy="169700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64BE755-6DCF-49D5-A92E-3C41EC8E6906}"/>
              </a:ext>
            </a:extLst>
          </p:cNvPr>
          <p:cNvSpPr/>
          <p:nvPr/>
        </p:nvSpPr>
        <p:spPr>
          <a:xfrm>
            <a:off x="2338020" y="1778157"/>
            <a:ext cx="82266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00">
                <a:solidFill>
                  <a:schemeClr val="bg1"/>
                </a:solidFill>
              </a:rPr>
              <a:t>Backup/Restore</a:t>
            </a: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E6F7A1F4-6AB4-46FE-8F14-26DF63BB522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407321" y="2317066"/>
            <a:ext cx="800100" cy="1343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" name="圖形 109">
            <a:extLst>
              <a:ext uri="{FF2B5EF4-FFF2-40B4-BE49-F238E27FC236}">
                <a16:creationId xmlns:a16="http://schemas.microsoft.com/office/drawing/2014/main" id="{DDEF9635-B79D-4E38-9FC6-EF809650A66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789853" y="2571464"/>
            <a:ext cx="345396" cy="498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03BDDE32-459C-480D-BFD0-C0B7C4B0D1A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382541" y="3588224"/>
            <a:ext cx="1157982" cy="332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EF3024CE-FAB7-4B3B-9D65-51F17D03808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5361378" y="3283755"/>
            <a:ext cx="596702" cy="191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A4F425FF-07F2-43B7-A643-27DEA5C26D2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5548211" y="3147657"/>
            <a:ext cx="981075" cy="523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33D3D70C-246A-47AA-8DDA-4D8B94606B03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5761944" y="4300715"/>
            <a:ext cx="417854" cy="351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2" name="矩形: 圓角 111">
            <a:extLst>
              <a:ext uri="{FF2B5EF4-FFF2-40B4-BE49-F238E27FC236}">
                <a16:creationId xmlns:a16="http://schemas.microsoft.com/office/drawing/2014/main" id="{29B22646-D41A-41AF-A170-06C3BBBE6EAB}"/>
              </a:ext>
            </a:extLst>
          </p:cNvPr>
          <p:cNvSpPr/>
          <p:nvPr/>
        </p:nvSpPr>
        <p:spPr>
          <a:xfrm>
            <a:off x="5405452" y="3990948"/>
            <a:ext cx="1064127" cy="226854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80E530C2-7646-4EF7-9E27-35241E4AD0CD}"/>
              </a:ext>
            </a:extLst>
          </p:cNvPr>
          <p:cNvSpPr txBox="1"/>
          <p:nvPr/>
        </p:nvSpPr>
        <p:spPr>
          <a:xfrm>
            <a:off x="5265220" y="3984483"/>
            <a:ext cx="1324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cs typeface="Calibri"/>
              </a:rPr>
              <a:t>CIFS / NFS / FTP</a:t>
            </a:r>
          </a:p>
        </p:txBody>
      </p:sp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B791B877-2908-4C8F-875F-7970A896540F}"/>
              </a:ext>
            </a:extLst>
          </p:cNvPr>
          <p:cNvSpPr txBox="1"/>
          <p:nvPr/>
        </p:nvSpPr>
        <p:spPr>
          <a:xfrm>
            <a:off x="4087861" y="4395332"/>
            <a:ext cx="148451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err="1">
                <a:solidFill>
                  <a:schemeClr val="bg1"/>
                </a:solidFill>
                <a:latin typeface="Microsoft JhengHei"/>
                <a:ea typeface="Microsoft JhengHei"/>
              </a:rPr>
              <a:t>云端存取</a:t>
            </a:r>
            <a:endParaRPr lang="zh-TW" altLang="en-US" sz="12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028067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直播專案\TS-963X_直播_0327\未命名-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439" y="742084"/>
            <a:ext cx="4457221" cy="3561253"/>
          </a:xfrm>
          <a:prstGeom prst="rect">
            <a:avLst/>
          </a:prstGeom>
          <a:noFill/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535842" y="111951"/>
            <a:ext cx="8072315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fontAlgn="base"/>
            <a:r>
              <a:rPr lang="zh-CN" altLang="en-US" sz="3600">
                <a:solidFill>
                  <a:schemeClr val="lt1"/>
                </a:solidFill>
                <a:latin typeface="微軟正黑體"/>
                <a:ea typeface="微軟正黑體"/>
              </a:rPr>
              <a:t>最实惠的企业級快照保护</a:t>
            </a:r>
            <a:endParaRPr lang="zh-TW" altLang="en-US" sz="3600">
              <a:solidFill>
                <a:schemeClr val="lt1"/>
              </a:solidFill>
              <a:latin typeface="微軟正黑體"/>
              <a:ea typeface="微軟正黑體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4ADCC4C2-883F-4E4B-A591-22026181BBC1}"/>
              </a:ext>
            </a:extLst>
          </p:cNvPr>
          <p:cNvSpPr/>
          <p:nvPr/>
        </p:nvSpPr>
        <p:spPr>
          <a:xfrm>
            <a:off x="1320987" y="4247611"/>
            <a:ext cx="2763334" cy="4297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文字方塊 14">
            <a:extLst>
              <a:ext uri="{FF2B5EF4-FFF2-40B4-BE49-F238E27FC236}">
                <a16:creationId xmlns:a16="http://schemas.microsoft.com/office/drawing/2014/main" id="{6DF86952-5118-C24C-ACE9-96760BDD774A}"/>
              </a:ext>
            </a:extLst>
          </p:cNvPr>
          <p:cNvSpPr txBox="1"/>
          <p:nvPr/>
        </p:nvSpPr>
        <p:spPr>
          <a:xfrm>
            <a:off x="1692088" y="4267930"/>
            <a:ext cx="239223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最超值的备份选择</a:t>
            </a:r>
          </a:p>
        </p:txBody>
      </p:sp>
      <p:pic>
        <p:nvPicPr>
          <p:cNvPr id="51" name="Picture 3" descr="\\Marketing\Marketing\MarketingMaterials\DM\NAS\Software_Section_brochure\QNAP product icon_20170816-assets\Snapshot.png">
            <a:extLst>
              <a:ext uri="{FF2B5EF4-FFF2-40B4-BE49-F238E27FC236}">
                <a16:creationId xmlns:a16="http://schemas.microsoft.com/office/drawing/2014/main" id="{8DC387C3-31F6-C447-A7BE-DC0C24242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933" y="3868224"/>
            <a:ext cx="1033186" cy="10331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矩形圖說文字 15">
            <a:extLst>
              <a:ext uri="{FF2B5EF4-FFF2-40B4-BE49-F238E27FC236}">
                <a16:creationId xmlns:a16="http://schemas.microsoft.com/office/drawing/2014/main" id="{3CBC079F-C9DE-44ED-AD40-67A48070D207}"/>
              </a:ext>
            </a:extLst>
          </p:cNvPr>
          <p:cNvSpPr/>
          <p:nvPr/>
        </p:nvSpPr>
        <p:spPr>
          <a:xfrm>
            <a:off x="5295569" y="1294482"/>
            <a:ext cx="3479567" cy="1521859"/>
          </a:xfrm>
          <a:prstGeom prst="wedgeRectCallout">
            <a:avLst>
              <a:gd name="adj1" fmla="val 1388"/>
              <a:gd name="adj2" fmla="val 70787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764F1F80-DC6A-43E2-80C3-7B8E2F0DBB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5726" y="2996862"/>
            <a:ext cx="4336269" cy="2676660"/>
          </a:xfrm>
          <a:prstGeom prst="rect">
            <a:avLst/>
          </a:prstGeom>
        </p:spPr>
      </p:pic>
      <p:sp>
        <p:nvSpPr>
          <p:cNvPr id="37" name="Shape 327">
            <a:extLst>
              <a:ext uri="{FF2B5EF4-FFF2-40B4-BE49-F238E27FC236}">
                <a16:creationId xmlns:a16="http://schemas.microsoft.com/office/drawing/2014/main" id="{00EE52A9-A6CB-2044-A1DE-B61A91C2E7F4}"/>
              </a:ext>
            </a:extLst>
          </p:cNvPr>
          <p:cNvSpPr txBox="1"/>
          <p:nvPr/>
        </p:nvSpPr>
        <p:spPr>
          <a:xfrm>
            <a:off x="5395082" y="2095579"/>
            <a:ext cx="17802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zh-CN" altLang="en-US" sz="1700" b="1">
                <a:solidFill>
                  <a:srgbClr val="0D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单一磁盘区</a:t>
            </a:r>
            <a:r>
              <a:rPr lang="en-US" sz="1700" b="1">
                <a:solidFill>
                  <a:srgbClr val="0D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LUN</a:t>
            </a:r>
            <a:r>
              <a:rPr lang="zh-CN" altLang="en-US" sz="1700" b="1">
                <a:solidFill>
                  <a:srgbClr val="0D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最大快照数量</a:t>
            </a:r>
            <a:endParaRPr lang="zh-CN" altLang="en-US" sz="1700" b="1" u="none" strike="noStrike" cap="none">
              <a:solidFill>
                <a:srgbClr val="0D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Shape 332">
            <a:extLst>
              <a:ext uri="{FF2B5EF4-FFF2-40B4-BE49-F238E27FC236}">
                <a16:creationId xmlns:a16="http://schemas.microsoft.com/office/drawing/2014/main" id="{506C114B-6523-2840-9B88-F9C7E3F92650}"/>
              </a:ext>
            </a:extLst>
          </p:cNvPr>
          <p:cNvSpPr txBox="1"/>
          <p:nvPr/>
        </p:nvSpPr>
        <p:spPr>
          <a:xfrm>
            <a:off x="5491504" y="1373426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zh-CN" altLang="en-US" sz="1700" b="1">
                <a:solidFill>
                  <a:srgbClr val="0DFFFF"/>
                </a:solidFill>
                <a:latin typeface="Microsoft JhengHei"/>
                <a:ea typeface="Microsoft JhengHei"/>
              </a:rPr>
              <a:t>整机最大</a:t>
            </a:r>
            <a:endParaRPr lang="ja-JP" altLang="en-US" sz="1700" b="1" u="none" strike="noStrike" cap="none">
              <a:solidFill>
                <a:srgbClr val="0D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ja-JP" altLang="en-US" sz="1700" b="1" u="none" strike="noStrike" cap="none">
                <a:solidFill>
                  <a:srgbClr val="0D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快照數量</a:t>
            </a: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F43C1A9E-7663-4C31-AEFA-0FD0653BE677}"/>
              </a:ext>
            </a:extLst>
          </p:cNvPr>
          <p:cNvSpPr/>
          <p:nvPr/>
        </p:nvSpPr>
        <p:spPr>
          <a:xfrm>
            <a:off x="7170967" y="1257943"/>
            <a:ext cx="1325270" cy="1428534"/>
          </a:xfrm>
          <a:prstGeom prst="rect">
            <a:avLst/>
          </a:prstGeom>
          <a:solidFill>
            <a:srgbClr val="04D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rgbClr val="FF0040"/>
              </a:solidFill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471AE171-D1CE-4453-A7E2-9053593AE81F}"/>
              </a:ext>
            </a:extLst>
          </p:cNvPr>
          <p:cNvSpPr/>
          <p:nvPr/>
        </p:nvSpPr>
        <p:spPr>
          <a:xfrm>
            <a:off x="7180118" y="699655"/>
            <a:ext cx="1305791" cy="1986817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04DEFC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85209282-6FF8-4041-9F90-93AD5931B12B}"/>
              </a:ext>
            </a:extLst>
          </p:cNvPr>
          <p:cNvCxnSpPr>
            <a:cxnSpLocks/>
          </p:cNvCxnSpPr>
          <p:nvPr/>
        </p:nvCxnSpPr>
        <p:spPr>
          <a:xfrm>
            <a:off x="5532077" y="2019772"/>
            <a:ext cx="2822110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  <a:effectLst>
            <a:glow>
              <a:schemeClr val="accent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hape 330">
            <a:extLst>
              <a:ext uri="{FF2B5EF4-FFF2-40B4-BE49-F238E27FC236}">
                <a16:creationId xmlns:a16="http://schemas.microsoft.com/office/drawing/2014/main" id="{85E77D41-1397-1540-8D3F-1FBC6EC60837}"/>
              </a:ext>
            </a:extLst>
          </p:cNvPr>
          <p:cNvSpPr txBox="1"/>
          <p:nvPr/>
        </p:nvSpPr>
        <p:spPr>
          <a:xfrm>
            <a:off x="7019889" y="1381172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1024</a:t>
            </a:r>
            <a:endParaRPr lang="en-US" sz="2800" b="1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330">
            <a:extLst>
              <a:ext uri="{FF2B5EF4-FFF2-40B4-BE49-F238E27FC236}">
                <a16:creationId xmlns:a16="http://schemas.microsoft.com/office/drawing/2014/main" id="{23575281-D4AE-6F48-B229-7376529F8B81}"/>
              </a:ext>
            </a:extLst>
          </p:cNvPr>
          <p:cNvSpPr txBox="1"/>
          <p:nvPr/>
        </p:nvSpPr>
        <p:spPr>
          <a:xfrm>
            <a:off x="7007349" y="2074288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endParaRPr lang="en-US" sz="2800" b="1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6584C28D-F01F-4B85-BDE5-8ABD068A5DF4}"/>
              </a:ext>
            </a:extLst>
          </p:cNvPr>
          <p:cNvSpPr/>
          <p:nvPr/>
        </p:nvSpPr>
        <p:spPr>
          <a:xfrm rot="10800000">
            <a:off x="7170967" y="685779"/>
            <a:ext cx="1326588" cy="608703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90960"/>
              </a:gs>
              <a:gs pos="100000">
                <a:srgbClr val="7827B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7486391" y="684624"/>
            <a:ext cx="694421" cy="615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1700" b="1">
                <a:solidFill>
                  <a:schemeClr val="bg1"/>
                </a:solidFill>
              </a:rPr>
              <a:t>4GB </a:t>
            </a:r>
          </a:p>
          <a:p>
            <a:pPr algn="ctr"/>
            <a:r>
              <a:rPr lang="en-US" sz="1700" b="1">
                <a:solidFill>
                  <a:schemeClr val="bg1"/>
                </a:solidFill>
              </a:rPr>
              <a:t>RAM</a:t>
            </a:r>
            <a:endParaRPr lang="en-US" sz="17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467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圖說文字 15">
            <a:extLst>
              <a:ext uri="{FF2B5EF4-FFF2-40B4-BE49-F238E27FC236}">
                <a16:creationId xmlns:a16="http://schemas.microsoft.com/office/drawing/2014/main" id="{85B2A102-04C4-4252-83D3-E5CE385F5E3F}"/>
              </a:ext>
            </a:extLst>
          </p:cNvPr>
          <p:cNvSpPr/>
          <p:nvPr/>
        </p:nvSpPr>
        <p:spPr>
          <a:xfrm>
            <a:off x="4224443" y="3157136"/>
            <a:ext cx="4783838" cy="995524"/>
          </a:xfrm>
          <a:prstGeom prst="wedgeRectCallout">
            <a:avLst>
              <a:gd name="adj1" fmla="val 330"/>
              <a:gd name="adj2" fmla="val 25619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圖說文字 15">
            <a:extLst>
              <a:ext uri="{FF2B5EF4-FFF2-40B4-BE49-F238E27FC236}">
                <a16:creationId xmlns:a16="http://schemas.microsoft.com/office/drawing/2014/main" id="{48C82AF8-4B7A-442B-AC0C-675C3CC35FE3}"/>
              </a:ext>
            </a:extLst>
          </p:cNvPr>
          <p:cNvSpPr/>
          <p:nvPr/>
        </p:nvSpPr>
        <p:spPr>
          <a:xfrm>
            <a:off x="4224443" y="2022254"/>
            <a:ext cx="4783838" cy="995524"/>
          </a:xfrm>
          <a:prstGeom prst="wedgeRectCallout">
            <a:avLst>
              <a:gd name="adj1" fmla="val 330"/>
              <a:gd name="adj2" fmla="val 25619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61EB0433-8BB5-40BD-90C4-25817BB12E2C}"/>
              </a:ext>
            </a:extLst>
          </p:cNvPr>
          <p:cNvSpPr/>
          <p:nvPr/>
        </p:nvSpPr>
        <p:spPr>
          <a:xfrm>
            <a:off x="5364045" y="1137458"/>
            <a:ext cx="2763334" cy="4297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16861"/>
            <a:ext cx="9126547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zh-CN" altLang="en-US" sz="3600">
                <a:solidFill>
                  <a:schemeClr val="bg1"/>
                </a:solidFill>
                <a:latin typeface="+mj-lt"/>
                <a:ea typeface="Microsoft JhengHei"/>
              </a:rPr>
              <a:t> </a:t>
            </a:r>
            <a:r>
              <a:rPr lang="en-US" altLang="zh-CN" sz="3600">
                <a:solidFill>
                  <a:schemeClr val="bg1"/>
                </a:solidFill>
                <a:latin typeface="+mj-lt"/>
                <a:ea typeface="微軟正黑體"/>
              </a:rPr>
              <a:t>QTS </a:t>
            </a:r>
            <a:r>
              <a:rPr lang="zh-CN" altLang="en-US" sz="3600">
                <a:solidFill>
                  <a:schemeClr val="bg1"/>
                </a:solidFill>
                <a:latin typeface="微軟正黑體"/>
                <a:ea typeface="微軟正黑體"/>
              </a:rPr>
              <a:t>与虚拟化应用提升生产力</a:t>
            </a:r>
            <a:endParaRPr lang="zh-CN" altLang="en-US" sz="3600" u="none" strike="noStrike" cap="none">
              <a:solidFill>
                <a:schemeClr val="bg1"/>
              </a:solidFill>
              <a:latin typeface="微軟正黑體"/>
              <a:ea typeface="微軟正黑體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C5B8FA-302A-F849-95B5-4672CD0D3576}"/>
              </a:ext>
            </a:extLst>
          </p:cNvPr>
          <p:cNvSpPr txBox="1"/>
          <p:nvPr/>
        </p:nvSpPr>
        <p:spPr>
          <a:xfrm>
            <a:off x="4578137" y="1579195"/>
            <a:ext cx="4171928" cy="3539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 anchor="t">
            <a:spAutoFit/>
          </a:bodyPr>
          <a:lstStyle/>
          <a:p>
            <a:pPr algn="ctr" eaLnBrk="1" hangingPunct="1">
              <a:defRPr/>
            </a:pP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运行</a:t>
            </a:r>
            <a:r>
              <a:rPr lang="en-US" altLang="zh-TW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ea typeface="Microsoft JhengHei"/>
              </a:rPr>
              <a:t>Windows/Linux 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虚拟机与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各种软件容器</a:t>
            </a:r>
            <a:endParaRPr lang="en-US" sz="1500" b="1">
              <a:solidFill>
                <a:schemeClr val="bg1"/>
              </a:solidFill>
              <a:latin typeface="Microsoft JhengHei"/>
              <a:ea typeface="Microsoft JhengHei"/>
              <a:cs typeface="Microsoft JhengHei" charset="-12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0EFB4F-A89E-A045-9AA8-4179B01D79A1}"/>
              </a:ext>
            </a:extLst>
          </p:cNvPr>
          <p:cNvSpPr txBox="1"/>
          <p:nvPr/>
        </p:nvSpPr>
        <p:spPr>
          <a:xfrm>
            <a:off x="5223337" y="2182236"/>
            <a:ext cx="2786050" cy="680431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/>
          <a:p>
            <a:pPr algn="ctr" eaLnBrk="1" hangingPunct="1">
              <a:lnSpc>
                <a:spcPts val="2300"/>
              </a:lnSpc>
              <a:defRPr/>
            </a:pPr>
            <a:r>
              <a:rPr lang="zh-TW" altLang="en-US" sz="2000" b="1">
                <a:solidFill>
                  <a:srgbClr val="0DFFFF"/>
                </a:solidFill>
                <a:latin typeface="Microsoft JhengHei"/>
                <a:ea typeface="Microsoft JhengHei"/>
                <a:cs typeface="Microsoft JhengHei" charset="-120"/>
              </a:rPr>
              <a:t>虚拟机工作站</a:t>
            </a:r>
            <a:endParaRPr lang="en-US" altLang="zh-TW" sz="2000" b="1">
              <a:solidFill>
                <a:srgbClr val="0DFFFF"/>
              </a:solidFill>
              <a:latin typeface="Microsoft JhengHei"/>
              <a:ea typeface="Microsoft JhengHei"/>
              <a:cs typeface="Microsoft JhengHei" charset="-120"/>
            </a:endParaRPr>
          </a:p>
          <a:p>
            <a:pPr algn="ctr" eaLnBrk="1" hangingPunct="1">
              <a:lnSpc>
                <a:spcPts val="2300"/>
              </a:lnSpc>
              <a:defRPr/>
            </a:pP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(Virtualization Station)</a:t>
            </a:r>
          </a:p>
        </p:txBody>
      </p:sp>
      <p:pic>
        <p:nvPicPr>
          <p:cNvPr id="35" name="Picture 3" descr="\\MARKETING\Marketing\MarketingMaterials\素材\_icons\ICON_Sabrina\Virtualization Station.png">
            <a:extLst>
              <a:ext uri="{FF2B5EF4-FFF2-40B4-BE49-F238E27FC236}">
                <a16:creationId xmlns:a16="http://schemas.microsoft.com/office/drawing/2014/main" id="{EFD06409-7767-0D43-AAA7-CA6D747E0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5927" y="2119627"/>
            <a:ext cx="785818" cy="7858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1CAA55F0-AEA9-1B42-BCBB-A083A6C0E9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968" y="1820857"/>
            <a:ext cx="1449956" cy="13075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CCAA5E7-2640-3446-B5B6-4CAD3D0A0B47}"/>
              </a:ext>
            </a:extLst>
          </p:cNvPr>
          <p:cNvSpPr txBox="1"/>
          <p:nvPr/>
        </p:nvSpPr>
        <p:spPr>
          <a:xfrm>
            <a:off x="5305593" y="3368560"/>
            <a:ext cx="2714612" cy="680431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/>
          <a:p>
            <a:pPr algn="ctr">
              <a:lnSpc>
                <a:spcPts val="2300"/>
              </a:lnSpc>
              <a:defRPr/>
            </a:pPr>
            <a:r>
              <a:rPr lang="zh-TW" altLang="en-US" sz="2000" b="1">
                <a:solidFill>
                  <a:srgbClr val="0DFFFF"/>
                </a:solidFill>
                <a:latin typeface="Microsoft JhengHei"/>
                <a:ea typeface="Microsoft JhengHei"/>
                <a:cs typeface="Microsoft JhengHei" charset="-120"/>
              </a:rPr>
              <a:t>软件容器工作站</a:t>
            </a:r>
            <a:endParaRPr lang="en-US" altLang="zh-TW" sz="2000" b="1">
              <a:solidFill>
                <a:srgbClr val="0DFFFF"/>
              </a:solidFill>
              <a:latin typeface="Microsoft JhengHei"/>
              <a:ea typeface="Microsoft JhengHei"/>
              <a:cs typeface="Microsoft JhengHei" charset="-120"/>
            </a:endParaRPr>
          </a:p>
          <a:p>
            <a:pPr algn="ctr" eaLnBrk="1" hangingPunct="1">
              <a:lnSpc>
                <a:spcPts val="2300"/>
              </a:lnSpc>
              <a:defRPr/>
            </a:pP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(Container Station)</a:t>
            </a:r>
          </a:p>
        </p:txBody>
      </p:sp>
      <p:pic>
        <p:nvPicPr>
          <p:cNvPr id="36" name="Picture 4" descr="\\MARKETING\Marketing\MarketingMaterials\素材\_icons\00_4.2iconPNG\Container-Station-icon.png">
            <a:extLst>
              <a:ext uri="{FF2B5EF4-FFF2-40B4-BE49-F238E27FC236}">
                <a16:creationId xmlns:a16="http://schemas.microsoft.com/office/drawing/2014/main" id="{288B7891-3CE4-9F40-A4B8-02074797A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5927" y="3250899"/>
            <a:ext cx="785818" cy="785818"/>
          </a:xfrm>
          <a:prstGeom prst="rect">
            <a:avLst/>
          </a:prstGeom>
          <a:noFill/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BAB572D8-456B-1947-A505-CF93054EEA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379" y="3072887"/>
            <a:ext cx="1429169" cy="12131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02D47B7-614B-9C48-920E-C3376F649F5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578" y="1604682"/>
            <a:ext cx="4904481" cy="2931790"/>
          </a:xfrm>
          <a:prstGeom prst="rect">
            <a:avLst/>
          </a:prstGeom>
        </p:spPr>
      </p:pic>
      <p:sp>
        <p:nvSpPr>
          <p:cNvPr id="26" name="TextBox 31">
            <a:extLst>
              <a:ext uri="{FF2B5EF4-FFF2-40B4-BE49-F238E27FC236}">
                <a16:creationId xmlns:a16="http://schemas.microsoft.com/office/drawing/2014/main" id="{772D2CD7-1252-4935-A31E-D28F1754FDAE}"/>
              </a:ext>
            </a:extLst>
          </p:cNvPr>
          <p:cNvSpPr txBox="1"/>
          <p:nvPr/>
        </p:nvSpPr>
        <p:spPr>
          <a:xfrm>
            <a:off x="4607620" y="1096697"/>
            <a:ext cx="4171928" cy="4924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 anchor="t"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一机多系統</a:t>
            </a:r>
            <a:endParaRPr lang="en-US" sz="1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1400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圖說文字 15">
            <a:extLst>
              <a:ext uri="{FF2B5EF4-FFF2-40B4-BE49-F238E27FC236}">
                <a16:creationId xmlns:a16="http://schemas.microsoft.com/office/drawing/2014/main" id="{658F7840-F7D0-45FD-A511-1CFE65413500}"/>
              </a:ext>
            </a:extLst>
          </p:cNvPr>
          <p:cNvSpPr/>
          <p:nvPr/>
        </p:nvSpPr>
        <p:spPr>
          <a:xfrm>
            <a:off x="4269247" y="3614810"/>
            <a:ext cx="4497764" cy="532413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圖說文字 15">
            <a:extLst>
              <a:ext uri="{FF2B5EF4-FFF2-40B4-BE49-F238E27FC236}">
                <a16:creationId xmlns:a16="http://schemas.microsoft.com/office/drawing/2014/main" id="{3CE6C9BA-4AB4-491D-8F52-4FF7953606D5}"/>
              </a:ext>
            </a:extLst>
          </p:cNvPr>
          <p:cNvSpPr/>
          <p:nvPr/>
        </p:nvSpPr>
        <p:spPr>
          <a:xfrm>
            <a:off x="4262621" y="2954345"/>
            <a:ext cx="4497764" cy="532413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圖說文字 15">
            <a:extLst>
              <a:ext uri="{FF2B5EF4-FFF2-40B4-BE49-F238E27FC236}">
                <a16:creationId xmlns:a16="http://schemas.microsoft.com/office/drawing/2014/main" id="{02C253FA-CE09-4BE2-985C-60190C0E8EFB}"/>
              </a:ext>
            </a:extLst>
          </p:cNvPr>
          <p:cNvSpPr/>
          <p:nvPr/>
        </p:nvSpPr>
        <p:spPr>
          <a:xfrm>
            <a:off x="4262621" y="2305543"/>
            <a:ext cx="4497764" cy="532413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圖說文字 15">
            <a:extLst>
              <a:ext uri="{FF2B5EF4-FFF2-40B4-BE49-F238E27FC236}">
                <a16:creationId xmlns:a16="http://schemas.microsoft.com/office/drawing/2014/main" id="{BD96D864-9947-47EF-8B77-F64A408CBC85}"/>
              </a:ext>
            </a:extLst>
          </p:cNvPr>
          <p:cNvSpPr/>
          <p:nvPr/>
        </p:nvSpPr>
        <p:spPr>
          <a:xfrm>
            <a:off x="4251813" y="1685054"/>
            <a:ext cx="4497764" cy="532413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21491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600">
                <a:solidFill>
                  <a:schemeClr val="lt1"/>
                </a:solidFill>
                <a:latin typeface="+mj-lt"/>
                <a:ea typeface="Microsoft JhengHei"/>
              </a:rPr>
              <a:t>QVR Pro </a:t>
            </a:r>
            <a:r>
              <a:rPr lang="zh-TW" altLang="en-US" sz="3600">
                <a:solidFill>
                  <a:schemeClr val="lt1"/>
                </a:solidFill>
                <a:latin typeface="Microsoft JhengHei"/>
                <a:ea typeface="Microsoft JhengHei"/>
              </a:rPr>
              <a:t>监控应用，守护环境安全</a:t>
            </a:r>
            <a:endParaRPr sz="36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80C865EE-576D-3945-8818-228A1BA7980A}"/>
              </a:ext>
            </a:extLst>
          </p:cNvPr>
          <p:cNvSpPr txBox="1"/>
          <p:nvPr/>
        </p:nvSpPr>
        <p:spPr>
          <a:xfrm>
            <a:off x="5083412" y="1778119"/>
            <a:ext cx="3773212" cy="3539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/>
            <a:r>
              <a:rPr lang="en-US" altLang="zh-TW" sz="1700" b="1">
                <a:solidFill>
                  <a:srgbClr val="0DFFFF"/>
                </a:solidFill>
                <a:latin typeface="+mj-lt"/>
                <a:ea typeface="微軟正黑體"/>
              </a:rPr>
              <a:t>5,000+ </a:t>
            </a:r>
            <a:r>
              <a:rPr lang="zh-TW" altLang="en-US" sz="1700" b="1">
                <a:solidFill>
                  <a:srgbClr val="0DFFFF"/>
                </a:solidFill>
                <a:latin typeface="微軟正黑體"/>
                <a:ea typeface="微軟正黑體"/>
              </a:rPr>
              <a:t>支兼容网络摄影机</a:t>
            </a:r>
            <a:endParaRPr lang="en-US" altLang="zh-TW" sz="1700" b="1">
              <a:solidFill>
                <a:srgbClr val="0DFFFF"/>
              </a:solidFill>
              <a:latin typeface="微軟正黑體"/>
              <a:ea typeface="微軟正黑體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80C865EE-576D-3945-8818-228A1BA7980A}"/>
              </a:ext>
            </a:extLst>
          </p:cNvPr>
          <p:cNvSpPr txBox="1"/>
          <p:nvPr/>
        </p:nvSpPr>
        <p:spPr>
          <a:xfrm>
            <a:off x="5083412" y="2375991"/>
            <a:ext cx="3773212" cy="3539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/>
            <a:r>
              <a:rPr lang="en-US" altLang="zh-TW" sz="1700" b="1">
                <a:solidFill>
                  <a:schemeClr val="bg1"/>
                </a:solidFill>
                <a:latin typeface="+mj-lt"/>
                <a:ea typeface="微軟正黑體"/>
              </a:rPr>
              <a:t>8</a:t>
            </a:r>
            <a:r>
              <a:rPr lang="en-US" altLang="zh-TW" sz="1700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zh-TW" altLang="en-US" sz="1700" b="1">
                <a:solidFill>
                  <a:schemeClr val="bg1"/>
                </a:solidFill>
                <a:latin typeface="微軟正黑體"/>
                <a:ea typeface="微軟正黑體"/>
              </a:rPr>
              <a:t>路免费摄影机频道</a:t>
            </a:r>
            <a:endParaRPr lang="en-US" altLang="zh-TW" sz="17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80C865EE-576D-3945-8818-228A1BA7980A}"/>
              </a:ext>
            </a:extLst>
          </p:cNvPr>
          <p:cNvSpPr txBox="1"/>
          <p:nvPr/>
        </p:nvSpPr>
        <p:spPr>
          <a:xfrm>
            <a:off x="5058864" y="3028259"/>
            <a:ext cx="3773212" cy="3539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/>
            <a:r>
              <a:rPr lang="en-US" altLang="zh-TW" sz="1700" b="1">
                <a:solidFill>
                  <a:srgbClr val="0DFFFF"/>
                </a:solidFill>
                <a:latin typeface="+mj-lt"/>
                <a:ea typeface="微軟正黑體"/>
              </a:rPr>
              <a:t>48</a:t>
            </a:r>
            <a:r>
              <a:rPr lang="en-US" altLang="zh-TW" sz="1700" b="1">
                <a:solidFill>
                  <a:srgbClr val="0DFFFF"/>
                </a:solidFill>
                <a:latin typeface="微軟正黑體"/>
                <a:ea typeface="微軟正黑體"/>
              </a:rPr>
              <a:t> </a:t>
            </a:r>
            <a:r>
              <a:rPr lang="zh-TW" altLang="en-US" sz="1700" b="1">
                <a:solidFill>
                  <a:srgbClr val="0DFFFF"/>
                </a:solidFill>
                <a:latin typeface="微軟正黑體"/>
                <a:ea typeface="微軟正黑體"/>
              </a:rPr>
              <a:t>路</a:t>
            </a:r>
            <a:r>
              <a:rPr lang="zh-Hant" altLang="en-US" sz="1700" b="1">
                <a:solidFill>
                  <a:srgbClr val="0DFFFF"/>
                </a:solidFill>
                <a:latin typeface="微軟正黑體"/>
                <a:ea typeface="微軟正黑體"/>
              </a:rPr>
              <a:t>最高</a:t>
            </a:r>
            <a:r>
              <a:rPr lang="zh-TW" sz="1700" b="1">
                <a:solidFill>
                  <a:srgbClr val="0DFFFF"/>
                </a:solidFill>
                <a:ea typeface="微軟正黑體"/>
              </a:rPr>
              <a:t>摄影机</a:t>
            </a:r>
            <a:r>
              <a:rPr lang="zh-TW" altLang="en-US" sz="1700" b="1">
                <a:solidFill>
                  <a:srgbClr val="0DFFFF"/>
                </a:solidFill>
                <a:latin typeface="微軟正黑體"/>
                <a:ea typeface="微軟正黑體"/>
              </a:rPr>
              <a:t>频道支援总数</a:t>
            </a:r>
            <a:endParaRPr lang="en-US" altLang="zh-TW" sz="1700" b="1">
              <a:solidFill>
                <a:srgbClr val="0DFFFF"/>
              </a:solidFill>
              <a:latin typeface="微軟正黑體"/>
              <a:ea typeface="微軟正黑體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865EE-576D-3945-8818-228A1BA7980A}"/>
              </a:ext>
            </a:extLst>
          </p:cNvPr>
          <p:cNvSpPr txBox="1"/>
          <p:nvPr/>
        </p:nvSpPr>
        <p:spPr>
          <a:xfrm>
            <a:off x="5083412" y="3710181"/>
            <a:ext cx="3773212" cy="3539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/>
            <a:r>
              <a:rPr lang="en-US" sz="1700" b="1">
                <a:solidFill>
                  <a:schemeClr val="bg1"/>
                </a:solidFill>
                <a:latin typeface="+mj-lt"/>
                <a:ea typeface="微軟正黑體"/>
              </a:rPr>
              <a:t>QUSBCam2 </a:t>
            </a:r>
            <a:r>
              <a:rPr lang="zh-TW" altLang="en-US" sz="1700" b="1">
                <a:solidFill>
                  <a:schemeClr val="bg1"/>
                </a:solidFill>
                <a:latin typeface="微軟正黑體"/>
                <a:ea typeface="微軟正黑體"/>
              </a:rPr>
              <a:t>观看 </a:t>
            </a:r>
            <a:r>
              <a:rPr lang="en-US" sz="1700" b="1">
                <a:solidFill>
                  <a:schemeClr val="bg1"/>
                </a:solidFill>
                <a:latin typeface="+mj-lt"/>
                <a:ea typeface="微軟正黑體"/>
              </a:rPr>
              <a:t>USB</a:t>
            </a:r>
            <a:r>
              <a:rPr lang="en-US" sz="17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1700" b="1">
                <a:solidFill>
                  <a:schemeClr val="bg1"/>
                </a:solidFill>
                <a:latin typeface="微軟正黑體"/>
                <a:ea typeface="微軟正黑體"/>
              </a:rPr>
              <a:t>摄影机影像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10C3E9-C1DD-A44A-ACA2-B606F0B7A1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40" y="1109704"/>
            <a:ext cx="4208759" cy="3617872"/>
          </a:xfrm>
          <a:prstGeom prst="rect">
            <a:avLst/>
          </a:prstGeom>
        </p:spPr>
      </p:pic>
      <p:pic>
        <p:nvPicPr>
          <p:cNvPr id="25" name="圖片 24" descr="00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012" y="1217742"/>
            <a:ext cx="904277" cy="90255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EA95FD88-255F-4AAD-9766-3FB3377896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3465" y="3462589"/>
            <a:ext cx="2769552" cy="170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2848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圖形 47">
            <a:extLst>
              <a:ext uri="{FF2B5EF4-FFF2-40B4-BE49-F238E27FC236}">
                <a16:creationId xmlns:a16="http://schemas.microsoft.com/office/drawing/2014/main" id="{BCBE474A-361D-430D-B9FB-ED32A901F8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0000">
            <a:off x="-801097" y="655581"/>
            <a:ext cx="1813986" cy="1813986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7E3FAEE9-82E2-4B6D-8622-FFDFAFC8B2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0000">
            <a:off x="2222749" y="3911584"/>
            <a:ext cx="1813986" cy="1813986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25DF4886-103F-47CB-9467-FD076D075403}"/>
              </a:ext>
            </a:extLst>
          </p:cNvPr>
          <p:cNvSpPr/>
          <p:nvPr/>
        </p:nvSpPr>
        <p:spPr>
          <a:xfrm>
            <a:off x="3167648" y="1106557"/>
            <a:ext cx="2788972" cy="3710607"/>
          </a:xfrm>
          <a:prstGeom prst="rect">
            <a:avLst/>
          </a:prstGeom>
          <a:gradFill>
            <a:gsLst>
              <a:gs pos="0">
                <a:srgbClr val="CC257D"/>
              </a:gs>
              <a:gs pos="100000">
                <a:srgbClr val="5C05A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7FA4A100-B821-4970-AD4E-F9143FBC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128"/>
            <a:ext cx="8229600" cy="752747"/>
          </a:xfrm>
        </p:spPr>
        <p:txBody>
          <a:bodyPr/>
          <a:lstStyle/>
          <a:p>
            <a:r>
              <a:rPr lang="zh-CN" altLang="en-US" sz="36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如何符合成本效益並用上快闪架构加速</a:t>
            </a:r>
            <a:r>
              <a:rPr lang="en-US" altLang="zh-CN" sz="36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35BD61D-D210-43A8-BB02-8BDA37556E5A}"/>
              </a:ext>
            </a:extLst>
          </p:cNvPr>
          <p:cNvSpPr/>
          <p:nvPr/>
        </p:nvSpPr>
        <p:spPr>
          <a:xfrm>
            <a:off x="6032433" y="1106557"/>
            <a:ext cx="2985672" cy="3710607"/>
          </a:xfrm>
          <a:prstGeom prst="rect">
            <a:avLst/>
          </a:prstGeom>
          <a:gradFill>
            <a:gsLst>
              <a:gs pos="0">
                <a:srgbClr val="041141"/>
              </a:gs>
              <a:gs pos="100000">
                <a:srgbClr val="041141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DA0F977-23D7-4105-AF66-8BE4D004BCF3}"/>
              </a:ext>
            </a:extLst>
          </p:cNvPr>
          <p:cNvSpPr/>
          <p:nvPr/>
        </p:nvSpPr>
        <p:spPr>
          <a:xfrm>
            <a:off x="6139602" y="1776596"/>
            <a:ext cx="2768969" cy="2859457"/>
          </a:xfrm>
          <a:prstGeom prst="rect">
            <a:avLst/>
          </a:prstGeom>
          <a:solidFill>
            <a:srgbClr val="EEEE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658D6D6-95D3-4A24-9C7F-D658B777F15E}"/>
              </a:ext>
            </a:extLst>
          </p:cNvPr>
          <p:cNvSpPr/>
          <p:nvPr/>
        </p:nvSpPr>
        <p:spPr>
          <a:xfrm>
            <a:off x="111232" y="1106557"/>
            <a:ext cx="2985672" cy="3710607"/>
          </a:xfrm>
          <a:prstGeom prst="rect">
            <a:avLst/>
          </a:prstGeom>
          <a:gradFill>
            <a:gsLst>
              <a:gs pos="0">
                <a:srgbClr val="041141"/>
              </a:gs>
              <a:gs pos="100000">
                <a:srgbClr val="041141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96AA6D-BA16-4B83-B5F1-EB9B789D41F3}"/>
              </a:ext>
            </a:extLst>
          </p:cNvPr>
          <p:cNvSpPr/>
          <p:nvPr/>
        </p:nvSpPr>
        <p:spPr>
          <a:xfrm>
            <a:off x="218402" y="1776596"/>
            <a:ext cx="2768969" cy="2859457"/>
          </a:xfrm>
          <a:prstGeom prst="rect">
            <a:avLst/>
          </a:prstGeom>
          <a:solidFill>
            <a:srgbClr val="EEEE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742E6D8-D639-43E7-950B-768D060FE6CC}"/>
              </a:ext>
            </a:extLst>
          </p:cNvPr>
          <p:cNvSpPr/>
          <p:nvPr/>
        </p:nvSpPr>
        <p:spPr>
          <a:xfrm>
            <a:off x="544563" y="1262253"/>
            <a:ext cx="2169184" cy="34624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indent="-88900" algn="ctr">
              <a:buSzPts val="1400"/>
            </a:pPr>
            <a:r>
              <a:rPr lang="zh-CN" altLang="en-US" sz="16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传统 </a:t>
            </a:r>
            <a:r>
              <a:rPr lang="en-US" altLang="zh-CN" sz="16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3.5</a:t>
            </a:r>
            <a:r>
              <a:rPr lang="zh-CN" altLang="en-US" sz="16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 " </a:t>
            </a:r>
            <a:r>
              <a:rPr lang="en-US" altLang="zh-CN" sz="16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HDD NAS</a:t>
            </a:r>
            <a:endParaRPr lang="en-US" sz="165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E344A19-BB51-4ABC-AAA7-954F3F859627}"/>
              </a:ext>
            </a:extLst>
          </p:cNvPr>
          <p:cNvSpPr/>
          <p:nvPr/>
        </p:nvSpPr>
        <p:spPr>
          <a:xfrm>
            <a:off x="6190227" y="1276563"/>
            <a:ext cx="2667718" cy="34624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indent="-88900" algn="ctr">
              <a:buSzPts val="1400"/>
            </a:pPr>
            <a:r>
              <a:rPr lang="zh-CN" altLang="en-US" sz="16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全快闪架构 </a:t>
            </a:r>
            <a:r>
              <a:rPr lang="en-US" altLang="zh-CN" sz="16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2.5"</a:t>
            </a:r>
            <a:r>
              <a:rPr lang="zh-CN" altLang="en-US" sz="16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CN" sz="16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NAS</a:t>
            </a:r>
            <a:endParaRPr lang="en-US" sz="16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Rectangle 47">
            <a:extLst>
              <a:ext uri="{FF2B5EF4-FFF2-40B4-BE49-F238E27FC236}">
                <a16:creationId xmlns:a16="http://schemas.microsoft.com/office/drawing/2014/main" id="{8353F0A2-6382-4D3C-9789-D5387CD305F4}"/>
              </a:ext>
            </a:extLst>
          </p:cNvPr>
          <p:cNvSpPr/>
          <p:nvPr/>
        </p:nvSpPr>
        <p:spPr>
          <a:xfrm>
            <a:off x="6528460" y="1953977"/>
            <a:ext cx="1967205" cy="91525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196850" lvl="0" indent="-285750">
              <a:lnSpc>
                <a:spcPts val="2200"/>
              </a:lnSpc>
              <a:buSzPts val="1400"/>
            </a:pPr>
            <a:r>
              <a:rPr lang="en-US" altLang="zh-CN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CN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小容量</a:t>
            </a:r>
            <a:endParaRPr lang="en-US" altLang="zh-CN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96850" lvl="0" indent="-285750">
              <a:lnSpc>
                <a:spcPts val="2200"/>
              </a:lnSpc>
              <a:buSzPts val="1400"/>
            </a:pPr>
            <a:r>
              <a:rPr lang="en-US" altLang="zh-CN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CN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取得成本昂貴</a:t>
            </a:r>
            <a:endParaRPr lang="en-US" altLang="zh-CN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96850" lvl="0" indent="-285750">
              <a:lnSpc>
                <a:spcPts val="2200"/>
              </a:lnSpc>
              <a:buSzPts val="1400"/>
            </a:pPr>
            <a:r>
              <a:rPr lang="en-US" altLang="zh-CN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en-US" altLang="zh-CN" sz="16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体积较</a:t>
            </a:r>
            <a:r>
              <a:rPr lang="zh-CN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小，高密度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D883A714-45C8-4272-BB8B-2BB37BAFA305}"/>
              </a:ext>
            </a:extLst>
          </p:cNvPr>
          <p:cNvSpPr/>
          <p:nvPr/>
        </p:nvSpPr>
        <p:spPr>
          <a:xfrm>
            <a:off x="874622" y="1942238"/>
            <a:ext cx="1146468" cy="91525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196850" lvl="0" indent="-285750">
              <a:lnSpc>
                <a:spcPts val="2200"/>
              </a:lnSpc>
              <a:buSzPts val="1400"/>
            </a:pPr>
            <a:r>
              <a:rPr lang="en-US" altLang="zh-CN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CN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大容量</a:t>
            </a:r>
            <a:endParaRPr lang="en-US" altLang="zh-CN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96850" indent="-285750">
              <a:lnSpc>
                <a:spcPts val="2200"/>
              </a:lnSpc>
              <a:buSzPts val="1400"/>
            </a:pPr>
            <a:r>
              <a:rPr lang="en-US" altLang="zh-CN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en-US" altLang="zh-CN" sz="16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价格适中</a:t>
            </a:r>
            <a:endParaRPr lang="zh-CN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96850" lvl="0" indent="-285750">
              <a:lnSpc>
                <a:spcPts val="2200"/>
              </a:lnSpc>
              <a:buSzPts val="1400"/>
            </a:pPr>
            <a:r>
              <a:rPr lang="en-US" altLang="zh-CN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en-US" altLang="zh-CN" sz="16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体积较大</a:t>
            </a:r>
            <a:endParaRPr lang="zh-CN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8DE82C0-DF97-4953-B7D4-E78E56B345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95" y="3005844"/>
            <a:ext cx="1531766" cy="1162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3FAD3C74-8E99-49FB-BD5C-11802E5000D5}"/>
              </a:ext>
            </a:extLst>
          </p:cNvPr>
          <p:cNvSpPr txBox="1"/>
          <p:nvPr/>
        </p:nvSpPr>
        <p:spPr>
          <a:xfrm>
            <a:off x="1110453" y="4208138"/>
            <a:ext cx="6479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 panose="020B0604030504040204" pitchFamily="34" charset="-120"/>
              </a:rPr>
              <a:t>TS-673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B8DF7F06-E6DD-41B2-A2B9-091848F047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661" y="3507375"/>
            <a:ext cx="1541787" cy="407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BD3C6177-0A7C-4000-ABF0-3E82C26694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429" y="3127973"/>
            <a:ext cx="820249" cy="852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48">
            <a:extLst>
              <a:ext uri="{FF2B5EF4-FFF2-40B4-BE49-F238E27FC236}">
                <a16:creationId xmlns:a16="http://schemas.microsoft.com/office/drawing/2014/main" id="{7794FFC2-A107-4E0D-BD6E-F7B0FCF0F156}"/>
              </a:ext>
            </a:extLst>
          </p:cNvPr>
          <p:cNvSpPr txBox="1"/>
          <p:nvPr/>
        </p:nvSpPr>
        <p:spPr>
          <a:xfrm>
            <a:off x="6560007" y="4105937"/>
            <a:ext cx="9236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 panose="020B0604030504040204" pitchFamily="34" charset="-120"/>
              </a:rPr>
              <a:t>TES-3085U</a:t>
            </a:r>
          </a:p>
        </p:txBody>
      </p:sp>
      <p:sp>
        <p:nvSpPr>
          <p:cNvPr id="22" name="TextBox 49">
            <a:extLst>
              <a:ext uri="{FF2B5EF4-FFF2-40B4-BE49-F238E27FC236}">
                <a16:creationId xmlns:a16="http://schemas.microsoft.com/office/drawing/2014/main" id="{9C9DF88D-4437-45D1-9643-8B78A377D813}"/>
              </a:ext>
            </a:extLst>
          </p:cNvPr>
          <p:cNvSpPr txBox="1"/>
          <p:nvPr/>
        </p:nvSpPr>
        <p:spPr>
          <a:xfrm>
            <a:off x="7802552" y="4105937"/>
            <a:ext cx="10021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 panose="020B0604030504040204" pitchFamily="34" charset="-120"/>
              </a:rPr>
              <a:t>TVS-882ST3</a:t>
            </a: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DEBD8CD5-3387-4461-B934-4034D6A566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4716" y="1323113"/>
            <a:ext cx="1301623" cy="1855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63E15FCE-BB58-4BF6-BD67-FA25CBB692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19400" y="3384218"/>
            <a:ext cx="1264741" cy="1235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D848D64D-68F4-4DC8-BBAE-C1B4370A24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0000">
            <a:off x="4349997" y="893761"/>
            <a:ext cx="1813986" cy="1813986"/>
          </a:xfrm>
          <a:prstGeom prst="rect">
            <a:avLst/>
          </a:prstGeom>
        </p:spPr>
      </p:pic>
      <p:pic>
        <p:nvPicPr>
          <p:cNvPr id="49" name="圖形 48">
            <a:extLst>
              <a:ext uri="{FF2B5EF4-FFF2-40B4-BE49-F238E27FC236}">
                <a16:creationId xmlns:a16="http://schemas.microsoft.com/office/drawing/2014/main" id="{B424A613-935C-4ACE-8FCB-A5EBA8FF59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0000">
            <a:off x="7389559" y="920806"/>
            <a:ext cx="1813986" cy="181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15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965CA06-27FC-42D1-A722-91046F18B02D}"/>
              </a:ext>
            </a:extLst>
          </p:cNvPr>
          <p:cNvSpPr/>
          <p:nvPr/>
        </p:nvSpPr>
        <p:spPr>
          <a:xfrm>
            <a:off x="595280" y="2429612"/>
            <a:ext cx="4972264" cy="2013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lvl="1">
              <a:lnSpc>
                <a:spcPct val="120000"/>
              </a:lnSpc>
            </a:pPr>
            <a:r>
              <a:rPr lang="zh-TW" altLang="en-US" sz="1050">
                <a:solidFill>
                  <a:schemeClr val="bg1"/>
                </a:solidFill>
                <a:latin typeface="微軟正黑體"/>
                <a:ea typeface="微軟正黑體"/>
              </a:rPr>
              <a:t>节庆：圣诞节、新年、万圣节等</a:t>
            </a:r>
          </a:p>
          <a:p>
            <a:pPr lvl="1">
              <a:lnSpc>
                <a:spcPct val="120000"/>
              </a:lnSpc>
            </a:pPr>
            <a:r>
              <a:rPr lang="zh-TW" altLang="en-US" sz="1050">
                <a:solidFill>
                  <a:schemeClr val="bg1"/>
                </a:solidFill>
                <a:latin typeface="微軟正黑體"/>
                <a:ea typeface="微軟正黑體"/>
              </a:rPr>
              <a:t>活动：派对、演奏会、毕业典礼、婚礼等</a:t>
            </a:r>
          </a:p>
          <a:p>
            <a:pPr lvl="1">
              <a:lnSpc>
                <a:spcPct val="120000"/>
              </a:lnSpc>
            </a:pPr>
            <a:r>
              <a:rPr lang="zh-TW" altLang="en-US" sz="1050">
                <a:solidFill>
                  <a:schemeClr val="bg1"/>
                </a:solidFill>
                <a:latin typeface="微軟正黑體"/>
                <a:ea typeface="微軟正黑體"/>
              </a:rPr>
              <a:t>场景：湖边、码头、森林、草原等</a:t>
            </a:r>
          </a:p>
          <a:p>
            <a:pPr lvl="1">
              <a:lnSpc>
                <a:spcPct val="120000"/>
              </a:lnSpc>
            </a:pPr>
            <a:r>
              <a:rPr lang="zh-TW" altLang="en-US" sz="1050">
                <a:solidFill>
                  <a:schemeClr val="bg1"/>
                </a:solidFill>
                <a:latin typeface="微軟正黑體"/>
                <a:ea typeface="微軟正黑體"/>
              </a:rPr>
              <a:t>动物：鼠、牛、虎、兔、蛇、马、羊、猴、鸡、狗、猪</a:t>
            </a:r>
          </a:p>
          <a:p>
            <a:pPr lvl="1">
              <a:lnSpc>
                <a:spcPct val="120000"/>
              </a:lnSpc>
            </a:pPr>
            <a:r>
              <a:rPr lang="zh-TW" altLang="en-US" sz="1050">
                <a:solidFill>
                  <a:schemeClr val="bg1"/>
                </a:solidFill>
                <a:latin typeface="微軟正黑體"/>
                <a:ea typeface="微軟正黑體"/>
              </a:rPr>
              <a:t>食物：冰淇淋、面包、各种水果等</a:t>
            </a:r>
          </a:p>
          <a:p>
            <a:pPr lvl="1">
              <a:lnSpc>
                <a:spcPct val="120000"/>
              </a:lnSpc>
            </a:pPr>
            <a:r>
              <a:rPr lang="zh-TW" altLang="en-US" sz="1050">
                <a:solidFill>
                  <a:schemeClr val="bg1"/>
                </a:solidFill>
                <a:latin typeface="微軟正黑體"/>
                <a:ea typeface="微軟正黑體"/>
              </a:rPr>
              <a:t>植物：仙人掌、玫瑰、松树等</a:t>
            </a:r>
          </a:p>
          <a:p>
            <a:pPr lvl="1">
              <a:lnSpc>
                <a:spcPct val="120000"/>
              </a:lnSpc>
            </a:pPr>
            <a:r>
              <a:rPr lang="zh-TW" altLang="en-US" sz="1050">
                <a:solidFill>
                  <a:schemeClr val="bg1"/>
                </a:solidFill>
                <a:latin typeface="微軟正黑體"/>
                <a:ea typeface="微軟正黑體"/>
              </a:rPr>
              <a:t>交通工具：汽车、飞机、船等</a:t>
            </a:r>
          </a:p>
          <a:p>
            <a:pPr lvl="1">
              <a:lnSpc>
                <a:spcPct val="120000"/>
              </a:lnSpc>
            </a:pPr>
            <a:r>
              <a:rPr lang="zh-TW" altLang="en-US" sz="1050">
                <a:solidFill>
                  <a:schemeClr val="bg1"/>
                </a:solidFill>
                <a:latin typeface="微軟正黑體"/>
                <a:ea typeface="微軟正黑體"/>
              </a:rPr>
              <a:t>物品：车牌、雕像、迷你裙、空拍照片、屏幕截图</a:t>
            </a:r>
          </a:p>
          <a:p>
            <a:pPr lvl="1">
              <a:lnSpc>
                <a:spcPct val="120000"/>
              </a:lnSpc>
            </a:pPr>
            <a:r>
              <a:rPr lang="zh-TW" altLang="en-US" sz="1050">
                <a:solidFill>
                  <a:schemeClr val="bg1"/>
                </a:solidFill>
                <a:latin typeface="微軟正黑體"/>
                <a:ea typeface="微軟正黑體"/>
              </a:rPr>
              <a:t>运动：潜水、篮球、棒球等</a:t>
            </a:r>
          </a:p>
          <a:p>
            <a:pPr lvl="1">
              <a:lnSpc>
                <a:spcPct val="120000"/>
              </a:lnSpc>
            </a:pPr>
            <a:r>
              <a:rPr lang="zh-TW" altLang="en-US" sz="1050">
                <a:solidFill>
                  <a:schemeClr val="bg1"/>
                </a:solidFill>
                <a:latin typeface="微軟正黑體"/>
                <a:ea typeface="微軟正黑體"/>
              </a:rPr>
              <a:t>乐器：大提琴、萨克斯风等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F38C9F4-A343-4D1B-A902-2F82CFB665AC}"/>
              </a:ext>
            </a:extLst>
          </p:cNvPr>
          <p:cNvSpPr/>
          <p:nvPr/>
        </p:nvSpPr>
        <p:spPr>
          <a:xfrm>
            <a:off x="-996902" y="1357286"/>
            <a:ext cx="4823836" cy="957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7F5510-A730-4F1C-B141-E3F01E429C51}"/>
              </a:ext>
            </a:extLst>
          </p:cNvPr>
          <p:cNvSpPr/>
          <p:nvPr/>
        </p:nvSpPr>
        <p:spPr>
          <a:xfrm>
            <a:off x="299563" y="1356305"/>
            <a:ext cx="3102664" cy="947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>
              <a:lnSpc>
                <a:spcPts val="2300"/>
              </a:lnSpc>
            </a:pP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运用人工智能辨识照片內容，自动依照內容分类</a:t>
            </a:r>
          </a:p>
          <a:p>
            <a:pPr>
              <a:lnSpc>
                <a:spcPts val="2300"/>
              </a:lnSpc>
            </a:pP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目前已有將近 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</a:rPr>
              <a:t>400 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不同主題：</a:t>
            </a:r>
            <a:endParaRPr lang="en-US" altLang="zh-CN" sz="15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0471C6C-6576-49B4-A25A-844A44B9D72B}"/>
              </a:ext>
            </a:extLst>
          </p:cNvPr>
          <p:cNvSpPr/>
          <p:nvPr/>
        </p:nvSpPr>
        <p:spPr>
          <a:xfrm>
            <a:off x="-1066800" y="-57150"/>
            <a:ext cx="1066800" cy="520065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6BED1C2-A3D3-43A4-96BD-7D7168F5B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91" y="373056"/>
            <a:ext cx="8786873" cy="7143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altLang="zh-TW" sz="3600" err="1">
                <a:solidFill>
                  <a:schemeClr val="bg1"/>
                </a:solidFill>
              </a:rPr>
              <a:t>QuMagie</a:t>
            </a:r>
            <a:r>
              <a:rPr lang="en-US" altLang="zh-TW" sz="3600">
                <a:solidFill>
                  <a:schemeClr val="bg1"/>
                </a:solidFill>
              </a:rPr>
              <a:t> </a:t>
            </a:r>
            <a:r>
              <a:rPr lang="en-US" altLang="zh-TW" sz="3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智能分类</a:t>
            </a:r>
            <a:endParaRPr lang="zh-TW" altLang="en-US" sz="3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012BA74-2BFB-43D6-B1E0-ADE007433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5273" y="1037898"/>
            <a:ext cx="5697377" cy="3854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6986E757-5053-4E21-BF0D-435BD12455CD}"/>
              </a:ext>
            </a:extLst>
          </p:cNvPr>
          <p:cNvGrpSpPr/>
          <p:nvPr/>
        </p:nvGrpSpPr>
        <p:grpSpPr>
          <a:xfrm>
            <a:off x="3292576" y="1536210"/>
            <a:ext cx="790860" cy="790860"/>
            <a:chOff x="4393132" y="2258985"/>
            <a:chExt cx="1054480" cy="1054480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11755156-461E-46C9-9FD5-7410EAB68A1E}"/>
                </a:ext>
              </a:extLst>
            </p:cNvPr>
            <p:cNvGrpSpPr/>
            <p:nvPr/>
          </p:nvGrpSpPr>
          <p:grpSpPr>
            <a:xfrm>
              <a:off x="4393132" y="2258985"/>
              <a:ext cx="1054480" cy="1054480"/>
              <a:chOff x="228678" y="3612186"/>
              <a:chExt cx="655970" cy="655970"/>
            </a:xfrm>
          </p:grpSpPr>
          <p:sp>
            <p:nvSpPr>
              <p:cNvPr id="12" name="橢圓 11">
                <a:extLst>
                  <a:ext uri="{FF2B5EF4-FFF2-40B4-BE49-F238E27FC236}">
                    <a16:creationId xmlns:a16="http://schemas.microsoft.com/office/drawing/2014/main" id="{FAA40310-BD52-45C9-9F65-E50A2FB09E62}"/>
                  </a:ext>
                </a:extLst>
              </p:cNvPr>
              <p:cNvSpPr/>
              <p:nvPr/>
            </p:nvSpPr>
            <p:spPr>
              <a:xfrm>
                <a:off x="228678" y="3612186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7B6681AD-44EB-4925-BA22-EE9EF4BE956C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50800">
                <a:gradFill>
                  <a:gsLst>
                    <a:gs pos="0">
                      <a:srgbClr val="E55095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D0DCD8D8-E8C6-4F14-BA9E-AEC991F8E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52841" y="2565742"/>
              <a:ext cx="534753" cy="426449"/>
            </a:xfrm>
            <a:prstGeom prst="rect">
              <a:avLst/>
            </a:prstGeom>
          </p:spPr>
        </p:pic>
      </p:grpSp>
      <p:pic>
        <p:nvPicPr>
          <p:cNvPr id="17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A7396D96-11BF-254C-924C-12DF3514EB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378" y="270552"/>
            <a:ext cx="866416" cy="866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ACBB88D-2882-475A-915B-07B7C18DAB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2947" y="3642837"/>
            <a:ext cx="2926975" cy="180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00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02D180B-16F9-47A9-9393-4C7ECDD591A2}"/>
              </a:ext>
            </a:extLst>
          </p:cNvPr>
          <p:cNvSpPr/>
          <p:nvPr/>
        </p:nvSpPr>
        <p:spPr>
          <a:xfrm>
            <a:off x="268454" y="2195988"/>
            <a:ext cx="3849783" cy="53346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Picture 36">
            <a:extLst>
              <a:ext uri="{FF2B5EF4-FFF2-40B4-BE49-F238E27FC236}">
                <a16:creationId xmlns:a16="http://schemas.microsoft.com/office/drawing/2014/main" id="{E14C6E09-284F-4B2A-B2AA-5194C6A37A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41" y="1058497"/>
            <a:ext cx="6542926" cy="391121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558F8D-C213-D14E-92DE-C9EB6069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" y="251616"/>
            <a:ext cx="9144000" cy="857250"/>
          </a:xfrm>
        </p:spPr>
        <p:txBody>
          <a:bodyPr/>
          <a:lstStyle/>
          <a:p>
            <a:r>
              <a:rPr lang="en-US" altLang="zh-CN" sz="2700"/>
              <a:t>Multimedia Console </a:t>
            </a:r>
            <a:r>
              <a:rPr lang="zh-CN" altLang="en-US" sz="2700">
                <a:latin typeface="微軟正黑體" panose="020B0604030504040204" pitchFamily="34" charset="-120"/>
                <a:ea typeface="微軟正黑體" panose="020B0604030504040204" pitchFamily="34" charset="-120"/>
              </a:rPr>
              <a:t>一次为各种多媒体程序设定內容来源</a:t>
            </a:r>
            <a:endParaRPr lang="en-US" sz="27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6EB715B-8444-674F-9C07-B1F7B6BE6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4710" y="1453360"/>
            <a:ext cx="5012988" cy="285475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C61217-219C-304A-BE66-98462FBFC02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14772" y="2100925"/>
            <a:ext cx="3187652" cy="741363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打开「</a:t>
            </a:r>
            <a:r>
              <a:rPr lang="zh-TW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內容管理」分页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A55879-A185-439F-90D3-42080E611DEE}"/>
              </a:ext>
            </a:extLst>
          </p:cNvPr>
          <p:cNvSpPr txBox="1">
            <a:spLocks/>
          </p:cNvSpPr>
          <p:nvPr/>
        </p:nvSpPr>
        <p:spPr>
          <a:xfrm>
            <a:off x="424010" y="2880736"/>
            <a:ext cx="2890170" cy="1147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ts val="2800"/>
              </a:lnSpc>
              <a:spcBef>
                <a:spcPts val="750"/>
              </a:spcBef>
              <a:buClrTx/>
              <a:buNone/>
              <a:defRPr/>
            </a:pP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cs typeface="Arial"/>
              </a:rPr>
              <a:t>指定资料夹作为各个多媒体程式內容來源资料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cs typeface="Arial"/>
              </a:rPr>
              <a:t>。</a:t>
            </a:r>
            <a:endParaRPr lang="en-US">
              <a:solidFill>
                <a:schemeClr val="bg1"/>
              </a:solidFill>
              <a:latin typeface="微軟正黑體" panose="020B0604030504040204" pitchFamily="34" charset="-120"/>
              <a:cs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6A5BA2A-F022-46F5-B5A0-18041CF14C39}"/>
              </a:ext>
            </a:extLst>
          </p:cNvPr>
          <p:cNvSpPr/>
          <p:nvPr/>
        </p:nvSpPr>
        <p:spPr>
          <a:xfrm>
            <a:off x="9143999" y="0"/>
            <a:ext cx="1294889" cy="560913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837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788C2-466F-3F44-A7F8-E0DB57943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" y="178718"/>
            <a:ext cx="9144000" cy="857250"/>
          </a:xfrm>
        </p:spPr>
        <p:txBody>
          <a:bodyPr/>
          <a:lstStyle/>
          <a:p>
            <a:pPr algn="ctr"/>
            <a:r>
              <a:rPr lang="en-US" altLang="zh-TW" sz="33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Video2</a:t>
            </a:r>
            <a:r>
              <a:rPr lang="zh-CN" altLang="en-US" sz="33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TW" sz="33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Audio</a:t>
            </a:r>
            <a:r>
              <a:rPr lang="zh-TW" altLang="en-US" sz="33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TW" sz="33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Transcoding </a:t>
            </a:r>
            <a:r>
              <a:rPr lang="zh-CN" altLang="en-US" sz="33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另存影片音效档</a:t>
            </a:r>
            <a:endParaRPr lang="en-US" altLang="zh-TW" sz="33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DC528D-7870-E44E-86BB-99D5F0876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04" y="1920902"/>
            <a:ext cx="3039876" cy="8291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15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转成音频档可以降低档案大小，</a:t>
            </a:r>
            <a:endParaRPr lang="en-US" altLang="zh-CN" sz="15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CN" altLang="en-US" sz="15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又能在开车或通勤时播放。</a:t>
            </a:r>
            <a:endParaRPr lang="en-US" altLang="zh-CN" sz="15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US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66F521B-E9FA-4A4C-9698-9DAF69F6D228}"/>
              </a:ext>
            </a:extLst>
          </p:cNvPr>
          <p:cNvSpPr txBox="1"/>
          <p:nvPr/>
        </p:nvSpPr>
        <p:spPr>
          <a:xfrm>
            <a:off x="322705" y="3445960"/>
            <a:ext cx="2846758" cy="1098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defTabSz="685800">
              <a:lnSpc>
                <a:spcPts val="2000"/>
              </a:lnSpc>
              <a:buClrTx/>
              <a:defRPr/>
            </a:pPr>
            <a:r>
              <a:rPr lang="zh-CN" altLang="en-US" sz="1500" kern="1200">
                <a:solidFill>
                  <a:schemeClr val="bg1"/>
                </a:solidFill>
                <a:latin typeface="微軟正黑體"/>
                <a:ea typeface="微軟正黑體"/>
              </a:rPr>
              <a:t>在設定背景转档资料夹時指定格式为</a:t>
            </a:r>
            <a:r>
              <a:rPr lang="zh-TW" altLang="en-US" sz="1500" kern="12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500" kern="1200">
                <a:solidFill>
                  <a:schemeClr val="bg1"/>
                </a:solidFill>
                <a:latin typeface="微軟正黑體"/>
                <a:ea typeface="微軟正黑體"/>
              </a:rPr>
              <a:t>Audio</a:t>
            </a:r>
            <a:r>
              <a:rPr lang="zh-TW" altLang="en-US" sz="1500" kern="1200">
                <a:solidFill>
                  <a:schemeClr val="bg1"/>
                </a:solidFill>
                <a:latin typeface="微軟正黑體"/>
                <a:ea typeface="微軟正黑體"/>
              </a:rPr>
              <a:t>，完成的音频档会被存储在「</a:t>
            </a:r>
            <a:r>
              <a:rPr lang="en-US" altLang="zh-TW" sz="1500" kern="1200">
                <a:solidFill>
                  <a:schemeClr val="bg1"/>
                </a:solidFill>
                <a:latin typeface="微軟正黑體"/>
                <a:ea typeface="微軟正黑體"/>
              </a:rPr>
              <a:t>Video2Audio</a:t>
            </a:r>
            <a:r>
              <a:rPr lang="zh-TW" altLang="en-US" sz="1500" kern="1200">
                <a:solidFill>
                  <a:schemeClr val="bg1"/>
                </a:solidFill>
                <a:latin typeface="微軟正黑體"/>
                <a:ea typeface="微軟正黑體"/>
              </a:rPr>
              <a:t>」资料夹下。</a:t>
            </a:r>
            <a:endParaRPr lang="en-US" altLang="zh-CN" sz="1500" kern="12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1" name="橢圓 9">
            <a:extLst>
              <a:ext uri="{FF2B5EF4-FFF2-40B4-BE49-F238E27FC236}">
                <a16:creationId xmlns:a16="http://schemas.microsoft.com/office/drawing/2014/main" id="{8E582760-46B6-45C6-80B2-416C06756A72}"/>
              </a:ext>
            </a:extLst>
          </p:cNvPr>
          <p:cNvSpPr/>
          <p:nvPr/>
        </p:nvSpPr>
        <p:spPr>
          <a:xfrm>
            <a:off x="7772119" y="1423472"/>
            <a:ext cx="1060180" cy="1060180"/>
          </a:xfrm>
          <a:prstGeom prst="ellipse">
            <a:avLst/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E82F1A-C35F-E346-ADD2-FF9B039C5D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8301" y="2055987"/>
            <a:ext cx="5426386" cy="207868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EB2BCA9-7934-4FFD-B749-89DAC4B68D24}"/>
              </a:ext>
            </a:extLst>
          </p:cNvPr>
          <p:cNvSpPr/>
          <p:nvPr/>
        </p:nvSpPr>
        <p:spPr>
          <a:xfrm>
            <a:off x="3518301" y="2053014"/>
            <a:ext cx="5426386" cy="2093927"/>
          </a:xfrm>
          <a:prstGeom prst="roundRect">
            <a:avLst>
              <a:gd name="adj" fmla="val 1371"/>
            </a:avLst>
          </a:prstGeom>
          <a:noFill/>
          <a:ln w="12700">
            <a:solidFill>
              <a:srgbClr val="F70F78"/>
            </a:solidFill>
          </a:ln>
          <a:effectLst>
            <a:glow rad="101600">
              <a:srgbClr val="F70F78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19173E1-04BC-42C0-A394-44A06192A4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408" y="1699679"/>
            <a:ext cx="583390" cy="253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圖說文字 15">
            <a:extLst>
              <a:ext uri="{FF2B5EF4-FFF2-40B4-BE49-F238E27FC236}">
                <a16:creationId xmlns:a16="http://schemas.microsoft.com/office/drawing/2014/main" id="{2FFB9765-9B25-4946-8625-B32258075C3F}"/>
              </a:ext>
            </a:extLst>
          </p:cNvPr>
          <p:cNvSpPr/>
          <p:nvPr/>
        </p:nvSpPr>
        <p:spPr>
          <a:xfrm>
            <a:off x="322704" y="1321144"/>
            <a:ext cx="4664054" cy="497898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6F74307E-27C1-47F0-92D0-7CA290BBC058}"/>
              </a:ext>
            </a:extLst>
          </p:cNvPr>
          <p:cNvSpPr txBox="1">
            <a:spLocks/>
          </p:cNvSpPr>
          <p:nvPr/>
        </p:nvSpPr>
        <p:spPr>
          <a:xfrm>
            <a:off x="374004" y="1350290"/>
            <a:ext cx="4612754" cy="49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Verdana"/>
              <a:buNone/>
            </a:pPr>
            <a:r>
              <a:rPr lang="zh-CN" altLang="en-US" b="1">
                <a:solidFill>
                  <a:srgbClr val="0D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有些影片也可以用听的：演讲</a:t>
            </a:r>
            <a:r>
              <a:rPr lang="zh-TW" altLang="en-US" b="1">
                <a:solidFill>
                  <a:srgbClr val="0D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、课程</a:t>
            </a:r>
            <a:r>
              <a:rPr lang="zh-CN" altLang="en-US" b="1">
                <a:solidFill>
                  <a:srgbClr val="0D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、教学</a:t>
            </a:r>
            <a:endParaRPr lang="en-US" altLang="zh-CN">
              <a:solidFill>
                <a:srgbClr val="0D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矩形圖說文字 15">
            <a:extLst>
              <a:ext uri="{FF2B5EF4-FFF2-40B4-BE49-F238E27FC236}">
                <a16:creationId xmlns:a16="http://schemas.microsoft.com/office/drawing/2014/main" id="{7FD49999-677C-49A9-87FF-F9D3CBDDC51C}"/>
              </a:ext>
            </a:extLst>
          </p:cNvPr>
          <p:cNvSpPr/>
          <p:nvPr/>
        </p:nvSpPr>
        <p:spPr>
          <a:xfrm>
            <a:off x="322704" y="2788159"/>
            <a:ext cx="1472860" cy="497898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DD8AAD5-F002-4D19-8312-709386C13156}"/>
              </a:ext>
            </a:extLst>
          </p:cNvPr>
          <p:cNvSpPr txBox="1"/>
          <p:nvPr/>
        </p:nvSpPr>
        <p:spPr>
          <a:xfrm>
            <a:off x="406068" y="2857353"/>
            <a:ext cx="138949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spcBef>
                <a:spcPts val="750"/>
              </a:spcBef>
              <a:buClrTx/>
              <a:buSzPct val="80000"/>
              <a:defRPr/>
            </a:pPr>
            <a:r>
              <a:rPr lang="zh-CN" altLang="en-US" sz="1800" b="1" kern="1200">
                <a:solidFill>
                  <a:srgbClr val="0D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使用方法：</a:t>
            </a:r>
            <a:endParaRPr lang="en-US" altLang="zh-CN" sz="1800" b="1" kern="1200">
              <a:solidFill>
                <a:srgbClr val="0D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7EE25ED4-4E2E-4789-A6DA-6444E1ECB8F7}"/>
              </a:ext>
            </a:extLst>
          </p:cNvPr>
          <p:cNvSpPr/>
          <p:nvPr/>
        </p:nvSpPr>
        <p:spPr>
          <a:xfrm>
            <a:off x="5412184" y="3197959"/>
            <a:ext cx="712456" cy="567924"/>
          </a:xfrm>
          <a:prstGeom prst="roundRect">
            <a:avLst>
              <a:gd name="adj" fmla="val 22983"/>
            </a:avLst>
          </a:prstGeom>
          <a:noFill/>
          <a:ln w="12700">
            <a:solidFill>
              <a:srgbClr val="DF0D98"/>
            </a:solidFill>
          </a:ln>
          <a:effectLst>
            <a:glow rad="38100">
              <a:srgbClr val="DF0D98">
                <a:alpha val="3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 descr="一張含有 室內, 電子用品, 電腦, 坐 的圖片&#10;&#10;自動產生的描述">
            <a:extLst>
              <a:ext uri="{FF2B5EF4-FFF2-40B4-BE49-F238E27FC236}">
                <a16:creationId xmlns:a16="http://schemas.microsoft.com/office/drawing/2014/main" id="{60854955-68CB-48DA-AFEA-D1519352AD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796" y="3821942"/>
            <a:ext cx="2011186" cy="138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42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166"/>
            <a:ext cx="9144000" cy="697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altLang="zh-CN" sz="3600">
                <a:solidFill>
                  <a:srgbClr val="FFFFFF"/>
                </a:solidFill>
                <a:latin typeface="+mj-lt"/>
                <a:ea typeface="Microsoft JhengHei" panose="020B0604030504040204" pitchFamily="34" charset="-120"/>
                <a:sym typeface="Microsoft JhengHei"/>
              </a:rPr>
              <a:t>4K</a:t>
            </a:r>
            <a:r>
              <a:rPr lang="en-US" altLang="zh-CN" sz="360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 </a:t>
            </a:r>
            <a:r>
              <a:rPr lang="zh-CN" altLang="en-US" sz="360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影片即時转档</a:t>
            </a:r>
            <a:endParaRPr lang="en-US" sz="360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2358A-863A-024B-B5B4-0E7C033A9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60" y="1343151"/>
            <a:ext cx="5447671" cy="3758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ADDD2E-3600-DA44-940F-7610CA33A72B}"/>
              </a:ext>
            </a:extLst>
          </p:cNvPr>
          <p:cNvSpPr/>
          <p:nvPr/>
        </p:nvSpPr>
        <p:spPr>
          <a:xfrm>
            <a:off x="1129052" y="914863"/>
            <a:ext cx="6967398" cy="630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整合高达</a:t>
            </a:r>
            <a:r>
              <a:rPr lang="en-US" altLang="zh-CN" sz="1500" b="1">
                <a:solidFill>
                  <a:schemeClr val="bg1"/>
                </a:solidFill>
                <a:latin typeface="Microsoft JhengHei"/>
                <a:ea typeface="Microsoft JhengHei"/>
              </a:rPr>
              <a:t> 900MHz </a:t>
            </a:r>
            <a:r>
              <a:rPr lang="zh-CN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的</a:t>
            </a:r>
            <a:r>
              <a:rPr lang="en-US" altLang="zh-CN" sz="1500" b="1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Intel® HD Graphics 610 </a:t>
            </a:r>
            <a:r>
              <a:rPr lang="zh-CN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显卡</a:t>
            </a:r>
            <a:r>
              <a:rPr lang="en-US" altLang="ja-JP" sz="1500" b="1">
                <a:solidFill>
                  <a:schemeClr val="bg1"/>
                </a:solidFill>
                <a:latin typeface="Microsoft JhengHei"/>
                <a:ea typeface="Microsoft JhengHei"/>
              </a:rPr>
              <a:t>,</a:t>
            </a:r>
            <a:r>
              <a:rPr lang="ja-JP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提供</a:t>
            </a:r>
            <a:r>
              <a:rPr lang="ja-JP" altLang="en-US" sz="1500" b="1">
                <a:solidFill>
                  <a:srgbClr val="FFFF00"/>
                </a:solidFill>
                <a:latin typeface="+mj-lt"/>
                <a:ea typeface="Microsoft JhengHei"/>
              </a:rPr>
              <a:t> </a:t>
            </a:r>
            <a:r>
              <a:rPr lang="en-US" altLang="ja-JP" sz="1500" b="1">
                <a:solidFill>
                  <a:srgbClr val="FFFF00"/>
                </a:solidFill>
                <a:latin typeface="+mj-lt"/>
                <a:ea typeface="Microsoft JhengHei"/>
              </a:rPr>
              <a:t>2 </a:t>
            </a:r>
            <a:r>
              <a:rPr lang="ja-JP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路影片硬件解码播放与转档，可即时将 </a:t>
            </a:r>
            <a:r>
              <a:rPr lang="en-US" altLang="ja-JP" sz="1500" b="1">
                <a:solidFill>
                  <a:schemeClr val="bg1"/>
                </a:solidFill>
                <a:latin typeface="Microsoft JhengHei"/>
                <a:ea typeface="Microsoft JhengHei"/>
              </a:rPr>
              <a:t>4</a:t>
            </a:r>
            <a:r>
              <a:rPr 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K </a:t>
            </a:r>
            <a:r>
              <a:rPr lang="ja-JP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影片转档为在各裝置上顺畅播放的格式</a:t>
            </a:r>
            <a:endParaRPr lang="en-US" sz="15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630AE-E93F-6744-8BF3-6D92CDC48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196" y="1735487"/>
            <a:ext cx="4371624" cy="33661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E09704-83C6-3148-A95A-B5A66409C04D}"/>
              </a:ext>
            </a:extLst>
          </p:cNvPr>
          <p:cNvSpPr/>
          <p:nvPr/>
        </p:nvSpPr>
        <p:spPr>
          <a:xfrm>
            <a:off x="1531602" y="4822198"/>
            <a:ext cx="3518878" cy="246209"/>
          </a:xfrm>
          <a:prstGeom prst="rect">
            <a:avLst/>
          </a:prstGeom>
        </p:spPr>
        <p:txBody>
          <a:bodyPr wrap="square" lIns="121908" tIns="60954" rIns="121908" bIns="60954" anchor="ctr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*</a:t>
            </a:r>
            <a:r>
              <a:rPr lang="zh-TW" altLang="en-US" sz="8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支援的影片及音效格式會因使用软件的支援度而有差异．</a:t>
            </a:r>
            <a:endParaRPr lang="en-US" sz="800" b="1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9" name="Shape 206">
            <a:extLst>
              <a:ext uri="{FF2B5EF4-FFF2-40B4-BE49-F238E27FC236}">
                <a16:creationId xmlns:a16="http://schemas.microsoft.com/office/drawing/2014/main" id="{66630157-5914-4500-9C37-11140CA244C5}"/>
              </a:ext>
            </a:extLst>
          </p:cNvPr>
          <p:cNvSpPr/>
          <p:nvPr/>
        </p:nvSpPr>
        <p:spPr>
          <a:xfrm>
            <a:off x="1835365" y="5834911"/>
            <a:ext cx="464393" cy="84200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17" name="Shape 328">
            <a:extLst>
              <a:ext uri="{FF2B5EF4-FFF2-40B4-BE49-F238E27FC236}">
                <a16:creationId xmlns:a16="http://schemas.microsoft.com/office/drawing/2014/main" id="{7E9E0051-EA52-4EB3-9826-B0AF53720077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569" y="3359570"/>
            <a:ext cx="841528" cy="8415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8248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電子用品 的圖片&#10;&#10;自動產生的描述">
            <a:extLst>
              <a:ext uri="{FF2B5EF4-FFF2-40B4-BE49-F238E27FC236}">
                <a16:creationId xmlns:a16="http://schemas.microsoft.com/office/drawing/2014/main" id="{6C3EA5F9-D5A4-423A-8FC6-3B553A0AA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3" name="矩形圖說文字 15">
            <a:extLst>
              <a:ext uri="{FF2B5EF4-FFF2-40B4-BE49-F238E27FC236}">
                <a16:creationId xmlns:a16="http://schemas.microsoft.com/office/drawing/2014/main" id="{2BDCDDFF-B1C1-4171-81EB-51AA41E81A35}"/>
              </a:ext>
            </a:extLst>
          </p:cNvPr>
          <p:cNvSpPr/>
          <p:nvPr/>
        </p:nvSpPr>
        <p:spPr>
          <a:xfrm>
            <a:off x="4290653" y="3868547"/>
            <a:ext cx="4441903" cy="611408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圖說文字 15">
            <a:extLst>
              <a:ext uri="{FF2B5EF4-FFF2-40B4-BE49-F238E27FC236}">
                <a16:creationId xmlns:a16="http://schemas.microsoft.com/office/drawing/2014/main" id="{0BFEFD96-FD65-4F4C-B04C-19BC5AC70564}"/>
              </a:ext>
            </a:extLst>
          </p:cNvPr>
          <p:cNvSpPr/>
          <p:nvPr/>
        </p:nvSpPr>
        <p:spPr>
          <a:xfrm>
            <a:off x="4290653" y="3137088"/>
            <a:ext cx="4441903" cy="611408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圖說文字 15">
            <a:extLst>
              <a:ext uri="{FF2B5EF4-FFF2-40B4-BE49-F238E27FC236}">
                <a16:creationId xmlns:a16="http://schemas.microsoft.com/office/drawing/2014/main" id="{BC15FCA2-A466-487E-8F7A-C094ADC5E5F7}"/>
              </a:ext>
            </a:extLst>
          </p:cNvPr>
          <p:cNvSpPr/>
          <p:nvPr/>
        </p:nvSpPr>
        <p:spPr>
          <a:xfrm>
            <a:off x="4287427" y="2399402"/>
            <a:ext cx="4441903" cy="611408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圖說文字 15">
            <a:extLst>
              <a:ext uri="{FF2B5EF4-FFF2-40B4-BE49-F238E27FC236}">
                <a16:creationId xmlns:a16="http://schemas.microsoft.com/office/drawing/2014/main" id="{42972183-456F-4751-ABBF-C8DF2D8C69CA}"/>
              </a:ext>
            </a:extLst>
          </p:cNvPr>
          <p:cNvSpPr/>
          <p:nvPr/>
        </p:nvSpPr>
        <p:spPr>
          <a:xfrm>
            <a:off x="4287427" y="1667943"/>
            <a:ext cx="4441903" cy="611408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Shape 301"/>
          <p:cNvSpPr/>
          <p:nvPr/>
        </p:nvSpPr>
        <p:spPr>
          <a:xfrm>
            <a:off x="516640" y="1309078"/>
            <a:ext cx="1475134" cy="86771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9325" y="0"/>
                </a:moveTo>
                <a:cubicBezTo>
                  <a:pt x="57674" y="0"/>
                  <a:pt x="65058" y="7019"/>
                  <a:pt x="69179" y="18219"/>
                </a:cubicBezTo>
                <a:cubicBezTo>
                  <a:pt x="71776" y="14188"/>
                  <a:pt x="75252" y="11987"/>
                  <a:pt x="79031" y="11987"/>
                </a:cubicBezTo>
                <a:cubicBezTo>
                  <a:pt x="87238" y="11987"/>
                  <a:pt x="94019" y="22369"/>
                  <a:pt x="94791" y="35895"/>
                </a:cubicBezTo>
                <a:cubicBezTo>
                  <a:pt x="94933" y="35750"/>
                  <a:pt x="95076" y="35747"/>
                  <a:pt x="95220" y="35747"/>
                </a:cubicBezTo>
                <a:cubicBezTo>
                  <a:pt x="108905" y="35747"/>
                  <a:pt x="120000" y="54608"/>
                  <a:pt x="120000" y="77873"/>
                </a:cubicBezTo>
                <a:cubicBezTo>
                  <a:pt x="120000" y="99840"/>
                  <a:pt x="110109" y="117880"/>
                  <a:pt x="97485" y="119805"/>
                </a:cubicBezTo>
                <a:lnTo>
                  <a:pt x="97485" y="120000"/>
                </a:lnTo>
                <a:lnTo>
                  <a:pt x="95220" y="120000"/>
                </a:lnTo>
                <a:lnTo>
                  <a:pt x="27654" y="120000"/>
                </a:lnTo>
                <a:lnTo>
                  <a:pt x="27654" y="119685"/>
                </a:lnTo>
                <a:cubicBezTo>
                  <a:pt x="26712" y="119904"/>
                  <a:pt x="25752" y="120000"/>
                  <a:pt x="24779" y="120000"/>
                </a:cubicBezTo>
                <a:cubicBezTo>
                  <a:pt x="11094" y="120000"/>
                  <a:pt x="0" y="101139"/>
                  <a:pt x="0" y="77873"/>
                </a:cubicBezTo>
                <a:cubicBezTo>
                  <a:pt x="0" y="54608"/>
                  <a:pt x="11094" y="35747"/>
                  <a:pt x="24779" y="35747"/>
                </a:cubicBezTo>
                <a:lnTo>
                  <a:pt x="25282" y="35920"/>
                </a:lnTo>
                <a:cubicBezTo>
                  <a:pt x="26617" y="15537"/>
                  <a:pt x="36904" y="0"/>
                  <a:pt x="49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Shape 342"/>
          <p:cNvSpPr txBox="1"/>
          <p:nvPr/>
        </p:nvSpPr>
        <p:spPr>
          <a:xfrm>
            <a:off x="735079" y="1617522"/>
            <a:ext cx="1071570" cy="25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800" b="1">
                <a:solidFill>
                  <a:srgbClr val="002060"/>
                </a:solidFill>
              </a:rPr>
              <a:t>Internet</a:t>
            </a:r>
          </a:p>
        </p:txBody>
      </p:sp>
      <p:sp>
        <p:nvSpPr>
          <p:cNvPr id="32" name="標題 31"/>
          <p:cNvSpPr>
            <a:spLocks noGrp="1"/>
          </p:cNvSpPr>
          <p:nvPr>
            <p:ph type="title"/>
          </p:nvPr>
        </p:nvSpPr>
        <p:spPr>
          <a:xfrm>
            <a:off x="0" y="129655"/>
            <a:ext cx="9144000" cy="697312"/>
          </a:xfrm>
        </p:spPr>
        <p:txBody>
          <a:bodyPr/>
          <a:lstStyle/>
          <a:p>
            <a:r>
              <a:rPr lang="en-US" altLang="zh-TW" sz="36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Plex Media Server</a:t>
            </a:r>
            <a:endParaRPr lang="zh-TW" altLang="en-US" sz="360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33" name="Shape 298"/>
          <p:cNvSpPr/>
          <p:nvPr/>
        </p:nvSpPr>
        <p:spPr>
          <a:xfrm>
            <a:off x="931810" y="2530353"/>
            <a:ext cx="515140" cy="43061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299"/>
          <p:cNvSpPr/>
          <p:nvPr/>
        </p:nvSpPr>
        <p:spPr>
          <a:xfrm>
            <a:off x="887771" y="3423470"/>
            <a:ext cx="582716" cy="38296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417"/>
          <p:cNvSpPr/>
          <p:nvPr/>
        </p:nvSpPr>
        <p:spPr>
          <a:xfrm rot="-900000">
            <a:off x="1051427" y="4286199"/>
            <a:ext cx="515273" cy="3875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26"/>
                </a:moveTo>
                <a:lnTo>
                  <a:pt x="119341" y="3367"/>
                </a:lnTo>
                <a:lnTo>
                  <a:pt x="119546" y="3431"/>
                </a:lnTo>
                <a:lnTo>
                  <a:pt x="96423" y="104174"/>
                </a:lnTo>
                <a:lnTo>
                  <a:pt x="96051" y="104058"/>
                </a:lnTo>
                <a:cubicBezTo>
                  <a:pt x="95616" y="112947"/>
                  <a:pt x="88002" y="120000"/>
                  <a:pt x="78684" y="120000"/>
                </a:cubicBezTo>
                <a:cubicBezTo>
                  <a:pt x="69039" y="120000"/>
                  <a:pt x="61219" y="112443"/>
                  <a:pt x="61219" y="103121"/>
                </a:cubicBezTo>
                <a:cubicBezTo>
                  <a:pt x="61219" y="93799"/>
                  <a:pt x="69039" y="86242"/>
                  <a:pt x="78684" y="86242"/>
                </a:cubicBezTo>
                <a:cubicBezTo>
                  <a:pt x="83798" y="86242"/>
                  <a:pt x="88398" y="88366"/>
                  <a:pt x="91556" y="91798"/>
                </a:cubicBezTo>
                <a:lnTo>
                  <a:pt x="106992" y="24547"/>
                </a:lnTo>
                <a:lnTo>
                  <a:pt x="53077" y="24547"/>
                </a:lnTo>
                <a:lnTo>
                  <a:pt x="35073" y="102992"/>
                </a:lnTo>
                <a:lnTo>
                  <a:pt x="34816" y="102912"/>
                </a:lnTo>
                <a:cubicBezTo>
                  <a:pt x="34312" y="111733"/>
                  <a:pt x="26731" y="118708"/>
                  <a:pt x="17464" y="118708"/>
                </a:cubicBezTo>
                <a:cubicBezTo>
                  <a:pt x="7819" y="118708"/>
                  <a:pt x="0" y="111151"/>
                  <a:pt x="0" y="101829"/>
                </a:cubicBezTo>
                <a:cubicBezTo>
                  <a:pt x="0" y="92507"/>
                  <a:pt x="7819" y="84950"/>
                  <a:pt x="17464" y="84950"/>
                </a:cubicBezTo>
                <a:cubicBezTo>
                  <a:pt x="22532" y="84950"/>
                  <a:pt x="27095" y="87036"/>
                  <a:pt x="30253" y="90409"/>
                </a:cubicBezTo>
                <a:lnTo>
                  <a:pt x="51004" y="0"/>
                </a:lnTo>
                <a:lnTo>
                  <a:pt x="52367" y="42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向右箭號 37"/>
          <p:cNvSpPr/>
          <p:nvPr/>
        </p:nvSpPr>
        <p:spPr>
          <a:xfrm rot="647453">
            <a:off x="1400960" y="2650381"/>
            <a:ext cx="1162151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向右箭號 38"/>
          <p:cNvSpPr/>
          <p:nvPr/>
        </p:nvSpPr>
        <p:spPr>
          <a:xfrm rot="21439286">
            <a:off x="1371711" y="3391058"/>
            <a:ext cx="1146599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向右箭號 39"/>
          <p:cNvSpPr/>
          <p:nvPr/>
        </p:nvSpPr>
        <p:spPr>
          <a:xfrm rot="20591150">
            <a:off x="1510326" y="4110897"/>
            <a:ext cx="106131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7" name="向右箭號 36"/>
          <p:cNvSpPr/>
          <p:nvPr/>
        </p:nvSpPr>
        <p:spPr>
          <a:xfrm rot="1373624">
            <a:off x="1790228" y="2015648"/>
            <a:ext cx="915357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30" name="Shape 400">
            <a:extLst>
              <a:ext uri="{FF2B5EF4-FFF2-40B4-BE49-F238E27FC236}">
                <a16:creationId xmlns:a16="http://schemas.microsoft.com/office/drawing/2014/main" id="{A4E4EDDC-7404-0C42-AE3D-CE7F0216EFAF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845" y="1571817"/>
            <a:ext cx="1878398" cy="9628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圓角矩形 1">
            <a:extLst>
              <a:ext uri="{FF2B5EF4-FFF2-40B4-BE49-F238E27FC236}">
                <a16:creationId xmlns:a16="http://schemas.microsoft.com/office/drawing/2014/main" id="{B8A98EE4-93B0-8143-A1D5-20EF2315AB32}"/>
              </a:ext>
            </a:extLst>
          </p:cNvPr>
          <p:cNvSpPr/>
          <p:nvPr/>
        </p:nvSpPr>
        <p:spPr>
          <a:xfrm>
            <a:off x="3776580" y="2016433"/>
            <a:ext cx="141761" cy="103637"/>
          </a:xfrm>
          <a:prstGeom prst="roundRect">
            <a:avLst>
              <a:gd name="adj" fmla="val 14947"/>
            </a:avLst>
          </a:prstGeom>
          <a:noFill/>
          <a:ln w="12700" cmpd="sng">
            <a:solidFill>
              <a:srgbClr val="FF6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矩形 2">
            <a:extLst>
              <a:ext uri="{FF2B5EF4-FFF2-40B4-BE49-F238E27FC236}">
                <a16:creationId xmlns:a16="http://schemas.microsoft.com/office/drawing/2014/main" id="{14004F6E-50B0-5E4A-98F1-4172EEC8D41C}"/>
              </a:ext>
            </a:extLst>
          </p:cNvPr>
          <p:cNvSpPr/>
          <p:nvPr/>
        </p:nvSpPr>
        <p:spPr>
          <a:xfrm>
            <a:off x="3924607" y="1611595"/>
            <a:ext cx="362820" cy="986884"/>
          </a:xfrm>
          <a:custGeom>
            <a:avLst/>
            <a:gdLst>
              <a:gd name="connsiteX0" fmla="*/ 0 w 360040"/>
              <a:gd name="connsiteY0" fmla="*/ 0 h 2304256"/>
              <a:gd name="connsiteX1" fmla="*/ 360040 w 360040"/>
              <a:gd name="connsiteY1" fmla="*/ 0 h 2304256"/>
              <a:gd name="connsiteX2" fmla="*/ 360040 w 360040"/>
              <a:gd name="connsiteY2" fmla="*/ 2304256 h 2304256"/>
              <a:gd name="connsiteX3" fmla="*/ 0 w 360040"/>
              <a:gd name="connsiteY3" fmla="*/ 2304256 h 2304256"/>
              <a:gd name="connsiteX4" fmla="*/ 0 w 360040"/>
              <a:gd name="connsiteY4" fmla="*/ 0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7470 w 367510"/>
              <a:gd name="connsiteY3" fmla="*/ 2304256 h 2304256"/>
              <a:gd name="connsiteX4" fmla="*/ 0 w 367510"/>
              <a:gd name="connsiteY4" fmla="*/ 971176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971176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510" h="2304256">
                <a:moveTo>
                  <a:pt x="0" y="971176"/>
                </a:moveTo>
                <a:lnTo>
                  <a:pt x="367510" y="0"/>
                </a:lnTo>
                <a:lnTo>
                  <a:pt x="367510" y="2304256"/>
                </a:lnTo>
                <a:lnTo>
                  <a:pt x="0" y="1161256"/>
                </a:lnTo>
                <a:lnTo>
                  <a:pt x="0" y="971176"/>
                </a:lnTo>
                <a:close/>
              </a:path>
            </a:pathLst>
          </a:custGeom>
          <a:gradFill>
            <a:gsLst>
              <a:gs pos="0">
                <a:srgbClr val="FF6400"/>
              </a:gs>
              <a:gs pos="100000">
                <a:srgbClr val="FF64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5" name="Shape 401">
            <a:extLst>
              <a:ext uri="{FF2B5EF4-FFF2-40B4-BE49-F238E27FC236}">
                <a16:creationId xmlns:a16="http://schemas.microsoft.com/office/drawing/2014/main" id="{8B47DC3D-9931-C544-AAA6-A99FC9124FB0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701" y="1569528"/>
            <a:ext cx="1532624" cy="975945"/>
          </a:xfrm>
          <a:prstGeom prst="rect">
            <a:avLst/>
          </a:prstGeom>
          <a:noFill/>
          <a:ln w="19050">
            <a:solidFill>
              <a:srgbClr val="FF6400"/>
            </a:solidFill>
          </a:ln>
        </p:spPr>
      </p:pic>
      <p:pic>
        <p:nvPicPr>
          <p:cNvPr id="328" name="Shape 328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818" y="1053401"/>
            <a:ext cx="841528" cy="8415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6" name="Shape 346"/>
          <p:cNvSpPr/>
          <p:nvPr/>
        </p:nvSpPr>
        <p:spPr>
          <a:xfrm>
            <a:off x="5854856" y="1712642"/>
            <a:ext cx="2585948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27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zh-CN" altLang="en-US" sz="2400" b="1">
                <a:solidFill>
                  <a:schemeClr val="bg1"/>
                </a:solidFill>
                <a:latin typeface="微軟正黑體"/>
                <a:ea typeface="微軟正黑體"/>
              </a:rPr>
              <a:t>多媒体集中管理</a:t>
            </a:r>
            <a:endParaRPr lang="en-US" sz="24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9" name="Shape 349"/>
          <p:cNvSpPr/>
          <p:nvPr/>
        </p:nvSpPr>
        <p:spPr>
          <a:xfrm>
            <a:off x="5883081" y="2454397"/>
            <a:ext cx="2585948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127000" rtl="0">
              <a:spcBef>
                <a:spcPts val="0"/>
              </a:spcBef>
              <a:buClr>
                <a:schemeClr val="lt1"/>
              </a:buClr>
              <a:buSzPts val="2000"/>
              <a:buFont typeface="Arial"/>
              <a:buNone/>
            </a:pPr>
            <a:r>
              <a:rPr lang="zh-CN" altLang="en-US" sz="2400" b="1">
                <a:solidFill>
                  <a:srgbClr val="19FFDE"/>
                </a:solidFill>
                <a:latin typeface="微軟正黑體"/>
                <a:ea typeface="微軟正黑體"/>
              </a:rPr>
              <a:t>多媒体资讯</a:t>
            </a:r>
            <a:endParaRPr lang="en-US" sz="2400" b="1">
              <a:solidFill>
                <a:srgbClr val="19FFD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2" name="Shape 352"/>
          <p:cNvSpPr/>
          <p:nvPr/>
        </p:nvSpPr>
        <p:spPr>
          <a:xfrm>
            <a:off x="5886368" y="3172780"/>
            <a:ext cx="2585948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127000" rtl="0">
              <a:spcBef>
                <a:spcPts val="0"/>
              </a:spcBef>
              <a:buClr>
                <a:schemeClr val="lt1"/>
              </a:buClr>
              <a:buSzPts val="2000"/>
              <a:buFont typeface="Arial"/>
              <a:buNone/>
            </a:pPr>
            <a:r>
              <a:rPr lang="zh-CN" altLang="en-US" sz="2400" b="1">
                <a:solidFill>
                  <a:schemeClr val="bg1"/>
                </a:solidFill>
                <a:latin typeface="微軟正黑體"/>
                <a:ea typeface="微軟正黑體"/>
              </a:rPr>
              <a:t>支援各类格式</a:t>
            </a:r>
            <a:endParaRPr lang="en-US" sz="24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5" name="Shape 355"/>
          <p:cNvSpPr/>
          <p:nvPr/>
        </p:nvSpPr>
        <p:spPr>
          <a:xfrm>
            <a:off x="5906785" y="3899052"/>
            <a:ext cx="2585948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127000" rtl="0">
              <a:spcBef>
                <a:spcPts val="0"/>
              </a:spcBef>
              <a:buClr>
                <a:schemeClr val="lt1"/>
              </a:buClr>
              <a:buSzPts val="2000"/>
              <a:buFont typeface="Arial"/>
              <a:buNone/>
            </a:pPr>
            <a:r>
              <a:rPr lang="en-US" sz="2400" b="1" err="1">
                <a:solidFill>
                  <a:srgbClr val="19FFDE"/>
                </a:solidFill>
                <a:latin typeface="微軟正黑體" pitchFamily="34" charset="-120"/>
                <a:ea typeface="微軟正黑體" pitchFamily="34" charset="-120"/>
              </a:rPr>
              <a:t>共享管理</a:t>
            </a:r>
            <a:endParaRPr lang="en-US" sz="2400" b="1">
              <a:solidFill>
                <a:srgbClr val="19FFD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AD3025D1-C560-410D-A614-60E832F7EA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6392" y="2341713"/>
            <a:ext cx="5664872" cy="349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67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向右箭號 44">
            <a:extLst>
              <a:ext uri="{FF2B5EF4-FFF2-40B4-BE49-F238E27FC236}">
                <a16:creationId xmlns:a16="http://schemas.microsoft.com/office/drawing/2014/main" id="{EAD2361C-F27A-4433-9C9D-B01AA55DCAF9}"/>
              </a:ext>
            </a:extLst>
          </p:cNvPr>
          <p:cNvSpPr/>
          <p:nvPr/>
        </p:nvSpPr>
        <p:spPr>
          <a:xfrm>
            <a:off x="3172641" y="3988450"/>
            <a:ext cx="1920603" cy="713710"/>
          </a:xfrm>
          <a:prstGeom prst="rightArrow">
            <a:avLst/>
          </a:prstGeom>
          <a:gradFill flip="none" rotWithShape="1">
            <a:gsLst>
              <a:gs pos="96954">
                <a:srgbClr val="19FFDE"/>
              </a:gs>
              <a:gs pos="0">
                <a:srgbClr val="00CCFF">
                  <a:alpha val="0"/>
                </a:srgbClr>
              </a:gs>
              <a:gs pos="38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9" name="矩形圖說文字 15">
            <a:extLst>
              <a:ext uri="{FF2B5EF4-FFF2-40B4-BE49-F238E27FC236}">
                <a16:creationId xmlns:a16="http://schemas.microsoft.com/office/drawing/2014/main" id="{129666F5-E53F-4CA8-A80B-D269D9B81D18}"/>
              </a:ext>
            </a:extLst>
          </p:cNvPr>
          <p:cNvSpPr/>
          <p:nvPr/>
        </p:nvSpPr>
        <p:spPr>
          <a:xfrm>
            <a:off x="5143521" y="3972538"/>
            <a:ext cx="3744398" cy="800914"/>
          </a:xfrm>
          <a:prstGeom prst="wedgeRectCallout">
            <a:avLst>
              <a:gd name="adj1" fmla="val 17269"/>
              <a:gd name="adj2" fmla="val 14976"/>
            </a:avLst>
          </a:prstGeom>
          <a:gradFill>
            <a:gsLst>
              <a:gs pos="100000">
                <a:srgbClr val="001E59"/>
              </a:gs>
              <a:gs pos="0">
                <a:srgbClr val="0776CF"/>
              </a:gs>
            </a:gsLst>
            <a:lin ang="5400000" scaled="1"/>
          </a:gra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圖說文字 15">
            <a:extLst>
              <a:ext uri="{FF2B5EF4-FFF2-40B4-BE49-F238E27FC236}">
                <a16:creationId xmlns:a16="http://schemas.microsoft.com/office/drawing/2014/main" id="{3CA3F70E-9F94-4A99-A7B1-2E7798F90053}"/>
              </a:ext>
            </a:extLst>
          </p:cNvPr>
          <p:cNvSpPr/>
          <p:nvPr/>
        </p:nvSpPr>
        <p:spPr>
          <a:xfrm>
            <a:off x="5143571" y="3076566"/>
            <a:ext cx="3744398" cy="800914"/>
          </a:xfrm>
          <a:prstGeom prst="wedgeRectCallout">
            <a:avLst>
              <a:gd name="adj1" fmla="val 17269"/>
              <a:gd name="adj2" fmla="val 14976"/>
            </a:avLst>
          </a:prstGeom>
          <a:gradFill>
            <a:gsLst>
              <a:gs pos="100000">
                <a:srgbClr val="001E59"/>
              </a:gs>
              <a:gs pos="0">
                <a:srgbClr val="0776CF"/>
              </a:gs>
            </a:gsLst>
            <a:lin ang="5400000" scaled="1"/>
          </a:gra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圖說文字 15">
            <a:extLst>
              <a:ext uri="{FF2B5EF4-FFF2-40B4-BE49-F238E27FC236}">
                <a16:creationId xmlns:a16="http://schemas.microsoft.com/office/drawing/2014/main" id="{3E070EE0-A394-4A70-921C-D331FDD14D18}"/>
              </a:ext>
            </a:extLst>
          </p:cNvPr>
          <p:cNvSpPr/>
          <p:nvPr/>
        </p:nvSpPr>
        <p:spPr>
          <a:xfrm>
            <a:off x="5143571" y="2187466"/>
            <a:ext cx="3744398" cy="800914"/>
          </a:xfrm>
          <a:prstGeom prst="wedgeRectCallout">
            <a:avLst>
              <a:gd name="adj1" fmla="val 17269"/>
              <a:gd name="adj2" fmla="val 14976"/>
            </a:avLst>
          </a:prstGeom>
          <a:gradFill>
            <a:gsLst>
              <a:gs pos="100000">
                <a:srgbClr val="001E59"/>
              </a:gs>
              <a:gs pos="0">
                <a:srgbClr val="0776CF"/>
              </a:gs>
            </a:gsLst>
            <a:lin ang="5400000" scaled="1"/>
          </a:gra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圖說文字 15">
            <a:extLst>
              <a:ext uri="{FF2B5EF4-FFF2-40B4-BE49-F238E27FC236}">
                <a16:creationId xmlns:a16="http://schemas.microsoft.com/office/drawing/2014/main" id="{27A93620-4B70-4663-9321-94FC4ABCFD41}"/>
              </a:ext>
            </a:extLst>
          </p:cNvPr>
          <p:cNvSpPr/>
          <p:nvPr/>
        </p:nvSpPr>
        <p:spPr>
          <a:xfrm>
            <a:off x="5143621" y="1291494"/>
            <a:ext cx="3744398" cy="800914"/>
          </a:xfrm>
          <a:prstGeom prst="wedgeRectCallout">
            <a:avLst>
              <a:gd name="adj1" fmla="val 17269"/>
              <a:gd name="adj2" fmla="val 14976"/>
            </a:avLst>
          </a:prstGeom>
          <a:gradFill>
            <a:gsLst>
              <a:gs pos="100000">
                <a:srgbClr val="001E59"/>
              </a:gs>
              <a:gs pos="0">
                <a:srgbClr val="0776CF"/>
              </a:gs>
            </a:gsLst>
            <a:lin ang="5400000" scaled="1"/>
          </a:gra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9" name="Shape 369" descr="「streaming device icon png」的圖片搜尋結果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1071" y="1330404"/>
            <a:ext cx="698359" cy="4007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2" name="Shape 372"/>
          <p:cNvSpPr txBox="1"/>
          <p:nvPr/>
        </p:nvSpPr>
        <p:spPr>
          <a:xfrm>
            <a:off x="5669669" y="3588586"/>
            <a:ext cx="642942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CN" altLang="en-US" sz="1000" b="1">
                <a:solidFill>
                  <a:schemeClr val="bg1"/>
                </a:solidFill>
                <a:latin typeface="微軟正黑體"/>
                <a:ea typeface="微軟正黑體"/>
              </a:rPr>
              <a:t>手机</a:t>
            </a:r>
            <a:endParaRPr lang="en-US" sz="10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3" name="Shape 373"/>
          <p:cNvSpPr txBox="1"/>
          <p:nvPr/>
        </p:nvSpPr>
        <p:spPr>
          <a:xfrm>
            <a:off x="7017674" y="2710066"/>
            <a:ext cx="1049400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CN" altLang="en-US" sz="1000" b="1">
                <a:solidFill>
                  <a:schemeClr val="bg1"/>
                </a:solidFill>
                <a:latin typeface="微軟正黑體"/>
                <a:ea typeface="微軟正黑體"/>
              </a:rPr>
              <a:t>电脑</a:t>
            </a:r>
            <a:endParaRPr lang="en-US" sz="10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4" name="Shape 374"/>
          <p:cNvSpPr txBox="1"/>
          <p:nvPr/>
        </p:nvSpPr>
        <p:spPr>
          <a:xfrm>
            <a:off x="3673283" y="4473291"/>
            <a:ext cx="885300" cy="35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>
                <a:solidFill>
                  <a:srgbClr val="00CCFF"/>
                </a:solidFill>
              </a:rPr>
              <a:t>HDMI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5446608" y="2715382"/>
            <a:ext cx="1644984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CN" altLang="en-US" sz="1000" b="1">
                <a:solidFill>
                  <a:schemeClr val="bg1"/>
                </a:solidFill>
                <a:latin typeface="微軟正黑體"/>
                <a:ea typeface="微軟正黑體"/>
              </a:rPr>
              <a:t>智能电视</a:t>
            </a:r>
            <a:r>
              <a:rPr lang="en-US" sz="1000" b="1">
                <a:solidFill>
                  <a:schemeClr val="bg1"/>
                </a:solidFill>
                <a:latin typeface="微軟正黑體"/>
                <a:ea typeface="微軟正黑體"/>
              </a:rPr>
              <a:t>(Smart TV)</a:t>
            </a:r>
          </a:p>
        </p:txBody>
      </p:sp>
      <p:sp>
        <p:nvSpPr>
          <p:cNvPr id="19" name="標題 18"/>
          <p:cNvSpPr>
            <a:spLocks noGrp="1"/>
          </p:cNvSpPr>
          <p:nvPr>
            <p:ph type="title"/>
          </p:nvPr>
        </p:nvSpPr>
        <p:spPr>
          <a:xfrm>
            <a:off x="457200" y="136914"/>
            <a:ext cx="8229600" cy="7137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altLang="zh-TW" sz="36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Plex Apps</a:t>
            </a:r>
            <a:endParaRPr lang="zh-TW" altLang="en-US" sz="360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65" name="Shape 65" descr="D:\Fullppt\PNG이미지\핸드폰2.png"/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694" y="3202582"/>
            <a:ext cx="226446" cy="4112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向右箭號 44"/>
          <p:cNvSpPr/>
          <p:nvPr/>
        </p:nvSpPr>
        <p:spPr>
          <a:xfrm>
            <a:off x="3179957" y="1359003"/>
            <a:ext cx="1920603" cy="713710"/>
          </a:xfrm>
          <a:prstGeom prst="rightArrow">
            <a:avLst/>
          </a:prstGeom>
          <a:gradFill flip="none" rotWithShape="1">
            <a:gsLst>
              <a:gs pos="96954">
                <a:srgbClr val="F829F6"/>
              </a:gs>
              <a:gs pos="0">
                <a:srgbClr val="FF6600">
                  <a:alpha val="0"/>
                </a:srgbClr>
              </a:gs>
              <a:gs pos="38000">
                <a:srgbClr val="F70F78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6" name="矩形 45"/>
          <p:cNvSpPr/>
          <p:nvPr/>
        </p:nvSpPr>
        <p:spPr>
          <a:xfrm>
            <a:off x="3638042" y="1536129"/>
            <a:ext cx="1005403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sz="1600" b="1" err="1">
                <a:solidFill>
                  <a:srgbClr val="FFFFFF"/>
                </a:solidFill>
                <a:latin typeface="微軟正黑體"/>
                <a:ea typeface="微軟正黑體"/>
              </a:rPr>
              <a:t>网络串流</a:t>
            </a:r>
            <a:endParaRPr lang="en-US" altLang="zh-TW" sz="16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9" name="群組 7"/>
          <p:cNvGrpSpPr/>
          <p:nvPr/>
        </p:nvGrpSpPr>
        <p:grpSpPr>
          <a:xfrm>
            <a:off x="6804122" y="2287438"/>
            <a:ext cx="775862" cy="458810"/>
            <a:chOff x="5669477" y="2620125"/>
            <a:chExt cx="3474523" cy="22561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0" name="Picture 4" descr="相關圖片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477" y="2620125"/>
              <a:ext cx="3474523" cy="22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圖片 5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2025" y="2913430"/>
              <a:ext cx="2240417" cy="1451593"/>
            </a:xfrm>
            <a:prstGeom prst="rect">
              <a:avLst/>
            </a:prstGeom>
          </p:spPr>
        </p:pic>
      </p:grpSp>
      <p:sp>
        <p:nvSpPr>
          <p:cNvPr id="47" name="矩形 46"/>
          <p:cNvSpPr/>
          <p:nvPr/>
        </p:nvSpPr>
        <p:spPr>
          <a:xfrm>
            <a:off x="6404205" y="3633253"/>
            <a:ext cx="4411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平板</a:t>
            </a:r>
            <a:endParaRPr lang="en-US" sz="10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1" name="Shape 371"/>
          <p:cNvSpPr txBox="1"/>
          <p:nvPr/>
        </p:nvSpPr>
        <p:spPr>
          <a:xfrm>
            <a:off x="5655121" y="4506819"/>
            <a:ext cx="1497900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CN" altLang="en-US" sz="1000" b="1">
                <a:solidFill>
                  <a:schemeClr val="bg1"/>
                </a:solidFill>
                <a:latin typeface="微軟正黑體"/>
                <a:ea typeface="微軟正黑體"/>
              </a:rPr>
              <a:t>电视</a:t>
            </a:r>
            <a:r>
              <a:rPr lang="en-US" sz="1000" b="1">
                <a:solidFill>
                  <a:schemeClr val="bg1"/>
                </a:solidFill>
                <a:latin typeface="微軟正黑體"/>
                <a:ea typeface="微軟正黑體"/>
              </a:rPr>
              <a:t> / </a:t>
            </a:r>
            <a:r>
              <a:rPr lang="zh-CN" altLang="en-US" sz="1000" b="1">
                <a:solidFill>
                  <a:schemeClr val="bg1"/>
                </a:solidFill>
                <a:latin typeface="微軟正黑體"/>
                <a:ea typeface="微軟正黑體"/>
              </a:rPr>
              <a:t>显示器</a:t>
            </a:r>
          </a:p>
        </p:txBody>
      </p:sp>
      <p:pic>
        <p:nvPicPr>
          <p:cNvPr id="57" name="Shape 224"/>
          <p:cNvPicPr preferRelativeResize="0"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182" y="4011595"/>
            <a:ext cx="807046" cy="5634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Shape 65" descr="D:\Fullppt\PNG이미지\핸드폰2.png"/>
          <p:cNvPicPr preferRelativeResize="0"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035" y="3088340"/>
            <a:ext cx="430774" cy="5686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3640532" y="4178530"/>
            <a:ext cx="1045687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en-US" altLang="zh-TW" sz="1600" b="1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本地播放</a:t>
            </a:r>
            <a:endParaRPr lang="en-US" altLang="zh-TW" sz="16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2" name="Shape 215"/>
          <p:cNvPicPr preferRelativeResize="0"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556378" y="2190742"/>
            <a:ext cx="1018140" cy="6401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圖片 39" descr="一張含有 室內, 電子用品, 電腦, 坐 的圖片&#10;&#10;自動產生的描述">
            <a:extLst>
              <a:ext uri="{FF2B5EF4-FFF2-40B4-BE49-F238E27FC236}">
                <a16:creationId xmlns:a16="http://schemas.microsoft.com/office/drawing/2014/main" id="{9C7E8E74-CF32-4F8A-A6D7-BDFC8968ED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54" y="1978359"/>
            <a:ext cx="3447509" cy="2366946"/>
          </a:xfrm>
          <a:prstGeom prst="rect">
            <a:avLst/>
          </a:prstGeom>
        </p:spPr>
      </p:pic>
      <p:pic>
        <p:nvPicPr>
          <p:cNvPr id="362" name="Shape 362"/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224" y="1103142"/>
            <a:ext cx="873940" cy="873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 descr="一張含有 坐, 白色, 室內 的圖片&#10;&#10;自動產生的描述">
            <a:extLst>
              <a:ext uri="{FF2B5EF4-FFF2-40B4-BE49-F238E27FC236}">
                <a16:creationId xmlns:a16="http://schemas.microsoft.com/office/drawing/2014/main" id="{E65A5548-A340-40AF-8F7C-83FBBCE30B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061" y="1271176"/>
            <a:ext cx="597326" cy="597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一張含有 美工圖案 的圖片&#10;&#10;自動產生的描述">
            <a:extLst>
              <a:ext uri="{FF2B5EF4-FFF2-40B4-BE49-F238E27FC236}">
                <a16:creationId xmlns:a16="http://schemas.microsoft.com/office/drawing/2014/main" id="{8B7CC22F-DC2A-47E6-B73E-346D36E8FD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066" y="1767694"/>
            <a:ext cx="209388" cy="20938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E3F09EA-34BF-4BBC-9163-50FBAF385B2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6193" y="1721865"/>
            <a:ext cx="356944" cy="327867"/>
          </a:xfrm>
          <a:prstGeom prst="rect">
            <a:avLst/>
          </a:prstGeom>
        </p:spPr>
      </p:pic>
      <p:sp>
        <p:nvSpPr>
          <p:cNvPr id="68" name="向右箭號 44">
            <a:extLst>
              <a:ext uri="{FF2B5EF4-FFF2-40B4-BE49-F238E27FC236}">
                <a16:creationId xmlns:a16="http://schemas.microsoft.com/office/drawing/2014/main" id="{C59F4055-B42B-4A90-953F-AD2F8C99591A}"/>
              </a:ext>
            </a:extLst>
          </p:cNvPr>
          <p:cNvSpPr/>
          <p:nvPr/>
        </p:nvSpPr>
        <p:spPr>
          <a:xfrm>
            <a:off x="3179957" y="2285887"/>
            <a:ext cx="1920603" cy="713710"/>
          </a:xfrm>
          <a:prstGeom prst="rightArrow">
            <a:avLst/>
          </a:prstGeom>
          <a:gradFill flip="none" rotWithShape="1">
            <a:gsLst>
              <a:gs pos="96954">
                <a:srgbClr val="F829F6"/>
              </a:gs>
              <a:gs pos="0">
                <a:srgbClr val="FF6600">
                  <a:alpha val="0"/>
                </a:srgbClr>
              </a:gs>
              <a:gs pos="38000">
                <a:srgbClr val="F70F78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D0722879-87AE-4CFB-ADE2-8ABFDA0F45DD}"/>
              </a:ext>
            </a:extLst>
          </p:cNvPr>
          <p:cNvSpPr/>
          <p:nvPr/>
        </p:nvSpPr>
        <p:spPr>
          <a:xfrm>
            <a:off x="3638042" y="2463013"/>
            <a:ext cx="1005403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sz="1600" b="1" err="1">
                <a:solidFill>
                  <a:srgbClr val="FFFFFF"/>
                </a:solidFill>
                <a:latin typeface="微軟正黑體"/>
                <a:ea typeface="微軟正黑體"/>
              </a:rPr>
              <a:t>网络串流</a:t>
            </a:r>
            <a:endParaRPr lang="en-US" altLang="zh-TW" sz="16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0" name="向右箭號 44">
            <a:extLst>
              <a:ext uri="{FF2B5EF4-FFF2-40B4-BE49-F238E27FC236}">
                <a16:creationId xmlns:a16="http://schemas.microsoft.com/office/drawing/2014/main" id="{C51A733F-E7BF-49B4-B75C-E9E293322EFE}"/>
              </a:ext>
            </a:extLst>
          </p:cNvPr>
          <p:cNvSpPr/>
          <p:nvPr/>
        </p:nvSpPr>
        <p:spPr>
          <a:xfrm>
            <a:off x="3172641" y="3124852"/>
            <a:ext cx="1920603" cy="713710"/>
          </a:xfrm>
          <a:prstGeom prst="rightArrow">
            <a:avLst/>
          </a:prstGeom>
          <a:gradFill flip="none" rotWithShape="1">
            <a:gsLst>
              <a:gs pos="96954">
                <a:srgbClr val="F829F6"/>
              </a:gs>
              <a:gs pos="0">
                <a:srgbClr val="FF6600">
                  <a:alpha val="0"/>
                </a:srgbClr>
              </a:gs>
              <a:gs pos="38000">
                <a:srgbClr val="F70F78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FC35E117-9374-4E18-AA67-2EAA11ED8EAF}"/>
              </a:ext>
            </a:extLst>
          </p:cNvPr>
          <p:cNvSpPr/>
          <p:nvPr/>
        </p:nvSpPr>
        <p:spPr>
          <a:xfrm>
            <a:off x="3630726" y="3301978"/>
            <a:ext cx="1005403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sz="1600" b="1" err="1">
                <a:solidFill>
                  <a:srgbClr val="FFFFFF"/>
                </a:solidFill>
                <a:latin typeface="微軟正黑體"/>
                <a:ea typeface="微軟正黑體"/>
              </a:rPr>
              <a:t>网络串流</a:t>
            </a:r>
            <a:endParaRPr lang="en-US" altLang="zh-TW" sz="16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0950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圖說文字 15">
            <a:extLst>
              <a:ext uri="{FF2B5EF4-FFF2-40B4-BE49-F238E27FC236}">
                <a16:creationId xmlns:a16="http://schemas.microsoft.com/office/drawing/2014/main" id="{37A31233-410C-4D44-A601-345DEB24385B}"/>
              </a:ext>
            </a:extLst>
          </p:cNvPr>
          <p:cNvSpPr/>
          <p:nvPr/>
        </p:nvSpPr>
        <p:spPr>
          <a:xfrm>
            <a:off x="5466327" y="1238448"/>
            <a:ext cx="3107209" cy="1235174"/>
          </a:xfrm>
          <a:prstGeom prst="wedgeRectCallout">
            <a:avLst>
              <a:gd name="adj1" fmla="val 13966"/>
              <a:gd name="adj2" fmla="val 18729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BA25EFD-B597-4FFE-B3A3-FE433E119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270" y="154680"/>
            <a:ext cx="7165459" cy="697312"/>
          </a:xfrm>
        </p:spPr>
        <p:txBody>
          <a:bodyPr/>
          <a:lstStyle/>
          <a:p>
            <a:r>
              <a:rPr lang="ja-JP" altLang="en-US" sz="3600">
                <a:solidFill>
                  <a:schemeClr val="bg1"/>
                </a:solidFill>
                <a:latin typeface="微軟正黑體"/>
                <a:ea typeface="微軟正黑體"/>
              </a:rPr>
              <a:t>透過 </a:t>
            </a:r>
            <a:r>
              <a:rPr lang="en-US" altLang="zh-TW" sz="3600">
                <a:solidFill>
                  <a:schemeClr val="bg1"/>
                </a:solidFill>
                <a:latin typeface="+mj-lt"/>
                <a:ea typeface="微軟正黑體"/>
              </a:rPr>
              <a:t>HDMI</a:t>
            </a:r>
            <a:r>
              <a:rPr lang="en-US" altLang="zh-TW" sz="3600">
                <a:solidFill>
                  <a:schemeClr val="bg1"/>
                </a:solidFill>
                <a:ea typeface="微軟正黑體"/>
              </a:rPr>
              <a:t> </a:t>
            </a:r>
            <a:r>
              <a:rPr lang="ja-JP" altLang="en-US" sz="3600">
                <a:solidFill>
                  <a:schemeClr val="bg1"/>
                </a:solidFill>
                <a:latin typeface="微軟正黑體"/>
                <a:ea typeface="微軟正黑體"/>
              </a:rPr>
              <a:t>输出 </a:t>
            </a:r>
            <a:r>
              <a:rPr lang="en-US" altLang="ja-JP" sz="3600">
                <a:solidFill>
                  <a:schemeClr val="bg1"/>
                </a:solidFill>
                <a:latin typeface="+mj-lt"/>
                <a:ea typeface="微軟正黑體"/>
              </a:rPr>
              <a:t>4</a:t>
            </a:r>
            <a:r>
              <a:rPr lang="en-US" altLang="zh-TW" sz="3600">
                <a:solidFill>
                  <a:schemeClr val="bg1"/>
                </a:solidFill>
                <a:latin typeface="+mj-lt"/>
                <a:ea typeface="微軟正黑體"/>
              </a:rPr>
              <a:t>K</a:t>
            </a:r>
            <a:r>
              <a:rPr lang="en-US" altLang="zh-TW" sz="36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CN" altLang="en-US" sz="3600">
                <a:solidFill>
                  <a:schemeClr val="bg1"/>
                </a:solidFill>
                <a:latin typeface="微軟正黑體"/>
                <a:ea typeface="微軟正黑體"/>
              </a:rPr>
              <a:t>高画质</a:t>
            </a:r>
            <a:r>
              <a:rPr lang="ja-JP" altLang="en-US" sz="3600">
                <a:solidFill>
                  <a:schemeClr val="bg1"/>
                </a:solidFill>
                <a:latin typeface="微軟正黑體"/>
                <a:ea typeface="微軟正黑體"/>
              </a:rPr>
              <a:t>內容</a:t>
            </a:r>
            <a:endParaRPr lang="zh-TW" altLang="en-US" sz="3600"/>
          </a:p>
        </p:txBody>
      </p:sp>
      <p:pic>
        <p:nvPicPr>
          <p:cNvPr id="4" name="圖片 3" descr="一張含有 顯示, 電子用品, 天空, 電視 的圖片&#10;&#10;自動產生的描述">
            <a:extLst>
              <a:ext uri="{FF2B5EF4-FFF2-40B4-BE49-F238E27FC236}">
                <a16:creationId xmlns:a16="http://schemas.microsoft.com/office/drawing/2014/main" id="{B533325B-5A81-42EB-8FA0-60B52A310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64" y="1036476"/>
            <a:ext cx="4645143" cy="3761556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F1808038-5BCC-462D-9928-EF8DE24FD5A4}"/>
              </a:ext>
            </a:extLst>
          </p:cNvPr>
          <p:cNvSpPr/>
          <p:nvPr/>
        </p:nvSpPr>
        <p:spPr>
          <a:xfrm>
            <a:off x="5322797" y="1992859"/>
            <a:ext cx="2736052" cy="48076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5C36DE5-C882-4C2F-8E4A-83CE42E77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756" y="2304447"/>
            <a:ext cx="4222507" cy="3251258"/>
          </a:xfrm>
          <a:prstGeom prst="rect">
            <a:avLst/>
          </a:prstGeom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DAFD5081-BA3F-4A2D-87D7-6E2F62039242}"/>
              </a:ext>
            </a:extLst>
          </p:cNvPr>
          <p:cNvSpPr/>
          <p:nvPr/>
        </p:nvSpPr>
        <p:spPr>
          <a:xfrm>
            <a:off x="5695199" y="2027129"/>
            <a:ext cx="2157619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r>
              <a:rPr lang="en-US" altLang="zh-CN" sz="1600" b="1">
                <a:solidFill>
                  <a:schemeClr val="bg1"/>
                </a:solidFill>
                <a:latin typeface="+mj-lt"/>
                <a:ea typeface="Microsoft JhengHei"/>
              </a:rPr>
              <a:t>HDMI 4K 24Hz </a:t>
            </a:r>
            <a:r>
              <a:rPr lang="zh-CN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输出</a:t>
            </a:r>
            <a:endParaRPr lang="en-US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36365A-78FD-4167-9B50-4F3F227CB269}"/>
              </a:ext>
            </a:extLst>
          </p:cNvPr>
          <p:cNvSpPr/>
          <p:nvPr/>
        </p:nvSpPr>
        <p:spPr>
          <a:xfrm>
            <a:off x="951102" y="4854094"/>
            <a:ext cx="3518878" cy="230820"/>
          </a:xfrm>
          <a:prstGeom prst="rect">
            <a:avLst/>
          </a:prstGeom>
        </p:spPr>
        <p:txBody>
          <a:bodyPr wrap="square" lIns="121908" tIns="60954" rIns="121908" bIns="60954" anchor="ctr">
            <a:spAutoFit/>
          </a:bodyPr>
          <a:lstStyle/>
          <a:p>
            <a:r>
              <a:rPr lang="en-US" sz="700">
                <a:solidFill>
                  <a:schemeClr val="bg2">
                    <a:lumMod val="50000"/>
                    <a:lumOff val="50000"/>
                  </a:schemeClr>
                </a:solidFill>
                <a:latin typeface="微軟正黑體"/>
                <a:ea typeface="微軟正黑體"/>
                <a:cs typeface="微軟正黑體"/>
              </a:rPr>
              <a:t> *</a:t>
            </a:r>
            <a:r>
              <a:rPr lang="zh-TW" altLang="en-US" sz="700">
                <a:solidFill>
                  <a:schemeClr val="bg2">
                    <a:lumMod val="50000"/>
                    <a:lumOff val="50000"/>
                  </a:schemeClr>
                </a:solidFill>
                <a:latin typeface="微軟正黑體"/>
                <a:ea typeface="微軟正黑體"/>
                <a:cs typeface="微軟正黑體"/>
              </a:rPr>
              <a:t>支援的影片及音效格式會因使用软件的支援度而有差异．</a:t>
            </a:r>
            <a:endParaRPr lang="en-US" sz="700">
              <a:solidFill>
                <a:schemeClr val="bg2">
                  <a:lumMod val="50000"/>
                  <a:lumOff val="50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D47F6F5F-38EF-44BC-A92B-5AC22A0E46CE}"/>
              </a:ext>
            </a:extLst>
          </p:cNvPr>
          <p:cNvSpPr txBox="1"/>
          <p:nvPr/>
        </p:nvSpPr>
        <p:spPr>
          <a:xfrm>
            <a:off x="5605966" y="1322020"/>
            <a:ext cx="2587958" cy="615990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支援选购 </a:t>
            </a:r>
            <a:r>
              <a:rPr lang="en-US" altLang="zh-TW" sz="1500" b="1" err="1">
                <a:solidFill>
                  <a:srgbClr val="19FFDE"/>
                </a:solidFill>
                <a:latin typeface="+mn-lt"/>
                <a:ea typeface="微軟正黑體"/>
                <a:cs typeface="微軟正黑體"/>
              </a:rPr>
              <a:t>QButton</a:t>
            </a:r>
            <a:r>
              <a:rPr lang="en-US" altLang="zh-TW" sz="1500" b="1">
                <a:solidFill>
                  <a:srgbClr val="19FFDE"/>
                </a:solidFill>
                <a:latin typeface="+mn-lt"/>
                <a:ea typeface="微軟正黑體"/>
                <a:cs typeface="微軟正黑體"/>
              </a:rPr>
              <a:t> </a:t>
            </a:r>
            <a:r>
              <a:rPr lang="en-US" altLang="zh-TW" sz="1500" b="1" err="1">
                <a:solidFill>
                  <a:srgbClr val="19FFDE"/>
                </a:solidFill>
                <a:latin typeface="+mn-lt"/>
                <a:ea typeface="微軟正黑體"/>
                <a:cs typeface="微軟正黑體"/>
              </a:rPr>
              <a:t>客制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按鍵功能的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+mj-lt"/>
                <a:ea typeface="微軟正黑體"/>
                <a:cs typeface="微軟正黑體"/>
              </a:rPr>
              <a:t>RM-IR004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1500" b="1" err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遥控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器！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3048E9F-DA37-4A06-8E9D-B3D6E529ED76}"/>
              </a:ext>
            </a:extLst>
          </p:cNvPr>
          <p:cNvGrpSpPr/>
          <p:nvPr/>
        </p:nvGrpSpPr>
        <p:grpSpPr>
          <a:xfrm>
            <a:off x="8230919" y="987670"/>
            <a:ext cx="654344" cy="1697284"/>
            <a:chOff x="8353618" y="979968"/>
            <a:chExt cx="688742" cy="1786507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3A451E76-B815-49B1-9798-5FC2CC14E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3618" y="979968"/>
              <a:ext cx="688742" cy="1786507"/>
            </a:xfrm>
            <a:prstGeom prst="rect">
              <a:avLst/>
            </a:prstGeom>
          </p:spPr>
        </p:pic>
        <p:pic>
          <p:nvPicPr>
            <p:cNvPr id="9" name="Picture 2" descr="C:\Users\Han Tsai\Desktop\TVS-x73e_直播\rm-ir004.png">
              <a:extLst>
                <a:ext uri="{FF2B5EF4-FFF2-40B4-BE49-F238E27FC236}">
                  <a16:creationId xmlns:a16="http://schemas.microsoft.com/office/drawing/2014/main" id="{E3221315-F84B-4D98-9D50-7F9A685B1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5795" y="1118390"/>
              <a:ext cx="399568" cy="1500198"/>
            </a:xfrm>
            <a:prstGeom prst="rect">
              <a:avLst/>
            </a:prstGeom>
            <a:noFill/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15188D79-9043-4DB5-B437-64BD29A1B9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28" y="3965275"/>
            <a:ext cx="963711" cy="8327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8474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D151012A-93EB-4405-89BB-2BCC722107EC}"/>
              </a:ext>
            </a:extLst>
          </p:cNvPr>
          <p:cNvSpPr/>
          <p:nvPr/>
        </p:nvSpPr>
        <p:spPr>
          <a:xfrm>
            <a:off x="4239180" y="1098720"/>
            <a:ext cx="4517518" cy="2900409"/>
          </a:xfrm>
          <a:prstGeom prst="rect">
            <a:avLst/>
          </a:prstGeom>
          <a:gradFill flip="none" rotWithShape="1">
            <a:gsLst>
              <a:gs pos="0">
                <a:srgbClr val="35036E"/>
              </a:gs>
              <a:gs pos="100000">
                <a:srgbClr val="091D2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9" name="圖片 68">
            <a:extLst>
              <a:ext uri="{FF2B5EF4-FFF2-40B4-BE49-F238E27FC236}">
                <a16:creationId xmlns:a16="http://schemas.microsoft.com/office/drawing/2014/main" id="{07A9E910-5E2E-4703-869C-992862BC4A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685" y="1075731"/>
            <a:ext cx="4674170" cy="30187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標題 17"/>
          <p:cNvSpPr>
            <a:spLocks noGrp="1"/>
          </p:cNvSpPr>
          <p:nvPr>
            <p:ph type="title"/>
          </p:nvPr>
        </p:nvSpPr>
        <p:spPr>
          <a:xfrm>
            <a:off x="4305423" y="2584585"/>
            <a:ext cx="4869893" cy="7143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SzPct val="25000"/>
            </a:pPr>
            <a:r>
              <a:rPr lang="en-US" altLang="zh-CN">
                <a:solidFill>
                  <a:schemeClr val="bg1"/>
                </a:solidFill>
                <a:latin typeface="+mj-lt"/>
                <a:ea typeface="微軟正黑體"/>
                <a:sym typeface="Microsoft JhengHei"/>
              </a:rPr>
              <a:t>5GBASE-T</a:t>
            </a:r>
            <a:r>
              <a:rPr lang="zh-Hant" altLang="en-US">
                <a:solidFill>
                  <a:schemeClr val="bg1"/>
                </a:solidFill>
                <a:latin typeface="微軟正黑體"/>
                <a:ea typeface="微軟正黑體"/>
                <a:sym typeface="Microsoft JhengHei"/>
              </a:rPr>
              <a:t> 多媒体专</a:t>
            </a:r>
            <a:r>
              <a:rPr lang="zh-Hant" altLang="en-US" b="1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家</a:t>
            </a:r>
            <a:endParaRPr lang="zh-TW" altLang="en-US" b="1">
              <a:solidFill>
                <a:schemeClr val="bg1"/>
              </a:solidFill>
              <a:latin typeface="微軟正黑體"/>
              <a:ea typeface="微軟正黑體"/>
              <a:cs typeface="Arial"/>
              <a:sym typeface="Microsoft JhengHei"/>
            </a:endParaRPr>
          </a:p>
        </p:txBody>
      </p:sp>
      <p:pic>
        <p:nvPicPr>
          <p:cNvPr id="35" name="圖片 34" descr="一張含有 文字 的圖片&#10;&#10;自動產生的描述">
            <a:extLst>
              <a:ext uri="{FF2B5EF4-FFF2-40B4-BE49-F238E27FC236}">
                <a16:creationId xmlns:a16="http://schemas.microsoft.com/office/drawing/2014/main" id="{3CE298D2-2F45-4D10-82A1-378EB4F15E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9033" y="1096367"/>
            <a:ext cx="3494583" cy="1402590"/>
          </a:xfrm>
          <a:prstGeom prst="rect">
            <a:avLst/>
          </a:prstGeom>
        </p:spPr>
      </p:pic>
      <p:pic>
        <p:nvPicPr>
          <p:cNvPr id="21" name="圖片 39" descr="cp_k_ww_4c_075.png">
            <a:extLst>
              <a:ext uri="{FF2B5EF4-FFF2-40B4-BE49-F238E27FC236}">
                <a16:creationId xmlns:a16="http://schemas.microsoft.com/office/drawing/2014/main" id="{98ADD75F-C3B8-4EA2-847B-1BFEB6374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623" y="4132464"/>
            <a:ext cx="395875" cy="51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Shape 184" descr="下載.png">
            <a:extLst>
              <a:ext uri="{FF2B5EF4-FFF2-40B4-BE49-F238E27FC236}">
                <a16:creationId xmlns:a16="http://schemas.microsoft.com/office/drawing/2014/main" id="{6E93279F-F108-4E32-96C8-501E8E700B41}"/>
              </a:ext>
            </a:extLst>
          </p:cNvPr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5829" y="4213216"/>
            <a:ext cx="631403" cy="244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25400" prst="relaxedInset"/>
            <a:contourClr>
              <a:srgbClr val="969696"/>
            </a:contourClr>
          </a:sp3d>
        </p:spPr>
      </p:pic>
      <p:pic>
        <p:nvPicPr>
          <p:cNvPr id="25" name="Picture 2" descr="D:\DM\QTS4.3_P12_(FRA)_5100-024350-RS-201707_A\Links\QNAP-Auto-Tiering-logo_512x512.png">
            <a:extLst>
              <a:ext uri="{FF2B5EF4-FFF2-40B4-BE49-F238E27FC236}">
                <a16:creationId xmlns:a16="http://schemas.microsoft.com/office/drawing/2014/main" id="{ECEB4EAE-72D6-45EF-AADB-D5A90FDCB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6971" y="4141051"/>
            <a:ext cx="375469" cy="3754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Shape 50">
            <a:extLst>
              <a:ext uri="{FF2B5EF4-FFF2-40B4-BE49-F238E27FC236}">
                <a16:creationId xmlns:a16="http://schemas.microsoft.com/office/drawing/2014/main" id="{1B0F20B1-1782-4446-B131-31CF8E2826AF}"/>
              </a:ext>
            </a:extLst>
          </p:cNvPr>
          <p:cNvSpPr/>
          <p:nvPr/>
        </p:nvSpPr>
        <p:spPr>
          <a:xfrm>
            <a:off x="7124951" y="4495039"/>
            <a:ext cx="504056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Hant" sz="600" i="0" u="none" strike="noStrike" cap="none" err="1">
                <a:solidFill>
                  <a:schemeClr val="bg1"/>
                </a:solidFill>
                <a:latin typeface="+mj-lt"/>
                <a:ea typeface="Arial Unicode MS" pitchFamily="34" charset="-120"/>
                <a:cs typeface="Arial Unicode MS" pitchFamily="34" charset="-120"/>
                <a:sym typeface="Arial"/>
              </a:rPr>
              <a:t>Qtier</a:t>
            </a:r>
            <a:endParaRPr lang="zh-TW" sz="600" i="0" u="none" strike="noStrike" cap="none">
              <a:solidFill>
                <a:schemeClr val="bg1"/>
              </a:solidFill>
              <a:latin typeface="+mj-lt"/>
              <a:ea typeface="微軟正黑體" pitchFamily="34" charset="-120"/>
              <a:cs typeface="Arial Unicode MS" pitchFamily="34" charset="-120"/>
              <a:sym typeface="Microsoft JhengHei"/>
            </a:endParaRPr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id="{B8B8F4D0-2123-4155-9EA9-B4231F0B8C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764" y="4141551"/>
            <a:ext cx="375762" cy="316266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DECA4CF5-9B06-40FE-90FB-A724ABD662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0354" y="4141551"/>
            <a:ext cx="375469" cy="316266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4422DCB9-99F7-4EAF-839E-9EA7FAD3468B}"/>
              </a:ext>
            </a:extLst>
          </p:cNvPr>
          <p:cNvSpPr/>
          <p:nvPr/>
        </p:nvSpPr>
        <p:spPr>
          <a:xfrm>
            <a:off x="5359316" y="4486410"/>
            <a:ext cx="77760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6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HDMI</a:t>
            </a:r>
            <a:endParaRPr lang="en-US" sz="60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41C69DE-135B-4E46-A218-B3CB836C7C93}"/>
              </a:ext>
            </a:extLst>
          </p:cNvPr>
          <p:cNvSpPr/>
          <p:nvPr/>
        </p:nvSpPr>
        <p:spPr>
          <a:xfrm>
            <a:off x="5902102" y="4451374"/>
            <a:ext cx="7829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高达 </a:t>
            </a:r>
            <a:r>
              <a:rPr lang="en-US" altLang="zh-CN" sz="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32GB</a:t>
            </a:r>
          </a:p>
          <a:p>
            <a:pPr algn="ctr"/>
            <a:r>
              <a:rPr lang="zh-CN" altLang="en-US" sz="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双通道 </a:t>
            </a:r>
            <a:r>
              <a:rPr lang="en-US" altLang="zh-CN" sz="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DDR4</a:t>
            </a:r>
            <a:endParaRPr lang="en-US" sz="6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B3E0E16-5AE3-4BCA-81B2-C136B38B6BC3}"/>
              </a:ext>
            </a:extLst>
          </p:cNvPr>
          <p:cNvSpPr/>
          <p:nvPr/>
        </p:nvSpPr>
        <p:spPr>
          <a:xfrm>
            <a:off x="6556319" y="4458023"/>
            <a:ext cx="5594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扬声器与 </a:t>
            </a:r>
            <a:r>
              <a:rPr lang="en-US" altLang="zh-CN" sz="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line out</a:t>
            </a:r>
          </a:p>
        </p:txBody>
      </p:sp>
      <p:pic>
        <p:nvPicPr>
          <p:cNvPr id="36" name="圖形 35">
            <a:extLst>
              <a:ext uri="{FF2B5EF4-FFF2-40B4-BE49-F238E27FC236}">
                <a16:creationId xmlns:a16="http://schemas.microsoft.com/office/drawing/2014/main" id="{0D50258C-C1A5-4E68-AC12-CAC846937B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13124" y="4211266"/>
            <a:ext cx="258314" cy="123387"/>
          </a:xfrm>
          <a:prstGeom prst="rect">
            <a:avLst/>
          </a:prstGeom>
        </p:spPr>
      </p:pic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6041D690-6A47-4BCB-8CF5-96E822BA5849}"/>
              </a:ext>
            </a:extLst>
          </p:cNvPr>
          <p:cNvSpPr/>
          <p:nvPr/>
        </p:nvSpPr>
        <p:spPr>
          <a:xfrm>
            <a:off x="5564466" y="4123051"/>
            <a:ext cx="361601" cy="299819"/>
          </a:xfrm>
          <a:prstGeom prst="roundRect">
            <a:avLst>
              <a:gd name="adj" fmla="val 2190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784FCF81-A484-44DF-979E-172764853F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20" y="741071"/>
            <a:ext cx="4910317" cy="3859354"/>
          </a:xfrm>
          <a:prstGeom prst="rect">
            <a:avLst/>
          </a:prstGeom>
        </p:spPr>
      </p:pic>
      <p:pic>
        <p:nvPicPr>
          <p:cNvPr id="64" name="圖片 63" descr="一張含有 美工圖案 的圖片&#10;&#10;自動產生的描述">
            <a:extLst>
              <a:ext uri="{FF2B5EF4-FFF2-40B4-BE49-F238E27FC236}">
                <a16:creationId xmlns:a16="http://schemas.microsoft.com/office/drawing/2014/main" id="{B9ED8AC8-94C0-4950-A110-98C59BA120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228" y="585257"/>
            <a:ext cx="1588885" cy="405920"/>
          </a:xfrm>
          <a:prstGeom prst="rect">
            <a:avLst/>
          </a:prstGeom>
        </p:spPr>
      </p:pic>
      <p:sp>
        <p:nvSpPr>
          <p:cNvPr id="70" name="標題 17">
            <a:extLst>
              <a:ext uri="{FF2B5EF4-FFF2-40B4-BE49-F238E27FC236}">
                <a16:creationId xmlns:a16="http://schemas.microsoft.com/office/drawing/2014/main" id="{EC0C0155-D6BA-43AF-BD90-17A57550CA4A}"/>
              </a:ext>
            </a:extLst>
          </p:cNvPr>
          <p:cNvSpPr txBox="1">
            <a:spLocks/>
          </p:cNvSpPr>
          <p:nvPr/>
        </p:nvSpPr>
        <p:spPr>
          <a:xfrm>
            <a:off x="5110120" y="3157199"/>
            <a:ext cx="3053288" cy="4957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2060"/>
              </a:buClr>
              <a:buSzPct val="25000"/>
            </a:pPr>
            <a:r>
              <a:rPr lang="en-US" altLang="zh-TW" sz="2200">
                <a:solidFill>
                  <a:schemeClr val="bg1"/>
                </a:solidFill>
                <a:latin typeface="+mj-lt"/>
                <a:ea typeface="微軟正黑體"/>
                <a:sym typeface="Microsoft JhengHei"/>
              </a:rPr>
              <a:t>5G/2.5G/1G/100M</a:t>
            </a:r>
            <a:endParaRPr lang="zh-TW" altLang="en-US" sz="2200">
              <a:solidFill>
                <a:schemeClr val="bg1"/>
              </a:solidFill>
              <a:latin typeface="+mj-lt"/>
              <a:ea typeface="微軟正黑體"/>
              <a:sym typeface="Microsoft JhengHei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1295D1D-8B8A-447C-A0FC-4AA4E8E807E2}"/>
              </a:ext>
            </a:extLst>
          </p:cNvPr>
          <p:cNvSpPr txBox="1"/>
          <p:nvPr/>
        </p:nvSpPr>
        <p:spPr>
          <a:xfrm>
            <a:off x="388359" y="4531734"/>
            <a:ext cx="36848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600">
                <a:solidFill>
                  <a:srgbClr val="A5A5A5"/>
                </a:solidFill>
                <a:latin typeface="Microsoft YaHei UI"/>
              </a:rPr>
              <a:t>©2019</a:t>
            </a:r>
            <a:r>
              <a:rPr lang="zh-TW" altLang="en-US" sz="600">
                <a:solidFill>
                  <a:srgbClr val="A5A5A5"/>
                </a:solidFill>
                <a:latin typeface="Microsoft YaHei UI"/>
                <a:ea typeface="Microsoft YaHei UI"/>
              </a:rPr>
              <a:t>著作权为威联通科技股份有限公司所有。</a:t>
            </a:r>
            <a:r>
              <a:rPr lang="en-US" altLang="zh-TW" sz="600">
                <a:solidFill>
                  <a:srgbClr val="A5A5A5"/>
                </a:solidFill>
                <a:latin typeface="Microsoft YaHei UI"/>
              </a:rPr>
              <a:t> </a:t>
            </a:r>
            <a:r>
              <a:rPr lang="zh-TW" altLang="en-US" sz="600">
                <a:solidFill>
                  <a:srgbClr val="A5A5A5"/>
                </a:solidFill>
                <a:latin typeface="Microsoft YaHei UI"/>
                <a:ea typeface="Microsoft YaHei UI"/>
              </a:rPr>
              <a:t>威联通科技并保留所有权利。</a:t>
            </a:r>
            <a:r>
              <a:rPr lang="en-US" altLang="zh-TW" sz="600">
                <a:solidFill>
                  <a:srgbClr val="A5A5A5"/>
                </a:solidFill>
                <a:latin typeface="Microsoft YaHei UI"/>
              </a:rPr>
              <a:t> </a:t>
            </a:r>
            <a:r>
              <a:rPr lang="zh-TW" altLang="en-US" sz="600">
                <a:solidFill>
                  <a:srgbClr val="A5A5A5"/>
                </a:solidFill>
                <a:latin typeface="Microsoft YaHei UI"/>
                <a:ea typeface="Microsoft YaHei UI"/>
              </a:rPr>
              <a:t>威联通科技股份有限公司所使用或注册之商标或标章。</a:t>
            </a:r>
            <a:r>
              <a:rPr lang="en-US" altLang="zh-TW" sz="600">
                <a:solidFill>
                  <a:srgbClr val="A5A5A5"/>
                </a:solidFill>
                <a:latin typeface="Microsoft YaHei UI"/>
              </a:rPr>
              <a:t> </a:t>
            </a:r>
            <a:r>
              <a:rPr lang="zh-TW" altLang="en-US" sz="600">
                <a:solidFill>
                  <a:srgbClr val="A5A5A5"/>
                </a:solidFill>
                <a:latin typeface="Microsoft YaHei UI"/>
                <a:ea typeface="Microsoft YaHei UI"/>
              </a:rPr>
              <a:t>档案中所提及之产品及公司名称可能为其他公司所有之商标</a:t>
            </a:r>
            <a:r>
              <a:rPr lang="en-US" altLang="zh-TW" sz="600">
                <a:solidFill>
                  <a:srgbClr val="A5A5A5"/>
                </a:solidFill>
                <a:latin typeface="Microsoft YaHei UI"/>
              </a:rPr>
              <a:t> </a:t>
            </a:r>
            <a:r>
              <a:rPr lang="zh-TW" altLang="en-US" sz="600">
                <a:solidFill>
                  <a:srgbClr val="A5A5A5"/>
                </a:solidFill>
                <a:latin typeface="Microsoft YaHei UI"/>
                <a:ea typeface="Microsoft YaHei UI"/>
              </a:rPr>
              <a:t>。</a:t>
            </a:r>
            <a:endParaRPr lang="en-US" altLang="zh-TW" sz="600">
              <a:solidFill>
                <a:srgbClr val="A5A5A5"/>
              </a:solidFill>
              <a:latin typeface="Microsoft YaHei UI"/>
              <a:ea typeface="Microsoft YaHei UI"/>
            </a:endParaRPr>
          </a:p>
        </p:txBody>
      </p:sp>
    </p:spTree>
    <p:extLst>
      <p:ext uri="{BB962C8B-B14F-4D97-AF65-F5344CB8AC3E}">
        <p14:creationId xmlns:p14="http://schemas.microsoft.com/office/powerpoint/2010/main" val="50807425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AB9ACA1-35B6-4716-9C2A-9ACCEF89BFA0}"/>
              </a:ext>
            </a:extLst>
          </p:cNvPr>
          <p:cNvSpPr/>
          <p:nvPr/>
        </p:nvSpPr>
        <p:spPr>
          <a:xfrm>
            <a:off x="-153383" y="1140853"/>
            <a:ext cx="6046886" cy="359042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499115" y="3518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chemeClr val="dk1"/>
              </a:buClr>
              <a:buSzPts val="3400"/>
            </a:pPr>
            <a:r>
              <a:rPr lang="en-US" sz="3600" b="1" u="none" strike="noStrike" cap="none">
                <a:latin typeface="+mj-lt"/>
                <a:ea typeface="Microsoft JhengHei"/>
                <a:sym typeface="Arial"/>
              </a:rPr>
              <a:t>2.5"</a:t>
            </a:r>
            <a:r>
              <a:rPr lang="en-US" altLang="zh-CN" sz="3600" b="1">
                <a:latin typeface="+mj-lt"/>
                <a:ea typeface="Microsoft JhengHei"/>
                <a:sym typeface="Arial"/>
              </a:rPr>
              <a:t> </a:t>
            </a:r>
            <a:r>
              <a:rPr lang="en-US" altLang="zh-CN" sz="3600" b="1" u="none" strike="noStrike" cap="none">
                <a:latin typeface="+mj-lt"/>
                <a:ea typeface="Microsoft JhengHei"/>
                <a:sym typeface="Arial"/>
              </a:rPr>
              <a:t>SSD </a:t>
            </a:r>
            <a:r>
              <a:rPr lang="en-US" altLang="zh-CN" sz="3600" b="1" err="1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价格</a:t>
            </a:r>
            <a:r>
              <a:rPr lang="zh-CN" altLang="en-US" sz="3600" b="1" u="none" strike="noStrike" cap="none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不再高不可攀</a:t>
            </a:r>
            <a:endParaRPr sz="3600" b="1" u="none" strike="noStrike" cap="none"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19" name="圖片 39" descr="比較.jpg">
            <a:extLst>
              <a:ext uri="{FF2B5EF4-FFF2-40B4-BE49-F238E27FC236}">
                <a16:creationId xmlns:a16="http://schemas.microsoft.com/office/drawing/2014/main" id="{DFA9FF9B-0084-A441-9EC6-F12FBB7DAF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928" y="1387727"/>
            <a:ext cx="4607901" cy="324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hape 164">
            <a:extLst>
              <a:ext uri="{FF2B5EF4-FFF2-40B4-BE49-F238E27FC236}">
                <a16:creationId xmlns:a16="http://schemas.microsoft.com/office/drawing/2014/main" id="{AEB1A29D-1C2B-C84D-9008-CEADDC257993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-622489" y="2999723"/>
            <a:ext cx="2831692" cy="28176"/>
          </a:xfrm>
          <a:prstGeom prst="straightConnector1">
            <a:avLst/>
          </a:prstGeom>
          <a:noFill/>
          <a:ln w="19050">
            <a:solidFill>
              <a:schemeClr val="accent6">
                <a:lumMod val="50000"/>
              </a:schemeClr>
            </a:solidFill>
            <a:prstDash val="dash"/>
            <a:round/>
            <a:headEnd type="stealth" w="lg" len="lg"/>
            <a:tailEnd type="stealth" w="lg" len="lg"/>
          </a:ln>
        </p:spPr>
      </p:cxnSp>
      <p:sp>
        <p:nvSpPr>
          <p:cNvPr id="22" name="文字方塊 30">
            <a:extLst>
              <a:ext uri="{FF2B5EF4-FFF2-40B4-BE49-F238E27FC236}">
                <a16:creationId xmlns:a16="http://schemas.microsoft.com/office/drawing/2014/main" id="{E904DA7A-7AB7-744A-9195-920A57222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903" y="4423641"/>
            <a:ext cx="1207233" cy="23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r>
              <a:rPr lang="en-US" altLang="zh-TW" sz="1050" b="1">
                <a:solidFill>
                  <a:srgbClr val="0070C0"/>
                </a:solidFill>
              </a:rPr>
              <a:t>H 100.1 mm</a:t>
            </a:r>
            <a:endParaRPr lang="zh-TW" altLang="en-US" sz="1050" b="1">
              <a:solidFill>
                <a:srgbClr val="0070C0"/>
              </a:solidFill>
            </a:endParaRPr>
          </a:p>
        </p:txBody>
      </p:sp>
      <p:cxnSp>
        <p:nvCxnSpPr>
          <p:cNvPr id="23" name="Shape 164">
            <a:extLst>
              <a:ext uri="{FF2B5EF4-FFF2-40B4-BE49-F238E27FC236}">
                <a16:creationId xmlns:a16="http://schemas.microsoft.com/office/drawing/2014/main" id="{2298D93F-29DC-B547-8EAC-16B7C99B50E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27734" y="1434327"/>
            <a:ext cx="1961483" cy="35762"/>
          </a:xfrm>
          <a:prstGeom prst="straightConnector1">
            <a:avLst/>
          </a:prstGeom>
          <a:noFill/>
          <a:ln w="19050">
            <a:solidFill>
              <a:schemeClr val="accent6">
                <a:lumMod val="50000"/>
              </a:schemeClr>
            </a:solidFill>
            <a:prstDash val="dash"/>
            <a:round/>
            <a:headEnd type="stealth" w="lg" len="lg"/>
            <a:tailEnd type="stealth" w="lg" len="lg"/>
          </a:ln>
        </p:spPr>
      </p:cxnSp>
      <p:sp>
        <p:nvSpPr>
          <p:cNvPr id="24" name="文字方塊 36">
            <a:extLst>
              <a:ext uri="{FF2B5EF4-FFF2-40B4-BE49-F238E27FC236}">
                <a16:creationId xmlns:a16="http://schemas.microsoft.com/office/drawing/2014/main" id="{366D3CB6-A038-0E4B-8D4E-FCC5784F8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313" y="1233323"/>
            <a:ext cx="1384958" cy="23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050" b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W 101.6 mm</a:t>
            </a:r>
            <a:endParaRPr lang="zh-TW" altLang="en-US" sz="1050" b="1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5" name="文字方塊 38">
            <a:extLst>
              <a:ext uri="{FF2B5EF4-FFF2-40B4-BE49-F238E27FC236}">
                <a16:creationId xmlns:a16="http://schemas.microsoft.com/office/drawing/2014/main" id="{62402E3F-5EA4-394F-8388-781340E4B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06" y="2834459"/>
            <a:ext cx="1384960" cy="23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050" b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H 147mm</a:t>
            </a:r>
            <a:endParaRPr lang="zh-TW" altLang="en-US" sz="1050" b="1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cxnSp>
        <p:nvCxnSpPr>
          <p:cNvPr id="26" name="Shape 164">
            <a:extLst>
              <a:ext uri="{FF2B5EF4-FFF2-40B4-BE49-F238E27FC236}">
                <a16:creationId xmlns:a16="http://schemas.microsoft.com/office/drawing/2014/main" id="{FC03EED8-FAE7-3B43-8859-68F4128CE68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517511" y="2288278"/>
            <a:ext cx="1330775" cy="65022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prstDash val="dash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文字方塊 36">
            <a:extLst>
              <a:ext uri="{FF2B5EF4-FFF2-40B4-BE49-F238E27FC236}">
                <a16:creationId xmlns:a16="http://schemas.microsoft.com/office/drawing/2014/main" id="{0C0B3C57-C217-264A-B35C-79FFDF1C9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6841" y="2011881"/>
            <a:ext cx="1384958" cy="23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050" b="1">
                <a:solidFill>
                  <a:srgbClr val="0070C0"/>
                </a:solidFill>
              </a:rPr>
              <a:t>W 69.85 mm</a:t>
            </a:r>
            <a:endParaRPr lang="zh-TW" altLang="en-US" sz="1050" b="1">
              <a:solidFill>
                <a:srgbClr val="0070C0"/>
              </a:solidFill>
            </a:endParaRPr>
          </a:p>
        </p:txBody>
      </p:sp>
      <p:cxnSp>
        <p:nvCxnSpPr>
          <p:cNvPr id="28" name="Shape 164">
            <a:extLst>
              <a:ext uri="{FF2B5EF4-FFF2-40B4-BE49-F238E27FC236}">
                <a16:creationId xmlns:a16="http://schemas.microsoft.com/office/drawing/2014/main" id="{F81869AF-F63F-1849-AE73-DEADA9B282F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188565" y="2161487"/>
            <a:ext cx="429143" cy="28176"/>
          </a:xfrm>
          <a:prstGeom prst="straightConnector1">
            <a:avLst/>
          </a:prstGeom>
          <a:noFill/>
          <a:ln w="19050">
            <a:solidFill>
              <a:srgbClr val="C00000"/>
            </a:solidFill>
            <a:prstDash val="dash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文字方塊 36">
            <a:extLst>
              <a:ext uri="{FF2B5EF4-FFF2-40B4-BE49-F238E27FC236}">
                <a16:creationId xmlns:a16="http://schemas.microsoft.com/office/drawing/2014/main" id="{DD6D73FA-38AB-3E40-A8FD-C188ABAB0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5087" y="1840714"/>
            <a:ext cx="1384959" cy="23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050">
                <a:solidFill>
                  <a:srgbClr val="C00000"/>
                </a:solidFill>
              </a:rPr>
              <a:t>W</a:t>
            </a:r>
            <a:r>
              <a:rPr lang="zh-TW" altLang="en-US" sz="1050">
                <a:solidFill>
                  <a:srgbClr val="C00000"/>
                </a:solidFill>
              </a:rPr>
              <a:t> </a:t>
            </a:r>
            <a:r>
              <a:rPr lang="en-US" altLang="zh-TW" sz="1050">
                <a:solidFill>
                  <a:srgbClr val="C00000"/>
                </a:solidFill>
              </a:rPr>
              <a:t>22 mm</a:t>
            </a:r>
            <a:endParaRPr lang="zh-TW" altLang="en-US" sz="1050">
              <a:solidFill>
                <a:srgbClr val="C00000"/>
              </a:solidFill>
            </a:endParaRPr>
          </a:p>
        </p:txBody>
      </p:sp>
      <p:cxnSp>
        <p:nvCxnSpPr>
          <p:cNvPr id="30" name="Shape 164">
            <a:extLst>
              <a:ext uri="{FF2B5EF4-FFF2-40B4-BE49-F238E27FC236}">
                <a16:creationId xmlns:a16="http://schemas.microsoft.com/office/drawing/2014/main" id="{578E635D-D908-8D42-B466-CF090624CD83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3725285" y="3300991"/>
            <a:ext cx="2014587" cy="0"/>
          </a:xfrm>
          <a:prstGeom prst="straightConnector1">
            <a:avLst/>
          </a:prstGeom>
          <a:noFill/>
          <a:ln w="19050">
            <a:solidFill>
              <a:srgbClr val="C00000"/>
            </a:solidFill>
            <a:prstDash val="dash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文字方塊 36">
            <a:extLst>
              <a:ext uri="{FF2B5EF4-FFF2-40B4-BE49-F238E27FC236}">
                <a16:creationId xmlns:a16="http://schemas.microsoft.com/office/drawing/2014/main" id="{5A376E5F-FBB1-B747-ADE4-69B5174E6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57" y="2393209"/>
            <a:ext cx="1384959" cy="23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050">
                <a:solidFill>
                  <a:srgbClr val="C00000"/>
                </a:solidFill>
              </a:rPr>
              <a:t>H</a:t>
            </a:r>
            <a:r>
              <a:rPr lang="zh-TW" altLang="en-US" sz="1050">
                <a:solidFill>
                  <a:srgbClr val="C00000"/>
                </a:solidFill>
              </a:rPr>
              <a:t> </a:t>
            </a:r>
            <a:r>
              <a:rPr lang="en-US" altLang="zh-TW" sz="1050">
                <a:solidFill>
                  <a:srgbClr val="C00000"/>
                </a:solidFill>
              </a:rPr>
              <a:t>110 mm</a:t>
            </a:r>
            <a:endParaRPr lang="zh-TW" altLang="en-US" sz="1050">
              <a:solidFill>
                <a:srgbClr val="C00000"/>
              </a:solidFill>
            </a:endParaRPr>
          </a:p>
        </p:txBody>
      </p:sp>
      <p:cxnSp>
        <p:nvCxnSpPr>
          <p:cNvPr id="33" name="Shape 164">
            <a:extLst>
              <a:ext uri="{FF2B5EF4-FFF2-40B4-BE49-F238E27FC236}">
                <a16:creationId xmlns:a16="http://schemas.microsoft.com/office/drawing/2014/main" id="{AF5FE90D-FC2B-6E4F-87D4-C42152ADEAB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1430025" y="3418029"/>
            <a:ext cx="1940895" cy="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prstDash val="dash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hape 164">
            <a:extLst>
              <a:ext uri="{FF2B5EF4-FFF2-40B4-BE49-F238E27FC236}">
                <a16:creationId xmlns:a16="http://schemas.microsoft.com/office/drawing/2014/main" id="{019BDAFC-8557-7B45-9E29-7D34CB7E3693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4070442" y="3480341"/>
            <a:ext cx="1608202" cy="6502"/>
          </a:xfrm>
          <a:prstGeom prst="straightConnector1">
            <a:avLst/>
          </a:prstGeom>
          <a:noFill/>
          <a:ln w="19050">
            <a:solidFill>
              <a:srgbClr val="C00000"/>
            </a:solidFill>
            <a:prstDash val="dash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hape 164">
            <a:extLst>
              <a:ext uri="{FF2B5EF4-FFF2-40B4-BE49-F238E27FC236}">
                <a16:creationId xmlns:a16="http://schemas.microsoft.com/office/drawing/2014/main" id="{754143AD-236F-BD46-9BC0-92D7148F4C8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200486" y="2261186"/>
            <a:ext cx="826858" cy="49850"/>
          </a:xfrm>
          <a:prstGeom prst="straightConnector1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" name="文字方塊 36">
            <a:extLst>
              <a:ext uri="{FF2B5EF4-FFF2-40B4-BE49-F238E27FC236}">
                <a16:creationId xmlns:a16="http://schemas.microsoft.com/office/drawing/2014/main" id="{5267671A-5A5C-4745-B5D5-79087FC35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262" y="3334553"/>
            <a:ext cx="1384959" cy="23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050">
                <a:solidFill>
                  <a:srgbClr val="C00000"/>
                </a:solidFill>
              </a:rPr>
              <a:t>H</a:t>
            </a:r>
            <a:r>
              <a:rPr lang="zh-TW" altLang="en-US" sz="1050">
                <a:solidFill>
                  <a:srgbClr val="C00000"/>
                </a:solidFill>
              </a:rPr>
              <a:t> </a:t>
            </a:r>
            <a:r>
              <a:rPr lang="en-US" altLang="zh-TW" sz="1050">
                <a:solidFill>
                  <a:srgbClr val="C00000"/>
                </a:solidFill>
              </a:rPr>
              <a:t>80 mm</a:t>
            </a:r>
            <a:endParaRPr lang="zh-TW" altLang="en-US" sz="1050">
              <a:solidFill>
                <a:srgbClr val="C00000"/>
              </a:solidFill>
            </a:endParaRPr>
          </a:p>
        </p:txBody>
      </p:sp>
      <p:cxnSp>
        <p:nvCxnSpPr>
          <p:cNvPr id="37" name="Shape 164">
            <a:extLst>
              <a:ext uri="{FF2B5EF4-FFF2-40B4-BE49-F238E27FC236}">
                <a16:creationId xmlns:a16="http://schemas.microsoft.com/office/drawing/2014/main" id="{6BCF0A81-4CB5-0A46-A67E-CC9CCE6B7EB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84348" y="2691412"/>
            <a:ext cx="1270088" cy="76943"/>
          </a:xfrm>
          <a:prstGeom prst="straightConnector1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0724611-A215-3340-956E-3E3B85EB6075}"/>
              </a:ext>
            </a:extLst>
          </p:cNvPr>
          <p:cNvSpPr/>
          <p:nvPr/>
        </p:nvSpPr>
        <p:spPr>
          <a:xfrm>
            <a:off x="2260276" y="2011882"/>
            <a:ext cx="1657616" cy="25538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E13C0D2-F430-49D2-A05B-19D0F624AFBE}"/>
              </a:ext>
            </a:extLst>
          </p:cNvPr>
          <p:cNvSpPr/>
          <p:nvPr/>
        </p:nvSpPr>
        <p:spPr>
          <a:xfrm>
            <a:off x="5616142" y="1383009"/>
            <a:ext cx="3688998" cy="3348271"/>
          </a:xfrm>
          <a:prstGeom prst="rect">
            <a:avLst/>
          </a:prstGeom>
          <a:solidFill>
            <a:srgbClr val="04114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Shape 246">
            <a:extLst>
              <a:ext uri="{FF2B5EF4-FFF2-40B4-BE49-F238E27FC236}">
                <a16:creationId xmlns:a16="http://schemas.microsoft.com/office/drawing/2014/main" id="{644F9399-C487-7D4E-AF7D-195EC7A8C28A}"/>
              </a:ext>
            </a:extLst>
          </p:cNvPr>
          <p:cNvSpPr txBox="1"/>
          <p:nvPr/>
        </p:nvSpPr>
        <p:spPr>
          <a:xfrm>
            <a:off x="6821848" y="4425884"/>
            <a:ext cx="1560269" cy="203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altLang="zh-Hant" sz="600" b="1" err="1">
                <a:solidFill>
                  <a:schemeClr val="bg1"/>
                </a:solidFill>
                <a:latin typeface="微軟正黑體"/>
                <a:ea typeface="微軟正黑體"/>
              </a:rPr>
              <a:t>来源</a:t>
            </a:r>
            <a:r>
              <a:rPr lang="en-US" altLang="zh-Hant" sz="600" b="1">
                <a:solidFill>
                  <a:schemeClr val="bg1"/>
                </a:solidFill>
                <a:latin typeface="微軟正黑體"/>
                <a:ea typeface="微軟正黑體"/>
              </a:rPr>
              <a:t>: 2019/08 </a:t>
            </a:r>
            <a:r>
              <a:rPr lang="en-US" altLang="zh-Hant" sz="600" b="1" err="1">
                <a:solidFill>
                  <a:schemeClr val="bg1"/>
                </a:solidFill>
                <a:latin typeface="微軟正黑體"/>
                <a:ea typeface="微軟正黑體"/>
              </a:rPr>
              <a:t>京东购物网站</a:t>
            </a:r>
            <a:endParaRPr lang="zh-CN" altLang="en-US" sz="600" b="1" i="0" u="none" strike="noStrike" cap="none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38" name="Shape 246">
            <a:extLst>
              <a:ext uri="{FF2B5EF4-FFF2-40B4-BE49-F238E27FC236}">
                <a16:creationId xmlns:a16="http://schemas.microsoft.com/office/drawing/2014/main" id="{BD3078D0-161A-EC45-B6E7-4CABB2B6B723}"/>
              </a:ext>
            </a:extLst>
          </p:cNvPr>
          <p:cNvSpPr txBox="1"/>
          <p:nvPr/>
        </p:nvSpPr>
        <p:spPr>
          <a:xfrm>
            <a:off x="5893503" y="1708980"/>
            <a:ext cx="3271764" cy="130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tabLst>
                <a:tab pos="180975" algn="l"/>
              </a:tabLst>
            </a:pPr>
            <a:r>
              <a:rPr lang="zh-Hant" altLang="en-US" sz="1250" b="1">
                <a:solidFill>
                  <a:schemeClr val="bg1"/>
                </a:solidFill>
                <a:latin typeface="Microsoft JhengHei"/>
                <a:ea typeface="Microsoft JhengHei"/>
              </a:rPr>
              <a:t>历史</a:t>
            </a:r>
            <a:r>
              <a:rPr lang="zh-Hant" altLang="en-US" sz="125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悠久，始</a:t>
            </a:r>
            <a:r>
              <a:rPr lang="zh-Hant" altLang="en-US" sz="1250" b="1">
                <a:solidFill>
                  <a:schemeClr val="bg1"/>
                </a:solidFill>
                <a:latin typeface="Microsoft JhengHei"/>
                <a:ea typeface="Microsoft JhengHei"/>
              </a:rPr>
              <a:t>于轻薄型笔电</a:t>
            </a:r>
            <a:endParaRPr lang="en-US" altLang="zh-Hant" sz="1250" b="1" i="0" u="none" strike="noStrike" cap="none">
              <a:solidFill>
                <a:schemeClr val="bg1"/>
              </a:solidFill>
              <a:latin typeface="Microsoft JhengHei"/>
              <a:ea typeface="Microsoft JhengHei"/>
              <a:sym typeface="Arial"/>
            </a:endParaRPr>
          </a:p>
          <a:p>
            <a:pPr marL="180975" indent="-180975">
              <a:lnSpc>
                <a:spcPts val="1800"/>
              </a:lnSpc>
              <a:buClr>
                <a:schemeClr val="bg1"/>
              </a:buClr>
              <a:buSzPct val="50000"/>
              <a:buFont typeface="Wingdings" pitchFamily="2" charset="2"/>
              <a:buChar char="l"/>
              <a:tabLst>
                <a:tab pos="180975" algn="l"/>
              </a:tabLst>
            </a:pPr>
            <a:r>
              <a:rPr lang="zh-Hant" altLang="en-US" sz="1250" b="1">
                <a:solidFill>
                  <a:schemeClr val="bg1"/>
                </a:solidFill>
                <a:latin typeface="Microsoft JhengHei"/>
                <a:ea typeface="Microsoft JhengHei"/>
              </a:rPr>
              <a:t>电脑</a:t>
            </a:r>
            <a:r>
              <a:rPr lang="zh-Hant" altLang="en-US" sz="125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升</a:t>
            </a:r>
            <a:r>
              <a:rPr lang="zh-Hant" altLang="en-US" sz="1250" b="1">
                <a:solidFill>
                  <a:schemeClr val="bg1"/>
                </a:solidFill>
                <a:latin typeface="Microsoft JhengHei"/>
                <a:ea typeface="Microsoft JhengHei"/>
              </a:rPr>
              <a:t>级后</a:t>
            </a:r>
            <a:r>
              <a:rPr lang="zh-Hant" altLang="en-US" sz="125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，</a:t>
            </a:r>
            <a:r>
              <a:rPr lang="zh-Hant" altLang="en-US" sz="1250" b="1">
                <a:solidFill>
                  <a:schemeClr val="bg1"/>
                </a:solidFill>
                <a:latin typeface="Microsoft JhengHei"/>
                <a:ea typeface="Microsoft JhengHei"/>
              </a:rPr>
              <a:t>淘</a:t>
            </a:r>
            <a:r>
              <a:rPr lang="zh-Hant" altLang="en-US" sz="125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汰的 </a:t>
            </a:r>
            <a:r>
              <a:rPr lang="en-US" altLang="zh-Hant" sz="1250" b="1" i="0" u="none" strike="noStrike" cap="none">
                <a:solidFill>
                  <a:schemeClr val="bg1"/>
                </a:solidFill>
                <a:latin typeface="+mj-lt"/>
                <a:ea typeface="Microsoft JhengHei"/>
                <a:sym typeface="Arial"/>
              </a:rPr>
              <a:t>2.5"</a:t>
            </a:r>
            <a:r>
              <a:rPr lang="zh-Hant" altLang="en-US" sz="1250" b="1">
                <a:solidFill>
                  <a:schemeClr val="bg1"/>
                </a:solidFill>
                <a:latin typeface="+mj-lt"/>
                <a:ea typeface="Microsoft JhengHei"/>
              </a:rPr>
              <a:t> </a:t>
            </a:r>
            <a:r>
              <a:rPr lang="en-US" altLang="zh-Hant" sz="1250" b="1" i="0" u="none" strike="noStrike" cap="none">
                <a:solidFill>
                  <a:schemeClr val="bg1"/>
                </a:solidFill>
                <a:latin typeface="+mj-lt"/>
                <a:ea typeface="Microsoft JhengHei"/>
                <a:sym typeface="Arial"/>
              </a:rPr>
              <a:t>SSD</a:t>
            </a:r>
            <a:endParaRPr lang="en-US" altLang="zh-Hant" sz="1250" b="1" i="0" u="none" strike="noStrike" cap="none">
              <a:solidFill>
                <a:schemeClr val="bg1"/>
              </a:solidFill>
              <a:latin typeface="+mj-lt"/>
              <a:ea typeface="Microsoft JhengHei"/>
            </a:endParaRPr>
          </a:p>
          <a:p>
            <a:pPr marL="180975" marR="0" lvl="0" indent="-180975" algn="l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tabLst>
                <a:tab pos="180975" algn="l"/>
              </a:tabLst>
            </a:pPr>
            <a:r>
              <a:rPr lang="zh-Hant" altLang="en-US" sz="125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各</a:t>
            </a:r>
            <a:r>
              <a:rPr lang="zh-Hant" altLang="en-US" sz="1250" b="1">
                <a:solidFill>
                  <a:schemeClr val="bg1"/>
                </a:solidFill>
                <a:latin typeface="Microsoft JhengHei"/>
                <a:ea typeface="Microsoft JhengHei"/>
              </a:rPr>
              <a:t>种</a:t>
            </a:r>
            <a:r>
              <a:rPr lang="zh-Hant" altLang="en-US" sz="125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通路</a:t>
            </a:r>
            <a:r>
              <a:rPr lang="zh-Hant" altLang="en-US" sz="1250" b="1">
                <a:solidFill>
                  <a:schemeClr val="bg1"/>
                </a:solidFill>
                <a:latin typeface="Microsoft JhengHei"/>
                <a:ea typeface="Microsoft JhengHei"/>
              </a:rPr>
              <a:t>与卖场</a:t>
            </a:r>
            <a:r>
              <a:rPr lang="zh-Hant" altLang="en-US" sz="125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的最高能</a:t>
            </a:r>
            <a:r>
              <a:rPr lang="zh-Hant" altLang="en-US" sz="1250" b="1">
                <a:solidFill>
                  <a:schemeClr val="bg1"/>
                </a:solidFill>
                <a:latin typeface="Microsoft JhengHei"/>
                <a:ea typeface="Microsoft JhengHei"/>
              </a:rPr>
              <a:t>见</a:t>
            </a:r>
            <a:r>
              <a:rPr lang="zh-Hant" altLang="en-US" sz="125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度</a:t>
            </a:r>
            <a:r>
              <a:rPr lang="zh-Hant" altLang="en-US" sz="1250" b="1">
                <a:solidFill>
                  <a:schemeClr val="bg1"/>
                </a:solidFill>
                <a:latin typeface="Microsoft JhengHei"/>
                <a:ea typeface="Microsoft JhengHei"/>
              </a:rPr>
              <a:t>与</a:t>
            </a:r>
            <a:r>
              <a:rPr lang="zh-Hant" altLang="en-US" sz="125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市</a:t>
            </a:r>
            <a:r>
              <a:rPr lang="zh-Hant" altLang="en-US" sz="1250" b="1">
                <a:solidFill>
                  <a:schemeClr val="bg1"/>
                </a:solidFill>
                <a:latin typeface="Microsoft JhengHei"/>
                <a:ea typeface="Microsoft JhengHei"/>
              </a:rPr>
              <a:t>占</a:t>
            </a:r>
            <a:r>
              <a:rPr lang="zh-Hant" altLang="en-US" sz="125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率</a:t>
            </a:r>
            <a:endParaRPr lang="zh-Hant" altLang="en-US" sz="1250" b="1" i="0" u="none" strike="noStrike" cap="none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285750" marR="0" lvl="0" indent="-285750" algn="l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Ø"/>
            </a:pPr>
            <a:endParaRPr lang="en-US" altLang="zh-Hant" sz="1250" b="1" i="0" u="none" strike="noStrike" cap="none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  <a:p>
            <a:pPr marL="285750" marR="0" lvl="0" indent="-285750" algn="l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Ø"/>
            </a:pPr>
            <a:endParaRPr sz="1250" b="1" i="0" u="none" strike="noStrike" cap="none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3929C4-B0E5-914A-BFA2-BF7B816E7E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204" y="2636839"/>
            <a:ext cx="3331138" cy="16050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1A85E87F-CACA-42FA-9694-F25D6919FDA1}"/>
              </a:ext>
            </a:extLst>
          </p:cNvPr>
          <p:cNvSpPr/>
          <p:nvPr/>
        </p:nvSpPr>
        <p:spPr>
          <a:xfrm>
            <a:off x="-595178" y="160420"/>
            <a:ext cx="597160" cy="555129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6863B25B-F8BE-4B4E-8411-B9877323D62D}"/>
              </a:ext>
            </a:extLst>
          </p:cNvPr>
          <p:cNvSpPr/>
          <p:nvPr/>
        </p:nvSpPr>
        <p:spPr>
          <a:xfrm>
            <a:off x="1360870" y="1648000"/>
            <a:ext cx="1233207" cy="312192"/>
          </a:xfrm>
          <a:prstGeom prst="roundRect">
            <a:avLst>
              <a:gd name="adj" fmla="val 50000"/>
            </a:avLst>
          </a:prstGeom>
          <a:solidFill>
            <a:srgbClr val="04114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8EE0FB9-7BE3-4EB1-BAE6-46E2A3B8E5FB}"/>
              </a:ext>
            </a:extLst>
          </p:cNvPr>
          <p:cNvSpPr/>
          <p:nvPr/>
        </p:nvSpPr>
        <p:spPr>
          <a:xfrm>
            <a:off x="1396370" y="1660761"/>
            <a:ext cx="1175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zh-TW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微軟正黑體" panose="020B0604030504040204" pitchFamily="34" charset="-120"/>
                <a:sym typeface="微軟正黑體" panose="020B0604030504040204" pitchFamily="34" charset="-120"/>
              </a:rPr>
              <a:t>3.5</a:t>
            </a:r>
            <a:r>
              <a:rPr lang="zh-TW" altLang="en-US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微軟正黑體" panose="020B0604030504040204" pitchFamily="34" charset="-120"/>
              </a:rPr>
              <a:t>吋傳統硬碟</a:t>
            </a: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05C7A119-9D4B-4593-9B6F-123180DD2FCE}"/>
              </a:ext>
            </a:extLst>
          </p:cNvPr>
          <p:cNvSpPr/>
          <p:nvPr/>
        </p:nvSpPr>
        <p:spPr>
          <a:xfrm>
            <a:off x="2763462" y="2531324"/>
            <a:ext cx="948279" cy="312192"/>
          </a:xfrm>
          <a:prstGeom prst="roundRect">
            <a:avLst>
              <a:gd name="adj" fmla="val 50000"/>
            </a:avLst>
          </a:prstGeom>
          <a:solidFill>
            <a:srgbClr val="04114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AC5F682-8B46-4277-9235-571536B42A92}"/>
              </a:ext>
            </a:extLst>
          </p:cNvPr>
          <p:cNvSpPr/>
          <p:nvPr/>
        </p:nvSpPr>
        <p:spPr>
          <a:xfrm>
            <a:off x="2806910" y="2549984"/>
            <a:ext cx="8675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微軟正黑體" panose="020B0604030504040204" pitchFamily="34" charset="-120"/>
                <a:sym typeface="微軟正黑體" panose="020B0604030504040204" pitchFamily="34" charset="-120"/>
              </a:rPr>
              <a:t>2.5</a:t>
            </a:r>
            <a:r>
              <a:rPr lang="zh-TW" altLang="en-US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微軟正黑體" panose="020B0604030504040204" pitchFamily="34" charset="-120"/>
              </a:rPr>
              <a:t>吋</a:t>
            </a:r>
            <a:r>
              <a:rPr lang="en-US" altLang="zh-TW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微軟正黑體" panose="020B0604030504040204" pitchFamily="34" charset="-120"/>
                <a:sym typeface="微軟正黑體" panose="020B0604030504040204" pitchFamily="34" charset="-120"/>
              </a:rPr>
              <a:t>SSD</a:t>
            </a:r>
            <a:endParaRPr lang="zh-TW" altLang="en-US" sz="1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7CA6195B-AB8A-421E-B92C-0EF456E3F72A}"/>
              </a:ext>
            </a:extLst>
          </p:cNvPr>
          <p:cNvSpPr/>
          <p:nvPr/>
        </p:nvSpPr>
        <p:spPr>
          <a:xfrm>
            <a:off x="5733204" y="2624321"/>
            <a:ext cx="3335761" cy="1617586"/>
          </a:xfrm>
          <a:prstGeom prst="roundRect">
            <a:avLst>
              <a:gd name="adj" fmla="val 1603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F1C1F26C-F8E7-4ED2-BFB0-E550FE58AFB0}"/>
              </a:ext>
            </a:extLst>
          </p:cNvPr>
          <p:cNvSpPr/>
          <p:nvPr/>
        </p:nvSpPr>
        <p:spPr>
          <a:xfrm>
            <a:off x="5466556" y="989839"/>
            <a:ext cx="4020085" cy="56261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Shape 246">
            <a:extLst>
              <a:ext uri="{FF2B5EF4-FFF2-40B4-BE49-F238E27FC236}">
                <a16:creationId xmlns:a16="http://schemas.microsoft.com/office/drawing/2014/main" id="{BD3078D0-161A-EC45-B6E7-4CABB2B6B723}"/>
              </a:ext>
            </a:extLst>
          </p:cNvPr>
          <p:cNvSpPr txBox="1"/>
          <p:nvPr/>
        </p:nvSpPr>
        <p:spPr>
          <a:xfrm>
            <a:off x="5570627" y="1086784"/>
            <a:ext cx="3448175" cy="337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altLang="zh-Hant" sz="1800" b="1" i="0" u="none" strike="noStrike" cap="none">
                <a:solidFill>
                  <a:schemeClr val="bg1"/>
                </a:solidFill>
                <a:latin typeface="+mj-lt"/>
                <a:ea typeface="Microsoft JhengHei"/>
                <a:sym typeface="Arial"/>
              </a:rPr>
              <a:t>2.5"</a:t>
            </a:r>
            <a:r>
              <a:rPr lang="zh-Hant" altLang="en-US" sz="1800" b="1">
                <a:solidFill>
                  <a:schemeClr val="bg1"/>
                </a:solidFill>
                <a:latin typeface="+mj-lt"/>
                <a:ea typeface="Microsoft JhengHei"/>
              </a:rPr>
              <a:t> </a:t>
            </a:r>
            <a:r>
              <a:rPr lang="en-US" altLang="zh-Hant" sz="1800" b="1" i="0" u="none" strike="noStrike" cap="none">
                <a:solidFill>
                  <a:schemeClr val="bg1"/>
                </a:solidFill>
                <a:latin typeface="+mj-lt"/>
                <a:ea typeface="Microsoft JhengHei"/>
                <a:sym typeface="Arial"/>
              </a:rPr>
              <a:t>SSD </a:t>
            </a:r>
            <a:r>
              <a:rPr lang="zh-Hant" altLang="en-US" sz="18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常</a:t>
            </a:r>
            <a:r>
              <a:rPr lang="zh-Hant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见于</a:t>
            </a:r>
            <a:r>
              <a:rPr lang="zh-Hant" altLang="en-US" sz="18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你我生活之中</a:t>
            </a:r>
            <a:endParaRPr lang="en-US" altLang="zh-Hant" sz="1800" b="1" i="0" u="none" strike="noStrike" cap="none">
              <a:solidFill>
                <a:schemeClr val="bg1"/>
              </a:solidFill>
              <a:latin typeface="Microsoft JhengHei"/>
              <a:ea typeface="Microsoft JhengHei"/>
              <a:sym typeface="Arial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3547408-2AF3-494E-A787-1CB252B4CC09}"/>
              </a:ext>
            </a:extLst>
          </p:cNvPr>
          <p:cNvSpPr/>
          <p:nvPr/>
        </p:nvSpPr>
        <p:spPr>
          <a:xfrm>
            <a:off x="9150647" y="-75806"/>
            <a:ext cx="597160" cy="555129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200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76747AF6-A17D-4E7B-9211-BC24CF6FFFBE}"/>
              </a:ext>
            </a:extLst>
          </p:cNvPr>
          <p:cNvSpPr/>
          <p:nvPr/>
        </p:nvSpPr>
        <p:spPr>
          <a:xfrm>
            <a:off x="3028651" y="1056849"/>
            <a:ext cx="3089441" cy="3710607"/>
          </a:xfrm>
          <a:prstGeom prst="rect">
            <a:avLst/>
          </a:prstGeom>
          <a:gradFill>
            <a:gsLst>
              <a:gs pos="0">
                <a:srgbClr val="CC257D"/>
              </a:gs>
              <a:gs pos="100000">
                <a:srgbClr val="5C05A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B04EA451-088C-4FFF-81BA-D13020FF85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00000">
            <a:off x="2222749" y="3911584"/>
            <a:ext cx="1813986" cy="1813986"/>
          </a:xfrm>
          <a:prstGeom prst="rect">
            <a:avLst/>
          </a:prstGeom>
        </p:spPr>
      </p:pic>
      <p:pic>
        <p:nvPicPr>
          <p:cNvPr id="33" name="圖形 32">
            <a:extLst>
              <a:ext uri="{FF2B5EF4-FFF2-40B4-BE49-F238E27FC236}">
                <a16:creationId xmlns:a16="http://schemas.microsoft.com/office/drawing/2014/main" id="{82BD8408-CB75-4A59-88DB-118FBCD29C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00000">
            <a:off x="4462914" y="916866"/>
            <a:ext cx="1813986" cy="1813986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D0D5FD35-00B4-4DA2-8277-216CA1DF6359}"/>
              </a:ext>
            </a:extLst>
          </p:cNvPr>
          <p:cNvSpPr/>
          <p:nvPr/>
        </p:nvSpPr>
        <p:spPr>
          <a:xfrm>
            <a:off x="6176148" y="1056849"/>
            <a:ext cx="2851346" cy="3710607"/>
          </a:xfrm>
          <a:prstGeom prst="rect">
            <a:avLst/>
          </a:prstGeom>
          <a:gradFill>
            <a:gsLst>
              <a:gs pos="0">
                <a:srgbClr val="041141"/>
              </a:gs>
              <a:gs pos="100000">
                <a:srgbClr val="041141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B8664B5-A4AD-4C9F-8606-511D07AD602C}"/>
              </a:ext>
            </a:extLst>
          </p:cNvPr>
          <p:cNvSpPr/>
          <p:nvPr/>
        </p:nvSpPr>
        <p:spPr>
          <a:xfrm>
            <a:off x="112367" y="1056849"/>
            <a:ext cx="2851346" cy="3710607"/>
          </a:xfrm>
          <a:prstGeom prst="rect">
            <a:avLst/>
          </a:prstGeom>
          <a:gradFill>
            <a:gsLst>
              <a:gs pos="0">
                <a:srgbClr val="041141"/>
              </a:gs>
              <a:gs pos="100000">
                <a:srgbClr val="041141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0" y="-42857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zh-Hant" altLang="en-US" sz="3600" b="1">
                <a:latin typeface="Microsoft JhengHei"/>
                <a:ea typeface="Microsoft JhengHei"/>
              </a:rPr>
              <a:t>极致工艺，创造出新形态超混合架构</a:t>
            </a:r>
            <a:r>
              <a:rPr lang="en-US" altLang="zh-Hant" sz="3600" b="1">
                <a:latin typeface="Microsoft JhengHei"/>
                <a:ea typeface="Microsoft JhengHei"/>
              </a:rPr>
              <a:t> </a:t>
            </a:r>
            <a:r>
              <a:rPr lang="en-US" altLang="zh-Hant" sz="3600" b="1">
                <a:latin typeface="+mj-lt"/>
                <a:ea typeface="Microsoft JhengHei"/>
              </a:rPr>
              <a:t>NAS</a:t>
            </a:r>
            <a:endParaRPr sz="3600" b="1" u="none" strike="noStrike" cap="none">
              <a:latin typeface="+mj-lt"/>
              <a:ea typeface="Microsoft JhengHei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EAA372-498F-1C4E-B5E0-3D60A72227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983" y="2563732"/>
            <a:ext cx="2447361" cy="1821964"/>
          </a:xfrm>
          <a:prstGeom prst="rect">
            <a:avLst/>
          </a:prstGeom>
        </p:spPr>
      </p:pic>
      <p:sp>
        <p:nvSpPr>
          <p:cNvPr id="30" name="TextBox 16">
            <a:extLst>
              <a:ext uri="{FF2B5EF4-FFF2-40B4-BE49-F238E27FC236}">
                <a16:creationId xmlns:a16="http://schemas.microsoft.com/office/drawing/2014/main" id="{4D520B32-50B5-264E-8968-678881DFAEEA}"/>
              </a:ext>
            </a:extLst>
          </p:cNvPr>
          <p:cNvSpPr txBox="1"/>
          <p:nvPr/>
        </p:nvSpPr>
        <p:spPr>
          <a:xfrm>
            <a:off x="6616139" y="1826776"/>
            <a:ext cx="196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F9D3E5"/>
                </a:solidFill>
              </a:rPr>
              <a:t>185 x 264 x 279 mm</a:t>
            </a: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4D520B32-50B5-264E-8968-678881DFAEEA}"/>
              </a:ext>
            </a:extLst>
          </p:cNvPr>
          <p:cNvSpPr txBox="1"/>
          <p:nvPr/>
        </p:nvSpPr>
        <p:spPr>
          <a:xfrm>
            <a:off x="3597841" y="1867189"/>
            <a:ext cx="196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182 x 217 x 236 mm</a:t>
            </a:r>
          </a:p>
        </p:txBody>
      </p:sp>
      <p:pic>
        <p:nvPicPr>
          <p:cNvPr id="24" name="Picture 20">
            <a:extLst>
              <a:ext uri="{FF2B5EF4-FFF2-40B4-BE49-F238E27FC236}">
                <a16:creationId xmlns:a16="http://schemas.microsoft.com/office/drawing/2014/main" id="{62969897-7E4F-214A-8792-BFE04E1DF6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294" y="1810871"/>
            <a:ext cx="371020" cy="609727"/>
          </a:xfrm>
          <a:prstGeom prst="rect">
            <a:avLst/>
          </a:prstGeom>
        </p:spPr>
      </p:pic>
      <p:pic>
        <p:nvPicPr>
          <p:cNvPr id="35" name="圖形 34">
            <a:extLst>
              <a:ext uri="{FF2B5EF4-FFF2-40B4-BE49-F238E27FC236}">
                <a16:creationId xmlns:a16="http://schemas.microsoft.com/office/drawing/2014/main" id="{D42F0C8B-D8D0-4EBE-B9A5-86C93E33F9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00000">
            <a:off x="-514236" y="802998"/>
            <a:ext cx="1813986" cy="18139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520B32-50B5-264E-8968-678881DFAEEA}"/>
              </a:ext>
            </a:extLst>
          </p:cNvPr>
          <p:cNvSpPr txBox="1"/>
          <p:nvPr/>
        </p:nvSpPr>
        <p:spPr>
          <a:xfrm>
            <a:off x="510626" y="1853894"/>
            <a:ext cx="196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F9D3E5"/>
                </a:solidFill>
              </a:rPr>
              <a:t>185 x 211 x 236 mm</a:t>
            </a:r>
          </a:p>
        </p:txBody>
      </p:sp>
      <p:pic>
        <p:nvPicPr>
          <p:cNvPr id="38" name="圖形 37">
            <a:extLst>
              <a:ext uri="{FF2B5EF4-FFF2-40B4-BE49-F238E27FC236}">
                <a16:creationId xmlns:a16="http://schemas.microsoft.com/office/drawing/2014/main" id="{631A9C94-9F66-486A-9894-5DE29A3699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00000">
            <a:off x="8097167" y="3459125"/>
            <a:ext cx="1813986" cy="18139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880D63-1A22-0046-A6B1-C7D38B7BFC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74" y="2474940"/>
            <a:ext cx="2522697" cy="1910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FDBA57-F696-8A49-B671-51DF187030D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411" y="2405384"/>
            <a:ext cx="2565473" cy="2086367"/>
          </a:xfrm>
          <a:prstGeom prst="rect">
            <a:avLst/>
          </a:prstGeom>
        </p:spPr>
      </p:pic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52E33C83-E751-4869-84C9-5280C3BE9C1C}"/>
              </a:ext>
            </a:extLst>
          </p:cNvPr>
          <p:cNvSpPr/>
          <p:nvPr/>
        </p:nvSpPr>
        <p:spPr>
          <a:xfrm>
            <a:off x="3443213" y="1288191"/>
            <a:ext cx="2302760" cy="40265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D4B964F-5BE4-4071-A89A-5900E5966E2A}"/>
              </a:ext>
            </a:extLst>
          </p:cNvPr>
          <p:cNvSpPr/>
          <p:nvPr/>
        </p:nvSpPr>
        <p:spPr>
          <a:xfrm>
            <a:off x="3538932" y="1285314"/>
            <a:ext cx="2124299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TW" sz="20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9-bay TVS-951N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EDF25A1-6B91-47A9-8F4A-C3B0DA59F9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4057" y="2561744"/>
            <a:ext cx="3573318" cy="2205712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21F32E55-0202-4B0F-9B23-0BD6C4C21F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00000">
            <a:off x="798793" y="4289817"/>
            <a:ext cx="1813986" cy="1813986"/>
          </a:xfrm>
          <a:prstGeom prst="rect">
            <a:avLst/>
          </a:prstGeom>
        </p:spPr>
      </p:pic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7CD8A595-C2D0-4BEA-BF74-39F56105606C}"/>
              </a:ext>
            </a:extLst>
          </p:cNvPr>
          <p:cNvSpPr/>
          <p:nvPr/>
        </p:nvSpPr>
        <p:spPr>
          <a:xfrm>
            <a:off x="359343" y="1284211"/>
            <a:ext cx="2303278" cy="4001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AC8B9EA6-F511-4BC4-9707-609C30F5B2DA}"/>
              </a:ext>
            </a:extLst>
          </p:cNvPr>
          <p:cNvSpPr/>
          <p:nvPr/>
        </p:nvSpPr>
        <p:spPr>
          <a:xfrm>
            <a:off x="6470596" y="1290277"/>
            <a:ext cx="2303278" cy="4001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EAA7A81-9635-4309-8B1C-2E9E48B13A4A}"/>
              </a:ext>
            </a:extLst>
          </p:cNvPr>
          <p:cNvSpPr/>
          <p:nvPr/>
        </p:nvSpPr>
        <p:spPr>
          <a:xfrm>
            <a:off x="590441" y="1277550"/>
            <a:ext cx="1766830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5-bay TS-563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A178BA7-7FCD-4202-A0F3-F0C2303223F4}"/>
              </a:ext>
            </a:extLst>
          </p:cNvPr>
          <p:cNvSpPr/>
          <p:nvPr/>
        </p:nvSpPr>
        <p:spPr>
          <a:xfrm>
            <a:off x="6591176" y="1266676"/>
            <a:ext cx="2081019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6-bay TVS-673e</a:t>
            </a:r>
          </a:p>
        </p:txBody>
      </p:sp>
    </p:spTree>
    <p:extLst>
      <p:ext uri="{BB962C8B-B14F-4D97-AF65-F5344CB8AC3E}">
        <p14:creationId xmlns:p14="http://schemas.microsoft.com/office/powerpoint/2010/main" val="2843348431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圖形 77">
            <a:extLst>
              <a:ext uri="{FF2B5EF4-FFF2-40B4-BE49-F238E27FC236}">
                <a16:creationId xmlns:a16="http://schemas.microsoft.com/office/drawing/2014/main" id="{D3D5D877-7E99-4CEF-920B-00B210BE6F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00000">
            <a:off x="8162833" y="2649542"/>
            <a:ext cx="1813986" cy="1813986"/>
          </a:xfrm>
          <a:prstGeom prst="rect">
            <a:avLst/>
          </a:prstGeom>
        </p:spPr>
      </p:pic>
      <p:pic>
        <p:nvPicPr>
          <p:cNvPr id="77" name="圖形 76">
            <a:extLst>
              <a:ext uri="{FF2B5EF4-FFF2-40B4-BE49-F238E27FC236}">
                <a16:creationId xmlns:a16="http://schemas.microsoft.com/office/drawing/2014/main" id="{27CFFFBD-7CB3-45FA-A185-181E6AB19B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00000">
            <a:off x="-441529" y="1114525"/>
            <a:ext cx="1813986" cy="1813986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457200" y="10512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600" u="none" strike="noStrike" cap="none">
                <a:solidFill>
                  <a:schemeClr val="lt1"/>
                </a:solidFill>
                <a:latin typeface="+mj-lt"/>
                <a:ea typeface="Microsoft JhengHei"/>
                <a:sym typeface="Arial"/>
              </a:rPr>
              <a:t>TVS-951N</a:t>
            </a:r>
            <a:r>
              <a:rPr lang="en-US" altLang="zh-Hant" sz="3600" u="none" strike="noStrike" cap="none">
                <a:solidFill>
                  <a:schemeClr val="lt1"/>
                </a:solidFill>
                <a:latin typeface="Microsoft JhengHei"/>
                <a:ea typeface="Microsoft JhengHei"/>
                <a:sym typeface="Arial"/>
              </a:rPr>
              <a:t> </a:t>
            </a:r>
            <a:r>
              <a:rPr lang="zh-Hant" altLang="en-US" sz="3600" u="none" strike="noStrike" cap="none">
                <a:solidFill>
                  <a:schemeClr val="lt1"/>
                </a:solidFill>
                <a:latin typeface="Microsoft JhengHei"/>
                <a:ea typeface="Microsoft JhengHei"/>
                <a:sym typeface="Arial"/>
              </a:rPr>
              <a:t>正面</a:t>
            </a:r>
            <a:r>
              <a:rPr lang="zh-Hant" altLang="en-US" sz="3600">
                <a:solidFill>
                  <a:schemeClr val="lt1"/>
                </a:solidFill>
                <a:latin typeface="Microsoft JhengHei"/>
                <a:ea typeface="Microsoft JhengHei"/>
              </a:rPr>
              <a:t>硬件</a:t>
            </a:r>
            <a:endParaRPr lang="en-US" sz="36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C3A86999-F11B-48D1-986A-BF3387195F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587" y="1157078"/>
            <a:ext cx="8202416" cy="5063128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4A0158D4-18AC-4F57-879D-D95B2ECE87B8}"/>
              </a:ext>
            </a:extLst>
          </p:cNvPr>
          <p:cNvSpPr/>
          <p:nvPr/>
        </p:nvSpPr>
        <p:spPr>
          <a:xfrm rot="5400000">
            <a:off x="2569167" y="2803979"/>
            <a:ext cx="1604625" cy="25367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cxnSp>
        <p:nvCxnSpPr>
          <p:cNvPr id="35" name="接點: 肘形 12">
            <a:extLst>
              <a:ext uri="{FF2B5EF4-FFF2-40B4-BE49-F238E27FC236}">
                <a16:creationId xmlns:a16="http://schemas.microsoft.com/office/drawing/2014/main" id="{F86FAD9D-6D23-418A-A49C-3A2114F54085}"/>
              </a:ext>
            </a:extLst>
          </p:cNvPr>
          <p:cNvCxnSpPr>
            <a:cxnSpLocks/>
          </p:cNvCxnSpPr>
          <p:nvPr/>
        </p:nvCxnSpPr>
        <p:spPr>
          <a:xfrm flipH="1">
            <a:off x="2167158" y="2268720"/>
            <a:ext cx="1077486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3AEAD006-F8BA-47EB-B077-1446DD192169}"/>
              </a:ext>
            </a:extLst>
          </p:cNvPr>
          <p:cNvSpPr/>
          <p:nvPr/>
        </p:nvSpPr>
        <p:spPr>
          <a:xfrm>
            <a:off x="-7538" y="1988978"/>
            <a:ext cx="2147942" cy="53745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>
              <a:lnSpc>
                <a:spcPts val="1800"/>
              </a:lnSpc>
              <a:buSzPts val="1400"/>
            </a:pP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指示灯号：状态</a:t>
            </a:r>
            <a:r>
              <a:rPr lang="zh-Hant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，</a:t>
            </a:r>
            <a:r>
              <a:rPr lang="en-US" altLang="zh-CN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 </a:t>
            </a:r>
            <a:r>
              <a:rPr lang="en-US" altLang="zh-CN" b="1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网络</a:t>
            </a:r>
            <a:endParaRPr lang="en-US" altLang="zh-TW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/>
            </a:endParaRPr>
          </a:p>
          <a:p>
            <a:pPr algn="r">
              <a:lnSpc>
                <a:spcPts val="1800"/>
              </a:lnSpc>
              <a:buSzPts val="1400"/>
            </a:pPr>
            <a:r>
              <a:rPr lang="zh-Hant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，</a:t>
            </a: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USB</a:t>
            </a:r>
            <a:r>
              <a:rPr lang="zh-Hant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，</a:t>
            </a:r>
            <a:r>
              <a:rPr lang="en-US" altLang="zh-Hant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3.5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 "硬盘</a:t>
            </a:r>
            <a:endParaRPr lang="en-US" altLang="zh-TW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 pitchFamily="34" charset="-120"/>
            </a:endParaRPr>
          </a:p>
        </p:txBody>
      </p:sp>
      <p:cxnSp>
        <p:nvCxnSpPr>
          <p:cNvPr id="38" name="接點: 肘形 12">
            <a:extLst>
              <a:ext uri="{FF2B5EF4-FFF2-40B4-BE49-F238E27FC236}">
                <a16:creationId xmlns:a16="http://schemas.microsoft.com/office/drawing/2014/main" id="{0AB8F3D7-A299-4F7A-A952-8F96B57BB81A}"/>
              </a:ext>
            </a:extLst>
          </p:cNvPr>
          <p:cNvCxnSpPr>
            <a:cxnSpLocks/>
          </p:cNvCxnSpPr>
          <p:nvPr/>
        </p:nvCxnSpPr>
        <p:spPr>
          <a:xfrm flipH="1">
            <a:off x="2158308" y="4192293"/>
            <a:ext cx="736242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96FDC3BF-5787-4C9E-ABCF-994B83001BBA}"/>
              </a:ext>
            </a:extLst>
          </p:cNvPr>
          <p:cNvSpPr/>
          <p:nvPr/>
        </p:nvSpPr>
        <p:spPr>
          <a:xfrm rot="5400000">
            <a:off x="2944590" y="4106547"/>
            <a:ext cx="853779" cy="25367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cxnSp>
        <p:nvCxnSpPr>
          <p:cNvPr id="44" name="接點: 肘形 43">
            <a:extLst>
              <a:ext uri="{FF2B5EF4-FFF2-40B4-BE49-F238E27FC236}">
                <a16:creationId xmlns:a16="http://schemas.microsoft.com/office/drawing/2014/main" id="{F4078B3C-FB49-44BD-B74A-555CC19EA852}"/>
              </a:ext>
            </a:extLst>
          </p:cNvPr>
          <p:cNvCxnSpPr>
            <a:cxnSpLocks/>
          </p:cNvCxnSpPr>
          <p:nvPr/>
        </p:nvCxnSpPr>
        <p:spPr>
          <a:xfrm rot="10800000">
            <a:off x="2173815" y="3330109"/>
            <a:ext cx="741787" cy="361393"/>
          </a:xfrm>
          <a:prstGeom prst="bentConnector3">
            <a:avLst>
              <a:gd name="adj1" fmla="val -103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接點: 肘形 56">
            <a:extLst>
              <a:ext uri="{FF2B5EF4-FFF2-40B4-BE49-F238E27FC236}">
                <a16:creationId xmlns:a16="http://schemas.microsoft.com/office/drawing/2014/main" id="{0B8E55CC-6C80-4204-AFBA-A84282A7C4FF}"/>
              </a:ext>
            </a:extLst>
          </p:cNvPr>
          <p:cNvCxnSpPr>
            <a:cxnSpLocks/>
          </p:cNvCxnSpPr>
          <p:nvPr/>
        </p:nvCxnSpPr>
        <p:spPr>
          <a:xfrm rot="10800000">
            <a:off x="2140406" y="3720538"/>
            <a:ext cx="754145" cy="320491"/>
          </a:xfrm>
          <a:prstGeom prst="bentConnector3">
            <a:avLst>
              <a:gd name="adj1" fmla="val 62516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接點: 肘形 12">
            <a:extLst>
              <a:ext uri="{FF2B5EF4-FFF2-40B4-BE49-F238E27FC236}">
                <a16:creationId xmlns:a16="http://schemas.microsoft.com/office/drawing/2014/main" id="{B4F90258-6D52-4C7B-B71F-826D05E51F47}"/>
              </a:ext>
            </a:extLst>
          </p:cNvPr>
          <p:cNvCxnSpPr>
            <a:cxnSpLocks/>
          </p:cNvCxnSpPr>
          <p:nvPr/>
        </p:nvCxnSpPr>
        <p:spPr>
          <a:xfrm flipH="1">
            <a:off x="2146302" y="4582208"/>
            <a:ext cx="1104241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接點: 肘形 12">
            <a:extLst>
              <a:ext uri="{FF2B5EF4-FFF2-40B4-BE49-F238E27FC236}">
                <a16:creationId xmlns:a16="http://schemas.microsoft.com/office/drawing/2014/main" id="{7C043575-0569-42E7-84D3-7C61175594E8}"/>
              </a:ext>
            </a:extLst>
          </p:cNvPr>
          <p:cNvCxnSpPr>
            <a:cxnSpLocks/>
          </p:cNvCxnSpPr>
          <p:nvPr/>
        </p:nvCxnSpPr>
        <p:spPr>
          <a:xfrm flipH="1">
            <a:off x="2146510" y="2814993"/>
            <a:ext cx="736242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E6549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5" name="接點: 肘形 12">
            <a:extLst>
              <a:ext uri="{FF2B5EF4-FFF2-40B4-BE49-F238E27FC236}">
                <a16:creationId xmlns:a16="http://schemas.microsoft.com/office/drawing/2014/main" id="{B4673F7B-CB95-4482-B154-521976FB2220}"/>
              </a:ext>
            </a:extLst>
          </p:cNvPr>
          <p:cNvCxnSpPr>
            <a:cxnSpLocks/>
          </p:cNvCxnSpPr>
          <p:nvPr/>
        </p:nvCxnSpPr>
        <p:spPr>
          <a:xfrm flipH="1">
            <a:off x="6488453" y="2353787"/>
            <a:ext cx="777731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3" name="接點: 肘形 72">
            <a:extLst>
              <a:ext uri="{FF2B5EF4-FFF2-40B4-BE49-F238E27FC236}">
                <a16:creationId xmlns:a16="http://schemas.microsoft.com/office/drawing/2014/main" id="{0282D349-354D-4E1D-8CCC-30908F832377}"/>
              </a:ext>
            </a:extLst>
          </p:cNvPr>
          <p:cNvCxnSpPr>
            <a:cxnSpLocks/>
          </p:cNvCxnSpPr>
          <p:nvPr/>
        </p:nvCxnSpPr>
        <p:spPr>
          <a:xfrm flipV="1">
            <a:off x="6498123" y="3466487"/>
            <a:ext cx="768061" cy="612197"/>
          </a:xfrm>
          <a:prstGeom prst="bentConnector3">
            <a:avLst>
              <a:gd name="adj1" fmla="val -1462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3" name="矩形 82">
            <a:extLst>
              <a:ext uri="{FF2B5EF4-FFF2-40B4-BE49-F238E27FC236}">
                <a16:creationId xmlns:a16="http://schemas.microsoft.com/office/drawing/2014/main" id="{EAF99D33-EDD2-4153-A69C-ABADAA358069}"/>
              </a:ext>
            </a:extLst>
          </p:cNvPr>
          <p:cNvSpPr/>
          <p:nvPr/>
        </p:nvSpPr>
        <p:spPr>
          <a:xfrm>
            <a:off x="-43576" y="3180612"/>
            <a:ext cx="2147942" cy="30662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  <a:buSzPts val="1400"/>
            </a:pP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电源按钮</a:t>
            </a:r>
            <a:endParaRPr lang="en-US" altLang="zh-TW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 pitchFamily="34" charset="-12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40E72EFD-CD16-4B6C-A1AE-2DDE28D0DD1F}"/>
              </a:ext>
            </a:extLst>
          </p:cNvPr>
          <p:cNvSpPr/>
          <p:nvPr/>
        </p:nvSpPr>
        <p:spPr>
          <a:xfrm>
            <a:off x="-37253" y="3575010"/>
            <a:ext cx="2147942" cy="30662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  <a:buSzPts val="1400"/>
            </a:pPr>
            <a:r>
              <a:rPr lang="en-US" altLang="zh-CN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IR </a:t>
            </a: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接收器</a:t>
            </a: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09E99B74-3F5B-478E-96E7-D5A67618E47D}"/>
              </a:ext>
            </a:extLst>
          </p:cNvPr>
          <p:cNvSpPr/>
          <p:nvPr/>
        </p:nvSpPr>
        <p:spPr>
          <a:xfrm>
            <a:off x="-36708" y="4028853"/>
            <a:ext cx="2147942" cy="30662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  <a:buSzPts val="1400"/>
            </a:pPr>
            <a:r>
              <a:rPr lang="en-US" altLang="zh-CN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USB 3.0</a:t>
            </a:r>
            <a:r>
              <a:rPr lang="en-US" altLang="zh-CN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 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一键备份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DC0D3530-8D01-4BA5-8A3F-877BAEA7F66D}"/>
              </a:ext>
            </a:extLst>
          </p:cNvPr>
          <p:cNvSpPr/>
          <p:nvPr/>
        </p:nvSpPr>
        <p:spPr>
          <a:xfrm>
            <a:off x="-36708" y="4414410"/>
            <a:ext cx="2147942" cy="30662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  <a:buSzPts val="1400"/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2.5"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CN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/>
              </a:rPr>
              <a:t>SSD 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指示灯号</a:t>
            </a:r>
            <a:endParaRPr lang="zh-CN" altLang="en-US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0578AC54-4DEC-4C2F-895C-31A8F5ED7EAA}"/>
              </a:ext>
            </a:extLst>
          </p:cNvPr>
          <p:cNvSpPr/>
          <p:nvPr/>
        </p:nvSpPr>
        <p:spPr>
          <a:xfrm>
            <a:off x="7309314" y="1862751"/>
            <a:ext cx="1650075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b="1"/>
              <a:t>5 x 3.5 </a:t>
            </a:r>
            <a:r>
              <a:rPr lang="zh-TW" altLang="en-US" b="1"/>
              <a:t>" </a:t>
            </a:r>
            <a:r>
              <a:rPr lang="en-US" altLang="zh-TW" b="1"/>
              <a:t>SATA 6Gb/s HDD 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接口</a:t>
            </a:r>
          </a:p>
          <a:p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Vani" panose="020B0502040204020203" pitchFamily="18" charset="0"/>
              </a:rPr>
              <a:t>亦支援 </a:t>
            </a:r>
            <a:r>
              <a:rPr lang="en-US" altLang="zh-TW" b="1"/>
              <a:t>2.5"</a:t>
            </a:r>
            <a:r>
              <a:rPr lang="zh-TW" altLang="en-US" b="1"/>
              <a:t> </a:t>
            </a:r>
            <a:r>
              <a:rPr lang="en-US" altLang="zh-TW" b="1"/>
              <a:t>HDD/SSD)</a:t>
            </a: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F5CF7925-B08F-4FE4-8A64-98A3EF36B19D}"/>
              </a:ext>
            </a:extLst>
          </p:cNvPr>
          <p:cNvSpPr/>
          <p:nvPr/>
        </p:nvSpPr>
        <p:spPr>
          <a:xfrm>
            <a:off x="7309313" y="3187132"/>
            <a:ext cx="1650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/>
              <a:t>4 x 2.5"</a:t>
            </a:r>
            <a:r>
              <a:rPr lang="zh-TW" altLang="en-US" b="1"/>
              <a:t> </a:t>
            </a:r>
            <a:r>
              <a:rPr lang="en-US" altLang="zh-TW" b="1"/>
              <a:t>SATA </a:t>
            </a:r>
          </a:p>
          <a:p>
            <a:r>
              <a:rPr lang="en-US" altLang="zh-TW" b="1"/>
              <a:t>6Gb/s SSD 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接口</a:t>
            </a:r>
          </a:p>
        </p:txBody>
      </p: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FF1CFC8F-944D-4852-ABB4-DAD16BEDEC7B}"/>
              </a:ext>
            </a:extLst>
          </p:cNvPr>
          <p:cNvSpPr/>
          <p:nvPr/>
        </p:nvSpPr>
        <p:spPr>
          <a:xfrm>
            <a:off x="1079347" y="2619940"/>
            <a:ext cx="1270055" cy="4001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AD2BD2C-08CC-4EC1-882D-8E805D72BEDD}"/>
              </a:ext>
            </a:extLst>
          </p:cNvPr>
          <p:cNvSpPr/>
          <p:nvPr/>
        </p:nvSpPr>
        <p:spPr>
          <a:xfrm>
            <a:off x="1079347" y="2658635"/>
            <a:ext cx="1261884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Hant" altLang="en-US" b="1">
                <a:solidFill>
                  <a:schemeClr val="bg1"/>
                </a:solidFill>
                <a:latin typeface="微軟正黑體"/>
                <a:ea typeface="微軟正黑體"/>
              </a:rPr>
              <a:t>金属拉丝质感</a:t>
            </a:r>
            <a:endParaRPr lang="en-US" altLang="zh-TW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776246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611"/>
          <p:cNvSpPr/>
          <p:nvPr/>
        </p:nvSpPr>
        <p:spPr>
          <a:xfrm>
            <a:off x="241874" y="1189486"/>
            <a:ext cx="8660252" cy="3643799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-536714" y="346283"/>
            <a:ext cx="8786873" cy="714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zh-Hant" altLang="en-US" sz="3600">
                <a:solidFill>
                  <a:schemeClr val="lt1"/>
                </a:solidFill>
                <a:latin typeface="Microsoft JhengHei"/>
                <a:ea typeface="Microsoft JhengHei"/>
              </a:rPr>
              <a:t>可快速安裝与拆卸的 </a:t>
            </a:r>
            <a:r>
              <a:rPr lang="en-US" altLang="zh-Hant" sz="3600">
                <a:solidFill>
                  <a:schemeClr val="lt1"/>
                </a:solidFill>
                <a:latin typeface="+mj-lt"/>
                <a:ea typeface="Microsoft JhengHei"/>
              </a:rPr>
              <a:t>HDD / SSD</a:t>
            </a:r>
            <a:endParaRPr sz="3600" u="none" strike="noStrike" cap="none">
              <a:solidFill>
                <a:schemeClr val="lt1"/>
              </a:solidFill>
              <a:latin typeface="+mj-lt"/>
              <a:ea typeface="Microsoft JhengHei"/>
              <a:sym typeface="Arial"/>
            </a:endParaRPr>
          </a:p>
        </p:txBody>
      </p:sp>
      <p:sp>
        <p:nvSpPr>
          <p:cNvPr id="46" name="圓角矩形 45"/>
          <p:cNvSpPr/>
          <p:nvPr/>
        </p:nvSpPr>
        <p:spPr>
          <a:xfrm>
            <a:off x="492656" y="1525839"/>
            <a:ext cx="4584252" cy="3115299"/>
          </a:xfrm>
          <a:prstGeom prst="roundRect">
            <a:avLst>
              <a:gd name="adj" fmla="val 428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Picture 2" descr="C:\Users\Han Tsai\Desktop\TS-932X_直播_0320\未命名-5.png">
            <a:extLst>
              <a:ext uri="{FF2B5EF4-FFF2-40B4-BE49-F238E27FC236}">
                <a16:creationId xmlns:a16="http://schemas.microsoft.com/office/drawing/2014/main" id="{AD81DCFD-3638-764F-9044-35124E92D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0124" y="1823169"/>
            <a:ext cx="2517240" cy="272751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0EF3DD-4535-8042-9C1C-D6EED92F94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922" y="2050407"/>
            <a:ext cx="1796569" cy="2675794"/>
          </a:xfrm>
          <a:prstGeom prst="rect">
            <a:avLst/>
          </a:prstGeom>
        </p:spPr>
      </p:pic>
      <p:sp>
        <p:nvSpPr>
          <p:cNvPr id="48" name="圓角矩形 47"/>
          <p:cNvSpPr/>
          <p:nvPr/>
        </p:nvSpPr>
        <p:spPr>
          <a:xfrm>
            <a:off x="5184500" y="1525839"/>
            <a:ext cx="3363151" cy="3115299"/>
          </a:xfrm>
          <a:prstGeom prst="roundRect">
            <a:avLst>
              <a:gd name="adj" fmla="val 428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Picture 3" descr="C:\Users\Han Tsai\Desktop\TS-932X_直播_0320\未命名-6.png">
            <a:extLst>
              <a:ext uri="{FF2B5EF4-FFF2-40B4-BE49-F238E27FC236}">
                <a16:creationId xmlns:a16="http://schemas.microsoft.com/office/drawing/2014/main" id="{38B14C86-DC66-2345-AC03-B9156EBB6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27315" y="2547468"/>
            <a:ext cx="2992841" cy="1628493"/>
          </a:xfrm>
          <a:prstGeom prst="rect">
            <a:avLst/>
          </a:prstGeom>
          <a:noFill/>
        </p:spPr>
      </p:pic>
      <p:sp>
        <p:nvSpPr>
          <p:cNvPr id="26" name="Shape 246">
            <a:extLst>
              <a:ext uri="{FF2B5EF4-FFF2-40B4-BE49-F238E27FC236}">
                <a16:creationId xmlns:a16="http://schemas.microsoft.com/office/drawing/2014/main" id="{651D8BB7-E3BB-DC48-97B3-7F6320885A9B}"/>
              </a:ext>
            </a:extLst>
          </p:cNvPr>
          <p:cNvSpPr txBox="1"/>
          <p:nvPr/>
        </p:nvSpPr>
        <p:spPr>
          <a:xfrm>
            <a:off x="1231426" y="1886414"/>
            <a:ext cx="1827138" cy="32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Hant" altLang="en-US" sz="1100" b="1">
                <a:solidFill>
                  <a:schemeClr val="tx1"/>
                </a:solidFill>
                <a:latin typeface="微軟正黑體"/>
                <a:ea typeface="微軟正黑體"/>
              </a:rPr>
              <a:t>免工具安裝</a:t>
            </a:r>
            <a:r>
              <a:rPr lang="zh-TW" altLang="en-US" sz="1100" b="1">
                <a:solidFill>
                  <a:schemeClr val="tx1"/>
                </a:solidFill>
                <a:latin typeface="微軟正黑體"/>
                <a:ea typeface="微軟正黑體"/>
              </a:rPr>
              <a:t> </a:t>
            </a:r>
            <a:r>
              <a:rPr lang="en-US" altLang="zh-Hant" sz="1100" b="1">
                <a:solidFill>
                  <a:schemeClr val="tx1"/>
                </a:solidFill>
                <a:latin typeface="微軟正黑體"/>
                <a:ea typeface="微軟正黑體"/>
              </a:rPr>
              <a:t>3.5</a:t>
            </a:r>
            <a:r>
              <a:rPr lang="zh-TW" altLang="en-US" sz="1100" b="1">
                <a:solidFill>
                  <a:schemeClr val="tx1"/>
                </a:solidFill>
                <a:latin typeface="微軟正黑體"/>
                <a:ea typeface="微軟正黑體"/>
              </a:rPr>
              <a:t> </a:t>
            </a:r>
            <a:r>
              <a:rPr lang="zh-Hant" altLang="en-US" sz="1100" b="1">
                <a:solidFill>
                  <a:schemeClr val="tx1"/>
                </a:solidFill>
                <a:latin typeface="微軟正黑體"/>
                <a:ea typeface="微軟正黑體"/>
              </a:rPr>
              <a:t>吋</a:t>
            </a:r>
            <a:r>
              <a:rPr lang="zh-CN" altLang="en-US" sz="1100" b="1">
                <a:solidFill>
                  <a:schemeClr val="tx1"/>
                </a:solidFill>
                <a:latin typeface="微軟正黑體"/>
                <a:ea typeface="微軟正黑體"/>
              </a:rPr>
              <a:t>硬盘</a:t>
            </a:r>
            <a:endParaRPr sz="1100" b="1" i="0" u="none" strike="noStrike" cap="none">
              <a:solidFill>
                <a:schemeClr val="tx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7" name="Shape 246">
            <a:extLst>
              <a:ext uri="{FF2B5EF4-FFF2-40B4-BE49-F238E27FC236}">
                <a16:creationId xmlns:a16="http://schemas.microsoft.com/office/drawing/2014/main" id="{F1EBFE38-1B94-EE46-B29E-372AF73D6871}"/>
              </a:ext>
            </a:extLst>
          </p:cNvPr>
          <p:cNvSpPr txBox="1"/>
          <p:nvPr/>
        </p:nvSpPr>
        <p:spPr>
          <a:xfrm>
            <a:off x="3228659" y="1580591"/>
            <a:ext cx="1732959" cy="40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Hant" altLang="en-US" sz="11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亦支援螺絲固定的</a:t>
            </a:r>
            <a:endParaRPr lang="en-US" altLang="zh-Hant" sz="11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Hant" sz="11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2.5</a:t>
            </a:r>
            <a:r>
              <a:rPr lang="zh-TW" altLang="en-US" sz="11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Hant" altLang="en-US" sz="11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吋 </a:t>
            </a:r>
            <a:r>
              <a:rPr lang="en-US" altLang="zh-Hant" sz="11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endParaRPr sz="1100" b="1" i="0" u="none" strike="noStrike" cap="none">
              <a:solidFill>
                <a:schemeClr val="tx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8" name="Shape 246">
            <a:extLst>
              <a:ext uri="{FF2B5EF4-FFF2-40B4-BE49-F238E27FC236}">
                <a16:creationId xmlns:a16="http://schemas.microsoft.com/office/drawing/2014/main" id="{5ECF41A6-C0AD-D64B-9E90-E46E79DCE760}"/>
              </a:ext>
            </a:extLst>
          </p:cNvPr>
          <p:cNvSpPr txBox="1"/>
          <p:nvPr/>
        </p:nvSpPr>
        <p:spPr>
          <a:xfrm>
            <a:off x="5251990" y="1823039"/>
            <a:ext cx="2167768" cy="32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zh-TW" altLang="en-US" sz="1100" b="1">
                <a:solidFill>
                  <a:schemeClr val="tx1"/>
                </a:solidFill>
                <a:latin typeface="微軟正黑體"/>
                <a:ea typeface="微軟正黑體"/>
              </a:rPr>
              <a:t>免工具安裝 </a:t>
            </a:r>
            <a:r>
              <a:rPr lang="en-US" altLang="zh-TW" sz="1100" b="1">
                <a:solidFill>
                  <a:schemeClr val="tx1"/>
                </a:solidFill>
                <a:latin typeface="微軟正黑體"/>
                <a:ea typeface="微軟正黑體"/>
              </a:rPr>
              <a:t>2.5</a:t>
            </a:r>
            <a:r>
              <a:rPr lang="zh-TW" altLang="en-US" sz="1100" b="1">
                <a:solidFill>
                  <a:schemeClr val="tx1"/>
                </a:solidFill>
                <a:latin typeface="微軟正黑體"/>
                <a:ea typeface="微軟正黑體"/>
              </a:rPr>
              <a:t>  </a:t>
            </a:r>
            <a:r>
              <a:rPr lang="en-US" altLang="zh-Hant" sz="1100" b="1">
                <a:solidFill>
                  <a:schemeClr val="tx1"/>
                </a:solidFill>
                <a:latin typeface="微軟正黑體"/>
                <a:ea typeface="微軟正黑體"/>
              </a:rPr>
              <a:t>SSD</a:t>
            </a:r>
            <a:endParaRPr lang="en-US" sz="1100" b="1" i="0" u="none" strike="noStrike" cap="none">
              <a:solidFill>
                <a:schemeClr val="tx1"/>
              </a:solidFill>
              <a:latin typeface="微軟正黑體"/>
              <a:ea typeface="微軟正黑體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B1009E-A295-4549-A565-9E18F63699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3484" y="712245"/>
            <a:ext cx="2255199" cy="2054363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85D4F45D-E376-427D-9716-FC05D20B252A}"/>
              </a:ext>
            </a:extLst>
          </p:cNvPr>
          <p:cNvSpPr/>
          <p:nvPr/>
        </p:nvSpPr>
        <p:spPr>
          <a:xfrm>
            <a:off x="385064" y="1406683"/>
            <a:ext cx="1576332" cy="33364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EE79D9AC-3FA3-42EA-8B0D-F4AFDDA83856}"/>
              </a:ext>
            </a:extLst>
          </p:cNvPr>
          <p:cNvSpPr/>
          <p:nvPr/>
        </p:nvSpPr>
        <p:spPr>
          <a:xfrm>
            <a:off x="5131713" y="1405786"/>
            <a:ext cx="1576332" cy="33364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FCBE097-08D1-4744-AF41-4A7E83E13078}"/>
              </a:ext>
            </a:extLst>
          </p:cNvPr>
          <p:cNvSpPr/>
          <p:nvPr/>
        </p:nvSpPr>
        <p:spPr>
          <a:xfrm>
            <a:off x="507563" y="1410460"/>
            <a:ext cx="1290738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j-lt"/>
                <a:ea typeface="微軟正黑體"/>
              </a:rPr>
              <a:t>3.5"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硬盘托盘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5EE9B44-1FAC-40CB-9A32-97267BAE7319}"/>
              </a:ext>
            </a:extLst>
          </p:cNvPr>
          <p:cNvSpPr/>
          <p:nvPr/>
        </p:nvSpPr>
        <p:spPr>
          <a:xfrm>
            <a:off x="5191540" y="1418717"/>
            <a:ext cx="1346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j-lt"/>
                <a:ea typeface="微軟正黑體"/>
              </a:rPr>
              <a:t>2.5"</a:t>
            </a:r>
            <a:r>
              <a:rPr lang="zh-TW" altLang="en-US" b="1">
                <a:solidFill>
                  <a:schemeClr val="bg1"/>
                </a:solidFill>
                <a:latin typeface="+mj-lt"/>
                <a:ea typeface="微軟正黑體"/>
              </a:rPr>
              <a:t> </a:t>
            </a:r>
            <a:r>
              <a:rPr lang="en-US" altLang="zh-TW" b="1">
                <a:solidFill>
                  <a:schemeClr val="bg1"/>
                </a:solidFill>
                <a:latin typeface="+mj-lt"/>
                <a:ea typeface="微軟正黑體"/>
              </a:rPr>
              <a:t>SSD 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托盘</a:t>
            </a:r>
          </a:p>
        </p:txBody>
      </p:sp>
    </p:spTree>
    <p:extLst>
      <p:ext uri="{BB962C8B-B14F-4D97-AF65-F5344CB8AC3E}">
        <p14:creationId xmlns:p14="http://schemas.microsoft.com/office/powerpoint/2010/main" val="841353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3">
            <a:extLst>
              <a:ext uri="{FF2B5EF4-FFF2-40B4-BE49-F238E27FC236}">
                <a16:creationId xmlns:a16="http://schemas.microsoft.com/office/drawing/2014/main" id="{86FA9999-9B88-44E2-9866-FD5DEDC00B3F}"/>
              </a:ext>
            </a:extLst>
          </p:cNvPr>
          <p:cNvSpPr/>
          <p:nvPr/>
        </p:nvSpPr>
        <p:spPr>
          <a:xfrm>
            <a:off x="4790577" y="3504961"/>
            <a:ext cx="3993863" cy="45381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000C2"/>
            </a:solidFill>
          </a:ln>
          <a:effectLst>
            <a:glow rad="127000">
              <a:srgbClr val="FF53DE">
                <a:alpha val="41961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180"/>
            <a:ext cx="9144000" cy="697312"/>
          </a:xfrm>
        </p:spPr>
        <p:txBody>
          <a:bodyPr/>
          <a:lstStyle/>
          <a:p>
            <a:pPr algn="ctr"/>
            <a:r>
              <a:rPr lang="en-US" altLang="zh-CN" sz="3600" b="1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Intel</a:t>
            </a:r>
            <a:r>
              <a:rPr lang="en-US" altLang="zh-CN" sz="3600" b="1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zh-CN" altLang="en-US" sz="3600" b="1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第七代</a:t>
            </a:r>
            <a:r>
              <a:rPr lang="en-US" altLang="zh-CN" sz="3600" b="1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CN" sz="3600" b="1" err="1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Kaby</a:t>
            </a:r>
            <a:r>
              <a:rPr lang="en-US" altLang="zh-CN" sz="3600" b="1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 Lake </a:t>
            </a:r>
            <a:r>
              <a:rPr lang="en-US" altLang="zh-CN" sz="3600" b="1" err="1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处理</a:t>
            </a:r>
            <a:r>
              <a:rPr lang="zh-CN" altLang="en-US" sz="3600" b="1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器平台</a:t>
            </a:r>
            <a:endParaRPr lang="en-US" sz="3600" b="1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17" name="文字方塊 1">
            <a:extLst>
              <a:ext uri="{FF2B5EF4-FFF2-40B4-BE49-F238E27FC236}">
                <a16:creationId xmlns:a16="http://schemas.microsoft.com/office/drawing/2014/main" id="{0642C338-77B0-2443-AB93-C7D0FFC5E007}"/>
              </a:ext>
            </a:extLst>
          </p:cNvPr>
          <p:cNvSpPr txBox="1"/>
          <p:nvPr/>
        </p:nvSpPr>
        <p:spPr>
          <a:xfrm>
            <a:off x="6193422" y="2166758"/>
            <a:ext cx="3648037" cy="918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kumimoji="1" lang="en-US" altLang="zh-TW" sz="1700" b="1">
                <a:solidFill>
                  <a:schemeClr val="bg1"/>
                </a:solidFill>
                <a:latin typeface="+mj-lt"/>
                <a:ea typeface="Microsoft JhengHei"/>
                <a:cs typeface="DFPLiHei-Md"/>
              </a:rPr>
              <a:t>15W</a:t>
            </a:r>
            <a:r>
              <a:rPr kumimoji="1" lang="en-US" altLang="zh-TW" sz="1700" b="1">
                <a:solidFill>
                  <a:schemeClr val="bg1"/>
                </a:solidFill>
                <a:latin typeface="Microsoft JhengHei"/>
                <a:ea typeface="Microsoft JhengHei"/>
                <a:cs typeface="DFPLiHei-Md"/>
              </a:rPr>
              <a:t> </a:t>
            </a:r>
            <a:r>
              <a:rPr kumimoji="1" lang="zh-CN" altLang="en-US" sz="1700" b="1">
                <a:solidFill>
                  <a:schemeClr val="bg1"/>
                </a:solidFill>
                <a:latin typeface="Microsoft JhengHei"/>
                <a:ea typeface="Microsoft JhengHei"/>
                <a:cs typeface="DFPLiHei-Md"/>
              </a:rPr>
              <a:t>低功耗移动版</a:t>
            </a:r>
            <a:r>
              <a:rPr kumimoji="1" lang="zh-Hant" altLang="en-US" sz="1700" b="1">
                <a:solidFill>
                  <a:schemeClr val="bg1"/>
                </a:solidFill>
                <a:latin typeface="Microsoft JhengHei"/>
                <a:ea typeface="Microsoft JhengHei"/>
                <a:cs typeface="DFPLiHei-Md"/>
              </a:rPr>
              <a:t>器</a:t>
            </a:r>
            <a:endParaRPr kumimoji="1" lang="en-US" altLang="zh-Hant" sz="1700" b="1">
              <a:solidFill>
                <a:schemeClr val="bg1"/>
              </a:solidFill>
              <a:latin typeface="Microsoft JhengHei"/>
              <a:ea typeface="Microsoft JhengHei"/>
              <a:cs typeface="DFPLiHei-Md"/>
            </a:endParaRPr>
          </a:p>
          <a:p>
            <a:pPr>
              <a:lnSpc>
                <a:spcPts val="2200"/>
              </a:lnSpc>
            </a:pPr>
            <a:r>
              <a:rPr kumimoji="1" lang="en-US" altLang="zh-TW" sz="1700" b="1">
                <a:solidFill>
                  <a:schemeClr val="bg1"/>
                </a:solidFill>
                <a:latin typeface="+mj-lt"/>
                <a:ea typeface="Microsoft JhengHei"/>
                <a:cs typeface="DFPLiHei-Md"/>
              </a:rPr>
              <a:t>14nm </a:t>
            </a:r>
            <a:r>
              <a:rPr kumimoji="1" lang="en-US" altLang="zh-TW" sz="1700" b="1" err="1">
                <a:solidFill>
                  <a:schemeClr val="bg1"/>
                </a:solidFill>
                <a:latin typeface="+mj-lt"/>
                <a:ea typeface="Microsoft JhengHei"/>
                <a:cs typeface="DFPLiHei-Md"/>
              </a:rPr>
              <a:t>FinFET</a:t>
            </a:r>
            <a:r>
              <a:rPr kumimoji="1" lang="en-US" altLang="zh-TW" sz="1700" b="1">
                <a:solidFill>
                  <a:schemeClr val="bg1"/>
                </a:solidFill>
                <a:latin typeface="Microsoft JhengHei"/>
                <a:ea typeface="Microsoft JhengHei"/>
                <a:cs typeface="DFPLiHei-Md"/>
              </a:rPr>
              <a:t> </a:t>
            </a:r>
            <a:r>
              <a:rPr kumimoji="1" lang="en-US" altLang="zh-TW" sz="1700" b="1" err="1">
                <a:solidFill>
                  <a:schemeClr val="bg1"/>
                </a:solidFill>
                <a:latin typeface="Microsoft JhengHei"/>
                <a:ea typeface="Microsoft JhengHei"/>
                <a:cs typeface="DFPLiHei-Md"/>
              </a:rPr>
              <a:t>线程</a:t>
            </a:r>
            <a:endParaRPr lang="zh-CN" altLang="en-US" sz="17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PLiHei-Md"/>
            </a:endParaRPr>
          </a:p>
          <a:p>
            <a:pPr>
              <a:lnSpc>
                <a:spcPts val="2200"/>
              </a:lnSpc>
            </a:pPr>
            <a:r>
              <a:rPr kumimoji="1" lang="en-US" altLang="zh-TW" sz="17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DFPLiHei-Md"/>
              </a:rPr>
              <a:t>2 x 1.8 GHz</a:t>
            </a:r>
            <a:r>
              <a:rPr kumimoji="1" lang="zh-TW" altLang="en-US" sz="17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DFPLiHei-Md"/>
              </a:rPr>
              <a:t>、</a:t>
            </a:r>
            <a:r>
              <a:rPr kumimoji="1" lang="en-US" altLang="zh-TW" sz="17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DFPLiHei-Md"/>
              </a:rPr>
              <a:t> 3MB L3 </a:t>
            </a:r>
            <a:r>
              <a:rPr kumimoji="1" lang="zh-CN" altLang="en-US" sz="17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快取</a:t>
            </a:r>
            <a:endParaRPr kumimoji="1" lang="zh-TW" altLang="en-US" sz="17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PLiHei-Md"/>
            </a:endParaRPr>
          </a:p>
        </p:txBody>
      </p:sp>
      <p:sp>
        <p:nvSpPr>
          <p:cNvPr id="22" name="文字方塊 1">
            <a:extLst>
              <a:ext uri="{FF2B5EF4-FFF2-40B4-BE49-F238E27FC236}">
                <a16:creationId xmlns:a16="http://schemas.microsoft.com/office/drawing/2014/main" id="{888D60F0-B4A1-A443-B732-D8F747208B4E}"/>
              </a:ext>
            </a:extLst>
          </p:cNvPr>
          <p:cNvSpPr txBox="1"/>
          <p:nvPr/>
        </p:nvSpPr>
        <p:spPr>
          <a:xfrm>
            <a:off x="6211119" y="1769087"/>
            <a:ext cx="271115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TW" sz="2000" b="1" i="1">
                <a:solidFill>
                  <a:srgbClr val="0DFFFF"/>
                </a:solidFill>
                <a:latin typeface="+mj-lt"/>
                <a:ea typeface="Microsoft JhengHei" panose="020B0604030504040204" pitchFamily="34" charset="-120"/>
                <a:cs typeface="DFPLiHei-Md"/>
              </a:rPr>
              <a:t>Intel Celeron 3865U</a:t>
            </a:r>
            <a:endParaRPr kumimoji="1" lang="zh-TW" altLang="en-US" sz="2000" b="1" i="1">
              <a:solidFill>
                <a:srgbClr val="0DFFFF"/>
              </a:solidFill>
              <a:latin typeface="+mj-lt"/>
              <a:ea typeface="Microsoft JhengHei" panose="020B0604030504040204" pitchFamily="34" charset="-120"/>
              <a:cs typeface="DFPLiHei-M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21B23C-3FBE-0249-80D0-E977CCCAB5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44" y="1302292"/>
            <a:ext cx="4584945" cy="3603622"/>
          </a:xfrm>
          <a:prstGeom prst="rect">
            <a:avLst/>
          </a:prstGeom>
        </p:spPr>
      </p:pic>
      <p:sp>
        <p:nvSpPr>
          <p:cNvPr id="18" name="圓角矩形 13">
            <a:extLst>
              <a:ext uri="{FF2B5EF4-FFF2-40B4-BE49-F238E27FC236}">
                <a16:creationId xmlns:a16="http://schemas.microsoft.com/office/drawing/2014/main" id="{D1D5DDC8-E43B-4DE6-931A-E930EB66CD63}"/>
              </a:ext>
            </a:extLst>
          </p:cNvPr>
          <p:cNvSpPr/>
          <p:nvPr/>
        </p:nvSpPr>
        <p:spPr>
          <a:xfrm>
            <a:off x="4861070" y="1855472"/>
            <a:ext cx="1173971" cy="1248631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0DFFFF"/>
            </a:solidFill>
          </a:ln>
          <a:effectLst>
            <a:glow rad="139700">
              <a:srgbClr val="0DFFFF">
                <a:alpha val="51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39" descr="cp_k_ww_4c_075.png">
            <a:extLst>
              <a:ext uri="{FF2B5EF4-FFF2-40B4-BE49-F238E27FC236}">
                <a16:creationId xmlns:a16="http://schemas.microsoft.com/office/drawing/2014/main" id="{7B6B0DB4-5BCF-DB4D-901A-48D65AB2D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326" y="1664595"/>
            <a:ext cx="1566394" cy="1606749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EF317CA2-FF34-482D-B61A-0CC659978A55}"/>
              </a:ext>
            </a:extLst>
          </p:cNvPr>
          <p:cNvSpPr/>
          <p:nvPr/>
        </p:nvSpPr>
        <p:spPr>
          <a:xfrm>
            <a:off x="4790577" y="3491716"/>
            <a:ext cx="4015127" cy="46706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29D325A-0702-4997-9B75-B6161032C1A6}"/>
              </a:ext>
            </a:extLst>
          </p:cNvPr>
          <p:cNvSpPr/>
          <p:nvPr/>
        </p:nvSpPr>
        <p:spPr>
          <a:xfrm>
            <a:off x="5157864" y="3478464"/>
            <a:ext cx="3365482" cy="47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-88900" algn="ctr">
              <a:buSzPts val="1400"/>
            </a:pPr>
            <a:r>
              <a:rPr lang="en-US" altLang="zh-Hant" sz="2500" b="1">
                <a:solidFill>
                  <a:schemeClr val="bg1"/>
                </a:solidFill>
                <a:latin typeface="+mj-lt"/>
                <a:ea typeface="微軟正黑體"/>
              </a:rPr>
              <a:t>AES-NI </a:t>
            </a:r>
            <a:r>
              <a:rPr lang="zh-Hant" altLang="en-US" sz="2500" b="1">
                <a:solidFill>
                  <a:schemeClr val="bg1"/>
                </a:solidFill>
                <a:latin typeface="微軟正黑體"/>
                <a:ea typeface="微軟正黑體"/>
              </a:rPr>
              <a:t>硬件加密引擎</a:t>
            </a:r>
            <a:endParaRPr lang="en-US" altLang="zh-Hant" sz="25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930594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611">
            <a:extLst>
              <a:ext uri="{FF2B5EF4-FFF2-40B4-BE49-F238E27FC236}">
                <a16:creationId xmlns:a16="http://schemas.microsoft.com/office/drawing/2014/main" id="{20AEBEDB-CBD4-4534-8D1A-E05BB108C78F}"/>
              </a:ext>
            </a:extLst>
          </p:cNvPr>
          <p:cNvSpPr/>
          <p:nvPr/>
        </p:nvSpPr>
        <p:spPr>
          <a:xfrm>
            <a:off x="256315" y="1105426"/>
            <a:ext cx="863137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611">
            <a:extLst>
              <a:ext uri="{FF2B5EF4-FFF2-40B4-BE49-F238E27FC236}">
                <a16:creationId xmlns:a16="http://schemas.microsoft.com/office/drawing/2014/main" id="{9E2337CD-2454-4A21-A23D-8919C008727D}"/>
              </a:ext>
            </a:extLst>
          </p:cNvPr>
          <p:cNvSpPr/>
          <p:nvPr/>
        </p:nvSpPr>
        <p:spPr>
          <a:xfrm>
            <a:off x="227433" y="1105426"/>
            <a:ext cx="8660252" cy="3643799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流程圖: 程序 31">
            <a:extLst>
              <a:ext uri="{FF2B5EF4-FFF2-40B4-BE49-F238E27FC236}">
                <a16:creationId xmlns:a16="http://schemas.microsoft.com/office/drawing/2014/main" id="{9FA66E02-F19B-4C9C-88DE-407C9F107251}"/>
              </a:ext>
            </a:extLst>
          </p:cNvPr>
          <p:cNvSpPr/>
          <p:nvPr/>
        </p:nvSpPr>
        <p:spPr>
          <a:xfrm>
            <a:off x="4165723" y="2159829"/>
            <a:ext cx="4181864" cy="1000608"/>
          </a:xfrm>
          <a:prstGeom prst="flowChartProcess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93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6413" y="215433"/>
            <a:ext cx="9144000" cy="697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CN" altLang="en-US" sz="360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高达</a:t>
            </a:r>
            <a:r>
              <a:rPr lang="en-US" altLang="zh-CN" sz="360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CN" sz="360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32GB DDR4</a:t>
            </a:r>
            <a:r>
              <a:rPr lang="zh-Hant" altLang="en-US" sz="360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 更适合多工</a:t>
            </a:r>
            <a:endParaRPr lang="en-US" sz="360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4136754B-44E3-4F5B-A525-46AD2EB94F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8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37004" y="3279600"/>
            <a:ext cx="1309874" cy="51207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</p:pic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2644DE1B-43C8-40CE-BE94-86F54C291B59}"/>
              </a:ext>
            </a:extLst>
          </p:cNvPr>
          <p:cNvCxnSpPr>
            <a:cxnSpLocks/>
          </p:cNvCxnSpPr>
          <p:nvPr/>
        </p:nvCxnSpPr>
        <p:spPr>
          <a:xfrm>
            <a:off x="4261426" y="2157096"/>
            <a:ext cx="4086161" cy="0"/>
          </a:xfrm>
          <a:prstGeom prst="line">
            <a:avLst/>
          </a:prstGeom>
          <a:ln w="12700">
            <a:solidFill>
              <a:srgbClr val="F70F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A8C635CF-2D3B-4164-AAE1-2C2F0FCC9E27}"/>
              </a:ext>
            </a:extLst>
          </p:cNvPr>
          <p:cNvCxnSpPr>
            <a:cxnSpLocks/>
          </p:cNvCxnSpPr>
          <p:nvPr/>
        </p:nvCxnSpPr>
        <p:spPr>
          <a:xfrm>
            <a:off x="4261426" y="3160452"/>
            <a:ext cx="4086161" cy="0"/>
          </a:xfrm>
          <a:prstGeom prst="line">
            <a:avLst/>
          </a:prstGeom>
          <a:ln w="12700">
            <a:solidFill>
              <a:srgbClr val="F70F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9B45610C-A052-4582-931C-50E001FEF43F}"/>
              </a:ext>
            </a:extLst>
          </p:cNvPr>
          <p:cNvCxnSpPr>
            <a:cxnSpLocks/>
          </p:cNvCxnSpPr>
          <p:nvPr/>
        </p:nvCxnSpPr>
        <p:spPr>
          <a:xfrm>
            <a:off x="8351153" y="2150746"/>
            <a:ext cx="0" cy="1009706"/>
          </a:xfrm>
          <a:prstGeom prst="line">
            <a:avLst/>
          </a:prstGeom>
          <a:ln w="12700">
            <a:solidFill>
              <a:srgbClr val="F70F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A2A7416-5CC6-9B49-85FC-42DADA065F33}"/>
              </a:ext>
            </a:extLst>
          </p:cNvPr>
          <p:cNvSpPr txBox="1"/>
          <p:nvPr/>
        </p:nvSpPr>
        <p:spPr>
          <a:xfrm>
            <a:off x="4658852" y="2202957"/>
            <a:ext cx="335526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chemeClr val="bg1"/>
              </a:buClr>
              <a:buFont typeface="Arial" pitchFamily="34" charset="0"/>
              <a:buChar char="•"/>
            </a:pPr>
            <a:r>
              <a:rPr lang="zh-CN" altLang="en-US" sz="1800" b="1">
                <a:solidFill>
                  <a:schemeClr val="bg1"/>
                </a:solidFill>
                <a:latin typeface="微軟正黑體"/>
                <a:ea typeface="微軟正黑體"/>
              </a:rPr>
              <a:t>更省电的</a:t>
            </a:r>
            <a:r>
              <a:rPr lang="en-US" altLang="zh-CN" sz="18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+mj-lt"/>
                <a:ea typeface="微軟正黑體"/>
              </a:rPr>
              <a:t>1.2V DDR4</a:t>
            </a:r>
            <a:endParaRPr lang="en-US" sz="1800" b="1">
              <a:solidFill>
                <a:schemeClr val="bg1"/>
              </a:solidFill>
              <a:latin typeface="+mj-lt"/>
              <a:ea typeface="微軟正黑體"/>
            </a:endParaRPr>
          </a:p>
          <a:p>
            <a:pPr marL="285750" indent="-285750">
              <a:buClr>
                <a:schemeClr val="bg1"/>
              </a:buClr>
              <a:buFont typeface="Arial" pitchFamily="34" charset="0"/>
              <a:buChar char="•"/>
            </a:pPr>
            <a:r>
              <a:rPr lang="en-US" sz="1800" b="1">
                <a:solidFill>
                  <a:schemeClr val="bg1"/>
                </a:solidFill>
                <a:latin typeface="+mj-lt"/>
                <a:ea typeface="微軟正黑體"/>
              </a:rPr>
              <a:t>2 x SODIMM DDR4 </a:t>
            </a:r>
            <a:r>
              <a:rPr lang="zh-Hant" altLang="en-US" sz="1800" b="1">
                <a:solidFill>
                  <a:schemeClr val="bg1"/>
                </a:solidFill>
                <a:latin typeface="微軟正黑體"/>
                <a:ea typeface="微軟正黑體"/>
              </a:rPr>
              <a:t>内存插槽，</a:t>
            </a:r>
            <a:r>
              <a:rPr lang="zh-TW" altLang="en-US" sz="1800" b="1">
                <a:solidFill>
                  <a:schemeClr val="bg1"/>
                </a:solidFill>
                <a:latin typeface="微軟正黑體"/>
                <a:ea typeface="微軟正黑體"/>
              </a:rPr>
              <a:t>最高达</a:t>
            </a:r>
            <a:endParaRPr lang="en-US" sz="18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BA680B4-3066-431A-BCAA-1889C27E9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3023" y="940269"/>
            <a:ext cx="7193524" cy="4440366"/>
          </a:xfrm>
          <a:prstGeom prst="rect">
            <a:avLst/>
          </a:prstGeom>
        </p:spPr>
      </p:pic>
      <p:pic>
        <p:nvPicPr>
          <p:cNvPr id="20" name="圖片 5" descr="RAM-0715-2.png">
            <a:extLst>
              <a:ext uri="{FF2B5EF4-FFF2-40B4-BE49-F238E27FC236}">
                <a16:creationId xmlns:a16="http://schemas.microsoft.com/office/drawing/2014/main" id="{E9534400-59AA-5F47-B8F2-40952CD54E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727" y="1339377"/>
            <a:ext cx="1366765" cy="701366"/>
          </a:xfrm>
          <a:prstGeom prst="rect">
            <a:avLst/>
          </a:prstGeom>
        </p:spPr>
      </p:pic>
      <p:pic>
        <p:nvPicPr>
          <p:cNvPr id="21" name="圖片 5" descr="RAM-0715-2.png">
            <a:extLst>
              <a:ext uri="{FF2B5EF4-FFF2-40B4-BE49-F238E27FC236}">
                <a16:creationId xmlns:a16="http://schemas.microsoft.com/office/drawing/2014/main" id="{7EB439BC-A783-3E4C-ACC6-789B81BECF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770" y="1339331"/>
            <a:ext cx="1366765" cy="701366"/>
          </a:xfrm>
          <a:prstGeom prst="rect">
            <a:avLst/>
          </a:prstGeom>
        </p:spPr>
      </p:pic>
      <p:sp>
        <p:nvSpPr>
          <p:cNvPr id="17" name="矩形圖說文字 15">
            <a:extLst>
              <a:ext uri="{FF2B5EF4-FFF2-40B4-BE49-F238E27FC236}">
                <a16:creationId xmlns:a16="http://schemas.microsoft.com/office/drawing/2014/main" id="{4E4BA28F-2F90-4479-B0A8-04D3919AD35E}"/>
              </a:ext>
            </a:extLst>
          </p:cNvPr>
          <p:cNvSpPr/>
          <p:nvPr/>
        </p:nvSpPr>
        <p:spPr>
          <a:xfrm>
            <a:off x="6388656" y="2899430"/>
            <a:ext cx="1492033" cy="782718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432580" y="2920420"/>
            <a:ext cx="2004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t" sz="2000" b="1">
                <a:solidFill>
                  <a:srgbClr val="0DFFFF"/>
                </a:solidFill>
                <a:ea typeface="微軟正黑體" pitchFamily="34" charset="-120"/>
              </a:rPr>
              <a:t>32GB</a:t>
            </a:r>
          </a:p>
          <a:p>
            <a:r>
              <a:rPr lang="en-US" altLang="zh-TW" sz="2000" b="1">
                <a:solidFill>
                  <a:srgbClr val="0DFFFF"/>
                </a:solidFill>
                <a:ea typeface="微軟正黑體" pitchFamily="34" charset="-120"/>
              </a:rPr>
              <a:t>(2 x 16GB)</a:t>
            </a:r>
            <a:endParaRPr lang="zh-TW" altLang="en-US" sz="2000">
              <a:solidFill>
                <a:srgbClr val="0DFFFF"/>
              </a:solidFill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76E38161-5FCE-48E9-98C8-63B7329355CF}"/>
              </a:ext>
            </a:extLst>
          </p:cNvPr>
          <p:cNvSpPr/>
          <p:nvPr/>
        </p:nvSpPr>
        <p:spPr>
          <a:xfrm>
            <a:off x="3415704" y="4310650"/>
            <a:ext cx="2387284" cy="5416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Shape 477">
            <a:extLst>
              <a:ext uri="{FF2B5EF4-FFF2-40B4-BE49-F238E27FC236}">
                <a16:creationId xmlns:a16="http://schemas.microsoft.com/office/drawing/2014/main" id="{C7699746-87FB-4C86-95A4-8A1E20BAA579}"/>
              </a:ext>
            </a:extLst>
          </p:cNvPr>
          <p:cNvSpPr/>
          <p:nvPr/>
        </p:nvSpPr>
        <p:spPr>
          <a:xfrm>
            <a:off x="3468778" y="4343090"/>
            <a:ext cx="2267813" cy="3845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订购料号</a:t>
            </a:r>
            <a:r>
              <a:rPr lang="zh-CN" altLang="en-US" b="1">
                <a:solidFill>
                  <a:schemeClr val="bg1"/>
                </a:solidFill>
                <a:ea typeface="微軟正黑體"/>
              </a:rPr>
              <a:t>：</a:t>
            </a:r>
            <a:r>
              <a:rPr lang="en-US" altLang="zh-TW" b="1">
                <a:solidFill>
                  <a:schemeClr val="bg1"/>
                </a:solidFill>
                <a:ea typeface="微軟正黑體"/>
              </a:rPr>
              <a:t>TVS-951N-4G</a:t>
            </a:r>
          </a:p>
          <a:p>
            <a:pPr algn="ctr"/>
            <a:r>
              <a:rPr lang="en-US" altLang="zh-CN" b="1" err="1">
                <a:solidFill>
                  <a:schemeClr val="bg1"/>
                </a:solidFill>
                <a:latin typeface="Vani" panose="02040502050405020303" pitchFamily="18" charset="0"/>
                <a:ea typeface="微軟正黑體"/>
                <a:cs typeface="Vani" panose="02040502050405020303" pitchFamily="18" charset="0"/>
              </a:rPr>
              <a:t>预装</a:t>
            </a:r>
            <a:r>
              <a:rPr lang="en-US" altLang="zh-CN" b="1">
                <a:solidFill>
                  <a:schemeClr val="bg1"/>
                </a:solidFill>
                <a:ea typeface="微軟正黑體"/>
              </a:rPr>
              <a:t> </a:t>
            </a:r>
            <a:r>
              <a:rPr lang="en-US" altLang="zh-TW" b="1">
                <a:solidFill>
                  <a:schemeClr val="bg1"/>
                </a:solidFill>
                <a:ea typeface="微軟正黑體"/>
              </a:rPr>
              <a:t>1 x 4GB DDR4</a:t>
            </a:r>
          </a:p>
        </p:txBody>
      </p:sp>
    </p:spTree>
    <p:extLst>
      <p:ext uri="{BB962C8B-B14F-4D97-AF65-F5344CB8AC3E}">
        <p14:creationId xmlns:p14="http://schemas.microsoft.com/office/powerpoint/2010/main" val="326789385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2027</Words>
  <Application>Microsoft Office PowerPoint</Application>
  <PresentationFormat>如螢幕大小 (16:9)</PresentationFormat>
  <Paragraphs>381</Paragraphs>
  <Slides>37</Slides>
  <Notes>30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7" baseType="lpstr">
      <vt:lpstr>Microsoft YaHei UI</vt:lpstr>
      <vt:lpstr>Microsoft JhengHei</vt:lpstr>
      <vt:lpstr>Microsoft JhengHei</vt:lpstr>
      <vt:lpstr>Arial</vt:lpstr>
      <vt:lpstr>Calibri</vt:lpstr>
      <vt:lpstr>Corbel</vt:lpstr>
      <vt:lpstr>Vani</vt:lpstr>
      <vt:lpstr>Verdana</vt:lpstr>
      <vt:lpstr>Wingdings</vt:lpstr>
      <vt:lpstr>Simple Light</vt:lpstr>
      <vt:lpstr>PowerPoint 簡報</vt:lpstr>
      <vt:lpstr>TVS-951N 5GbE 高效能存储与多媒体专家</vt:lpstr>
      <vt:lpstr>如何符合成本效益並用上快闪架构加速?</vt:lpstr>
      <vt:lpstr>2.5" SSD 价格不再高不可攀</vt:lpstr>
      <vt:lpstr>极致工艺，创造出新形态超混合架构 NAS</vt:lpstr>
      <vt:lpstr>TVS-951N 正面硬件</vt:lpstr>
      <vt:lpstr>可快速安裝与拆卸的 HDD / SSD</vt:lpstr>
      <vt:lpstr>Intel 第七代 Kaby Lake 处理器平台</vt:lpstr>
      <vt:lpstr>高达 32GB DDR4 更适合多工</vt:lpstr>
      <vt:lpstr>TVS-951N 背面配置</vt:lpstr>
      <vt:lpstr>高效散热設計</vt:lpstr>
      <vt:lpstr>轻松升级内存</vt:lpstr>
      <vt:lpstr>Multi-Gigabit 5GBASE-T 连线力</vt:lpstr>
      <vt:lpstr>用最少的花费把 1G 提升成 5G 速度</vt:lpstr>
      <vt:lpstr>  透過 VJBOD 与扩展柜弹性扩充空間</vt:lpstr>
      <vt:lpstr>全新 VJBOD Cloud 架构</vt:lpstr>
      <vt:lpstr>10 個对象存储供应商，统一使用界面</vt:lpstr>
      <vt:lpstr>企业或工作室內多台 NAS 透過 5GbE 相互传输</vt:lpstr>
      <vt:lpstr>自动分层技术的混合式存储架构就是快</vt:lpstr>
      <vt:lpstr>將SSD快取转换为Qtier以立即提升效益</vt:lpstr>
      <vt:lpstr>自动分层兼具高效能与大容量</vt:lpstr>
      <vt:lpstr>可自由移除 Qtier SSD 层</vt:lpstr>
      <vt:lpstr>搭配 Qtier 发挥 5GbE 高速效能与兼具大容量空间</vt:lpstr>
      <vt:lpstr>5GbE 效能</vt:lpstr>
      <vt:lpstr>QuDedup 黑科技，资料，小就是快！</vt:lpstr>
      <vt:lpstr>备份资料异地还原，随处取用</vt:lpstr>
      <vt:lpstr>PowerPoint 簡報</vt:lpstr>
      <vt:lpstr> QTS 与虚拟化应用提升生产力</vt:lpstr>
      <vt:lpstr>QVR Pro 监控应用，守护环境安全</vt:lpstr>
      <vt:lpstr>QuMagie 智能分类</vt:lpstr>
      <vt:lpstr>Multimedia Console 一次为各种多媒体程序设定內容来源</vt:lpstr>
      <vt:lpstr>Video2 Audio Transcoding 另存影片音效档</vt:lpstr>
      <vt:lpstr>4K 影片即時转档</vt:lpstr>
      <vt:lpstr>Plex Media Server</vt:lpstr>
      <vt:lpstr>Plex Apps</vt:lpstr>
      <vt:lpstr>透過 HDMI 输出 4K 高画质內容</vt:lpstr>
      <vt:lpstr>5GBASE-T 多媒体专家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明明 蔡</cp:lastModifiedBy>
  <cp:revision>1</cp:revision>
  <cp:lastPrinted>2018-03-22T15:33:37Z</cp:lastPrinted>
  <dcterms:modified xsi:type="dcterms:W3CDTF">2019-08-16T06:33:54Z</dcterms:modified>
</cp:coreProperties>
</file>