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1369" r:id="rId4"/>
    <p:sldId id="280" r:id="rId5"/>
    <p:sldId id="279" r:id="rId6"/>
    <p:sldId id="284" r:id="rId7"/>
    <p:sldId id="276" r:id="rId8"/>
    <p:sldId id="281" r:id="rId9"/>
    <p:sldId id="278" r:id="rId10"/>
    <p:sldId id="277" r:id="rId11"/>
    <p:sldId id="431" r:id="rId12"/>
    <p:sldId id="1366" r:id="rId13"/>
    <p:sldId id="354" r:id="rId14"/>
    <p:sldId id="355" r:id="rId15"/>
    <p:sldId id="283" r:id="rId16"/>
    <p:sldId id="261" r:id="rId17"/>
    <p:sldId id="262" r:id="rId18"/>
    <p:sldId id="287" r:id="rId19"/>
    <p:sldId id="329" r:id="rId20"/>
    <p:sldId id="282" r:id="rId21"/>
    <p:sldId id="518" r:id="rId22"/>
    <p:sldId id="1309" r:id="rId23"/>
    <p:sldId id="317" r:id="rId24"/>
    <p:sldId id="1367" r:id="rId25"/>
    <p:sldId id="1310" r:id="rId26"/>
    <p:sldId id="1311" r:id="rId27"/>
    <p:sldId id="326" r:id="rId28"/>
    <p:sldId id="285" r:id="rId29"/>
    <p:sldId id="273" r:id="rId30"/>
    <p:sldId id="271" r:id="rId31"/>
    <p:sldId id="1354" r:id="rId32"/>
    <p:sldId id="1353" r:id="rId33"/>
    <p:sldId id="1312" r:id="rId34"/>
    <p:sldId id="258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7" clrIdx="0"/>
  <p:cmAuthor id="1" name="Windows 使用者" initials="W使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00"/>
    <a:srgbClr val="FFFF01"/>
    <a:srgbClr val="FFFF02"/>
    <a:srgbClr val="CF6C08"/>
    <a:srgbClr val="FFBF43"/>
    <a:srgbClr val="FFC043"/>
    <a:srgbClr val="FFFC17"/>
    <a:srgbClr val="A4DF21"/>
    <a:srgbClr val="20B73C"/>
    <a:srgbClr val="F9E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4" dt="2019-08-16T02:27:48.966"/>
    <p1510:client id="{0BAD9B1E-7972-20C3-9E27-B58FB176513B}" v="59" dt="2019-08-16T08:53:56.603"/>
    <p1510:client id="{2790A119-3076-9293-878E-92A9A98F3405}" v="21" dt="2019-08-16T08:35:09.842"/>
    <p1510:client id="{2B53F7F2-A7B6-A943-AF75-4FD5B427730C}" v="872" dt="2019-08-16T06:20:32.869"/>
    <p1510:client id="{4BB8A074-D54F-CE0B-3A09-654C88FFD0BB}" v="54" dt="2019-08-16T02:11:51.137"/>
    <p1510:client id="{5184C72A-EA0B-BD6D-1350-FE3BE2EA0FE2}" v="54" dt="2019-08-16T09:04:23.290"/>
    <p1510:client id="{920020C4-90EF-12AA-05E9-BE031C82B694}" v="21" dt="2019-08-16T03:40:34.824"/>
    <p1510:client id="{9BD35AC7-6A4C-49AB-9E79-2CFA142562B3}" v="767" dt="2019-08-16T03:22:49.186"/>
    <p1510:client id="{BA6AC45B-8C0C-F9B1-0AD3-B2AE0C5907C4}" v="69" dt="2019-08-16T08:43:45.942"/>
    <p1510:client id="{C210F4E4-54BF-A315-5596-F4D6AE0FB6CF}" v="111" dt="2019-08-15T11:10:15.061"/>
    <p1510:client id="{DBF0A3A5-9110-412A-B38B-353DB63179A9}" v="3145" dt="2019-08-16T09:11:52.698"/>
    <p1510:client id="{E86A77CF-B13F-D006-EDBA-9CC64840756A}" v="86" dt="2019-08-16T08:51:34.265"/>
    <p1510:client id="{F2FA8A68-A12D-E80A-3F1C-5F0148D867CE}" v="3" dt="2019-08-16T02:57:49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320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2019/8/16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783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650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581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386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0665" indent="-24066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加密引擎位於控制器 </a:t>
            </a:r>
            <a:r>
              <a:rPr kumimoji="1" lang="en-US" altLang="zh-TW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ASIC </a:t>
            </a:r>
            <a:r>
              <a:rPr kumimoji="1" lang="zh-TW" altLang="en-US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內，每個硬碟機都使用專用加密引擎</a:t>
            </a:r>
            <a:endParaRPr lang="zh-TW" altLang="en-US">
              <a:solidFill>
                <a:schemeClr val="accent3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40665" indent="-24066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加密硬碟機內建有管理功能，加密金鑰不會離開硬碟機</a:t>
            </a:r>
            <a:endParaRPr lang="zh-TW" altLang="en-US">
              <a:solidFill>
                <a:schemeClr val="accent3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40665" indent="-24066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SED</a:t>
            </a:r>
            <a:r>
              <a:rPr kumimoji="1" lang="zh-TW" altLang="en-US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可以避免被偷走磁碟資料流</a:t>
            </a:r>
            <a:endParaRPr kumimoji="1" lang="en-US" altLang="zh-TW">
              <a:solidFill>
                <a:schemeClr val="accent3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40665" indent="-24066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TW">
              <a:solidFill>
                <a:schemeClr val="accent3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40665" marR="0" lvl="0" indent="-240665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100" b="1">
                <a:latin typeface="微軟正黑體" pitchFamily="34" charset="-120"/>
                <a:ea typeface="微軟正黑體" pitchFamily="34" charset="-120"/>
              </a:rPr>
              <a:t>整合硬體加密後的 </a:t>
            </a:r>
            <a:r>
              <a:rPr lang="en-US" altLang="zh-TW" sz="1100" b="1">
                <a:latin typeface="微軟正黑體" pitchFamily="34" charset="-120"/>
                <a:ea typeface="微軟正黑體" pitchFamily="34" charset="-120"/>
              </a:rPr>
              <a:t>QNAP NAS</a:t>
            </a:r>
            <a:r>
              <a:rPr lang="zh-TW" altLang="en-US" sz="1100" b="1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sz="1100" b="1">
                <a:latin typeface="微軟正黑體" pitchFamily="34" charset="-120"/>
                <a:ea typeface="微軟正黑體" pitchFamily="34" charset="-120"/>
              </a:rPr>
              <a:t>CPU</a:t>
            </a:r>
            <a:r>
              <a:rPr lang="zh-TW" altLang="en-US" sz="1100" b="1">
                <a:latin typeface="微軟正黑體" pitchFamily="34" charset="-120"/>
                <a:ea typeface="微軟正黑體" pitchFamily="34" charset="-120"/>
              </a:rPr>
              <a:t>使用率降低一半</a:t>
            </a:r>
          </a:p>
          <a:p>
            <a:pPr marL="240665" marR="0" lvl="0" indent="-240665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整合硬體加密後的 </a:t>
            </a: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，效能幾乎不變</a:t>
            </a:r>
          </a:p>
          <a:p>
            <a:pPr marL="240665" indent="-240665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>
              <a:solidFill>
                <a:schemeClr val="accent3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171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zh-TW" altLang="en-US"/>
              <a:t>更新筆記</a:t>
            </a:r>
            <a:r>
              <a:rPr lang="en-US" altLang="zh-TW"/>
              <a:t>:</a:t>
            </a:r>
            <a:r>
              <a:rPr lang="zh-TW" altLang="en-US"/>
              <a:t> 中英文間加空格 </a:t>
            </a:r>
            <a:r>
              <a:rPr lang="en-US" altLang="zh-TW"/>
              <a:t>(</a:t>
            </a:r>
            <a:r>
              <a:rPr lang="af-ZA" altLang="zh-TW"/>
              <a:t>by Teresa)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lang="af-ZA" sz="1200" b="0" i="0" u="none" strike="noStrike" cap="none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079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latin typeface="Arial"/>
                <a:ea typeface="Arial"/>
                <a:cs typeface="Arial"/>
                <a:sym typeface="Arial"/>
              </a:rPr>
              <a:t>73652517</a:t>
            </a:r>
          </a:p>
          <a:p>
            <a:pPr>
              <a:buClr>
                <a:schemeClr val="dk1"/>
              </a:buClr>
              <a:buSzPts val="1100"/>
            </a:pPr>
            <a:endParaRPr lang="zh-TW" altLang="en-US" sz="1100">
              <a:latin typeface="Arial"/>
              <a:ea typeface="Calibri"/>
              <a:cs typeface="Arial"/>
            </a:endParaRPr>
          </a:p>
          <a:p>
            <a:pPr>
              <a:buClr>
                <a:schemeClr val="dk1"/>
              </a:buClr>
              <a:buSzPts val="1100"/>
              <a:buFont typeface="Calibri"/>
            </a:pPr>
            <a:r>
              <a:rPr lang="zh-TW" altLang="en-US" sz="1100">
                <a:latin typeface="Calibri"/>
                <a:ea typeface="Calibri"/>
                <a:cs typeface="Calibri"/>
              </a:rPr>
              <a:t>更新筆記: "</a:t>
            </a:r>
            <a:r>
              <a:rPr lang="zh-TW" b="1"/>
              <a:t>解決</a:t>
            </a:r>
            <a:r>
              <a:rPr lang="zh-TW" b="1">
                <a:latin typeface="新細明體"/>
                <a:ea typeface="新細明體"/>
                <a:cs typeface="Calibri"/>
              </a:rPr>
              <a:t>" 改成 </a:t>
            </a:r>
            <a:r>
              <a:rPr lang="en-US" altLang="zh-TW" b="1">
                <a:latin typeface="新細明體"/>
                <a:ea typeface="新細明體"/>
                <a:cs typeface="Calibri"/>
              </a:rPr>
              <a:t>"</a:t>
            </a:r>
            <a:r>
              <a:rPr lang="zh-TW" b="1">
                <a:latin typeface="新細明體"/>
                <a:ea typeface="新細明體"/>
                <a:cs typeface="Calibri"/>
              </a:rPr>
              <a:t>解決的"</a:t>
            </a:r>
            <a:endParaRPr lang="zh-TW" altLang="en-US" sz="11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897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0607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30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387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40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77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967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507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57C79-7220-4FA5-AC21-4505822A437F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94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777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685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3050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4662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43467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796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653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86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838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9404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阿里雲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33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93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桌面寸土寸金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18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7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607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314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433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/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7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57220"/>
            <a:ext cx="8343678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96C1E87-7A41-49CC-BD75-B9542C54F6D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2144549-1E2E-4945-BAA1-65CC63DDB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4"/>
            <a:ext cx="9135886" cy="51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9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96C1E87-7A41-49CC-BD75-B9542C54F6D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pic>
        <p:nvPicPr>
          <p:cNvPr id="8" name="圖片 7" descr="一張含有 物件 的圖片&#10;&#10;自動產生的描述">
            <a:extLst>
              <a:ext uri="{FF2B5EF4-FFF2-40B4-BE49-F238E27FC236}">
                <a16:creationId xmlns:a16="http://schemas.microsoft.com/office/drawing/2014/main" id="{43EA3AE1-151F-41DD-BBDF-C8B9B3A0E3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" y="0"/>
            <a:ext cx="91426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2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918785-31D5-0C46-AE9B-AE6BA602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B7719DA-1908-3E42-A163-8FB673D94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A541DC-A2B7-4D40-8458-F72F244D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1C7C-44EC-7843-9B9C-F9191CB0222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 descr="一張含有 物件 的圖片&#10;&#10;自動產生的描述">
            <a:extLst>
              <a:ext uri="{FF2B5EF4-FFF2-40B4-BE49-F238E27FC236}">
                <a16:creationId xmlns:a16="http://schemas.microsoft.com/office/drawing/2014/main" id="{1EA03BED-7EB5-4D23-B521-725B8B169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3E70F9-65BF-C54E-BB76-197CA2E1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8" y="261257"/>
            <a:ext cx="8877058" cy="810294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6" name="Shape 611">
            <a:extLst>
              <a:ext uri="{FF2B5EF4-FFF2-40B4-BE49-F238E27FC236}">
                <a16:creationId xmlns:a16="http://schemas.microsoft.com/office/drawing/2014/main" id="{C71BCDE3-37A5-4A4E-B997-691DCE4E2A22}"/>
              </a:ext>
            </a:extLst>
          </p:cNvPr>
          <p:cNvSpPr/>
          <p:nvPr userDrawn="1"/>
        </p:nvSpPr>
        <p:spPr>
          <a:xfrm flipV="1">
            <a:off x="294998" y="1069989"/>
            <a:ext cx="8572560" cy="3787777"/>
          </a:xfrm>
          <a:prstGeom prst="roundRect">
            <a:avLst>
              <a:gd name="adj" fmla="val 7149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611">
            <a:extLst>
              <a:ext uri="{FF2B5EF4-FFF2-40B4-BE49-F238E27FC236}">
                <a16:creationId xmlns:a16="http://schemas.microsoft.com/office/drawing/2014/main" id="{C95E1C7D-393F-40A6-A3AE-F675B5C4B372}"/>
              </a:ext>
            </a:extLst>
          </p:cNvPr>
          <p:cNvSpPr/>
          <p:nvPr userDrawn="1"/>
        </p:nvSpPr>
        <p:spPr>
          <a:xfrm>
            <a:off x="294971" y="1071551"/>
            <a:ext cx="8572560" cy="3571019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21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88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918785-31D5-0C46-AE9B-AE6BA602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B7719DA-1908-3E42-A163-8FB673D94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A541DC-A2B7-4D40-8458-F72F244D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1C7C-44EC-7843-9B9C-F9191CB0222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8" name="圖片 7" descr="一張含有 物件 的圖片&#10;&#10;自動產生的描述">
            <a:extLst>
              <a:ext uri="{FF2B5EF4-FFF2-40B4-BE49-F238E27FC236}">
                <a16:creationId xmlns:a16="http://schemas.microsoft.com/office/drawing/2014/main" id="{1EA03BED-7EB5-4D23-B521-725B8B169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3E70F9-65BF-C54E-BB76-197CA2E1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306977"/>
            <a:ext cx="8869680" cy="764573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9" name="Shape 611">
            <a:extLst>
              <a:ext uri="{FF2B5EF4-FFF2-40B4-BE49-F238E27FC236}">
                <a16:creationId xmlns:a16="http://schemas.microsoft.com/office/drawing/2014/main" id="{E514476F-8D83-4A0A-95C6-9A120EAB6D88}"/>
              </a:ext>
            </a:extLst>
          </p:cNvPr>
          <p:cNvSpPr/>
          <p:nvPr userDrawn="1"/>
        </p:nvSpPr>
        <p:spPr>
          <a:xfrm flipV="1">
            <a:off x="281936" y="1306076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611">
            <a:extLst>
              <a:ext uri="{FF2B5EF4-FFF2-40B4-BE49-F238E27FC236}">
                <a16:creationId xmlns:a16="http://schemas.microsoft.com/office/drawing/2014/main" id="{7098E76D-F029-43A0-972F-1BF7C4C81ED8}"/>
              </a:ext>
            </a:extLst>
          </p:cNvPr>
          <p:cNvSpPr/>
          <p:nvPr userDrawn="1"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39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99694D-C7F3-47DD-894D-6E6909FE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0" y="170121"/>
            <a:ext cx="8870526" cy="901429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CD19CD6-5D7B-4FC9-80C0-FEFEEA8F671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4" name="Shape 611">
            <a:extLst>
              <a:ext uri="{FF2B5EF4-FFF2-40B4-BE49-F238E27FC236}">
                <a16:creationId xmlns:a16="http://schemas.microsoft.com/office/drawing/2014/main" id="{66FA82C2-4BDE-4481-B635-49736D0A6C5A}"/>
              </a:ext>
            </a:extLst>
          </p:cNvPr>
          <p:cNvSpPr/>
          <p:nvPr userDrawn="1"/>
        </p:nvSpPr>
        <p:spPr>
          <a:xfrm>
            <a:off x="281909" y="1112794"/>
            <a:ext cx="8572560" cy="3650592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87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17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子用品 的圖片&#10;&#10;自動產生的描述">
            <a:extLst>
              <a:ext uri="{FF2B5EF4-FFF2-40B4-BE49-F238E27FC236}">
                <a16:creationId xmlns:a16="http://schemas.microsoft.com/office/drawing/2014/main" id="{B5DE4BF7-B9BE-40FC-9411-E6592EF09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3E70F9-65BF-C54E-BB76-197CA2E1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150223"/>
            <a:ext cx="8805212" cy="921327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918785-31D5-0C46-AE9B-AE6BA6026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77BEE-DEEA-6546-B9E6-284749A4EDF8}" type="datetimeFigureOut">
              <a:rPr kumimoji="1" lang="zh-TW" altLang="en-US" smtClean="0"/>
              <a:t>2019/8/16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B7719DA-1908-3E42-A163-8FB673D94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A541DC-A2B7-4D40-8458-F72F244D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61C7C-44EC-7843-9B9C-F9191CB0222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0733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73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235131"/>
            <a:ext cx="8786873" cy="8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79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microsoft.com/office/2007/relationships/hdphoto" Target="../media/hdphoto1.wdp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sv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microsoft.com/office/2007/relationships/hdphoto" Target="../media/hdphoto2.wdp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microsoft.com/office/2007/relationships/hdphoto" Target="../media/hdphoto3.wdp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26" Type="http://schemas.openxmlformats.org/officeDocument/2006/relationships/image" Target="../media/image123.svg"/><Relationship Id="rId21" Type="http://schemas.openxmlformats.org/officeDocument/2006/relationships/image" Target="../media/image118.png"/><Relationship Id="rId34" Type="http://schemas.openxmlformats.org/officeDocument/2006/relationships/image" Target="../media/image131.sv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33" Type="http://schemas.openxmlformats.org/officeDocument/2006/relationships/image" Target="../media/image130.png"/><Relationship Id="rId38" Type="http://schemas.openxmlformats.org/officeDocument/2006/relationships/image" Target="../media/image135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13.svg"/><Relationship Id="rId20" Type="http://schemas.openxmlformats.org/officeDocument/2006/relationships/image" Target="../media/image117.svg"/><Relationship Id="rId29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121.svg"/><Relationship Id="rId32" Type="http://schemas.openxmlformats.org/officeDocument/2006/relationships/image" Target="../media/image129.svg"/><Relationship Id="rId37" Type="http://schemas.openxmlformats.org/officeDocument/2006/relationships/image" Target="../media/image134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28" Type="http://schemas.openxmlformats.org/officeDocument/2006/relationships/image" Target="../media/image125.svg"/><Relationship Id="rId36" Type="http://schemas.openxmlformats.org/officeDocument/2006/relationships/image" Target="../media/image133.svg"/><Relationship Id="rId10" Type="http://schemas.openxmlformats.org/officeDocument/2006/relationships/image" Target="../media/image107.svg"/><Relationship Id="rId19" Type="http://schemas.openxmlformats.org/officeDocument/2006/relationships/image" Target="../media/image116.png"/><Relationship Id="rId31" Type="http://schemas.openxmlformats.org/officeDocument/2006/relationships/image" Target="../media/image128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Relationship Id="rId22" Type="http://schemas.openxmlformats.org/officeDocument/2006/relationships/image" Target="../media/image119.svg"/><Relationship Id="rId27" Type="http://schemas.openxmlformats.org/officeDocument/2006/relationships/image" Target="../media/image124.png"/><Relationship Id="rId30" Type="http://schemas.openxmlformats.org/officeDocument/2006/relationships/image" Target="../media/image127.svg"/><Relationship Id="rId35" Type="http://schemas.openxmlformats.org/officeDocument/2006/relationships/image" Target="../media/image132.png"/><Relationship Id="rId8" Type="http://schemas.openxmlformats.org/officeDocument/2006/relationships/image" Target="../media/image105.png"/><Relationship Id="rId3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tiff"/><Relationship Id="rId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tiff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tiff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4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01EA-B20F-A043-A3A5-6DA6E1989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24" y="3337707"/>
            <a:ext cx="3451123" cy="636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ts val="2500"/>
              </a:lnSpc>
            </a:pPr>
            <a:r>
              <a:rPr lang="zh-CN" altLang="en-US" sz="1600">
                <a:latin typeface="微軟正黑體"/>
                <a:ea typeface="微軟正黑體"/>
              </a:rPr>
              <a:t>高频宽 </a:t>
            </a:r>
            <a:r>
              <a:rPr lang="en-US" altLang="zh-CN" sz="1600">
                <a:latin typeface="+mj-lt"/>
                <a:ea typeface="微軟正黑體"/>
              </a:rPr>
              <a:t>5GBASE-T </a:t>
            </a:r>
            <a:r>
              <a:rPr lang="zh-CN" altLang="en-US" sz="1600">
                <a:latin typeface="微軟正黑體"/>
                <a:ea typeface="微軟正黑體"/>
              </a:rPr>
              <a:t>四核心 </a:t>
            </a:r>
            <a:r>
              <a:rPr lang="en-US" altLang="zh-CN" sz="1600">
                <a:latin typeface="+mj-lt"/>
                <a:ea typeface="微軟正黑體"/>
              </a:rPr>
              <a:t>AMD NAS</a:t>
            </a:r>
            <a:r>
              <a:rPr lang="zh-CN" altLang="en-US" sz="1600">
                <a:latin typeface="微軟正黑體"/>
                <a:ea typeface="微軟正黑體"/>
              </a:rPr>
              <a:t>，经济实惠享、网速升级</a:t>
            </a:r>
            <a:endParaRPr 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 descr="AM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177" y="3708775"/>
            <a:ext cx="771731" cy="658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0AFCA6-D68A-404F-9CD4-771EBE4CD4C3}"/>
              </a:ext>
            </a:extLst>
          </p:cNvPr>
          <p:cNvSpPr txBox="1">
            <a:spLocks/>
          </p:cNvSpPr>
          <p:nvPr/>
        </p:nvSpPr>
        <p:spPr>
          <a:xfrm>
            <a:off x="717365" y="2502058"/>
            <a:ext cx="3851587" cy="80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Hant" altLang="en-US" sz="3000">
                <a:solidFill>
                  <a:srgbClr val="FFFF02"/>
                </a:solidFill>
                <a:latin typeface="Microsoft JhengHei"/>
                <a:ea typeface="Microsoft JhengHei"/>
              </a:rPr>
              <a:t>小小体积，大大满足</a:t>
            </a:r>
            <a:endParaRPr lang="en-US" sz="3000">
              <a:solidFill>
                <a:srgbClr val="FFFF0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1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0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119900"/>
            <a:ext cx="9144000" cy="6973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zh-CN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TS-963N 高效散热设计</a:t>
            </a:r>
            <a:endParaRPr lang="en-US" sz="32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D9E072-58D3-2B45-B1E4-D5E11E691FAD}"/>
              </a:ext>
            </a:extLst>
          </p:cNvPr>
          <p:cNvSpPr/>
          <p:nvPr/>
        </p:nvSpPr>
        <p:spPr>
          <a:xfrm>
            <a:off x="7741921" y="2773680"/>
            <a:ext cx="190499" cy="25146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6E218C1F-71A5-4F74-9675-831B8FA40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7" y="911832"/>
            <a:ext cx="5105871" cy="4032773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41BBDB7E-7373-4908-88FE-3529BF626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760" y="1908986"/>
            <a:ext cx="5794805" cy="3754016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B02D37D-3ED1-433B-B8D6-257653D92322}"/>
              </a:ext>
            </a:extLst>
          </p:cNvPr>
          <p:cNvSpPr/>
          <p:nvPr/>
        </p:nvSpPr>
        <p:spPr>
          <a:xfrm>
            <a:off x="779732" y="1376218"/>
            <a:ext cx="2108948" cy="3656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7733157-3A08-4291-B1EC-7101D35233F9}"/>
              </a:ext>
            </a:extLst>
          </p:cNvPr>
          <p:cNvSpPr/>
          <p:nvPr/>
        </p:nvSpPr>
        <p:spPr>
          <a:xfrm>
            <a:off x="1039138" y="1391629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多风道散热设计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57CB3D9-5502-4D35-BB37-642C548D362B}"/>
              </a:ext>
            </a:extLst>
          </p:cNvPr>
          <p:cNvSpPr/>
          <p:nvPr/>
        </p:nvSpPr>
        <p:spPr>
          <a:xfrm>
            <a:off x="5609690" y="1376608"/>
            <a:ext cx="2650732" cy="3656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CF4A541-9134-423E-AF5D-DEBBB2521907}"/>
              </a:ext>
            </a:extLst>
          </p:cNvPr>
          <p:cNvSpPr/>
          <p:nvPr/>
        </p:nvSpPr>
        <p:spPr>
          <a:xfrm>
            <a:off x="5689299" y="1392019"/>
            <a:ext cx="2472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大型 </a:t>
            </a:r>
            <a:r>
              <a:rPr lang="en-US" altLang="zh-CN" sz="1600" b="1">
                <a:solidFill>
                  <a:schemeClr val="tx1"/>
                </a:solidFill>
                <a:latin typeface="微軟正黑體"/>
                <a:ea typeface="微軟正黑體"/>
              </a:rPr>
              <a:t>14cm </a:t>
            </a:r>
            <a:r>
              <a:rPr lang="zh-CN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静音散热风扇</a:t>
            </a:r>
          </a:p>
        </p:txBody>
      </p:sp>
    </p:spTree>
    <p:extLst>
      <p:ext uri="{BB962C8B-B14F-4D97-AF65-F5344CB8AC3E}">
        <p14:creationId xmlns:p14="http://schemas.microsoft.com/office/powerpoint/2010/main" val="86037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9857C47-9C73-4BD4-BFBD-EDE8DBFC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04" y="157220"/>
            <a:ext cx="8820472" cy="697312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r>
              <a:rPr lang="en-US" altLang="zh-TW" sz="3200">
                <a:solidFill>
                  <a:schemeClr val="bg1"/>
                </a:solidFill>
                <a:latin typeface="Microsoft JhengHei"/>
                <a:ea typeface="微軟正黑體"/>
              </a:rPr>
              <a:t>QNAP </a:t>
            </a: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的</a:t>
            </a:r>
            <a:r>
              <a:rPr lang="en-US" altLang="zh-TW" sz="3200">
                <a:solidFill>
                  <a:schemeClr val="bg1"/>
                </a:solidFill>
                <a:latin typeface="Microsoft JhengHei"/>
                <a:ea typeface="微軟正黑體"/>
              </a:rPr>
              <a:t> SSD </a:t>
            </a: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应用在软硬件方面都领先同业</a:t>
            </a:r>
          </a:p>
        </p:txBody>
      </p:sp>
      <p:graphicFrame>
        <p:nvGraphicFramePr>
          <p:cNvPr id="17" name="表格 3">
            <a:extLst>
              <a:ext uri="{FF2B5EF4-FFF2-40B4-BE49-F238E27FC236}">
                <a16:creationId xmlns:a16="http://schemas.microsoft.com/office/drawing/2014/main" id="{12AE7031-58EF-4037-9229-E8C1162F1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551007"/>
              </p:ext>
            </p:extLst>
          </p:nvPr>
        </p:nvGraphicFramePr>
        <p:xfrm>
          <a:off x="927705" y="1127309"/>
          <a:ext cx="7260670" cy="3725878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1161455">
                  <a:extLst>
                    <a:ext uri="{9D8B030D-6E8A-4147-A177-3AD203B41FA5}">
                      <a16:colId xmlns:a16="http://schemas.microsoft.com/office/drawing/2014/main" val="2911749589"/>
                    </a:ext>
                  </a:extLst>
                </a:gridCol>
                <a:gridCol w="1076424">
                  <a:extLst>
                    <a:ext uri="{9D8B030D-6E8A-4147-A177-3AD203B41FA5}">
                      <a16:colId xmlns:a16="http://schemas.microsoft.com/office/drawing/2014/main" val="2736845509"/>
                    </a:ext>
                  </a:extLst>
                </a:gridCol>
                <a:gridCol w="2662499">
                  <a:extLst>
                    <a:ext uri="{9D8B030D-6E8A-4147-A177-3AD203B41FA5}">
                      <a16:colId xmlns:a16="http://schemas.microsoft.com/office/drawing/2014/main" val="3635386883"/>
                    </a:ext>
                  </a:extLst>
                </a:gridCol>
                <a:gridCol w="2360292">
                  <a:extLst>
                    <a:ext uri="{9D8B030D-6E8A-4147-A177-3AD203B41FA5}">
                      <a16:colId xmlns:a16="http://schemas.microsoft.com/office/drawing/2014/main" val="2017854013"/>
                    </a:ext>
                  </a:extLst>
                </a:gridCol>
              </a:tblGrid>
              <a:tr h="232491">
                <a:tc>
                  <a:txBody>
                    <a:bodyPr/>
                    <a:lstStyle/>
                    <a:p>
                      <a:endParaRPr lang="zh-TW" altLang="en-US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+mj-lt"/>
                          <a:ea typeface="微軟正黑體"/>
                        </a:rPr>
                        <a:t>SSD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应用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QNAP QTS 4.4.1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latin typeface="+mj-lt"/>
                          <a:ea typeface="微軟正黑體"/>
                        </a:rPr>
                        <a:t>Synology DSM 6.2.2</a:t>
                      </a:r>
                      <a:endParaRPr lang="zh-TW" altLang="en-US" sz="120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latin typeface="+mj-lt"/>
                        <a:ea typeface="微軟正黑體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A2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853544"/>
                  </a:ext>
                </a:extLst>
              </a:tr>
              <a:tr h="2324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100" b="1" i="0" u="none" strike="noStrike" cap="none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SSD 管理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外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挂超额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配置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有，并自备分析工具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无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158069"/>
                  </a:ext>
                </a:extLst>
              </a:tr>
              <a:tr h="333834">
                <a:tc>
                  <a:txBody>
                    <a:bodyPr/>
                    <a:lstStyle/>
                    <a:p>
                      <a:r>
                        <a:rPr lang="en-US" altLang="zh-TW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sym typeface="Arial"/>
                        </a:rPr>
                        <a:t>Qtier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自动分层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应用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sym typeface="Arial"/>
                        </a:rPr>
                        <a:t>自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动分层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sym typeface="Arial"/>
                        </a:rPr>
                        <a:t>、特定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目录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sym typeface="Arial"/>
                        </a:rPr>
                        <a:t>/LUN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sym typeface="Arial"/>
                        </a:rPr>
                        <a:t>、重建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  <a:sym typeface="Arial"/>
                        </a:rPr>
                        <a:t>Qtier</a:t>
                      </a:r>
                      <a:endParaRPr lang="zh-TW" altLang="en-US" sz="1000" b="1" err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无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87253"/>
                  </a:ext>
                </a:extLst>
              </a:tr>
              <a:tr h="232491">
                <a:tc rowSpan="3">
                  <a:txBody>
                    <a:bodyPr/>
                    <a:lstStyle/>
                    <a:p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SSD </a:t>
                      </a:r>
                      <a:r>
                        <a:rPr lang="en-US" altLang="zh-TW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C</a:t>
                      </a:r>
                      <a:r>
                        <a:rPr lang="zh-TW" altLang="en-US" sz="11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ache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快取模式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3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种：唯读、唯写、读写</a:t>
                      </a:r>
                      <a:endParaRPr lang="zh-TW" altLang="en-US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2种</a:t>
                      </a: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：</a:t>
                      </a:r>
                      <a:r>
                        <a:rPr lang="zh-TW" altLang="en-US" sz="1000" b="0" i="0" u="none" strike="noStrike" cap="non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+mn-cs"/>
                          <a:sym typeface="Arial"/>
                        </a:rPr>
                        <a:t>唯读、唯写</a:t>
                      </a:r>
                      <a:endParaRPr lang="zh-TW" altLang="en-US" sz="1000" b="0" i="0" u="none" strike="noStrike" cap="none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0948"/>
                  </a:ext>
                </a:extLst>
              </a:tr>
              <a:tr h="35923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全局設定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可同时支援多个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Volume/LUN</a:t>
                      </a:r>
                      <a:endParaRPr lang="zh-TW" altLang="en-US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每个</a:t>
                      </a:r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SSD Cache</a:t>
                      </a: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仅支援一个存储空间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019803"/>
                  </a:ext>
                </a:extLst>
              </a:tr>
              <a:tr h="232491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在线更换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存储服务不中断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需中止存储服务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59189"/>
                  </a:ext>
                </a:extLst>
              </a:tr>
              <a:tr h="232491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100" b="1" i="0" u="none" strike="noStrike" cap="none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SSD 管理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健康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监控</a:t>
                      </a:r>
                      <a:endParaRPr lang="zh-TW" altLang="en-US" sz="1000" b="0" i="0" u="none" strike="noStrike" cap="none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020055"/>
                  </a:ext>
                </a:extLst>
              </a:tr>
              <a:tr h="232491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可靠度</a:t>
                      </a:r>
                      <a:r>
                        <a:rPr lang="zh-TW" sz="1000" b="0" i="0" u="none" strike="noStrike" cap="none" noProof="0">
                          <a:solidFill>
                            <a:schemeClr val="tx1"/>
                          </a:solidFill>
                        </a:rPr>
                        <a:t>监控</a:t>
                      </a:r>
                      <a:endParaRPr lang="zh-TW" noProof="0">
                        <a:solidFill>
                          <a:schemeClr val="tx1"/>
                        </a:solidFill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无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93169"/>
                  </a:ext>
                </a:extLst>
              </a:tr>
              <a:tr h="232491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支援列表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信息</a:t>
                      </a:r>
                      <a:endParaRPr lang="zh-TW" altLang="en-US" sz="1000" b="0" i="0" u="none" strike="noStrike" cap="none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000" b="0" i="0" u="none" strike="noStrike" noProof="0">
                          <a:solidFill>
                            <a:schemeClr val="tx1"/>
                          </a:solidFill>
                        </a:rPr>
                        <a:t>无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008425"/>
                  </a:ext>
                </a:extLst>
              </a:tr>
              <a:tr h="243889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SED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加密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支援 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Samsung SSD</a:t>
                      </a:r>
                      <a:endParaRPr lang="zh-TW" altLang="en-US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None/>
                        <a:tabLst/>
                        <a:defRPr/>
                      </a:pPr>
                      <a:r>
                        <a:rPr lang="zh-TW" sz="1000" b="0" i="0" u="none" strike="noStrike" noProof="0">
                          <a:solidFill>
                            <a:schemeClr val="tx1"/>
                          </a:solidFill>
                        </a:rPr>
                        <a:t>无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0507"/>
                  </a:ext>
                </a:extLst>
              </a:tr>
              <a:tr h="23249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100" b="1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硬</a:t>
                      </a:r>
                      <a:r>
                        <a:rPr lang="zh-TW" altLang="en-US" sz="1100" b="1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件</a:t>
                      </a:r>
                      <a:r>
                        <a:rPr lang="zh-TW" altLang="en-US" sz="1100" b="1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裝置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  <a:sym typeface="Arial"/>
                        </a:rPr>
                        <a:t>內建支援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M.2 SATA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、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M.2 NVMe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、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U.2 NVMe</a:t>
                      </a:r>
                      <a:endParaRPr lang="zh-TW" altLang="en-US" sz="1000" b="1" err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NVMe</a:t>
                      </a:r>
                      <a:endParaRPr lang="zh-TW" altLang="en-US" sz="1000" b="0" i="0" u="none" strike="noStrike" cap="none" err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Arial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408266"/>
                  </a:ext>
                </a:extLst>
              </a:tr>
              <a:tr h="377798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PCIe SSD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卡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2~4口 SATA/NVMe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、</a:t>
                      </a:r>
                      <a:endParaRPr lang="en-US" altLang="zh-TW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有支援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10GbE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最高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PCIe Gen 3 x 8</a:t>
                      </a:r>
                      <a:endParaRPr lang="zh-TW" altLang="en-US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2口 SATA/NVMe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、</a:t>
                      </a:r>
                      <a:endParaRPr lang="en-US" altLang="zh-TW" sz="1000" b="0" i="0" u="none" strike="noStrike" cap="none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Arial"/>
                        <a:sym typeface="Arial"/>
                      </a:endParaRPr>
                    </a:p>
                    <a:p>
                      <a:pPr algn="ctr"/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有支援</a:t>
                      </a:r>
                      <a:r>
                        <a:rPr lang="en-US" altLang="zh-TW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10GbE</a:t>
                      </a:r>
                      <a:r>
                        <a:rPr lang="zh-TW" altLang="en-US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仅 </a:t>
                      </a:r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PCIe 2.0 x 8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281887"/>
                  </a:ext>
                </a:extLst>
              </a:tr>
              <a:tr h="377798">
                <a:tc vMerge="1">
                  <a:txBody>
                    <a:bodyPr/>
                    <a:lstStyle/>
                    <a:p>
                      <a:endParaRPr lang="zh-TW"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SSD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转</a:t>
                      </a:r>
                      <a:r>
                        <a:rPr lang="zh-TW" altLang="en-US" sz="1000" b="0" i="0" u="none" strike="noStrike" cap="none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接座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有，</a:t>
                      </a:r>
                      <a:r>
                        <a:rPr lang="en-US" altLang="zh-CN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2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个</a:t>
                      </a:r>
                      <a:r>
                        <a:rPr lang="en-US" altLang="zh-CN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M.2 SATA 转接2.5”SSD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、</a:t>
                      </a:r>
                      <a:endParaRPr lang="en-US" altLang="zh-TW" sz="1000" b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algn="ctr"/>
                      <a:r>
                        <a:rPr lang="en-US" altLang="zh-CN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1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或</a:t>
                      </a:r>
                      <a:r>
                        <a:rPr lang="en-US" altLang="zh-CN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2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个</a:t>
                      </a:r>
                      <a:r>
                        <a:rPr lang="en-US" altLang="zh-CN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M.2 NVMe 转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U.2 NVMe</a:t>
                      </a:r>
                      <a:endParaRPr lang="zh-TW" altLang="en-US" sz="1000" b="1" err="1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77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000" b="0" i="0" u="none" strike="noStrike" noProof="0">
                          <a:solidFill>
                            <a:schemeClr val="tx1"/>
                          </a:solidFill>
                        </a:rPr>
                        <a:t>无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215870"/>
                  </a:ext>
                </a:extLst>
              </a:tr>
            </a:tbl>
          </a:graphicData>
        </a:graphic>
      </p:graphicFrame>
      <p:sp>
        <p:nvSpPr>
          <p:cNvPr id="7" name="矩形: 圓角 6">
            <a:extLst>
              <a:ext uri="{FF2B5EF4-FFF2-40B4-BE49-F238E27FC236}">
                <a16:creationId xmlns:a16="http://schemas.microsoft.com/office/drawing/2014/main" id="{F0912C96-577C-4DA4-A6FD-BEC0959FAB15}"/>
              </a:ext>
            </a:extLst>
          </p:cNvPr>
          <p:cNvSpPr/>
          <p:nvPr/>
        </p:nvSpPr>
        <p:spPr>
          <a:xfrm>
            <a:off x="3089650" y="1058143"/>
            <a:ext cx="2909679" cy="3656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BF59D17-0B4F-4AD3-B82C-9BF215AF366A}"/>
              </a:ext>
            </a:extLst>
          </p:cNvPr>
          <p:cNvSpPr/>
          <p:nvPr/>
        </p:nvSpPr>
        <p:spPr>
          <a:xfrm>
            <a:off x="3607858" y="1071692"/>
            <a:ext cx="1770036" cy="33855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QNAP QTS 4.4.1</a:t>
            </a:r>
            <a:endParaRPr lang="zh-TW" altLang="en-US" sz="1600" b="1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2185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電子用品 的圖片&#10;&#10;自動產生的描述">
            <a:extLst>
              <a:ext uri="{FF2B5EF4-FFF2-40B4-BE49-F238E27FC236}">
                <a16:creationId xmlns:a16="http://schemas.microsoft.com/office/drawing/2014/main" id="{BBF3F7E2-D077-4274-A75B-9C770891A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559" y="1299306"/>
            <a:ext cx="6855504" cy="42317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3A13D3F-74AB-45A6-A656-4684C32F5F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51670" y="215029"/>
            <a:ext cx="9657824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>
                <a:solidFill>
                  <a:schemeClr val="bg1"/>
                </a:solidFill>
                <a:latin typeface="Microsoft JhengHei"/>
                <a:ea typeface="Microsoft JhengHei"/>
              </a:rPr>
              <a:t>整合三星 </a:t>
            </a:r>
            <a:r>
              <a:rPr lang="zh-TW" altLang="en-US" sz="2800">
                <a:solidFill>
                  <a:schemeClr val="bg1"/>
                </a:solidFill>
                <a:latin typeface="Microsoft JhengHei"/>
                <a:ea typeface="Microsoft JhengHei"/>
              </a:rPr>
              <a:t>SED </a:t>
            </a:r>
            <a:r>
              <a:rPr lang="en-US" altLang="zh-TW" sz="2800" b="1">
                <a:solidFill>
                  <a:schemeClr val="bg1"/>
                </a:solidFill>
                <a:latin typeface="Microsoft JhengHei"/>
                <a:ea typeface="微軟正黑體"/>
              </a:rPr>
              <a:t>SSD </a:t>
            </a:r>
            <a:r>
              <a:rPr lang="zh-TW" altLang="en-US" sz="2800" b="1">
                <a:solidFill>
                  <a:schemeClr val="bg1"/>
                </a:solidFill>
                <a:latin typeface="Microsoft JhengHei"/>
                <a:ea typeface="Microsoft JhengHei"/>
              </a:rPr>
              <a:t>的</a:t>
            </a:r>
            <a:r>
              <a:rPr lang="en-US" altLang="zh-TW" sz="2800">
                <a:solidFill>
                  <a:schemeClr val="bg1"/>
                </a:solidFill>
                <a:latin typeface="Microsoft JhengHei"/>
                <a:ea typeface="微軟正黑體"/>
              </a:rPr>
              <a:t> </a:t>
            </a:r>
            <a:r>
              <a:rPr lang="en-US" altLang="zh-TW" sz="2800" b="1">
                <a:solidFill>
                  <a:schemeClr val="bg1"/>
                </a:solidFill>
                <a:latin typeface="Microsoft JhengHei"/>
                <a:ea typeface="微軟正黑體"/>
              </a:rPr>
              <a:t>NAS </a:t>
            </a:r>
            <a:r>
              <a:rPr lang="zh-TW" altLang="en-US" sz="2800" b="1">
                <a:solidFill>
                  <a:schemeClr val="bg1"/>
                </a:solidFill>
                <a:latin typeface="Microsoft JhengHei"/>
                <a:ea typeface="Microsoft JhengHei"/>
              </a:rPr>
              <a:t>，加密档案不再降低读写效能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3780BC6-6490-4FA6-AFB1-161EDA865BF1}"/>
              </a:ext>
            </a:extLst>
          </p:cNvPr>
          <p:cNvSpPr/>
          <p:nvPr/>
        </p:nvSpPr>
        <p:spPr>
          <a:xfrm>
            <a:off x="752220" y="3263231"/>
            <a:ext cx="3288805" cy="1224136"/>
          </a:xfrm>
          <a:prstGeom prst="rect">
            <a:avLst/>
          </a:prstGeom>
          <a:noFill/>
          <a:ln w="38100">
            <a:gradFill>
              <a:gsLst>
                <a:gs pos="0">
                  <a:srgbClr val="7030A0"/>
                </a:gs>
                <a:gs pos="100000">
                  <a:srgbClr val="FF2E8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DBE0D88-F606-4AEA-9B23-118CA559A074}"/>
              </a:ext>
            </a:extLst>
          </p:cNvPr>
          <p:cNvSpPr txBox="1"/>
          <p:nvPr/>
        </p:nvSpPr>
        <p:spPr>
          <a:xfrm>
            <a:off x="332351" y="1588468"/>
            <a:ext cx="4588943" cy="15001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zh-TW" altLang="en-US" sz="1800" b="1">
                <a:latin typeface="微軟正黑體"/>
                <a:ea typeface="微軟正黑體"/>
                <a:cs typeface="Arial"/>
              </a:rPr>
              <a:t>三星全系列固态硬盘皆具备自我加密功能！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800" b="1">
                <a:latin typeface="微軟正黑體"/>
                <a:ea typeface="微軟正黑體"/>
                <a:cs typeface="Arial"/>
              </a:rPr>
              <a:t>结合 </a:t>
            </a:r>
            <a:r>
              <a:rPr lang="en-US" altLang="zh-TW" sz="1800" b="1">
                <a:latin typeface="微軟正黑體"/>
                <a:ea typeface="微軟正黑體"/>
                <a:cs typeface="Arial"/>
              </a:rPr>
              <a:t>QNAP </a:t>
            </a:r>
            <a:r>
              <a:rPr lang="zh-TW" altLang="en-US" sz="1800" b="1">
                <a:latin typeface="微軟正黑體"/>
                <a:ea typeface="微軟正黑體"/>
                <a:cs typeface="Arial"/>
              </a:rPr>
              <a:t>为您的资料做妥善保护，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800" b="1">
                <a:latin typeface="微軟正黑體"/>
                <a:ea typeface="微軟正黑體"/>
                <a:cs typeface="Arial"/>
              </a:rPr>
              <a:t>NAS </a:t>
            </a:r>
            <a:r>
              <a:rPr lang="zh-TW" altLang="en-US" sz="1800" b="1">
                <a:latin typeface="微軟正黑體"/>
                <a:ea typeface="微軟正黑體"/>
                <a:cs typeface="Arial"/>
              </a:rPr>
              <a:t>在加密与不加密的读写效能近乎相同</a:t>
            </a:r>
          </a:p>
          <a:p>
            <a:pPr>
              <a:lnSpc>
                <a:spcPts val="2800"/>
              </a:lnSpc>
            </a:pPr>
            <a:endParaRPr lang="en-US" altLang="zh-TW" sz="2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F6AD5F-CA2C-4E09-BD10-7E94DA1D6A74}"/>
              </a:ext>
            </a:extLst>
          </p:cNvPr>
          <p:cNvSpPr txBox="1"/>
          <p:nvPr/>
        </p:nvSpPr>
        <p:spPr>
          <a:xfrm>
            <a:off x="473806" y="3377783"/>
            <a:ext cx="381642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000" b="1">
                <a:solidFill>
                  <a:srgbClr val="FF2E8C"/>
                </a:solidFill>
                <a:latin typeface="Arial"/>
                <a:ea typeface="微軟正黑體"/>
                <a:cs typeface="Arial"/>
              </a:rPr>
              <a:t>效能、安全</a:t>
            </a:r>
            <a:br>
              <a:rPr lang="zh-TW" altLang="en-US" sz="3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</a:br>
            <a:r>
              <a:rPr lang="zh-TW" altLang="en-US" sz="3000" b="1">
                <a:solidFill>
                  <a:srgbClr val="FF2E8C"/>
                </a:solidFill>
                <a:latin typeface="Arial"/>
                <a:ea typeface="微軟正黑體"/>
                <a:cs typeface="Arial"/>
              </a:rPr>
              <a:t>双重保护</a:t>
            </a:r>
            <a:endParaRPr lang="zh-TW" altLang="en-US" sz="3000" b="1">
              <a:solidFill>
                <a:srgbClr val="FF2E8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42A1FFB-A114-4436-88F1-8C41B2082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530" y="3263231"/>
            <a:ext cx="1841741" cy="1283444"/>
          </a:xfrm>
          <a:prstGeom prst="rect">
            <a:avLst/>
          </a:prstGeom>
          <a:noFill/>
          <a:effectLst>
            <a:outerShdw blurRad="266700" dist="406400" algn="l" rotWithShape="0">
              <a:prstClr val="black">
                <a:alpha val="41000"/>
              </a:prstClr>
            </a:outerShdw>
            <a:reflection blurRad="63500" stA="65000" endPos="32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9807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611">
            <a:extLst>
              <a:ext uri="{FF2B5EF4-FFF2-40B4-BE49-F238E27FC236}">
                <a16:creationId xmlns:a16="http://schemas.microsoft.com/office/drawing/2014/main" id="{388608FB-EA90-47EC-B399-7CEAECE58725}"/>
              </a:ext>
            </a:extLst>
          </p:cNvPr>
          <p:cNvSpPr/>
          <p:nvPr/>
        </p:nvSpPr>
        <p:spPr>
          <a:xfrm>
            <a:off x="344731" y="1063932"/>
            <a:ext cx="8572560" cy="4079567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圖片 10" hidden="1">
            <a:extLst>
              <a:ext uri="{FF2B5EF4-FFF2-40B4-BE49-F238E27FC236}">
                <a16:creationId xmlns:a16="http://schemas.microsoft.com/office/drawing/2014/main" id="{114443FD-EF21-4644-A9DF-65067FED1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30829" y="79753"/>
            <a:ext cx="8343678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  <a:buClr>
                <a:schemeClr val="lt1"/>
              </a:buClr>
              <a:buSzPts val="800"/>
            </a:pPr>
            <a:r>
              <a:rPr lang="en-US" sz="320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软件定义 </a:t>
            </a:r>
            <a:r>
              <a:rPr lang="en-US" sz="320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en-US" sz="32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zh-CN" altLang="en-US" sz="32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外挂</a:t>
            </a: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预留</a:t>
            </a:r>
            <a:r>
              <a:rPr lang="zh-TW" sz="32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</a:t>
            </a: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间</a:t>
            </a:r>
            <a:endParaRPr lang="zh-TW" sz="3200" b="1" i="0" u="none" strike="noStrike" cap="none" spc="300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3" name="圖片 2" hidden="1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0" y="2571750"/>
            <a:ext cx="2790296" cy="2578074"/>
          </a:xfrm>
          <a:prstGeom prst="rect">
            <a:avLst/>
          </a:prstGeom>
        </p:spPr>
      </p:pic>
      <p:sp>
        <p:nvSpPr>
          <p:cNvPr id="22" name="Shape 200">
            <a:extLst>
              <a:ext uri="{FF2B5EF4-FFF2-40B4-BE49-F238E27FC236}">
                <a16:creationId xmlns:a16="http://schemas.microsoft.com/office/drawing/2014/main" id="{D7C68FA9-CEE0-41B4-9F5E-6499AAD23601}"/>
              </a:ext>
            </a:extLst>
          </p:cNvPr>
          <p:cNvSpPr txBox="1"/>
          <p:nvPr/>
        </p:nvSpPr>
        <p:spPr>
          <a:xfrm>
            <a:off x="588886" y="3776117"/>
            <a:ext cx="2723505" cy="1146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9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上图：</a:t>
            </a:r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Samsung 850 </a:t>
            </a:r>
            <a:r>
              <a:rPr lang="zh-TW" altLang="en-US" sz="9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单颗磁盘</a:t>
            </a:r>
            <a:endParaRPr lang="en-US" altLang="zh-TW" sz="900">
              <a:solidFill>
                <a:schemeClr val="tx1"/>
              </a:solidFill>
              <a:latin typeface="微軟正黑體"/>
              <a:ea typeface="微軟正黑體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9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下图：</a:t>
            </a:r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Micron m1100 RAID 1</a:t>
            </a:r>
            <a:endParaRPr lang="en-US" altLang="zh-TW" sz="900">
              <a:solidFill>
                <a:schemeClr val="tx1"/>
              </a:solidFill>
              <a:latin typeface="微軟正黑體"/>
              <a:ea typeface="微軟正黑體"/>
              <a:cs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测试</a:t>
            </a:r>
            <a:r>
              <a:rPr lang="zh-TW" altLang="en-US" sz="9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条件</a:t>
            </a:r>
            <a:r>
              <a:rPr lang="zh-TW" sz="900">
                <a:solidFill>
                  <a:schemeClr val="tx1"/>
                </a:solidFill>
                <a:latin typeface="微軟正黑體"/>
                <a:ea typeface="微軟正黑體"/>
                <a:cs typeface="Microsoft JhengHei"/>
                <a:sym typeface="Microsoft JhengHei"/>
              </a:rPr>
              <a:t>：</a:t>
            </a:r>
            <a:endParaRPr lang="zh-TW" altLang="en-US" sz="900">
              <a:solidFill>
                <a:schemeClr val="tx1"/>
              </a:solidFill>
              <a:latin typeface="微軟正黑體"/>
              <a:ea typeface="微軟正黑體"/>
              <a:cs typeface="Microsoft JhengHei"/>
            </a:endParaRPr>
          </a:p>
          <a:p>
            <a:pPr lvl="0"/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</a:rPr>
              <a:t>FIO configuration: runtime=1800 </a:t>
            </a:r>
            <a:r>
              <a:rPr lang="en-US" altLang="zh-TW" sz="900" err="1">
                <a:solidFill>
                  <a:schemeClr val="tx1"/>
                </a:solidFill>
                <a:latin typeface="微軟正黑體"/>
                <a:ea typeface="微軟正黑體"/>
              </a:rPr>
              <a:t>ioengine</a:t>
            </a:r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</a:rPr>
              <a:t>=</a:t>
            </a:r>
            <a:r>
              <a:rPr lang="en-US" altLang="zh-TW" sz="900" err="1">
                <a:solidFill>
                  <a:schemeClr val="tx1"/>
                </a:solidFill>
                <a:latin typeface="微軟正黑體"/>
                <a:ea typeface="微軟正黑體"/>
              </a:rPr>
              <a:t>libaio</a:t>
            </a:r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</a:rPr>
              <a:t> direct=1  </a:t>
            </a:r>
            <a:r>
              <a:rPr lang="en-US" altLang="zh-TW" sz="900" err="1">
                <a:solidFill>
                  <a:schemeClr val="tx1"/>
                </a:solidFill>
                <a:latin typeface="微軟正黑體"/>
                <a:ea typeface="微軟正黑體"/>
              </a:rPr>
              <a:t>rw</a:t>
            </a:r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</a:rPr>
              <a:t>=</a:t>
            </a:r>
            <a:r>
              <a:rPr lang="en-US" altLang="zh-TW" sz="900" err="1">
                <a:solidFill>
                  <a:schemeClr val="tx1"/>
                </a:solidFill>
                <a:latin typeface="微軟正黑體"/>
                <a:ea typeface="微軟正黑體"/>
              </a:rPr>
              <a:t>randwrite</a:t>
            </a:r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</a:rPr>
              <a:t> bs=4k </a:t>
            </a:r>
            <a:r>
              <a:rPr lang="en-US" altLang="zh-TW" sz="900" err="1">
                <a:solidFill>
                  <a:schemeClr val="tx1"/>
                </a:solidFill>
                <a:latin typeface="微軟正黑體"/>
                <a:ea typeface="微軟正黑體"/>
              </a:rPr>
              <a:t>numjobs</a:t>
            </a:r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</a:rPr>
              <a:t>=1 </a:t>
            </a:r>
            <a:r>
              <a:rPr lang="en-US" altLang="zh-TW" sz="900" err="1">
                <a:solidFill>
                  <a:schemeClr val="tx1"/>
                </a:solidFill>
                <a:latin typeface="微軟正黑體"/>
                <a:ea typeface="微軟正黑體"/>
              </a:rPr>
              <a:t>iodepth</a:t>
            </a:r>
            <a:r>
              <a:rPr lang="en-US" altLang="zh-TW" sz="900">
                <a:solidFill>
                  <a:schemeClr val="tx1"/>
                </a:solidFill>
                <a:latin typeface="微軟正黑體"/>
                <a:ea typeface="微軟正黑體"/>
              </a:rPr>
              <a:t>=32</a:t>
            </a:r>
            <a:endParaRPr lang="en-US" sz="900" i="0" u="none" strike="noStrike" cap="none">
              <a:solidFill>
                <a:schemeClr val="tx1"/>
              </a:solidFill>
              <a:latin typeface="微軟正黑體"/>
              <a:ea typeface="微軟正黑體"/>
              <a:cs typeface="Microsoft JhengHei"/>
              <a:sym typeface="Microsoft JhengHei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B1CDEA4-5074-4473-8F2A-7B1C0835CFEE}"/>
              </a:ext>
            </a:extLst>
          </p:cNvPr>
          <p:cNvGrpSpPr/>
          <p:nvPr/>
        </p:nvGrpSpPr>
        <p:grpSpPr>
          <a:xfrm>
            <a:off x="3460073" y="1588108"/>
            <a:ext cx="5587455" cy="3403309"/>
            <a:chOff x="3301420" y="2284347"/>
            <a:chExt cx="4861233" cy="28173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圓角矩形 10">
              <a:extLst>
                <a:ext uri="{FF2B5EF4-FFF2-40B4-BE49-F238E27FC236}">
                  <a16:creationId xmlns:a16="http://schemas.microsoft.com/office/drawing/2014/main" id="{A9D93936-AFA3-452C-B429-BC724D6484BE}"/>
                </a:ext>
              </a:extLst>
            </p:cNvPr>
            <p:cNvSpPr/>
            <p:nvPr/>
          </p:nvSpPr>
          <p:spPr>
            <a:xfrm>
              <a:off x="3301420" y="2284347"/>
              <a:ext cx="4861233" cy="2817326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219" y="2365898"/>
              <a:ext cx="4588459" cy="1285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圖片 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15C4A254-BF7E-4D43-8462-F1F45A919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17900" y="3693010"/>
              <a:ext cx="4431997" cy="1285821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52DE42F-135F-4750-9305-BB6B2484DE00}"/>
                </a:ext>
              </a:extLst>
            </p:cNvPr>
            <p:cNvSpPr txBox="1"/>
            <p:nvPr/>
          </p:nvSpPr>
          <p:spPr>
            <a:xfrm>
              <a:off x="4485248" y="3679987"/>
              <a:ext cx="3273952" cy="21205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900" b="1">
                  <a:latin typeface="Arial" panose="020B0604020202020204" pitchFamily="34" charset="0"/>
                  <a:cs typeface="Arial" panose="020B0604020202020204" pitchFamily="34" charset="0"/>
                </a:rPr>
                <a:t>2*Micron M1100 RAID 1 Random Write IOPS with Dynamic OP</a:t>
              </a:r>
              <a:endParaRPr lang="zh-TW" alt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4" hidden="1">
            <a:extLst>
              <a:ext uri="{FF2B5EF4-FFF2-40B4-BE49-F238E27FC236}">
                <a16:creationId xmlns:a16="http://schemas.microsoft.com/office/drawing/2014/main" id="{908FB196-DDB8-4417-850C-E03C57C4A6AB}"/>
              </a:ext>
            </a:extLst>
          </p:cNvPr>
          <p:cNvSpPr/>
          <p:nvPr/>
        </p:nvSpPr>
        <p:spPr>
          <a:xfrm>
            <a:off x="7949897" y="-488989"/>
            <a:ext cx="1194103" cy="307777"/>
          </a:xfrm>
          <a:prstGeom prst="rect">
            <a:avLst/>
          </a:prstGeom>
          <a:solidFill>
            <a:srgbClr val="FFC000"/>
          </a:solidFill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黑科技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內容版面配置區 11">
            <a:extLst>
              <a:ext uri="{FF2B5EF4-FFF2-40B4-BE49-F238E27FC236}">
                <a16:creationId xmlns:a16="http://schemas.microsoft.com/office/drawing/2014/main" id="{91D7CC70-C85A-4993-A897-F9A24942A9E1}"/>
              </a:ext>
            </a:extLst>
          </p:cNvPr>
          <p:cNvSpPr txBox="1">
            <a:spLocks/>
          </p:cNvSpPr>
          <p:nvPr/>
        </p:nvSpPr>
        <p:spPr>
          <a:xfrm>
            <a:off x="395678" y="1306483"/>
            <a:ext cx="3064395" cy="2530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Tx/>
            </a:pPr>
            <a:r>
              <a:rPr kumimoji="1" lang="zh-TW" altLang="en-US" sz="1600" b="1">
                <a:latin typeface="+mj-lt"/>
                <a:ea typeface="微軟正黑體"/>
              </a:rPr>
              <a:t>透过 </a:t>
            </a:r>
            <a:r>
              <a:rPr kumimoji="1" lang="en-US" altLang="zh-TW" sz="1600" b="1">
                <a:latin typeface="+mj-lt"/>
                <a:ea typeface="微軟正黑體"/>
              </a:rPr>
              <a:t>QTS </a:t>
            </a:r>
            <a:r>
              <a:rPr kumimoji="1" lang="zh-TW" altLang="en-US" sz="1600" b="1">
                <a:latin typeface="微軟正黑體"/>
                <a:ea typeface="微軟正黑體"/>
              </a:rPr>
              <a:t>系統，使用者将可对 </a:t>
            </a:r>
            <a:r>
              <a:rPr kumimoji="1" lang="en-US" altLang="zh-TW" sz="1600" b="1">
                <a:latin typeface="+mj-lt"/>
                <a:ea typeface="微軟正黑體"/>
              </a:rPr>
              <a:t>SSD RAID </a:t>
            </a:r>
            <a:r>
              <a:rPr kumimoji="1" lang="zh-TW" altLang="en-US" sz="1600" b="1">
                <a:latin typeface="微軟正黑體"/>
                <a:ea typeface="微軟正黑體"/>
              </a:rPr>
              <a:t>指定</a:t>
            </a:r>
            <a:r>
              <a:rPr kumimoji="1" lang="en-US" altLang="zh-TW" sz="1600" b="1">
                <a:latin typeface="+mj-lt"/>
                <a:ea typeface="微軟正黑體"/>
              </a:rPr>
              <a:t>1~60%</a:t>
            </a:r>
            <a:r>
              <a:rPr kumimoji="1" lang="zh-TW" altLang="en-US" sz="1600" b="1">
                <a:latin typeface="微軟正黑體"/>
                <a:ea typeface="微軟正黑體"/>
              </a:rPr>
              <a:t>的预留空间配置。</a:t>
            </a:r>
            <a:endParaRPr kumimoji="1" lang="en-US" altLang="zh-TW" sz="1600" b="1">
              <a:latin typeface="微軟正黑體"/>
              <a:ea typeface="微軟正黑體"/>
            </a:endParaRPr>
          </a:p>
          <a:p>
            <a:pPr>
              <a:lnSpc>
                <a:spcPct val="110000"/>
              </a:lnSpc>
              <a:buClrTx/>
            </a:pPr>
            <a:r>
              <a:rPr kumimoji="1" lang="zh-TW" altLang="en-US" sz="1600" b="1">
                <a:latin typeface="微軟正黑體"/>
                <a:ea typeface="微軟正黑體"/>
              </a:rPr>
              <a:t>在 </a:t>
            </a:r>
            <a:r>
              <a:rPr kumimoji="1" lang="en-US" altLang="zh-TW" sz="1600" b="1">
                <a:latin typeface="+mj-lt"/>
                <a:ea typeface="微軟正黑體"/>
              </a:rPr>
              <a:t>QNAP </a:t>
            </a:r>
            <a:r>
              <a:rPr kumimoji="1" lang="zh-TW" altLang="en-US" sz="1600" b="1">
                <a:latin typeface="微軟正黑體"/>
                <a:ea typeface="微軟正黑體"/>
              </a:rPr>
              <a:t>实验室的测试报告中显示，消费级</a:t>
            </a:r>
            <a:r>
              <a:rPr kumimoji="1" lang="zh-TW" altLang="en-US" sz="1600" b="1">
                <a:latin typeface="+mj-lt"/>
                <a:ea typeface="微軟正黑體"/>
              </a:rPr>
              <a:t>的 </a:t>
            </a:r>
            <a:r>
              <a:rPr kumimoji="1" lang="en-US" altLang="zh-TW" sz="1600" b="1">
                <a:latin typeface="+mj-lt"/>
                <a:ea typeface="微軟正黑體"/>
              </a:rPr>
              <a:t>Samsung 850 Pro </a:t>
            </a:r>
            <a:r>
              <a:rPr kumimoji="1" lang="zh-TW" altLang="en-US" sz="1600" b="1">
                <a:latin typeface="微軟正黑體"/>
                <a:ea typeface="微軟正黑體"/>
              </a:rPr>
              <a:t>持续效能可逼近企业ji</a:t>
            </a:r>
            <a:r>
              <a:rPr kumimoji="1" lang="zh-TW" altLang="en-US" sz="1600" b="1">
                <a:latin typeface="+mj-lt"/>
                <a:ea typeface="微軟正黑體"/>
              </a:rPr>
              <a:t> </a:t>
            </a:r>
            <a:r>
              <a:rPr kumimoji="1" lang="en-US" altLang="zh-TW" sz="1600" b="1">
                <a:latin typeface="+mj-lt"/>
                <a:ea typeface="微軟正黑體"/>
              </a:rPr>
              <a:t>SSD</a:t>
            </a:r>
            <a:r>
              <a:rPr kumimoji="1" lang="zh-TW" altLang="en-US" sz="1600" b="1">
                <a:latin typeface="微軟正黑體"/>
                <a:ea typeface="微軟正黑體"/>
              </a:rPr>
              <a:t>，达 </a:t>
            </a:r>
            <a:r>
              <a:rPr kumimoji="1" lang="en-US" altLang="zh-TW" sz="1600" b="1">
                <a:latin typeface="+mj-lt"/>
                <a:ea typeface="微軟正黑體"/>
              </a:rPr>
              <a:t>50,000 IOPS</a:t>
            </a:r>
            <a:r>
              <a:rPr kumimoji="1" lang="zh-TW" altLang="en-US" sz="1600" b="1">
                <a:latin typeface="+mj-lt"/>
                <a:ea typeface="微軟正黑體"/>
              </a:rPr>
              <a:t>，</a:t>
            </a:r>
            <a:r>
              <a:rPr kumimoji="1" lang="zh-TW" altLang="en-US" sz="1600" b="1">
                <a:latin typeface="微軟正黑體"/>
                <a:ea typeface="微軟正黑體"/>
              </a:rPr>
              <a:t>在</a:t>
            </a:r>
            <a:r>
              <a:rPr kumimoji="1" lang="zh-TW" altLang="en-US" sz="1600" b="1">
                <a:latin typeface="+mj-lt"/>
                <a:ea typeface="微軟正黑體"/>
              </a:rPr>
              <a:t> </a:t>
            </a:r>
            <a:r>
              <a:rPr kumimoji="1" lang="en-US" altLang="zh-TW" sz="1600" b="1">
                <a:latin typeface="+mj-lt"/>
                <a:ea typeface="微軟正黑體"/>
              </a:rPr>
              <a:t>SSD </a:t>
            </a:r>
            <a:r>
              <a:rPr kumimoji="1" lang="zh-TW" altLang="en-US" sz="1600" b="1">
                <a:latin typeface="微軟正黑體"/>
                <a:ea typeface="微軟正黑體"/>
              </a:rPr>
              <a:t>寿命和持续写入效能上帶來巨大优势。</a:t>
            </a:r>
            <a:endParaRPr lang="zh-TW" altLang="en-US" sz="1600" b="1">
              <a:latin typeface="微軟正黑體"/>
              <a:ea typeface="微軟正黑體"/>
            </a:endParaRPr>
          </a:p>
          <a:p>
            <a:pPr marL="0" indent="0">
              <a:buClrTx/>
              <a:buNone/>
            </a:pPr>
            <a:endParaRPr kumimoji="1" lang="en-US" altLang="zh-TW" sz="16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Rectangle 4" hidden="1">
            <a:extLst>
              <a:ext uri="{FF2B5EF4-FFF2-40B4-BE49-F238E27FC236}">
                <a16:creationId xmlns:a16="http://schemas.microsoft.com/office/drawing/2014/main" id="{AADDC398-4DD6-418E-8633-5E0671DD3F41}"/>
              </a:ext>
            </a:extLst>
          </p:cNvPr>
          <p:cNvSpPr/>
          <p:nvPr/>
        </p:nvSpPr>
        <p:spPr>
          <a:xfrm>
            <a:off x="7790278" y="321381"/>
            <a:ext cx="1167002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zh-TW" altLang="en-US" sz="2000" b="1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黑科技</a:t>
            </a:r>
            <a:endParaRPr lang="en-US" altLang="zh-TW" sz="2000" b="1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5" name="圖形 44" hidden="1">
            <a:extLst>
              <a:ext uri="{FF2B5EF4-FFF2-40B4-BE49-F238E27FC236}">
                <a16:creationId xmlns:a16="http://schemas.microsoft.com/office/drawing/2014/main" id="{31AF01CD-7270-41FC-A403-E364F9556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41407" y="253849"/>
            <a:ext cx="1192772" cy="567642"/>
          </a:xfrm>
          <a:prstGeom prst="rect">
            <a:avLst/>
          </a:prstGeom>
        </p:spPr>
      </p:pic>
      <p:grpSp>
        <p:nvGrpSpPr>
          <p:cNvPr id="37" name="圖形 2" hidden="1">
            <a:extLst>
              <a:ext uri="{FF2B5EF4-FFF2-40B4-BE49-F238E27FC236}">
                <a16:creationId xmlns:a16="http://schemas.microsoft.com/office/drawing/2014/main" id="{DB8D69DA-857C-46AC-8834-1DDC2B2CC320}"/>
              </a:ext>
            </a:extLst>
          </p:cNvPr>
          <p:cNvGrpSpPr/>
          <p:nvPr/>
        </p:nvGrpSpPr>
        <p:grpSpPr>
          <a:xfrm>
            <a:off x="8854253" y="286003"/>
            <a:ext cx="103027" cy="483014"/>
            <a:chOff x="1513414" y="2209199"/>
            <a:chExt cx="156478" cy="733603"/>
          </a:xfrm>
        </p:grpSpPr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0BA0ABA8-1CAB-4B32-A2E9-5EFBB1499AA9}"/>
                </a:ext>
              </a:extLst>
            </p:cNvPr>
            <p:cNvSpPr/>
            <p:nvPr/>
          </p:nvSpPr>
          <p:spPr>
            <a:xfrm>
              <a:off x="1539706" y="2225263"/>
              <a:ext cx="130186" cy="704631"/>
            </a:xfrm>
            <a:custGeom>
              <a:avLst/>
              <a:gdLst>
                <a:gd name="connsiteX0" fmla="*/ 0 w 130185"/>
                <a:gd name="connsiteY0" fmla="*/ 705559 h 704631"/>
                <a:gd name="connsiteX1" fmla="*/ 130283 w 130185"/>
                <a:gd name="connsiteY1" fmla="*/ 352788 h 704631"/>
                <a:gd name="connsiteX2" fmla="*/ 0 w 130185"/>
                <a:gd name="connsiteY2" fmla="*/ 0 h 70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85" h="704631">
                  <a:moveTo>
                    <a:pt x="0" y="705559"/>
                  </a:moveTo>
                  <a:cubicBezTo>
                    <a:pt x="81203" y="610670"/>
                    <a:pt x="130283" y="487465"/>
                    <a:pt x="130283" y="352788"/>
                  </a:cubicBezTo>
                  <a:cubicBezTo>
                    <a:pt x="130283" y="218110"/>
                    <a:pt x="81220" y="94889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9BEA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7F61136A-D54E-4903-AA03-A41DF88D01E7}"/>
                </a:ext>
              </a:extLst>
            </p:cNvPr>
            <p:cNvSpPr/>
            <p:nvPr/>
          </p:nvSpPr>
          <p:spPr>
            <a:xfrm>
              <a:off x="1513414" y="2209199"/>
              <a:ext cx="72823" cy="82869"/>
            </a:xfrm>
            <a:custGeom>
              <a:avLst/>
              <a:gdLst>
                <a:gd name="connsiteX0" fmla="*/ 14093 w 47192"/>
                <a:gd name="connsiteY0" fmla="*/ 0 h 53701"/>
                <a:gd name="connsiteX1" fmla="*/ 48120 w 47192"/>
                <a:gd name="connsiteY1" fmla="*/ 44328 h 53701"/>
                <a:gd name="connsiteX2" fmla="*/ 32839 w 47192"/>
                <a:gd name="connsiteY2" fmla="*/ 54825 h 53701"/>
                <a:gd name="connsiteX3" fmla="*/ 0 w 47192"/>
                <a:gd name="connsiteY3" fmla="*/ 12058 h 53701"/>
                <a:gd name="connsiteX4" fmla="*/ 14093 w 47192"/>
                <a:gd name="connsiteY4" fmla="*/ 0 h 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92" h="53701">
                  <a:moveTo>
                    <a:pt x="14093" y="0"/>
                  </a:moveTo>
                  <a:cubicBezTo>
                    <a:pt x="26135" y="14076"/>
                    <a:pt x="37591" y="28999"/>
                    <a:pt x="48120" y="44328"/>
                  </a:cubicBezTo>
                  <a:lnTo>
                    <a:pt x="32839" y="54825"/>
                  </a:lnTo>
                  <a:cubicBezTo>
                    <a:pt x="22669" y="40032"/>
                    <a:pt x="11635" y="25647"/>
                    <a:pt x="0" y="12058"/>
                  </a:cubicBezTo>
                  <a:lnTo>
                    <a:pt x="14093" y="0"/>
                  </a:lnTo>
                  <a:close/>
                </a:path>
              </a:pathLst>
            </a:custGeom>
            <a:solidFill>
              <a:srgbClr val="9BEAE8"/>
            </a:solidFill>
            <a:ln w="1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ABE5CE94-BE01-4891-AEC6-C26F2A9D42F8}"/>
                </a:ext>
              </a:extLst>
            </p:cNvPr>
            <p:cNvSpPr/>
            <p:nvPr/>
          </p:nvSpPr>
          <p:spPr>
            <a:xfrm>
              <a:off x="1513837" y="2859933"/>
              <a:ext cx="72823" cy="82869"/>
            </a:xfrm>
            <a:custGeom>
              <a:avLst/>
              <a:gdLst>
                <a:gd name="connsiteX0" fmla="*/ 32839 w 47192"/>
                <a:gd name="connsiteY0" fmla="*/ 0 h 53701"/>
                <a:gd name="connsiteX1" fmla="*/ 48120 w 47192"/>
                <a:gd name="connsiteY1" fmla="*/ 10496 h 53701"/>
                <a:gd name="connsiteX2" fmla="*/ 14093 w 47192"/>
                <a:gd name="connsiteY2" fmla="*/ 54825 h 53701"/>
                <a:gd name="connsiteX3" fmla="*/ 0 w 47192"/>
                <a:gd name="connsiteY3" fmla="*/ 42766 h 53701"/>
                <a:gd name="connsiteX4" fmla="*/ 32839 w 47192"/>
                <a:gd name="connsiteY4" fmla="*/ 0 h 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92" h="53701">
                  <a:moveTo>
                    <a:pt x="32839" y="0"/>
                  </a:moveTo>
                  <a:lnTo>
                    <a:pt x="48120" y="10496"/>
                  </a:lnTo>
                  <a:cubicBezTo>
                    <a:pt x="37591" y="25826"/>
                    <a:pt x="26135" y="40748"/>
                    <a:pt x="14093" y="54825"/>
                  </a:cubicBezTo>
                  <a:lnTo>
                    <a:pt x="0" y="42766"/>
                  </a:lnTo>
                  <a:cubicBezTo>
                    <a:pt x="11619" y="29178"/>
                    <a:pt x="22669" y="14792"/>
                    <a:pt x="32839" y="0"/>
                  </a:cubicBezTo>
                  <a:close/>
                </a:path>
              </a:pathLst>
            </a:custGeom>
            <a:solidFill>
              <a:srgbClr val="9BEAE8"/>
            </a:solidFill>
            <a:ln w="1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1" name="圖形 2" hidden="1">
            <a:extLst>
              <a:ext uri="{FF2B5EF4-FFF2-40B4-BE49-F238E27FC236}">
                <a16:creationId xmlns:a16="http://schemas.microsoft.com/office/drawing/2014/main" id="{1518C79B-3C78-440F-B703-890075EEECF9}"/>
              </a:ext>
            </a:extLst>
          </p:cNvPr>
          <p:cNvGrpSpPr/>
          <p:nvPr/>
        </p:nvGrpSpPr>
        <p:grpSpPr>
          <a:xfrm rot="10800000">
            <a:off x="7898383" y="286002"/>
            <a:ext cx="103027" cy="483014"/>
            <a:chOff x="1513414" y="2209199"/>
            <a:chExt cx="156478" cy="733603"/>
          </a:xfrm>
        </p:grpSpPr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C48C46BD-4E03-4B2D-94FD-8C58E606DFA6}"/>
                </a:ext>
              </a:extLst>
            </p:cNvPr>
            <p:cNvSpPr/>
            <p:nvPr/>
          </p:nvSpPr>
          <p:spPr>
            <a:xfrm>
              <a:off x="1539706" y="2225263"/>
              <a:ext cx="130186" cy="704631"/>
            </a:xfrm>
            <a:custGeom>
              <a:avLst/>
              <a:gdLst>
                <a:gd name="connsiteX0" fmla="*/ 0 w 130185"/>
                <a:gd name="connsiteY0" fmla="*/ 705559 h 704631"/>
                <a:gd name="connsiteX1" fmla="*/ 130283 w 130185"/>
                <a:gd name="connsiteY1" fmla="*/ 352788 h 704631"/>
                <a:gd name="connsiteX2" fmla="*/ 0 w 130185"/>
                <a:gd name="connsiteY2" fmla="*/ 0 h 70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185" h="704631">
                  <a:moveTo>
                    <a:pt x="0" y="705559"/>
                  </a:moveTo>
                  <a:cubicBezTo>
                    <a:pt x="81203" y="610670"/>
                    <a:pt x="130283" y="487465"/>
                    <a:pt x="130283" y="352788"/>
                  </a:cubicBezTo>
                  <a:cubicBezTo>
                    <a:pt x="130283" y="218110"/>
                    <a:pt x="81220" y="94889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9BEAE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87D6277F-34FE-4EF1-968F-CAF73C78F832}"/>
                </a:ext>
              </a:extLst>
            </p:cNvPr>
            <p:cNvSpPr/>
            <p:nvPr/>
          </p:nvSpPr>
          <p:spPr>
            <a:xfrm>
              <a:off x="1513414" y="2209199"/>
              <a:ext cx="72823" cy="82869"/>
            </a:xfrm>
            <a:custGeom>
              <a:avLst/>
              <a:gdLst>
                <a:gd name="connsiteX0" fmla="*/ 14093 w 47192"/>
                <a:gd name="connsiteY0" fmla="*/ 0 h 53701"/>
                <a:gd name="connsiteX1" fmla="*/ 48120 w 47192"/>
                <a:gd name="connsiteY1" fmla="*/ 44328 h 53701"/>
                <a:gd name="connsiteX2" fmla="*/ 32839 w 47192"/>
                <a:gd name="connsiteY2" fmla="*/ 54825 h 53701"/>
                <a:gd name="connsiteX3" fmla="*/ 0 w 47192"/>
                <a:gd name="connsiteY3" fmla="*/ 12058 h 53701"/>
                <a:gd name="connsiteX4" fmla="*/ 14093 w 47192"/>
                <a:gd name="connsiteY4" fmla="*/ 0 h 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92" h="53701">
                  <a:moveTo>
                    <a:pt x="14093" y="0"/>
                  </a:moveTo>
                  <a:cubicBezTo>
                    <a:pt x="26135" y="14076"/>
                    <a:pt x="37591" y="28999"/>
                    <a:pt x="48120" y="44328"/>
                  </a:cubicBezTo>
                  <a:lnTo>
                    <a:pt x="32839" y="54825"/>
                  </a:lnTo>
                  <a:cubicBezTo>
                    <a:pt x="22669" y="40032"/>
                    <a:pt x="11635" y="25647"/>
                    <a:pt x="0" y="12058"/>
                  </a:cubicBezTo>
                  <a:lnTo>
                    <a:pt x="14093" y="0"/>
                  </a:lnTo>
                  <a:close/>
                </a:path>
              </a:pathLst>
            </a:custGeom>
            <a:solidFill>
              <a:srgbClr val="9BEAE8"/>
            </a:solidFill>
            <a:ln w="1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5C5C1332-EF25-4EC0-8195-5EBF4B357479}"/>
                </a:ext>
              </a:extLst>
            </p:cNvPr>
            <p:cNvSpPr/>
            <p:nvPr/>
          </p:nvSpPr>
          <p:spPr>
            <a:xfrm>
              <a:off x="1513837" y="2859933"/>
              <a:ext cx="72823" cy="82869"/>
            </a:xfrm>
            <a:custGeom>
              <a:avLst/>
              <a:gdLst>
                <a:gd name="connsiteX0" fmla="*/ 32839 w 47192"/>
                <a:gd name="connsiteY0" fmla="*/ 0 h 53701"/>
                <a:gd name="connsiteX1" fmla="*/ 48120 w 47192"/>
                <a:gd name="connsiteY1" fmla="*/ 10496 h 53701"/>
                <a:gd name="connsiteX2" fmla="*/ 14093 w 47192"/>
                <a:gd name="connsiteY2" fmla="*/ 54825 h 53701"/>
                <a:gd name="connsiteX3" fmla="*/ 0 w 47192"/>
                <a:gd name="connsiteY3" fmla="*/ 42766 h 53701"/>
                <a:gd name="connsiteX4" fmla="*/ 32839 w 47192"/>
                <a:gd name="connsiteY4" fmla="*/ 0 h 5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92" h="53701">
                  <a:moveTo>
                    <a:pt x="32839" y="0"/>
                  </a:moveTo>
                  <a:lnTo>
                    <a:pt x="48120" y="10496"/>
                  </a:lnTo>
                  <a:cubicBezTo>
                    <a:pt x="37591" y="25826"/>
                    <a:pt x="26135" y="40748"/>
                    <a:pt x="14093" y="54825"/>
                  </a:cubicBezTo>
                  <a:lnTo>
                    <a:pt x="0" y="42766"/>
                  </a:lnTo>
                  <a:cubicBezTo>
                    <a:pt x="11619" y="29178"/>
                    <a:pt x="22669" y="14792"/>
                    <a:pt x="32839" y="0"/>
                  </a:cubicBezTo>
                  <a:close/>
                </a:path>
              </a:pathLst>
            </a:custGeom>
            <a:solidFill>
              <a:srgbClr val="9BEAE8"/>
            </a:solidFill>
            <a:ln w="1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AD30A568-C1CB-4789-933F-B7FAF0477959}"/>
              </a:ext>
            </a:extLst>
          </p:cNvPr>
          <p:cNvGrpSpPr/>
          <p:nvPr/>
        </p:nvGrpSpPr>
        <p:grpSpPr>
          <a:xfrm>
            <a:off x="7958531" y="558847"/>
            <a:ext cx="1083170" cy="916009"/>
            <a:chOff x="7787034" y="175813"/>
            <a:chExt cx="1083170" cy="9160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等腰三角形 45">
              <a:extLst>
                <a:ext uri="{FF2B5EF4-FFF2-40B4-BE49-F238E27FC236}">
                  <a16:creationId xmlns:a16="http://schemas.microsoft.com/office/drawing/2014/main" id="{798C66B0-48FA-49C8-9355-F65A92229A15}"/>
                </a:ext>
              </a:extLst>
            </p:cNvPr>
            <p:cNvSpPr/>
            <p:nvPr/>
          </p:nvSpPr>
          <p:spPr>
            <a:xfrm>
              <a:off x="7844184" y="175813"/>
              <a:ext cx="1026020" cy="884500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2CF8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Rectangle 4">
              <a:extLst>
                <a:ext uri="{FF2B5EF4-FFF2-40B4-BE49-F238E27FC236}">
                  <a16:creationId xmlns:a16="http://schemas.microsoft.com/office/drawing/2014/main" id="{B981EBCF-44D9-4F43-ACD5-FD04D3E02A51}"/>
                </a:ext>
              </a:extLst>
            </p:cNvPr>
            <p:cNvSpPr/>
            <p:nvPr/>
          </p:nvSpPr>
          <p:spPr>
            <a:xfrm>
              <a:off x="7787034" y="383936"/>
              <a:ext cx="1026020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marL="127000" lvl="0" algn="ctr">
                <a:buClr>
                  <a:srgbClr val="F2F2F2"/>
                </a:buClr>
                <a:buSzPts val="1600"/>
              </a:pPr>
              <a:r>
                <a:rPr lang="zh-TW" altLang="en-US" sz="2000" b="1">
                  <a:solidFill>
                    <a:srgbClr val="B4FCFE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US" altLang="zh-TW" sz="2000" b="1">
                <a:solidFill>
                  <a:srgbClr val="B4FCFE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127000" lvl="0" algn="ctr">
                <a:buClr>
                  <a:srgbClr val="F2F2F2"/>
                </a:buClr>
                <a:buSzPts val="1600"/>
              </a:pPr>
              <a:r>
                <a:rPr lang="zh-TW" altLang="en-US" sz="2000" b="1">
                  <a:solidFill>
                    <a:srgbClr val="B4FCFE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科技</a:t>
              </a:r>
              <a:endParaRPr lang="en-US" altLang="zh-TW" sz="2000" b="1">
                <a:solidFill>
                  <a:srgbClr val="B4FCFE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101669E-D706-4FA2-853D-51207441FEE1}"/>
              </a:ext>
            </a:extLst>
          </p:cNvPr>
          <p:cNvSpPr/>
          <p:nvPr/>
        </p:nvSpPr>
        <p:spPr>
          <a:xfrm>
            <a:off x="4166265" y="1205059"/>
            <a:ext cx="3550886" cy="4368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384432D-BF88-4BD1-8C8E-6D20E697033A}"/>
              </a:ext>
            </a:extLst>
          </p:cNvPr>
          <p:cNvSpPr/>
          <p:nvPr/>
        </p:nvSpPr>
        <p:spPr>
          <a:xfrm>
            <a:off x="4512942" y="1177104"/>
            <a:ext cx="2787943" cy="492443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TW" altLang="zh-TW" sz="2600" b="1" spc="3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提升存</a:t>
            </a:r>
            <a:r>
              <a:rPr lang="zh-TW" altLang="en-US" sz="2600" b="1" spc="3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储性价比</a:t>
            </a:r>
            <a:endParaRPr lang="zh-TW" altLang="en-US" sz="2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66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A2A7436F-A436-4627-959E-469C5A2956DF}"/>
              </a:ext>
            </a:extLst>
          </p:cNvPr>
          <p:cNvSpPr/>
          <p:nvPr/>
        </p:nvSpPr>
        <p:spPr>
          <a:xfrm>
            <a:off x="6439920" y="2571749"/>
            <a:ext cx="2162866" cy="1024184"/>
          </a:xfrm>
          <a:prstGeom prst="roundRect">
            <a:avLst>
              <a:gd name="adj" fmla="val 12785"/>
            </a:avLst>
          </a:prstGeom>
          <a:solidFill>
            <a:srgbClr val="1B37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hidden="1">
            <a:extLst>
              <a:ext uri="{FF2B5EF4-FFF2-40B4-BE49-F238E27FC236}">
                <a16:creationId xmlns:a16="http://schemas.microsoft.com/office/drawing/2014/main" id="{64AAEEFE-5D14-40E7-A334-DE6D44463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pic>
        <p:nvPicPr>
          <p:cNvPr id="10" name="圖片 9" hidden="1">
            <a:extLst>
              <a:ext uri="{FF2B5EF4-FFF2-40B4-BE49-F238E27FC236}">
                <a16:creationId xmlns:a16="http://schemas.microsoft.com/office/drawing/2014/main" id="{EC3E8D43-6A74-4AB1-AFE8-72EE98F19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160" y="2881022"/>
            <a:ext cx="2556747" cy="2416127"/>
          </a:xfrm>
          <a:prstGeom prst="rect">
            <a:avLst/>
          </a:prstGeom>
        </p:spPr>
      </p:pic>
      <p:pic>
        <p:nvPicPr>
          <p:cNvPr id="12" name="圖形 5">
            <a:extLst>
              <a:ext uri="{FF2B5EF4-FFF2-40B4-BE49-F238E27FC236}">
                <a16:creationId xmlns:a16="http://schemas.microsoft.com/office/drawing/2014/main" id="{C75E58E5-2B51-4892-A376-13241D7A62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920" y="2554127"/>
            <a:ext cx="2162866" cy="1041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77484AC-C5C8-6A4B-89DE-DB5B28FE086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59895" y="1060313"/>
            <a:ext cx="8139906" cy="13096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57188" indent="-242888">
              <a:buClr>
                <a:schemeClr val="tx1"/>
              </a:buClr>
              <a:buSzPct val="80000"/>
            </a:pP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企业管理者部署存储最大的考量，便是在於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SSD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效能能否达到期望解決的存储效能瓶颈。</a:t>
            </a:r>
            <a:endParaRPr lang="en-US" altLang="zh-TW" sz="16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  <a:p>
            <a:pPr marL="357188" indent="-242888">
              <a:buClr>
                <a:schemeClr val="tx1"/>
              </a:buClr>
              <a:buSzPct val="80000"/>
            </a:pP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针对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 </a:t>
            </a:r>
            <a:r>
              <a:rPr kumimoji="1" lang="en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SSD 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的持续写入效能，</a:t>
            </a:r>
            <a:r>
              <a:rPr kumimoji="1" lang="en-US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QNAP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同步推出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 </a:t>
            </a:r>
            <a:r>
              <a:rPr kumimoji="1" lang="en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SSD</a:t>
            </a:r>
            <a:r>
              <a:rPr kumimoji="1" lang="en" altLang="zh-TW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 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分析工具，测量不同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Microsoft JhengHei"/>
              </a:rPr>
              <a:t>SSD </a:t>
            </a:r>
            <a:r>
              <a:rPr kumimoji="1" lang="zh-TW" altLang="en-US" sz="16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外挂预留空间的效能，依应用场景建议最佳策略。</a:t>
            </a:r>
            <a:endParaRPr lang="en-US" altLang="zh-TW" sz="16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0" y="83132"/>
            <a:ext cx="9144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选对 </a:t>
            </a:r>
            <a:r>
              <a:rPr lang="en-US" altLang="en-US" sz="3200">
                <a:solidFill>
                  <a:schemeClr val="bg1"/>
                </a:solidFill>
                <a:latin typeface="Microsoft JhengHei"/>
                <a:ea typeface="微軟正黑體"/>
                <a:cs typeface="Arial"/>
              </a:rPr>
              <a:t>SSD</a:t>
            </a:r>
            <a:r>
              <a:rPr lang="en-US" altLang="en-US" sz="3200">
                <a:solidFill>
                  <a:schemeClr val="bg1"/>
                </a:solidFill>
                <a:latin typeface="Microsoft JhengHei"/>
                <a:ea typeface="微軟正黑體"/>
              </a:rPr>
              <a:t> </a:t>
            </a:r>
            <a:r>
              <a:rPr lang="en-US" altLang="en-US" sz="3200" err="1">
                <a:solidFill>
                  <a:schemeClr val="bg1"/>
                </a:solidFill>
                <a:latin typeface="Microsoft JhengHei"/>
                <a:ea typeface="微軟正黑體"/>
              </a:rPr>
              <a:t>很困难，选</a:t>
            </a:r>
            <a:r>
              <a:rPr lang="en-US" altLang="en-US" sz="3200">
                <a:solidFill>
                  <a:schemeClr val="bg1"/>
                </a:solidFill>
                <a:latin typeface="Microsoft JhengHei"/>
                <a:ea typeface="微軟正黑體"/>
              </a:rPr>
              <a:t> </a:t>
            </a:r>
            <a:r>
              <a:rPr lang="en-US" altLang="en-US" sz="3200">
                <a:solidFill>
                  <a:schemeClr val="bg1"/>
                </a:solidFill>
                <a:latin typeface="Microsoft JhengHei"/>
                <a:ea typeface="微軟正黑體"/>
                <a:cs typeface="Arial"/>
              </a:rPr>
              <a:t>QNAP</a:t>
            </a:r>
            <a:r>
              <a:rPr lang="en-US" altLang="en-US" sz="3200">
                <a:solidFill>
                  <a:schemeClr val="bg1"/>
                </a:solidFill>
                <a:latin typeface="Microsoft JhengHei"/>
                <a:ea typeface="微軟正黑體"/>
              </a:rPr>
              <a:t> </a:t>
            </a:r>
            <a:r>
              <a:rPr lang="en-US" altLang="en-US" sz="3200" err="1">
                <a:solidFill>
                  <a:schemeClr val="bg1"/>
                </a:solidFill>
                <a:latin typeface="Microsoft JhengHei"/>
                <a:ea typeface="微軟正黑體"/>
              </a:rPr>
              <a:t>很简单</a:t>
            </a:r>
            <a:endParaRPr lang="zh-TW" sz="32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4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9653759-9DC9-443F-A46B-268A84BAE5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82" y="2379872"/>
            <a:ext cx="5601052" cy="2432123"/>
          </a:xfrm>
          <a:prstGeom prst="rect">
            <a:avLst/>
          </a:prstGeom>
          <a:ln>
            <a:noFill/>
          </a:ln>
          <a:effectLst>
            <a:outerShdw blurRad="215900" dist="25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BA9216DE-0F35-4B7A-B8A1-85E0DA4C8603}"/>
              </a:ext>
            </a:extLst>
          </p:cNvPr>
          <p:cNvSpPr txBox="1"/>
          <p:nvPr/>
        </p:nvSpPr>
        <p:spPr>
          <a:xfrm>
            <a:off x="6600927" y="2668343"/>
            <a:ext cx="194379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TW" sz="1600">
                <a:solidFill>
                  <a:srgbClr val="69F0E1"/>
                </a:solidFill>
                <a:latin typeface="微軟正黑體"/>
                <a:ea typeface="微軟正黑體"/>
              </a:rPr>
              <a:t>IT </a:t>
            </a:r>
            <a:r>
              <a:rPr lang="zh-TW" altLang="en-US" sz="1600">
                <a:solidFill>
                  <a:srgbClr val="69F0E1"/>
                </a:solidFill>
                <a:latin typeface="微軟正黑體"/>
                <a:ea typeface="微軟正黑體"/>
              </a:rPr>
              <a:t>管理者可依应用场景快速判断最佳预留空间部署策略</a:t>
            </a:r>
          </a:p>
        </p:txBody>
      </p:sp>
      <p:sp>
        <p:nvSpPr>
          <p:cNvPr id="8" name="Rectangle 4" hidden="1">
            <a:extLst>
              <a:ext uri="{FF2B5EF4-FFF2-40B4-BE49-F238E27FC236}">
                <a16:creationId xmlns:a16="http://schemas.microsoft.com/office/drawing/2014/main" id="{1CBCC62F-9501-41CC-A2B3-640B72C6E73A}"/>
              </a:ext>
            </a:extLst>
          </p:cNvPr>
          <p:cNvSpPr/>
          <p:nvPr/>
        </p:nvSpPr>
        <p:spPr>
          <a:xfrm>
            <a:off x="9309953" y="386080"/>
            <a:ext cx="1194103" cy="307777"/>
          </a:xfrm>
          <a:prstGeom prst="rect">
            <a:avLst/>
          </a:prstGeom>
          <a:solidFill>
            <a:srgbClr val="FFC000"/>
          </a:solidFill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黑科技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76087193-B861-45FA-B421-C386E5343A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87477" y="83132"/>
            <a:ext cx="941092" cy="160248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08C9968-A725-41E7-88CB-E3023D0E7B2D}"/>
              </a:ext>
            </a:extLst>
          </p:cNvPr>
          <p:cNvGrpSpPr/>
          <p:nvPr/>
        </p:nvGrpSpPr>
        <p:grpSpPr>
          <a:xfrm>
            <a:off x="9144000" y="191264"/>
            <a:ext cx="1083170" cy="916009"/>
            <a:chOff x="7642783" y="191264"/>
            <a:chExt cx="1083170" cy="916009"/>
          </a:xfrm>
        </p:grpSpPr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8D1E8DE6-2185-489C-8CA5-6DA6C265EEE0}"/>
                </a:ext>
              </a:extLst>
            </p:cNvPr>
            <p:cNvSpPr/>
            <p:nvPr/>
          </p:nvSpPr>
          <p:spPr>
            <a:xfrm>
              <a:off x="7699933" y="191264"/>
              <a:ext cx="1026020" cy="884500"/>
            </a:xfrm>
            <a:prstGeom prst="triangle">
              <a:avLst/>
            </a:prstGeom>
            <a:noFill/>
            <a:ln>
              <a:solidFill>
                <a:srgbClr val="2CF8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4DB8AFCE-34C1-4831-94E9-572E92C70030}"/>
                </a:ext>
              </a:extLst>
            </p:cNvPr>
            <p:cNvSpPr/>
            <p:nvPr/>
          </p:nvSpPr>
          <p:spPr>
            <a:xfrm>
              <a:off x="7642783" y="399387"/>
              <a:ext cx="1026020" cy="70788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27000" lvl="0" algn="ctr">
                <a:buClr>
                  <a:srgbClr val="F2F2F2"/>
                </a:buClr>
                <a:buSzPts val="1600"/>
              </a:pPr>
              <a:r>
                <a:rPr lang="zh-TW" altLang="en-US" sz="2000" b="1">
                  <a:solidFill>
                    <a:srgbClr val="B4FCFE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US" altLang="zh-TW" sz="2000" b="1">
                <a:solidFill>
                  <a:srgbClr val="B4FCFE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127000" lvl="0" algn="ctr">
                <a:buClr>
                  <a:srgbClr val="F2F2F2"/>
                </a:buClr>
                <a:buSzPts val="1600"/>
              </a:pPr>
              <a:r>
                <a:rPr lang="zh-TW" altLang="en-US" sz="2000" b="1">
                  <a:solidFill>
                    <a:srgbClr val="B4FCFE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科技</a:t>
              </a:r>
              <a:endParaRPr lang="en-US" altLang="zh-TW" sz="2000" b="1">
                <a:solidFill>
                  <a:srgbClr val="B4FCFE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F168F12D-74F6-4182-BAD8-13FB6FE2166C}"/>
              </a:ext>
            </a:extLst>
          </p:cNvPr>
          <p:cNvSpPr/>
          <p:nvPr/>
        </p:nvSpPr>
        <p:spPr>
          <a:xfrm>
            <a:off x="9601200" y="175813"/>
            <a:ext cx="1026020" cy="884500"/>
          </a:xfrm>
          <a:prstGeom prst="triangle">
            <a:avLst/>
          </a:prstGeom>
          <a:noFill/>
          <a:ln>
            <a:solidFill>
              <a:srgbClr val="2CF8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C6DF5ACC-B1C4-4958-8B12-EA09EECDF3B0}"/>
              </a:ext>
            </a:extLst>
          </p:cNvPr>
          <p:cNvSpPr/>
          <p:nvPr/>
        </p:nvSpPr>
        <p:spPr>
          <a:xfrm>
            <a:off x="9544050" y="383936"/>
            <a:ext cx="1026020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27000" lvl="0" algn="ctr">
              <a:buClr>
                <a:srgbClr val="F2F2F2"/>
              </a:buClr>
              <a:buSzPts val="1600"/>
            </a:pPr>
            <a:r>
              <a:rPr lang="zh-TW" altLang="en-US" sz="2000" b="1">
                <a:solidFill>
                  <a:srgbClr val="B4FCFE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黑</a:t>
            </a:r>
            <a:endParaRPr lang="en-US" altLang="zh-TW" sz="2000" b="1">
              <a:solidFill>
                <a:srgbClr val="B4FCFE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27000" lvl="0" algn="ctr">
              <a:buClr>
                <a:srgbClr val="F2F2F2"/>
              </a:buClr>
              <a:buSzPts val="1600"/>
            </a:pPr>
            <a:r>
              <a:rPr lang="zh-TW" altLang="en-US" sz="2000" b="1">
                <a:solidFill>
                  <a:srgbClr val="B4FCFE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科技</a:t>
            </a:r>
            <a:endParaRPr lang="en-US" altLang="zh-TW" sz="2000" b="1">
              <a:solidFill>
                <a:srgbClr val="B4FCFE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102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accel="60333" decel="95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AA9766-C069-4E98-93DF-4195B3FFF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1077623" y="2707230"/>
            <a:ext cx="3160330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SzPts val="3200"/>
            </a:pPr>
            <a:r>
              <a:rPr lang="zh-CN" altLang="en-US" sz="3900">
                <a:solidFill>
                  <a:schemeClr val="bg1"/>
                </a:solidFill>
                <a:latin typeface="Microsoft JhengHei"/>
                <a:ea typeface="Microsoft JhengHei"/>
              </a:rPr>
              <a:t>轻松升级内存</a:t>
            </a:r>
            <a:endParaRPr lang="zh-CN" altLang="en-US" sz="3900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BF31C-BB5C-7C4D-8CD9-1C97EDADD0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176" y="3435022"/>
            <a:ext cx="1013012" cy="10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136737" y="127178"/>
            <a:ext cx="8870526" cy="630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ja-JP" altLang="en-US" sz="3200">
                <a:latin typeface="Microsoft JhengHei"/>
                <a:ea typeface="Microsoft JhengHei"/>
              </a:rPr>
              <a:t>自动分层技术的混合式存储架构就是快</a:t>
            </a:r>
            <a:endParaRPr lang="en-US" sz="3200" u="none" strike="noStrike" cap="none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BC9A3B14-6000-4D32-96BD-162E360CE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806" y="3221607"/>
            <a:ext cx="5569288" cy="322466"/>
          </a:xfrm>
          <a:prstGeom prst="rect">
            <a:avLst/>
          </a:prstGeom>
        </p:spPr>
      </p:pic>
      <p:sp>
        <p:nvSpPr>
          <p:cNvPr id="28" name="矩形圖說文字 15">
            <a:extLst>
              <a:ext uri="{FF2B5EF4-FFF2-40B4-BE49-F238E27FC236}">
                <a16:creationId xmlns:a16="http://schemas.microsoft.com/office/drawing/2014/main" id="{73B11480-3A5B-41D8-8105-2654FBF10514}"/>
              </a:ext>
            </a:extLst>
          </p:cNvPr>
          <p:cNvSpPr/>
          <p:nvPr/>
        </p:nvSpPr>
        <p:spPr>
          <a:xfrm>
            <a:off x="6928963" y="3263144"/>
            <a:ext cx="1472472" cy="450601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1CEB568-1AEB-4E14-80ED-0F1E5A56EC5C}"/>
              </a:ext>
            </a:extLst>
          </p:cNvPr>
          <p:cNvSpPr/>
          <p:nvPr/>
        </p:nvSpPr>
        <p:spPr>
          <a:xfrm>
            <a:off x="6944489" y="3331148"/>
            <a:ext cx="154882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Hant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效能容量</a:t>
            </a:r>
            <a:r>
              <a:rPr lang="en-US" altLang="zh-Hant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2</a:t>
            </a:r>
            <a:r>
              <a:rPr lang="zh-TW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重</a:t>
            </a:r>
            <a:r>
              <a:rPr lang="zh-Hant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方案</a:t>
            </a:r>
            <a:endParaRPr lang="en-US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</a:endParaRPr>
          </a:p>
        </p:txBody>
      </p:sp>
      <p:sp>
        <p:nvSpPr>
          <p:cNvPr id="32" name="矩形圖說文字 15">
            <a:extLst>
              <a:ext uri="{FF2B5EF4-FFF2-40B4-BE49-F238E27FC236}">
                <a16:creationId xmlns:a16="http://schemas.microsoft.com/office/drawing/2014/main" id="{21359D6D-866D-4261-BB99-1D2B89748150}"/>
              </a:ext>
            </a:extLst>
          </p:cNvPr>
          <p:cNvSpPr/>
          <p:nvPr/>
        </p:nvSpPr>
        <p:spPr>
          <a:xfrm>
            <a:off x="584174" y="3225826"/>
            <a:ext cx="1611138" cy="450601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F70F78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A28073F-45B7-480F-A34B-6F7640DE3EAA}"/>
              </a:ext>
            </a:extLst>
          </p:cNvPr>
          <p:cNvSpPr/>
          <p:nvPr/>
        </p:nvSpPr>
        <p:spPr>
          <a:xfrm>
            <a:off x="575152" y="3293830"/>
            <a:ext cx="1620957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经济效能提升方案</a:t>
            </a:r>
            <a:endParaRPr lang="en-US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</a:endParaRPr>
          </a:p>
        </p:txBody>
      </p:sp>
      <p:pic>
        <p:nvPicPr>
          <p:cNvPr id="35" name="Picture 25">
            <a:extLst>
              <a:ext uri="{FF2B5EF4-FFF2-40B4-BE49-F238E27FC236}">
                <a16:creationId xmlns:a16="http://schemas.microsoft.com/office/drawing/2014/main" id="{AD3A5902-2CFE-4F21-9803-EAC886CDC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2158" y="944591"/>
            <a:ext cx="3384135" cy="2532498"/>
          </a:xfrm>
          <a:prstGeom prst="rect">
            <a:avLst/>
          </a:prstGeom>
        </p:spPr>
      </p:pic>
      <p:sp>
        <p:nvSpPr>
          <p:cNvPr id="38" name="Shape 222">
            <a:extLst>
              <a:ext uri="{FF2B5EF4-FFF2-40B4-BE49-F238E27FC236}">
                <a16:creationId xmlns:a16="http://schemas.microsoft.com/office/drawing/2014/main" id="{633FED58-128E-4FEB-8648-88129C563FE3}"/>
              </a:ext>
            </a:extLst>
          </p:cNvPr>
          <p:cNvSpPr/>
          <p:nvPr/>
        </p:nvSpPr>
        <p:spPr>
          <a:xfrm>
            <a:off x="4108252" y="2656814"/>
            <a:ext cx="1892948" cy="500779"/>
          </a:xfrm>
          <a:custGeom>
            <a:avLst/>
            <a:gdLst>
              <a:gd name="connsiteX0" fmla="*/ 0 w 1892606"/>
              <a:gd name="connsiteY0" fmla="*/ 0 h 464796"/>
              <a:gd name="connsiteX1" fmla="*/ 1892606 w 1892606"/>
              <a:gd name="connsiteY1" fmla="*/ 0 h 464796"/>
              <a:gd name="connsiteX2" fmla="*/ 1892606 w 1892606"/>
              <a:gd name="connsiteY2" fmla="*/ 464796 h 464796"/>
              <a:gd name="connsiteX3" fmla="*/ 0 w 1892606"/>
              <a:gd name="connsiteY3" fmla="*/ 464796 h 464796"/>
              <a:gd name="connsiteX4" fmla="*/ 0 w 1892606"/>
              <a:gd name="connsiteY4" fmla="*/ 0 h 464796"/>
              <a:gd name="connsiteX0" fmla="*/ 0 w 1898956"/>
              <a:gd name="connsiteY0" fmla="*/ 38100 h 502896"/>
              <a:gd name="connsiteX1" fmla="*/ 1898956 w 1898956"/>
              <a:gd name="connsiteY1" fmla="*/ 0 h 502896"/>
              <a:gd name="connsiteX2" fmla="*/ 1892606 w 1898956"/>
              <a:gd name="connsiteY2" fmla="*/ 502896 h 502896"/>
              <a:gd name="connsiteX3" fmla="*/ 0 w 1898956"/>
              <a:gd name="connsiteY3" fmla="*/ 502896 h 502896"/>
              <a:gd name="connsiteX4" fmla="*/ 0 w 1898956"/>
              <a:gd name="connsiteY4" fmla="*/ 38100 h 502896"/>
              <a:gd name="connsiteX0" fmla="*/ 0 w 1898956"/>
              <a:gd name="connsiteY0" fmla="*/ 25400 h 490196"/>
              <a:gd name="connsiteX1" fmla="*/ 1898956 w 1898956"/>
              <a:gd name="connsiteY1" fmla="*/ 0 h 490196"/>
              <a:gd name="connsiteX2" fmla="*/ 1892606 w 1898956"/>
              <a:gd name="connsiteY2" fmla="*/ 490196 h 490196"/>
              <a:gd name="connsiteX3" fmla="*/ 0 w 1898956"/>
              <a:gd name="connsiteY3" fmla="*/ 490196 h 490196"/>
              <a:gd name="connsiteX4" fmla="*/ 0 w 1898956"/>
              <a:gd name="connsiteY4" fmla="*/ 25400 h 490196"/>
              <a:gd name="connsiteX0" fmla="*/ 0 w 1893217"/>
              <a:gd name="connsiteY0" fmla="*/ 0 h 464796"/>
              <a:gd name="connsiteX1" fmla="*/ 1892606 w 1893217"/>
              <a:gd name="connsiteY1" fmla="*/ 16934 h 464796"/>
              <a:gd name="connsiteX2" fmla="*/ 1892606 w 1893217"/>
              <a:gd name="connsiteY2" fmla="*/ 464796 h 464796"/>
              <a:gd name="connsiteX3" fmla="*/ 0 w 1893217"/>
              <a:gd name="connsiteY3" fmla="*/ 464796 h 464796"/>
              <a:gd name="connsiteX4" fmla="*/ 0 w 1893217"/>
              <a:gd name="connsiteY4" fmla="*/ 0 h 464796"/>
              <a:gd name="connsiteX0" fmla="*/ 0 w 1892948"/>
              <a:gd name="connsiteY0" fmla="*/ 35983 h 500779"/>
              <a:gd name="connsiteX1" fmla="*/ 1888373 w 1892948"/>
              <a:gd name="connsiteY1" fmla="*/ 0 h 500779"/>
              <a:gd name="connsiteX2" fmla="*/ 1892606 w 1892948"/>
              <a:gd name="connsiteY2" fmla="*/ 500779 h 500779"/>
              <a:gd name="connsiteX3" fmla="*/ 0 w 1892948"/>
              <a:gd name="connsiteY3" fmla="*/ 500779 h 500779"/>
              <a:gd name="connsiteX4" fmla="*/ 0 w 1892948"/>
              <a:gd name="connsiteY4" fmla="*/ 35983 h 500779"/>
              <a:gd name="connsiteX0" fmla="*/ 0 w 1888373"/>
              <a:gd name="connsiteY0" fmla="*/ 35983 h 500779"/>
              <a:gd name="connsiteX1" fmla="*/ 1888373 w 1888373"/>
              <a:gd name="connsiteY1" fmla="*/ 0 h 500779"/>
              <a:gd name="connsiteX2" fmla="*/ 1848156 w 1888373"/>
              <a:gd name="connsiteY2" fmla="*/ 447863 h 500779"/>
              <a:gd name="connsiteX3" fmla="*/ 0 w 1888373"/>
              <a:gd name="connsiteY3" fmla="*/ 500779 h 500779"/>
              <a:gd name="connsiteX4" fmla="*/ 0 w 1888373"/>
              <a:gd name="connsiteY4" fmla="*/ 35983 h 500779"/>
              <a:gd name="connsiteX0" fmla="*/ 0 w 1892948"/>
              <a:gd name="connsiteY0" fmla="*/ 35983 h 500779"/>
              <a:gd name="connsiteX1" fmla="*/ 1888373 w 1892948"/>
              <a:gd name="connsiteY1" fmla="*/ 0 h 500779"/>
              <a:gd name="connsiteX2" fmla="*/ 1892606 w 1892948"/>
              <a:gd name="connsiteY2" fmla="*/ 490197 h 500779"/>
              <a:gd name="connsiteX3" fmla="*/ 0 w 1892948"/>
              <a:gd name="connsiteY3" fmla="*/ 500779 h 500779"/>
              <a:gd name="connsiteX4" fmla="*/ 0 w 1892948"/>
              <a:gd name="connsiteY4" fmla="*/ 35983 h 50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948" h="500779">
                <a:moveTo>
                  <a:pt x="0" y="35983"/>
                </a:moveTo>
                <a:lnTo>
                  <a:pt x="1888373" y="0"/>
                </a:lnTo>
                <a:cubicBezTo>
                  <a:pt x="1886256" y="167632"/>
                  <a:pt x="1894723" y="322565"/>
                  <a:pt x="1892606" y="490197"/>
                </a:cubicBezTo>
                <a:lnTo>
                  <a:pt x="0" y="500779"/>
                </a:lnTo>
                <a:lnTo>
                  <a:pt x="0" y="35983"/>
                </a:lnTo>
                <a:close/>
              </a:path>
            </a:pathLst>
          </a:cu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圓角矩形 13">
            <a:extLst>
              <a:ext uri="{FF2B5EF4-FFF2-40B4-BE49-F238E27FC236}">
                <a16:creationId xmlns:a16="http://schemas.microsoft.com/office/drawing/2014/main" id="{4FB47636-BEC7-4BC9-89B3-17A294627A42}"/>
              </a:ext>
            </a:extLst>
          </p:cNvPr>
          <p:cNvSpPr/>
          <p:nvPr/>
        </p:nvSpPr>
        <p:spPr>
          <a:xfrm>
            <a:off x="4077732" y="2663669"/>
            <a:ext cx="919718" cy="53128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70F78"/>
            </a:solidFill>
          </a:ln>
          <a:effectLst>
            <a:glow rad="63500">
              <a:srgbClr val="F70F78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Shape 219">
            <a:extLst>
              <a:ext uri="{FF2B5EF4-FFF2-40B4-BE49-F238E27FC236}">
                <a16:creationId xmlns:a16="http://schemas.microsoft.com/office/drawing/2014/main" id="{46940F7A-5328-4803-9D32-4A247A288A07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61545" y="3019612"/>
            <a:ext cx="824602" cy="554510"/>
          </a:xfrm>
          <a:prstGeom prst="bentConnector3">
            <a:avLst>
              <a:gd name="adj1" fmla="val 99364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6B6E9EA6-16C1-4FB0-B0FF-19F439E9E557}"/>
              </a:ext>
            </a:extLst>
          </p:cNvPr>
          <p:cNvSpPr/>
          <p:nvPr/>
        </p:nvSpPr>
        <p:spPr>
          <a:xfrm>
            <a:off x="5156718" y="3712484"/>
            <a:ext cx="3352121" cy="1077502"/>
          </a:xfrm>
          <a:prstGeom prst="roundRect">
            <a:avLst>
              <a:gd name="adj" fmla="val 8991"/>
            </a:avLst>
          </a:prstGeom>
          <a:noFill/>
          <a:ln w="12700">
            <a:solidFill>
              <a:srgbClr val="04DEF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F7A3230-DDE5-44B9-8640-91A7BB4D1B53}"/>
              </a:ext>
            </a:extLst>
          </p:cNvPr>
          <p:cNvSpPr/>
          <p:nvPr/>
        </p:nvSpPr>
        <p:spPr>
          <a:xfrm>
            <a:off x="5215738" y="3758043"/>
            <a:ext cx="3518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大容量档案同步与多媒体工作服务器</a:t>
            </a:r>
          </a:p>
          <a:p>
            <a:r>
              <a:rPr lang="en-US" altLang="zh-TW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SSD 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使用</a:t>
            </a:r>
            <a:r>
              <a:rPr lang="zh-TW" altLang="en-US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5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RAID5</a:t>
            </a:r>
            <a:endParaRPr lang="zh-TW" altLang="en-US" sz="1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8C986837-717A-4B02-9994-3A9F3C1691F7}"/>
              </a:ext>
            </a:extLst>
          </p:cNvPr>
          <p:cNvSpPr/>
          <p:nvPr/>
        </p:nvSpPr>
        <p:spPr>
          <a:xfrm rot="10800000">
            <a:off x="5156715" y="4303678"/>
            <a:ext cx="3352125" cy="486308"/>
          </a:xfrm>
          <a:prstGeom prst="roundRect">
            <a:avLst>
              <a:gd name="adj" fmla="val 14492"/>
            </a:avLst>
          </a:prstGeom>
          <a:solidFill>
            <a:srgbClr val="04D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D2596616-6028-4795-B905-F400E83903CF}"/>
              </a:ext>
            </a:extLst>
          </p:cNvPr>
          <p:cNvSpPr/>
          <p:nvPr/>
        </p:nvSpPr>
        <p:spPr>
          <a:xfrm>
            <a:off x="5232963" y="4390114"/>
            <a:ext cx="30492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同時加速随机与顺序读写效能！</a:t>
            </a:r>
          </a:p>
          <a:p>
            <a:endParaRPr lang="zh-TW" altLang="en-US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Shape 218">
            <a:extLst>
              <a:ext uri="{FF2B5EF4-FFF2-40B4-BE49-F238E27FC236}">
                <a16:creationId xmlns:a16="http://schemas.microsoft.com/office/drawing/2014/main" id="{CA32F462-21EE-4A78-9274-975BB2C99053}"/>
              </a:ext>
            </a:extLst>
          </p:cNvPr>
          <p:cNvCxnSpPr>
            <a:cxnSpLocks/>
          </p:cNvCxnSpPr>
          <p:nvPr/>
        </p:nvCxnSpPr>
        <p:spPr>
          <a:xfrm flipV="1">
            <a:off x="2434508" y="2922576"/>
            <a:ext cx="1611139" cy="738494"/>
          </a:xfrm>
          <a:prstGeom prst="bentConnector3">
            <a:avLst>
              <a:gd name="adj1" fmla="val 482"/>
            </a:avLst>
          </a:prstGeom>
          <a:noFill/>
          <a:ln w="19050" cap="flat" cmpd="sng">
            <a:solidFill>
              <a:srgbClr val="F70F78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FF33CC">
                <a:alpha val="50000"/>
              </a:srgbClr>
            </a:glow>
          </a:effectLst>
        </p:spPr>
      </p:cxn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53877F79-4F32-4381-A221-9781F99E12FA}"/>
              </a:ext>
            </a:extLst>
          </p:cNvPr>
          <p:cNvSpPr/>
          <p:nvPr/>
        </p:nvSpPr>
        <p:spPr>
          <a:xfrm>
            <a:off x="530471" y="3685246"/>
            <a:ext cx="3352121" cy="1077502"/>
          </a:xfrm>
          <a:prstGeom prst="roundRect">
            <a:avLst>
              <a:gd name="adj" fmla="val 8991"/>
            </a:avLst>
          </a:prstGeom>
          <a:noFill/>
          <a:ln w="12700">
            <a:solidFill>
              <a:srgbClr val="F70F78"/>
            </a:solidFill>
          </a:ln>
          <a:effectLst>
            <a:glow rad="101600">
              <a:srgbClr val="F70F78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75DBC38-C0DE-45AC-85D1-CB3A6E963D2D}"/>
              </a:ext>
            </a:extLst>
          </p:cNvPr>
          <p:cNvSpPr/>
          <p:nvPr/>
        </p:nvSpPr>
        <p:spPr>
          <a:xfrm>
            <a:off x="646391" y="3731243"/>
            <a:ext cx="3518762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一机满足的中小企业工作站</a:t>
            </a:r>
          </a:p>
          <a:p>
            <a:r>
              <a:rPr lang="en-US" altLang="zh-TW" sz="1500" b="1">
                <a:solidFill>
                  <a:srgbClr val="F70F78"/>
                </a:solidFill>
                <a:ea typeface="微軟正黑體"/>
              </a:rPr>
              <a:t>2 x SSD </a:t>
            </a:r>
            <a:r>
              <a:rPr lang="zh-TW" altLang="en-US" sz="1500" b="1">
                <a:solidFill>
                  <a:srgbClr val="F70F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1500" b="1">
                <a:solidFill>
                  <a:srgbClr val="F70F78"/>
                </a:solidFill>
                <a:ea typeface="微軟正黑體"/>
              </a:rPr>
              <a:t> </a:t>
            </a:r>
            <a:r>
              <a:rPr lang="en-US" altLang="zh-TW" sz="1500" b="1">
                <a:solidFill>
                  <a:srgbClr val="F70F78"/>
                </a:solidFill>
                <a:ea typeface="微軟正黑體"/>
              </a:rPr>
              <a:t>SSD </a:t>
            </a:r>
            <a:r>
              <a:rPr lang="zh-TW" altLang="en-US" sz="1500" b="1">
                <a:solidFill>
                  <a:srgbClr val="F70F78"/>
                </a:solidFill>
                <a:ea typeface="微軟正黑體"/>
              </a:rPr>
              <a:t>快取</a:t>
            </a:r>
            <a:r>
              <a:rPr lang="en-US" altLang="zh-TW" sz="1500" b="1">
                <a:solidFill>
                  <a:srgbClr val="F70F78"/>
                </a:solidFill>
                <a:ea typeface="微軟正黑體"/>
              </a:rPr>
              <a:t>, RAID1</a:t>
            </a:r>
            <a:endParaRPr lang="zh-TW" altLang="en-US" sz="1500" b="1">
              <a:solidFill>
                <a:srgbClr val="F70F78"/>
              </a:solidFill>
              <a:ea typeface="微軟正黑體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0C41A4B-D55B-4A16-8449-F37DDB9862BA}"/>
              </a:ext>
            </a:extLst>
          </p:cNvPr>
          <p:cNvSpPr/>
          <p:nvPr/>
        </p:nvSpPr>
        <p:spPr>
          <a:xfrm rot="10800000">
            <a:off x="530468" y="4276440"/>
            <a:ext cx="3352125" cy="486308"/>
          </a:xfrm>
          <a:prstGeom prst="roundRect">
            <a:avLst>
              <a:gd name="adj" fmla="val 14492"/>
            </a:avLst>
          </a:prstGeom>
          <a:solidFill>
            <a:srgbClr val="F70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B594EC7-DD40-44E3-9E47-7018DC57E417}"/>
              </a:ext>
            </a:extLst>
          </p:cNvPr>
          <p:cNvSpPr/>
          <p:nvPr/>
        </p:nvSpPr>
        <p:spPr>
          <a:xfrm>
            <a:off x="620952" y="4343948"/>
            <a:ext cx="3049258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加速应用服务随机读写效能！</a:t>
            </a:r>
          </a:p>
        </p:txBody>
      </p:sp>
      <p:sp>
        <p:nvSpPr>
          <p:cNvPr id="51" name="Shape 225">
            <a:extLst>
              <a:ext uri="{FF2B5EF4-FFF2-40B4-BE49-F238E27FC236}">
                <a16:creationId xmlns:a16="http://schemas.microsoft.com/office/drawing/2014/main" id="{5D678F8A-7864-417D-A9FF-F6254F3E4DDF}"/>
              </a:ext>
            </a:extLst>
          </p:cNvPr>
          <p:cNvSpPr/>
          <p:nvPr/>
        </p:nvSpPr>
        <p:spPr>
          <a:xfrm>
            <a:off x="4106384" y="1178770"/>
            <a:ext cx="1913741" cy="1441622"/>
          </a:xfrm>
          <a:custGeom>
            <a:avLst/>
            <a:gdLst>
              <a:gd name="connsiteX0" fmla="*/ 0 w 1898955"/>
              <a:gd name="connsiteY0" fmla="*/ 0 h 1365066"/>
              <a:gd name="connsiteX1" fmla="*/ 1898955 w 1898955"/>
              <a:gd name="connsiteY1" fmla="*/ 0 h 1365066"/>
              <a:gd name="connsiteX2" fmla="*/ 1898955 w 1898955"/>
              <a:gd name="connsiteY2" fmla="*/ 1365066 h 1365066"/>
              <a:gd name="connsiteX3" fmla="*/ 0 w 1898955"/>
              <a:gd name="connsiteY3" fmla="*/ 1365066 h 1365066"/>
              <a:gd name="connsiteX4" fmla="*/ 0 w 1898955"/>
              <a:gd name="connsiteY4" fmla="*/ 0 h 1365066"/>
              <a:gd name="connsiteX0" fmla="*/ 0 w 1922552"/>
              <a:gd name="connsiteY0" fmla="*/ 106189 h 1471255"/>
              <a:gd name="connsiteX1" fmla="*/ 1922552 w 1922552"/>
              <a:gd name="connsiteY1" fmla="*/ 0 h 1471255"/>
              <a:gd name="connsiteX2" fmla="*/ 1898955 w 1922552"/>
              <a:gd name="connsiteY2" fmla="*/ 1471255 h 1471255"/>
              <a:gd name="connsiteX3" fmla="*/ 0 w 1922552"/>
              <a:gd name="connsiteY3" fmla="*/ 1471255 h 1471255"/>
              <a:gd name="connsiteX4" fmla="*/ 0 w 1922552"/>
              <a:gd name="connsiteY4" fmla="*/ 106189 h 1471255"/>
              <a:gd name="connsiteX0" fmla="*/ 0 w 1922552"/>
              <a:gd name="connsiteY0" fmla="*/ 106189 h 1471255"/>
              <a:gd name="connsiteX1" fmla="*/ 1922552 w 1922552"/>
              <a:gd name="connsiteY1" fmla="*/ 0 h 1471255"/>
              <a:gd name="connsiteX2" fmla="*/ 1910754 w 1922552"/>
              <a:gd name="connsiteY2" fmla="*/ 1400463 h 1471255"/>
              <a:gd name="connsiteX3" fmla="*/ 0 w 1922552"/>
              <a:gd name="connsiteY3" fmla="*/ 1471255 h 1471255"/>
              <a:gd name="connsiteX4" fmla="*/ 0 w 1922552"/>
              <a:gd name="connsiteY4" fmla="*/ 106189 h 1471255"/>
              <a:gd name="connsiteX0" fmla="*/ 0 w 1911341"/>
              <a:gd name="connsiteY0" fmla="*/ 89256 h 1454322"/>
              <a:gd name="connsiteX1" fmla="*/ 1901385 w 1911341"/>
              <a:gd name="connsiteY1" fmla="*/ 0 h 1454322"/>
              <a:gd name="connsiteX2" fmla="*/ 1910754 w 1911341"/>
              <a:gd name="connsiteY2" fmla="*/ 1383530 h 1454322"/>
              <a:gd name="connsiteX3" fmla="*/ 0 w 1911341"/>
              <a:gd name="connsiteY3" fmla="*/ 1454322 h 1454322"/>
              <a:gd name="connsiteX4" fmla="*/ 0 w 1911341"/>
              <a:gd name="connsiteY4" fmla="*/ 89256 h 1454322"/>
              <a:gd name="connsiteX0" fmla="*/ 0 w 1901385"/>
              <a:gd name="connsiteY0" fmla="*/ 89256 h 1454322"/>
              <a:gd name="connsiteX1" fmla="*/ 1901385 w 1901385"/>
              <a:gd name="connsiteY1" fmla="*/ 0 h 1454322"/>
              <a:gd name="connsiteX2" fmla="*/ 1847254 w 1901385"/>
              <a:gd name="connsiteY2" fmla="*/ 1347547 h 1454322"/>
              <a:gd name="connsiteX3" fmla="*/ 0 w 1901385"/>
              <a:gd name="connsiteY3" fmla="*/ 1454322 h 1454322"/>
              <a:gd name="connsiteX4" fmla="*/ 0 w 1901385"/>
              <a:gd name="connsiteY4" fmla="*/ 89256 h 1454322"/>
              <a:gd name="connsiteX0" fmla="*/ 0 w 1905275"/>
              <a:gd name="connsiteY0" fmla="*/ 89256 h 1454322"/>
              <a:gd name="connsiteX1" fmla="*/ 1901385 w 1905275"/>
              <a:gd name="connsiteY1" fmla="*/ 0 h 1454322"/>
              <a:gd name="connsiteX2" fmla="*/ 1904404 w 1905275"/>
              <a:gd name="connsiteY2" fmla="*/ 1396230 h 1454322"/>
              <a:gd name="connsiteX3" fmla="*/ 0 w 1905275"/>
              <a:gd name="connsiteY3" fmla="*/ 1454322 h 1454322"/>
              <a:gd name="connsiteX4" fmla="*/ 0 w 1905275"/>
              <a:gd name="connsiteY4" fmla="*/ 89256 h 1454322"/>
              <a:gd name="connsiteX0" fmla="*/ 8466 w 1913741"/>
              <a:gd name="connsiteY0" fmla="*/ 89256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8466 w 1913741"/>
              <a:gd name="connsiteY4" fmla="*/ 89256 h 1441622"/>
              <a:gd name="connsiteX0" fmla="*/ 31750 w 1913741"/>
              <a:gd name="connsiteY0" fmla="*/ 144290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31750 w 1913741"/>
              <a:gd name="connsiteY4" fmla="*/ 144290 h 1441622"/>
              <a:gd name="connsiteX0" fmla="*/ 4233 w 1913741"/>
              <a:gd name="connsiteY0" fmla="*/ 95606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4233 w 1913741"/>
              <a:gd name="connsiteY4" fmla="*/ 95606 h 144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741" h="1441622">
                <a:moveTo>
                  <a:pt x="4233" y="95606"/>
                </a:moveTo>
                <a:lnTo>
                  <a:pt x="1909851" y="0"/>
                </a:lnTo>
                <a:cubicBezTo>
                  <a:pt x="1905918" y="466821"/>
                  <a:pt x="1916803" y="929409"/>
                  <a:pt x="1912870" y="1396230"/>
                </a:cubicBezTo>
                <a:lnTo>
                  <a:pt x="0" y="1441622"/>
                </a:lnTo>
                <a:lnTo>
                  <a:pt x="4233" y="95606"/>
                </a:lnTo>
                <a:close/>
              </a:path>
            </a:pathLst>
          </a:custGeom>
          <a:noFill/>
          <a:ln w="19050" cap="flat" cmpd="sng">
            <a:solidFill>
              <a:srgbClr val="FFFC17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Shape 218">
            <a:extLst>
              <a:ext uri="{FF2B5EF4-FFF2-40B4-BE49-F238E27FC236}">
                <a16:creationId xmlns:a16="http://schemas.microsoft.com/office/drawing/2014/main" id="{5BA65329-FE51-4AC7-B8FC-BA9861DADF13}"/>
              </a:ext>
            </a:extLst>
          </p:cNvPr>
          <p:cNvCxnSpPr>
            <a:cxnSpLocks/>
          </p:cNvCxnSpPr>
          <p:nvPr/>
        </p:nvCxnSpPr>
        <p:spPr>
          <a:xfrm>
            <a:off x="2879678" y="1923052"/>
            <a:ext cx="1226706" cy="12700"/>
          </a:xfrm>
          <a:prstGeom prst="bentConnector3">
            <a:avLst>
              <a:gd name="adj1" fmla="val -65"/>
            </a:avLst>
          </a:prstGeom>
          <a:noFill/>
          <a:ln w="19050" cap="flat" cmpd="sng">
            <a:solidFill>
              <a:srgbClr val="FFFC17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92D050">
                <a:alpha val="50000"/>
              </a:srgbClr>
            </a:glow>
          </a:effectLst>
        </p:spPr>
      </p:cxn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EADF21A9-879C-4A67-B32E-F4C62111000C}"/>
              </a:ext>
            </a:extLst>
          </p:cNvPr>
          <p:cNvSpPr/>
          <p:nvPr/>
        </p:nvSpPr>
        <p:spPr>
          <a:xfrm>
            <a:off x="558428" y="1659453"/>
            <a:ext cx="2559780" cy="495128"/>
          </a:xfrm>
          <a:prstGeom prst="roundRect">
            <a:avLst>
              <a:gd name="adj" fmla="val 20949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Shape 163">
            <a:extLst>
              <a:ext uri="{FF2B5EF4-FFF2-40B4-BE49-F238E27FC236}">
                <a16:creationId xmlns:a16="http://schemas.microsoft.com/office/drawing/2014/main" id="{B1B4EA90-4E55-447C-9C7C-FD87BD235786}"/>
              </a:ext>
            </a:extLst>
          </p:cNvPr>
          <p:cNvSpPr txBox="1">
            <a:spLocks/>
          </p:cNvSpPr>
          <p:nvPr/>
        </p:nvSpPr>
        <p:spPr>
          <a:xfrm>
            <a:off x="636363" y="1683938"/>
            <a:ext cx="2623825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TW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5 x 3.5 </a:t>
            </a:r>
            <a:r>
              <a:rPr lang="zh-TW" altLang="en-US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" </a:t>
            </a:r>
            <a:r>
              <a:rPr lang="en-US" altLang="zh-TW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HDD </a:t>
            </a:r>
            <a:r>
              <a:rPr lang="zh-TW" altLang="en-US" sz="15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大容量存储</a:t>
            </a:r>
          </a:p>
          <a:p>
            <a:pPr marL="342900" lvl="0" indent="-342900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endParaRPr lang="zh-TW" altLang="en-US" sz="2200" b="1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300650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36737" y="136795"/>
            <a:ext cx="8870526" cy="90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zh-TW" altLang="en-US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en-US" alt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SSD </a:t>
            </a:r>
            <a:r>
              <a:rPr lang="zh-TW" altLang="en-US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快取转换为</a:t>
            </a:r>
            <a:r>
              <a:rPr lang="en-US" alt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3200" err="1">
                <a:solidFill>
                  <a:srgbClr val="FFFFFF"/>
                </a:solidFill>
                <a:latin typeface="Microsoft JhengHei"/>
                <a:ea typeface="微軟正黑體"/>
                <a:cs typeface="Microsoft JhengHei"/>
                <a:sym typeface="Microsoft JhengHei"/>
              </a:rPr>
              <a:t>Qtier</a:t>
            </a:r>
            <a:r>
              <a:rPr lang="en-US" altLang="zh-TW" sz="3200">
                <a:solidFill>
                  <a:srgbClr val="FFFFFF"/>
                </a:solidFill>
                <a:latin typeface="Microsoft JhengHei"/>
                <a:ea typeface="微軟正黑體"/>
                <a:cs typeface="Microsoft JhengHei"/>
                <a:sym typeface="Microsoft JhengHei"/>
              </a:rPr>
              <a:t> </a:t>
            </a:r>
            <a:r>
              <a:rPr lang="zh-TW" altLang="en-US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以立即提升效益</a:t>
            </a:r>
            <a:endParaRPr lang="en-US" sz="3200" u="none" strike="noStrike" cap="none">
              <a:solidFill>
                <a:schemeClr val="lt1"/>
              </a:solidFill>
              <a:latin typeface="Microsoft JhengHei"/>
              <a:ea typeface="微軟正黑體" pitchFamily="34" charset="-120"/>
            </a:endParaRPr>
          </a:p>
        </p:txBody>
      </p:sp>
      <p:sp>
        <p:nvSpPr>
          <p:cNvPr id="20" name="圓角矩形 34">
            <a:extLst>
              <a:ext uri="{FF2B5EF4-FFF2-40B4-BE49-F238E27FC236}">
                <a16:creationId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4280601" y="1836318"/>
            <a:ext cx="1778717" cy="1224962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5">
            <a:extLst>
              <a:ext uri="{FF2B5EF4-FFF2-40B4-BE49-F238E27FC236}">
                <a16:creationId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4280602" y="2141134"/>
            <a:ext cx="1778716" cy="70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101600" lvl="0">
              <a:lnSpc>
                <a:spcPts val="2500"/>
              </a:lnSpc>
              <a:buClr>
                <a:srgbClr val="262626"/>
              </a:buClr>
              <a:buSzPct val="1000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在线停止 </a:t>
            </a:r>
            <a:r>
              <a:rPr lang="en-US" alt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快取服务</a:t>
            </a:r>
            <a:endParaRPr lang="zh-TW" altLang="zh-TW"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" name="圖片 45" descr="P9_ZH.png">
            <a:extLst>
              <a:ext uri="{FF2B5EF4-FFF2-40B4-BE49-F238E27FC236}">
                <a16:creationId xmlns:a16="http://schemas.microsoft.com/office/drawing/2014/main" id="{2D327E4C-81F6-6547-A7BE-52A04CBBB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1" y="1284331"/>
            <a:ext cx="3568384" cy="34387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圓角矩形 34">
            <a:extLst>
              <a:ext uri="{FF2B5EF4-FFF2-40B4-BE49-F238E27FC236}">
                <a16:creationId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6369415" y="1824307"/>
            <a:ext cx="1778717" cy="1224962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矩形 25">
            <a:extLst>
              <a:ext uri="{FF2B5EF4-FFF2-40B4-BE49-F238E27FC236}">
                <a16:creationId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6353558" y="2032389"/>
            <a:ext cx="1778716" cy="1026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101600" lvl="0">
              <a:lnSpc>
                <a:spcPts val="2500"/>
              </a:lnSpc>
              <a:buClr>
                <a:srgbClr val="262626"/>
              </a:buClr>
              <a:buSzPct val="1000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确认欲加入建立 </a:t>
            </a:r>
            <a:r>
              <a:rPr lang="en-US" altLang="zh-TW" sz="1800" b="1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存储池的 </a:t>
            </a:r>
            <a:r>
              <a:rPr lang="en-US" alt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数量</a:t>
            </a:r>
            <a:endParaRPr lang="zh-TW" altLang="zh-TW"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" name="圓角矩形 34">
            <a:extLst>
              <a:ext uri="{FF2B5EF4-FFF2-40B4-BE49-F238E27FC236}">
                <a16:creationId xmlns:a16="http://schemas.microsoft.com/office/drawing/2014/main" id="{54DA3526-D13C-5146-9127-F0A5F93DF729}"/>
              </a:ext>
            </a:extLst>
          </p:cNvPr>
          <p:cNvSpPr/>
          <p:nvPr/>
        </p:nvSpPr>
        <p:spPr>
          <a:xfrm>
            <a:off x="4314714" y="3551353"/>
            <a:ext cx="3817560" cy="761094"/>
          </a:xfrm>
          <a:prstGeom prst="roundRect">
            <a:avLst>
              <a:gd name="adj" fmla="val 11233"/>
            </a:avLst>
          </a:prstGeom>
          <a:solidFill>
            <a:srgbClr val="0363A5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1" name="矩形 25">
            <a:extLst>
              <a:ext uri="{FF2B5EF4-FFF2-40B4-BE49-F238E27FC236}">
                <a16:creationId xmlns:a16="http://schemas.microsoft.com/office/drawing/2014/main" id="{A4AF22E8-C54D-A14B-A767-9E558ADB9B52}"/>
              </a:ext>
            </a:extLst>
          </p:cNvPr>
          <p:cNvSpPr/>
          <p:nvPr/>
        </p:nvSpPr>
        <p:spPr>
          <a:xfrm>
            <a:off x="4298857" y="3795219"/>
            <a:ext cx="3712082" cy="385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101600">
              <a:lnSpc>
                <a:spcPts val="2500"/>
              </a:lnSpc>
              <a:buClr>
                <a:srgbClr val="262626"/>
              </a:buClr>
              <a:buSzPct val="100000"/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使用升级精灵升级为 </a:t>
            </a:r>
            <a:r>
              <a:rPr lang="en-US" altLang="zh-TW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 </a:t>
            </a: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存储池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C36A0232-25F3-4878-BF36-4D93D346FBF7}"/>
              </a:ext>
            </a:extLst>
          </p:cNvPr>
          <p:cNvSpPr/>
          <p:nvPr/>
        </p:nvSpPr>
        <p:spPr>
          <a:xfrm flipH="1">
            <a:off x="5601372" y="3302579"/>
            <a:ext cx="1285318" cy="38911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02"/>
              </a:gs>
              <a:gs pos="0">
                <a:srgbClr val="FFB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3F7D4DD-5F0F-4ACC-BE98-21EB3005606E}"/>
              </a:ext>
            </a:extLst>
          </p:cNvPr>
          <p:cNvSpPr/>
          <p:nvPr/>
        </p:nvSpPr>
        <p:spPr>
          <a:xfrm flipH="1">
            <a:off x="6420628" y="1591284"/>
            <a:ext cx="1285318" cy="38911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02"/>
              </a:gs>
              <a:gs pos="0">
                <a:srgbClr val="FFB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B09C5A1-02B5-43F1-BF71-32FC4D36BC7A}"/>
              </a:ext>
            </a:extLst>
          </p:cNvPr>
          <p:cNvSpPr/>
          <p:nvPr/>
        </p:nvSpPr>
        <p:spPr>
          <a:xfrm flipH="1">
            <a:off x="4338658" y="1609698"/>
            <a:ext cx="1285318" cy="38911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02"/>
              </a:gs>
              <a:gs pos="0">
                <a:srgbClr val="FFB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1">
            <a:extLst>
              <a:ext uri="{FF2B5EF4-FFF2-40B4-BE49-F238E27FC236}">
                <a16:creationId xmlns:a16="http://schemas.microsoft.com/office/drawing/2014/main" id="{AABE4948-F49F-9A45-8852-9AE737BDC8DA}"/>
              </a:ext>
            </a:extLst>
          </p:cNvPr>
          <p:cNvSpPr/>
          <p:nvPr/>
        </p:nvSpPr>
        <p:spPr>
          <a:xfrm>
            <a:off x="4509874" y="1634978"/>
            <a:ext cx="685631" cy="338554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tx1"/>
                </a:solidFill>
              </a:rPr>
              <a:t>Step</a:t>
            </a:r>
          </a:p>
        </p:txBody>
      </p:sp>
      <p:sp>
        <p:nvSpPr>
          <p:cNvPr id="33" name="矩形 21">
            <a:extLst>
              <a:ext uri="{FF2B5EF4-FFF2-40B4-BE49-F238E27FC236}">
                <a16:creationId xmlns:a16="http://schemas.microsoft.com/office/drawing/2014/main" id="{EB8A2F97-D3BC-45A3-9E92-347C4DBA85A5}"/>
              </a:ext>
            </a:extLst>
          </p:cNvPr>
          <p:cNvSpPr/>
          <p:nvPr/>
        </p:nvSpPr>
        <p:spPr>
          <a:xfrm>
            <a:off x="6619026" y="1605128"/>
            <a:ext cx="685631" cy="338554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tx1"/>
                </a:solidFill>
              </a:rPr>
              <a:t>Step</a:t>
            </a:r>
          </a:p>
        </p:txBody>
      </p:sp>
      <p:sp>
        <p:nvSpPr>
          <p:cNvPr id="39" name="矩形 21">
            <a:extLst>
              <a:ext uri="{FF2B5EF4-FFF2-40B4-BE49-F238E27FC236}">
                <a16:creationId xmlns:a16="http://schemas.microsoft.com/office/drawing/2014/main" id="{2F9EE425-3784-4C3A-9A91-0FB3F0EFE904}"/>
              </a:ext>
            </a:extLst>
          </p:cNvPr>
          <p:cNvSpPr/>
          <p:nvPr/>
        </p:nvSpPr>
        <p:spPr>
          <a:xfrm>
            <a:off x="5736799" y="3319331"/>
            <a:ext cx="685631" cy="338554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tx1"/>
                </a:solidFill>
              </a:rPr>
              <a:t>Step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A656444-14A8-47F0-A4AE-77C6DB8C5E02}"/>
              </a:ext>
            </a:extLst>
          </p:cNvPr>
          <p:cNvGrpSpPr/>
          <p:nvPr/>
        </p:nvGrpSpPr>
        <p:grpSpPr>
          <a:xfrm>
            <a:off x="5075692" y="1474519"/>
            <a:ext cx="610657" cy="610657"/>
            <a:chOff x="228678" y="3612187"/>
            <a:chExt cx="655970" cy="655970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8B43CA9B-C0E0-4581-83EE-3A47174B5F70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A09AB4D2-7745-48F9-8FE7-B60837F160A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99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Shape 146"/>
          <p:cNvSpPr txBox="1"/>
          <p:nvPr/>
        </p:nvSpPr>
        <p:spPr>
          <a:xfrm>
            <a:off x="5181268" y="1551672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0EDB9A38-65F6-4E31-A9BB-7C103B7466A1}"/>
              </a:ext>
            </a:extLst>
          </p:cNvPr>
          <p:cNvGrpSpPr/>
          <p:nvPr/>
        </p:nvGrpSpPr>
        <p:grpSpPr>
          <a:xfrm>
            <a:off x="7268617" y="1445822"/>
            <a:ext cx="610657" cy="610657"/>
            <a:chOff x="228678" y="3612187"/>
            <a:chExt cx="655970" cy="655970"/>
          </a:xfrm>
        </p:grpSpPr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4292336A-13F8-4CBA-BDD8-F391A2188627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BFC89C94-894B-4CF2-A269-4DAA3C10D887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Shape 146">
            <a:extLst>
              <a:ext uri="{FF2B5EF4-FFF2-40B4-BE49-F238E27FC236}">
                <a16:creationId xmlns:a16="http://schemas.microsoft.com/office/drawing/2014/main" id="{5BE3F814-9C45-4953-93DF-BDF9E2C85C3F}"/>
              </a:ext>
            </a:extLst>
          </p:cNvPr>
          <p:cNvSpPr txBox="1"/>
          <p:nvPr/>
        </p:nvSpPr>
        <p:spPr>
          <a:xfrm>
            <a:off x="7374193" y="1522975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EDEDD8DA-E72D-4A9A-BA87-201285365086}"/>
              </a:ext>
            </a:extLst>
          </p:cNvPr>
          <p:cNvGrpSpPr/>
          <p:nvPr/>
        </p:nvGrpSpPr>
        <p:grpSpPr>
          <a:xfrm>
            <a:off x="6386390" y="3160025"/>
            <a:ext cx="610657" cy="610657"/>
            <a:chOff x="228678" y="3612187"/>
            <a:chExt cx="655970" cy="655970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D7ADBED5-5F52-480B-AAAC-DF35AA539EDC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82F275BA-2098-4DBF-B310-DAE9CF933775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Shape 146">
            <a:extLst>
              <a:ext uri="{FF2B5EF4-FFF2-40B4-BE49-F238E27FC236}">
                <a16:creationId xmlns:a16="http://schemas.microsoft.com/office/drawing/2014/main" id="{EE1810EA-F6AB-4269-A9FB-D6AC9BEC0E94}"/>
              </a:ext>
            </a:extLst>
          </p:cNvPr>
          <p:cNvSpPr txBox="1"/>
          <p:nvPr/>
        </p:nvSpPr>
        <p:spPr>
          <a:xfrm>
            <a:off x="6491966" y="3225818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zh-TW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419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611">
            <a:extLst>
              <a:ext uri="{FF2B5EF4-FFF2-40B4-BE49-F238E27FC236}">
                <a16:creationId xmlns:a16="http://schemas.microsoft.com/office/drawing/2014/main" id="{0372775E-B8E9-4745-82B4-0CB7AE18219D}"/>
              </a:ext>
            </a:extLst>
          </p:cNvPr>
          <p:cNvSpPr/>
          <p:nvPr/>
        </p:nvSpPr>
        <p:spPr>
          <a:xfrm>
            <a:off x="241874" y="1189486"/>
            <a:ext cx="8660252" cy="3643799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82994" y="1876141"/>
            <a:ext cx="3104691" cy="865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4" name="Shape 148">
            <a:extLst>
              <a:ext uri="{FF2B5EF4-FFF2-40B4-BE49-F238E27FC236}">
                <a16:creationId xmlns:a16="http://schemas.microsoft.com/office/drawing/2014/main" id="{91BA1ADF-A74E-2E41-8F74-7CD6DB39B490}"/>
              </a:ext>
            </a:extLst>
          </p:cNvPr>
          <p:cNvSpPr/>
          <p:nvPr/>
        </p:nvSpPr>
        <p:spPr>
          <a:xfrm>
            <a:off x="6276418" y="1462191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" y="106629"/>
            <a:ext cx="9144000" cy="697312"/>
          </a:xfrm>
          <a:effectLst/>
        </p:spPr>
        <p:txBody>
          <a:bodyPr/>
          <a:lstStyle/>
          <a:p>
            <a:r>
              <a:rPr lang="zh-TW" altLang="en-US" sz="32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自动分层兼具高效能与大容量</a:t>
            </a:r>
            <a:endParaRPr lang="en-US" sz="32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51" name="Shape 206">
            <a:extLst>
              <a:ext uri="{FF2B5EF4-FFF2-40B4-BE49-F238E27FC236}">
                <a16:creationId xmlns:a16="http://schemas.microsoft.com/office/drawing/2014/main" id="{C40A5362-01B5-EB4E-86A6-FD7859832F1A}"/>
              </a:ext>
            </a:extLst>
          </p:cNvPr>
          <p:cNvSpPr/>
          <p:nvPr/>
        </p:nvSpPr>
        <p:spPr>
          <a:xfrm>
            <a:off x="3109712" y="1537418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52" name="Shape 207" descr="1_Qtier-01-01.png">
            <a:extLst>
              <a:ext uri="{FF2B5EF4-FFF2-40B4-BE49-F238E27FC236}">
                <a16:creationId xmlns:a16="http://schemas.microsoft.com/office/drawing/2014/main" id="{9E762751-C170-7745-9AE9-1F298BE58B24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29" y="1192180"/>
            <a:ext cx="5826300" cy="3805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Shape 216">
            <a:extLst>
              <a:ext uri="{FF2B5EF4-FFF2-40B4-BE49-F238E27FC236}">
                <a16:creationId xmlns:a16="http://schemas.microsoft.com/office/drawing/2014/main" id="{A24238CD-8D3D-E64C-9F15-EFDA9990DDE3}"/>
              </a:ext>
            </a:extLst>
          </p:cNvPr>
          <p:cNvSpPr txBox="1"/>
          <p:nvPr/>
        </p:nvSpPr>
        <p:spPr>
          <a:xfrm>
            <a:off x="2215754" y="3012330"/>
            <a:ext cx="1772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200" b="1">
              <a:solidFill>
                <a:srgbClr val="262626"/>
              </a:solidFill>
              <a:latin typeface="+mj-lt"/>
            </a:endParaRPr>
          </a:p>
        </p:txBody>
      </p:sp>
      <p:sp>
        <p:nvSpPr>
          <p:cNvPr id="41" name="Shape 206">
            <a:extLst>
              <a:ext uri="{FF2B5EF4-FFF2-40B4-BE49-F238E27FC236}">
                <a16:creationId xmlns:a16="http://schemas.microsoft.com/office/drawing/2014/main" id="{D4750484-426E-41B4-9AC5-BF0088838D89}"/>
              </a:ext>
            </a:extLst>
          </p:cNvPr>
          <p:cNvSpPr/>
          <p:nvPr/>
        </p:nvSpPr>
        <p:spPr>
          <a:xfrm>
            <a:off x="5088265" y="2579549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72" name="Shape 206">
            <a:extLst>
              <a:ext uri="{FF2B5EF4-FFF2-40B4-BE49-F238E27FC236}">
                <a16:creationId xmlns:a16="http://schemas.microsoft.com/office/drawing/2014/main" id="{78C82325-5531-4613-A3E0-534E3FA61BAF}"/>
              </a:ext>
            </a:extLst>
          </p:cNvPr>
          <p:cNvSpPr/>
          <p:nvPr/>
        </p:nvSpPr>
        <p:spPr>
          <a:xfrm>
            <a:off x="3163102" y="4040891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78" name="Shape 206">
            <a:extLst>
              <a:ext uri="{FF2B5EF4-FFF2-40B4-BE49-F238E27FC236}">
                <a16:creationId xmlns:a16="http://schemas.microsoft.com/office/drawing/2014/main" id="{375F05BF-36DC-49EF-BC78-0FE382AE4FF7}"/>
              </a:ext>
            </a:extLst>
          </p:cNvPr>
          <p:cNvSpPr/>
          <p:nvPr/>
        </p:nvSpPr>
        <p:spPr>
          <a:xfrm>
            <a:off x="1347228" y="2556788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55" name="Shape 215">
            <a:extLst>
              <a:ext uri="{FF2B5EF4-FFF2-40B4-BE49-F238E27FC236}">
                <a16:creationId xmlns:a16="http://schemas.microsoft.com/office/drawing/2014/main" id="{DD90B772-5A56-4A4B-B013-21233CCCDBD3}"/>
              </a:ext>
            </a:extLst>
          </p:cNvPr>
          <p:cNvSpPr txBox="1"/>
          <p:nvPr/>
        </p:nvSpPr>
        <p:spPr>
          <a:xfrm>
            <a:off x="2283679" y="2927326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b="1">
                <a:solidFill>
                  <a:srgbClr val="002060"/>
                </a:solidFill>
                <a:latin typeface="+mj-lt"/>
              </a:rPr>
              <a:t>How Qtier Works</a:t>
            </a:r>
          </a:p>
        </p:txBody>
      </p:sp>
      <p:sp>
        <p:nvSpPr>
          <p:cNvPr id="84" name="矩形圖說文字 15">
            <a:extLst>
              <a:ext uri="{FF2B5EF4-FFF2-40B4-BE49-F238E27FC236}">
                <a16:creationId xmlns:a16="http://schemas.microsoft.com/office/drawing/2014/main" id="{F78C348A-F8F6-47BD-906A-3BE7515C889B}"/>
              </a:ext>
            </a:extLst>
          </p:cNvPr>
          <p:cNvSpPr/>
          <p:nvPr/>
        </p:nvSpPr>
        <p:spPr>
          <a:xfrm>
            <a:off x="5942314" y="1876142"/>
            <a:ext cx="2801460" cy="86587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accent3">
              <a:lumMod val="50000"/>
            </a:schemeClr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448">
            <a:extLst>
              <a:ext uri="{FF2B5EF4-FFF2-40B4-BE49-F238E27FC236}">
                <a16:creationId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5854193" y="1963847"/>
            <a:ext cx="2919764" cy="83081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>
              <a:lnSpc>
                <a:spcPts val="2600"/>
              </a:lnSpc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zh-TW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自动将冷热资料在</a:t>
            </a:r>
            <a:r>
              <a:rPr lang="en-US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SSD与</a:t>
            </a:r>
            <a:r>
              <a:rPr lang="en-US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  <a:r>
              <a:rPr lang="en-US" altLang="zh-TW" sz="19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900" b="1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层间相互移动</a:t>
            </a:r>
            <a:br>
              <a:rPr lang="zh-TW" altLang="zh-TW" sz="1900" b="1">
                <a:latin typeface="Microsoft JhengHei"/>
                <a:ea typeface="Microsoft JhengHei"/>
                <a:cs typeface="Microsoft JhengHei"/>
              </a:rPr>
            </a:br>
            <a:endParaRPr lang="zh-TW" altLang="zh-TW" sz="19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6" name="矩形圖說文字 15">
            <a:extLst>
              <a:ext uri="{FF2B5EF4-FFF2-40B4-BE49-F238E27FC236}">
                <a16:creationId xmlns:a16="http://schemas.microsoft.com/office/drawing/2014/main" id="{8F897C55-5961-4647-A8DB-61C1183E6397}"/>
              </a:ext>
            </a:extLst>
          </p:cNvPr>
          <p:cNvSpPr/>
          <p:nvPr/>
        </p:nvSpPr>
        <p:spPr>
          <a:xfrm>
            <a:off x="5934609" y="2906058"/>
            <a:ext cx="2801460" cy="86587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accent3">
              <a:lumMod val="50000"/>
            </a:schemeClr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Shape 448">
            <a:extLst>
              <a:ext uri="{FF2B5EF4-FFF2-40B4-BE49-F238E27FC236}">
                <a16:creationId xmlns:a16="http://schemas.microsoft.com/office/drawing/2014/main" id="{706F7947-4FB4-D243-A4A0-55C706E32186}"/>
              </a:ext>
            </a:extLst>
          </p:cNvPr>
          <p:cNvSpPr txBox="1"/>
          <p:nvPr/>
        </p:nvSpPr>
        <p:spPr>
          <a:xfrm>
            <a:off x="5906257" y="2990914"/>
            <a:ext cx="2604240" cy="77715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lnSpc>
                <a:spcPts val="2600"/>
              </a:lnSpc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1900" b="1">
                <a:solidFill>
                  <a:schemeClr val="bg1"/>
                </a:solidFill>
                <a:latin typeface="微軟正黑體"/>
                <a:ea typeface="微軟正黑體"/>
              </a:rPr>
              <a:t>SSD </a:t>
            </a:r>
            <a:r>
              <a:rPr lang="zh-TW" altLang="en-US" sz="1900" b="1">
                <a:solidFill>
                  <a:schemeClr val="bg1"/>
                </a:solidFill>
                <a:latin typeface="微軟正黑體"/>
                <a:ea typeface="微軟正黑體"/>
              </a:rPr>
              <a:t>加速容量不受内存大小限制</a:t>
            </a:r>
            <a:br>
              <a:rPr lang="zh-TW" altLang="zh-TW" sz="2000" b="1">
                <a:latin typeface="微軟正黑體" pitchFamily="34" charset="-120"/>
                <a:ea typeface="微軟正黑體" pitchFamily="34" charset="-120"/>
                <a:cs typeface="Microsoft JhengHei"/>
              </a:rPr>
            </a:br>
            <a:endParaRPr lang="zh-TW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2" name="Shape 150">
            <a:extLst>
              <a:ext uri="{FF2B5EF4-FFF2-40B4-BE49-F238E27FC236}">
                <a16:creationId xmlns:a16="http://schemas.microsoft.com/office/drawing/2014/main" id="{159DBAE8-3964-4BC6-8433-72CCA805AEFA}"/>
              </a:ext>
            </a:extLst>
          </p:cNvPr>
          <p:cNvSpPr txBox="1"/>
          <p:nvPr/>
        </p:nvSpPr>
        <p:spPr>
          <a:xfrm>
            <a:off x="499394" y="1485994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zh-TW" altLang="en-US" sz="12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热资料</a:t>
            </a:r>
            <a:endParaRPr lang="zh-TW" sz="1200" b="1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151">
            <a:extLst>
              <a:ext uri="{FF2B5EF4-FFF2-40B4-BE49-F238E27FC236}">
                <a16:creationId xmlns:a16="http://schemas.microsoft.com/office/drawing/2014/main" id="{7AEFC93F-6DC5-40A7-9268-EE644008B840}"/>
              </a:ext>
            </a:extLst>
          </p:cNvPr>
          <p:cNvSpPr txBox="1"/>
          <p:nvPr/>
        </p:nvSpPr>
        <p:spPr>
          <a:xfrm>
            <a:off x="491442" y="1689394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zh-TW" altLang="en-US" sz="12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</a:t>
            </a:r>
            <a:r>
              <a:rPr lang="zh-TW" altLang="en-US" sz="1200" b="1">
                <a:solidFill>
                  <a:srgbClr val="002060"/>
                </a:solidFill>
                <a:ea typeface="Microsoft JhengHei"/>
                <a:sym typeface="Microsoft JhengHei"/>
              </a:rPr>
              <a:t>资</a:t>
            </a:r>
            <a:r>
              <a:rPr lang="zh-TW" sz="1200" b="1">
                <a:solidFill>
                  <a:srgbClr val="002060"/>
                </a:solidFill>
                <a:ea typeface="Microsoft JhengHei"/>
                <a:sym typeface="Microsoft JhengHei"/>
              </a:rPr>
              <a:t>料</a:t>
            </a:r>
          </a:p>
        </p:txBody>
      </p:sp>
      <p:sp>
        <p:nvSpPr>
          <p:cNvPr id="44" name="Shape 152">
            <a:extLst>
              <a:ext uri="{FF2B5EF4-FFF2-40B4-BE49-F238E27FC236}">
                <a16:creationId xmlns:a16="http://schemas.microsoft.com/office/drawing/2014/main" id="{8FE4A2A8-6E57-42CA-B3A7-DBE0E1BE34B7}"/>
              </a:ext>
            </a:extLst>
          </p:cNvPr>
          <p:cNvSpPr txBox="1"/>
          <p:nvPr/>
        </p:nvSpPr>
        <p:spPr>
          <a:xfrm>
            <a:off x="499394" y="1876407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zh-TW" altLang="en-US" sz="12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</a:t>
            </a:r>
            <a:r>
              <a:rPr lang="zh-TW" altLang="en-US" sz="1200" b="1">
                <a:solidFill>
                  <a:srgbClr val="002060"/>
                </a:solidFill>
                <a:ea typeface="Microsoft JhengHei"/>
                <a:sym typeface="Microsoft JhengHei"/>
              </a:rPr>
              <a:t>资</a:t>
            </a:r>
            <a:r>
              <a:rPr lang="zh-TW" sz="1200" b="1">
                <a:solidFill>
                  <a:srgbClr val="002060"/>
                </a:solidFill>
                <a:ea typeface="Microsoft JhengHei"/>
                <a:sym typeface="Microsoft JhengHei"/>
              </a:rPr>
              <a:t>料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0BFD7E7-9443-4784-B0D3-69D88F9454A5}"/>
              </a:ext>
            </a:extLst>
          </p:cNvPr>
          <p:cNvSpPr/>
          <p:nvPr/>
        </p:nvSpPr>
        <p:spPr>
          <a:xfrm>
            <a:off x="2468893" y="1310698"/>
            <a:ext cx="1597252" cy="38462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BF43"/>
              </a:gs>
              <a:gs pos="0">
                <a:srgbClr val="FFFF0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E7AA5E1-C919-49C2-BDB3-043C6CA6D76A}"/>
              </a:ext>
            </a:extLst>
          </p:cNvPr>
          <p:cNvSpPr/>
          <p:nvPr/>
        </p:nvSpPr>
        <p:spPr>
          <a:xfrm>
            <a:off x="4513736" y="2343696"/>
            <a:ext cx="1024842" cy="38462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BF43"/>
              </a:gs>
              <a:gs pos="0">
                <a:srgbClr val="FFFF0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615F0750-2168-467F-B7BE-62857148ED5B}"/>
              </a:ext>
            </a:extLst>
          </p:cNvPr>
          <p:cNvSpPr/>
          <p:nvPr/>
        </p:nvSpPr>
        <p:spPr>
          <a:xfrm>
            <a:off x="2461203" y="3805315"/>
            <a:ext cx="1597252" cy="38462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BF43"/>
              </a:gs>
              <a:gs pos="0">
                <a:srgbClr val="FFFF0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F2B240A4-A7E3-415A-AFB9-25442A45CB5E}"/>
              </a:ext>
            </a:extLst>
          </p:cNvPr>
          <p:cNvSpPr/>
          <p:nvPr/>
        </p:nvSpPr>
        <p:spPr>
          <a:xfrm>
            <a:off x="703833" y="2348341"/>
            <a:ext cx="1597252" cy="38462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BF43"/>
              </a:gs>
              <a:gs pos="0">
                <a:srgbClr val="FFFF0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61FC3181-8939-4B32-BCFB-31C30EE16428}"/>
              </a:ext>
            </a:extLst>
          </p:cNvPr>
          <p:cNvGrpSpPr/>
          <p:nvPr/>
        </p:nvGrpSpPr>
        <p:grpSpPr>
          <a:xfrm>
            <a:off x="2247695" y="1324326"/>
            <a:ext cx="388100" cy="388100"/>
            <a:chOff x="228678" y="3612187"/>
            <a:chExt cx="655970" cy="655970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8EE724F2-E75A-4062-9734-4B66957D02FB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932F923B-DB7C-49B7-9C66-69966D6F4E39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Shape 212">
            <a:extLst>
              <a:ext uri="{FF2B5EF4-FFF2-40B4-BE49-F238E27FC236}">
                <a16:creationId xmlns:a16="http://schemas.microsoft.com/office/drawing/2014/main" id="{CB3F1F33-65C1-764A-9BE7-8C9C6C0B521D}"/>
              </a:ext>
            </a:extLst>
          </p:cNvPr>
          <p:cNvSpPr txBox="1"/>
          <p:nvPr/>
        </p:nvSpPr>
        <p:spPr>
          <a:xfrm>
            <a:off x="2585682" y="1274331"/>
            <a:ext cx="1686799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分层前</a:t>
            </a:r>
            <a:endParaRPr lang="en-US" altLang="zh-TW" sz="12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频繁存取资料效能未优化</a:t>
            </a:r>
            <a:endParaRPr lang="zh-TW" altLang="en-US" sz="9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67" name="Shape 212">
            <a:extLst>
              <a:ext uri="{FF2B5EF4-FFF2-40B4-BE49-F238E27FC236}">
                <a16:creationId xmlns:a16="http://schemas.microsoft.com/office/drawing/2014/main" id="{4F1330FC-54EF-4D01-AAE3-9BFA7E7DD4DE}"/>
              </a:ext>
            </a:extLst>
          </p:cNvPr>
          <p:cNvSpPr txBox="1"/>
          <p:nvPr/>
        </p:nvSpPr>
        <p:spPr>
          <a:xfrm>
            <a:off x="4607368" y="2321606"/>
            <a:ext cx="868198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开始分层</a:t>
            </a:r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700E1732-883F-453A-8276-EC96185E10D7}"/>
              </a:ext>
            </a:extLst>
          </p:cNvPr>
          <p:cNvGrpSpPr/>
          <p:nvPr/>
        </p:nvGrpSpPr>
        <p:grpSpPr>
          <a:xfrm>
            <a:off x="4226248" y="2366457"/>
            <a:ext cx="388100" cy="388100"/>
            <a:chOff x="228678" y="3612187"/>
            <a:chExt cx="655970" cy="655970"/>
          </a:xfrm>
        </p:grpSpPr>
        <p:sp>
          <p:nvSpPr>
            <p:cNvPr id="70" name="橢圓 69">
              <a:extLst>
                <a:ext uri="{FF2B5EF4-FFF2-40B4-BE49-F238E27FC236}">
                  <a16:creationId xmlns:a16="http://schemas.microsoft.com/office/drawing/2014/main" id="{297E1031-0559-447F-827C-5DD2872CA91B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橢圓 70">
              <a:extLst>
                <a:ext uri="{FF2B5EF4-FFF2-40B4-BE49-F238E27FC236}">
                  <a16:creationId xmlns:a16="http://schemas.microsoft.com/office/drawing/2014/main" id="{5BDE7934-CA11-4F5C-A9F8-BB19A99E7160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9D8224D9-4B16-488A-BD1B-0F68B52470D1}"/>
              </a:ext>
            </a:extLst>
          </p:cNvPr>
          <p:cNvGrpSpPr/>
          <p:nvPr/>
        </p:nvGrpSpPr>
        <p:grpSpPr>
          <a:xfrm>
            <a:off x="2301085" y="3827799"/>
            <a:ext cx="388100" cy="388100"/>
            <a:chOff x="228678" y="3612187"/>
            <a:chExt cx="655970" cy="655970"/>
          </a:xfrm>
        </p:grpSpPr>
        <p:sp>
          <p:nvSpPr>
            <p:cNvPr id="76" name="橢圓 75">
              <a:extLst>
                <a:ext uri="{FF2B5EF4-FFF2-40B4-BE49-F238E27FC236}">
                  <a16:creationId xmlns:a16="http://schemas.microsoft.com/office/drawing/2014/main" id="{B04DF37D-353C-4534-8C90-2A7CA9DA40D7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橢圓 76">
              <a:extLst>
                <a:ext uri="{FF2B5EF4-FFF2-40B4-BE49-F238E27FC236}">
                  <a16:creationId xmlns:a16="http://schemas.microsoft.com/office/drawing/2014/main" id="{D932406E-EFCC-4C08-8BDB-42623C3A3743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EE47B8F1-780B-4A72-809A-8E00F246458E}"/>
              </a:ext>
            </a:extLst>
          </p:cNvPr>
          <p:cNvGrpSpPr/>
          <p:nvPr/>
        </p:nvGrpSpPr>
        <p:grpSpPr>
          <a:xfrm>
            <a:off x="485211" y="2343696"/>
            <a:ext cx="388100" cy="388100"/>
            <a:chOff x="228678" y="3612187"/>
            <a:chExt cx="655970" cy="655970"/>
          </a:xfrm>
        </p:grpSpPr>
        <p:sp>
          <p:nvSpPr>
            <p:cNvPr id="82" name="橢圓 81">
              <a:extLst>
                <a:ext uri="{FF2B5EF4-FFF2-40B4-BE49-F238E27FC236}">
                  <a16:creationId xmlns:a16="http://schemas.microsoft.com/office/drawing/2014/main" id="{BB45E02F-6688-4107-863E-6FEF58DE8266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EF3BF2E0-2CA0-47BC-AAD5-99BCA4C3D302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Shape 212">
            <a:extLst>
              <a:ext uri="{FF2B5EF4-FFF2-40B4-BE49-F238E27FC236}">
                <a16:creationId xmlns:a16="http://schemas.microsoft.com/office/drawing/2014/main" id="{E8DBC159-2A52-4746-8B1D-292B149809F3}"/>
              </a:ext>
            </a:extLst>
          </p:cNvPr>
          <p:cNvSpPr txBox="1"/>
          <p:nvPr/>
        </p:nvSpPr>
        <p:spPr>
          <a:xfrm>
            <a:off x="2628103" y="3778346"/>
            <a:ext cx="1686799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分层后</a:t>
            </a:r>
            <a:endParaRPr lang="en-US" altLang="zh-TW" sz="12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sz="900" b="1">
                <a:solidFill>
                  <a:schemeClr val="tx1"/>
                </a:solidFill>
                <a:ea typeface="Microsoft JhengHei"/>
                <a:sym typeface="Microsoft JhengHei"/>
              </a:rPr>
              <a:t>频繁</a:t>
            </a:r>
            <a:r>
              <a:rPr lang="zh-TW" altLang="en-US" sz="9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存取</a:t>
            </a:r>
            <a:r>
              <a:rPr lang="zh-TW" sz="900" b="1">
                <a:solidFill>
                  <a:schemeClr val="tx1"/>
                </a:solidFill>
                <a:ea typeface="Microsoft JhengHei"/>
                <a:sym typeface="Microsoft JhengHei"/>
              </a:rPr>
              <a:t>资料</a:t>
            </a:r>
            <a:r>
              <a:rPr lang="zh-TW" altLang="en-US" sz="9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效能已优化</a:t>
            </a:r>
            <a:endParaRPr lang="zh-TW">
              <a:solidFill>
                <a:schemeClr val="tx1"/>
              </a:solidFill>
            </a:endParaRPr>
          </a:p>
        </p:txBody>
      </p:sp>
      <p:sp>
        <p:nvSpPr>
          <p:cNvPr id="80" name="Shape 212">
            <a:extLst>
              <a:ext uri="{FF2B5EF4-FFF2-40B4-BE49-F238E27FC236}">
                <a16:creationId xmlns:a16="http://schemas.microsoft.com/office/drawing/2014/main" id="{284E157A-6C0B-4415-86FD-1375B707C82D}"/>
              </a:ext>
            </a:extLst>
          </p:cNvPr>
          <p:cNvSpPr txBox="1"/>
          <p:nvPr/>
        </p:nvSpPr>
        <p:spPr>
          <a:xfrm>
            <a:off x="840001" y="2332235"/>
            <a:ext cx="1686799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sz="1200" b="1">
                <a:solidFill>
                  <a:schemeClr val="tx1"/>
                </a:solidFill>
                <a:ea typeface="Microsoft JhengHei"/>
                <a:sym typeface="Microsoft JhengHei"/>
              </a:rPr>
              <a:t>资料</a:t>
            </a:r>
            <a:r>
              <a:rPr lang="zh-TW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存取行为改变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1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E6E1369-4818-429B-B8F6-397BF7CF5EC5}"/>
              </a:ext>
            </a:extLst>
          </p:cNvPr>
          <p:cNvSpPr/>
          <p:nvPr/>
        </p:nvSpPr>
        <p:spPr>
          <a:xfrm>
            <a:off x="779176" y="2109480"/>
            <a:ext cx="7827104" cy="7192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5B9F9"/>
              </a:gs>
              <a:gs pos="0">
                <a:srgbClr val="276AC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F65BD46E-F51F-4909-8E8F-461C2781215D}"/>
              </a:ext>
            </a:extLst>
          </p:cNvPr>
          <p:cNvSpPr/>
          <p:nvPr/>
        </p:nvSpPr>
        <p:spPr>
          <a:xfrm>
            <a:off x="710637" y="1236088"/>
            <a:ext cx="7827104" cy="7192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5B9F9"/>
              </a:gs>
              <a:gs pos="0">
                <a:srgbClr val="276AC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148">
            <a:extLst>
              <a:ext uri="{FF2B5EF4-FFF2-40B4-BE49-F238E27FC236}">
                <a16:creationId xmlns:a16="http://schemas.microsoft.com/office/drawing/2014/main" id="{E305794E-F8F9-41E3-9D60-2AFA6429260D}"/>
              </a:ext>
            </a:extLst>
          </p:cNvPr>
          <p:cNvSpPr/>
          <p:nvPr/>
        </p:nvSpPr>
        <p:spPr>
          <a:xfrm>
            <a:off x="6374493" y="1115097"/>
            <a:ext cx="172991" cy="339590"/>
          </a:xfrm>
          <a:prstGeom prst="rect">
            <a:avLst/>
          </a:prstGeom>
          <a:noFill/>
          <a:ln>
            <a:noFill/>
          </a:ln>
        </p:spPr>
        <p:txBody>
          <a:bodyPr wrap="square" lIns="51413" tIns="25706" rIns="51413" bIns="25706" anchor="t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zh-TW" altLang="en-US" sz="825">
                <a:solidFill>
                  <a:srgbClr val="000000"/>
                </a:solidFill>
                <a:latin typeface="Arial"/>
                <a:ea typeface="Arial"/>
                <a:cs typeface="Arial"/>
              </a:rPr>
              <a:t> </a:t>
            </a:r>
          </a:p>
        </p:txBody>
      </p:sp>
      <p:sp>
        <p:nvSpPr>
          <p:cNvPr id="77" name="Shape 297">
            <a:extLst>
              <a:ext uri="{FF2B5EF4-FFF2-40B4-BE49-F238E27FC236}">
                <a16:creationId xmlns:a16="http://schemas.microsoft.com/office/drawing/2014/main" id="{21778F4A-E123-4233-9431-80F5A912A8ED}"/>
              </a:ext>
            </a:extLst>
          </p:cNvPr>
          <p:cNvSpPr/>
          <p:nvPr/>
        </p:nvSpPr>
        <p:spPr>
          <a:xfrm>
            <a:off x="632566" y="3466181"/>
            <a:ext cx="2556092" cy="314588"/>
          </a:xfrm>
          <a:prstGeom prst="roundRect">
            <a:avLst>
              <a:gd name="adj" fmla="val 6360"/>
            </a:avLst>
          </a:prstGeom>
          <a:gradFill>
            <a:gsLst>
              <a:gs pos="0">
                <a:srgbClr val="00B0F0"/>
              </a:gs>
              <a:gs pos="100000">
                <a:srgbClr val="113AA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8" name="Shape 298">
            <a:extLst>
              <a:ext uri="{FF2B5EF4-FFF2-40B4-BE49-F238E27FC236}">
                <a16:creationId xmlns:a16="http://schemas.microsoft.com/office/drawing/2014/main" id="{4C6246F8-FAB0-435F-834D-6BE2CB9CC988}"/>
              </a:ext>
            </a:extLst>
          </p:cNvPr>
          <p:cNvSpPr/>
          <p:nvPr/>
        </p:nvSpPr>
        <p:spPr>
          <a:xfrm>
            <a:off x="658683" y="3907371"/>
            <a:ext cx="2099421" cy="325840"/>
          </a:xfrm>
          <a:prstGeom prst="roundRect">
            <a:avLst>
              <a:gd name="adj" fmla="val 5919"/>
            </a:avLst>
          </a:prstGeom>
          <a:solidFill>
            <a:srgbClr val="AFDC7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SAS</a:t>
            </a:r>
            <a:r>
              <a:rPr lang="zh-TW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2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9" name="Shape 298">
            <a:extLst>
              <a:ext uri="{FF2B5EF4-FFF2-40B4-BE49-F238E27FC236}">
                <a16:creationId xmlns:a16="http://schemas.microsoft.com/office/drawing/2014/main" id="{F122E9FF-B7B5-46C8-8BE1-5F17B3A6EFE9}"/>
              </a:ext>
            </a:extLst>
          </p:cNvPr>
          <p:cNvSpPr/>
          <p:nvPr/>
        </p:nvSpPr>
        <p:spPr>
          <a:xfrm>
            <a:off x="2798934" y="3916280"/>
            <a:ext cx="3269292" cy="314588"/>
          </a:xfrm>
          <a:prstGeom prst="roundRect">
            <a:avLst>
              <a:gd name="adj" fmla="val 5919"/>
            </a:avLst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0" name="Shape 297">
            <a:extLst>
              <a:ext uri="{FF2B5EF4-FFF2-40B4-BE49-F238E27FC236}">
                <a16:creationId xmlns:a16="http://schemas.microsoft.com/office/drawing/2014/main" id="{D030BFE7-2D1A-4B7A-A6C9-EFC2D237549D}"/>
              </a:ext>
            </a:extLst>
          </p:cNvPr>
          <p:cNvSpPr/>
          <p:nvPr/>
        </p:nvSpPr>
        <p:spPr>
          <a:xfrm>
            <a:off x="2760259" y="3910395"/>
            <a:ext cx="1879993" cy="326590"/>
          </a:xfrm>
          <a:prstGeom prst="roundRect">
            <a:avLst>
              <a:gd name="adj" fmla="val 6360"/>
            </a:avLst>
          </a:prstGeom>
          <a:gradFill>
            <a:gsLst>
              <a:gs pos="0">
                <a:srgbClr val="00B0F0"/>
              </a:gs>
              <a:gs pos="100000">
                <a:srgbClr val="113AA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1" name="Shape 297">
            <a:extLst>
              <a:ext uri="{FF2B5EF4-FFF2-40B4-BE49-F238E27FC236}">
                <a16:creationId xmlns:a16="http://schemas.microsoft.com/office/drawing/2014/main" id="{1107F39E-F3BD-47BC-85C7-EC80F7D5432E}"/>
              </a:ext>
            </a:extLst>
          </p:cNvPr>
          <p:cNvSpPr/>
          <p:nvPr/>
        </p:nvSpPr>
        <p:spPr>
          <a:xfrm>
            <a:off x="4692728" y="3909660"/>
            <a:ext cx="1406547" cy="325840"/>
          </a:xfrm>
          <a:prstGeom prst="roundRect">
            <a:avLst>
              <a:gd name="adj" fmla="val 6360"/>
            </a:avLst>
          </a:prstGeom>
          <a:gradFill>
            <a:gsLst>
              <a:gs pos="0">
                <a:srgbClr val="00B0F0"/>
              </a:gs>
              <a:gs pos="100000">
                <a:srgbClr val="113AA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2" name="Shape 298">
            <a:extLst>
              <a:ext uri="{FF2B5EF4-FFF2-40B4-BE49-F238E27FC236}">
                <a16:creationId xmlns:a16="http://schemas.microsoft.com/office/drawing/2014/main" id="{8C02D5AD-A8A3-46D0-A511-24E67D2A2A58}"/>
              </a:ext>
            </a:extLst>
          </p:cNvPr>
          <p:cNvSpPr/>
          <p:nvPr/>
        </p:nvSpPr>
        <p:spPr>
          <a:xfrm>
            <a:off x="658683" y="4340637"/>
            <a:ext cx="2085185" cy="325840"/>
          </a:xfrm>
          <a:prstGeom prst="roundRect">
            <a:avLst>
              <a:gd name="adj" fmla="val 5919"/>
            </a:avLst>
          </a:prstGeom>
          <a:solidFill>
            <a:srgbClr val="FF75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SATA</a:t>
            </a:r>
            <a:r>
              <a:rPr lang="zh-TW" altLang="en-US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200" b="1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4" name="Shape 297">
            <a:extLst>
              <a:ext uri="{FF2B5EF4-FFF2-40B4-BE49-F238E27FC236}">
                <a16:creationId xmlns:a16="http://schemas.microsoft.com/office/drawing/2014/main" id="{86284B87-DFAA-4F19-A706-34947DA34897}"/>
              </a:ext>
            </a:extLst>
          </p:cNvPr>
          <p:cNvSpPr/>
          <p:nvPr/>
        </p:nvSpPr>
        <p:spPr>
          <a:xfrm>
            <a:off x="2782945" y="4340637"/>
            <a:ext cx="1915686" cy="335499"/>
          </a:xfrm>
          <a:prstGeom prst="roundRect">
            <a:avLst>
              <a:gd name="adj" fmla="val 6360"/>
            </a:avLst>
          </a:prstGeom>
          <a:gradFill>
            <a:gsLst>
              <a:gs pos="0">
                <a:srgbClr val="00B0F0"/>
              </a:gs>
              <a:gs pos="100000">
                <a:srgbClr val="113AA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5" name="內容版面配置區 2">
            <a:extLst>
              <a:ext uri="{FF2B5EF4-FFF2-40B4-BE49-F238E27FC236}">
                <a16:creationId xmlns:a16="http://schemas.microsoft.com/office/drawing/2014/main" id="{445C3D71-C97B-4B0F-9642-1E5FCD94776F}"/>
              </a:ext>
            </a:extLst>
          </p:cNvPr>
          <p:cNvSpPr txBox="1">
            <a:spLocks/>
          </p:cNvSpPr>
          <p:nvPr/>
        </p:nvSpPr>
        <p:spPr>
          <a:xfrm>
            <a:off x="1162923" y="1261308"/>
            <a:ext cx="7071414" cy="724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2300"/>
              </a:lnSpc>
            </a:pP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QNAP QTS 4.4.1 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支援移除 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Qtier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SSD 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，允许使用者將 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SSD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</a:rPr>
              <a:t>类型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或分层的 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RAID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</a:rPr>
              <a:t>类型进行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。</a:t>
            </a:r>
          </a:p>
        </p:txBody>
      </p:sp>
      <p:sp>
        <p:nvSpPr>
          <p:cNvPr id="86" name="內容版面配置區 2">
            <a:extLst>
              <a:ext uri="{FF2B5EF4-FFF2-40B4-BE49-F238E27FC236}">
                <a16:creationId xmlns:a16="http://schemas.microsoft.com/office/drawing/2014/main" id="{B45C2DB6-30E7-4287-B346-BF772CCCB9AF}"/>
              </a:ext>
            </a:extLst>
          </p:cNvPr>
          <p:cNvSpPr txBox="1">
            <a:spLocks/>
          </p:cNvSpPr>
          <p:nvPr/>
        </p:nvSpPr>
        <p:spPr>
          <a:xfrm>
            <a:off x="1162924" y="2127969"/>
            <a:ext cx="7071414" cy="800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2300"/>
              </a:lnSpc>
            </a:pP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移除 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Qtier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SSD </a:t>
            </a:r>
            <a:r>
              <a:rPr lang="en-US" altLang="zh-TW" sz="1500" b="1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分层时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，將会把资料及存储池中继资料（M</a:t>
            </a:r>
            <a:r>
              <a:rPr lang="en-US" altLang="zh-TW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etadata)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 移动</a:t>
            </a:r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到高速及容量层，并暂停存储池的服務，移除后所有资料將保留 。</a:t>
            </a:r>
          </a:p>
        </p:txBody>
      </p:sp>
      <p:pic>
        <p:nvPicPr>
          <p:cNvPr id="87" name="圖片 86" descr="一張含有 室內 的圖片&#10;&#10;描述是以高可信度產生">
            <a:extLst>
              <a:ext uri="{FF2B5EF4-FFF2-40B4-BE49-F238E27FC236}">
                <a16:creationId xmlns:a16="http://schemas.microsoft.com/office/drawing/2014/main" id="{F42A463D-1D75-4377-83FC-5339ECEB2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430" y="2996822"/>
            <a:ext cx="2084657" cy="1944526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FB9C717E-1EAA-4188-8C06-52DF6BF00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015" y="2977643"/>
            <a:ext cx="1670053" cy="1169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Shape 297">
            <a:extLst>
              <a:ext uri="{FF2B5EF4-FFF2-40B4-BE49-F238E27FC236}">
                <a16:creationId xmlns:a16="http://schemas.microsoft.com/office/drawing/2014/main" id="{192ED89E-DBD1-400A-AC3D-421FBCCF57FC}"/>
              </a:ext>
            </a:extLst>
          </p:cNvPr>
          <p:cNvSpPr/>
          <p:nvPr/>
        </p:nvSpPr>
        <p:spPr>
          <a:xfrm>
            <a:off x="3220589" y="3468746"/>
            <a:ext cx="1523999" cy="314588"/>
          </a:xfrm>
          <a:prstGeom prst="roundRect">
            <a:avLst>
              <a:gd name="adj" fmla="val 6360"/>
            </a:avLst>
          </a:prstGeom>
          <a:gradFill>
            <a:gsLst>
              <a:gs pos="0">
                <a:srgbClr val="00B0F0"/>
              </a:gs>
              <a:gs pos="100000">
                <a:srgbClr val="113AAE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69" tIns="34275" rIns="68569" bIns="34275" anchor="ctr" anchorCtr="0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lt1"/>
              </a:buClr>
              <a:buSzPct val="25000"/>
            </a:pP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C1D8E27-A742-4962-98ED-497689DE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095"/>
            <a:ext cx="9144000" cy="697312"/>
          </a:xfrm>
        </p:spPr>
        <p:txBody>
          <a:bodyPr>
            <a:no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可自由</a:t>
            </a:r>
            <a:r>
              <a:rPr lang="zh-TW" altLang="en-US" sz="360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移除 </a:t>
            </a:r>
            <a:r>
              <a:rPr lang="en-US" altLang="zh-TW" sz="3600" err="1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Qtier</a:t>
            </a:r>
            <a:r>
              <a:rPr lang="en-US" altLang="zh-TW" sz="3600">
                <a:solidFill>
                  <a:schemeClr val="bg1"/>
                </a:solidFill>
                <a:latin typeface="+mj-lt"/>
                <a:ea typeface="微軟正黑體"/>
              </a:rPr>
              <a:t> SSD </a:t>
            </a:r>
            <a:r>
              <a:rPr lang="en-US" altLang="zh-TW" sz="3600">
                <a:solidFill>
                  <a:schemeClr val="bg1"/>
                </a:solidFill>
                <a:latin typeface="微軟正黑體"/>
                <a:ea typeface="微軟正黑體"/>
              </a:rPr>
              <a:t>层</a:t>
            </a:r>
            <a:endParaRPr lang="zh-TW" altLang="en-US" sz="3600">
              <a:solidFill>
                <a:schemeClr val="bg1"/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8D0710C-39E3-4C24-8C9B-992221F1BF9C}"/>
              </a:ext>
            </a:extLst>
          </p:cNvPr>
          <p:cNvGrpSpPr/>
          <p:nvPr/>
        </p:nvGrpSpPr>
        <p:grpSpPr>
          <a:xfrm>
            <a:off x="383422" y="1322303"/>
            <a:ext cx="610657" cy="610657"/>
            <a:chOff x="311004" y="1388264"/>
            <a:chExt cx="695355" cy="695355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0E083983-373F-4CA9-8515-EE176F0F66DF}"/>
                </a:ext>
              </a:extLst>
            </p:cNvPr>
            <p:cNvGrpSpPr/>
            <p:nvPr/>
          </p:nvGrpSpPr>
          <p:grpSpPr>
            <a:xfrm>
              <a:off x="311004" y="1388264"/>
              <a:ext cx="695355" cy="695355"/>
              <a:chOff x="228678" y="3612187"/>
              <a:chExt cx="655970" cy="65597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95E681BB-C2E9-4615-AF4A-2880AE28BA4A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482D3E2A-1E7A-43C4-8902-07F200C719F2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06B9F9"/>
                    </a:gs>
                    <a:gs pos="100000">
                      <a:srgbClr val="2771C8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5" name="圖形 74">
              <a:extLst>
                <a:ext uri="{FF2B5EF4-FFF2-40B4-BE49-F238E27FC236}">
                  <a16:creationId xmlns:a16="http://schemas.microsoft.com/office/drawing/2014/main" id="{B08FDE6B-7D38-46B2-9639-4CBC125CD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704" y="1577601"/>
              <a:ext cx="177800" cy="307108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90E705B6-C2A8-4ECF-B13D-0E0588DB80D5}"/>
              </a:ext>
            </a:extLst>
          </p:cNvPr>
          <p:cNvGrpSpPr/>
          <p:nvPr/>
        </p:nvGrpSpPr>
        <p:grpSpPr>
          <a:xfrm>
            <a:off x="383422" y="2176580"/>
            <a:ext cx="610657" cy="610657"/>
            <a:chOff x="311004" y="1388264"/>
            <a:chExt cx="695355" cy="695355"/>
          </a:xfrm>
        </p:grpSpPr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E1DA94D5-6FED-4055-A9FC-BDF433879353}"/>
                </a:ext>
              </a:extLst>
            </p:cNvPr>
            <p:cNvGrpSpPr/>
            <p:nvPr/>
          </p:nvGrpSpPr>
          <p:grpSpPr>
            <a:xfrm>
              <a:off x="311004" y="1388264"/>
              <a:ext cx="695355" cy="695355"/>
              <a:chOff x="228678" y="3612187"/>
              <a:chExt cx="655970" cy="655970"/>
            </a:xfrm>
          </p:grpSpPr>
          <p:sp>
            <p:nvSpPr>
              <p:cNvPr id="39" name="橢圓 38">
                <a:extLst>
                  <a:ext uri="{FF2B5EF4-FFF2-40B4-BE49-F238E27FC236}">
                    <a16:creationId xmlns:a16="http://schemas.microsoft.com/office/drawing/2014/main" id="{499D3985-DB2B-4A46-8525-79416830AB38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橢圓 39">
                <a:extLst>
                  <a:ext uri="{FF2B5EF4-FFF2-40B4-BE49-F238E27FC236}">
                    <a16:creationId xmlns:a16="http://schemas.microsoft.com/office/drawing/2014/main" id="{BFCA5021-01F6-494C-AFEC-15EE5648C6CD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06B9F9"/>
                    </a:gs>
                    <a:gs pos="100000">
                      <a:srgbClr val="2770C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9A056DEF-FFCF-4A60-B6EC-EF1E902D0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704" y="1577601"/>
              <a:ext cx="177800" cy="307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048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C850561F-ACA7-4AA7-A0D1-A788C041D135}"/>
              </a:ext>
            </a:extLst>
          </p:cNvPr>
          <p:cNvSpPr/>
          <p:nvPr/>
        </p:nvSpPr>
        <p:spPr>
          <a:xfrm>
            <a:off x="-459893" y="3290043"/>
            <a:ext cx="4893074" cy="7651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5B13B7A-523E-4071-9E64-66ABC2061A37}"/>
              </a:ext>
            </a:extLst>
          </p:cNvPr>
          <p:cNvSpPr/>
          <p:nvPr/>
        </p:nvSpPr>
        <p:spPr>
          <a:xfrm>
            <a:off x="-493515" y="2362606"/>
            <a:ext cx="4893074" cy="7651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 idx="4294967295"/>
          </p:nvPr>
        </p:nvSpPr>
        <p:spPr>
          <a:xfrm>
            <a:off x="136525" y="346390"/>
            <a:ext cx="8870950" cy="765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400"/>
            </a:pPr>
            <a:r>
              <a:rPr lang="ja-JP" altLang="en-US" sz="3600">
                <a:solidFill>
                  <a:schemeClr val="lt1"/>
                </a:solidFill>
                <a:latin typeface="Microsoft JhengHei"/>
                <a:ea typeface="Microsoft JhengHei"/>
              </a:rPr>
              <a:t>真香</a:t>
            </a:r>
            <a:r>
              <a:rPr lang="en-US" altLang="ja-JP" sz="3600">
                <a:solidFill>
                  <a:schemeClr val="lt1"/>
                </a:solidFill>
                <a:latin typeface="Microsoft JhengHei"/>
              </a:rPr>
              <a:t>! </a:t>
            </a:r>
            <a:r>
              <a:rPr lang="en-US" altLang="ja-JP" sz="3600" u="none" strike="noStrike" cap="none">
                <a:solidFill>
                  <a:schemeClr val="lt1"/>
                </a:solidFill>
                <a:latin typeface="+mj-lt"/>
                <a:sym typeface="Arial"/>
              </a:rPr>
              <a:t>5GbE NAS </a:t>
            </a:r>
            <a:r>
              <a:rPr lang="en-US" altLang="ja-JP" sz="3600">
                <a:solidFill>
                  <a:schemeClr val="lt1"/>
                </a:solidFill>
                <a:ea typeface="Microsoft JhengHei"/>
              </a:rPr>
              <a:t>让</a:t>
            </a:r>
            <a:r>
              <a:rPr lang="zh-CN" altLang="en-US" sz="3600" u="none" strike="noStrike" cap="none">
                <a:solidFill>
                  <a:schemeClr val="lt1"/>
                </a:solidFill>
                <a:latin typeface="Microsoft JhengHei"/>
                <a:ea typeface="Microsoft JhengHei"/>
                <a:sym typeface="Arial"/>
              </a:rPr>
              <a:t>你</a:t>
            </a:r>
            <a:r>
              <a:rPr lang="ja-JP" altLang="en-US" sz="3600" u="none" strike="noStrike" cap="none">
                <a:solidFill>
                  <a:schemeClr val="lt1"/>
                </a:solidFill>
                <a:latin typeface="Microsoft JhengHei"/>
                <a:ea typeface="Microsoft JhengHei"/>
                <a:sym typeface="Arial"/>
              </a:rPr>
              <a:t>把</a:t>
            </a:r>
            <a:r>
              <a:rPr lang="en-US" altLang="ja-JP" sz="3600" u="none" strike="noStrike" cap="none">
                <a:solidFill>
                  <a:schemeClr val="lt1"/>
                </a:solidFill>
                <a:latin typeface="Microsoft JhengHei"/>
                <a:sym typeface="Arial"/>
              </a:rPr>
              <a:t> </a:t>
            </a:r>
            <a:r>
              <a:rPr lang="en-US" altLang="ja-JP" sz="3600" u="none" strike="noStrike" cap="none">
                <a:solidFill>
                  <a:schemeClr val="lt1"/>
                </a:solidFill>
                <a:latin typeface="+mj-lt"/>
                <a:sym typeface="Arial"/>
              </a:rPr>
              <a:t>SSD</a:t>
            </a:r>
            <a:r>
              <a:rPr lang="en-US" altLang="ja-JP" sz="3600" u="none" strike="noStrike" cap="none">
                <a:solidFill>
                  <a:schemeClr val="lt1"/>
                </a:solidFill>
                <a:latin typeface="Microsoft JhengHei"/>
                <a:sym typeface="Arial"/>
              </a:rPr>
              <a:t> </a:t>
            </a:r>
            <a:r>
              <a:rPr lang="zh-CN" altLang="en-US" sz="3600" u="none" strike="noStrike" cap="none">
                <a:solidFill>
                  <a:schemeClr val="lt1"/>
                </a:solidFill>
                <a:latin typeface="Microsoft JhengHei"/>
                <a:ea typeface="Microsoft JhengHei"/>
                <a:sym typeface="Arial"/>
              </a:rPr>
              <a:t>用好用</a:t>
            </a:r>
            <a:r>
              <a:rPr lang="zh-CN" altLang="en-US" sz="3600">
                <a:solidFill>
                  <a:schemeClr val="lt1"/>
                </a:solidFill>
                <a:latin typeface="Microsoft JhengHei"/>
                <a:ea typeface="Microsoft JhengHei"/>
              </a:rPr>
              <a:t>满</a:t>
            </a:r>
            <a:endParaRPr lang="ja-JP" altLang="en-US" sz="3600" u="none" strike="noStrike" cap="none">
              <a:solidFill>
                <a:schemeClr val="lt1"/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E1AA998-C236-471D-971F-AE41B885A985}"/>
              </a:ext>
            </a:extLst>
          </p:cNvPr>
          <p:cNvSpPr/>
          <p:nvPr/>
        </p:nvSpPr>
        <p:spPr>
          <a:xfrm>
            <a:off x="-493515" y="1424833"/>
            <a:ext cx="4893074" cy="7651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室內, 桌 的圖片&#10;&#10;自動產生的描述">
            <a:extLst>
              <a:ext uri="{FF2B5EF4-FFF2-40B4-BE49-F238E27FC236}">
                <a16:creationId xmlns:a16="http://schemas.microsoft.com/office/drawing/2014/main" id="{9D018D0A-9A00-4DE3-A072-B197828E8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938" y="1243811"/>
            <a:ext cx="5735805" cy="419147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209CB23-3710-4EF6-8B5B-8113806882E9}"/>
              </a:ext>
            </a:extLst>
          </p:cNvPr>
          <p:cNvSpPr/>
          <p:nvPr/>
        </p:nvSpPr>
        <p:spPr>
          <a:xfrm>
            <a:off x="346860" y="1462859"/>
            <a:ext cx="3666834" cy="734688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跌跌不休的</a:t>
            </a:r>
            <a:r>
              <a:rPr lang="zh-TW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000" b="1">
                <a:solidFill>
                  <a:schemeClr val="tx1"/>
                </a:solidFill>
                <a:latin typeface="+mj-lt"/>
                <a:ea typeface="Microsoft JhengHei"/>
              </a:rPr>
              <a:t>SSD</a:t>
            </a:r>
            <a:r>
              <a:rPr lang="en-US" altLang="zh-TW" sz="2000" b="1">
                <a:solidFill>
                  <a:schemeClr val="tx1"/>
                </a:solidFill>
                <a:latin typeface="Microsoft JhengHei"/>
                <a:ea typeface="Microsoft JhengHei"/>
              </a:rPr>
              <a:t> 价格</a:t>
            </a:r>
            <a:r>
              <a:rPr lang="zh-CN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，现在入手正是时机</a:t>
            </a:r>
            <a:endParaRPr lang="en-US" altLang="zh-CN" sz="2000" b="1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9A2EDD-5621-49CE-9818-9D0C30068139}"/>
              </a:ext>
            </a:extLst>
          </p:cNvPr>
          <p:cNvSpPr/>
          <p:nvPr/>
        </p:nvSpPr>
        <p:spPr>
          <a:xfrm>
            <a:off x="346860" y="2404546"/>
            <a:ext cx="3466078" cy="707886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+mj-lt"/>
                <a:ea typeface="Microsoft JhengHei"/>
              </a:rPr>
              <a:t>TS-963N 5 x 3.5” + 4 x 2.5” 9-bay SATA NAS </a:t>
            </a:r>
            <a:r>
              <a:rPr lang="en-US" altLang="zh-CN" sz="2000" b="1" dirty="0" err="1">
                <a:solidFill>
                  <a:schemeClr val="tx1"/>
                </a:solidFill>
                <a:ea typeface="Microsoft JhengHei"/>
              </a:rPr>
              <a:t>总览</a:t>
            </a:r>
            <a:endParaRPr lang="en-US" altLang="zh-CN" sz="20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E20467C-B075-4487-9846-93781C011BE6}"/>
              </a:ext>
            </a:extLst>
          </p:cNvPr>
          <p:cNvSpPr/>
          <p:nvPr/>
        </p:nvSpPr>
        <p:spPr>
          <a:xfrm>
            <a:off x="346860" y="3332806"/>
            <a:ext cx="3666834" cy="712183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软硬件增值合奏出高性价比 </a:t>
            </a:r>
            <a:r>
              <a:rPr lang="en-US" altLang="zh-CN" sz="2000" b="1">
                <a:solidFill>
                  <a:schemeClr val="tx1"/>
                </a:solidFill>
                <a:latin typeface="+mj-lt"/>
                <a:ea typeface="Microsoft JhengHei"/>
              </a:rPr>
              <a:t>5GbE </a:t>
            </a:r>
            <a:r>
              <a:rPr lang="zh-CN" altLang="en-US" sz="2000" b="1">
                <a:solidFill>
                  <a:schemeClr val="tx1"/>
                </a:solidFill>
                <a:latin typeface="Microsoft JhengHei"/>
                <a:ea typeface="Microsoft JhengHei"/>
              </a:rPr>
              <a:t>四核 </a:t>
            </a:r>
            <a:r>
              <a:rPr lang="en-US" altLang="zh-CN" sz="2000" b="1">
                <a:solidFill>
                  <a:schemeClr val="tx1"/>
                </a:solidFill>
                <a:latin typeface="+mj-lt"/>
                <a:ea typeface="Microsoft JhengHei"/>
              </a:rPr>
              <a:t>AMD NAS </a:t>
            </a:r>
            <a:endParaRPr lang="en-US" altLang="zh-CN" sz="2000" b="1">
              <a:solidFill>
                <a:schemeClr val="tx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900615E-1C3E-4C89-94B8-7433A9EDC8E5}"/>
              </a:ext>
            </a:extLst>
          </p:cNvPr>
          <p:cNvSpPr/>
          <p:nvPr/>
        </p:nvSpPr>
        <p:spPr>
          <a:xfrm>
            <a:off x="-761054" y="932175"/>
            <a:ext cx="761053" cy="386132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 descr="AMD.png">
            <a:extLst>
              <a:ext uri="{FF2B5EF4-FFF2-40B4-BE49-F238E27FC236}">
                <a16:creationId xmlns:a16="http://schemas.microsoft.com/office/drawing/2014/main" id="{8232B44D-72BD-4F7A-ADDA-9215394F1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28" y="3686749"/>
            <a:ext cx="771731" cy="658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86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611"/>
          <p:cNvSpPr/>
          <p:nvPr/>
        </p:nvSpPr>
        <p:spPr>
          <a:xfrm>
            <a:off x="281909" y="1186630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圖片 33" descr="1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35" y="1215897"/>
            <a:ext cx="8572560" cy="3637286"/>
          </a:xfrm>
          <a:prstGeom prst="rect">
            <a:avLst/>
          </a:prstGeom>
        </p:spPr>
      </p:pic>
      <p:sp>
        <p:nvSpPr>
          <p:cNvPr id="44" name="Shape 179">
            <a:extLst>
              <a:ext uri="{FF2B5EF4-FFF2-40B4-BE49-F238E27FC236}">
                <a16:creationId xmlns:a16="http://schemas.microsoft.com/office/drawing/2014/main" id="{BAC022B9-B957-C545-8C78-AE33EDB77F39}"/>
              </a:ext>
            </a:extLst>
          </p:cNvPr>
          <p:cNvSpPr/>
          <p:nvPr/>
        </p:nvSpPr>
        <p:spPr>
          <a:xfrm>
            <a:off x="-60761" y="1009433"/>
            <a:ext cx="3059832" cy="517315"/>
          </a:xfrm>
          <a:prstGeom prst="homePlate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/>
          </a:p>
        </p:txBody>
      </p:sp>
      <p:pic>
        <p:nvPicPr>
          <p:cNvPr id="68" name="Picture 9">
            <a:extLst>
              <a:ext uri="{FF2B5EF4-FFF2-40B4-BE49-F238E27FC236}">
                <a16:creationId xmlns:a16="http://schemas.microsoft.com/office/drawing/2014/main" id="{911D5288-5A03-45D8-9C78-9A25545558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7342" y="1508116"/>
            <a:ext cx="4291053" cy="3747533"/>
          </a:xfrm>
          <a:prstGeom prst="rect">
            <a:avLst/>
          </a:prstGeom>
        </p:spPr>
      </p:pic>
      <p:pic>
        <p:nvPicPr>
          <p:cNvPr id="36" name="Picture 35" descr="C:\Users\user\Desktop\21_PPT對稿QNAP AQC107 10G網卡\29384737_xxl.png">
            <a:extLst>
              <a:ext uri="{FF2B5EF4-FFF2-40B4-BE49-F238E27FC236}">
                <a16:creationId xmlns:a16="http://schemas.microsoft.com/office/drawing/2014/main" id="{A5103048-87E0-634A-A326-D365C672F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6378">
            <a:off x="1884845" y="3554777"/>
            <a:ext cx="1973415" cy="15374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23435" y="124229"/>
            <a:ext cx="8343678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en-US" altLang="zh-Hant" sz="3200">
                <a:solidFill>
                  <a:schemeClr val="bg1"/>
                </a:solidFill>
                <a:latin typeface="Microsoft JhengHei"/>
                <a:ea typeface="Microsoft JhengHei"/>
              </a:rPr>
              <a:t>Multi-Gigabit 5GBASE-T </a:t>
            </a:r>
            <a:r>
              <a:rPr lang="ja-JP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连线力</a:t>
            </a:r>
            <a:endParaRPr lang="en-US" sz="3200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4" name="圖片 18" descr="highlight.png">
            <a:extLst>
              <a:ext uri="{FF2B5EF4-FFF2-40B4-BE49-F238E27FC236}">
                <a16:creationId xmlns:a16="http://schemas.microsoft.com/office/drawing/2014/main" id="{9D749287-AF6A-2346-8E6D-617921D7C5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30" y="1017820"/>
            <a:ext cx="2643206" cy="528641"/>
          </a:xfrm>
          <a:prstGeom prst="rect">
            <a:avLst/>
          </a:prstGeom>
        </p:spPr>
      </p:pic>
      <p:pic>
        <p:nvPicPr>
          <p:cNvPr id="25" name="Picture 4" descr="C:\Users\user\Desktop\21_PPT對稿QNAP AQC107 10G網卡\15-1-01.png">
            <a:extLst>
              <a:ext uri="{FF2B5EF4-FFF2-40B4-BE49-F238E27FC236}">
                <a16:creationId xmlns:a16="http://schemas.microsoft.com/office/drawing/2014/main" id="{84C44E08-9731-AF46-8F1E-B3E5C9E5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1628818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6" name="Picture 5" descr="C:\Users\user\Desktop\21_PPT對稿QNAP AQC107 10G網卡\15-2-01.png">
            <a:extLst>
              <a:ext uri="{FF2B5EF4-FFF2-40B4-BE49-F238E27FC236}">
                <a16:creationId xmlns:a16="http://schemas.microsoft.com/office/drawing/2014/main" id="{978FFAA6-8914-5B47-A051-6CD327A2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2658446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pic>
        <p:nvPicPr>
          <p:cNvPr id="27" name="Picture 6" descr="C:\Users\user\Desktop\21_PPT對稿QNAP AQC107 10G網卡\15-3-01.png">
            <a:extLst>
              <a:ext uri="{FF2B5EF4-FFF2-40B4-BE49-F238E27FC236}">
                <a16:creationId xmlns:a16="http://schemas.microsoft.com/office/drawing/2014/main" id="{4F3B3263-E5B7-2844-8893-2B339578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534" y="3717050"/>
            <a:ext cx="1296144" cy="1296144"/>
          </a:xfrm>
          <a:prstGeom prst="rect">
            <a:avLst/>
          </a:prstGeom>
          <a:noFill/>
          <a:effectLst>
            <a:outerShdw blurRad="50800" dist="63500" dir="7620000" sx="98000" sy="98000" algn="ctr" rotWithShape="0">
              <a:schemeClr val="bg1">
                <a:alpha val="29000"/>
              </a:schemeClr>
            </a:outerShdw>
          </a:effectLst>
        </p:spPr>
      </p:pic>
      <p:sp>
        <p:nvSpPr>
          <p:cNvPr id="28" name="文字方塊 16">
            <a:extLst>
              <a:ext uri="{FF2B5EF4-FFF2-40B4-BE49-F238E27FC236}">
                <a16:creationId xmlns:a16="http://schemas.microsoft.com/office/drawing/2014/main" id="{9F4EC937-D383-EE4C-91A7-557EC8AA674A}"/>
              </a:ext>
            </a:extLst>
          </p:cNvPr>
          <p:cNvSpPr txBox="1"/>
          <p:nvPr/>
        </p:nvSpPr>
        <p:spPr>
          <a:xfrm>
            <a:off x="3716438" y="1140437"/>
            <a:ext cx="19428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Hant" altLang="en-US" sz="2000" b="1">
                <a:solidFill>
                  <a:srgbClr val="0DFFFF"/>
                </a:solidFill>
                <a:latin typeface="微軟正黑體"/>
                <a:ea typeface="微軟正黑體"/>
              </a:rPr>
              <a:t>多种</a:t>
            </a:r>
            <a:r>
              <a:rPr lang="zh-TW" altLang="en-US" sz="2000" b="1">
                <a:solidFill>
                  <a:srgbClr val="0DFFFF"/>
                </a:solidFill>
                <a:latin typeface="微軟正黑體"/>
                <a:ea typeface="微軟正黑體"/>
              </a:rPr>
              <a:t>速度</a:t>
            </a:r>
          </a:p>
        </p:txBody>
      </p:sp>
      <p:sp>
        <p:nvSpPr>
          <p:cNvPr id="29" name="平行四邊形 28">
            <a:extLst>
              <a:ext uri="{FF2B5EF4-FFF2-40B4-BE49-F238E27FC236}">
                <a16:creationId xmlns:a16="http://schemas.microsoft.com/office/drawing/2014/main" id="{55B0FC65-6AD7-494D-BAEE-1CC526466179}"/>
              </a:ext>
            </a:extLst>
          </p:cNvPr>
          <p:cNvSpPr/>
          <p:nvPr/>
        </p:nvSpPr>
        <p:spPr>
          <a:xfrm>
            <a:off x="3393934" y="2175414"/>
            <a:ext cx="748630" cy="288032"/>
          </a:xfrm>
          <a:prstGeom prst="parallelogram">
            <a:avLst/>
          </a:prstGeom>
          <a:solidFill>
            <a:srgbClr val="29A3FF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6">
            <a:extLst>
              <a:ext uri="{FF2B5EF4-FFF2-40B4-BE49-F238E27FC236}">
                <a16:creationId xmlns:a16="http://schemas.microsoft.com/office/drawing/2014/main" id="{E2AFBA48-F634-2149-B482-58E31D9445D0}"/>
              </a:ext>
            </a:extLst>
          </p:cNvPr>
          <p:cNvSpPr txBox="1"/>
          <p:nvPr/>
        </p:nvSpPr>
        <p:spPr>
          <a:xfrm>
            <a:off x="3402529" y="2161779"/>
            <a:ext cx="72008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5G</a:t>
            </a:r>
            <a:endParaRPr lang="zh-TW" altLang="en-US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1" name="平行四邊形 29">
            <a:extLst>
              <a:ext uri="{FF2B5EF4-FFF2-40B4-BE49-F238E27FC236}">
                <a16:creationId xmlns:a16="http://schemas.microsoft.com/office/drawing/2014/main" id="{02BDDA3A-0236-3147-A16D-93669876D936}"/>
              </a:ext>
            </a:extLst>
          </p:cNvPr>
          <p:cNvSpPr/>
          <p:nvPr/>
        </p:nvSpPr>
        <p:spPr>
          <a:xfrm>
            <a:off x="1906006" y="3241343"/>
            <a:ext cx="2233506" cy="288032"/>
          </a:xfrm>
          <a:prstGeom prst="parallelogram">
            <a:avLst/>
          </a:prstGeom>
          <a:solidFill>
            <a:srgbClr val="3366FF"/>
          </a:solidFill>
          <a:ln>
            <a:solidFill>
              <a:schemeClr val="lt1">
                <a:alpha val="1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/>
              <a:t>2.5G/1G/100M</a:t>
            </a:r>
            <a:endParaRPr lang="zh-TW" altLang="en-US" b="1"/>
          </a:p>
        </p:txBody>
      </p:sp>
      <p:sp>
        <p:nvSpPr>
          <p:cNvPr id="32" name="平行四邊形 33">
            <a:extLst>
              <a:ext uri="{FF2B5EF4-FFF2-40B4-BE49-F238E27FC236}">
                <a16:creationId xmlns:a16="http://schemas.microsoft.com/office/drawing/2014/main" id="{1FCA6071-0802-1149-AE7B-52CF1B41C887}"/>
              </a:ext>
            </a:extLst>
          </p:cNvPr>
          <p:cNvSpPr/>
          <p:nvPr/>
        </p:nvSpPr>
        <p:spPr>
          <a:xfrm>
            <a:off x="3191006" y="4314941"/>
            <a:ext cx="888086" cy="288032"/>
          </a:xfrm>
          <a:prstGeom prst="parallelogram">
            <a:avLst/>
          </a:prstGeom>
          <a:solidFill>
            <a:srgbClr val="29A3FF"/>
          </a:solidFill>
          <a:ln w="12700"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4">
            <a:extLst>
              <a:ext uri="{FF2B5EF4-FFF2-40B4-BE49-F238E27FC236}">
                <a16:creationId xmlns:a16="http://schemas.microsoft.com/office/drawing/2014/main" id="{162B91F0-1381-0E41-B3F1-4511E24F2909}"/>
              </a:ext>
            </a:extLst>
          </p:cNvPr>
          <p:cNvSpPr txBox="1"/>
          <p:nvPr/>
        </p:nvSpPr>
        <p:spPr>
          <a:xfrm>
            <a:off x="3183492" y="4293114"/>
            <a:ext cx="936104" cy="323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未连接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A1DB101-4D5E-E54C-BE0D-76DACF7EC159}"/>
              </a:ext>
            </a:extLst>
          </p:cNvPr>
          <p:cNvSpPr/>
          <p:nvPr/>
        </p:nvSpPr>
        <p:spPr>
          <a:xfrm>
            <a:off x="1434604" y="3131045"/>
            <a:ext cx="534581" cy="501674"/>
          </a:xfrm>
          <a:prstGeom prst="ellipse">
            <a:avLst/>
          </a:prstGeom>
          <a:noFill/>
          <a:ln>
            <a:solidFill>
              <a:srgbClr val="04DEFC"/>
            </a:solidFill>
          </a:ln>
          <a:effectLst>
            <a:glow rad="635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Shape 253">
            <a:extLst>
              <a:ext uri="{FF2B5EF4-FFF2-40B4-BE49-F238E27FC236}">
                <a16:creationId xmlns:a16="http://schemas.microsoft.com/office/drawing/2014/main" id="{3790ACF7-814A-4A40-BD07-1536F0A8C2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806897"/>
              </p:ext>
            </p:extLst>
          </p:nvPr>
        </p:nvGraphicFramePr>
        <p:xfrm>
          <a:off x="5168347" y="1719603"/>
          <a:ext cx="3464364" cy="170429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1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400" b="1">
                        <a:solidFill>
                          <a:schemeClr val="dk1"/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sym typeface="Microsoft JhengHei"/>
                        </a:rPr>
                        <a:t>CAT 5e</a:t>
                      </a:r>
                      <a:endParaRPr lang="en-US" sz="1400" b="1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sym typeface="Microsoft JhengHei"/>
                        </a:rPr>
                        <a:t>CAT 6</a:t>
                      </a:r>
                      <a:endParaRPr lang="en-US" sz="1400" b="1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>
                          <a:sym typeface="Microsoft JhengHei"/>
                        </a:rPr>
                        <a:t>CAT 6A</a:t>
                      </a:r>
                      <a:endParaRPr lang="en-US" sz="1400" b="1"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latin typeface="+mj-lt"/>
                          <a:sym typeface="Microsoft JhengHei"/>
                        </a:rPr>
                        <a:t>100M</a:t>
                      </a:r>
                      <a:endParaRPr 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25400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latin typeface="+mj-lt"/>
                          <a:sym typeface="Microsoft JhengHei"/>
                        </a:rPr>
                        <a:t>1G</a:t>
                      </a:r>
                      <a:endParaRPr 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latin typeface="+mj-lt"/>
                          <a:sym typeface="Microsoft JhengHei"/>
                        </a:rPr>
                        <a:t>2.5G</a:t>
                      </a:r>
                      <a:endParaRPr 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27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latin typeface="+mj-lt"/>
                          <a:sym typeface="Microsoft JhengHei"/>
                        </a:rPr>
                        <a:t>5G</a:t>
                      </a:r>
                      <a:endParaRPr 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400">
                          <a:sym typeface="Microsoft JhengHei"/>
                        </a:rPr>
                        <a:t>✔</a:t>
                      </a:r>
                      <a:endParaRPr lang="zh-TW" altLang="en-US"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矩形 21"/>
          <p:cNvSpPr/>
          <p:nvPr/>
        </p:nvSpPr>
        <p:spPr>
          <a:xfrm>
            <a:off x="5875327" y="1713051"/>
            <a:ext cx="755373" cy="1710845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172930" y="1713054"/>
            <a:ext cx="3464364" cy="1710844"/>
          </a:xfrm>
          <a:prstGeom prst="rect">
            <a:avLst/>
          </a:prstGeom>
          <a:noFill/>
          <a:ln>
            <a:solidFill>
              <a:srgbClr val="09BFFF">
                <a:alpha val="3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Shape 271">
            <a:extLst>
              <a:ext uri="{FF2B5EF4-FFF2-40B4-BE49-F238E27FC236}">
                <a16:creationId xmlns:a16="http://schemas.microsoft.com/office/drawing/2014/main" id="{A3912A20-C882-8142-A74F-5D1514425D96}"/>
              </a:ext>
            </a:extLst>
          </p:cNvPr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09" y="1032462"/>
            <a:ext cx="2497690" cy="46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63A1BA01-FC3C-498B-9C40-8D19C88417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587" y="1603706"/>
            <a:ext cx="1371626" cy="1374180"/>
          </a:xfrm>
          <a:prstGeom prst="rect">
            <a:avLst/>
          </a:prstGeom>
        </p:spPr>
      </p:pic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215FEA4C-A6A9-4AB6-AC92-75AEBADC8FE8}"/>
              </a:ext>
            </a:extLst>
          </p:cNvPr>
          <p:cNvSpPr/>
          <p:nvPr/>
        </p:nvSpPr>
        <p:spPr>
          <a:xfrm flipH="1">
            <a:off x="5120448" y="3667574"/>
            <a:ext cx="3546665" cy="61734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FF02"/>
              </a:gs>
              <a:gs pos="0">
                <a:srgbClr val="FFBF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2782954-4BCC-4B89-87D7-9DF293009F9A}"/>
              </a:ext>
            </a:extLst>
          </p:cNvPr>
          <p:cNvSpPr/>
          <p:nvPr/>
        </p:nvSpPr>
        <p:spPr>
          <a:xfrm>
            <a:off x="5283412" y="37170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原有网络环境速度直接升級！ </a:t>
            </a:r>
          </a:p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zh-TW" altLang="en-US" b="1"/>
              <a:t>Multi-Gigabit NBASE-T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业界标准</a:t>
            </a:r>
          </a:p>
        </p:txBody>
      </p:sp>
    </p:spTree>
    <p:extLst>
      <p:ext uri="{BB962C8B-B14F-4D97-AF65-F5344CB8AC3E}">
        <p14:creationId xmlns:p14="http://schemas.microsoft.com/office/powerpoint/2010/main" val="2781223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圓角矩形 4">
            <a:extLst>
              <a:ext uri="{FF2B5EF4-FFF2-40B4-BE49-F238E27FC236}">
                <a16:creationId xmlns:a16="http://schemas.microsoft.com/office/drawing/2014/main" id="{6C6AB1ED-F804-458E-9F28-5AFD2116DA9F}"/>
              </a:ext>
            </a:extLst>
          </p:cNvPr>
          <p:cNvSpPr/>
          <p:nvPr/>
        </p:nvSpPr>
        <p:spPr>
          <a:xfrm>
            <a:off x="2545940" y="3755512"/>
            <a:ext cx="3954772" cy="1252210"/>
          </a:xfrm>
          <a:prstGeom prst="roundRect">
            <a:avLst/>
          </a:prstGeom>
          <a:noFill/>
          <a:ln w="12700">
            <a:gradFill>
              <a:gsLst>
                <a:gs pos="0">
                  <a:srgbClr val="00B050"/>
                </a:gs>
                <a:gs pos="100000">
                  <a:srgbClr val="92D050"/>
                </a:gs>
              </a:gsLst>
              <a:lin ang="1800000" scaled="0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/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260273CB-8236-4FE7-8DB1-0514A02959A2}"/>
              </a:ext>
            </a:extLst>
          </p:cNvPr>
          <p:cNvSpPr/>
          <p:nvPr/>
        </p:nvSpPr>
        <p:spPr>
          <a:xfrm>
            <a:off x="4329418" y="4695169"/>
            <a:ext cx="969633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92D050"/>
              </a:gs>
              <a:gs pos="0">
                <a:srgbClr val="00B05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C1CD4590-F655-4913-B067-0B12E7FD2DFE}"/>
              </a:ext>
            </a:extLst>
          </p:cNvPr>
          <p:cNvSpPr/>
          <p:nvPr/>
        </p:nvSpPr>
        <p:spPr>
          <a:xfrm>
            <a:off x="2534986" y="1896400"/>
            <a:ext cx="3906034" cy="43860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E6B08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FFC000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94EA2FDD-8115-49B1-86A6-5D8B9901E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598" y="985582"/>
            <a:ext cx="2003916" cy="423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411DF64F-EF69-416F-877F-F79CC8704F2C}"/>
              </a:ext>
            </a:extLst>
          </p:cNvPr>
          <p:cNvGrpSpPr/>
          <p:nvPr/>
        </p:nvGrpSpPr>
        <p:grpSpPr>
          <a:xfrm>
            <a:off x="1040254" y="746485"/>
            <a:ext cx="1264964" cy="777970"/>
            <a:chOff x="94744" y="726262"/>
            <a:chExt cx="1366746" cy="895655"/>
          </a:xfrm>
        </p:grpSpPr>
        <p:pic>
          <p:nvPicPr>
            <p:cNvPr id="164" name="圖形 163">
              <a:extLst>
                <a:ext uri="{FF2B5EF4-FFF2-40B4-BE49-F238E27FC236}">
                  <a16:creationId xmlns:a16="http://schemas.microsoft.com/office/drawing/2014/main" id="{B74A29CB-FBB8-48E5-BEEA-81F8B6CCA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7712" y="726262"/>
              <a:ext cx="1213778" cy="7269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5" name="圖形 164">
              <a:extLst>
                <a:ext uri="{FF2B5EF4-FFF2-40B4-BE49-F238E27FC236}">
                  <a16:creationId xmlns:a16="http://schemas.microsoft.com/office/drawing/2014/main" id="{67AE219C-8875-483D-8DF5-371D5C8C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744" y="848335"/>
              <a:ext cx="1291276" cy="7735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Google Shape;109;p23">
            <a:extLst>
              <a:ext uri="{FF2B5EF4-FFF2-40B4-BE49-F238E27FC236}">
                <a16:creationId xmlns:a16="http://schemas.microsoft.com/office/drawing/2014/main" id="{F25DB464-8349-4D75-BD66-77EEEE24AA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206" y="99827"/>
            <a:ext cx="8871588" cy="6973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FFE101"/>
              </a:buClr>
              <a:buSzPts val="4200"/>
            </a:pPr>
            <a:r>
              <a:rPr lang="ja-JP" altLang="en-US" sz="3200" b="1">
                <a:solidFill>
                  <a:schemeClr val="bg1"/>
                </a:solidFill>
                <a:latin typeface="Microsoft JhengHei"/>
                <a:ea typeface="Microsoft JhengHei"/>
              </a:rPr>
              <a:t>静音无风扇高性价比</a:t>
            </a:r>
            <a:r>
              <a:rPr lang="en-US" altLang="ja-JP" sz="3200" b="1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Microsoft JhengHei"/>
                <a:ea typeface="Microsoft JhengHei"/>
              </a:rPr>
              <a:t>QSW-308-1C 10G </a:t>
            </a:r>
            <a:r>
              <a:rPr lang="en-US" altLang="zh-TW" sz="3200" b="1" err="1">
                <a:solidFill>
                  <a:schemeClr val="bg1"/>
                </a:solidFill>
                <a:latin typeface="Microsoft JhengHei"/>
                <a:ea typeface="Microsoft JhengHei"/>
              </a:rPr>
              <a:t>交换机</a:t>
            </a:r>
            <a:endParaRPr lang="zh-TW" altLang="en-US" sz="32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5BCAD696-B14B-4F3C-ACCC-5385166FB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727" y="2128861"/>
            <a:ext cx="4524475" cy="1447832"/>
          </a:xfrm>
          <a:prstGeom prst="rect">
            <a:avLst/>
          </a:prstGeom>
        </p:spPr>
      </p:pic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422BAB93-54C4-45FE-9B68-B7DFA65A512C}"/>
              </a:ext>
            </a:extLst>
          </p:cNvPr>
          <p:cNvSpPr/>
          <p:nvPr/>
        </p:nvSpPr>
        <p:spPr>
          <a:xfrm>
            <a:off x="7138014" y="909687"/>
            <a:ext cx="1746510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F9C2174-EBB2-4814-90FD-C6A28FF5897E}"/>
              </a:ext>
            </a:extLst>
          </p:cNvPr>
          <p:cNvSpPr/>
          <p:nvPr/>
        </p:nvSpPr>
        <p:spPr>
          <a:xfrm>
            <a:off x="6947830" y="885342"/>
            <a:ext cx="2016545" cy="437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10GbE/5GbE/2.5GbE</a:t>
            </a:r>
          </a:p>
          <a:p>
            <a:pPr algn="ctr">
              <a:lnSpc>
                <a:spcPts val="1400"/>
              </a:lnSpc>
            </a:pPr>
            <a:r>
              <a:rPr lang="zh-TW" altLang="en-US" sz="1050" b="1">
                <a:solidFill>
                  <a:schemeClr val="bg1"/>
                </a:solidFill>
                <a:latin typeface="微軟正黑體"/>
                <a:ea typeface="微軟正黑體"/>
              </a:rPr>
              <a:t>高速内网(combo port)</a:t>
            </a:r>
            <a:endParaRPr lang="zh-TW" altLang="en-US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A2506D55-30F7-41EC-8AB6-2E0032A255B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59842" y="2126706"/>
            <a:ext cx="1213860" cy="855979"/>
          </a:xfrm>
          <a:prstGeom prst="bentConnector3">
            <a:avLst>
              <a:gd name="adj1" fmla="val 102074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4883D78D-A4BF-4C7D-B516-A31050A83562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80285" y="3507286"/>
            <a:ext cx="1395933" cy="678937"/>
          </a:xfrm>
          <a:prstGeom prst="bentConnector3">
            <a:avLst>
              <a:gd name="adj1" fmla="val 322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3082B95D-2C28-4AD8-811E-D33210594E74}"/>
              </a:ext>
            </a:extLst>
          </p:cNvPr>
          <p:cNvCxnSpPr>
            <a:cxnSpLocks/>
          </p:cNvCxnSpPr>
          <p:nvPr/>
        </p:nvCxnSpPr>
        <p:spPr>
          <a:xfrm flipV="1">
            <a:off x="5299051" y="3148788"/>
            <a:ext cx="2531650" cy="12838"/>
          </a:xfrm>
          <a:prstGeom prst="line">
            <a:avLst/>
          </a:prstGeom>
          <a:ln w="25400" cap="rnd">
            <a:solidFill>
              <a:srgbClr val="1A418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F71A75BE-6181-4352-AD7E-BA5F85E1B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224" y="2236951"/>
            <a:ext cx="674917" cy="436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Shape 529">
            <a:extLst>
              <a:ext uri="{FF2B5EF4-FFF2-40B4-BE49-F238E27FC236}">
                <a16:creationId xmlns:a16="http://schemas.microsoft.com/office/drawing/2014/main" id="{9FD7BB05-23A6-4ABA-9DD0-C6F7096BA08E}"/>
              </a:ext>
            </a:extLst>
          </p:cNvPr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191" y="4004306"/>
            <a:ext cx="1439201" cy="88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73E600F7-6811-42DC-AC4C-DFCF96F4A32F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404" y="4486572"/>
            <a:ext cx="833846" cy="5211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824C8AB-BCF0-4D9A-ABDB-CDE5BC0B5115}"/>
              </a:ext>
            </a:extLst>
          </p:cNvPr>
          <p:cNvGrpSpPr/>
          <p:nvPr/>
        </p:nvGrpSpPr>
        <p:grpSpPr>
          <a:xfrm>
            <a:off x="7366960" y="1304123"/>
            <a:ext cx="1517564" cy="1146217"/>
            <a:chOff x="751009" y="2650824"/>
            <a:chExt cx="2186043" cy="1651120"/>
          </a:xfrm>
        </p:grpSpPr>
        <p:sp>
          <p:nvSpPr>
            <p:cNvPr id="66" name="矩形: 圓角 65">
              <a:extLst>
                <a:ext uri="{FF2B5EF4-FFF2-40B4-BE49-F238E27FC236}">
                  <a16:creationId xmlns:a16="http://schemas.microsoft.com/office/drawing/2014/main" id="{8D6BBDE6-2EE0-4290-954E-AE7E4C918300}"/>
                </a:ext>
              </a:extLst>
            </p:cNvPr>
            <p:cNvSpPr/>
            <p:nvPr/>
          </p:nvSpPr>
          <p:spPr>
            <a:xfrm>
              <a:off x="751009" y="2650824"/>
              <a:ext cx="2186043" cy="1651120"/>
            </a:xfrm>
            <a:prstGeom prst="roundRect">
              <a:avLst>
                <a:gd name="adj" fmla="val 18338"/>
              </a:avLst>
            </a:prstGeom>
            <a:solidFill>
              <a:schemeClr val="tx1">
                <a:alpha val="37000"/>
              </a:schemeClr>
            </a:soli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7" name="圖片 66" descr="一張含有 電子用品, 顯示, 天空, 山 的圖片&#10;&#10;自動產生的描述">
              <a:extLst>
                <a:ext uri="{FF2B5EF4-FFF2-40B4-BE49-F238E27FC236}">
                  <a16:creationId xmlns:a16="http://schemas.microsoft.com/office/drawing/2014/main" id="{6C92F0B2-AC14-40B1-B1A7-092B8FEC6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920" y="2925112"/>
              <a:ext cx="2164220" cy="12790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4E6E8A0C-C1D2-4F0A-AE88-71A779D443A2}"/>
              </a:ext>
            </a:extLst>
          </p:cNvPr>
          <p:cNvSpPr/>
          <p:nvPr/>
        </p:nvSpPr>
        <p:spPr>
          <a:xfrm>
            <a:off x="6922589" y="1784151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9F3135E-3CE8-4AA9-BBE0-3BB1D858850F}"/>
              </a:ext>
            </a:extLst>
          </p:cNvPr>
          <p:cNvSpPr/>
          <p:nvPr/>
        </p:nvSpPr>
        <p:spPr>
          <a:xfrm>
            <a:off x="6916554" y="1778545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FF0FF8C2-1670-4CC5-8243-3A0ABE13C063}"/>
              </a:ext>
            </a:extLst>
          </p:cNvPr>
          <p:cNvSpPr/>
          <p:nvPr/>
        </p:nvSpPr>
        <p:spPr>
          <a:xfrm>
            <a:off x="6932117" y="3018178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C366316C-6551-40B6-9AF0-FD152DB353C3}"/>
              </a:ext>
            </a:extLst>
          </p:cNvPr>
          <p:cNvSpPr/>
          <p:nvPr/>
        </p:nvSpPr>
        <p:spPr>
          <a:xfrm>
            <a:off x="6968562" y="3012572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E1FC7AAB-5626-415A-A775-C2719F539FA1}"/>
              </a:ext>
            </a:extLst>
          </p:cNvPr>
          <p:cNvSpPr/>
          <p:nvPr/>
        </p:nvSpPr>
        <p:spPr>
          <a:xfrm>
            <a:off x="6916230" y="4387807"/>
            <a:ext cx="490802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A04CF3C5-AF6C-4B09-B6EE-5EE78E20460F}"/>
              </a:ext>
            </a:extLst>
          </p:cNvPr>
          <p:cNvSpPr/>
          <p:nvPr/>
        </p:nvSpPr>
        <p:spPr>
          <a:xfrm>
            <a:off x="6910195" y="4382201"/>
            <a:ext cx="4748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DF7A11A5-78AB-4726-83FD-F67943B2A470}"/>
              </a:ext>
            </a:extLst>
          </p:cNvPr>
          <p:cNvSpPr/>
          <p:nvPr/>
        </p:nvSpPr>
        <p:spPr>
          <a:xfrm>
            <a:off x="3787129" y="4760472"/>
            <a:ext cx="2016545" cy="271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家用设备</a:t>
            </a:r>
            <a:endParaRPr lang="zh-CN" sz="1200">
              <a:solidFill>
                <a:schemeClr val="bg1"/>
              </a:solidFill>
            </a:endParaRPr>
          </a:p>
        </p:txBody>
      </p: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C4316F39-86E2-4379-A1EA-ED1F298B4D9A}"/>
              </a:ext>
            </a:extLst>
          </p:cNvPr>
          <p:cNvCxnSpPr>
            <a:cxnSpLocks/>
          </p:cNvCxnSpPr>
          <p:nvPr/>
        </p:nvCxnSpPr>
        <p:spPr>
          <a:xfrm>
            <a:off x="3528134" y="3148787"/>
            <a:ext cx="0" cy="1036022"/>
          </a:xfrm>
          <a:prstGeom prst="line">
            <a:avLst/>
          </a:prstGeom>
          <a:ln w="25400">
            <a:solidFill>
              <a:srgbClr val="1A418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6" descr="ãTVãçåçæå°çµæ">
            <a:extLst>
              <a:ext uri="{FF2B5EF4-FFF2-40B4-BE49-F238E27FC236}">
                <a16:creationId xmlns:a16="http://schemas.microsoft.com/office/drawing/2014/main" id="{C77133B8-7B9F-44A3-8ADE-63BC24A91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627" y="3918069"/>
            <a:ext cx="1573866" cy="9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0" descr="ãapple tv pngãçåçæå°çµæ">
            <a:extLst>
              <a:ext uri="{FF2B5EF4-FFF2-40B4-BE49-F238E27FC236}">
                <a16:creationId xmlns:a16="http://schemas.microsoft.com/office/drawing/2014/main" id="{D49870F3-4B77-45A5-B2BE-112E5E08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4271" y="4272816"/>
            <a:ext cx="837086" cy="83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7" name="接點: 肘形 106">
            <a:extLst>
              <a:ext uri="{FF2B5EF4-FFF2-40B4-BE49-F238E27FC236}">
                <a16:creationId xmlns:a16="http://schemas.microsoft.com/office/drawing/2014/main" id="{AF68A1AA-7394-4236-903D-49CBE435FD65}"/>
              </a:ext>
            </a:extLst>
          </p:cNvPr>
          <p:cNvCxnSpPr>
            <a:cxnSpLocks/>
          </p:cNvCxnSpPr>
          <p:nvPr/>
        </p:nvCxnSpPr>
        <p:spPr>
          <a:xfrm rot="10800000">
            <a:off x="3794023" y="3571143"/>
            <a:ext cx="1805859" cy="932899"/>
          </a:xfrm>
          <a:prstGeom prst="bentConnector3">
            <a:avLst>
              <a:gd name="adj1" fmla="val 384"/>
            </a:avLst>
          </a:prstGeom>
          <a:ln w="2540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接點 116">
            <a:extLst>
              <a:ext uri="{FF2B5EF4-FFF2-40B4-BE49-F238E27FC236}">
                <a16:creationId xmlns:a16="http://schemas.microsoft.com/office/drawing/2014/main" id="{314E73BA-5888-4279-8092-5D59B75B3152}"/>
              </a:ext>
            </a:extLst>
          </p:cNvPr>
          <p:cNvCxnSpPr>
            <a:cxnSpLocks/>
          </p:cNvCxnSpPr>
          <p:nvPr/>
        </p:nvCxnSpPr>
        <p:spPr>
          <a:xfrm>
            <a:off x="3803926" y="3148787"/>
            <a:ext cx="0" cy="422356"/>
          </a:xfrm>
          <a:prstGeom prst="line">
            <a:avLst/>
          </a:prstGeom>
          <a:ln w="25400">
            <a:solidFill>
              <a:srgbClr val="1A418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2">
            <a:extLst>
              <a:ext uri="{FF2B5EF4-FFF2-40B4-BE49-F238E27FC236}">
                <a16:creationId xmlns:a16="http://schemas.microsoft.com/office/drawing/2014/main" id="{2C091910-CAC0-42FD-9A72-5E9E27EB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05119" y="4013209"/>
            <a:ext cx="1777169" cy="791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D66E936C-0366-4061-8FBA-243EA53CF21A}"/>
              </a:ext>
            </a:extLst>
          </p:cNvPr>
          <p:cNvSpPr/>
          <p:nvPr/>
        </p:nvSpPr>
        <p:spPr>
          <a:xfrm>
            <a:off x="4742740" y="3449136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2F9DFB78-EF51-4646-9B18-827040E19A6F}"/>
              </a:ext>
            </a:extLst>
          </p:cNvPr>
          <p:cNvSpPr/>
          <p:nvPr/>
        </p:nvSpPr>
        <p:spPr>
          <a:xfrm>
            <a:off x="4736226" y="3437393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矩形: 圓角 125">
            <a:extLst>
              <a:ext uri="{FF2B5EF4-FFF2-40B4-BE49-F238E27FC236}">
                <a16:creationId xmlns:a16="http://schemas.microsoft.com/office/drawing/2014/main" id="{35B56B16-3A68-43D6-996E-CB88E9083768}"/>
              </a:ext>
            </a:extLst>
          </p:cNvPr>
          <p:cNvSpPr/>
          <p:nvPr/>
        </p:nvSpPr>
        <p:spPr>
          <a:xfrm>
            <a:off x="3294904" y="3435963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5AC59209-DD33-4BF4-8A00-752E33A934FD}"/>
              </a:ext>
            </a:extLst>
          </p:cNvPr>
          <p:cNvSpPr/>
          <p:nvPr/>
        </p:nvSpPr>
        <p:spPr>
          <a:xfrm>
            <a:off x="3282253" y="3430357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Shape 185" descr="「TS-431X」的圖片搜尋結果">
            <a:extLst>
              <a:ext uri="{FF2B5EF4-FFF2-40B4-BE49-F238E27FC236}">
                <a16:creationId xmlns:a16="http://schemas.microsoft.com/office/drawing/2014/main" id="{F94B7DE7-F44F-42E9-B2A4-CB91891BE779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995" y="3755512"/>
            <a:ext cx="556268" cy="5924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箭號: 上-下雙向 35">
            <a:extLst>
              <a:ext uri="{FF2B5EF4-FFF2-40B4-BE49-F238E27FC236}">
                <a16:creationId xmlns:a16="http://schemas.microsoft.com/office/drawing/2014/main" id="{0EEA2B41-0108-4268-BF87-311D9F98CAC4}"/>
              </a:ext>
            </a:extLst>
          </p:cNvPr>
          <p:cNvSpPr/>
          <p:nvPr/>
        </p:nvSpPr>
        <p:spPr>
          <a:xfrm rot="5400000">
            <a:off x="879146" y="3862687"/>
            <a:ext cx="225565" cy="437032"/>
          </a:xfrm>
          <a:prstGeom prst="upDownArrow">
            <a:avLst>
              <a:gd name="adj1" fmla="val 50000"/>
              <a:gd name="adj2" fmla="val 38256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6" name="接點: 肘形 135">
            <a:extLst>
              <a:ext uri="{FF2B5EF4-FFF2-40B4-BE49-F238E27FC236}">
                <a16:creationId xmlns:a16="http://schemas.microsoft.com/office/drawing/2014/main" id="{FC88FFF0-46AC-425A-BFBE-11B7ECCE02EA}"/>
              </a:ext>
            </a:extLst>
          </p:cNvPr>
          <p:cNvCxnSpPr>
            <a:cxnSpLocks/>
          </p:cNvCxnSpPr>
          <p:nvPr/>
        </p:nvCxnSpPr>
        <p:spPr>
          <a:xfrm flipV="1">
            <a:off x="1686816" y="3163024"/>
            <a:ext cx="1407269" cy="837146"/>
          </a:xfrm>
          <a:prstGeom prst="bentConnector3">
            <a:avLst>
              <a:gd name="adj1" fmla="val 43459"/>
            </a:avLst>
          </a:prstGeom>
          <a:ln w="25400">
            <a:solidFill>
              <a:srgbClr val="1A418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" name="Shape 185" descr="「TS-431X」的圖片搜尋結果">
            <a:extLst>
              <a:ext uri="{FF2B5EF4-FFF2-40B4-BE49-F238E27FC236}">
                <a16:creationId xmlns:a16="http://schemas.microsoft.com/office/drawing/2014/main" id="{4DC696BC-85B9-4902-A0F1-A6998AB73132}"/>
              </a:ext>
            </a:extLst>
          </p:cNvPr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695" y="3505303"/>
            <a:ext cx="920514" cy="980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28181D37-E2FC-4CB0-9A42-97C8C3F80AC8}"/>
              </a:ext>
            </a:extLst>
          </p:cNvPr>
          <p:cNvCxnSpPr>
            <a:cxnSpLocks/>
          </p:cNvCxnSpPr>
          <p:nvPr/>
        </p:nvCxnSpPr>
        <p:spPr>
          <a:xfrm>
            <a:off x="1910357" y="2026681"/>
            <a:ext cx="1183728" cy="905346"/>
          </a:xfrm>
          <a:prstGeom prst="bentConnector3">
            <a:avLst>
              <a:gd name="adj1" fmla="val 32892"/>
            </a:avLst>
          </a:prstGeom>
          <a:ln w="25400">
            <a:solidFill>
              <a:srgbClr val="1A418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Shape 185" descr="「TS-431X」的圖片搜尋結果">
            <a:extLst>
              <a:ext uri="{FF2B5EF4-FFF2-40B4-BE49-F238E27FC236}">
                <a16:creationId xmlns:a16="http://schemas.microsoft.com/office/drawing/2014/main" id="{5DC2B325-DD64-4D45-8A18-60383995BB8D}"/>
              </a:ext>
            </a:extLst>
          </p:cNvPr>
          <p:cNvPicPr preferRelativeResize="0"/>
          <p:nvPr/>
        </p:nvPicPr>
        <p:blipFill rotWithShape="1"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351" y="1663236"/>
            <a:ext cx="920514" cy="9803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6BD2AC56-C83B-48D3-8EE0-856A5E8A2B1B}"/>
              </a:ext>
            </a:extLst>
          </p:cNvPr>
          <p:cNvGrpSpPr/>
          <p:nvPr/>
        </p:nvGrpSpPr>
        <p:grpSpPr>
          <a:xfrm>
            <a:off x="30685" y="2088130"/>
            <a:ext cx="1021529" cy="996033"/>
            <a:chOff x="24548" y="1848787"/>
            <a:chExt cx="1021529" cy="996033"/>
          </a:xfrm>
        </p:grpSpPr>
        <p:pic>
          <p:nvPicPr>
            <p:cNvPr id="142" name="Shape 830">
              <a:extLst>
                <a:ext uri="{FF2B5EF4-FFF2-40B4-BE49-F238E27FC236}">
                  <a16:creationId xmlns:a16="http://schemas.microsoft.com/office/drawing/2014/main" id="{CB92AB1B-F4EC-45EA-9C57-6C94896C6A61}"/>
                </a:ext>
              </a:extLst>
            </p:cNvPr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096" y="1848787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831">
              <a:extLst>
                <a:ext uri="{FF2B5EF4-FFF2-40B4-BE49-F238E27FC236}">
                  <a16:creationId xmlns:a16="http://schemas.microsoft.com/office/drawing/2014/main" id="{48C198E4-D31E-4D1E-B82A-769FC382ACB4}"/>
                </a:ext>
              </a:extLst>
            </p:cNvPr>
            <p:cNvPicPr preferRelativeResize="0"/>
            <p:nvPr/>
          </p:nvPicPr>
          <p:blipFill rotWithShape="1"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74" y="2195353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832">
              <a:extLst>
                <a:ext uri="{FF2B5EF4-FFF2-40B4-BE49-F238E27FC236}">
                  <a16:creationId xmlns:a16="http://schemas.microsoft.com/office/drawing/2014/main" id="{CCBA12F6-08A3-4FCE-B9FC-3BA6836C9D04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390" y="2555133"/>
              <a:ext cx="289687" cy="289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Shape 833">
              <a:extLst>
                <a:ext uri="{FF2B5EF4-FFF2-40B4-BE49-F238E27FC236}">
                  <a16:creationId xmlns:a16="http://schemas.microsoft.com/office/drawing/2014/main" id="{19CAFD14-09BC-4192-94A0-09EAF62C3343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482" y="2222161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Shape 834">
              <a:extLst>
                <a:ext uri="{FF2B5EF4-FFF2-40B4-BE49-F238E27FC236}">
                  <a16:creationId xmlns:a16="http://schemas.microsoft.com/office/drawing/2014/main" id="{75FCD734-A8CD-461B-867E-48D6ABAFB2C8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352" y="2533472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Shape 835">
              <a:extLst>
                <a:ext uri="{FF2B5EF4-FFF2-40B4-BE49-F238E27FC236}">
                  <a16:creationId xmlns:a16="http://schemas.microsoft.com/office/drawing/2014/main" id="{38998ECA-F33D-48B9-89A8-556FC1607033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48" y="2533472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Shape 836">
              <a:extLst>
                <a:ext uri="{FF2B5EF4-FFF2-40B4-BE49-F238E27FC236}">
                  <a16:creationId xmlns:a16="http://schemas.microsoft.com/office/drawing/2014/main" id="{A0D4DA7B-B0D5-43D3-A149-0A18444777FF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608" y="2207521"/>
              <a:ext cx="300047" cy="3000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矩形: 圓角 148">
            <a:extLst>
              <a:ext uri="{FF2B5EF4-FFF2-40B4-BE49-F238E27FC236}">
                <a16:creationId xmlns:a16="http://schemas.microsoft.com/office/drawing/2014/main" id="{CB9B5238-5379-46B1-BFDE-F4BEF12E0FB7}"/>
              </a:ext>
            </a:extLst>
          </p:cNvPr>
          <p:cNvSpPr/>
          <p:nvPr/>
        </p:nvSpPr>
        <p:spPr>
          <a:xfrm>
            <a:off x="1199361" y="2734373"/>
            <a:ext cx="907634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98C5FA90-CBE6-447A-BF5A-0217E7EA47A1}"/>
              </a:ext>
            </a:extLst>
          </p:cNvPr>
          <p:cNvSpPr/>
          <p:nvPr/>
        </p:nvSpPr>
        <p:spPr>
          <a:xfrm>
            <a:off x="1241469" y="4584633"/>
            <a:ext cx="907634" cy="3884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8FB4D8B1-6A95-4AF6-9EB8-644F9B21014E}"/>
              </a:ext>
            </a:extLst>
          </p:cNvPr>
          <p:cNvSpPr/>
          <p:nvPr/>
        </p:nvSpPr>
        <p:spPr>
          <a:xfrm>
            <a:off x="645533" y="2810259"/>
            <a:ext cx="2016545" cy="2718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云端备份</a:t>
            </a:r>
          </a:p>
        </p:txBody>
      </p:sp>
      <p:sp>
        <p:nvSpPr>
          <p:cNvPr id="154" name="矩形 153">
            <a:extLst>
              <a:ext uri="{FF2B5EF4-FFF2-40B4-BE49-F238E27FC236}">
                <a16:creationId xmlns:a16="http://schemas.microsoft.com/office/drawing/2014/main" id="{E3F401FD-8911-414B-9A38-D14CC6EEF94A}"/>
              </a:ext>
            </a:extLst>
          </p:cNvPr>
          <p:cNvSpPr/>
          <p:nvPr/>
        </p:nvSpPr>
        <p:spPr>
          <a:xfrm>
            <a:off x="712443" y="4653437"/>
            <a:ext cx="2016545" cy="2718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异地备份</a:t>
            </a:r>
          </a:p>
        </p:txBody>
      </p: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31D7E258-1E35-49FE-A385-3593B5DA566A}"/>
              </a:ext>
            </a:extLst>
          </p:cNvPr>
          <p:cNvSpPr/>
          <p:nvPr/>
        </p:nvSpPr>
        <p:spPr>
          <a:xfrm>
            <a:off x="2096652" y="3296016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051313D1-D525-4E33-AB9D-0C40941F9E9B}"/>
              </a:ext>
            </a:extLst>
          </p:cNvPr>
          <p:cNvSpPr/>
          <p:nvPr/>
        </p:nvSpPr>
        <p:spPr>
          <a:xfrm>
            <a:off x="2084001" y="3290410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矩形: 圓角 157">
            <a:extLst>
              <a:ext uri="{FF2B5EF4-FFF2-40B4-BE49-F238E27FC236}">
                <a16:creationId xmlns:a16="http://schemas.microsoft.com/office/drawing/2014/main" id="{2D306E9B-AC68-43DA-8D5A-0AC6CCEC50DB}"/>
              </a:ext>
            </a:extLst>
          </p:cNvPr>
          <p:cNvSpPr/>
          <p:nvPr/>
        </p:nvSpPr>
        <p:spPr>
          <a:xfrm>
            <a:off x="2108323" y="2409512"/>
            <a:ext cx="389845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81D66FF3-25EB-4ED5-A01D-EF06A8520D51}"/>
              </a:ext>
            </a:extLst>
          </p:cNvPr>
          <p:cNvSpPr/>
          <p:nvPr/>
        </p:nvSpPr>
        <p:spPr>
          <a:xfrm>
            <a:off x="2095672" y="2403906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文字方塊 135">
            <a:extLst>
              <a:ext uri="{FF2B5EF4-FFF2-40B4-BE49-F238E27FC236}">
                <a16:creationId xmlns:a16="http://schemas.microsoft.com/office/drawing/2014/main" id="{E0FBD861-AEC3-428F-B946-549E90FCC387}"/>
              </a:ext>
            </a:extLst>
          </p:cNvPr>
          <p:cNvSpPr txBox="1"/>
          <p:nvPr/>
        </p:nvSpPr>
        <p:spPr>
          <a:xfrm>
            <a:off x="1068025" y="1142445"/>
            <a:ext cx="1054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箭號: 上-下雙向 166">
            <a:extLst>
              <a:ext uri="{FF2B5EF4-FFF2-40B4-BE49-F238E27FC236}">
                <a16:creationId xmlns:a16="http://schemas.microsoft.com/office/drawing/2014/main" id="{9B93586B-7CB1-4821-95A4-00283FA14A04}"/>
              </a:ext>
            </a:extLst>
          </p:cNvPr>
          <p:cNvSpPr/>
          <p:nvPr/>
        </p:nvSpPr>
        <p:spPr>
          <a:xfrm rot="10800000">
            <a:off x="2075366" y="1568231"/>
            <a:ext cx="229852" cy="410923"/>
          </a:xfrm>
          <a:prstGeom prst="upDownArrow">
            <a:avLst>
              <a:gd name="adj1" fmla="val 50000"/>
              <a:gd name="adj2" fmla="val 38256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C94BDE14-5770-2A4F-816C-F7EF8BCB1448}"/>
              </a:ext>
            </a:extLst>
          </p:cNvPr>
          <p:cNvSpPr txBox="1"/>
          <p:nvPr/>
        </p:nvSpPr>
        <p:spPr>
          <a:xfrm>
            <a:off x="3007990" y="953836"/>
            <a:ext cx="3218176" cy="8985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50" b="1">
                <a:solidFill>
                  <a:schemeClr val="tx1"/>
                </a:solidFill>
                <a:ea typeface="+mn-lt"/>
              </a:rPr>
              <a:t>3</a:t>
            </a:r>
            <a:r>
              <a:rPr lang="zh-TW" sz="1250" b="1">
                <a:solidFill>
                  <a:schemeClr val="tx1"/>
                </a:solidFill>
                <a:ea typeface="Microsoft JhengHei"/>
              </a:rPr>
              <a:t> </a:t>
            </a:r>
            <a:r>
              <a:rPr lang="en-US" sz="1250" b="1">
                <a:solidFill>
                  <a:schemeClr val="tx1"/>
                </a:solidFill>
                <a:ea typeface="+mn-lt"/>
              </a:rPr>
              <a:t>x</a:t>
            </a:r>
            <a:r>
              <a:rPr lang="zh-TW" sz="1250" b="1">
                <a:solidFill>
                  <a:schemeClr val="tx1"/>
                </a:solidFill>
                <a:ea typeface="Microsoft JhengHei"/>
              </a:rPr>
              <a:t> </a:t>
            </a:r>
            <a:r>
              <a:rPr lang="en-US" sz="1250" b="1">
                <a:solidFill>
                  <a:schemeClr val="tx1"/>
                </a:solidFill>
                <a:ea typeface="+mn-lt"/>
              </a:rPr>
              <a:t>SFP+</a:t>
            </a:r>
            <a:r>
              <a:rPr lang="zh-TW" sz="1250" b="1">
                <a:solidFill>
                  <a:schemeClr val="tx1"/>
                </a:solidFill>
                <a:ea typeface="Microsoft JhengHei"/>
              </a:rPr>
              <a:t> </a:t>
            </a:r>
            <a:r>
              <a:rPr lang="en-US" sz="1250" b="1">
                <a:solidFill>
                  <a:schemeClr val="tx1"/>
                </a:solidFill>
                <a:ea typeface="+mn-lt"/>
              </a:rPr>
              <a:t>10GbE</a:t>
            </a:r>
            <a:r>
              <a:rPr lang="zh-TW" sz="1250" b="1">
                <a:solidFill>
                  <a:schemeClr val="tx1"/>
                </a:solidFill>
                <a:ea typeface="Microsoft JhengHei"/>
              </a:rPr>
              <a:t> </a:t>
            </a:r>
            <a:r>
              <a:rPr lang="zh-TW" altLang="en-US" sz="1250" b="1">
                <a:solidFill>
                  <a:schemeClr val="tx1"/>
                </a:solidFill>
                <a:ea typeface="Microsoft JhengHei"/>
              </a:rPr>
              <a:t>传输</a:t>
            </a:r>
            <a:r>
              <a:rPr lang="zh-TW" altLang="en-US" sz="1250" b="1">
                <a:solidFill>
                  <a:schemeClr val="tx1"/>
                </a:solidFill>
                <a:latin typeface="微軟正黑體"/>
                <a:ea typeface="微軟正黑體"/>
              </a:rPr>
              <a:t>端</a:t>
            </a:r>
            <a:r>
              <a:rPr lang="zh-TW" sz="1250" b="1">
                <a:solidFill>
                  <a:schemeClr val="tx1"/>
                </a:solidFill>
                <a:latin typeface="微軟正黑體"/>
                <a:ea typeface="微軟正黑體"/>
              </a:rPr>
              <a:t>口 </a:t>
            </a:r>
            <a:endParaRPr lang="en-US" sz="1250" b="1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marL="177800">
              <a:lnSpc>
                <a:spcPts val="1600"/>
              </a:lnSpc>
            </a:pPr>
            <a:r>
              <a:rPr lang="en-US" sz="900">
                <a:solidFill>
                  <a:schemeClr val="tx1"/>
                </a:solidFill>
                <a:ea typeface="+mn-lt"/>
              </a:rPr>
              <a:t>(</a:t>
            </a:r>
            <a:r>
              <a:rPr lang="zh-TW" sz="900">
                <a:solidFill>
                  <a:schemeClr val="tx1"/>
                </a:solidFill>
                <a:ea typeface="Microsoft JhengHei"/>
              </a:rPr>
              <a:t>內含 </a:t>
            </a:r>
            <a:r>
              <a:rPr lang="en-US" sz="900">
                <a:solidFill>
                  <a:schemeClr val="tx1"/>
                </a:solidFill>
                <a:ea typeface="+mn-lt"/>
              </a:rPr>
              <a:t>1</a:t>
            </a:r>
            <a:r>
              <a:rPr lang="zh-TW" sz="900">
                <a:solidFill>
                  <a:schemeClr val="tx1"/>
                </a:solidFill>
                <a:ea typeface="Microsoft JhengHei"/>
              </a:rPr>
              <a:t> </a:t>
            </a:r>
            <a:r>
              <a:rPr lang="en-US" sz="900">
                <a:solidFill>
                  <a:schemeClr val="tx1"/>
                </a:solidFill>
                <a:ea typeface="+mn-lt"/>
              </a:rPr>
              <a:t>x</a:t>
            </a:r>
            <a:r>
              <a:rPr lang="zh-TW" sz="900">
                <a:solidFill>
                  <a:schemeClr val="tx1"/>
                </a:solidFill>
                <a:ea typeface="Microsoft JhengHei"/>
              </a:rPr>
              <a:t> </a:t>
            </a:r>
            <a:r>
              <a:rPr lang="en-US" sz="900">
                <a:solidFill>
                  <a:schemeClr val="tx1"/>
                </a:solidFill>
                <a:ea typeface="+mn-lt"/>
              </a:rPr>
              <a:t>10GbE NBASE-T Combo</a:t>
            </a:r>
            <a:r>
              <a:rPr lang="zh-TW" sz="900">
                <a:solidFill>
                  <a:schemeClr val="tx1"/>
                </a:solidFill>
                <a:ea typeface="Microsoft JhengHei"/>
              </a:rPr>
              <a:t> </a:t>
            </a:r>
            <a:r>
              <a:rPr lang="zh-TW" altLang="en-US" sz="900">
                <a:solidFill>
                  <a:schemeClr val="tx1"/>
                </a:solidFill>
                <a:ea typeface="Microsoft JhengHei"/>
              </a:rPr>
              <a:t>传输</a:t>
            </a:r>
            <a:r>
              <a:rPr lang="zh-TW" altLang="en-US" sz="900">
                <a:solidFill>
                  <a:schemeClr val="tx1"/>
                </a:solidFill>
                <a:latin typeface="微軟正黑體"/>
                <a:ea typeface="微軟正黑體"/>
              </a:rPr>
              <a:t>端</a:t>
            </a:r>
            <a:r>
              <a:rPr lang="zh-CN" sz="900">
                <a:solidFill>
                  <a:schemeClr val="tx1"/>
                </a:solidFill>
                <a:latin typeface="微軟正黑體"/>
                <a:ea typeface="微軟正黑體"/>
              </a:rPr>
              <a:t>口</a:t>
            </a:r>
            <a:endParaRPr lang="en-US" sz="900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marL="177800">
              <a:lnSpc>
                <a:spcPts val="1600"/>
              </a:lnSpc>
            </a:pPr>
            <a:r>
              <a:rPr lang="zh-CN" sz="900">
                <a:solidFill>
                  <a:schemeClr val="tx1"/>
                </a:solidFill>
                <a:ea typeface="Microsoft JhengHei"/>
              </a:rPr>
              <a:t>支援：</a:t>
            </a:r>
            <a:r>
              <a:rPr lang="en-US" sz="900">
                <a:solidFill>
                  <a:schemeClr val="tx1"/>
                </a:solidFill>
                <a:ea typeface="+mn-lt"/>
              </a:rPr>
              <a:t>10Gbps/5Gbps/2.5Gbps/1Gbps/100Mbps)</a:t>
            </a:r>
          </a:p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50" b="1">
                <a:solidFill>
                  <a:schemeClr val="tx1"/>
                </a:solidFill>
                <a:ea typeface="+mn-lt"/>
              </a:rPr>
              <a:t>8</a:t>
            </a:r>
            <a:r>
              <a:rPr lang="zh-TW" sz="1250" b="1">
                <a:solidFill>
                  <a:schemeClr val="tx1"/>
                </a:solidFill>
                <a:ea typeface="Microsoft JhengHei"/>
              </a:rPr>
              <a:t> </a:t>
            </a:r>
            <a:r>
              <a:rPr lang="en-US" sz="1250" b="1">
                <a:solidFill>
                  <a:schemeClr val="tx1"/>
                </a:solidFill>
                <a:ea typeface="+mn-lt"/>
              </a:rPr>
              <a:t>x</a:t>
            </a:r>
            <a:r>
              <a:rPr lang="zh-TW" sz="1250" b="1">
                <a:solidFill>
                  <a:schemeClr val="tx1"/>
                </a:solidFill>
                <a:ea typeface="Microsoft JhengHei"/>
              </a:rPr>
              <a:t> </a:t>
            </a:r>
            <a:r>
              <a:rPr lang="en-US" sz="1250" b="1">
                <a:solidFill>
                  <a:schemeClr val="tx1"/>
                </a:solidFill>
                <a:ea typeface="+mn-lt"/>
              </a:rPr>
              <a:t>1GbE</a:t>
            </a:r>
            <a:r>
              <a:rPr lang="zh-TW" sz="1250" b="1">
                <a:solidFill>
                  <a:schemeClr val="tx1"/>
                </a:solidFill>
                <a:ea typeface="Microsoft JhengHei"/>
              </a:rPr>
              <a:t> </a:t>
            </a:r>
            <a:r>
              <a:rPr lang="en-US" sz="1250" b="1">
                <a:solidFill>
                  <a:schemeClr val="tx1"/>
                </a:solidFill>
                <a:ea typeface="+mn-lt"/>
              </a:rPr>
              <a:t>RJ45</a:t>
            </a:r>
            <a:r>
              <a:rPr lang="zh-TW" sz="1250" b="1">
                <a:solidFill>
                  <a:schemeClr val="tx1"/>
                </a:solidFill>
                <a:ea typeface="Microsoft JhengHei"/>
              </a:rPr>
              <a:t> </a:t>
            </a:r>
            <a:r>
              <a:rPr lang="zh-TW" altLang="en-US" sz="1250" b="1">
                <a:solidFill>
                  <a:schemeClr val="tx1"/>
                </a:solidFill>
                <a:ea typeface="Microsoft JhengHei"/>
              </a:rPr>
              <a:t>传输</a:t>
            </a:r>
            <a:r>
              <a:rPr lang="zh-CN" altLang="en-US" sz="1250" b="1">
                <a:solidFill>
                  <a:schemeClr val="tx1"/>
                </a:solidFill>
                <a:ea typeface="Microsoft JhengHei"/>
              </a:rPr>
              <a:t>端</a:t>
            </a:r>
            <a:r>
              <a:rPr lang="zh-CN" sz="1250" b="1">
                <a:solidFill>
                  <a:schemeClr val="tx1"/>
                </a:solidFill>
                <a:ea typeface="Microsoft JhengHei"/>
              </a:rPr>
              <a:t>口</a:t>
            </a:r>
            <a:endParaRPr lang="en-US" sz="1250" b="1">
              <a:solidFill>
                <a:schemeClr val="tx1"/>
              </a:solidFill>
              <a:ea typeface="Microsoft JhengHei"/>
            </a:endParaRPr>
          </a:p>
        </p:txBody>
      </p:sp>
      <p:pic>
        <p:nvPicPr>
          <p:cNvPr id="72" name="圖片 71" descr="一張含有 電子用品 的圖片&#10;&#10;自動產生的描述">
            <a:extLst>
              <a:ext uri="{FF2B5EF4-FFF2-40B4-BE49-F238E27FC236}">
                <a16:creationId xmlns:a16="http://schemas.microsoft.com/office/drawing/2014/main" id="{526C8847-7D7F-43A8-9B2C-7752AE98EAF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117" y="2656764"/>
            <a:ext cx="2450382" cy="1512554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102D851D-0E2D-4073-8100-3BA07758B064}"/>
              </a:ext>
            </a:extLst>
          </p:cNvPr>
          <p:cNvSpPr/>
          <p:nvPr/>
        </p:nvSpPr>
        <p:spPr>
          <a:xfrm>
            <a:off x="2466424" y="2010554"/>
            <a:ext cx="3583182" cy="295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9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一台解決所有网络构建问题</a:t>
            </a:r>
            <a:r>
              <a:rPr lang="en-US" altLang="zh-TW" sz="1950" b="1">
                <a:solidFill>
                  <a:schemeClr val="bg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!!</a:t>
            </a: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E2BA94D6-E057-4289-943D-C5DCDB8DA2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390" y="1740607"/>
            <a:ext cx="748651" cy="748651"/>
          </a:xfrm>
          <a:prstGeom prst="rect">
            <a:avLst/>
          </a:prstGeom>
        </p:spPr>
      </p:pic>
      <p:pic>
        <p:nvPicPr>
          <p:cNvPr id="62" name="圖片 61" descr="i_1.png">
            <a:extLst>
              <a:ext uri="{FF2B5EF4-FFF2-40B4-BE49-F238E27FC236}">
                <a16:creationId xmlns:a16="http://schemas.microsoft.com/office/drawing/2014/main" id="{39BB6D20-FD20-45A5-BCCA-525CA1DA7A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385" y="1864010"/>
            <a:ext cx="457939" cy="444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56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>
            <a:extLst>
              <a:ext uri="{FF2B5EF4-FFF2-40B4-BE49-F238E27FC236}">
                <a16:creationId xmlns:a16="http://schemas.microsoft.com/office/drawing/2014/main" id="{31C93E91-E67D-4D00-9E7B-571B8D09C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89" y="2968019"/>
            <a:ext cx="8812414" cy="226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8CC83E86-8D02-44E6-9FD1-D09C0F6D3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2" y="879054"/>
            <a:ext cx="8812414" cy="226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7" name="直線接點 56"/>
          <p:cNvCxnSpPr/>
          <p:nvPr/>
        </p:nvCxnSpPr>
        <p:spPr>
          <a:xfrm>
            <a:off x="2357179" y="4270534"/>
            <a:ext cx="1710767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 flipV="1">
            <a:off x="5220073" y="3838488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2357179" y="2042472"/>
            <a:ext cx="1710767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/>
          <p:nvPr/>
        </p:nvCxnSpPr>
        <p:spPr>
          <a:xfrm flipV="1">
            <a:off x="5220073" y="1610424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5148066" y="2060474"/>
            <a:ext cx="1540957" cy="358701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一張含有 天空, 電子用品 的圖片&#10;&#10;描述是以高可信度產生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237" y="1695478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801824" y="3571883"/>
            <a:ext cx="1985018" cy="1463391"/>
          </a:xfrm>
          <a:prstGeom prst="rect">
            <a:avLst/>
          </a:prstGeom>
          <a:noFill/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356" y="3597866"/>
            <a:ext cx="1484787" cy="1463391"/>
          </a:xfrm>
          <a:prstGeom prst="rect">
            <a:avLst/>
          </a:prstGeom>
          <a:noFill/>
        </p:spPr>
      </p:pic>
      <p:sp>
        <p:nvSpPr>
          <p:cNvPr id="429" name="Shape 429"/>
          <p:cNvSpPr txBox="1">
            <a:spLocks noGrp="1"/>
          </p:cNvSpPr>
          <p:nvPr>
            <p:ph type="title" idx="4294967295"/>
          </p:nvPr>
        </p:nvSpPr>
        <p:spPr>
          <a:xfrm>
            <a:off x="655931" y="212234"/>
            <a:ext cx="7619135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用最少的花费把 </a:t>
            </a:r>
            <a:r>
              <a:rPr lang="en-US" altLang="zh-TW" sz="3200">
                <a:solidFill>
                  <a:schemeClr val="bg1"/>
                </a:solidFill>
                <a:latin typeface="Microsoft JhengHei"/>
              </a:rPr>
              <a:t>1G </a:t>
            </a: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提升成 </a:t>
            </a:r>
            <a:r>
              <a:rPr lang="en-US" altLang="zh-TW" sz="3200">
                <a:solidFill>
                  <a:schemeClr val="bg1"/>
                </a:solidFill>
                <a:latin typeface="Microsoft JhengHei"/>
              </a:rPr>
              <a:t>5G </a:t>
            </a:r>
            <a:r>
              <a:rPr lang="zh-TW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速度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6678785" y="117837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6678785" y="198846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5" name="Shape 435"/>
          <p:cNvSpPr txBox="1"/>
          <p:nvPr/>
        </p:nvSpPr>
        <p:spPr>
          <a:xfrm>
            <a:off x="3275857" y="1470693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05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050" b="1">
                <a:solidFill>
                  <a:srgbClr val="262626"/>
                </a:solidFill>
                <a:ea typeface="微軟正黑體"/>
              </a:rPr>
              <a:t>10G/5G/2.5G/1G/100M交换机</a:t>
            </a:r>
            <a:endParaRPr lang="zh-TW" altLang="en-US" sz="1050" b="1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2789339" y="209647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2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2789338" y="166443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2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6084563" y="1316124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5652401" y="131612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1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6084563" y="2420514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5652401" y="242051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1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Shape 43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6678785" y="3372545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Shape 443"/>
          <p:cNvSpPr txBox="1"/>
          <p:nvPr/>
        </p:nvSpPr>
        <p:spPr>
          <a:xfrm>
            <a:off x="2789339" y="431922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2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2789338" y="388717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2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0" name="Shape 443"/>
          <p:cNvSpPr txBox="1"/>
          <p:nvPr/>
        </p:nvSpPr>
        <p:spPr>
          <a:xfrm>
            <a:off x="6124318" y="353886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1" name="Shape 444"/>
          <p:cNvSpPr txBox="1"/>
          <p:nvPr/>
        </p:nvSpPr>
        <p:spPr>
          <a:xfrm>
            <a:off x="5692156" y="3538868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6124318" y="429994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5692156" y="4299942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225017" y="389763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</a:rPr>
              <a:t>5Gb</a:t>
            </a:r>
            <a:endParaRPr sz="12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3396795" y="3795886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05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050" b="1">
                <a:solidFill>
                  <a:srgbClr val="262626"/>
                </a:solidFill>
                <a:ea typeface="微軟正黑體"/>
              </a:rPr>
              <a:t>10G/5G/2.5G/1G/100M交换机</a:t>
            </a:r>
            <a:endParaRPr lang="zh-TW" altLang="en-US" sz="1050" b="1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3769857" y="4483222"/>
            <a:ext cx="1990534" cy="28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3735387" y="2164337"/>
            <a:ext cx="2108369" cy="3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215" y="3570842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C:\Users\user\Desktop\21_PPT對稿QNAP AQC107 10G網卡\8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50329" y="2147212"/>
            <a:ext cx="3439175" cy="1775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7658598" y="3229540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0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9" name="肘形接點 58"/>
          <p:cNvCxnSpPr>
            <a:cxnSpLocks/>
          </p:cNvCxnSpPr>
          <p:nvPr/>
        </p:nvCxnSpPr>
        <p:spPr>
          <a:xfrm>
            <a:off x="5148066" y="4267274"/>
            <a:ext cx="1640133" cy="362441"/>
          </a:xfrm>
          <a:prstGeom prst="bentConnector3">
            <a:avLst>
              <a:gd name="adj1" fmla="val 33894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Shape 43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6743768" y="4157235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870" y="4358839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951ABDAA-1810-C641-9573-30780E46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2544" y="3777396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E1691C-2499-459D-B640-27F3C865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834" y="4008888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Shape 434">
            <a:extLst>
              <a:ext uri="{FF2B5EF4-FFF2-40B4-BE49-F238E27FC236}">
                <a16:creationId xmlns:a16="http://schemas.microsoft.com/office/drawing/2014/main" id="{E56F2A0B-5AE7-0D4A-983C-12E83A5638F7}"/>
              </a:ext>
            </a:extLst>
          </p:cNvPr>
          <p:cNvSpPr txBox="1"/>
          <p:nvPr/>
        </p:nvSpPr>
        <p:spPr>
          <a:xfrm>
            <a:off x="1396677" y="3048149"/>
            <a:ext cx="76151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9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TS</a:t>
            </a:r>
            <a:r>
              <a:rPr lang="en-US" altLang="zh-TW" sz="9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TW" sz="9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963N</a:t>
            </a:r>
            <a:endParaRPr lang="en-US" altLang="zh-TW" sz="9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1391707" y="1034930"/>
            <a:ext cx="76151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9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TS</a:t>
            </a:r>
            <a:r>
              <a:rPr lang="en-US" altLang="zh-TW" sz="9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TW" sz="9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963N</a:t>
            </a:r>
            <a:endParaRPr lang="en-US" altLang="zh-TW" sz="9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4" name="矩形圖說文字 15">
            <a:extLst>
              <a:ext uri="{FF2B5EF4-FFF2-40B4-BE49-F238E27FC236}">
                <a16:creationId xmlns:a16="http://schemas.microsoft.com/office/drawing/2014/main" id="{72B5C0B6-93F3-4D37-ADBC-A8F819179849}"/>
              </a:ext>
            </a:extLst>
          </p:cNvPr>
          <p:cNvSpPr/>
          <p:nvPr/>
        </p:nvSpPr>
        <p:spPr>
          <a:xfrm>
            <a:off x="3480561" y="2536342"/>
            <a:ext cx="2006045" cy="515514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4" name="Shape 474"/>
          <p:cNvSpPr txBox="1"/>
          <p:nvPr/>
        </p:nvSpPr>
        <p:spPr>
          <a:xfrm>
            <a:off x="3122111" y="2529018"/>
            <a:ext cx="2686777" cy="492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 + QXG-10G1T</a:t>
            </a:r>
          </a:p>
          <a:p>
            <a:pPr algn="ctr">
              <a:lnSpc>
                <a:spcPts val="17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+ QNA-UC5G1T</a:t>
            </a:r>
            <a:endParaRPr sz="15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30B062F5-22B0-4AAF-A0E2-6FB1C4F0F746}"/>
              </a:ext>
            </a:extLst>
          </p:cNvPr>
          <p:cNvSpPr/>
          <p:nvPr/>
        </p:nvSpPr>
        <p:spPr>
          <a:xfrm>
            <a:off x="3479641" y="2525781"/>
            <a:ext cx="2006045" cy="526075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04DEFC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6" name="圖片 65" descr="一張含有 電子用品 的圖片&#10;&#10;自動產生的描述">
            <a:extLst>
              <a:ext uri="{FF2B5EF4-FFF2-40B4-BE49-F238E27FC236}">
                <a16:creationId xmlns:a16="http://schemas.microsoft.com/office/drawing/2014/main" id="{94BFE5B1-3F8A-40DE-AD29-A3FB702EB9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2" y="1336892"/>
            <a:ext cx="3294778" cy="2033776"/>
          </a:xfrm>
          <a:prstGeom prst="rect">
            <a:avLst/>
          </a:prstGeom>
        </p:spPr>
      </p:pic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EBC781A3-9B9B-460B-ABDE-2CF619D82050}"/>
              </a:ext>
            </a:extLst>
          </p:cNvPr>
          <p:cNvSpPr/>
          <p:nvPr/>
        </p:nvSpPr>
        <p:spPr>
          <a:xfrm>
            <a:off x="5065380" y="4692351"/>
            <a:ext cx="2046695" cy="36856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7" name="圖片 66" descr="一張含有 電子用品 的圖片&#10;&#10;自動產生的描述">
            <a:extLst>
              <a:ext uri="{FF2B5EF4-FFF2-40B4-BE49-F238E27FC236}">
                <a16:creationId xmlns:a16="http://schemas.microsoft.com/office/drawing/2014/main" id="{1BCBFF4D-A0AF-49F7-9372-ACF2FC9505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" y="3298050"/>
            <a:ext cx="3294778" cy="2033776"/>
          </a:xfrm>
          <a:prstGeom prst="rect">
            <a:avLst/>
          </a:prstGeom>
        </p:spPr>
      </p:pic>
      <p:sp>
        <p:nvSpPr>
          <p:cNvPr id="44" name="Shape 477"/>
          <p:cNvSpPr/>
          <p:nvPr/>
        </p:nvSpPr>
        <p:spPr>
          <a:xfrm>
            <a:off x="5291911" y="4736949"/>
            <a:ext cx="1909028" cy="27697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线</a:t>
            </a:r>
            <a:r>
              <a:rPr lang="zh-TW" altLang="en-US" sz="14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直接升速</a:t>
            </a:r>
            <a:endParaRPr sz="14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915CD5EC-2599-41DB-A11F-3EDA8FBA8BBE}"/>
              </a:ext>
            </a:extLst>
          </p:cNvPr>
          <p:cNvSpPr/>
          <p:nvPr/>
        </p:nvSpPr>
        <p:spPr>
          <a:xfrm>
            <a:off x="1223896" y="4736948"/>
            <a:ext cx="2046695" cy="32644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7" name="Shape 477"/>
          <p:cNvSpPr/>
          <p:nvPr/>
        </p:nvSpPr>
        <p:spPr>
          <a:xfrm>
            <a:off x="1473102" y="4758715"/>
            <a:ext cx="1909028" cy="27697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线</a:t>
            </a:r>
            <a:r>
              <a:rPr lang="zh-TW" altLang="en-US" sz="14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直接升速</a:t>
            </a:r>
            <a:endParaRPr sz="14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596731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物件 的圖片&#10;&#10;自動產生的描述">
            <a:extLst>
              <a:ext uri="{FF2B5EF4-FFF2-40B4-BE49-F238E27FC236}">
                <a16:creationId xmlns:a16="http://schemas.microsoft.com/office/drawing/2014/main" id="{72055D82-9BFF-47AA-8491-4CE59C488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" y="0"/>
            <a:ext cx="9128320" cy="11054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A8F0395-0FE5-4FF7-9410-BE2B121519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05402"/>
            <a:ext cx="9144000" cy="4038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137160" y="136100"/>
            <a:ext cx="8869680" cy="623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zh-CN" altLang="en-US" sz="3200">
                <a:latin typeface="Microsoft JhengHei"/>
                <a:ea typeface="Microsoft JhengHei"/>
              </a:rPr>
              <a:t>搭配</a:t>
            </a:r>
            <a:r>
              <a:rPr lang="en-US" altLang="zh-CN" sz="3200">
                <a:latin typeface="Microsoft JhengHei"/>
                <a:ea typeface="微軟正黑體"/>
              </a:rPr>
              <a:t> </a:t>
            </a:r>
            <a:r>
              <a:rPr lang="en-US" altLang="zh-CN" sz="3200" err="1">
                <a:latin typeface="Microsoft JhengHei"/>
                <a:ea typeface="微軟正黑體"/>
              </a:rPr>
              <a:t>Qtier</a:t>
            </a:r>
            <a:r>
              <a:rPr lang="en-US" altLang="zh-CN" sz="3200">
                <a:latin typeface="Microsoft JhengHei"/>
                <a:ea typeface="微軟正黑體"/>
              </a:rPr>
              <a:t> </a:t>
            </a:r>
            <a:r>
              <a:rPr lang="en-US" altLang="zh-CN" sz="3200" err="1">
                <a:latin typeface="Microsoft JhengHei"/>
                <a:ea typeface="微軟正黑體"/>
              </a:rPr>
              <a:t>发挥</a:t>
            </a:r>
            <a:r>
              <a:rPr lang="en-US" altLang="zh-CN" sz="3200">
                <a:latin typeface="Microsoft JhengHei"/>
                <a:ea typeface="微軟正黑體"/>
              </a:rPr>
              <a:t> </a:t>
            </a:r>
            <a:r>
              <a:rPr lang="en-US" altLang="zh-Hant" sz="3200">
                <a:latin typeface="Microsoft JhengHei"/>
                <a:ea typeface="微軟正黑體"/>
              </a:rPr>
              <a:t>5</a:t>
            </a:r>
            <a:r>
              <a:rPr lang="en-US" altLang="zh-Hant" sz="3200">
                <a:latin typeface="Microsoft JhengHei"/>
                <a:ea typeface="微軟正黑體"/>
                <a:sym typeface="Arial"/>
              </a:rPr>
              <a:t>GbE </a:t>
            </a:r>
            <a:r>
              <a:rPr lang="zh-Hant" altLang="en-US" sz="3200">
                <a:latin typeface="Microsoft JhengHei"/>
                <a:ea typeface="Microsoft JhengHei"/>
                <a:sym typeface="Arial"/>
              </a:rPr>
              <a:t>效能</a:t>
            </a:r>
            <a:r>
              <a:rPr lang="zh-Hant" altLang="en-US" sz="3200">
                <a:latin typeface="Microsoft JhengHei"/>
                <a:ea typeface="Microsoft JhengHei"/>
              </a:rPr>
              <a:t>与</a:t>
            </a:r>
            <a:r>
              <a:rPr lang="zh-Hant" altLang="en-US" sz="3200">
                <a:latin typeface="Microsoft JhengHei"/>
                <a:ea typeface="Microsoft JhengHei"/>
                <a:sym typeface="Arial"/>
              </a:rPr>
              <a:t>兼具大容量</a:t>
            </a:r>
            <a:r>
              <a:rPr lang="zh-Hant" altLang="en-US" sz="3200">
                <a:latin typeface="Microsoft JhengHei"/>
                <a:ea typeface="Microsoft JhengHei"/>
              </a:rPr>
              <a:t>空间</a:t>
            </a:r>
            <a:endParaRPr lang="zh-TW" altLang="en-US" sz="3200">
              <a:latin typeface="Microsoft JhengHei"/>
              <a:ea typeface="Microsoft JhengHe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185350" y="3840158"/>
            <a:ext cx="2843038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测试于 </a:t>
            </a:r>
            <a:r>
              <a:rPr lang="en-US" altLang="zh-Hant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QNAP </a:t>
            </a:r>
            <a:r>
              <a:rPr lang="en-US" altLang="zh-Hant" sz="800" err="1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实验</a:t>
            </a: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室，数据会因实际环境而有所不同</a:t>
            </a:r>
            <a:br>
              <a:rPr lang="ja-JP" altLang="en-US" sz="800">
                <a:latin typeface="微軟正黑體" pitchFamily="34" charset="-120"/>
                <a:ea typeface="微軟正黑體" pitchFamily="34" charset="-120"/>
              </a:rPr>
            </a:br>
            <a:r>
              <a:rPr lang="en-US" altLang="ja-JP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1 </a:t>
            </a:r>
            <a:r>
              <a:rPr lang="en-US" altLang="zh-Hant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x5GbE iSCSI </a:t>
            </a:r>
            <a:r>
              <a:rPr lang="en-US" altLang="zh-Hant" sz="800" err="1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传输测试</a:t>
            </a: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环境：</a:t>
            </a:r>
            <a:br>
              <a:rPr lang="ja-JP" altLang="en-US" sz="800">
                <a:latin typeface="微軟正黑體"/>
                <a:ea typeface="微軟正黑體"/>
              </a:rPr>
            </a:br>
            <a:r>
              <a:rPr lang="en-US" altLang="zh-Hant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NAS： TS-963N</a:t>
            </a:r>
            <a:br>
              <a:rPr lang="en-US" altLang="zh-Hant" sz="80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OS：QTS 4.4.1</a:t>
            </a:r>
            <a:br>
              <a:rPr lang="en-US" altLang="zh-Hant" sz="800">
                <a:latin typeface="微軟正黑體" pitchFamily="34" charset="-120"/>
                <a:ea typeface="微軟正黑體" pitchFamily="34" charset="-120"/>
              </a:rPr>
            </a:b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磁盘群組：</a:t>
            </a:r>
            <a:r>
              <a:rPr lang="en-US" altLang="ja-JP" sz="800" err="1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Qtier</a:t>
            </a:r>
            <a:r>
              <a:rPr lang="en-US" altLang="ja-JP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, </a:t>
            </a:r>
            <a:r>
              <a:rPr lang="en-US" altLang="zh-Hant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5 x Seagate 1TB ST1000NM0033 HDD RAID 5 + 4 x Samsung 860 Pro 512GB SSD RAID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C02794-210B-754D-A6D6-51B7453A1B53}"/>
              </a:ext>
            </a:extLst>
          </p:cNvPr>
          <p:cNvSpPr/>
          <p:nvPr/>
        </p:nvSpPr>
        <p:spPr>
          <a:xfrm>
            <a:off x="3173981" y="4435365"/>
            <a:ext cx="5727088" cy="2154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客戶端 </a:t>
            </a:r>
            <a:r>
              <a:rPr lang="en-US" altLang="en-US" sz="800" err="1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PC：Windows</a:t>
            </a:r>
            <a:r>
              <a:rPr lang="en-US" altLang="en-US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 10, Intel Core i7-6700 3.4 GHz, 32GB RAM, QNAP QNA-UC5G1T 5GbE USB </a:t>
            </a: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/>
                <a:ea typeface="微軟正黑體"/>
              </a:rPr>
              <a:t>网卡</a:t>
            </a:r>
            <a:endParaRPr lang="en-US" altLang="en-US" sz="800">
              <a:solidFill>
                <a:schemeClr val="bg1">
                  <a:lumMod val="8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34955" y="2809833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411 </a:t>
            </a:r>
            <a:r>
              <a:rPr lang="en-US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36952" y="3730321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352 </a:t>
            </a:r>
            <a:r>
              <a:rPr lang="en-US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03246" y="2204472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j-lt"/>
                <a:cs typeface="Arial" pitchFamily="34" charset="0"/>
              </a:rPr>
              <a:t>Read</a:t>
            </a:r>
            <a:endParaRPr lang="zh-TW" altLang="en-US" sz="140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4348" y="3117610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57D3FF"/>
                </a:solidFill>
                <a:latin typeface="+mj-lt"/>
                <a:cs typeface="Arial" pitchFamily="34" charset="0"/>
              </a:rPr>
              <a:t>Write</a:t>
            </a:r>
            <a:endParaRPr lang="zh-TW" altLang="en-US" sz="1400">
              <a:solidFill>
                <a:srgbClr val="57D3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28EA1E-6FA6-7545-86F9-F7CF2597449B}"/>
              </a:ext>
            </a:extLst>
          </p:cNvPr>
          <p:cNvSpPr/>
          <p:nvPr/>
        </p:nvSpPr>
        <p:spPr>
          <a:xfrm>
            <a:off x="256264" y="1890074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File transfer</a:t>
            </a:r>
            <a:r>
              <a:rPr lang="en-US" altLang="zh-Hant">
                <a:solidFill>
                  <a:schemeClr val="bg1">
                    <a:lumMod val="8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endParaRPr lang="en-US">
              <a:latin typeface="+mj-lt"/>
            </a:endParaRPr>
          </a:p>
        </p:txBody>
      </p:sp>
      <p:pic>
        <p:nvPicPr>
          <p:cNvPr id="21" name="圖片 20" descr="一張含有 物件 的圖片&#10;&#10;自動產生的描述">
            <a:extLst>
              <a:ext uri="{FF2B5EF4-FFF2-40B4-BE49-F238E27FC236}">
                <a16:creationId xmlns:a16="http://schemas.microsoft.com/office/drawing/2014/main" id="{35F47FE4-E64A-49A9-A9CA-4A0A538CC3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" y="4753296"/>
            <a:ext cx="9142690" cy="390203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ABB8A9F-1574-404D-A998-ECCBA2604AB2}"/>
              </a:ext>
            </a:extLst>
          </p:cNvPr>
          <p:cNvSpPr/>
          <p:nvPr/>
        </p:nvSpPr>
        <p:spPr>
          <a:xfrm>
            <a:off x="1170564" y="1304504"/>
            <a:ext cx="6802872" cy="4467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9" name="Shape 299"/>
          <p:cNvSpPr txBox="1">
            <a:spLocks noGrp="1"/>
          </p:cNvSpPr>
          <p:nvPr>
            <p:ph idx="4294967295"/>
          </p:nvPr>
        </p:nvSpPr>
        <p:spPr>
          <a:xfrm>
            <a:off x="1289680" y="1285417"/>
            <a:ext cx="8131878" cy="4651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indent="0">
              <a:buSzPct val="100000"/>
              <a:buNone/>
            </a:pPr>
            <a:r>
              <a:rPr lang="en-US" altLang="zh-TW" sz="1800" b="1">
                <a:solidFill>
                  <a:schemeClr val="tx1"/>
                </a:solidFill>
                <a:latin typeface="+mj-lt"/>
                <a:ea typeface="微軟正黑體"/>
                <a:sym typeface="Arial"/>
              </a:rPr>
              <a:t>TS-963N</a:t>
            </a:r>
            <a:r>
              <a:rPr lang="en-US" altLang="zh-TW" sz="1800" b="1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 </a:t>
            </a:r>
            <a:r>
              <a:rPr lang="zh-Hant" altLang="en-US" sz="1800" b="1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內建 </a:t>
            </a:r>
            <a:r>
              <a:rPr lang="en-US" altLang="zh-Hant" sz="1800" b="1">
                <a:solidFill>
                  <a:schemeClr val="tx1"/>
                </a:solidFill>
                <a:latin typeface="+mj-lt"/>
                <a:ea typeface="微軟正黑體"/>
                <a:sym typeface="Arial"/>
              </a:rPr>
              <a:t>1</a:t>
            </a:r>
            <a:r>
              <a:rPr lang="en-US" altLang="zh-Hant" b="1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 个 </a:t>
            </a:r>
            <a:r>
              <a:rPr lang="en-US" altLang="zh-Hant" sz="1800" b="1">
                <a:solidFill>
                  <a:schemeClr val="tx1"/>
                </a:solidFill>
                <a:latin typeface="+mj-lt"/>
                <a:ea typeface="微軟正黑體"/>
                <a:sym typeface="Arial"/>
              </a:rPr>
              <a:t>5GBASE-T</a:t>
            </a:r>
            <a:r>
              <a:rPr lang="en-US" altLang="zh-Hant" sz="1800" b="1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 </a:t>
            </a:r>
            <a:r>
              <a:rPr lang="zh-Hant" altLang="en-US" sz="1800" b="1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，支援</a:t>
            </a:r>
            <a:r>
              <a:rPr lang="en-US" altLang="zh-Hant" sz="1800" b="1">
                <a:solidFill>
                  <a:schemeClr val="tx1"/>
                </a:solidFill>
                <a:latin typeface="微軟正黑體"/>
                <a:ea typeface="微軟正黑體"/>
                <a:sym typeface="Arial"/>
              </a:rPr>
              <a:t> </a:t>
            </a:r>
            <a:r>
              <a:rPr lang="en-US" altLang="zh-Hant" sz="1800" b="1">
                <a:solidFill>
                  <a:schemeClr val="tx1"/>
                </a:solidFill>
                <a:latin typeface="+mj-lt"/>
                <a:ea typeface="微軟正黑體"/>
                <a:sym typeface="Arial"/>
              </a:rPr>
              <a:t>5GbE</a:t>
            </a:r>
            <a:r>
              <a:rPr lang="zh-Hant" altLang="en-US" sz="1800" b="1">
                <a:solidFill>
                  <a:schemeClr val="tx1"/>
                </a:solidFill>
                <a:latin typeface="+mj-lt"/>
                <a:ea typeface="微軟正黑體"/>
                <a:sym typeface="Arial"/>
              </a:rPr>
              <a:t>、</a:t>
            </a:r>
            <a:r>
              <a:rPr lang="en-US" altLang="zh-Hant" sz="1800" b="1">
                <a:solidFill>
                  <a:schemeClr val="tx1"/>
                </a:solidFill>
                <a:latin typeface="+mj-lt"/>
                <a:ea typeface="微軟正黑體"/>
                <a:sym typeface="Arial"/>
              </a:rPr>
              <a:t>2.5GbE</a:t>
            </a:r>
            <a:r>
              <a:rPr lang="zh-Hant" altLang="en-US" sz="1800" b="1">
                <a:solidFill>
                  <a:schemeClr val="tx1"/>
                </a:solidFill>
                <a:latin typeface="+mj-lt"/>
                <a:ea typeface="微軟正黑體"/>
                <a:sym typeface="Arial"/>
              </a:rPr>
              <a:t>、</a:t>
            </a:r>
            <a:r>
              <a:rPr lang="en-US" altLang="zh-Hant" sz="1800" b="1">
                <a:solidFill>
                  <a:schemeClr val="tx1"/>
                </a:solidFill>
                <a:latin typeface="+mj-lt"/>
                <a:ea typeface="微軟正黑體"/>
                <a:sym typeface="Arial"/>
              </a:rPr>
              <a:t>1GbE</a:t>
            </a:r>
            <a:endParaRPr lang="zh-Hant" altLang="en-US" sz="1800" b="1">
              <a:solidFill>
                <a:schemeClr val="tx1"/>
              </a:solidFill>
              <a:latin typeface="+mj-l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647841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AA9766-C069-4E98-93DF-4195B3FFF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1082761" y="2748327"/>
            <a:ext cx="3160330" cy="6973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en-US" altLang="zh-TW" sz="4000">
                <a:solidFill>
                  <a:schemeClr val="bg1"/>
                </a:solidFill>
                <a:latin typeface="+mj-lt"/>
                <a:ea typeface="Microsoft JhengHei"/>
              </a:rPr>
              <a:t>5GbE</a:t>
            </a:r>
            <a:r>
              <a:rPr lang="en-US" altLang="zh-TW" sz="40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zh-TW" altLang="en-US" sz="4000">
                <a:solidFill>
                  <a:schemeClr val="bg1"/>
                </a:solidFill>
                <a:latin typeface="Microsoft JhengHei"/>
                <a:ea typeface="Microsoft JhengHei"/>
              </a:rPr>
              <a:t>效能</a:t>
            </a:r>
            <a:endParaRPr lang="zh-CN" altLang="en-US" sz="4000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649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8CB86A-91A5-408B-924D-11AF1094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0" y="129982"/>
            <a:ext cx="8870526" cy="901429"/>
          </a:xfrm>
        </p:spPr>
        <p:txBody>
          <a:bodyPr>
            <a:noAutofit/>
          </a:bodyPr>
          <a:lstStyle/>
          <a:p>
            <a:r>
              <a:rPr lang="zh-TW" sz="3200" b="1">
                <a:latin typeface="+mj-lt"/>
                <a:ea typeface="微軟正黑體"/>
              </a:rPr>
              <a:t>QuDedup</a:t>
            </a:r>
            <a:r>
              <a:rPr lang="zh-TW" sz="3200" b="1">
                <a:latin typeface="微軟正黑體"/>
                <a:ea typeface="微軟正黑體"/>
              </a:rPr>
              <a:t> 黑科技，</a:t>
            </a:r>
            <a:r>
              <a:rPr lang="zh-TW" altLang="en-US" sz="3200">
                <a:latin typeface="微軟正黑體"/>
                <a:ea typeface="微軟正黑體"/>
              </a:rPr>
              <a:t>资料</a:t>
            </a:r>
            <a:r>
              <a:rPr lang="en-US" altLang="zh-TW" sz="3200" b="1">
                <a:latin typeface="微軟正黑體"/>
                <a:ea typeface="微軟正黑體"/>
              </a:rPr>
              <a:t>，</a:t>
            </a:r>
            <a:r>
              <a:rPr lang="en-US" altLang="zh-TW" sz="3200" b="1" err="1">
                <a:latin typeface="微軟正黑體"/>
                <a:ea typeface="微軟正黑體"/>
              </a:rPr>
              <a:t>小就是</a:t>
            </a:r>
            <a:r>
              <a:rPr lang="zh-TW" altLang="en-US" sz="3200" b="1">
                <a:latin typeface="微軟正黑體"/>
                <a:ea typeface="微軟正黑體"/>
              </a:rPr>
              <a:t>快！</a:t>
            </a:r>
            <a:endParaRPr lang="zh-TW" altLang="en-US" sz="3200" b="1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26" name="矩形圖說文字 15">
            <a:extLst>
              <a:ext uri="{FF2B5EF4-FFF2-40B4-BE49-F238E27FC236}">
                <a16:creationId xmlns:a16="http://schemas.microsoft.com/office/drawing/2014/main" id="{77828B62-29F0-4081-A830-3B4CA16D146B}"/>
              </a:ext>
            </a:extLst>
          </p:cNvPr>
          <p:cNvSpPr/>
          <p:nvPr/>
        </p:nvSpPr>
        <p:spPr>
          <a:xfrm>
            <a:off x="4879239" y="1356994"/>
            <a:ext cx="3821408" cy="652970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4D0C1687-C336-468B-B8D4-F4EF65070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316" y="2775593"/>
            <a:ext cx="6046700" cy="2122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67773878-4BD3-44A8-A4D2-B29A49B1906D}"/>
              </a:ext>
            </a:extLst>
          </p:cNvPr>
          <p:cNvSpPr txBox="1">
            <a:spLocks/>
          </p:cNvSpPr>
          <p:nvPr/>
        </p:nvSpPr>
        <p:spPr>
          <a:xfrm>
            <a:off x="562370" y="1697731"/>
            <a:ext cx="4259471" cy="1551584"/>
          </a:xfrm>
          <a:prstGeom prst="rect">
            <a:avLst/>
          </a:prstGeom>
          <a:effectLst/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Calibri"/>
              </a:rPr>
              <a:t>区块层级分析比对</a:t>
            </a:r>
            <a:endParaRPr lang="en-US" altLang="zh-TW" sz="15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  <a:cs typeface="Calibri"/>
            </a:endParaRPr>
          </a:p>
          <a:p>
            <a:pPr>
              <a:buClr>
                <a:schemeClr val="tx1"/>
              </a:buClr>
            </a:pPr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Calibri"/>
              </a:rPr>
              <a:t>来源端 (Source-side) 重复数据删除架构</a:t>
            </a:r>
            <a:endParaRPr lang="en-US" altLang="zh-TW" sz="15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  <a:cs typeface="Calibri"/>
            </a:endParaRPr>
          </a:p>
          <a:p>
            <a:pPr>
              <a:lnSpc>
                <a:spcPts val="1900"/>
              </a:lnSpc>
              <a:buClr>
                <a:schemeClr val="tx1"/>
              </a:buClr>
            </a:pPr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Calibri"/>
              </a:rPr>
              <a:t>三大优势：带宽占用减量、空间占用减量、支援多种云服务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F4D434E-81A9-4702-A221-0BCE1D81A027}"/>
              </a:ext>
            </a:extLst>
          </p:cNvPr>
          <p:cNvSpPr/>
          <p:nvPr/>
        </p:nvSpPr>
        <p:spPr>
          <a:xfrm>
            <a:off x="3932533" y="3714209"/>
            <a:ext cx="1278933" cy="2373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50">
                <a:solidFill>
                  <a:srgbClr val="1B376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頻寬減量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B1900D4A-607D-4D5B-AAEF-B8DDF2056066}"/>
              </a:ext>
            </a:extLst>
          </p:cNvPr>
          <p:cNvSpPr txBox="1"/>
          <p:nvPr/>
        </p:nvSpPr>
        <p:spPr>
          <a:xfrm>
            <a:off x="5094601" y="2113321"/>
            <a:ext cx="3896507" cy="238527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100">
                <a:solidFill>
                  <a:srgbClr val="1B376E"/>
                </a:solidFill>
                <a:latin typeface="Microsoft JhengHei"/>
                <a:ea typeface="Microsoft JhengHei"/>
                <a:cs typeface="Calibri"/>
              </a:rPr>
              <a:t>注:  此数据为单一虚拟映像档去重复化资料的压缩比</a:t>
            </a:r>
            <a:r>
              <a:rPr lang="zh-CN" altLang="en-US" sz="1100" b="1">
                <a:solidFill>
                  <a:srgbClr val="1B376E"/>
                </a:solidFill>
                <a:latin typeface="Microsoft JhengHei"/>
                <a:ea typeface="Microsoft JhengHei"/>
                <a:cs typeface="Calibri"/>
              </a:rPr>
              <a:t> </a:t>
            </a:r>
            <a:endParaRPr lang="en-US" sz="1100" b="1">
              <a:solidFill>
                <a:srgbClr val="1B376E"/>
              </a:solidFill>
              <a:latin typeface="Microsoft JhengHei"/>
              <a:ea typeface="Microsoft JhengHei"/>
              <a:cs typeface="Calibri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B209E3ED-3CBC-41E9-BA09-D24849441FBC}"/>
              </a:ext>
            </a:extLst>
          </p:cNvPr>
          <p:cNvCxnSpPr>
            <a:stCxn id="26" idx="1"/>
            <a:endCxn id="26" idx="3"/>
          </p:cNvCxnSpPr>
          <p:nvPr/>
        </p:nvCxnSpPr>
        <p:spPr>
          <a:xfrm>
            <a:off x="4879239" y="1683479"/>
            <a:ext cx="3821408" cy="0"/>
          </a:xfrm>
          <a:prstGeom prst="line">
            <a:avLst/>
          </a:prstGeom>
          <a:ln w="12700">
            <a:solidFill>
              <a:srgbClr val="19F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0CEA2A1C-FCE7-41DC-9314-B6247A959BBF}"/>
              </a:ext>
            </a:extLst>
          </p:cNvPr>
          <p:cNvCxnSpPr>
            <a:cxnSpLocks/>
          </p:cNvCxnSpPr>
          <p:nvPr/>
        </p:nvCxnSpPr>
        <p:spPr>
          <a:xfrm>
            <a:off x="6259534" y="1356994"/>
            <a:ext cx="0" cy="652970"/>
          </a:xfrm>
          <a:prstGeom prst="line">
            <a:avLst/>
          </a:prstGeom>
          <a:ln w="12700">
            <a:solidFill>
              <a:srgbClr val="19F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9620D2CB-400E-41C8-8532-4C959C5A663A}"/>
              </a:ext>
            </a:extLst>
          </p:cNvPr>
          <p:cNvCxnSpPr>
            <a:cxnSpLocks/>
          </p:cNvCxnSpPr>
          <p:nvPr/>
        </p:nvCxnSpPr>
        <p:spPr>
          <a:xfrm>
            <a:off x="7722244" y="1356994"/>
            <a:ext cx="0" cy="652970"/>
          </a:xfrm>
          <a:prstGeom prst="line">
            <a:avLst/>
          </a:prstGeom>
          <a:ln w="12700">
            <a:solidFill>
              <a:srgbClr val="19F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DC432EDD-4623-423F-84F6-1646C90848A2}"/>
              </a:ext>
            </a:extLst>
          </p:cNvPr>
          <p:cNvSpPr/>
          <p:nvPr/>
        </p:nvSpPr>
        <p:spPr>
          <a:xfrm>
            <a:off x="4879239" y="1382332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rgbClr val="19FFDE"/>
                </a:solidFill>
                <a:latin typeface="微軟正黑體"/>
                <a:ea typeface="微軟正黑體"/>
              </a:rPr>
              <a:t>虚拟机映像档大小</a:t>
            </a:r>
            <a:endParaRPr lang="en-US" altLang="zh-TW" sz="1200" b="1">
              <a:solidFill>
                <a:srgbClr val="19FFDE"/>
              </a:solidFill>
              <a:latin typeface="微軟正黑體"/>
              <a:ea typeface="微軟正黑體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5C57328-0902-40D2-8D69-3CC121C92F59}"/>
              </a:ext>
            </a:extLst>
          </p:cNvPr>
          <p:cNvSpPr/>
          <p:nvPr/>
        </p:nvSpPr>
        <p:spPr>
          <a:xfrm>
            <a:off x="6305371" y="1382332"/>
            <a:ext cx="14157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rgbClr val="19FFDE"/>
                </a:solidFill>
                <a:latin typeface="微軟正黑體"/>
                <a:ea typeface="微軟正黑體"/>
              </a:rPr>
              <a:t>去重复化后档大小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16CD9DA-67F9-4C96-9181-FDC86D58FE40}"/>
              </a:ext>
            </a:extLst>
          </p:cNvPr>
          <p:cNvSpPr/>
          <p:nvPr/>
        </p:nvSpPr>
        <p:spPr>
          <a:xfrm>
            <a:off x="7736778" y="1376192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rgbClr val="19FFDE"/>
                </a:solidFill>
                <a:latin typeface="微軟正黑體"/>
                <a:ea typeface="微軟正黑體"/>
              </a:rPr>
              <a:t>资料压缩比</a:t>
            </a:r>
            <a:endParaRPr lang="en-US" altLang="zh-TW" sz="1200" b="1">
              <a:solidFill>
                <a:srgbClr val="19FFDE"/>
              </a:solidFill>
              <a:latin typeface="微軟正黑體"/>
              <a:ea typeface="微軟正黑體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744A15D-68CC-4F67-9EDC-5430EB6F4CCA}"/>
              </a:ext>
            </a:extLst>
          </p:cNvPr>
          <p:cNvSpPr/>
          <p:nvPr/>
        </p:nvSpPr>
        <p:spPr>
          <a:xfrm>
            <a:off x="5148438" y="1706893"/>
            <a:ext cx="8418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15.48 GB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942F0C8-67AF-467B-B52C-862EAD3846C0}"/>
              </a:ext>
            </a:extLst>
          </p:cNvPr>
          <p:cNvSpPr/>
          <p:nvPr/>
        </p:nvSpPr>
        <p:spPr>
          <a:xfrm>
            <a:off x="6617050" y="1693206"/>
            <a:ext cx="756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7.59 GB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FCDB12D-83EA-400F-A578-C49A384782BD}"/>
              </a:ext>
            </a:extLst>
          </p:cNvPr>
          <p:cNvSpPr/>
          <p:nvPr/>
        </p:nvSpPr>
        <p:spPr>
          <a:xfrm>
            <a:off x="7941445" y="1700413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2.04:1</a:t>
            </a:r>
            <a:endParaRPr lang="zh-CN" altLang="en-US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0" name="內容版面配置區 2">
            <a:extLst>
              <a:ext uri="{FF2B5EF4-FFF2-40B4-BE49-F238E27FC236}">
                <a16:creationId xmlns:a16="http://schemas.microsoft.com/office/drawing/2014/main" id="{79302C86-7D41-4FE6-898E-F09C2DB6147C}"/>
              </a:ext>
            </a:extLst>
          </p:cNvPr>
          <p:cNvSpPr txBox="1">
            <a:spLocks/>
          </p:cNvSpPr>
          <p:nvPr/>
        </p:nvSpPr>
        <p:spPr>
          <a:xfrm>
            <a:off x="561269" y="1257913"/>
            <a:ext cx="1703295" cy="527465"/>
          </a:xfrm>
          <a:prstGeom prst="rect">
            <a:avLst/>
          </a:prstGeom>
          <a:effectLst/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Calibri"/>
              </a:rPr>
              <a:t>功能亮点</a:t>
            </a:r>
            <a:endParaRPr lang="en-US" altLang="zh-TW" sz="220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C844946A-99AE-4593-BF64-C22B7E118E5D}"/>
              </a:ext>
            </a:extLst>
          </p:cNvPr>
          <p:cNvSpPr/>
          <p:nvPr/>
        </p:nvSpPr>
        <p:spPr>
          <a:xfrm>
            <a:off x="3252244" y="2921006"/>
            <a:ext cx="1721557" cy="4836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2"/>
              </a:gs>
              <a:gs pos="100000">
                <a:srgbClr val="FFBD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85097F76-70D4-4DC3-B64F-BCE6732C80FF}"/>
              </a:ext>
            </a:extLst>
          </p:cNvPr>
          <p:cNvGrpSpPr/>
          <p:nvPr/>
        </p:nvGrpSpPr>
        <p:grpSpPr>
          <a:xfrm>
            <a:off x="2899379" y="2863927"/>
            <a:ext cx="597853" cy="597853"/>
            <a:chOff x="228678" y="3612187"/>
            <a:chExt cx="655970" cy="655970"/>
          </a:xfrm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43C38BE1-4F9C-4AD6-B0DE-96A397CFA655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21087EAF-42B1-4EE4-9E36-2DBAB3CC2887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0"/>
                  </a:gs>
                  <a:gs pos="100000">
                    <a:srgbClr val="FFBD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F6D0E284-76E5-488D-A82A-6C55473CB203}"/>
              </a:ext>
            </a:extLst>
          </p:cNvPr>
          <p:cNvSpPr/>
          <p:nvPr/>
        </p:nvSpPr>
        <p:spPr>
          <a:xfrm>
            <a:off x="3453175" y="3026783"/>
            <a:ext cx="1499650" cy="25168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50" b="1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带宽占用减量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AC383B9-AEA5-4BC5-9724-3F873EE1D751}"/>
              </a:ext>
            </a:extLst>
          </p:cNvPr>
          <p:cNvSpPr/>
          <p:nvPr/>
        </p:nvSpPr>
        <p:spPr>
          <a:xfrm>
            <a:off x="6935008" y="2929569"/>
            <a:ext cx="1721557" cy="4836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2"/>
              </a:gs>
              <a:gs pos="100000">
                <a:srgbClr val="FFBD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F80C24F2-B138-41D9-9A9B-4C6076CEFE76}"/>
              </a:ext>
            </a:extLst>
          </p:cNvPr>
          <p:cNvGrpSpPr/>
          <p:nvPr/>
        </p:nvGrpSpPr>
        <p:grpSpPr>
          <a:xfrm>
            <a:off x="6582143" y="2872490"/>
            <a:ext cx="597853" cy="597853"/>
            <a:chOff x="228678" y="3612187"/>
            <a:chExt cx="655970" cy="655970"/>
          </a:xfrm>
        </p:grpSpPr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06CEAAA8-CEB9-4DBD-8467-23569281425C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807E249E-E9BA-4D7B-85A7-70DF709EDD50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D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FF457F7A-2544-439C-B7A5-50F018DC96F7}"/>
              </a:ext>
            </a:extLst>
          </p:cNvPr>
          <p:cNvSpPr/>
          <p:nvPr/>
        </p:nvSpPr>
        <p:spPr>
          <a:xfrm>
            <a:off x="7141704" y="3038638"/>
            <a:ext cx="1482571" cy="237393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50" b="1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空间占用减量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E11B4F9-5690-4090-83A1-75836FCFA54C}"/>
              </a:ext>
            </a:extLst>
          </p:cNvPr>
          <p:cNvSpPr/>
          <p:nvPr/>
        </p:nvSpPr>
        <p:spPr>
          <a:xfrm>
            <a:off x="6721866" y="2952846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2F0E066E-4FA1-4360-9D6B-16C1896CBA64}"/>
              </a:ext>
            </a:extLst>
          </p:cNvPr>
          <p:cNvSpPr/>
          <p:nvPr/>
        </p:nvSpPr>
        <p:spPr>
          <a:xfrm>
            <a:off x="6366747" y="4132277"/>
            <a:ext cx="1721557" cy="48369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2"/>
              </a:gs>
              <a:gs pos="100000">
                <a:srgbClr val="FFBD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5E035B74-7366-4527-AE41-837F2B1BB7B0}"/>
              </a:ext>
            </a:extLst>
          </p:cNvPr>
          <p:cNvGrpSpPr/>
          <p:nvPr/>
        </p:nvGrpSpPr>
        <p:grpSpPr>
          <a:xfrm>
            <a:off x="6013882" y="4075198"/>
            <a:ext cx="597853" cy="597853"/>
            <a:chOff x="228678" y="3612187"/>
            <a:chExt cx="655970" cy="655970"/>
          </a:xfrm>
        </p:grpSpPr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A66D7B3A-2ADD-4652-B346-FDC1844EA687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橢圓 69">
              <a:extLst>
                <a:ext uri="{FF2B5EF4-FFF2-40B4-BE49-F238E27FC236}">
                  <a16:creationId xmlns:a16="http://schemas.microsoft.com/office/drawing/2014/main" id="{3784D14E-3B2D-48D0-95B9-648D2FC4CB18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D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矩形 70">
            <a:extLst>
              <a:ext uri="{FF2B5EF4-FFF2-40B4-BE49-F238E27FC236}">
                <a16:creationId xmlns:a16="http://schemas.microsoft.com/office/drawing/2014/main" id="{448B18F5-6215-44C0-AFB7-FC7E8D88AB2F}"/>
              </a:ext>
            </a:extLst>
          </p:cNvPr>
          <p:cNvSpPr/>
          <p:nvPr/>
        </p:nvSpPr>
        <p:spPr>
          <a:xfrm>
            <a:off x="6153605" y="4155554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12793DFE-294C-4975-B95E-54ACB55B7692}"/>
              </a:ext>
            </a:extLst>
          </p:cNvPr>
          <p:cNvSpPr/>
          <p:nvPr/>
        </p:nvSpPr>
        <p:spPr>
          <a:xfrm>
            <a:off x="6531915" y="4202342"/>
            <a:ext cx="1725241" cy="32023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Calibri"/>
              </a:rPr>
              <a:t>支援多种云服务</a:t>
            </a:r>
          </a:p>
        </p:txBody>
      </p:sp>
      <p:pic>
        <p:nvPicPr>
          <p:cNvPr id="73" name="圖形 72">
            <a:extLst>
              <a:ext uri="{FF2B5EF4-FFF2-40B4-BE49-F238E27FC236}">
                <a16:creationId xmlns:a16="http://schemas.microsoft.com/office/drawing/2014/main" id="{04AB922A-DA77-4FDC-AD73-827D3C2B6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9940" y="3647948"/>
            <a:ext cx="874508" cy="538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圖說文字 15">
            <a:extLst>
              <a:ext uri="{FF2B5EF4-FFF2-40B4-BE49-F238E27FC236}">
                <a16:creationId xmlns:a16="http://schemas.microsoft.com/office/drawing/2014/main" id="{D5F9CE73-1C69-4002-8005-4D4A38D949BF}"/>
              </a:ext>
            </a:extLst>
          </p:cNvPr>
          <p:cNvSpPr/>
          <p:nvPr/>
        </p:nvSpPr>
        <p:spPr>
          <a:xfrm>
            <a:off x="1293943" y="4585028"/>
            <a:ext cx="1757088" cy="30777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rgbClr val="18296E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Rectangle 1">
            <a:extLst>
              <a:ext uri="{FF2B5EF4-FFF2-40B4-BE49-F238E27FC236}">
                <a16:creationId xmlns:a16="http://schemas.microsoft.com/office/drawing/2014/main" id="{60D851DD-C5C0-41DA-AE16-C4B899C94A6B}"/>
              </a:ext>
            </a:extLst>
          </p:cNvPr>
          <p:cNvSpPr/>
          <p:nvPr/>
        </p:nvSpPr>
        <p:spPr>
          <a:xfrm>
            <a:off x="1320393" y="4613054"/>
            <a:ext cx="17443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sz="1100" b="1" err="1">
                <a:solidFill>
                  <a:srgbClr val="19FFDE"/>
                </a:solidFill>
                <a:latin typeface="+mj-lt"/>
                <a:ea typeface="微軟正黑體" pitchFamily="34" charset="-120"/>
              </a:rPr>
              <a:t>QuDedup</a:t>
            </a:r>
            <a:r>
              <a:rPr lang="en-US" altLang="zh-Hant" sz="1100" b="1">
                <a:solidFill>
                  <a:srgbClr val="19FFDE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altLang="en-US" sz="1100" b="1">
                <a:solidFill>
                  <a:srgbClr val="19FFD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支援机种</a:t>
            </a:r>
            <a:r>
              <a:rPr lang="en-US" altLang="zh-TW" sz="1100" b="1">
                <a:solidFill>
                  <a:srgbClr val="19FFD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Hant" sz="1100" b="1">
                <a:solidFill>
                  <a:srgbClr val="19FFD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x86</a:t>
            </a:r>
            <a:endParaRPr lang="en-US" sz="1100">
              <a:solidFill>
                <a:srgbClr val="19FFD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8485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37" y="119861"/>
            <a:ext cx="8870526" cy="901429"/>
          </a:xfrm>
        </p:spPr>
        <p:txBody>
          <a:bodyPr/>
          <a:lstStyle/>
          <a:p>
            <a:r>
              <a:rPr lang="zh-TW" altLang="en-US" sz="3200">
                <a:latin typeface="Microsoft JhengHei"/>
                <a:ea typeface="Microsoft JhengHei"/>
              </a:rPr>
              <a:t>备份资料异地还原，随处取用</a:t>
            </a:r>
          </a:p>
        </p:txBody>
      </p:sp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BEDD2E40-A127-4981-B37D-45401F88B621}"/>
              </a:ext>
            </a:extLst>
          </p:cNvPr>
          <p:cNvSpPr/>
          <p:nvPr/>
        </p:nvSpPr>
        <p:spPr>
          <a:xfrm>
            <a:off x="7648151" y="4349099"/>
            <a:ext cx="1045312" cy="24977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088D502D-0D81-4139-B6C7-F1D0F87ED175}"/>
              </a:ext>
            </a:extLst>
          </p:cNvPr>
          <p:cNvSpPr/>
          <p:nvPr/>
        </p:nvSpPr>
        <p:spPr>
          <a:xfrm>
            <a:off x="7634825" y="3319046"/>
            <a:ext cx="1045312" cy="24977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7AB06C9F-696B-4F6A-992E-A56319E25C0C}"/>
              </a:ext>
            </a:extLst>
          </p:cNvPr>
          <p:cNvSpPr/>
          <p:nvPr/>
        </p:nvSpPr>
        <p:spPr>
          <a:xfrm>
            <a:off x="7604711" y="2267437"/>
            <a:ext cx="1045312" cy="24977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: 圓角 116">
            <a:extLst>
              <a:ext uri="{FF2B5EF4-FFF2-40B4-BE49-F238E27FC236}">
                <a16:creationId xmlns:a16="http://schemas.microsoft.com/office/drawing/2014/main" id="{76A6994E-140C-4F53-9ACD-FCE1F11A4F96}"/>
              </a:ext>
            </a:extLst>
          </p:cNvPr>
          <p:cNvSpPr/>
          <p:nvPr/>
        </p:nvSpPr>
        <p:spPr>
          <a:xfrm>
            <a:off x="463863" y="1031632"/>
            <a:ext cx="2328391" cy="3794368"/>
          </a:xfrm>
          <a:prstGeom prst="roundRect">
            <a:avLst>
              <a:gd name="adj" fmla="val 5672"/>
            </a:avLst>
          </a:prstGeom>
          <a:gradFill>
            <a:gsLst>
              <a:gs pos="0">
                <a:srgbClr val="ABEAE0"/>
              </a:gs>
              <a:gs pos="100000">
                <a:srgbClr val="0067B4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E7258D33-1A30-4C51-9AEC-A7EFEB8C64AE}"/>
              </a:ext>
            </a:extLst>
          </p:cNvPr>
          <p:cNvSpPr/>
          <p:nvPr/>
        </p:nvSpPr>
        <p:spPr>
          <a:xfrm rot="10800000">
            <a:off x="463864" y="1031632"/>
            <a:ext cx="2328390" cy="587101"/>
          </a:xfrm>
          <a:prstGeom prst="roundRect">
            <a:avLst>
              <a:gd name="adj" fmla="val 22437"/>
            </a:avLst>
          </a:prstGeom>
          <a:gradFill>
            <a:gsLst>
              <a:gs pos="0">
                <a:srgbClr val="FFC043"/>
              </a:gs>
              <a:gs pos="100000">
                <a:srgbClr val="FFFF02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D139D324-343E-4A87-9219-3A7E83201A8F}"/>
              </a:ext>
            </a:extLst>
          </p:cNvPr>
          <p:cNvSpPr/>
          <p:nvPr/>
        </p:nvSpPr>
        <p:spPr>
          <a:xfrm>
            <a:off x="85153" y="1047223"/>
            <a:ext cx="308581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40"/>
              </a:lnSpc>
            </a:pPr>
            <a:r>
              <a:rPr lang="en-US" altLang="zh-TW" sz="1450" b="1" err="1">
                <a:latin typeface="Microsoft JhengHei"/>
                <a:ea typeface="Microsoft JhengHei"/>
              </a:rPr>
              <a:t>本地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r>
              <a:rPr lang="en-US" altLang="zh-TW" sz="1450" b="1">
                <a:latin typeface="+mj-lt"/>
                <a:ea typeface="Microsoft JhengHei"/>
              </a:rPr>
              <a:t>NAS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r>
              <a:rPr lang="en-US" altLang="zh-TW" sz="1450" b="1" err="1">
                <a:latin typeface="Microsoft JhengHei"/>
                <a:ea typeface="Microsoft JhengHei"/>
              </a:rPr>
              <a:t>存取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br>
              <a:rPr lang="en-US" altLang="zh-TW" sz="1450" b="1">
                <a:latin typeface="Microsoft JhengHei"/>
                <a:ea typeface="Microsoft JhengHei"/>
                <a:cs typeface="Calibri"/>
              </a:rPr>
            </a:br>
            <a:r>
              <a:rPr lang="en-US" altLang="zh-TW" sz="1450" b="1">
                <a:latin typeface="Microsoft JhengHei"/>
                <a:ea typeface="Microsoft JhengHei"/>
              </a:rPr>
              <a:t>(经 </a:t>
            </a:r>
            <a:r>
              <a:rPr lang="en-US" altLang="zh-TW" sz="1450" b="1">
                <a:latin typeface="+mj-lt"/>
                <a:ea typeface="Microsoft JhengHei"/>
              </a:rPr>
              <a:t>Hybrid Backup Sync</a:t>
            </a:r>
            <a:r>
              <a:rPr lang="en-US" altLang="zh-TW" sz="1450" b="1">
                <a:latin typeface="Microsoft JhengHei"/>
                <a:ea typeface="Microsoft JhengHei"/>
              </a:rPr>
              <a:t>)</a:t>
            </a:r>
            <a:endParaRPr lang="en-US" altLang="zh-TW" sz="1450" b="1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20" name="矩形: 圓角 119">
            <a:extLst>
              <a:ext uri="{FF2B5EF4-FFF2-40B4-BE49-F238E27FC236}">
                <a16:creationId xmlns:a16="http://schemas.microsoft.com/office/drawing/2014/main" id="{2BD88604-0F0E-41B5-9F24-E09A2BBA3EF9}"/>
              </a:ext>
            </a:extLst>
          </p:cNvPr>
          <p:cNvSpPr/>
          <p:nvPr/>
        </p:nvSpPr>
        <p:spPr>
          <a:xfrm>
            <a:off x="2984500" y="1031632"/>
            <a:ext cx="2901950" cy="3794368"/>
          </a:xfrm>
          <a:prstGeom prst="roundRect">
            <a:avLst>
              <a:gd name="adj" fmla="val 5672"/>
            </a:avLst>
          </a:prstGeom>
          <a:gradFill>
            <a:gsLst>
              <a:gs pos="0">
                <a:srgbClr val="ABEAE0"/>
              </a:gs>
              <a:gs pos="100000">
                <a:srgbClr val="0067B4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DF2F3973-188D-4321-8C7A-034E894008B9}"/>
              </a:ext>
            </a:extLst>
          </p:cNvPr>
          <p:cNvSpPr/>
          <p:nvPr/>
        </p:nvSpPr>
        <p:spPr>
          <a:xfrm rot="10800000">
            <a:off x="2984497" y="1031628"/>
            <a:ext cx="2901949" cy="587101"/>
          </a:xfrm>
          <a:prstGeom prst="roundRect">
            <a:avLst>
              <a:gd name="adj" fmla="val 22437"/>
            </a:avLst>
          </a:prstGeom>
          <a:gradFill>
            <a:gsLst>
              <a:gs pos="0">
                <a:srgbClr val="FFBF43"/>
              </a:gs>
              <a:gs pos="100000">
                <a:srgbClr val="FFFF02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矩形: 圓角 121">
            <a:extLst>
              <a:ext uri="{FF2B5EF4-FFF2-40B4-BE49-F238E27FC236}">
                <a16:creationId xmlns:a16="http://schemas.microsoft.com/office/drawing/2014/main" id="{2AEDF6D4-C8D4-4487-9964-9C0FDD014E15}"/>
              </a:ext>
            </a:extLst>
          </p:cNvPr>
          <p:cNvSpPr/>
          <p:nvPr/>
        </p:nvSpPr>
        <p:spPr>
          <a:xfrm>
            <a:off x="6036614" y="1031633"/>
            <a:ext cx="2732221" cy="3794368"/>
          </a:xfrm>
          <a:prstGeom prst="roundRect">
            <a:avLst>
              <a:gd name="adj" fmla="val 5672"/>
            </a:avLst>
          </a:prstGeom>
          <a:gradFill>
            <a:gsLst>
              <a:gs pos="0">
                <a:srgbClr val="ABEAE0"/>
              </a:gs>
              <a:gs pos="100000">
                <a:srgbClr val="0067B4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3" name="矩形: 圓角 122">
            <a:extLst>
              <a:ext uri="{FF2B5EF4-FFF2-40B4-BE49-F238E27FC236}">
                <a16:creationId xmlns:a16="http://schemas.microsoft.com/office/drawing/2014/main" id="{AD0B95DD-0832-47EE-AD58-B79D34506D81}"/>
              </a:ext>
            </a:extLst>
          </p:cNvPr>
          <p:cNvSpPr/>
          <p:nvPr/>
        </p:nvSpPr>
        <p:spPr>
          <a:xfrm rot="10800000">
            <a:off x="6036613" y="1031630"/>
            <a:ext cx="2732220" cy="587101"/>
          </a:xfrm>
          <a:prstGeom prst="roundRect">
            <a:avLst>
              <a:gd name="adj" fmla="val 22437"/>
            </a:avLst>
          </a:prstGeom>
          <a:gradFill>
            <a:gsLst>
              <a:gs pos="0">
                <a:srgbClr val="FFBF43"/>
              </a:gs>
              <a:gs pos="100000">
                <a:srgbClr val="FFFF02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9EF3BF33-CF70-43C9-A8E0-610F0D57D0FB}"/>
              </a:ext>
            </a:extLst>
          </p:cNvPr>
          <p:cNvSpPr/>
          <p:nvPr/>
        </p:nvSpPr>
        <p:spPr>
          <a:xfrm>
            <a:off x="3660259" y="1050884"/>
            <a:ext cx="1550424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450" b="1" err="1">
                <a:latin typeface="Microsoft JhengHei"/>
                <a:ea typeface="Microsoft JhengHei"/>
              </a:rPr>
              <a:t>远端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r>
              <a:rPr lang="en-US" altLang="zh-TW" sz="1450" b="1">
                <a:latin typeface="+mj-lt"/>
                <a:ea typeface="Microsoft JhengHei"/>
              </a:rPr>
              <a:t>NAS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  <a:r>
              <a:rPr lang="en-US" altLang="zh-TW" sz="1450" b="1" err="1">
                <a:latin typeface="Microsoft JhengHei"/>
                <a:ea typeface="Microsoft JhengHei"/>
              </a:rPr>
              <a:t>存取</a:t>
            </a:r>
            <a:r>
              <a:rPr lang="en-US" altLang="zh-TW" sz="1450" b="1">
                <a:latin typeface="Microsoft JhengHei"/>
                <a:ea typeface="Microsoft JhengHei"/>
              </a:rPr>
              <a:t> </a:t>
            </a:r>
          </a:p>
          <a:p>
            <a:pPr algn="ctr">
              <a:lnSpc>
                <a:spcPts val="1800"/>
              </a:lnSpc>
            </a:pPr>
            <a:r>
              <a:rPr lang="en-US" altLang="zh-TW" sz="1450" b="1">
                <a:latin typeface="Microsoft JhengHei"/>
                <a:ea typeface="Microsoft JhengHei"/>
              </a:rPr>
              <a:t>(经 </a:t>
            </a:r>
            <a:r>
              <a:rPr lang="en-US" altLang="zh-TW" sz="1450" b="1">
                <a:latin typeface="+mj-lt"/>
                <a:ea typeface="Microsoft JhengHei"/>
              </a:rPr>
              <a:t>File Station</a:t>
            </a:r>
            <a:r>
              <a:rPr lang="en-US" altLang="zh-TW" sz="1450" b="1">
                <a:latin typeface="Microsoft JhengHei"/>
                <a:ea typeface="Microsoft JhengHei"/>
              </a:rPr>
              <a:t>)</a:t>
            </a:r>
            <a:endParaRPr lang="en-US" altLang="zh-TW" sz="1450" b="1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59E5960C-7DE3-4A9A-BC94-714B3BCCEADF}"/>
              </a:ext>
            </a:extLst>
          </p:cNvPr>
          <p:cNvSpPr/>
          <p:nvPr/>
        </p:nvSpPr>
        <p:spPr>
          <a:xfrm>
            <a:off x="6957667" y="1152240"/>
            <a:ext cx="928459" cy="315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50" b="1" err="1">
                <a:latin typeface="Microsoft JhengHei"/>
                <a:ea typeface="Microsoft JhengHei"/>
                <a:cs typeface="Calibri"/>
              </a:rPr>
              <a:t>携带使用</a:t>
            </a:r>
            <a:endParaRPr lang="zh-TW" altLang="en-US" sz="1450"/>
          </a:p>
        </p:txBody>
      </p:sp>
      <p:pic>
        <p:nvPicPr>
          <p:cNvPr id="126" name="圖形 125">
            <a:extLst>
              <a:ext uri="{FF2B5EF4-FFF2-40B4-BE49-F238E27FC236}">
                <a16:creationId xmlns:a16="http://schemas.microsoft.com/office/drawing/2014/main" id="{935BA88F-87ED-4F5E-B9FC-E14F4AD43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2841" y="1739338"/>
            <a:ext cx="1352491" cy="783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7" name="圖形 126">
            <a:extLst>
              <a:ext uri="{FF2B5EF4-FFF2-40B4-BE49-F238E27FC236}">
                <a16:creationId xmlns:a16="http://schemas.microsoft.com/office/drawing/2014/main" id="{797E77ED-4A8D-45F9-8314-A1ED3651D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2841" y="2773301"/>
            <a:ext cx="1352491" cy="783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8" name="圖形 127">
            <a:extLst>
              <a:ext uri="{FF2B5EF4-FFF2-40B4-BE49-F238E27FC236}">
                <a16:creationId xmlns:a16="http://schemas.microsoft.com/office/drawing/2014/main" id="{15B8C62A-3125-45BA-84F5-1A83CF571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6727" y="3804790"/>
            <a:ext cx="1352491" cy="783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9" name="文字方塊 128">
            <a:extLst>
              <a:ext uri="{FF2B5EF4-FFF2-40B4-BE49-F238E27FC236}">
                <a16:creationId xmlns:a16="http://schemas.microsoft.com/office/drawing/2014/main" id="{0B456414-5105-40C7-91BC-E92B6473950C}"/>
              </a:ext>
            </a:extLst>
          </p:cNvPr>
          <p:cNvSpPr txBox="1"/>
          <p:nvPr/>
        </p:nvSpPr>
        <p:spPr>
          <a:xfrm>
            <a:off x="7322175" y="1694105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6055B311-57F8-4E89-BCBE-CB92A3BCA7CC}"/>
              </a:ext>
            </a:extLst>
          </p:cNvPr>
          <p:cNvSpPr txBox="1"/>
          <p:nvPr/>
        </p:nvSpPr>
        <p:spPr>
          <a:xfrm>
            <a:off x="7329086" y="2720738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445FB898-F0E8-4458-88C1-DC646486CBE9}"/>
              </a:ext>
            </a:extLst>
          </p:cNvPr>
          <p:cNvSpPr txBox="1"/>
          <p:nvPr/>
        </p:nvSpPr>
        <p:spPr>
          <a:xfrm>
            <a:off x="7315824" y="3754540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pic>
        <p:nvPicPr>
          <p:cNvPr id="132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46970C52-72EC-4435-AA6A-F1A6364E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992" y="1694803"/>
            <a:ext cx="645539" cy="645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8" descr="ç¸éåç">
            <a:extLst>
              <a:ext uri="{FF2B5EF4-FFF2-40B4-BE49-F238E27FC236}">
                <a16:creationId xmlns:a16="http://schemas.microsoft.com/office/drawing/2014/main" id="{9E5551AB-06C9-4410-B6A3-0104AF77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043" y="2844922"/>
            <a:ext cx="645539" cy="481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0DB5B4F0-84BD-473A-8D5D-BA1C9A73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206" y="3780916"/>
            <a:ext cx="561786" cy="5810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9A8EABE7-D121-4EF6-B34D-025073F7F3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477" y="3177589"/>
            <a:ext cx="400095" cy="400095"/>
          </a:xfrm>
          <a:prstGeom prst="rect">
            <a:avLst/>
          </a:prstGeom>
        </p:spPr>
      </p:pic>
      <p:pic>
        <p:nvPicPr>
          <p:cNvPr id="136" name="圖片 135">
            <a:extLst>
              <a:ext uri="{FF2B5EF4-FFF2-40B4-BE49-F238E27FC236}">
                <a16:creationId xmlns:a16="http://schemas.microsoft.com/office/drawing/2014/main" id="{7283E0EA-AF09-479F-8B95-B2F7F93BA8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477" y="2057187"/>
            <a:ext cx="400095" cy="400095"/>
          </a:xfrm>
          <a:prstGeom prst="rect">
            <a:avLst/>
          </a:prstGeom>
        </p:spPr>
      </p:pic>
      <p:pic>
        <p:nvPicPr>
          <p:cNvPr id="137" name="圖片 136">
            <a:extLst>
              <a:ext uri="{FF2B5EF4-FFF2-40B4-BE49-F238E27FC236}">
                <a16:creationId xmlns:a16="http://schemas.microsoft.com/office/drawing/2014/main" id="{265F3A2E-26AB-43C6-8497-6F35E05EA4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477" y="4272236"/>
            <a:ext cx="400095" cy="400095"/>
          </a:xfrm>
          <a:prstGeom prst="rect">
            <a:avLst/>
          </a:prstGeom>
        </p:spPr>
      </p:pic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B29197DA-6FE2-4F0D-A5FC-601212E32AAC}"/>
              </a:ext>
            </a:extLst>
          </p:cNvPr>
          <p:cNvSpPr txBox="1"/>
          <p:nvPr/>
        </p:nvSpPr>
        <p:spPr>
          <a:xfrm>
            <a:off x="7960691" y="2273787"/>
            <a:ext cx="551251" cy="247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 err="1">
                <a:solidFill>
                  <a:schemeClr val="bg1"/>
                </a:solidFill>
                <a:latin typeface="Microsoft JhengHei"/>
                <a:ea typeface="Microsoft JhengHei"/>
              </a:rPr>
              <a:t>东京</a:t>
            </a:r>
            <a:endParaRPr lang="en-US" altLang="zh-TW" sz="1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898B1712-51F9-49D4-B211-3E0729240BB2}"/>
              </a:ext>
            </a:extLst>
          </p:cNvPr>
          <p:cNvSpPr txBox="1"/>
          <p:nvPr/>
        </p:nvSpPr>
        <p:spPr>
          <a:xfrm>
            <a:off x="7848147" y="3323992"/>
            <a:ext cx="797542" cy="247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 err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纽约</a:t>
            </a:r>
            <a:endParaRPr lang="en-US" altLang="zh-TW" sz="10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D86E094B-4080-414B-B7B3-10B6893EC278}"/>
              </a:ext>
            </a:extLst>
          </p:cNvPr>
          <p:cNvSpPr txBox="1"/>
          <p:nvPr/>
        </p:nvSpPr>
        <p:spPr>
          <a:xfrm>
            <a:off x="7934043" y="4357307"/>
            <a:ext cx="625749" cy="247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 err="1">
                <a:solidFill>
                  <a:schemeClr val="bg1"/>
                </a:solidFill>
                <a:latin typeface="Microsoft JhengHei"/>
                <a:ea typeface="Microsoft JhengHei"/>
              </a:rPr>
              <a:t>北京</a:t>
            </a:r>
            <a:endParaRPr lang="zh-TW" altLang="en-US" sz="10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41" name="圖形 140">
            <a:extLst>
              <a:ext uri="{FF2B5EF4-FFF2-40B4-BE49-F238E27FC236}">
                <a16:creationId xmlns:a16="http://schemas.microsoft.com/office/drawing/2014/main" id="{F6EE5C66-D8F1-49C6-90EB-BD91B83F7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8423" y="1816522"/>
            <a:ext cx="1121386" cy="822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2" name="圖形 141">
            <a:extLst>
              <a:ext uri="{FF2B5EF4-FFF2-40B4-BE49-F238E27FC236}">
                <a16:creationId xmlns:a16="http://schemas.microsoft.com/office/drawing/2014/main" id="{438FE9AE-676A-4577-AF8D-FEBCB14049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9355" y="3522547"/>
            <a:ext cx="1121386" cy="822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" name="圖形 142">
            <a:extLst>
              <a:ext uri="{FF2B5EF4-FFF2-40B4-BE49-F238E27FC236}">
                <a16:creationId xmlns:a16="http://schemas.microsoft.com/office/drawing/2014/main" id="{84A53BC6-DF87-4748-9818-22795AF03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7356" y="1822872"/>
            <a:ext cx="1121386" cy="822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BE7DB055-173D-4C31-B5E7-CB080D1CE0C4}"/>
              </a:ext>
            </a:extLst>
          </p:cNvPr>
          <p:cNvSpPr txBox="1"/>
          <p:nvPr/>
        </p:nvSpPr>
        <p:spPr>
          <a:xfrm>
            <a:off x="432321" y="4396912"/>
            <a:ext cx="2792790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File Station 即將推出</a:t>
            </a:r>
            <a:b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</a:br>
            <a:r>
              <a:rPr lang="zh-TW" altLang="en-US" sz="9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QuDedup 还原及预览功能</a:t>
            </a:r>
            <a:endParaRPr lang="en-US" altLang="zh-TW" sz="1050">
              <a:solidFill>
                <a:schemeClr val="bg1"/>
              </a:solidFill>
            </a:endParaRPr>
          </a:p>
        </p:txBody>
      </p:sp>
      <p:pic>
        <p:nvPicPr>
          <p:cNvPr id="145" name="圖形 144">
            <a:extLst>
              <a:ext uri="{FF2B5EF4-FFF2-40B4-BE49-F238E27FC236}">
                <a16:creationId xmlns:a16="http://schemas.microsoft.com/office/drawing/2014/main" id="{F3A0C6B0-CEAD-46FE-9626-A531438BD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6428" y="2743324"/>
            <a:ext cx="223407" cy="676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" name="矩形: 圓角 145">
            <a:extLst>
              <a:ext uri="{FF2B5EF4-FFF2-40B4-BE49-F238E27FC236}">
                <a16:creationId xmlns:a16="http://schemas.microsoft.com/office/drawing/2014/main" id="{FC81A681-77DD-43DA-91BD-AFF7306A5BAD}"/>
              </a:ext>
            </a:extLst>
          </p:cNvPr>
          <p:cNvSpPr/>
          <p:nvPr/>
        </p:nvSpPr>
        <p:spPr>
          <a:xfrm>
            <a:off x="1849617" y="2554311"/>
            <a:ext cx="709602" cy="24063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7" name="矩形: 圓角 146">
            <a:extLst>
              <a:ext uri="{FF2B5EF4-FFF2-40B4-BE49-F238E27FC236}">
                <a16:creationId xmlns:a16="http://schemas.microsoft.com/office/drawing/2014/main" id="{85339A50-47B8-4D56-810B-15D2FDFFF3D8}"/>
              </a:ext>
            </a:extLst>
          </p:cNvPr>
          <p:cNvSpPr/>
          <p:nvPr/>
        </p:nvSpPr>
        <p:spPr>
          <a:xfrm>
            <a:off x="1828716" y="4130343"/>
            <a:ext cx="709602" cy="24063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257D"/>
              </a:gs>
              <a:gs pos="0">
                <a:srgbClr val="5C05A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1CDE2A29-DF72-470D-94F5-F5D4DD74111C}"/>
              </a:ext>
            </a:extLst>
          </p:cNvPr>
          <p:cNvSpPr txBox="1"/>
          <p:nvPr/>
        </p:nvSpPr>
        <p:spPr>
          <a:xfrm>
            <a:off x="1775496" y="4124758"/>
            <a:ext cx="819905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Taipei</a:t>
            </a:r>
          </a:p>
        </p:txBody>
      </p:sp>
      <p:pic>
        <p:nvPicPr>
          <p:cNvPr id="149" name="圖形 148">
            <a:extLst>
              <a:ext uri="{FF2B5EF4-FFF2-40B4-BE49-F238E27FC236}">
                <a16:creationId xmlns:a16="http://schemas.microsoft.com/office/drawing/2014/main" id="{BC66D827-9BD0-4947-9643-8B2AA102D6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69043" y="3821205"/>
            <a:ext cx="318670" cy="318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0" name="圖形 149">
            <a:extLst>
              <a:ext uri="{FF2B5EF4-FFF2-40B4-BE49-F238E27FC236}">
                <a16:creationId xmlns:a16="http://schemas.microsoft.com/office/drawing/2014/main" id="{9D658378-0990-45DD-8501-FE89ACCB17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4484" y="3612116"/>
            <a:ext cx="217999" cy="678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" name="圖形 150">
            <a:extLst>
              <a:ext uri="{FF2B5EF4-FFF2-40B4-BE49-F238E27FC236}">
                <a16:creationId xmlns:a16="http://schemas.microsoft.com/office/drawing/2014/main" id="{19627B58-3127-422F-9C0F-286C72AD8D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6545" y="1954370"/>
            <a:ext cx="790122" cy="62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2" name="圖形 151">
            <a:extLst>
              <a:ext uri="{FF2B5EF4-FFF2-40B4-BE49-F238E27FC236}">
                <a16:creationId xmlns:a16="http://schemas.microsoft.com/office/drawing/2014/main" id="{35CAEE64-F563-4EB5-B87D-7A68A87380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14167" y="1870506"/>
            <a:ext cx="217999" cy="678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" name="圖形 152">
            <a:extLst>
              <a:ext uri="{FF2B5EF4-FFF2-40B4-BE49-F238E27FC236}">
                <a16:creationId xmlns:a16="http://schemas.microsoft.com/office/drawing/2014/main" id="{E4B9BE7D-8910-4544-9DE7-B515C0ECFD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53527" y="2113212"/>
            <a:ext cx="318670" cy="318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4" name="圖形 153">
            <a:extLst>
              <a:ext uri="{FF2B5EF4-FFF2-40B4-BE49-F238E27FC236}">
                <a16:creationId xmlns:a16="http://schemas.microsoft.com/office/drawing/2014/main" id="{2C023FEF-B681-4EB6-AE6F-EE41A3D073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254245" y="2461530"/>
            <a:ext cx="535434" cy="191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94CEE0A6-FDF6-4332-B8F8-FA55E600AEAE}"/>
              </a:ext>
            </a:extLst>
          </p:cNvPr>
          <p:cNvSpPr txBox="1"/>
          <p:nvPr/>
        </p:nvSpPr>
        <p:spPr>
          <a:xfrm>
            <a:off x="4238676" y="2417949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pic>
        <p:nvPicPr>
          <p:cNvPr id="156" name="圖形 155">
            <a:extLst>
              <a:ext uri="{FF2B5EF4-FFF2-40B4-BE49-F238E27FC236}">
                <a16:creationId xmlns:a16="http://schemas.microsoft.com/office/drawing/2014/main" id="{4021C131-6687-4108-BC16-0E0B7EE188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04527" y="3020776"/>
            <a:ext cx="1723075" cy="746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圖形 156">
            <a:extLst>
              <a:ext uri="{FF2B5EF4-FFF2-40B4-BE49-F238E27FC236}">
                <a16:creationId xmlns:a16="http://schemas.microsoft.com/office/drawing/2014/main" id="{1BBA7AC7-EAFD-42E2-BD5B-E2E515B5A4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19426" y="3117810"/>
            <a:ext cx="217999" cy="678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圖片 157">
            <a:extLst>
              <a:ext uri="{FF2B5EF4-FFF2-40B4-BE49-F238E27FC236}">
                <a16:creationId xmlns:a16="http://schemas.microsoft.com/office/drawing/2014/main" id="{826168F9-7F27-4B1F-B494-954E3D59A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527" y="3381384"/>
            <a:ext cx="400095" cy="400095"/>
          </a:xfrm>
          <a:prstGeom prst="rect">
            <a:avLst/>
          </a:prstGeom>
        </p:spPr>
      </p:pic>
      <p:sp>
        <p:nvSpPr>
          <p:cNvPr id="159" name="文字方塊 158">
            <a:extLst>
              <a:ext uri="{FF2B5EF4-FFF2-40B4-BE49-F238E27FC236}">
                <a16:creationId xmlns:a16="http://schemas.microsoft.com/office/drawing/2014/main" id="{62E8FDD4-0110-49FA-9B61-B2ECDB0BAFAC}"/>
              </a:ext>
            </a:extLst>
          </p:cNvPr>
          <p:cNvSpPr txBox="1"/>
          <p:nvPr/>
        </p:nvSpPr>
        <p:spPr>
          <a:xfrm>
            <a:off x="3094266" y="2760900"/>
            <a:ext cx="2853961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9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File Station 即將推出 QuDedup 还原及预览功能</a:t>
            </a:r>
          </a:p>
        </p:txBody>
      </p:sp>
      <p:pic>
        <p:nvPicPr>
          <p:cNvPr id="160" name="圖形 159">
            <a:extLst>
              <a:ext uri="{FF2B5EF4-FFF2-40B4-BE49-F238E27FC236}">
                <a16:creationId xmlns:a16="http://schemas.microsoft.com/office/drawing/2014/main" id="{6D79F35C-E800-422A-888A-9BEEA9950F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43738" y="3409289"/>
            <a:ext cx="535434" cy="191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4119A74D-FB76-42A7-B1CB-BE9565E1F505}"/>
              </a:ext>
            </a:extLst>
          </p:cNvPr>
          <p:cNvSpPr txBox="1"/>
          <p:nvPr/>
        </p:nvSpPr>
        <p:spPr>
          <a:xfrm>
            <a:off x="4533909" y="3372058"/>
            <a:ext cx="5512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</a:rPr>
              <a:t>.</a:t>
            </a:r>
            <a:r>
              <a:rPr lang="en-US" altLang="zh-TW" sz="1100" err="1">
                <a:solidFill>
                  <a:schemeClr val="bg1"/>
                </a:solidFill>
              </a:rPr>
              <a:t>qdff</a:t>
            </a:r>
            <a:endParaRPr lang="zh-TW" altLang="en-US" sz="1100">
              <a:solidFill>
                <a:schemeClr val="bg1"/>
              </a:solidFill>
            </a:endParaRPr>
          </a:p>
        </p:txBody>
      </p:sp>
      <p:pic>
        <p:nvPicPr>
          <p:cNvPr id="162" name="圖形 161">
            <a:extLst>
              <a:ext uri="{FF2B5EF4-FFF2-40B4-BE49-F238E27FC236}">
                <a16:creationId xmlns:a16="http://schemas.microsoft.com/office/drawing/2014/main" id="{376F4ED5-CF15-497F-9FAE-4D0837DDC6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758417" y="4290512"/>
            <a:ext cx="489478" cy="489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" name="圖形 162">
            <a:extLst>
              <a:ext uri="{FF2B5EF4-FFF2-40B4-BE49-F238E27FC236}">
                <a16:creationId xmlns:a16="http://schemas.microsoft.com/office/drawing/2014/main" id="{FCC294C0-04B6-48B1-B5C5-2C9F91C37FA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904297" y="3781977"/>
            <a:ext cx="209550" cy="48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4" name="圖形 163">
            <a:extLst>
              <a:ext uri="{FF2B5EF4-FFF2-40B4-BE49-F238E27FC236}">
                <a16:creationId xmlns:a16="http://schemas.microsoft.com/office/drawing/2014/main" id="{27716E0F-E02B-4AA7-B88A-AE84155854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288517" y="1997051"/>
            <a:ext cx="489478" cy="4894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5" name="圖形 164">
            <a:extLst>
              <a:ext uri="{FF2B5EF4-FFF2-40B4-BE49-F238E27FC236}">
                <a16:creationId xmlns:a16="http://schemas.microsoft.com/office/drawing/2014/main" id="{96E79576-4706-4961-AB4D-9BFF14F8DF3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6200000">
            <a:off x="4875170" y="2010566"/>
            <a:ext cx="209550" cy="485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圖形 165">
            <a:extLst>
              <a:ext uri="{FF2B5EF4-FFF2-40B4-BE49-F238E27FC236}">
                <a16:creationId xmlns:a16="http://schemas.microsoft.com/office/drawing/2014/main" id="{EE351E70-61C7-4638-B80A-C9B3F73DE7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2654495" y="1806462"/>
            <a:ext cx="223407" cy="676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7" name="文字方塊 166">
            <a:extLst>
              <a:ext uri="{FF2B5EF4-FFF2-40B4-BE49-F238E27FC236}">
                <a16:creationId xmlns:a16="http://schemas.microsoft.com/office/drawing/2014/main" id="{0E98F384-221B-4EC8-9895-261482215233}"/>
              </a:ext>
            </a:extLst>
          </p:cNvPr>
          <p:cNvSpPr txBox="1"/>
          <p:nvPr/>
        </p:nvSpPr>
        <p:spPr>
          <a:xfrm>
            <a:off x="1850080" y="2555076"/>
            <a:ext cx="709602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Microsoft JhengHei"/>
                <a:ea typeface="Microsoft JhengHei"/>
              </a:rPr>
              <a:t>Taipei</a:t>
            </a:r>
          </a:p>
        </p:txBody>
      </p:sp>
      <p:sp>
        <p:nvSpPr>
          <p:cNvPr id="168" name="矩形: 圓角 167">
            <a:extLst>
              <a:ext uri="{FF2B5EF4-FFF2-40B4-BE49-F238E27FC236}">
                <a16:creationId xmlns:a16="http://schemas.microsoft.com/office/drawing/2014/main" id="{0723AB62-74DC-4D8A-B007-5347262808EB}"/>
              </a:ext>
            </a:extLst>
          </p:cNvPr>
          <p:cNvSpPr/>
          <p:nvPr/>
        </p:nvSpPr>
        <p:spPr>
          <a:xfrm>
            <a:off x="2392854" y="1791926"/>
            <a:ext cx="720445" cy="169700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A1281852-4FBE-49E3-B15B-3A530EF4484D}"/>
              </a:ext>
            </a:extLst>
          </p:cNvPr>
          <p:cNvSpPr/>
          <p:nvPr/>
        </p:nvSpPr>
        <p:spPr>
          <a:xfrm>
            <a:off x="2338020" y="1778157"/>
            <a:ext cx="82266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00">
                <a:solidFill>
                  <a:schemeClr val="bg1"/>
                </a:solidFill>
              </a:rPr>
              <a:t>Backup/Restore</a:t>
            </a:r>
          </a:p>
        </p:txBody>
      </p:sp>
      <p:pic>
        <p:nvPicPr>
          <p:cNvPr id="170" name="圖形 169">
            <a:extLst>
              <a:ext uri="{FF2B5EF4-FFF2-40B4-BE49-F238E27FC236}">
                <a16:creationId xmlns:a16="http://schemas.microsoft.com/office/drawing/2014/main" id="{F751D3BE-2AC3-4FD9-A91F-ED69A77C6E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407321" y="2317066"/>
            <a:ext cx="800100" cy="1343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1" name="圖形 170">
            <a:extLst>
              <a:ext uri="{FF2B5EF4-FFF2-40B4-BE49-F238E27FC236}">
                <a16:creationId xmlns:a16="http://schemas.microsoft.com/office/drawing/2014/main" id="{185A11FD-3CF1-4F2F-A1B7-28C8AD2B3FE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789853" y="2571464"/>
            <a:ext cx="345396" cy="498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2" name="圖形 171">
            <a:extLst>
              <a:ext uri="{FF2B5EF4-FFF2-40B4-BE49-F238E27FC236}">
                <a16:creationId xmlns:a16="http://schemas.microsoft.com/office/drawing/2014/main" id="{D13EAF8A-DBC9-4A6B-8731-8217974C2FC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382541" y="3588224"/>
            <a:ext cx="1157982" cy="332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3" name="圖形 172">
            <a:extLst>
              <a:ext uri="{FF2B5EF4-FFF2-40B4-BE49-F238E27FC236}">
                <a16:creationId xmlns:a16="http://schemas.microsoft.com/office/drawing/2014/main" id="{4A7B635A-9ACB-4660-9E50-56648E65A86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361378" y="3283755"/>
            <a:ext cx="596702" cy="191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" name="圖形 173">
            <a:extLst>
              <a:ext uri="{FF2B5EF4-FFF2-40B4-BE49-F238E27FC236}">
                <a16:creationId xmlns:a16="http://schemas.microsoft.com/office/drawing/2014/main" id="{0743B0DF-EC12-4FA8-A3D4-770158DF2ED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548211" y="3147657"/>
            <a:ext cx="981075" cy="523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5" name="圖形 174">
            <a:extLst>
              <a:ext uri="{FF2B5EF4-FFF2-40B4-BE49-F238E27FC236}">
                <a16:creationId xmlns:a16="http://schemas.microsoft.com/office/drawing/2014/main" id="{4CDCE1FC-D3AC-452F-98F0-EE0CC29E50D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761944" y="4300715"/>
            <a:ext cx="417854" cy="351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6" name="矩形: 圓角 175">
            <a:extLst>
              <a:ext uri="{FF2B5EF4-FFF2-40B4-BE49-F238E27FC236}">
                <a16:creationId xmlns:a16="http://schemas.microsoft.com/office/drawing/2014/main" id="{3816000B-503A-4996-84D0-C89B3B6D39DB}"/>
              </a:ext>
            </a:extLst>
          </p:cNvPr>
          <p:cNvSpPr/>
          <p:nvPr/>
        </p:nvSpPr>
        <p:spPr>
          <a:xfrm>
            <a:off x="5405452" y="3990948"/>
            <a:ext cx="1064127" cy="226854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7" name="文字方塊 176">
            <a:extLst>
              <a:ext uri="{FF2B5EF4-FFF2-40B4-BE49-F238E27FC236}">
                <a16:creationId xmlns:a16="http://schemas.microsoft.com/office/drawing/2014/main" id="{6DA51385-9E77-4B0D-B4EC-04AB5E2017B1}"/>
              </a:ext>
            </a:extLst>
          </p:cNvPr>
          <p:cNvSpPr txBox="1"/>
          <p:nvPr/>
        </p:nvSpPr>
        <p:spPr>
          <a:xfrm>
            <a:off x="5265220" y="3984483"/>
            <a:ext cx="1324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cs typeface="Calibri"/>
              </a:rPr>
              <a:t>CIFS / NFS / FTP</a:t>
            </a: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ED0804E6-9F33-44D0-A24F-0EDEEAF4D953}"/>
              </a:ext>
            </a:extLst>
          </p:cNvPr>
          <p:cNvSpPr txBox="1"/>
          <p:nvPr/>
        </p:nvSpPr>
        <p:spPr>
          <a:xfrm>
            <a:off x="4087861" y="4395332"/>
            <a:ext cx="148451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bg1"/>
                </a:solidFill>
                <a:latin typeface="Microsoft JhengHei"/>
                <a:ea typeface="Microsoft JhengHei"/>
              </a:rPr>
              <a:t>云端存取</a:t>
            </a:r>
            <a:endParaRPr lang="zh-TW" altLang="en-US" sz="1200" b="1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19103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直播專案\TS-963X_直播_0327\未命名-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022" y="914488"/>
            <a:ext cx="4392882" cy="3509847"/>
          </a:xfrm>
          <a:prstGeom prst="rect">
            <a:avLst/>
          </a:prstGeom>
          <a:noFill/>
        </p:spPr>
      </p:pic>
      <p:sp>
        <p:nvSpPr>
          <p:cNvPr id="49" name="矩形 29">
            <a:extLst>
              <a:ext uri="{FF2B5EF4-FFF2-40B4-BE49-F238E27FC236}">
                <a16:creationId xmlns:a16="http://schemas.microsoft.com/office/drawing/2014/main" id="{22F35B2E-3E6D-5549-9DCD-6C1D14F042D5}"/>
              </a:ext>
            </a:extLst>
          </p:cNvPr>
          <p:cNvSpPr/>
          <p:nvPr/>
        </p:nvSpPr>
        <p:spPr>
          <a:xfrm>
            <a:off x="1251058" y="4169701"/>
            <a:ext cx="3089649" cy="553984"/>
          </a:xfrm>
          <a:prstGeom prst="rect">
            <a:avLst/>
          </a:prstGeom>
          <a:solidFill>
            <a:srgbClr val="0546FF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14">
            <a:extLst>
              <a:ext uri="{FF2B5EF4-FFF2-40B4-BE49-F238E27FC236}">
                <a16:creationId xmlns:a16="http://schemas.microsoft.com/office/drawing/2014/main" id="{6DF86952-5118-C24C-ACE9-96760BDD774A}"/>
              </a:ext>
            </a:extLst>
          </p:cNvPr>
          <p:cNvSpPr txBox="1"/>
          <p:nvPr/>
        </p:nvSpPr>
        <p:spPr>
          <a:xfrm>
            <a:off x="1740683" y="4208892"/>
            <a:ext cx="4116657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TW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最超值的备份选择</a:t>
            </a:r>
          </a:p>
        </p:txBody>
      </p:sp>
      <p:pic>
        <p:nvPicPr>
          <p:cNvPr id="51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8DC387C3-31F6-C447-A7BE-DC0C2424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459" y="3954964"/>
            <a:ext cx="941625" cy="941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62E75752-3DD3-41E0-A026-3E48F378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612"/>
            <a:ext cx="9143999" cy="684575"/>
          </a:xfrm>
        </p:spPr>
        <p:txBody>
          <a:bodyPr/>
          <a:lstStyle/>
          <a:p>
            <a:r>
              <a:rPr lang="zh-CN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最实惠的企业級快照保护</a:t>
            </a:r>
            <a:br>
              <a:rPr lang="zh-TW" altLang="en-US" sz="3200">
                <a:latin typeface="Microsoft JhengHei"/>
                <a:ea typeface="Microsoft JhengHei"/>
              </a:rPr>
            </a:br>
            <a:endParaRPr lang="zh-TW" altLang="en-US" sz="3200" b="0">
              <a:latin typeface="Microsoft JhengHei"/>
              <a:ea typeface="Microsoft JhengHei"/>
            </a:endParaRPr>
          </a:p>
        </p:txBody>
      </p:sp>
      <p:sp>
        <p:nvSpPr>
          <p:cNvPr id="30" name="矩形圖說文字 15">
            <a:extLst>
              <a:ext uri="{FF2B5EF4-FFF2-40B4-BE49-F238E27FC236}">
                <a16:creationId xmlns:a16="http://schemas.microsoft.com/office/drawing/2014/main" id="{FAC70B66-38DD-41E1-8C6D-3190554A453A}"/>
              </a:ext>
            </a:extLst>
          </p:cNvPr>
          <p:cNvSpPr/>
          <p:nvPr/>
        </p:nvSpPr>
        <p:spPr>
          <a:xfrm>
            <a:off x="5154258" y="1463746"/>
            <a:ext cx="3479567" cy="1521859"/>
          </a:xfrm>
          <a:prstGeom prst="wedgeRectCallout">
            <a:avLst>
              <a:gd name="adj1" fmla="val 1388"/>
              <a:gd name="adj2" fmla="val 70787"/>
            </a:avLst>
          </a:prstGeom>
          <a:solidFill>
            <a:schemeClr val="tx1"/>
          </a:solidFill>
          <a:ln w="12700">
            <a:solidFill>
              <a:srgbClr val="FFFF0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327">
            <a:extLst>
              <a:ext uri="{FF2B5EF4-FFF2-40B4-BE49-F238E27FC236}">
                <a16:creationId xmlns:a16="http://schemas.microsoft.com/office/drawing/2014/main" id="{8D6FDE18-110F-46AA-85D2-19A070F6E430}"/>
              </a:ext>
            </a:extLst>
          </p:cNvPr>
          <p:cNvSpPr txBox="1"/>
          <p:nvPr/>
        </p:nvSpPr>
        <p:spPr>
          <a:xfrm>
            <a:off x="5253771" y="2264843"/>
            <a:ext cx="17802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CN" altLang="en-US" sz="17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单一磁盘区</a:t>
            </a:r>
            <a:r>
              <a:rPr lang="en-US" sz="17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LUN</a:t>
            </a:r>
            <a:r>
              <a:rPr lang="zh-CN" altLang="en-US" sz="17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最大快照数量</a:t>
            </a:r>
            <a:endParaRPr lang="zh-CN" altLang="en-US" sz="1700" b="1" u="none" strike="noStrike" cap="none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Shape 332">
            <a:extLst>
              <a:ext uri="{FF2B5EF4-FFF2-40B4-BE49-F238E27FC236}">
                <a16:creationId xmlns:a16="http://schemas.microsoft.com/office/drawing/2014/main" id="{F4398BA2-8D2F-4378-9AC7-72F00AD1C189}"/>
              </a:ext>
            </a:extLst>
          </p:cNvPr>
          <p:cNvSpPr txBox="1"/>
          <p:nvPr/>
        </p:nvSpPr>
        <p:spPr>
          <a:xfrm>
            <a:off x="5350193" y="1542690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CN" altLang="en-US" sz="1700" b="1">
                <a:solidFill>
                  <a:srgbClr val="FFFF00"/>
                </a:solidFill>
                <a:latin typeface="Microsoft JhengHei"/>
                <a:ea typeface="Microsoft JhengHei"/>
              </a:rPr>
              <a:t>整机最大</a:t>
            </a:r>
            <a:endParaRPr lang="ja-JP" altLang="en-US" sz="1700" b="1" u="none" strike="noStrike" cap="none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ja-JP" altLang="en-US" sz="1700" b="1" u="none" strike="noStrike" cap="none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6EBFE754-FD8F-4699-8CC7-F77158D1D061}"/>
              </a:ext>
            </a:extLst>
          </p:cNvPr>
          <p:cNvSpPr/>
          <p:nvPr/>
        </p:nvSpPr>
        <p:spPr>
          <a:xfrm>
            <a:off x="7029656" y="1427207"/>
            <a:ext cx="1325270" cy="14285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rgbClr val="FF0040"/>
              </a:solidFill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25D7882-2CBA-435F-8CEF-25E5F2B3EFE9}"/>
              </a:ext>
            </a:extLst>
          </p:cNvPr>
          <p:cNvSpPr/>
          <p:nvPr/>
        </p:nvSpPr>
        <p:spPr>
          <a:xfrm>
            <a:off x="7038807" y="868919"/>
            <a:ext cx="1305791" cy="1986817"/>
          </a:xfrm>
          <a:prstGeom prst="roundRect">
            <a:avLst>
              <a:gd name="adj" fmla="val 0"/>
            </a:avLst>
          </a:prstGeom>
          <a:noFill/>
          <a:ln w="12700">
            <a:solidFill>
              <a:srgbClr val="FFFF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6ED62E6B-C23B-44B8-824E-C3696871E78F}"/>
              </a:ext>
            </a:extLst>
          </p:cNvPr>
          <p:cNvCxnSpPr>
            <a:cxnSpLocks/>
          </p:cNvCxnSpPr>
          <p:nvPr/>
        </p:nvCxnSpPr>
        <p:spPr>
          <a:xfrm>
            <a:off x="5390766" y="2189036"/>
            <a:ext cx="2822110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  <a:effectLst>
            <a:glow>
              <a:schemeClr val="accent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hape 330">
            <a:extLst>
              <a:ext uri="{FF2B5EF4-FFF2-40B4-BE49-F238E27FC236}">
                <a16:creationId xmlns:a16="http://schemas.microsoft.com/office/drawing/2014/main" id="{BAD1BCBB-AFA6-4266-B2E2-79523F7F35A8}"/>
              </a:ext>
            </a:extLst>
          </p:cNvPr>
          <p:cNvSpPr txBox="1"/>
          <p:nvPr/>
        </p:nvSpPr>
        <p:spPr>
          <a:xfrm>
            <a:off x="6878578" y="1550436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1024</a:t>
            </a:r>
            <a:endParaRPr lang="en-US" sz="28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30">
            <a:extLst>
              <a:ext uri="{FF2B5EF4-FFF2-40B4-BE49-F238E27FC236}">
                <a16:creationId xmlns:a16="http://schemas.microsoft.com/office/drawing/2014/main" id="{19E09377-22AA-47F0-AC98-8B236309A818}"/>
              </a:ext>
            </a:extLst>
          </p:cNvPr>
          <p:cNvSpPr txBox="1"/>
          <p:nvPr/>
        </p:nvSpPr>
        <p:spPr>
          <a:xfrm>
            <a:off x="6866038" y="2243552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lang="en-US" sz="2800" b="1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93A7C3A-CC64-47BF-A06D-F739D0ECE93D}"/>
              </a:ext>
            </a:extLst>
          </p:cNvPr>
          <p:cNvSpPr/>
          <p:nvPr/>
        </p:nvSpPr>
        <p:spPr>
          <a:xfrm rot="10800000">
            <a:off x="7029656" y="855043"/>
            <a:ext cx="1326588" cy="608703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C90960"/>
              </a:gs>
              <a:gs pos="0">
                <a:srgbClr val="3266F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32D4A8C-61D5-491F-A5EE-8BEB811DB16C}"/>
              </a:ext>
            </a:extLst>
          </p:cNvPr>
          <p:cNvSpPr/>
          <p:nvPr/>
        </p:nvSpPr>
        <p:spPr>
          <a:xfrm>
            <a:off x="7345080" y="853888"/>
            <a:ext cx="694421" cy="615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1700" b="1">
                <a:solidFill>
                  <a:schemeClr val="bg1"/>
                </a:solidFill>
              </a:rPr>
              <a:t>4GB </a:t>
            </a:r>
          </a:p>
          <a:p>
            <a:pPr algn="ctr"/>
            <a:r>
              <a:rPr lang="en-US" sz="1700" b="1">
                <a:solidFill>
                  <a:schemeClr val="bg1"/>
                </a:solidFill>
              </a:rPr>
              <a:t>RAM</a:t>
            </a:r>
            <a:endParaRPr lang="en-US" sz="17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圖片 28" descr="一張含有 電子用品 的圖片&#10;&#10;自動產生的描述">
            <a:extLst>
              <a:ext uri="{FF2B5EF4-FFF2-40B4-BE49-F238E27FC236}">
                <a16:creationId xmlns:a16="http://schemas.microsoft.com/office/drawing/2014/main" id="{4DDD3D49-2FAC-456F-ABCE-BBFC6D09A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752" y="3121063"/>
            <a:ext cx="3922334" cy="2421149"/>
          </a:xfrm>
          <a:prstGeom prst="rect">
            <a:avLst/>
          </a:prstGeom>
        </p:spPr>
      </p:pic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FE385686-37AF-4B69-A03F-4A512C35B76A}"/>
              </a:ext>
            </a:extLst>
          </p:cNvPr>
          <p:cNvCxnSpPr>
            <a:cxnSpLocks/>
          </p:cNvCxnSpPr>
          <p:nvPr/>
        </p:nvCxnSpPr>
        <p:spPr>
          <a:xfrm>
            <a:off x="7051699" y="2189036"/>
            <a:ext cx="1206299" cy="0"/>
          </a:xfrm>
          <a:prstGeom prst="line">
            <a:avLst/>
          </a:prstGeom>
          <a:ln w="3175">
            <a:solidFill>
              <a:schemeClr val="bg2">
                <a:lumMod val="75000"/>
                <a:lumOff val="25000"/>
              </a:schemeClr>
            </a:solidFill>
            <a:prstDash val="dash"/>
          </a:ln>
          <a:effectLst>
            <a:glow>
              <a:schemeClr val="accent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604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136737" y="135949"/>
            <a:ext cx="8870526" cy="90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>
                <a:latin typeface="Microsoft JhengHei"/>
                <a:ea typeface="Microsoft JhengHei"/>
              </a:rPr>
              <a:t> </a:t>
            </a:r>
            <a:r>
              <a:rPr lang="en-US" sz="3200">
                <a:latin typeface="Microsoft JhengHei"/>
                <a:ea typeface="微軟正黑體"/>
              </a:rPr>
              <a:t>QTS </a:t>
            </a:r>
            <a:r>
              <a:rPr lang="zh-TW" altLang="en-US" sz="3200">
                <a:latin typeface="Microsoft JhengHei"/>
                <a:ea typeface="Microsoft JhengHei"/>
              </a:rPr>
              <a:t>与</a:t>
            </a:r>
            <a:r>
              <a:rPr lang="zh-TW" sz="3200">
                <a:latin typeface="Microsoft JhengHei"/>
                <a:ea typeface="Microsoft JhengHei"/>
              </a:rPr>
              <a:t>虚拟化应用提升生产力</a:t>
            </a:r>
            <a:endParaRPr lang="en-US" sz="3200" b="0">
              <a:latin typeface="Microsoft JhengHei"/>
              <a:ea typeface="Microsoft JhengHei"/>
            </a:endParaRPr>
          </a:p>
        </p:txBody>
      </p:sp>
      <p:sp>
        <p:nvSpPr>
          <p:cNvPr id="28" name="平行四邊形 15">
            <a:extLst>
              <a:ext uri="{FF2B5EF4-FFF2-40B4-BE49-F238E27FC236}">
                <a16:creationId xmlns:a16="http://schemas.microsoft.com/office/drawing/2014/main" id="{ECC15470-E78D-9A43-88AD-29506A7AA480}"/>
              </a:ext>
            </a:extLst>
          </p:cNvPr>
          <p:cNvSpPr/>
          <p:nvPr/>
        </p:nvSpPr>
        <p:spPr>
          <a:xfrm>
            <a:off x="4058769" y="3096151"/>
            <a:ext cx="6143668" cy="1030080"/>
          </a:xfrm>
          <a:prstGeom prst="parallelogram">
            <a:avLst>
              <a:gd name="adj" fmla="val 55727"/>
            </a:avLst>
          </a:prstGeom>
          <a:gradFill>
            <a:gsLst>
              <a:gs pos="100000">
                <a:srgbClr val="05B9F9"/>
              </a:gs>
              <a:gs pos="0">
                <a:srgbClr val="276AC3"/>
              </a:gs>
            </a:gsLst>
            <a:lin ang="0" scaled="0"/>
          </a:gra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30" name="平行四邊形 12">
            <a:extLst>
              <a:ext uri="{FF2B5EF4-FFF2-40B4-BE49-F238E27FC236}">
                <a16:creationId xmlns:a16="http://schemas.microsoft.com/office/drawing/2014/main" id="{36A04886-2BAC-A844-9344-DFFFEDF62BE6}"/>
              </a:ext>
            </a:extLst>
          </p:cNvPr>
          <p:cNvSpPr/>
          <p:nvPr/>
        </p:nvSpPr>
        <p:spPr>
          <a:xfrm>
            <a:off x="4058769" y="1881705"/>
            <a:ext cx="6143668" cy="1030080"/>
          </a:xfrm>
          <a:prstGeom prst="parallelogram">
            <a:avLst>
              <a:gd name="adj" fmla="val 55727"/>
            </a:avLst>
          </a:prstGeom>
          <a:gradFill>
            <a:gsLst>
              <a:gs pos="100000">
                <a:srgbClr val="05B9F9"/>
              </a:gs>
              <a:gs pos="0">
                <a:srgbClr val="276AC3"/>
              </a:gs>
            </a:gsLst>
            <a:lin ang="0" scaled="0"/>
          </a:gra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31" name="矩形 13">
            <a:extLst>
              <a:ext uri="{FF2B5EF4-FFF2-40B4-BE49-F238E27FC236}">
                <a16:creationId xmlns:a16="http://schemas.microsoft.com/office/drawing/2014/main" id="{BFABA964-2E55-0944-AE85-277C76E7ECC2}"/>
              </a:ext>
            </a:extLst>
          </p:cNvPr>
          <p:cNvSpPr/>
          <p:nvPr/>
        </p:nvSpPr>
        <p:spPr>
          <a:xfrm>
            <a:off x="4490484" y="1840215"/>
            <a:ext cx="5511613" cy="1049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0EFB4F-A89E-A045-9AA8-4179B01D79A1}"/>
              </a:ext>
            </a:extLst>
          </p:cNvPr>
          <p:cNvSpPr txBox="1"/>
          <p:nvPr/>
        </p:nvSpPr>
        <p:spPr>
          <a:xfrm>
            <a:off x="5276033" y="2061917"/>
            <a:ext cx="2786050" cy="6463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zh-TW" altLang="en-US" sz="2000" b="1">
                <a:solidFill>
                  <a:srgbClr val="FFC000"/>
                </a:solidFill>
                <a:latin typeface="Microsoft JhengHei"/>
                <a:ea typeface="Microsoft JhengHei"/>
                <a:cs typeface="Microsoft JhengHei" charset="-120"/>
              </a:rPr>
              <a:t>虚拟机工作站</a:t>
            </a:r>
            <a:endParaRPr lang="en-US" altLang="zh-TW" sz="2000" b="1">
              <a:solidFill>
                <a:srgbClr val="FFC000"/>
              </a:solidFill>
              <a:latin typeface="Microsoft JhengHei"/>
              <a:ea typeface="Microsoft JhengHei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(Virtualization Station)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CAA5E7-2640-3446-B5B6-4CAD3D0A0B47}"/>
              </a:ext>
            </a:extLst>
          </p:cNvPr>
          <p:cNvSpPr txBox="1"/>
          <p:nvPr/>
        </p:nvSpPr>
        <p:spPr>
          <a:xfrm>
            <a:off x="5311752" y="3277534"/>
            <a:ext cx="2714612" cy="6463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altLang="en-US" sz="2000" b="1">
                <a:solidFill>
                  <a:srgbClr val="FFC000"/>
                </a:solidFill>
                <a:latin typeface="Microsoft JhengHei"/>
                <a:ea typeface="Microsoft JhengHei"/>
                <a:cs typeface="Microsoft JhengHei" charset="-120"/>
              </a:rPr>
              <a:t>软体容器工作站</a:t>
            </a:r>
            <a:endParaRPr lang="en-US" altLang="zh-TW" sz="2000" b="1">
              <a:solidFill>
                <a:srgbClr val="FFC000"/>
              </a:solidFill>
              <a:latin typeface="Microsoft JhengHei"/>
              <a:ea typeface="Microsoft JhengHei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(Container Station)</a:t>
            </a:r>
          </a:p>
        </p:txBody>
      </p:sp>
      <p:pic>
        <p:nvPicPr>
          <p:cNvPr id="35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EFD06409-7767-0D43-AAA7-CA6D747E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149" y="1983091"/>
            <a:ext cx="785818" cy="7858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4" descr="\\MARKETING\Marketing\MarketingMaterials\素材\_icons\00_4.2iconPNG\Container-Station-icon.png">
            <a:extLst>
              <a:ext uri="{FF2B5EF4-FFF2-40B4-BE49-F238E27FC236}">
                <a16:creationId xmlns:a16="http://schemas.microsoft.com/office/drawing/2014/main" id="{288B7891-3CE4-9F40-A4B8-02074797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149" y="3223969"/>
            <a:ext cx="785818" cy="7858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2D47B7-614B-9C48-920E-C3376F649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19" y="1576007"/>
            <a:ext cx="4904481" cy="293179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BAB572D8-456B-1947-A505-CF93054EEA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071" y="3037245"/>
            <a:ext cx="1314210" cy="1213117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CAA55F0-AEA9-1B42-BCBB-A083A6C0E9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968" y="1765405"/>
            <a:ext cx="1345217" cy="1213117"/>
          </a:xfrm>
          <a:prstGeom prst="rect">
            <a:avLst/>
          </a:prstGeom>
        </p:spPr>
      </p:pic>
      <p:sp>
        <p:nvSpPr>
          <p:cNvPr id="20" name="TextBox 31">
            <a:extLst>
              <a:ext uri="{FF2B5EF4-FFF2-40B4-BE49-F238E27FC236}">
                <a16:creationId xmlns:a16="http://schemas.microsoft.com/office/drawing/2014/main" id="{7D6EB534-8EC1-40B7-A8A0-22C61EB75E57}"/>
              </a:ext>
            </a:extLst>
          </p:cNvPr>
          <p:cNvSpPr txBox="1"/>
          <p:nvPr/>
        </p:nvSpPr>
        <p:spPr>
          <a:xfrm>
            <a:off x="4490484" y="1501937"/>
            <a:ext cx="4357148" cy="353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sz="1500" b="1">
                <a:solidFill>
                  <a:schemeClr val="bg1"/>
                </a:solidFill>
                <a:ea typeface="Microsoft JhengHei"/>
              </a:rPr>
              <a:t>运行</a:t>
            </a:r>
            <a:r>
              <a:rPr lang="en-US" sz="1500" b="1">
                <a:solidFill>
                  <a:schemeClr val="bg1"/>
                </a:solidFill>
                <a:ea typeface="Microsoft JhengHei"/>
              </a:rPr>
              <a:t> Windows/Linux </a:t>
            </a:r>
            <a:r>
              <a:rPr lang="zh-TW" sz="1500" b="1">
                <a:solidFill>
                  <a:schemeClr val="bg1"/>
                </a:solidFill>
                <a:ea typeface="Microsoft JhengHei"/>
              </a:rPr>
              <a:t>虚拟机与各种软件容器</a:t>
            </a:r>
            <a:endParaRPr lang="en-US" sz="1500">
              <a:solidFill>
                <a:schemeClr val="bg1"/>
              </a:solidFill>
              <a:ea typeface="Microsoft JhengHei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1CDC558-A73B-4FDC-B270-0DB255B25B54}"/>
              </a:ext>
            </a:extLst>
          </p:cNvPr>
          <p:cNvSpPr/>
          <p:nvPr/>
        </p:nvSpPr>
        <p:spPr>
          <a:xfrm>
            <a:off x="5619721" y="1031595"/>
            <a:ext cx="2108948" cy="4476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C5B8FA-302A-F849-95B5-4672CD0D3576}"/>
              </a:ext>
            </a:extLst>
          </p:cNvPr>
          <p:cNvSpPr txBox="1"/>
          <p:nvPr/>
        </p:nvSpPr>
        <p:spPr>
          <a:xfrm>
            <a:off x="4441457" y="1011152"/>
            <a:ext cx="4357148" cy="492430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sz="2400" b="1">
                <a:solidFill>
                  <a:schemeClr val="tx1"/>
                </a:solidFill>
                <a:latin typeface="+mj-lt"/>
                <a:ea typeface="Microsoft JhengHei" charset="-120"/>
              </a:rPr>
              <a:t>一机多系統</a:t>
            </a:r>
            <a:endParaRPr lang="en-US" sz="2400">
              <a:solidFill>
                <a:schemeClr val="tx1"/>
              </a:solidFill>
              <a:latin typeface="+mj-lt"/>
              <a:ea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1400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邊形 8"/>
          <p:cNvSpPr/>
          <p:nvPr/>
        </p:nvSpPr>
        <p:spPr>
          <a:xfrm>
            <a:off x="2794572" y="1725317"/>
            <a:ext cx="5741860" cy="524950"/>
          </a:xfrm>
          <a:prstGeom prst="parallelogram">
            <a:avLst>
              <a:gd name="adj" fmla="val 5572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50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3008515" y="2349826"/>
            <a:ext cx="5741860" cy="524950"/>
          </a:xfrm>
          <a:prstGeom prst="parallelogram">
            <a:avLst>
              <a:gd name="adj" fmla="val 55727"/>
            </a:avLst>
          </a:prstGeom>
          <a:solidFill>
            <a:srgbClr val="336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8" name="平行四邊形 17"/>
          <p:cNvSpPr/>
          <p:nvPr/>
        </p:nvSpPr>
        <p:spPr>
          <a:xfrm>
            <a:off x="2794572" y="2980794"/>
            <a:ext cx="5741860" cy="524950"/>
          </a:xfrm>
          <a:prstGeom prst="parallelogram">
            <a:avLst>
              <a:gd name="adj" fmla="val 55727"/>
            </a:avLst>
          </a:prstGeom>
          <a:solidFill>
            <a:schemeClr val="accent3">
              <a:lumMod val="75000"/>
            </a:schemeClr>
          </a:solidFill>
          <a:ln w="12700">
            <a:solidFill>
              <a:schemeClr val="accent3">
                <a:lumMod val="50000"/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1" name="平行四邊形 20"/>
          <p:cNvSpPr/>
          <p:nvPr/>
        </p:nvSpPr>
        <p:spPr>
          <a:xfrm>
            <a:off x="2794572" y="3603646"/>
            <a:ext cx="5741860" cy="524950"/>
          </a:xfrm>
          <a:prstGeom prst="parallelogram">
            <a:avLst>
              <a:gd name="adj" fmla="val 55727"/>
            </a:avLst>
          </a:prstGeom>
          <a:solidFill>
            <a:srgbClr val="336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84" y="1358232"/>
            <a:ext cx="3597003" cy="3245123"/>
          </a:xfrm>
          <a:prstGeom prst="rect">
            <a:avLst/>
          </a:prstGeom>
        </p:spPr>
      </p:pic>
      <p:pic>
        <p:nvPicPr>
          <p:cNvPr id="24" name="圖片 23" descr="0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441" y="2309025"/>
            <a:ext cx="671626" cy="671626"/>
          </a:xfrm>
          <a:prstGeom prst="rect">
            <a:avLst/>
          </a:prstGeom>
        </p:spPr>
      </p:pic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159" y="1593965"/>
            <a:ext cx="672908" cy="671626"/>
          </a:xfrm>
          <a:prstGeom prst="rect">
            <a:avLst/>
          </a:prstGeom>
        </p:spPr>
      </p:pic>
      <p:sp>
        <p:nvSpPr>
          <p:cNvPr id="19" name="Shape 277">
            <a:extLst>
              <a:ext uri="{FF2B5EF4-FFF2-40B4-BE49-F238E27FC236}">
                <a16:creationId xmlns:a16="http://schemas.microsoft.com/office/drawing/2014/main" id="{6BABAE51-DDBC-48A4-934D-EEA8A827D47C}"/>
              </a:ext>
            </a:extLst>
          </p:cNvPr>
          <p:cNvSpPr txBox="1">
            <a:spLocks noGrp="1"/>
          </p:cNvSpPr>
          <p:nvPr/>
        </p:nvSpPr>
        <p:spPr>
          <a:xfrm>
            <a:off x="326290" y="128722"/>
            <a:ext cx="8638722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400"/>
            </a:pPr>
            <a:r>
              <a:rPr lang="en-US" altLang="zh-CN" sz="3200">
                <a:solidFill>
                  <a:schemeClr val="lt1"/>
                </a:solidFill>
                <a:latin typeface="Microsoft JhengHei"/>
                <a:ea typeface="Microsoft JhengHei"/>
              </a:rPr>
              <a:t>QVR Pro </a:t>
            </a:r>
            <a:r>
              <a:rPr lang="zh-CN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监控应用，守护环境安全</a:t>
            </a:r>
            <a:br>
              <a:rPr lang="zh-CN" altLang="en-US" sz="3200" b="0">
                <a:latin typeface="Microsoft JhengHei"/>
                <a:ea typeface="Microsoft JhengHei"/>
              </a:rPr>
            </a:br>
            <a:br>
              <a:rPr lang="zh-CN" altLang="en-US" sz="3200" b="0">
                <a:latin typeface="Microsoft JhengHei"/>
                <a:ea typeface="Microsoft JhengHei"/>
              </a:rPr>
            </a:br>
            <a:endParaRPr lang="zh-CN" altLang="en-US" sz="32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8A6E9618-D993-4A08-B242-D2B49E3FE4BA}"/>
              </a:ext>
            </a:extLst>
          </p:cNvPr>
          <p:cNvSpPr txBox="1"/>
          <p:nvPr/>
        </p:nvSpPr>
        <p:spPr>
          <a:xfrm>
            <a:off x="4591878" y="1802687"/>
            <a:ext cx="377321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altLang="zh-TW" sz="1700" b="1">
                <a:solidFill>
                  <a:schemeClr val="bg1"/>
                </a:solidFill>
                <a:latin typeface="+mj-lt"/>
                <a:ea typeface="微軟正黑體"/>
              </a:rPr>
              <a:t>5,000+ 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支兼容网络摄影机</a:t>
            </a:r>
            <a:endParaRPr lang="en-US" altLang="zh-TW" sz="17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4B2F390-63F2-45DE-9B6C-43CB204199D1}"/>
              </a:ext>
            </a:extLst>
          </p:cNvPr>
          <p:cNvSpPr txBox="1"/>
          <p:nvPr/>
        </p:nvSpPr>
        <p:spPr>
          <a:xfrm>
            <a:off x="4591878" y="2410162"/>
            <a:ext cx="377321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altLang="zh-TW" sz="1700" b="1">
                <a:solidFill>
                  <a:schemeClr val="bg1"/>
                </a:solidFill>
                <a:latin typeface="+mj-lt"/>
                <a:ea typeface="微軟正黑體"/>
              </a:rPr>
              <a:t>8 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路免费摄影机频道</a:t>
            </a:r>
            <a:endParaRPr lang="en-US" altLang="zh-TW" sz="17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5260EEA8-0CB5-4E1D-809D-32D45C39327B}"/>
              </a:ext>
            </a:extLst>
          </p:cNvPr>
          <p:cNvSpPr txBox="1"/>
          <p:nvPr/>
        </p:nvSpPr>
        <p:spPr>
          <a:xfrm>
            <a:off x="4591878" y="3093800"/>
            <a:ext cx="377321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altLang="zh-Hant" sz="1700" b="1">
                <a:solidFill>
                  <a:schemeClr val="bg1"/>
                </a:solidFill>
                <a:latin typeface="+mj-lt"/>
                <a:ea typeface="微軟正黑體"/>
              </a:rPr>
              <a:t>48</a:t>
            </a:r>
            <a:r>
              <a:rPr lang="en-US" altLang="zh-TW" sz="17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路</a:t>
            </a:r>
            <a:r>
              <a:rPr lang="zh-Hant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最高</a:t>
            </a:r>
            <a:r>
              <a:rPr lang="zh-TW" sz="1700" b="1">
                <a:solidFill>
                  <a:schemeClr val="bg1"/>
                </a:solidFill>
                <a:ea typeface="微軟正黑體"/>
              </a:rPr>
              <a:t>摄影机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频道支援总数</a:t>
            </a:r>
            <a:endParaRPr lang="en-US" altLang="zh-TW" sz="17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0EE67F9E-4422-410F-8747-5268453D9507}"/>
              </a:ext>
            </a:extLst>
          </p:cNvPr>
          <p:cNvSpPr txBox="1"/>
          <p:nvPr/>
        </p:nvSpPr>
        <p:spPr>
          <a:xfrm>
            <a:off x="4578272" y="3695931"/>
            <a:ext cx="3773212" cy="3539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sz="1700" b="1">
                <a:solidFill>
                  <a:schemeClr val="bg1"/>
                </a:solidFill>
                <a:latin typeface="+mj-lt"/>
                <a:ea typeface="微軟正黑體"/>
              </a:rPr>
              <a:t>QUSBCam2</a:t>
            </a:r>
            <a:r>
              <a:rPr 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观看 </a:t>
            </a:r>
            <a:r>
              <a:rPr lang="en-US" sz="1700" b="1">
                <a:solidFill>
                  <a:schemeClr val="bg1"/>
                </a:solidFill>
                <a:latin typeface="+mj-lt"/>
                <a:ea typeface="微軟正黑體"/>
              </a:rPr>
              <a:t>USB</a:t>
            </a:r>
            <a:r>
              <a:rPr 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700" b="1">
                <a:solidFill>
                  <a:schemeClr val="bg1"/>
                </a:solidFill>
                <a:latin typeface="微軟正黑體"/>
                <a:ea typeface="微軟正黑體"/>
              </a:rPr>
              <a:t>摄影机影像</a:t>
            </a:r>
          </a:p>
        </p:txBody>
      </p:sp>
    </p:spTree>
    <p:extLst>
      <p:ext uri="{BB962C8B-B14F-4D97-AF65-F5344CB8AC3E}">
        <p14:creationId xmlns:p14="http://schemas.microsoft.com/office/powerpoint/2010/main" val="4068928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1D39C00C-83FA-4537-99E5-859D8D8B2FDF}"/>
              </a:ext>
            </a:extLst>
          </p:cNvPr>
          <p:cNvSpPr/>
          <p:nvPr/>
        </p:nvSpPr>
        <p:spPr>
          <a:xfrm>
            <a:off x="6190060" y="1320874"/>
            <a:ext cx="2953940" cy="3318482"/>
          </a:xfrm>
          <a:prstGeom prst="rect">
            <a:avLst/>
          </a:prstGeom>
          <a:solidFill>
            <a:srgbClr val="1B37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2BD4CFA-08AF-4821-9566-ED13C739147C}"/>
              </a:ext>
            </a:extLst>
          </p:cNvPr>
          <p:cNvSpPr/>
          <p:nvPr/>
        </p:nvSpPr>
        <p:spPr>
          <a:xfrm>
            <a:off x="5710300" y="1704456"/>
            <a:ext cx="3360546" cy="53709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133015"/>
            <a:ext cx="9144000" cy="6973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200">
                <a:solidFill>
                  <a:schemeClr val="lt1"/>
                </a:solidFill>
                <a:latin typeface="Microsoft JhengHei"/>
                <a:ea typeface="微軟正黑體"/>
              </a:rPr>
              <a:t>SSD</a:t>
            </a:r>
            <a:r>
              <a:rPr lang="ja-JP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 的好，用过就回不去了</a:t>
            </a:r>
            <a:endParaRPr lang="ja-JP" altLang="en-US" sz="3200" u="none" strike="noStrike" cap="none">
              <a:solidFill>
                <a:schemeClr val="lt1"/>
              </a:solidFill>
              <a:latin typeface="Microsoft JhengHei"/>
              <a:ea typeface="Microsoft JhengHei"/>
            </a:endParaRPr>
          </a:p>
        </p:txBody>
      </p:sp>
      <p:sp>
        <p:nvSpPr>
          <p:cNvPr id="43" name="Shape 246">
            <a:extLst>
              <a:ext uri="{FF2B5EF4-FFF2-40B4-BE49-F238E27FC236}">
                <a16:creationId xmlns:a16="http://schemas.microsoft.com/office/drawing/2014/main" id="{E5EC4C7A-FA4B-C94A-A095-3DFF9C20A4E2}"/>
              </a:ext>
            </a:extLst>
          </p:cNvPr>
          <p:cNvSpPr txBox="1"/>
          <p:nvPr/>
        </p:nvSpPr>
        <p:spPr>
          <a:xfrm>
            <a:off x="6258077" y="1796464"/>
            <a:ext cx="2880786" cy="42443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altLang="zh-Hant" sz="1650" b="1" i="0" u="none" strike="noStrike" cap="none">
                <a:solidFill>
                  <a:schemeClr val="tx1"/>
                </a:solidFill>
                <a:latin typeface="+mj-lt"/>
                <a:ea typeface="Microsoft JhengHei"/>
                <a:sym typeface="Arial"/>
              </a:rPr>
              <a:t>SSD</a:t>
            </a:r>
            <a:r>
              <a:rPr lang="en-US" altLang="zh-Hant" sz="1650" b="1" i="0" u="none" strike="noStrike" cap="none">
                <a:solidFill>
                  <a:schemeClr val="tx1"/>
                </a:solidFill>
                <a:latin typeface="Microsoft JhengHei"/>
                <a:ea typeface="Microsoft JhengHei"/>
                <a:sym typeface="Arial"/>
              </a:rPr>
              <a:t> </a:t>
            </a:r>
            <a:r>
              <a:rPr lang="ja-JP" altLang="en-US" sz="1650" b="1" i="0" u="none" strike="noStrike" cap="none">
                <a:solidFill>
                  <a:schemeClr val="tx1"/>
                </a:solidFill>
                <a:latin typeface="Microsoft JhengHei"/>
                <a:ea typeface="Microsoft JhengHei"/>
                <a:sym typeface="Arial"/>
              </a:rPr>
              <a:t>相</a:t>
            </a:r>
            <a:r>
              <a:rPr lang="ja-JP" altLang="en-US" sz="1650" b="1">
                <a:solidFill>
                  <a:schemeClr val="tx1"/>
                </a:solidFill>
                <a:latin typeface="Microsoft JhengHei"/>
                <a:ea typeface="Microsoft JhengHei"/>
              </a:rPr>
              <a:t>较传统硬盘</a:t>
            </a:r>
            <a:r>
              <a:rPr lang="ja-JP" altLang="en-US" sz="1650" b="1" i="0" u="none" strike="noStrike" cap="none">
                <a:solidFill>
                  <a:schemeClr val="tx1"/>
                </a:solidFill>
                <a:latin typeface="Microsoft JhengHei"/>
                <a:ea typeface="Microsoft JhengHei"/>
                <a:sym typeface="Arial"/>
              </a:rPr>
              <a:t>的</a:t>
            </a:r>
            <a:r>
              <a:rPr lang="ja-JP" altLang="en-US" sz="1650" b="1">
                <a:solidFill>
                  <a:schemeClr val="tx1"/>
                </a:solidFill>
                <a:latin typeface="Microsoft JhengHei"/>
                <a:ea typeface="Microsoft JhengHei"/>
              </a:rPr>
              <a:t>优点</a:t>
            </a:r>
            <a:endParaRPr lang="ja-JP" altLang="en-US" sz="1650" b="1" i="0" u="none" strike="noStrike" cap="none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ja-JP" altLang="en-US" sz="1650" b="1" i="0" u="none" strike="noStrike" cap="none">
              <a:solidFill>
                <a:srgbClr val="E16F39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2" name="Shape 246">
            <a:extLst>
              <a:ext uri="{FF2B5EF4-FFF2-40B4-BE49-F238E27FC236}">
                <a16:creationId xmlns:a16="http://schemas.microsoft.com/office/drawing/2014/main" id="{C575EA60-F201-4162-9E9A-6E8D4B2BC1FF}"/>
              </a:ext>
            </a:extLst>
          </p:cNvPr>
          <p:cNvSpPr txBox="1"/>
          <p:nvPr/>
        </p:nvSpPr>
        <p:spPr>
          <a:xfrm>
            <a:off x="6272433" y="2413722"/>
            <a:ext cx="2943694" cy="14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6213" marR="0" lvl="0" indent="-176213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Hant" altLang="en-US" sz="15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超高</a:t>
            </a:r>
            <a:r>
              <a:rPr lang="zh-Hant" altLang="en-US" sz="1550" b="1">
                <a:solidFill>
                  <a:schemeClr val="bg1"/>
                </a:solidFill>
                <a:latin typeface="Microsoft JhengHei"/>
                <a:ea typeface="Microsoft JhengHei"/>
              </a:rPr>
              <a:t>读写</a:t>
            </a:r>
            <a:r>
              <a:rPr lang="zh-Hant" altLang="en-US" sz="15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效能，高反</a:t>
            </a:r>
            <a:r>
              <a:rPr lang="zh-Hant" altLang="en-US" sz="1550" b="1">
                <a:solidFill>
                  <a:schemeClr val="bg1"/>
                </a:solidFill>
                <a:latin typeface="Microsoft JhengHei"/>
                <a:ea typeface="Microsoft JhengHei"/>
              </a:rPr>
              <a:t>应</a:t>
            </a:r>
            <a:endParaRPr lang="en-US" altLang="zh-Hant" sz="155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176213" indent="-176213">
              <a:lnSpc>
                <a:spcPts val="23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Hant" altLang="en-US" sz="1550" b="1">
                <a:solidFill>
                  <a:schemeClr val="bg1"/>
                </a:solidFill>
                <a:latin typeface="Microsoft JhengHei"/>
                <a:ea typeface="Microsoft JhengHei"/>
              </a:rPr>
              <a:t>无读写头</a:t>
            </a:r>
            <a:r>
              <a:rPr lang="zh-Hant" altLang="en-US" sz="15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，不怕</a:t>
            </a:r>
            <a:r>
              <a:rPr lang="zh-Hant" altLang="en-US" sz="1550" b="1">
                <a:solidFill>
                  <a:schemeClr val="bg1"/>
                </a:solidFill>
                <a:latin typeface="Microsoft JhengHei"/>
                <a:ea typeface="Microsoft JhengHei"/>
              </a:rPr>
              <a:t>震动</a:t>
            </a:r>
            <a:r>
              <a:rPr lang="zh-Hant" altLang="en-US" sz="1550" b="1" i="0" u="none" strike="noStrike" cap="none">
                <a:solidFill>
                  <a:schemeClr val="bg1"/>
                </a:solidFill>
                <a:latin typeface="Microsoft JhengHei"/>
                <a:ea typeface="Microsoft JhengHei"/>
                <a:sym typeface="Arial"/>
              </a:rPr>
              <a:t>或</a:t>
            </a:r>
            <a:r>
              <a:rPr lang="zh-Hant" altLang="en-US" sz="1550" b="1">
                <a:solidFill>
                  <a:schemeClr val="bg1"/>
                </a:solidFill>
                <a:latin typeface="Microsoft JhengHei"/>
                <a:ea typeface="Microsoft JhengHei"/>
              </a:rPr>
              <a:t>摔落</a:t>
            </a:r>
            <a:r>
              <a:rPr lang="en-US" altLang="zh-Hant" sz="1550" b="1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endParaRPr lang="en-US" altLang="zh-Hant" sz="1550" b="1" i="0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6213" marR="0" lvl="0" indent="-176213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Hant" altLang="en-US" sz="1550" b="1">
                <a:solidFill>
                  <a:schemeClr val="bg1"/>
                </a:solidFill>
                <a:latin typeface="Microsoft JhengHei"/>
                <a:ea typeface="Microsoft JhengHei"/>
              </a:rPr>
              <a:t>超轻薄的体积</a:t>
            </a:r>
            <a:endParaRPr lang="en-US" altLang="zh-Hant" sz="155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176213" marR="0" lvl="0" indent="-176213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zh-Hant" altLang="en-US" sz="1550" b="1">
                <a:solidFill>
                  <a:schemeClr val="bg1"/>
                </a:solidFill>
                <a:latin typeface="Microsoft JhengHei"/>
                <a:ea typeface="Microsoft JhengHei"/>
              </a:rPr>
              <a:t>低功耗</a:t>
            </a:r>
            <a:endParaRPr lang="en-US" altLang="zh-Hant" sz="1600" b="1" i="0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16F39"/>
              </a:buClr>
              <a:buSzPct val="100000"/>
              <a:buFont typeface="Arial" panose="020B0604020202020204" pitchFamily="34" charset="0"/>
              <a:buChar char="•"/>
            </a:pPr>
            <a:endParaRPr sz="1600" b="1" i="0" u="none" strike="noStrike" cap="none">
              <a:solidFill>
                <a:srgbClr val="E16F39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76BA7B-8F9D-4344-B374-90528224A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25" y="1320874"/>
            <a:ext cx="5978335" cy="3318482"/>
          </a:xfrm>
          <a:prstGeom prst="rect">
            <a:avLst/>
          </a:prstGeom>
          <a:effectLst>
            <a:outerShdw blurRad="228600" dist="76200" dir="41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3054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136737" y="135938"/>
            <a:ext cx="8870526" cy="90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sz="3200">
                <a:latin typeface="Microsoft JhengHei"/>
                <a:ea typeface="Microsoft JhengHei"/>
              </a:rPr>
              <a:t>  </a:t>
            </a:r>
            <a:r>
              <a:rPr lang="zh-TW" altLang="en-US" sz="3200">
                <a:latin typeface="Microsoft JhengHei"/>
                <a:ea typeface="Microsoft JhengHei"/>
              </a:rPr>
              <a:t>透過</a:t>
            </a:r>
            <a:r>
              <a:rPr lang="en-US" altLang="zh-TW" sz="3200">
                <a:latin typeface="Microsoft JhengHei"/>
                <a:ea typeface="微軟正黑體"/>
              </a:rPr>
              <a:t> VJBOD </a:t>
            </a:r>
            <a:r>
              <a:rPr lang="zh-TW" altLang="en-US" sz="3200">
                <a:latin typeface="Microsoft JhengHei"/>
                <a:ea typeface="Microsoft JhengHei"/>
              </a:rPr>
              <a:t>与扩展柜弹性扩充空间</a:t>
            </a:r>
            <a:endParaRPr lang="en-US" sz="3200" u="none" strike="noStrike" cap="none">
              <a:latin typeface="Microsoft JhengHei"/>
              <a:ea typeface="Microsoft JhengHei"/>
            </a:endParaRPr>
          </a:p>
        </p:txBody>
      </p:sp>
      <p:sp>
        <p:nvSpPr>
          <p:cNvPr id="20" name="橢圓 9">
            <a:extLst>
              <a:ext uri="{FF2B5EF4-FFF2-40B4-BE49-F238E27FC236}">
                <a16:creationId xmlns:a16="http://schemas.microsoft.com/office/drawing/2014/main" id="{E652BE63-B285-F34F-BF23-61BE629ABF05}"/>
              </a:ext>
            </a:extLst>
          </p:cNvPr>
          <p:cNvSpPr/>
          <p:nvPr/>
        </p:nvSpPr>
        <p:spPr>
          <a:xfrm>
            <a:off x="5757211" y="1442466"/>
            <a:ext cx="1080000" cy="1080000"/>
          </a:xfrm>
          <a:prstGeom prst="ellipse">
            <a:avLst/>
          </a:prstGeom>
          <a:gradFill>
            <a:gsLst>
              <a:gs pos="100000">
                <a:srgbClr val="CF6C08"/>
              </a:gs>
              <a:gs pos="0">
                <a:srgbClr val="FFBD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23" name="圖片 11" descr="VJBOD.png">
            <a:extLst>
              <a:ext uri="{FF2B5EF4-FFF2-40B4-BE49-F238E27FC236}">
                <a16:creationId xmlns:a16="http://schemas.microsoft.com/office/drawing/2014/main" id="{1EA59EA3-BA26-2242-AC23-632D4BDF69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7671" y="1697733"/>
            <a:ext cx="803573" cy="677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橢圓 8">
            <a:extLst>
              <a:ext uri="{FF2B5EF4-FFF2-40B4-BE49-F238E27FC236}">
                <a16:creationId xmlns:a16="http://schemas.microsoft.com/office/drawing/2014/main" id="{E1F6B0E3-DD74-1649-B5C3-77A634FFFC6C}"/>
              </a:ext>
            </a:extLst>
          </p:cNvPr>
          <p:cNvSpPr/>
          <p:nvPr/>
        </p:nvSpPr>
        <p:spPr>
          <a:xfrm>
            <a:off x="1848210" y="1367163"/>
            <a:ext cx="1080000" cy="1080000"/>
          </a:xfrm>
          <a:prstGeom prst="ellipse">
            <a:avLst/>
          </a:prstGeom>
          <a:gradFill>
            <a:gsLst>
              <a:gs pos="100000">
                <a:srgbClr val="CF6C08"/>
              </a:gs>
              <a:gs pos="0">
                <a:srgbClr val="FFBD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26" name="圖片 12" descr="VJBOD.png">
            <a:extLst>
              <a:ext uri="{FF2B5EF4-FFF2-40B4-BE49-F238E27FC236}">
                <a16:creationId xmlns:a16="http://schemas.microsoft.com/office/drawing/2014/main" id="{B270A285-20D5-BC45-8D01-14895BC325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7276" y="1560465"/>
            <a:ext cx="821851" cy="7223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1" name="Straight Connector 7">
            <a:extLst>
              <a:ext uri="{FF2B5EF4-FFF2-40B4-BE49-F238E27FC236}">
                <a16:creationId xmlns:a16="http://schemas.microsoft.com/office/drawing/2014/main" id="{BA79A4E9-F17E-DB4D-AFB6-19DF25AFD39F}"/>
              </a:ext>
            </a:extLst>
          </p:cNvPr>
          <p:cNvCxnSpPr>
            <a:cxnSpLocks/>
          </p:cNvCxnSpPr>
          <p:nvPr/>
        </p:nvCxnSpPr>
        <p:spPr>
          <a:xfrm>
            <a:off x="3310270" y="4532798"/>
            <a:ext cx="1508446" cy="0"/>
          </a:xfrm>
          <a:prstGeom prst="line">
            <a:avLst/>
          </a:prstGeom>
          <a:ln w="254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群組 44">
            <a:extLst>
              <a:ext uri="{FF2B5EF4-FFF2-40B4-BE49-F238E27FC236}">
                <a16:creationId xmlns:a16="http://schemas.microsoft.com/office/drawing/2014/main" id="{4A607067-39FA-8B46-AB7B-E256DFBF739A}"/>
              </a:ext>
            </a:extLst>
          </p:cNvPr>
          <p:cNvGrpSpPr/>
          <p:nvPr/>
        </p:nvGrpSpPr>
        <p:grpSpPr>
          <a:xfrm>
            <a:off x="4352259" y="2402957"/>
            <a:ext cx="530251" cy="1976445"/>
            <a:chOff x="3707904" y="3075806"/>
            <a:chExt cx="1656184" cy="1080120"/>
          </a:xfrm>
        </p:grpSpPr>
        <p:cxnSp>
          <p:nvCxnSpPr>
            <p:cNvPr id="43" name="Straight Connector 7">
              <a:extLst>
                <a:ext uri="{FF2B5EF4-FFF2-40B4-BE49-F238E27FC236}">
                  <a16:creationId xmlns:a16="http://schemas.microsoft.com/office/drawing/2014/main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">
              <a:extLst>
                <a:ext uri="{FF2B5EF4-FFF2-40B4-BE49-F238E27FC236}">
                  <a16:creationId xmlns:a16="http://schemas.microsoft.com/office/drawing/2014/main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7">
              <a:extLst>
                <a:ext uri="{FF2B5EF4-FFF2-40B4-BE49-F238E27FC236}">
                  <a16:creationId xmlns:a16="http://schemas.microsoft.com/office/drawing/2014/main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chemeClr val="accent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3D427F7-BF52-4CB8-9380-CCA828E09D12}"/>
              </a:ext>
            </a:extLst>
          </p:cNvPr>
          <p:cNvGrpSpPr/>
          <p:nvPr/>
        </p:nvGrpSpPr>
        <p:grpSpPr>
          <a:xfrm>
            <a:off x="2296631" y="2792817"/>
            <a:ext cx="361507" cy="368596"/>
            <a:chOff x="2488017" y="3735572"/>
            <a:chExt cx="361507" cy="368596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81E8A19B-9288-4A47-9570-625AF7FD5C51}"/>
                </a:ext>
              </a:extLst>
            </p:cNvPr>
            <p:cNvSpPr/>
            <p:nvPr/>
          </p:nvSpPr>
          <p:spPr>
            <a:xfrm>
              <a:off x="2488017" y="3735572"/>
              <a:ext cx="361507" cy="3685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4" name="圖片 77" descr="網路分享器1-02.png">
              <a:extLst>
                <a:ext uri="{FF2B5EF4-FFF2-40B4-BE49-F238E27FC236}">
                  <a16:creationId xmlns:a16="http://schemas.microsoft.com/office/drawing/2014/main" id="{7AA5A9F4-0673-0047-BC69-08C87FBF1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176" y="3803929"/>
              <a:ext cx="217553" cy="208393"/>
            </a:xfrm>
            <a:prstGeom prst="rect">
              <a:avLst/>
            </a:prstGeom>
            <a:effectLst/>
          </p:spPr>
        </p:pic>
      </p:grpSp>
      <p:sp>
        <p:nvSpPr>
          <p:cNvPr id="36" name="平行四邊形 35"/>
          <p:cNvSpPr/>
          <p:nvPr/>
        </p:nvSpPr>
        <p:spPr>
          <a:xfrm>
            <a:off x="288135" y="3251650"/>
            <a:ext cx="2128676" cy="524950"/>
          </a:xfrm>
          <a:prstGeom prst="parallelogram">
            <a:avLst>
              <a:gd name="adj" fmla="val 0"/>
            </a:avLst>
          </a:prstGeom>
          <a:solidFill>
            <a:srgbClr val="054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18EB40-71A5-AD43-9616-95328E326E1B}"/>
              </a:ext>
            </a:extLst>
          </p:cNvPr>
          <p:cNvSpPr txBox="1"/>
          <p:nvPr/>
        </p:nvSpPr>
        <p:spPr>
          <a:xfrm>
            <a:off x="798377" y="3253388"/>
            <a:ext cx="1423392" cy="553990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最高连接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sz="1600" b="1">
                <a:solidFill>
                  <a:srgbClr val="FFFF00"/>
                </a:solidFill>
                <a:latin typeface="微軟正黑體"/>
                <a:ea typeface="微軟正黑體"/>
              </a:rPr>
              <a:t>8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台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 VJBOD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裝置</a:t>
            </a:r>
            <a:endParaRPr 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cxnSp>
        <p:nvCxnSpPr>
          <p:cNvPr id="78" name="肘形接點 77"/>
          <p:cNvCxnSpPr/>
          <p:nvPr/>
        </p:nvCxnSpPr>
        <p:spPr>
          <a:xfrm rot="16200000" flipH="1">
            <a:off x="5292313" y="2554560"/>
            <a:ext cx="1339685" cy="1306285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群組 44">
            <a:extLst>
              <a:ext uri="{FF2B5EF4-FFF2-40B4-BE49-F238E27FC236}">
                <a16:creationId xmlns:a16="http://schemas.microsoft.com/office/drawing/2014/main" id="{4A607067-39FA-8B46-AB7B-E256DFBF739A}"/>
              </a:ext>
            </a:extLst>
          </p:cNvPr>
          <p:cNvGrpSpPr/>
          <p:nvPr/>
        </p:nvGrpSpPr>
        <p:grpSpPr>
          <a:xfrm flipH="1">
            <a:off x="2977805" y="2530135"/>
            <a:ext cx="785203" cy="1793771"/>
            <a:chOff x="3707904" y="3075806"/>
            <a:chExt cx="1656184" cy="1080120"/>
          </a:xfrm>
        </p:grpSpPr>
        <p:cxnSp>
          <p:nvCxnSpPr>
            <p:cNvPr id="85" name="Straight Connector 7">
              <a:extLst>
                <a:ext uri="{FF2B5EF4-FFF2-40B4-BE49-F238E27FC236}">
                  <a16:creationId xmlns:a16="http://schemas.microsoft.com/office/drawing/2014/main" id="{80E7AA8E-30F9-4A46-A1E3-F270D13762F3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7">
              <a:extLst>
                <a:ext uri="{FF2B5EF4-FFF2-40B4-BE49-F238E27FC236}">
                  <a16:creationId xmlns:a16="http://schemas.microsoft.com/office/drawing/2014/main" id="{00AEA8D3-62C0-F94F-BAC8-776D3EE44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7">
              <a:extLst>
                <a:ext uri="{FF2B5EF4-FFF2-40B4-BE49-F238E27FC236}">
                  <a16:creationId xmlns:a16="http://schemas.microsoft.com/office/drawing/2014/main" id="{3439429A-60AA-0545-91B9-CA33C4D3C5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chemeClr val="accent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圖片 59" descr="TS-831XU-Front.png">
            <a:extLst>
              <a:ext uri="{FF2B5EF4-FFF2-40B4-BE49-F238E27FC236}">
                <a16:creationId xmlns:a16="http://schemas.microsoft.com/office/drawing/2014/main" id="{C2A61169-F72E-4C43-B803-067F8A5A42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0"/>
          <a:stretch/>
        </p:blipFill>
        <p:spPr>
          <a:xfrm>
            <a:off x="1505443" y="4175051"/>
            <a:ext cx="2088232" cy="616690"/>
          </a:xfrm>
          <a:prstGeom prst="rect">
            <a:avLst/>
          </a:prstGeom>
        </p:spPr>
      </p:pic>
      <p:pic>
        <p:nvPicPr>
          <p:cNvPr id="53" name="圖片 62" descr="網路分享器1-01.png">
            <a:extLst>
              <a:ext uri="{FF2B5EF4-FFF2-40B4-BE49-F238E27FC236}">
                <a16:creationId xmlns:a16="http://schemas.microsoft.com/office/drawing/2014/main" id="{AC107AFA-81A5-A247-A815-319725F1B8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408" y="3063631"/>
            <a:ext cx="1512168" cy="3256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AAB8D42-8E1A-224E-BF34-121F706B96DE}"/>
              </a:ext>
            </a:extLst>
          </p:cNvPr>
          <p:cNvSpPr txBox="1"/>
          <p:nvPr/>
        </p:nvSpPr>
        <p:spPr>
          <a:xfrm>
            <a:off x="2763273" y="3480501"/>
            <a:ext cx="2293779" cy="5232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1" tIns="45716" rIns="91431" bIns="45716" rtlCol="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1GbE / 5GbE</a:t>
            </a: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高速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iSCSI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网络</a:t>
            </a:r>
            <a:r>
              <a:rPr lang="zh-TW" b="1">
                <a:solidFill>
                  <a:schemeClr val="bg1"/>
                </a:solidFill>
                <a:ea typeface="微軟正黑體"/>
              </a:rPr>
              <a:t>连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接</a:t>
            </a:r>
            <a:endParaRPr 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837A05E0-C9EE-6E43-B025-06E548B5E6C5}"/>
              </a:ext>
            </a:extLst>
          </p:cNvPr>
          <p:cNvSpPr txBox="1"/>
          <p:nvPr/>
        </p:nvSpPr>
        <p:spPr>
          <a:xfrm>
            <a:off x="2568828" y="2507865"/>
            <a:ext cx="751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TS-963N</a:t>
            </a:r>
            <a:endParaRPr lang="en-US" altLang="zh-TW" sz="800" b="1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5FA7AA19-093A-584B-A6C0-E142C2FC5D82}"/>
              </a:ext>
            </a:extLst>
          </p:cNvPr>
          <p:cNvSpPr txBox="1"/>
          <p:nvPr/>
        </p:nvSpPr>
        <p:spPr>
          <a:xfrm>
            <a:off x="2193502" y="4772243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sz="10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TS-832XU</a:t>
            </a:r>
            <a:endParaRPr lang="en-US" altLang="zh-TW" sz="800" b="1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D7B7BC23-B0EB-6642-B1DE-8D2EFAD0F232}"/>
              </a:ext>
            </a:extLst>
          </p:cNvPr>
          <p:cNvSpPr txBox="1"/>
          <p:nvPr/>
        </p:nvSpPr>
        <p:spPr>
          <a:xfrm>
            <a:off x="6039781" y="4761341"/>
            <a:ext cx="125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TR-002/TR-004</a:t>
            </a:r>
            <a:endParaRPr lang="en-US" altLang="zh-TW" sz="800" b="1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EB9E2-F72B-0848-993C-0E58EEDBA4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878" y="3854233"/>
            <a:ext cx="1497602" cy="936001"/>
          </a:xfrm>
          <a:prstGeom prst="rect">
            <a:avLst/>
          </a:prstGeom>
        </p:spPr>
      </p:pic>
      <p:sp>
        <p:nvSpPr>
          <p:cNvPr id="49" name="平行四邊形 48">
            <a:extLst>
              <a:ext uri="{FF2B5EF4-FFF2-40B4-BE49-F238E27FC236}">
                <a16:creationId xmlns:a16="http://schemas.microsoft.com/office/drawing/2014/main" id="{90F847DC-4CBE-48C5-8A7A-E76800017A78}"/>
              </a:ext>
            </a:extLst>
          </p:cNvPr>
          <p:cNvSpPr/>
          <p:nvPr/>
        </p:nvSpPr>
        <p:spPr>
          <a:xfrm>
            <a:off x="6763363" y="3155958"/>
            <a:ext cx="2092502" cy="524950"/>
          </a:xfrm>
          <a:prstGeom prst="parallelogram">
            <a:avLst>
              <a:gd name="adj" fmla="val 0"/>
            </a:avLst>
          </a:prstGeom>
          <a:solidFill>
            <a:srgbClr val="0546FF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998CC0-9BDF-5C4D-918A-736E2608000E}"/>
              </a:ext>
            </a:extLst>
          </p:cNvPr>
          <p:cNvSpPr txBox="1"/>
          <p:nvPr/>
        </p:nvSpPr>
        <p:spPr>
          <a:xfrm>
            <a:off x="6783941" y="3200872"/>
            <a:ext cx="2360059" cy="523212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最高</a:t>
            </a:r>
            <a:r>
              <a:rPr lang="zh-TW" b="1">
                <a:solidFill>
                  <a:schemeClr val="bg1"/>
                </a:solidFill>
                <a:ea typeface="微軟正黑體" pitchFamily="34" charset="-120"/>
              </a:rPr>
              <a:t>连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接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 2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台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 TR-002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或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 TR-004 RAID 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裝置</a:t>
            </a:r>
            <a:endParaRPr 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A9429496-11A6-4704-9858-7815927E0E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566" y="1189011"/>
            <a:ext cx="3927425" cy="24242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0332B12-DC70-974A-8013-033059FB71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259" y="3897759"/>
            <a:ext cx="1253033" cy="1085962"/>
          </a:xfrm>
          <a:prstGeom prst="rect">
            <a:avLst/>
          </a:prstGeom>
        </p:spPr>
      </p:pic>
      <p:sp>
        <p:nvSpPr>
          <p:cNvPr id="39" name="TextBox 6">
            <a:extLst>
              <a:ext uri="{FF2B5EF4-FFF2-40B4-BE49-F238E27FC236}">
                <a16:creationId xmlns:a16="http://schemas.microsoft.com/office/drawing/2014/main" id="{3149FB8A-FBDB-9E44-BB7A-7A6B9976260A}"/>
              </a:ext>
            </a:extLst>
          </p:cNvPr>
          <p:cNvSpPr txBox="1"/>
          <p:nvPr/>
        </p:nvSpPr>
        <p:spPr>
          <a:xfrm>
            <a:off x="4526437" y="4768673"/>
            <a:ext cx="904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altLang="zh-Hant" sz="1000" b="1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TS-832X</a:t>
            </a:r>
            <a:endParaRPr lang="en-US" altLang="zh-TW" sz="800" b="1">
              <a:solidFill>
                <a:schemeClr val="bg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095C5A44-1737-4E0B-BBBA-0D8E40823894}"/>
              </a:ext>
            </a:extLst>
          </p:cNvPr>
          <p:cNvSpPr/>
          <p:nvPr/>
        </p:nvSpPr>
        <p:spPr>
          <a:xfrm>
            <a:off x="5670512" y="2602781"/>
            <a:ext cx="1423188" cy="30047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60ECA1C-1FC8-4253-A803-5CFCB1877A9F}"/>
              </a:ext>
            </a:extLst>
          </p:cNvPr>
          <p:cNvSpPr/>
          <p:nvPr/>
        </p:nvSpPr>
        <p:spPr>
          <a:xfrm>
            <a:off x="5769927" y="2589313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USB 3.0 </a:t>
            </a:r>
            <a:r>
              <a:rPr lang="zh-TW" altLang="zh-TW" b="1">
                <a:solidFill>
                  <a:schemeClr val="bg1"/>
                </a:solidFill>
                <a:ea typeface="微軟正黑體"/>
              </a:rPr>
              <a:t>连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接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74941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10;p16">
            <a:extLst>
              <a:ext uri="{FF2B5EF4-FFF2-40B4-BE49-F238E27FC236}">
                <a16:creationId xmlns:a16="http://schemas.microsoft.com/office/drawing/2014/main" id="{7F1959BD-49F1-40AC-841F-9C8DF5BC1788}"/>
              </a:ext>
            </a:extLst>
          </p:cNvPr>
          <p:cNvSpPr/>
          <p:nvPr/>
        </p:nvSpPr>
        <p:spPr>
          <a:xfrm>
            <a:off x="3117902" y="3180962"/>
            <a:ext cx="2616986" cy="886469"/>
          </a:xfrm>
          <a:prstGeom prst="roundRect">
            <a:avLst>
              <a:gd name="adj" fmla="val 11248"/>
            </a:avLst>
          </a:prstGeom>
          <a:solidFill>
            <a:srgbClr val="7030A0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lvl="0" algn="ctr"/>
            <a:endParaRPr lang="en-US" altLang="zh-TW" sz="16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38" name="Google Shape;110;p16">
            <a:extLst>
              <a:ext uri="{FF2B5EF4-FFF2-40B4-BE49-F238E27FC236}">
                <a16:creationId xmlns:a16="http://schemas.microsoft.com/office/drawing/2014/main" id="{1CB13C85-3089-4073-8723-7DBE8072D137}"/>
              </a:ext>
            </a:extLst>
          </p:cNvPr>
          <p:cNvSpPr/>
          <p:nvPr/>
        </p:nvSpPr>
        <p:spPr>
          <a:xfrm>
            <a:off x="6056791" y="3085133"/>
            <a:ext cx="2424467" cy="900371"/>
          </a:xfrm>
          <a:prstGeom prst="roundRect">
            <a:avLst>
              <a:gd name="adj" fmla="val 11248"/>
            </a:avLst>
          </a:prstGeom>
          <a:solidFill>
            <a:srgbClr val="7030A0"/>
          </a:solidFill>
          <a:ln>
            <a:noFill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lvl="0" algn="ctr"/>
            <a:endParaRPr lang="en-US" altLang="zh-TW" sz="16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34117"/>
            <a:ext cx="8870526" cy="90142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zh-CN" altLang="en-US" sz="3200">
                <a:latin typeface="Microsoft JhengHei"/>
                <a:ea typeface="Microsoft JhengHei"/>
              </a:rPr>
              <a:t>全新</a:t>
            </a:r>
            <a:r>
              <a:rPr lang="en-US" altLang="zh-CN" sz="3200">
                <a:latin typeface="Microsoft JhengHei"/>
              </a:rPr>
              <a:t> </a:t>
            </a:r>
            <a:r>
              <a:rPr lang="en-US" altLang="zh-TW" sz="3200">
                <a:latin typeface="Microsoft JhengHei"/>
              </a:rPr>
              <a:t>VJBOD</a:t>
            </a:r>
            <a:r>
              <a:rPr lang="zh-TW" altLang="en-US" sz="3200">
                <a:latin typeface="Microsoft JhengHei"/>
                <a:ea typeface="Microsoft JhengHei"/>
              </a:rPr>
              <a:t> </a:t>
            </a:r>
            <a:r>
              <a:rPr lang="en-US" altLang="zh-TW" sz="3200">
                <a:latin typeface="Microsoft JhengHei"/>
              </a:rPr>
              <a:t>Cloud </a:t>
            </a:r>
            <a:r>
              <a:rPr lang="zh-TW" altLang="en-US" sz="3200">
                <a:latin typeface="Microsoft JhengHei"/>
                <a:ea typeface="Microsoft JhengHei"/>
              </a:rPr>
              <a:t>架构</a:t>
            </a:r>
          </a:p>
        </p:txBody>
      </p:sp>
      <p:sp>
        <p:nvSpPr>
          <p:cNvPr id="67" name="內容版面配置區 2">
            <a:extLst>
              <a:ext uri="{FF2B5EF4-FFF2-40B4-BE49-F238E27FC236}">
                <a16:creationId xmlns:a16="http://schemas.microsoft.com/office/drawing/2014/main" id="{428B0B1D-BC6D-4564-91D1-B35C8AC024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1452" y="1254065"/>
            <a:ext cx="7960241" cy="792162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altLang="zh-TW" sz="1500" b="1">
                <a:solidFill>
                  <a:schemeClr val="tx1"/>
                </a:solidFill>
                <a:latin typeface="+mj-lt"/>
                <a:ea typeface="微軟正黑體"/>
                <a:cs typeface="Arial"/>
              </a:rPr>
              <a:t>TS-963N </a:t>
            </a:r>
            <a:r>
              <a:rPr lang="zh-CN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搭配</a:t>
            </a:r>
            <a:r>
              <a:rPr 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 </a:t>
            </a:r>
            <a:r>
              <a:rPr lang="en-US" sz="1500" b="1">
                <a:solidFill>
                  <a:schemeClr val="tx1"/>
                </a:solidFill>
                <a:latin typeface="+mj-lt"/>
                <a:ea typeface="微軟正黑體"/>
                <a:cs typeface="Arial"/>
              </a:rPr>
              <a:t>QTS 4.4.1</a:t>
            </a:r>
            <a:r>
              <a:rPr 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 </a:t>
            </a: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将可被用来做为云端存储网关 </a:t>
            </a:r>
            <a:r>
              <a:rPr lang="en-US" sz="1500" b="1">
                <a:solidFill>
                  <a:schemeClr val="tx1"/>
                </a:solidFill>
                <a:latin typeface="+mj-lt"/>
                <a:ea typeface="微軟正黑體"/>
                <a:cs typeface="Arial"/>
              </a:rPr>
              <a:t>(Storage Gateway)</a:t>
            </a:r>
            <a:r>
              <a:rPr 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 </a:t>
            </a: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加速云端存储同时连接本地应用。</a:t>
            </a:r>
            <a:endParaRPr lang="en-US" sz="15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8198" name="Picture 6" descr="ãDisk iconãçåçæå°çµæ">
            <a:extLst>
              <a:ext uri="{FF2B5EF4-FFF2-40B4-BE49-F238E27FC236}">
                <a16:creationId xmlns:a16="http://schemas.microsoft.com/office/drawing/2014/main" id="{42C74A14-CE45-45FE-9EC8-20AE2E31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161" y="3495573"/>
            <a:ext cx="587223" cy="5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ãDisk iconãçåçæå°çµæ">
            <a:extLst>
              <a:ext uri="{FF2B5EF4-FFF2-40B4-BE49-F238E27FC236}">
                <a16:creationId xmlns:a16="http://schemas.microsoft.com/office/drawing/2014/main" id="{3FBD4C15-88E9-4836-94E9-4B576BDF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558" y="3496916"/>
            <a:ext cx="587223" cy="5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Google Shape;110;p16">
            <a:extLst>
              <a:ext uri="{FF2B5EF4-FFF2-40B4-BE49-F238E27FC236}">
                <a16:creationId xmlns:a16="http://schemas.microsoft.com/office/drawing/2014/main" id="{CA20BAA7-85DC-4A96-B387-A9CEC4F315A2}"/>
              </a:ext>
            </a:extLst>
          </p:cNvPr>
          <p:cNvSpPr/>
          <p:nvPr/>
        </p:nvSpPr>
        <p:spPr>
          <a:xfrm>
            <a:off x="3143420" y="2715466"/>
            <a:ext cx="2616851" cy="390197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zh-TW" altLang="en-US" sz="1200" b="1">
                <a:solidFill>
                  <a:srgbClr val="FFFFFF"/>
                </a:solidFill>
                <a:latin typeface="+mj-lt"/>
                <a:ea typeface="微軟正黑體"/>
              </a:rPr>
              <a:t>存储池</a:t>
            </a:r>
            <a:endParaRPr lang="en-US" altLang="zh-TW" sz="1200" b="1">
              <a:solidFill>
                <a:srgbClr val="FFFFFF"/>
              </a:solidFill>
              <a:latin typeface="+mj-lt"/>
              <a:ea typeface="微軟正黑體"/>
            </a:endParaRPr>
          </a:p>
        </p:txBody>
      </p:sp>
      <p:pic>
        <p:nvPicPr>
          <p:cNvPr id="8202" name="Picture 10" descr="ãObject icon pngãçåçæå°çµæ">
            <a:extLst>
              <a:ext uri="{FF2B5EF4-FFF2-40B4-BE49-F238E27FC236}">
                <a16:creationId xmlns:a16="http://schemas.microsoft.com/office/drawing/2014/main" id="{D62EAF3E-DE78-4F01-9C9D-AE46498F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647" y="3362591"/>
            <a:ext cx="680225" cy="6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oogle Shape;110;p16">
            <a:extLst>
              <a:ext uri="{FF2B5EF4-FFF2-40B4-BE49-F238E27FC236}">
                <a16:creationId xmlns:a16="http://schemas.microsoft.com/office/drawing/2014/main" id="{25C2F92A-4288-4F59-991C-4EED2B4C5500}"/>
              </a:ext>
            </a:extLst>
          </p:cNvPr>
          <p:cNvSpPr/>
          <p:nvPr/>
        </p:nvSpPr>
        <p:spPr>
          <a:xfrm>
            <a:off x="2802001" y="4157984"/>
            <a:ext cx="3413953" cy="309539"/>
          </a:xfrm>
          <a:prstGeom prst="roundRect">
            <a:avLst>
              <a:gd name="adj" fmla="val 16667"/>
            </a:avLst>
          </a:prstGeom>
          <a:solidFill>
            <a:srgbClr val="0546FF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altLang="zh-TW" sz="1200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QNAP</a:t>
            </a:r>
            <a:r>
              <a:rPr lang="zh-TW" altLang="en-US" sz="1200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NAS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F34F1B4D-56C6-4270-AFC0-9DD3FDEC4B6E}"/>
              </a:ext>
            </a:extLst>
          </p:cNvPr>
          <p:cNvSpPr txBox="1"/>
          <p:nvPr/>
        </p:nvSpPr>
        <p:spPr>
          <a:xfrm>
            <a:off x="6423850" y="4100382"/>
            <a:ext cx="1800493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21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云端存储空间</a:t>
            </a:r>
          </a:p>
        </p:txBody>
      </p:sp>
      <p:sp>
        <p:nvSpPr>
          <p:cNvPr id="30" name="Google Shape;114;p16">
            <a:extLst>
              <a:ext uri="{FF2B5EF4-FFF2-40B4-BE49-F238E27FC236}">
                <a16:creationId xmlns:a16="http://schemas.microsoft.com/office/drawing/2014/main" id="{9CDB0FB1-3F8D-4051-A751-19010DF89863}"/>
              </a:ext>
            </a:extLst>
          </p:cNvPr>
          <p:cNvSpPr/>
          <p:nvPr/>
        </p:nvSpPr>
        <p:spPr>
          <a:xfrm>
            <a:off x="6080836" y="2048369"/>
            <a:ext cx="2400422" cy="873583"/>
          </a:xfrm>
          <a:prstGeom prst="roundRect">
            <a:avLst>
              <a:gd name="adj" fmla="val 16667"/>
            </a:avLst>
          </a:prstGeom>
          <a:solidFill>
            <a:srgbClr val="00A44A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lvl="0" algn="ctr"/>
            <a:endParaRPr lang="zh-TW" altLang="en-US" sz="105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3" name="Google Shape;110;p16">
            <a:extLst>
              <a:ext uri="{FF2B5EF4-FFF2-40B4-BE49-F238E27FC236}">
                <a16:creationId xmlns:a16="http://schemas.microsoft.com/office/drawing/2014/main" id="{EC4E533A-BA40-45D3-9E7C-1E6DC6F98AFB}"/>
              </a:ext>
            </a:extLst>
          </p:cNvPr>
          <p:cNvSpPr/>
          <p:nvPr/>
        </p:nvSpPr>
        <p:spPr>
          <a:xfrm>
            <a:off x="3145988" y="2200689"/>
            <a:ext cx="2614283" cy="4370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lang="en-US" altLang="zh-TW" sz="1600" b="1">
              <a:solidFill>
                <a:schemeClr val="bg1"/>
              </a:solidFill>
              <a:latin typeface="+mj-lt"/>
              <a:ea typeface="微軟正黑體"/>
              <a:cs typeface="Arial"/>
            </a:endParaRPr>
          </a:p>
        </p:txBody>
      </p:sp>
      <p:sp>
        <p:nvSpPr>
          <p:cNvPr id="43" name="Google Shape;110;p16">
            <a:extLst>
              <a:ext uri="{FF2B5EF4-FFF2-40B4-BE49-F238E27FC236}">
                <a16:creationId xmlns:a16="http://schemas.microsoft.com/office/drawing/2014/main" id="{AE10D94B-A008-40C3-993E-78321C327DAB}"/>
              </a:ext>
            </a:extLst>
          </p:cNvPr>
          <p:cNvSpPr/>
          <p:nvPr/>
        </p:nvSpPr>
        <p:spPr>
          <a:xfrm>
            <a:off x="840324" y="2020293"/>
            <a:ext cx="1894249" cy="827480"/>
          </a:xfrm>
          <a:prstGeom prst="roundRect">
            <a:avLst>
              <a:gd name="adj" fmla="val 16667"/>
            </a:avLst>
          </a:prstGeom>
          <a:solidFill>
            <a:srgbClr val="0546FF"/>
          </a:solidFill>
          <a:ln>
            <a:noFill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+mj-lt"/>
                <a:ea typeface="微軟正黑體"/>
              </a:rPr>
              <a:t>本地应用程序</a:t>
            </a:r>
            <a:endParaRPr lang="en-US" altLang="zh-TW" sz="16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5" name="Picture 6" descr="ãDisk iconãçåçæå°çµæ">
            <a:extLst>
              <a:ext uri="{FF2B5EF4-FFF2-40B4-BE49-F238E27FC236}">
                <a16:creationId xmlns:a16="http://schemas.microsoft.com/office/drawing/2014/main" id="{7B0A0083-BA50-4E97-87F5-D3B1201E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846" y="3495573"/>
            <a:ext cx="587223" cy="5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ãObject icon pngãçåçæå°çµæ">
            <a:extLst>
              <a:ext uri="{FF2B5EF4-FFF2-40B4-BE49-F238E27FC236}">
                <a16:creationId xmlns:a16="http://schemas.microsoft.com/office/drawing/2014/main" id="{91008490-E24A-4A2B-AD3A-C1510214A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031" y="3396348"/>
            <a:ext cx="680225" cy="6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ãObject icon pngãçåçæå°çµæ">
            <a:extLst>
              <a:ext uri="{FF2B5EF4-FFF2-40B4-BE49-F238E27FC236}">
                <a16:creationId xmlns:a16="http://schemas.microsoft.com/office/drawing/2014/main" id="{22B2CD94-8370-45E2-9A43-9B4DA450B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6039" y="3365288"/>
            <a:ext cx="680225" cy="6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ãStorage pngãçåçæå°çµæ">
            <a:extLst>
              <a:ext uri="{FF2B5EF4-FFF2-40B4-BE49-F238E27FC236}">
                <a16:creationId xmlns:a16="http://schemas.microsoft.com/office/drawing/2014/main" id="{98161CFD-7380-4758-863F-F232C6CE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2160" y="2056349"/>
            <a:ext cx="894572" cy="8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ãDisk iconãçåçæå°çµæ">
            <a:extLst>
              <a:ext uri="{FF2B5EF4-FFF2-40B4-BE49-F238E27FC236}">
                <a16:creationId xmlns:a16="http://schemas.microsoft.com/office/drawing/2014/main" id="{1879E105-CF2A-4EC1-A353-914096F8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897" y="3498424"/>
            <a:ext cx="587223" cy="5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478020AB-047D-49F0-9DC4-A7EE542D92A3}"/>
              </a:ext>
            </a:extLst>
          </p:cNvPr>
          <p:cNvSpPr txBox="1"/>
          <p:nvPr/>
        </p:nvSpPr>
        <p:spPr>
          <a:xfrm>
            <a:off x="1003315" y="2902438"/>
            <a:ext cx="1531188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2100">
                <a:solidFill>
                  <a:srgbClr val="7030A0"/>
                </a:solidFill>
                <a:latin typeface="+mj-lt"/>
                <a:ea typeface="微軟正黑體"/>
              </a:rPr>
              <a:t>本地用戶端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6D101D20-A409-4E0D-B37F-CFA684DA16A6}"/>
              </a:ext>
            </a:extLst>
          </p:cNvPr>
          <p:cNvCxnSpPr>
            <a:cxnSpLocks/>
          </p:cNvCxnSpPr>
          <p:nvPr/>
        </p:nvCxnSpPr>
        <p:spPr>
          <a:xfrm>
            <a:off x="2733635" y="2183081"/>
            <a:ext cx="3379064" cy="0"/>
          </a:xfrm>
          <a:prstGeom prst="line">
            <a:avLst/>
          </a:prstGeom>
          <a:ln w="38100">
            <a:solidFill>
              <a:srgbClr val="FF66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72A33A67-5E04-49F4-BAF4-7EA03683AD65}"/>
              </a:ext>
            </a:extLst>
          </p:cNvPr>
          <p:cNvCxnSpPr>
            <a:cxnSpLocks/>
          </p:cNvCxnSpPr>
          <p:nvPr/>
        </p:nvCxnSpPr>
        <p:spPr>
          <a:xfrm flipV="1">
            <a:off x="2737260" y="2625763"/>
            <a:ext cx="3390805" cy="6738"/>
          </a:xfrm>
          <a:prstGeom prst="line">
            <a:avLst/>
          </a:prstGeom>
          <a:ln w="38100">
            <a:solidFill>
              <a:srgbClr val="FF66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5">
            <a:extLst>
              <a:ext uri="{FF2B5EF4-FFF2-40B4-BE49-F238E27FC236}">
                <a16:creationId xmlns:a16="http://schemas.microsoft.com/office/drawing/2014/main" id="{3FCB6070-AEFC-483E-A7F1-B197194FAFFE}"/>
              </a:ext>
            </a:extLst>
          </p:cNvPr>
          <p:cNvSpPr/>
          <p:nvPr/>
        </p:nvSpPr>
        <p:spPr>
          <a:xfrm>
            <a:off x="3558782" y="4546959"/>
            <a:ext cx="3541085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000">
                <a:latin typeface="微軟正黑體"/>
                <a:ea typeface="微軟正黑體"/>
              </a:rPr>
              <a:t>QTS 4.4.1</a:t>
            </a:r>
            <a:r>
              <a:rPr lang="zh-TW" altLang="en-US" sz="1000">
                <a:latin typeface="微軟正黑體"/>
                <a:ea typeface="微軟正黑體"/>
              </a:rPr>
              <a:t> 將优先提供云端磁盘区。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3BD6A7DA-7285-430D-886B-961202247F5D}"/>
              </a:ext>
            </a:extLst>
          </p:cNvPr>
          <p:cNvSpPr/>
          <p:nvPr/>
        </p:nvSpPr>
        <p:spPr>
          <a:xfrm>
            <a:off x="2733635" y="2294582"/>
            <a:ext cx="825147" cy="233024"/>
          </a:xfrm>
          <a:prstGeom prst="leftRightArrow">
            <a:avLst/>
          </a:prstGeom>
          <a:solidFill>
            <a:srgbClr val="07D9B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79CE0BD0-0A58-4426-8024-423D6BB425F1}"/>
              </a:ext>
            </a:extLst>
          </p:cNvPr>
          <p:cNvSpPr/>
          <p:nvPr/>
        </p:nvSpPr>
        <p:spPr>
          <a:xfrm>
            <a:off x="5243266" y="2275945"/>
            <a:ext cx="837571" cy="251660"/>
          </a:xfrm>
          <a:prstGeom prst="leftRightArrow">
            <a:avLst/>
          </a:prstGeom>
          <a:solidFill>
            <a:srgbClr val="07D9B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F37DDFB-0C87-4A7A-BB09-DBF11E75E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56" y="2152232"/>
            <a:ext cx="660138" cy="66013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5181F17-5411-47E0-95D1-D1A5B955C4CA}"/>
              </a:ext>
            </a:extLst>
          </p:cNvPr>
          <p:cNvSpPr/>
          <p:nvPr/>
        </p:nvSpPr>
        <p:spPr>
          <a:xfrm>
            <a:off x="6343897" y="2298300"/>
            <a:ext cx="1672254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ea typeface="微軟正黑體"/>
              </a:rPr>
              <a:t>云端磁盘区        </a:t>
            </a:r>
            <a:endParaRPr lang="zh-TW" altLang="en-US" sz="1600" b="1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37" name="圖片 36" descr="一張含有 電子用品 的圖片&#10;&#10;自動產生的描述">
            <a:extLst>
              <a:ext uri="{FF2B5EF4-FFF2-40B4-BE49-F238E27FC236}">
                <a16:creationId xmlns:a16="http://schemas.microsoft.com/office/drawing/2014/main" id="{E54E5F86-6A68-4F26-AD82-95EE95E6DA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61" y="3655449"/>
            <a:ext cx="2986224" cy="184331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4B53D8-D74F-4B65-AEC4-3BBE8A9270E1}"/>
              </a:ext>
            </a:extLst>
          </p:cNvPr>
          <p:cNvSpPr/>
          <p:nvPr/>
        </p:nvSpPr>
        <p:spPr>
          <a:xfrm>
            <a:off x="4090260" y="3176436"/>
            <a:ext cx="684804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>
                <a:solidFill>
                  <a:schemeClr val="bg1"/>
                </a:solidFill>
                <a:ea typeface="微軟正黑體"/>
              </a:rPr>
              <a:t>RAID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003815C-3987-4D0C-8CB9-5E179A8CAFC4}"/>
              </a:ext>
            </a:extLst>
          </p:cNvPr>
          <p:cNvSpPr/>
          <p:nvPr/>
        </p:nvSpPr>
        <p:spPr>
          <a:xfrm>
            <a:off x="3605038" y="1670524"/>
            <a:ext cx="1721557" cy="4032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2"/>
              </a:gs>
              <a:gs pos="100000">
                <a:srgbClr val="FFBD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74922F1C-DE8A-48B7-B677-484279E8F0A7}"/>
              </a:ext>
            </a:extLst>
          </p:cNvPr>
          <p:cNvSpPr txBox="1"/>
          <p:nvPr/>
        </p:nvSpPr>
        <p:spPr>
          <a:xfrm>
            <a:off x="3812386" y="1664053"/>
            <a:ext cx="2095182" cy="415498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r>
              <a:rPr lang="zh-TW" altLang="en-US" sz="2100" b="1">
                <a:solidFill>
                  <a:schemeClr val="tx1"/>
                </a:solidFill>
                <a:latin typeface="+mj-lt"/>
                <a:ea typeface="微軟正黑體"/>
              </a:rPr>
              <a:t>存储网关</a:t>
            </a:r>
            <a:endParaRPr lang="zh-TW" altLang="en-US" sz="2100" b="1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9AA2C9E-9F91-44CB-BAD7-99060DB24109}"/>
              </a:ext>
            </a:extLst>
          </p:cNvPr>
          <p:cNvSpPr/>
          <p:nvPr/>
        </p:nvSpPr>
        <p:spPr>
          <a:xfrm>
            <a:off x="6611786" y="3095777"/>
            <a:ext cx="1261884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bg1"/>
                </a:solidFill>
                <a:ea typeface="微軟正黑體"/>
              </a:rPr>
              <a:t>云端对象存储</a:t>
            </a:r>
            <a:endParaRPr lang="en-US" altLang="zh-TW" b="1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A0FC907-4043-4EB8-A5C1-A4F1FDDDF7EA}"/>
              </a:ext>
            </a:extLst>
          </p:cNvPr>
          <p:cNvSpPr/>
          <p:nvPr/>
        </p:nvSpPr>
        <p:spPr>
          <a:xfrm>
            <a:off x="3911617" y="2225258"/>
            <a:ext cx="110799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ea typeface="微軟正黑體"/>
              </a:rPr>
              <a:t>快取空間</a:t>
            </a:r>
            <a:endParaRPr lang="en-US" altLang="zh-TW" sz="1800" b="1">
              <a:solidFill>
                <a:schemeClr val="bg1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748831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梯形 60">
            <a:extLst>
              <a:ext uri="{FF2B5EF4-FFF2-40B4-BE49-F238E27FC236}">
                <a16:creationId xmlns:a16="http://schemas.microsoft.com/office/drawing/2014/main" id="{9C85C824-16D0-4069-93E5-88798ADB9021}"/>
              </a:ext>
            </a:extLst>
          </p:cNvPr>
          <p:cNvSpPr/>
          <p:nvPr/>
        </p:nvSpPr>
        <p:spPr>
          <a:xfrm rot="10800000">
            <a:off x="5649603" y="2243287"/>
            <a:ext cx="1732018" cy="669406"/>
          </a:xfrm>
          <a:custGeom>
            <a:avLst/>
            <a:gdLst>
              <a:gd name="connsiteX0" fmla="*/ 0 w 1722079"/>
              <a:gd name="connsiteY0" fmla="*/ 763828 h 763828"/>
              <a:gd name="connsiteX1" fmla="*/ 190957 w 1722079"/>
              <a:gd name="connsiteY1" fmla="*/ 0 h 763828"/>
              <a:gd name="connsiteX2" fmla="*/ 1531122 w 1722079"/>
              <a:gd name="connsiteY2" fmla="*/ 0 h 763828"/>
              <a:gd name="connsiteX3" fmla="*/ 1722079 w 1722079"/>
              <a:gd name="connsiteY3" fmla="*/ 763828 h 763828"/>
              <a:gd name="connsiteX4" fmla="*/ 0 w 1722079"/>
              <a:gd name="connsiteY4" fmla="*/ 763828 h 763828"/>
              <a:gd name="connsiteX0" fmla="*/ 0 w 1722079"/>
              <a:gd name="connsiteY0" fmla="*/ 778736 h 778736"/>
              <a:gd name="connsiteX1" fmla="*/ 190957 w 1722079"/>
              <a:gd name="connsiteY1" fmla="*/ 14908 h 778736"/>
              <a:gd name="connsiteX2" fmla="*/ 1461548 w 1722079"/>
              <a:gd name="connsiteY2" fmla="*/ 0 h 778736"/>
              <a:gd name="connsiteX3" fmla="*/ 1722079 w 1722079"/>
              <a:gd name="connsiteY3" fmla="*/ 778736 h 778736"/>
              <a:gd name="connsiteX4" fmla="*/ 0 w 1722079"/>
              <a:gd name="connsiteY4" fmla="*/ 778736 h 778736"/>
              <a:gd name="connsiteX0" fmla="*/ 0 w 1697231"/>
              <a:gd name="connsiteY0" fmla="*/ 778736 h 778736"/>
              <a:gd name="connsiteX1" fmla="*/ 190957 w 1697231"/>
              <a:gd name="connsiteY1" fmla="*/ 14908 h 778736"/>
              <a:gd name="connsiteX2" fmla="*/ 1461548 w 1697231"/>
              <a:gd name="connsiteY2" fmla="*/ 0 h 778736"/>
              <a:gd name="connsiteX3" fmla="*/ 1697231 w 1697231"/>
              <a:gd name="connsiteY3" fmla="*/ 505410 h 778736"/>
              <a:gd name="connsiteX4" fmla="*/ 0 w 1697231"/>
              <a:gd name="connsiteY4" fmla="*/ 778736 h 778736"/>
              <a:gd name="connsiteX0" fmla="*/ 0 w 1687292"/>
              <a:gd name="connsiteY0" fmla="*/ 515349 h 515349"/>
              <a:gd name="connsiteX1" fmla="*/ 181018 w 1687292"/>
              <a:gd name="connsiteY1" fmla="*/ 14908 h 515349"/>
              <a:gd name="connsiteX2" fmla="*/ 1451609 w 1687292"/>
              <a:gd name="connsiteY2" fmla="*/ 0 h 515349"/>
              <a:gd name="connsiteX3" fmla="*/ 1687292 w 1687292"/>
              <a:gd name="connsiteY3" fmla="*/ 505410 h 515349"/>
              <a:gd name="connsiteX4" fmla="*/ 0 w 1687292"/>
              <a:gd name="connsiteY4" fmla="*/ 515349 h 515349"/>
              <a:gd name="connsiteX0" fmla="*/ 0 w 1687292"/>
              <a:gd name="connsiteY0" fmla="*/ 515349 h 515349"/>
              <a:gd name="connsiteX1" fmla="*/ 200897 w 1687292"/>
              <a:gd name="connsiteY1" fmla="*/ 4969 h 515349"/>
              <a:gd name="connsiteX2" fmla="*/ 1451609 w 1687292"/>
              <a:gd name="connsiteY2" fmla="*/ 0 h 515349"/>
              <a:gd name="connsiteX3" fmla="*/ 1687292 w 1687292"/>
              <a:gd name="connsiteY3" fmla="*/ 505410 h 515349"/>
              <a:gd name="connsiteX4" fmla="*/ 0 w 1687292"/>
              <a:gd name="connsiteY4" fmla="*/ 515349 h 515349"/>
              <a:gd name="connsiteX0" fmla="*/ 0 w 1712140"/>
              <a:gd name="connsiteY0" fmla="*/ 515349 h 664436"/>
              <a:gd name="connsiteX1" fmla="*/ 200897 w 1712140"/>
              <a:gd name="connsiteY1" fmla="*/ 4969 h 664436"/>
              <a:gd name="connsiteX2" fmla="*/ 1451609 w 1712140"/>
              <a:gd name="connsiteY2" fmla="*/ 0 h 664436"/>
              <a:gd name="connsiteX3" fmla="*/ 1712140 w 1712140"/>
              <a:gd name="connsiteY3" fmla="*/ 664436 h 664436"/>
              <a:gd name="connsiteX4" fmla="*/ 0 w 1712140"/>
              <a:gd name="connsiteY4" fmla="*/ 515349 h 664436"/>
              <a:gd name="connsiteX0" fmla="*/ 0 w 1732018"/>
              <a:gd name="connsiteY0" fmla="*/ 669406 h 669406"/>
              <a:gd name="connsiteX1" fmla="*/ 220775 w 1732018"/>
              <a:gd name="connsiteY1" fmla="*/ 4969 h 669406"/>
              <a:gd name="connsiteX2" fmla="*/ 1471487 w 1732018"/>
              <a:gd name="connsiteY2" fmla="*/ 0 h 669406"/>
              <a:gd name="connsiteX3" fmla="*/ 1732018 w 1732018"/>
              <a:gd name="connsiteY3" fmla="*/ 664436 h 669406"/>
              <a:gd name="connsiteX4" fmla="*/ 0 w 1732018"/>
              <a:gd name="connsiteY4" fmla="*/ 669406 h 669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2018" h="669406">
                <a:moveTo>
                  <a:pt x="0" y="669406"/>
                </a:moveTo>
                <a:lnTo>
                  <a:pt x="220775" y="4969"/>
                </a:lnTo>
                <a:lnTo>
                  <a:pt x="1471487" y="0"/>
                </a:lnTo>
                <a:lnTo>
                  <a:pt x="1732018" y="664436"/>
                </a:lnTo>
                <a:lnTo>
                  <a:pt x="0" y="669406"/>
                </a:lnTo>
                <a:close/>
              </a:path>
            </a:pathLst>
          </a:cu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6" name="圖片 135">
            <a:extLst>
              <a:ext uri="{FF2B5EF4-FFF2-40B4-BE49-F238E27FC236}">
                <a16:creationId xmlns:a16="http://schemas.microsoft.com/office/drawing/2014/main" id="{82DBAEAA-DF06-4381-B75B-5EB2C59C4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713" y="1516942"/>
            <a:ext cx="1722079" cy="975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 descr="一張含有 電子用品 的圖片&#10;&#10;自動產生的描述">
            <a:extLst>
              <a:ext uri="{FF2B5EF4-FFF2-40B4-BE49-F238E27FC236}">
                <a16:creationId xmlns:a16="http://schemas.microsoft.com/office/drawing/2014/main" id="{D34C832E-3C63-4B84-8D96-B11B174C1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086" y="2655323"/>
            <a:ext cx="2755836" cy="1701102"/>
          </a:xfrm>
          <a:prstGeom prst="rect">
            <a:avLst/>
          </a:prstGeom>
        </p:spPr>
      </p:pic>
      <p:cxnSp>
        <p:nvCxnSpPr>
          <p:cNvPr id="135" name="直線接點 134">
            <a:extLst>
              <a:ext uri="{FF2B5EF4-FFF2-40B4-BE49-F238E27FC236}">
                <a16:creationId xmlns:a16="http://schemas.microsoft.com/office/drawing/2014/main" id="{6CD89564-8351-4721-9B3A-D1A8AAF2FE49}"/>
              </a:ext>
            </a:extLst>
          </p:cNvPr>
          <p:cNvCxnSpPr>
            <a:cxnSpLocks/>
          </p:cNvCxnSpPr>
          <p:nvPr/>
        </p:nvCxnSpPr>
        <p:spPr>
          <a:xfrm>
            <a:off x="4988498" y="2931887"/>
            <a:ext cx="757153" cy="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07E58E62-1B7D-42D6-A0C1-0DD359C3F30D}"/>
              </a:ext>
            </a:extLst>
          </p:cNvPr>
          <p:cNvSpPr/>
          <p:nvPr/>
        </p:nvSpPr>
        <p:spPr>
          <a:xfrm rot="16200000" flipH="1">
            <a:off x="6625977" y="2369818"/>
            <a:ext cx="2788291" cy="1062659"/>
          </a:xfrm>
          <a:prstGeom prst="roundRect">
            <a:avLst>
              <a:gd name="adj" fmla="val 8146"/>
            </a:avLst>
          </a:prstGeom>
          <a:solidFill>
            <a:srgbClr val="F2F2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solidFill>
                <a:srgbClr val="0D04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9" name="直線接點 138">
            <a:extLst>
              <a:ext uri="{FF2B5EF4-FFF2-40B4-BE49-F238E27FC236}">
                <a16:creationId xmlns:a16="http://schemas.microsoft.com/office/drawing/2014/main" id="{188F63CF-3C6E-4490-82BE-8FAB9934E1D0}"/>
              </a:ext>
            </a:extLst>
          </p:cNvPr>
          <p:cNvCxnSpPr>
            <a:cxnSpLocks/>
          </p:cNvCxnSpPr>
          <p:nvPr/>
        </p:nvCxnSpPr>
        <p:spPr>
          <a:xfrm>
            <a:off x="3902143" y="2140075"/>
            <a:ext cx="743678" cy="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195ED430-43A2-4F32-93AD-CC4EA22688EC}"/>
              </a:ext>
            </a:extLst>
          </p:cNvPr>
          <p:cNvCxnSpPr>
            <a:cxnSpLocks/>
          </p:cNvCxnSpPr>
          <p:nvPr/>
        </p:nvCxnSpPr>
        <p:spPr>
          <a:xfrm>
            <a:off x="3910776" y="2928850"/>
            <a:ext cx="757153" cy="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接點 140">
            <a:extLst>
              <a:ext uri="{FF2B5EF4-FFF2-40B4-BE49-F238E27FC236}">
                <a16:creationId xmlns:a16="http://schemas.microsoft.com/office/drawing/2014/main" id="{BA20C826-3827-4E45-83C0-2FCBD7D88E91}"/>
              </a:ext>
            </a:extLst>
          </p:cNvPr>
          <p:cNvCxnSpPr>
            <a:cxnSpLocks/>
          </p:cNvCxnSpPr>
          <p:nvPr/>
        </p:nvCxnSpPr>
        <p:spPr>
          <a:xfrm>
            <a:off x="3892702" y="3865675"/>
            <a:ext cx="762560" cy="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2">
            <a:extLst>
              <a:ext uri="{FF2B5EF4-FFF2-40B4-BE49-F238E27FC236}">
                <a16:creationId xmlns:a16="http://schemas.microsoft.com/office/drawing/2014/main" id="{A3521B75-8C01-4BCC-98C6-6F6102BDEE32}"/>
              </a:ext>
            </a:extLst>
          </p:cNvPr>
          <p:cNvSpPr/>
          <p:nvPr/>
        </p:nvSpPr>
        <p:spPr>
          <a:xfrm>
            <a:off x="4071958" y="3567407"/>
            <a:ext cx="641590" cy="300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</a:rPr>
              <a:t>FTP</a:t>
            </a:r>
            <a:r>
              <a:rPr lang="zh-TW" altLang="en-US" sz="13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</a:rPr>
              <a:t> </a:t>
            </a:r>
            <a:endParaRPr lang="zh-CN" altLang="en-US" sz="135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43" name="Rectangle 12">
            <a:extLst>
              <a:ext uri="{FF2B5EF4-FFF2-40B4-BE49-F238E27FC236}">
                <a16:creationId xmlns:a16="http://schemas.microsoft.com/office/drawing/2014/main" id="{82761029-BA17-4521-AA4A-5843A7518B26}"/>
              </a:ext>
            </a:extLst>
          </p:cNvPr>
          <p:cNvSpPr/>
          <p:nvPr/>
        </p:nvSpPr>
        <p:spPr>
          <a:xfrm>
            <a:off x="4044974" y="1826091"/>
            <a:ext cx="641590" cy="300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</a:rPr>
              <a:t>SMB</a:t>
            </a:r>
            <a:endParaRPr lang="zh-CN" altLang="en-US" sz="135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44" name="Rectangle 12">
            <a:extLst>
              <a:ext uri="{FF2B5EF4-FFF2-40B4-BE49-F238E27FC236}">
                <a16:creationId xmlns:a16="http://schemas.microsoft.com/office/drawing/2014/main" id="{B335823D-6705-494B-B570-A8E52FA0BDD3}"/>
              </a:ext>
            </a:extLst>
          </p:cNvPr>
          <p:cNvSpPr/>
          <p:nvPr/>
        </p:nvSpPr>
        <p:spPr>
          <a:xfrm>
            <a:off x="4068741" y="2638489"/>
            <a:ext cx="721919" cy="3000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</a:rPr>
              <a:t>NFS</a:t>
            </a:r>
            <a:endParaRPr lang="zh-CN" altLang="en-US" sz="135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12271117-48DB-4554-8A5B-100D96FB4079}"/>
              </a:ext>
            </a:extLst>
          </p:cNvPr>
          <p:cNvGrpSpPr/>
          <p:nvPr/>
        </p:nvGrpSpPr>
        <p:grpSpPr>
          <a:xfrm>
            <a:off x="7584125" y="1716338"/>
            <a:ext cx="892236" cy="2386676"/>
            <a:chOff x="10649756" y="1732236"/>
            <a:chExt cx="1189648" cy="31822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6" name="圖片 145">
              <a:extLst>
                <a:ext uri="{FF2B5EF4-FFF2-40B4-BE49-F238E27FC236}">
                  <a16:creationId xmlns:a16="http://schemas.microsoft.com/office/drawing/2014/main" id="{5EDB4D10-74C0-498E-AC08-9F22A384A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49756" y="1732236"/>
              <a:ext cx="551942" cy="55194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圖片 146">
              <a:extLst>
                <a:ext uri="{FF2B5EF4-FFF2-40B4-BE49-F238E27FC236}">
                  <a16:creationId xmlns:a16="http://schemas.microsoft.com/office/drawing/2014/main" id="{42E12658-004C-411D-9C68-D9E5AF608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3505" y="2406038"/>
              <a:ext cx="524444" cy="5244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8" name="圖片 147">
              <a:extLst>
                <a:ext uri="{FF2B5EF4-FFF2-40B4-BE49-F238E27FC236}">
                  <a16:creationId xmlns:a16="http://schemas.microsoft.com/office/drawing/2014/main" id="{77884488-7F26-44D4-BB8D-64478CAB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63504" y="3068880"/>
              <a:ext cx="524446" cy="52444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9" name="圖片 148">
              <a:extLst>
                <a:ext uri="{FF2B5EF4-FFF2-40B4-BE49-F238E27FC236}">
                  <a16:creationId xmlns:a16="http://schemas.microsoft.com/office/drawing/2014/main" id="{0C531BBE-67ED-498C-9B5B-6E9D87B18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3505" y="3731724"/>
              <a:ext cx="524444" cy="524444"/>
            </a:xfrm>
            <a:prstGeom prst="rect">
              <a:avLst/>
            </a:prstGeom>
          </p:spPr>
        </p:pic>
        <p:pic>
          <p:nvPicPr>
            <p:cNvPr id="150" name="圖片 149">
              <a:extLst>
                <a:ext uri="{FF2B5EF4-FFF2-40B4-BE49-F238E27FC236}">
                  <a16:creationId xmlns:a16="http://schemas.microsoft.com/office/drawing/2014/main" id="{9070DAD3-D86B-4632-A829-FB40A7967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63505" y="4390025"/>
              <a:ext cx="524445" cy="524445"/>
            </a:xfrm>
            <a:prstGeom prst="rect">
              <a:avLst/>
            </a:prstGeom>
          </p:spPr>
        </p:pic>
        <p:pic>
          <p:nvPicPr>
            <p:cNvPr id="151" name="圖片 150">
              <a:extLst>
                <a:ext uri="{FF2B5EF4-FFF2-40B4-BE49-F238E27FC236}">
                  <a16:creationId xmlns:a16="http://schemas.microsoft.com/office/drawing/2014/main" id="{84C4DC6A-A77E-4440-8631-AF458D524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03663" y="1745135"/>
              <a:ext cx="535741" cy="5357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圖片 151">
              <a:extLst>
                <a:ext uri="{FF2B5EF4-FFF2-40B4-BE49-F238E27FC236}">
                  <a16:creationId xmlns:a16="http://schemas.microsoft.com/office/drawing/2014/main" id="{D1B82723-214B-4CA0-A6CE-57D4DE535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309311" y="2410061"/>
              <a:ext cx="524444" cy="5244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圖片 152">
              <a:extLst>
                <a:ext uri="{FF2B5EF4-FFF2-40B4-BE49-F238E27FC236}">
                  <a16:creationId xmlns:a16="http://schemas.microsoft.com/office/drawing/2014/main" id="{C3C136AB-744D-4669-9CDA-9F5BE6489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09311" y="3063690"/>
              <a:ext cx="524445" cy="52444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圖片 153">
              <a:extLst>
                <a:ext uri="{FF2B5EF4-FFF2-40B4-BE49-F238E27FC236}">
                  <a16:creationId xmlns:a16="http://schemas.microsoft.com/office/drawing/2014/main" id="{ED56365C-DEA0-4383-90AE-3685E45E2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05767" y="3717320"/>
              <a:ext cx="531532" cy="531532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55" name="直線接點 154">
            <a:extLst>
              <a:ext uri="{FF2B5EF4-FFF2-40B4-BE49-F238E27FC236}">
                <a16:creationId xmlns:a16="http://schemas.microsoft.com/office/drawing/2014/main" id="{7B1C73D5-077E-4810-9B48-CBED360D5103}"/>
              </a:ext>
            </a:extLst>
          </p:cNvPr>
          <p:cNvCxnSpPr>
            <a:cxnSpLocks/>
          </p:cNvCxnSpPr>
          <p:nvPr/>
        </p:nvCxnSpPr>
        <p:spPr>
          <a:xfrm flipH="1" flipV="1">
            <a:off x="5408435" y="2072239"/>
            <a:ext cx="344463" cy="870125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接點 155">
            <a:extLst>
              <a:ext uri="{FF2B5EF4-FFF2-40B4-BE49-F238E27FC236}">
                <a16:creationId xmlns:a16="http://schemas.microsoft.com/office/drawing/2014/main" id="{CB367D9C-E052-4BE8-B6CC-4643FD8C7D4C}"/>
              </a:ext>
            </a:extLst>
          </p:cNvPr>
          <p:cNvCxnSpPr>
            <a:cxnSpLocks/>
          </p:cNvCxnSpPr>
          <p:nvPr/>
        </p:nvCxnSpPr>
        <p:spPr>
          <a:xfrm flipV="1">
            <a:off x="5417064" y="2922695"/>
            <a:ext cx="335834" cy="942980"/>
          </a:xfrm>
          <a:prstGeom prst="line">
            <a:avLst/>
          </a:prstGeom>
          <a:ln w="38100">
            <a:solidFill>
              <a:srgbClr val="FF2E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圖片 6" descr="一張含有 監視器, 牆, 坐 的圖片&#10;&#10;描述是以高可信度產生">
            <a:extLst>
              <a:ext uri="{FF2B5EF4-FFF2-40B4-BE49-F238E27FC236}">
                <a16:creationId xmlns:a16="http://schemas.microsoft.com/office/drawing/2014/main" id="{ABDE04EA-AEA5-430D-8D26-88C6D1ACA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34" y="1574354"/>
            <a:ext cx="878363" cy="878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圖片 6" descr="一張含有 監視器, 牆, 坐 的圖片&#10;&#10;描述是以高可信度產生">
            <a:extLst>
              <a:ext uri="{FF2B5EF4-FFF2-40B4-BE49-F238E27FC236}">
                <a16:creationId xmlns:a16="http://schemas.microsoft.com/office/drawing/2014/main" id="{161030D7-E00B-45C6-A3A8-B288BD34A6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265" y="3486854"/>
            <a:ext cx="824969" cy="824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9" name="圖片 6" descr="一張含有 監視器, 牆, 坐 的圖片&#10;&#10;描述是以高可信度產生">
            <a:extLst>
              <a:ext uri="{FF2B5EF4-FFF2-40B4-BE49-F238E27FC236}">
                <a16:creationId xmlns:a16="http://schemas.microsoft.com/office/drawing/2014/main" id="{B92AB06B-495D-47C5-AAF4-1C383F1378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368" y="2588026"/>
            <a:ext cx="824969" cy="824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0" name="Picture 8" descr="ãStorage pngãçåçæå°çµæ">
            <a:extLst>
              <a:ext uri="{FF2B5EF4-FFF2-40B4-BE49-F238E27FC236}">
                <a16:creationId xmlns:a16="http://schemas.microsoft.com/office/drawing/2014/main" id="{A3F96044-7A57-43CB-A278-C1F05077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228" y="1547076"/>
            <a:ext cx="894572" cy="894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8" descr="ãStorage pngãçåçæå°çµæ">
            <a:extLst>
              <a:ext uri="{FF2B5EF4-FFF2-40B4-BE49-F238E27FC236}">
                <a16:creationId xmlns:a16="http://schemas.microsoft.com/office/drawing/2014/main" id="{83C6AF74-30F7-49F3-9027-A6523DBB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2503" y="2519032"/>
            <a:ext cx="894572" cy="894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8" descr="ãStorage pngãçåçæå°çµæ">
            <a:extLst>
              <a:ext uri="{FF2B5EF4-FFF2-40B4-BE49-F238E27FC236}">
                <a16:creationId xmlns:a16="http://schemas.microsoft.com/office/drawing/2014/main" id="{7AE58D33-F2A8-461A-BDAC-507688673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598" y="3434264"/>
            <a:ext cx="894572" cy="894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10" descr="ãCloud icon pngãçåçæå°çµæ">
            <a:extLst>
              <a:ext uri="{FF2B5EF4-FFF2-40B4-BE49-F238E27FC236}">
                <a16:creationId xmlns:a16="http://schemas.microsoft.com/office/drawing/2014/main" id="{23727C67-078C-4004-9190-B4C572D1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7177" y="2992073"/>
            <a:ext cx="411025" cy="411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0" descr="ãCloud icon pngãçåçæå°çµæ">
            <a:extLst>
              <a:ext uri="{FF2B5EF4-FFF2-40B4-BE49-F238E27FC236}">
                <a16:creationId xmlns:a16="http://schemas.microsoft.com/office/drawing/2014/main" id="{F8B02BB3-18E3-4EB6-892E-EC80877C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122" y="2043866"/>
            <a:ext cx="411025" cy="411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10" descr="ãCloud icon pngãçåçæå°çµæ">
            <a:extLst>
              <a:ext uri="{FF2B5EF4-FFF2-40B4-BE49-F238E27FC236}">
                <a16:creationId xmlns:a16="http://schemas.microsoft.com/office/drawing/2014/main" id="{B175CABE-26C7-4BC1-9E88-185F09DE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193" y="3935639"/>
            <a:ext cx="411025" cy="411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ãIBM Object Storageãçåçæå°çµæ">
            <a:extLst>
              <a:ext uri="{FF2B5EF4-FFF2-40B4-BE49-F238E27FC236}">
                <a16:creationId xmlns:a16="http://schemas.microsoft.com/office/drawing/2014/main" id="{5A93D1E8-FEFA-402C-990E-49C6B7A9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734" y="3717601"/>
            <a:ext cx="363447" cy="3634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720AA81-3204-4F65-A0EF-D9B0C9F0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3" y="134706"/>
            <a:ext cx="8870526" cy="901429"/>
          </a:xfrm>
        </p:spPr>
        <p:txBody>
          <a:bodyPr/>
          <a:lstStyle/>
          <a:p>
            <a:r>
              <a:rPr lang="en-US" sz="3200">
                <a:latin typeface="Microsoft JhengHei"/>
              </a:rPr>
              <a:t>10 </a:t>
            </a:r>
            <a:r>
              <a:rPr lang="zh-TW" sz="3200">
                <a:latin typeface="Microsoft JhengHei"/>
                <a:ea typeface="Microsoft JhengHei"/>
              </a:rPr>
              <a:t>個对象存储供应商，统一使用界面</a:t>
            </a:r>
            <a:endParaRPr lang="zh-CN" sz="3200">
              <a:latin typeface="Microsoft JhengHei"/>
              <a:ea typeface="Microsoft JhengHei"/>
            </a:endParaRPr>
          </a:p>
        </p:txBody>
      </p:sp>
      <p:sp>
        <p:nvSpPr>
          <p:cNvPr id="34" name="內容版面配置區 2">
            <a:extLst>
              <a:ext uri="{FF2B5EF4-FFF2-40B4-BE49-F238E27FC236}">
                <a16:creationId xmlns:a16="http://schemas.microsoft.com/office/drawing/2014/main" id="{9A7F3028-0B04-4D6C-BDA5-3703CCAA5E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787" y="609476"/>
            <a:ext cx="2543175" cy="4130906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pPr marL="180975" indent="-180975">
              <a:lnSpc>
                <a:spcPts val="2200"/>
              </a:lnSpc>
              <a:spcBef>
                <a:spcPts val="13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TW" sz="165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lnSpc>
                <a:spcPts val="2200"/>
              </a:lnSpc>
              <a:spcBef>
                <a:spcPts val="13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如同本地空间般使用云端空间并支援所有本地传输协议与应用程序</a:t>
            </a:r>
            <a:endParaRPr lang="en-US" altLang="zh-TW" sz="15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lnSpc>
                <a:spcPts val="2200"/>
              </a:lnSpc>
              <a:spcBef>
                <a:spcPts val="13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协议：</a:t>
            </a:r>
            <a:r>
              <a:rPr lang="en-US" altLang="zh-TW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SMB, NFS, AFP, FTP, RTRR</a:t>
            </a: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 等</a:t>
            </a:r>
            <a:endParaRPr lang="en-US" altLang="zh-TW" sz="15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lnSpc>
                <a:spcPts val="2200"/>
              </a:lnSpc>
              <a:spcBef>
                <a:spcPts val="13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应用：虚拟机工作站</a:t>
            </a:r>
            <a:r>
              <a:rPr lang="en-US" altLang="zh-TW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, Container </a:t>
            </a: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工作站</a:t>
            </a:r>
            <a:r>
              <a:rPr lang="en-US" altLang="zh-TW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, QVR Pro </a:t>
            </a: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等</a:t>
            </a:r>
            <a:endParaRPr lang="en-US" altLang="zh-TW" sz="15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  <a:p>
            <a:pPr marL="180975" indent="-180975">
              <a:lnSpc>
                <a:spcPts val="2200"/>
              </a:lnSpc>
              <a:spcBef>
                <a:spcPts val="135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使用 </a:t>
            </a:r>
            <a:r>
              <a:rPr lang="en-US" altLang="zh-TW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QTS</a:t>
            </a:r>
            <a:r>
              <a:rPr lang="zh-TW" altLang="en-US" sz="15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 专业界面管理云端磁盘区和快取空间</a:t>
            </a:r>
            <a:endParaRPr lang="en-US" altLang="zh-TW" sz="15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  <a:p>
            <a:pPr marL="200660" indent="-200660">
              <a:lnSpc>
                <a:spcPct val="114999"/>
              </a:lnSpc>
              <a:spcBef>
                <a:spcPts val="1350"/>
              </a:spcBef>
              <a:buClr>
                <a:srgbClr val="002060"/>
              </a:buClr>
            </a:pPr>
            <a:endParaRPr lang="en-US" altLang="zh-TW" sz="15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CCB827-1687-4CB1-9D82-5A1924A4DFA5}"/>
              </a:ext>
            </a:extLst>
          </p:cNvPr>
          <p:cNvSpPr/>
          <p:nvPr/>
        </p:nvSpPr>
        <p:spPr>
          <a:xfrm>
            <a:off x="1900634" y="4740382"/>
            <a:ext cx="65809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>
                <a:solidFill>
                  <a:schemeClr val="bg1">
                    <a:lumMod val="50000"/>
                  </a:schemeClr>
                </a:solidFill>
                <a:latin typeface="+mj-lt"/>
              </a:rPr>
              <a:t>https://docs.aws.amazon.com/zh_tw/storagegateway/latest/userguide/StorageGatewayConcepts.html</a:t>
            </a:r>
          </a:p>
        </p:txBody>
      </p:sp>
      <p:sp>
        <p:nvSpPr>
          <p:cNvPr id="169" name="矩形: 圓角 168">
            <a:extLst>
              <a:ext uri="{FF2B5EF4-FFF2-40B4-BE49-F238E27FC236}">
                <a16:creationId xmlns:a16="http://schemas.microsoft.com/office/drawing/2014/main" id="{ABD67F49-113D-4526-91EF-2B4801CFAA88}"/>
              </a:ext>
            </a:extLst>
          </p:cNvPr>
          <p:cNvSpPr/>
          <p:nvPr/>
        </p:nvSpPr>
        <p:spPr>
          <a:xfrm>
            <a:off x="5904768" y="3961175"/>
            <a:ext cx="1382156" cy="35995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BD00"/>
              </a:gs>
              <a:gs pos="0">
                <a:srgbClr val="FFFF0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8" name="Shape 477">
            <a:extLst>
              <a:ext uri="{FF2B5EF4-FFF2-40B4-BE49-F238E27FC236}">
                <a16:creationId xmlns:a16="http://schemas.microsoft.com/office/drawing/2014/main" id="{22600262-8947-4DF2-BA26-6124142C7CD3}"/>
              </a:ext>
            </a:extLst>
          </p:cNvPr>
          <p:cNvSpPr/>
          <p:nvPr/>
        </p:nvSpPr>
        <p:spPr>
          <a:xfrm>
            <a:off x="5948768" y="3990908"/>
            <a:ext cx="1294156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快取空间</a:t>
            </a:r>
            <a:endParaRPr lang="zh-CN" altLang="en-US" sz="15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7989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05FA-0C57-4883-8AE8-D188DCD0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0" y="186952"/>
            <a:ext cx="8870526" cy="901429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zh-TW" sz="3200">
                <a:latin typeface="+mj-lt"/>
                <a:ea typeface="Microsoft JhengHei"/>
              </a:rPr>
              <a:t>QNAP</a:t>
            </a:r>
            <a:r>
              <a:rPr lang="zh-TW" altLang="en-US" sz="3200">
                <a:latin typeface="Microsoft JhengHei"/>
                <a:ea typeface="Microsoft JhengHei"/>
              </a:rPr>
              <a:t> </a:t>
            </a:r>
            <a:r>
              <a:rPr lang="zh-CN" altLang="en-US" sz="3200">
                <a:latin typeface="Microsoft JhengHei"/>
                <a:ea typeface="Microsoft JhengHei"/>
              </a:rPr>
              <a:t>完整的资料保护方案</a:t>
            </a:r>
            <a:r>
              <a:rPr lang="zh-TW" altLang="en-US" sz="3200">
                <a:latin typeface="Microsoft JhengHei"/>
                <a:ea typeface="Microsoft JhengHei"/>
              </a:rPr>
              <a:t> </a:t>
            </a:r>
            <a:br>
              <a:rPr lang="en-US" altLang="zh-TW" sz="3200">
                <a:latin typeface="Microsoft JhengHei"/>
                <a:ea typeface="Microsoft JhengHei"/>
              </a:rPr>
            </a:br>
            <a:endParaRPr lang="zh-TW" sz="3200">
              <a:latin typeface="Microsoft JhengHei"/>
              <a:ea typeface="Microsoft JhengHei"/>
            </a:endParaRPr>
          </a:p>
        </p:txBody>
      </p:sp>
      <p:pic>
        <p:nvPicPr>
          <p:cNvPr id="20" name="圖片 46">
            <a:extLst>
              <a:ext uri="{FF2B5EF4-FFF2-40B4-BE49-F238E27FC236}">
                <a16:creationId xmlns:a16="http://schemas.microsoft.com/office/drawing/2014/main" id="{6BEAC099-12CE-42E6-BEE0-A4D836AE92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"/>
          <a:stretch/>
        </p:blipFill>
        <p:spPr>
          <a:xfrm>
            <a:off x="286396" y="1716377"/>
            <a:ext cx="8578606" cy="430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Google Shape;154;p22">
            <a:extLst>
              <a:ext uri="{FF2B5EF4-FFF2-40B4-BE49-F238E27FC236}">
                <a16:creationId xmlns:a16="http://schemas.microsoft.com/office/drawing/2014/main" id="{712DB3CA-3D52-4650-97B5-6685CF6536D7}"/>
              </a:ext>
            </a:extLst>
          </p:cNvPr>
          <p:cNvSpPr txBox="1"/>
          <p:nvPr/>
        </p:nvSpPr>
        <p:spPr>
          <a:xfrm>
            <a:off x="441257" y="1603191"/>
            <a:ext cx="1804878" cy="642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165096" algn="ctr">
              <a:buClr>
                <a:srgbClr val="0E7988"/>
              </a:buClr>
              <a:buSzPts val="700"/>
            </a:pPr>
            <a:r>
              <a:rPr lang="zh-CN" altLang="en-US" sz="22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本地端</a:t>
            </a:r>
            <a:endParaRPr lang="en-US" altLang="zh-TW" sz="22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2" name="Google Shape;155;p22">
            <a:extLst>
              <a:ext uri="{FF2B5EF4-FFF2-40B4-BE49-F238E27FC236}">
                <a16:creationId xmlns:a16="http://schemas.microsoft.com/office/drawing/2014/main" id="{0729C4FB-0F6F-4997-B5A9-E2E7AD6D4929}"/>
              </a:ext>
            </a:extLst>
          </p:cNvPr>
          <p:cNvSpPr txBox="1"/>
          <p:nvPr/>
        </p:nvSpPr>
        <p:spPr>
          <a:xfrm>
            <a:off x="3567799" y="1642671"/>
            <a:ext cx="1731968" cy="571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164465" algn="ctr">
              <a:buClr>
                <a:srgbClr val="0E7988"/>
              </a:buClr>
              <a:buSzPts val="700"/>
            </a:pPr>
            <a:r>
              <a:rPr lang="zh-CN" altLang="en-US" sz="225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远端</a:t>
            </a:r>
            <a:endParaRPr lang="en-US" altLang="zh-TW" sz="2250" b="1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23" name="Google Shape;156;p22">
            <a:extLst>
              <a:ext uri="{FF2B5EF4-FFF2-40B4-BE49-F238E27FC236}">
                <a16:creationId xmlns:a16="http://schemas.microsoft.com/office/drawing/2014/main" id="{A9D295EB-049D-4A44-8593-C5286558D66A}"/>
              </a:ext>
            </a:extLst>
          </p:cNvPr>
          <p:cNvSpPr txBox="1"/>
          <p:nvPr/>
        </p:nvSpPr>
        <p:spPr>
          <a:xfrm>
            <a:off x="6922825" y="1671920"/>
            <a:ext cx="1598240" cy="500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164465" algn="ctr">
              <a:buClr>
                <a:srgbClr val="0E7988"/>
              </a:buClr>
              <a:buSzPts val="700"/>
            </a:pPr>
            <a:r>
              <a:rPr lang="zh-CN" altLang="en-US" sz="225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云端</a:t>
            </a:r>
            <a:endParaRPr lang="en-US" altLang="zh-TW" sz="2250" b="1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19" name="圖片 45">
            <a:extLst>
              <a:ext uri="{FF2B5EF4-FFF2-40B4-BE49-F238E27FC236}">
                <a16:creationId xmlns:a16="http://schemas.microsoft.com/office/drawing/2014/main" id="{880C67F2-6F4E-495A-82FE-2272B367B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92" y="2454900"/>
            <a:ext cx="8104684" cy="2326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Google Shape;157;p22">
            <a:extLst>
              <a:ext uri="{FF2B5EF4-FFF2-40B4-BE49-F238E27FC236}">
                <a16:creationId xmlns:a16="http://schemas.microsoft.com/office/drawing/2014/main" id="{7D0123C0-8F7E-46C6-A2BA-0CF7EFD87A6F}"/>
              </a:ext>
            </a:extLst>
          </p:cNvPr>
          <p:cNvSpPr txBox="1"/>
          <p:nvPr/>
        </p:nvSpPr>
        <p:spPr>
          <a:xfrm>
            <a:off x="496512" y="3375364"/>
            <a:ext cx="1720241" cy="3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af-ZA" altLang="zh-TW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Mac Time Machine</a:t>
            </a:r>
            <a:endParaRPr lang="af-ZA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Clr>
                <a:srgbClr val="434343"/>
              </a:buClr>
              <a:buSzPts val="300"/>
            </a:pPr>
            <a:r>
              <a:rPr lang="af-ZA" altLang="zh-TW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Netbak Replicator</a:t>
            </a:r>
            <a:endParaRPr lang="af-ZA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Google Shape;158;p22">
            <a:extLst>
              <a:ext uri="{FF2B5EF4-FFF2-40B4-BE49-F238E27FC236}">
                <a16:creationId xmlns:a16="http://schemas.microsoft.com/office/drawing/2014/main" id="{81A8287B-71AF-45D0-83E8-09F951C56AE4}"/>
              </a:ext>
            </a:extLst>
          </p:cNvPr>
          <p:cNvSpPr txBox="1"/>
          <p:nvPr/>
        </p:nvSpPr>
        <p:spPr>
          <a:xfrm>
            <a:off x="1837263" y="4784519"/>
            <a:ext cx="2105498" cy="3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434343"/>
              </a:buClr>
              <a:buSzPts val="300"/>
            </a:pPr>
            <a:r>
              <a:rPr lang="zh-CN" altLang="en-US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外接裝置</a:t>
            </a:r>
            <a:r>
              <a:rPr lang="zh-TW" altLang="en-US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 </a:t>
            </a:r>
            <a:r>
              <a:rPr lang="en-US" altLang="zh-TW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/ TR-004 &amp; TR-002</a:t>
            </a:r>
          </a:p>
        </p:txBody>
      </p:sp>
      <p:sp>
        <p:nvSpPr>
          <p:cNvPr id="26" name="Google Shape;159;p22">
            <a:extLst>
              <a:ext uri="{FF2B5EF4-FFF2-40B4-BE49-F238E27FC236}">
                <a16:creationId xmlns:a16="http://schemas.microsoft.com/office/drawing/2014/main" id="{74FC6F67-1874-4D34-B365-95EDB983F0C2}"/>
              </a:ext>
            </a:extLst>
          </p:cNvPr>
          <p:cNvSpPr txBox="1"/>
          <p:nvPr/>
        </p:nvSpPr>
        <p:spPr>
          <a:xfrm>
            <a:off x="3854941" y="4790941"/>
            <a:ext cx="736258" cy="33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VJBOD</a:t>
            </a:r>
            <a:endParaRPr lang="en-US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Google Shape;160;p22">
            <a:extLst>
              <a:ext uri="{FF2B5EF4-FFF2-40B4-BE49-F238E27FC236}">
                <a16:creationId xmlns:a16="http://schemas.microsoft.com/office/drawing/2014/main" id="{78EC4829-3303-41F2-9103-24D8952A35BC}"/>
              </a:ext>
            </a:extLst>
          </p:cNvPr>
          <p:cNvSpPr txBox="1"/>
          <p:nvPr/>
        </p:nvSpPr>
        <p:spPr>
          <a:xfrm>
            <a:off x="3957220" y="2604360"/>
            <a:ext cx="1033951" cy="16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af-ZA" altLang="zh-TW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RTRR</a:t>
            </a:r>
            <a:endParaRPr lang="af-ZA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Google Shape;162;p22">
            <a:extLst>
              <a:ext uri="{FF2B5EF4-FFF2-40B4-BE49-F238E27FC236}">
                <a16:creationId xmlns:a16="http://schemas.microsoft.com/office/drawing/2014/main" id="{ED1E3BD6-0398-4E0B-A821-C8BA7F502D70}"/>
              </a:ext>
            </a:extLst>
          </p:cNvPr>
          <p:cNvSpPr txBox="1"/>
          <p:nvPr/>
        </p:nvSpPr>
        <p:spPr>
          <a:xfrm>
            <a:off x="6124969" y="2600782"/>
            <a:ext cx="1231242" cy="1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434343"/>
              </a:buClr>
              <a:buSzPts val="300"/>
            </a:pPr>
            <a:r>
              <a:rPr lang="zh-CN" altLang="en-US" sz="105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备份</a:t>
            </a:r>
            <a:r>
              <a:rPr lang="en-US" altLang="zh-TW" sz="105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 / </a:t>
            </a:r>
            <a:r>
              <a:rPr lang="zh-CN" altLang="en-US" sz="105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同步</a:t>
            </a:r>
            <a:endParaRPr lang="en-US" altLang="zh-TW" sz="1050" b="1">
              <a:solidFill>
                <a:srgbClr val="002060"/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29" name="圖片 55">
            <a:extLst>
              <a:ext uri="{FF2B5EF4-FFF2-40B4-BE49-F238E27FC236}">
                <a16:creationId xmlns:a16="http://schemas.microsoft.com/office/drawing/2014/main" id="{4B2C59D4-1158-468E-912D-7ED1CCC45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557" y="3372656"/>
            <a:ext cx="301457" cy="448788"/>
          </a:xfrm>
          <a:prstGeom prst="rect">
            <a:avLst/>
          </a:prstGeom>
        </p:spPr>
      </p:pic>
      <p:sp>
        <p:nvSpPr>
          <p:cNvPr id="30" name="Google Shape;162;p22">
            <a:extLst>
              <a:ext uri="{FF2B5EF4-FFF2-40B4-BE49-F238E27FC236}">
                <a16:creationId xmlns:a16="http://schemas.microsoft.com/office/drawing/2014/main" id="{551278FC-812F-420B-9A31-1F5B76B04C30}"/>
              </a:ext>
            </a:extLst>
          </p:cNvPr>
          <p:cNvSpPr txBox="1"/>
          <p:nvPr/>
        </p:nvSpPr>
        <p:spPr>
          <a:xfrm>
            <a:off x="6031730" y="2725791"/>
            <a:ext cx="1231242" cy="42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900" b="1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TCP BBR</a:t>
            </a:r>
            <a:endParaRPr lang="en-US" altLang="zh-TW" sz="9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1" name="矩形 57">
            <a:extLst>
              <a:ext uri="{FF2B5EF4-FFF2-40B4-BE49-F238E27FC236}">
                <a16:creationId xmlns:a16="http://schemas.microsoft.com/office/drawing/2014/main" id="{C7EEEE81-180C-4821-A7CD-0CD256FC091F}"/>
              </a:ext>
            </a:extLst>
          </p:cNvPr>
          <p:cNvSpPr/>
          <p:nvPr/>
        </p:nvSpPr>
        <p:spPr>
          <a:xfrm>
            <a:off x="4979224" y="4429639"/>
            <a:ext cx="1918625" cy="61696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71755">
              <a:lnSpc>
                <a:spcPts val="1400"/>
              </a:lnSpc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050" b="1" err="1">
                <a:solidFill>
                  <a:srgbClr val="002060"/>
                </a:solidFill>
                <a:latin typeface="微軟正黑體"/>
                <a:ea typeface="微軟正黑體"/>
              </a:rPr>
              <a:t>Rsync</a:t>
            </a:r>
            <a:r>
              <a:rPr lang="en-US" altLang="zh-TW" sz="1050" b="1">
                <a:solidFill>
                  <a:srgbClr val="002060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1050" b="1" err="1">
                <a:solidFill>
                  <a:srgbClr val="002060"/>
                </a:solidFill>
                <a:latin typeface="微軟正黑體"/>
                <a:ea typeface="微軟正黑體"/>
              </a:rPr>
              <a:t>服务器</a:t>
            </a:r>
            <a:endParaRPr lang="en-US" altLang="zh-TW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71755">
              <a:lnSpc>
                <a:spcPts val="1400"/>
              </a:lnSpc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rgbClr val="002060"/>
                </a:solidFill>
                <a:latin typeface="微軟正黑體"/>
                <a:ea typeface="微軟正黑體"/>
              </a:rPr>
              <a:t>CIFS / SMB </a:t>
            </a:r>
            <a:r>
              <a:rPr lang="zh-CN" altLang="en-US" sz="1050" b="1">
                <a:solidFill>
                  <a:srgbClr val="002060"/>
                </a:solidFill>
                <a:ea typeface="+mn-lt"/>
                <a:cs typeface="+mn-lt"/>
              </a:rPr>
              <a:t>服务器</a:t>
            </a:r>
            <a:endParaRPr lang="en-US" altLang="zh-TW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71755">
              <a:lnSpc>
                <a:spcPts val="1400"/>
              </a:lnSpc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rgbClr val="002060"/>
                </a:solidFill>
                <a:latin typeface="微軟正黑體"/>
                <a:ea typeface="微軟正黑體"/>
              </a:rPr>
              <a:t>FTP </a:t>
            </a:r>
            <a:r>
              <a:rPr lang="zh-CN" altLang="en-US" sz="1050" b="1">
                <a:solidFill>
                  <a:srgbClr val="002060"/>
                </a:solidFill>
                <a:ea typeface="+mn-lt"/>
                <a:cs typeface="+mn-lt"/>
              </a:rPr>
              <a:t>服务器</a:t>
            </a:r>
            <a:endParaRPr lang="en-US" altLang="zh-TW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Google Shape;162;p22">
            <a:extLst>
              <a:ext uri="{FF2B5EF4-FFF2-40B4-BE49-F238E27FC236}">
                <a16:creationId xmlns:a16="http://schemas.microsoft.com/office/drawing/2014/main" id="{D63F1078-2040-44F8-AAF2-E5DC5EC81229}"/>
              </a:ext>
            </a:extLst>
          </p:cNvPr>
          <p:cNvSpPr txBox="1"/>
          <p:nvPr/>
        </p:nvSpPr>
        <p:spPr>
          <a:xfrm>
            <a:off x="3877649" y="2725791"/>
            <a:ext cx="1231242" cy="42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900" b="1">
                <a:solidFill>
                  <a:srgbClr val="000000"/>
                </a:solidFill>
                <a:latin typeface="微軟正黑體"/>
                <a:ea typeface="微軟正黑體"/>
                <a:cs typeface="Arial"/>
              </a:rPr>
              <a:t>TCP BBR</a:t>
            </a:r>
            <a:endParaRPr lang="en-US" altLang="zh-TW" sz="9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3" name="矩形 59">
            <a:extLst>
              <a:ext uri="{FF2B5EF4-FFF2-40B4-BE49-F238E27FC236}">
                <a16:creationId xmlns:a16="http://schemas.microsoft.com/office/drawing/2014/main" id="{E52EDB3F-E0AE-4AB1-8F30-A0BDD727CFE7}"/>
              </a:ext>
            </a:extLst>
          </p:cNvPr>
          <p:cNvSpPr/>
          <p:nvPr/>
        </p:nvSpPr>
        <p:spPr>
          <a:xfrm>
            <a:off x="7293408" y="3349563"/>
            <a:ext cx="1448868" cy="52719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71755">
              <a:lnSpc>
                <a:spcPts val="1800"/>
              </a:lnSpc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050" b="1">
                <a:solidFill>
                  <a:srgbClr val="002060"/>
                </a:solidFill>
                <a:latin typeface="微軟正黑體"/>
                <a:ea typeface="微軟正黑體"/>
              </a:rPr>
              <a:t>文件存储</a:t>
            </a:r>
            <a:r>
              <a:rPr lang="en-US" altLang="zh-TW" sz="1050" b="1">
                <a:solidFill>
                  <a:srgbClr val="002060"/>
                </a:solidFill>
                <a:latin typeface="微軟正黑體"/>
                <a:ea typeface="微軟正黑體"/>
              </a:rPr>
              <a:t> </a:t>
            </a:r>
            <a:endParaRPr lang="zh-CN" altLang="en-US">
              <a:solidFill>
                <a:srgbClr val="002060"/>
              </a:solidFill>
            </a:endParaRPr>
          </a:p>
          <a:p>
            <a:pPr indent="-71755">
              <a:lnSpc>
                <a:spcPts val="1800"/>
              </a:lnSpc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050" b="1">
                <a:solidFill>
                  <a:srgbClr val="002060"/>
                </a:solidFill>
                <a:latin typeface="微軟正黑體"/>
                <a:ea typeface="微軟正黑體"/>
              </a:rPr>
              <a:t>对</a:t>
            </a:r>
            <a:r>
              <a:rPr lang="zh-CN" altLang="en-US" sz="1050" b="1">
                <a:solidFill>
                  <a:srgbClr val="002060"/>
                </a:solidFill>
                <a:latin typeface="微軟正黑體"/>
                <a:ea typeface="微軟正黑體"/>
                <a:cs typeface="+mn-lt"/>
              </a:rPr>
              <a:t>象</a:t>
            </a:r>
            <a:r>
              <a:rPr lang="zh-CN" sz="1050" b="1">
                <a:solidFill>
                  <a:srgbClr val="002060"/>
                </a:solidFill>
                <a:ea typeface="+mn-lt"/>
                <a:cs typeface="+mn-lt"/>
              </a:rPr>
              <a:t>存储</a:t>
            </a:r>
            <a:endParaRPr lang="en-US" altLang="zh-TW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Picture 36">
            <a:extLst>
              <a:ext uri="{FF2B5EF4-FFF2-40B4-BE49-F238E27FC236}">
                <a16:creationId xmlns:a16="http://schemas.microsoft.com/office/drawing/2014/main" id="{83560F73-787D-4530-9ECD-E162569665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05" y="2304261"/>
            <a:ext cx="366789" cy="297305"/>
          </a:xfrm>
          <a:prstGeom prst="rect">
            <a:avLst/>
          </a:prstGeom>
        </p:spPr>
      </p:pic>
      <p:pic>
        <p:nvPicPr>
          <p:cNvPr id="35" name="圖片 61">
            <a:extLst>
              <a:ext uri="{FF2B5EF4-FFF2-40B4-BE49-F238E27FC236}">
                <a16:creationId xmlns:a16="http://schemas.microsoft.com/office/drawing/2014/main" id="{CC53C03A-7935-4702-9EE3-25149D8BFF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58" y="3694497"/>
            <a:ext cx="301457" cy="448788"/>
          </a:xfrm>
          <a:prstGeom prst="rect">
            <a:avLst/>
          </a:prstGeom>
        </p:spPr>
      </p:pic>
      <p:pic>
        <p:nvPicPr>
          <p:cNvPr id="34" name="圖片 60">
            <a:extLst>
              <a:ext uri="{FF2B5EF4-FFF2-40B4-BE49-F238E27FC236}">
                <a16:creationId xmlns:a16="http://schemas.microsoft.com/office/drawing/2014/main" id="{91D306E7-5931-4337-85BF-90751DDD7A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206" y="2370288"/>
            <a:ext cx="173439" cy="260131"/>
          </a:xfrm>
          <a:prstGeom prst="rect">
            <a:avLst/>
          </a:prstGeom>
        </p:spPr>
      </p:pic>
      <p:pic>
        <p:nvPicPr>
          <p:cNvPr id="4" name="圖片 8" descr="一張含有 撞球 的圖片&#10;&#10;描述是以非常高的可信度產生">
            <a:extLst>
              <a:ext uri="{FF2B5EF4-FFF2-40B4-BE49-F238E27FC236}">
                <a16:creationId xmlns:a16="http://schemas.microsoft.com/office/drawing/2014/main" id="{B8D7262B-318B-4663-ABAA-D1E6B307A2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317" y="2838201"/>
            <a:ext cx="451905" cy="442030"/>
          </a:xfrm>
          <a:prstGeom prst="rect">
            <a:avLst/>
          </a:prstGeom>
        </p:spPr>
      </p:pic>
      <p:pic>
        <p:nvPicPr>
          <p:cNvPr id="39" name="圖片 8" descr="一張含有 撞球 的圖片&#10;&#10;描述是以非常高的可信度產生">
            <a:extLst>
              <a:ext uri="{FF2B5EF4-FFF2-40B4-BE49-F238E27FC236}">
                <a16:creationId xmlns:a16="http://schemas.microsoft.com/office/drawing/2014/main" id="{56872BCA-9664-49FF-AF82-6BC8E376CD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585" y="2837264"/>
            <a:ext cx="451905" cy="442030"/>
          </a:xfrm>
          <a:prstGeom prst="rect">
            <a:avLst/>
          </a:prstGeom>
        </p:spPr>
      </p:pic>
      <p:pic>
        <p:nvPicPr>
          <p:cNvPr id="3" name="Picture 4" descr="一張含有 物件 的圖片&#10;&#10;描述是以高可信度產生">
            <a:extLst>
              <a:ext uri="{FF2B5EF4-FFF2-40B4-BE49-F238E27FC236}">
                <a16:creationId xmlns:a16="http://schemas.microsoft.com/office/drawing/2014/main" id="{153C484D-C884-4772-9C4B-EAFD50CFA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140" y="2840482"/>
            <a:ext cx="446816" cy="427066"/>
          </a:xfrm>
          <a:prstGeom prst="rect">
            <a:avLst/>
          </a:prstGeom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3C965BF-708D-41A4-8848-FAE9A552B273}"/>
              </a:ext>
            </a:extLst>
          </p:cNvPr>
          <p:cNvSpPr/>
          <p:nvPr/>
        </p:nvSpPr>
        <p:spPr>
          <a:xfrm>
            <a:off x="2748619" y="1194457"/>
            <a:ext cx="3474836" cy="4032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1"/>
              </a:gs>
              <a:gs pos="100000">
                <a:srgbClr val="FFBD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21281D5-11E5-4847-8842-C425D9F90207}"/>
              </a:ext>
            </a:extLst>
          </p:cNvPr>
          <p:cNvSpPr/>
          <p:nvPr/>
        </p:nvSpPr>
        <p:spPr>
          <a:xfrm>
            <a:off x="219619" y="1160074"/>
            <a:ext cx="8580247" cy="461665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chemeClr val="tx1"/>
                </a:solidFill>
                <a:latin typeface="Microsoft JhengHei"/>
                <a:ea typeface="Microsoft JhengHei"/>
              </a:rPr>
              <a:t>符合</a:t>
            </a:r>
            <a:r>
              <a:rPr lang="zh-TW" altLang="en-US" sz="2400" b="1">
                <a:solidFill>
                  <a:schemeClr val="tx1"/>
                </a:solidFill>
                <a:latin typeface="+mj-lt"/>
                <a:ea typeface="Microsoft JhengHei"/>
              </a:rPr>
              <a:t> </a:t>
            </a:r>
            <a:r>
              <a:rPr lang="en-US" altLang="zh-TW" sz="2400" b="1">
                <a:solidFill>
                  <a:schemeClr val="tx1"/>
                </a:solidFill>
                <a:latin typeface="+mj-lt"/>
                <a:ea typeface="Microsoft JhengHei"/>
              </a:rPr>
              <a:t>3-2-1 </a:t>
            </a:r>
            <a:r>
              <a:rPr lang="zh-CN" altLang="en-US" sz="2400" b="1">
                <a:solidFill>
                  <a:schemeClr val="tx1"/>
                </a:solidFill>
                <a:latin typeface="Microsoft JhengHei"/>
                <a:ea typeface="Microsoft JhengHei"/>
              </a:rPr>
              <a:t>备份策略</a:t>
            </a:r>
            <a:endParaRPr lang="zh-TW" alt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10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1">
            <a:extLst>
              <a:ext uri="{FF2B5EF4-FFF2-40B4-BE49-F238E27FC236}">
                <a16:creationId xmlns:a16="http://schemas.microsoft.com/office/drawing/2014/main" id="{DD53530B-F48E-4853-BE7A-8BDA985A4420}"/>
              </a:ext>
            </a:extLst>
          </p:cNvPr>
          <p:cNvSpPr txBox="1"/>
          <p:nvPr/>
        </p:nvSpPr>
        <p:spPr>
          <a:xfrm>
            <a:off x="642174" y="4503813"/>
            <a:ext cx="389175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©2019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著作权为威联通科技股份有限公司所有。</a:t>
            </a:r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 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威联通科技并保留所有权利。</a:t>
            </a:r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 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威联通科技股份有限公司所使用或注册之商标或标章。</a:t>
            </a:r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 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档案中所提及之产品及公司名称可能为其他公司所有之商标</a:t>
            </a:r>
            <a:r>
              <a:rPr lang="en-US" altLang="zh-TW" sz="600">
                <a:solidFill>
                  <a:srgbClr val="A5A5A5"/>
                </a:solidFill>
                <a:latin typeface="Microsoft YaHei UI"/>
              </a:rPr>
              <a:t> </a:t>
            </a:r>
            <a:r>
              <a:rPr lang="zh-TW" altLang="en-US" sz="600">
                <a:solidFill>
                  <a:srgbClr val="A5A5A5"/>
                </a:solidFill>
                <a:latin typeface="Microsoft YaHei UI"/>
                <a:ea typeface="Microsoft YaHei UI"/>
              </a:rPr>
              <a:t>。</a:t>
            </a:r>
            <a:endParaRPr lang="en-US" altLang="zh-TW" sz="600">
              <a:solidFill>
                <a:srgbClr val="A5A5A5"/>
              </a:solidFill>
              <a:latin typeface="Microsoft YaHei UI"/>
              <a:ea typeface="Microsoft YaHei U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A366E0-568B-4E20-8502-A09D62665E88}"/>
              </a:ext>
            </a:extLst>
          </p:cNvPr>
          <p:cNvSpPr txBox="1">
            <a:spLocks/>
          </p:cNvSpPr>
          <p:nvPr/>
        </p:nvSpPr>
        <p:spPr>
          <a:xfrm>
            <a:off x="5063618" y="2713674"/>
            <a:ext cx="3227505" cy="691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8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高频宽 </a:t>
            </a:r>
            <a:r>
              <a:rPr lang="en-US" altLang="zh-CN" sz="2000" b="1">
                <a:solidFill>
                  <a:schemeClr val="bg1"/>
                </a:solidFill>
                <a:latin typeface="+mj-lt"/>
                <a:ea typeface="微軟正黑體"/>
              </a:rPr>
              <a:t>5GBASE-T</a:t>
            </a:r>
            <a:r>
              <a:rPr lang="en-US" altLang="zh-CN" sz="20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四核心 </a:t>
            </a:r>
            <a:r>
              <a:rPr lang="en-US" altLang="zh-CN" sz="2000" b="1">
                <a:solidFill>
                  <a:schemeClr val="bg1"/>
                </a:solidFill>
                <a:latin typeface="+mj-lt"/>
                <a:ea typeface="微軟正黑體"/>
              </a:rPr>
              <a:t>AMD NAS</a:t>
            </a:r>
            <a:r>
              <a:rPr lang="zh-CN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，经济实惠享、网速升级 </a:t>
            </a:r>
            <a:r>
              <a:rPr lang="zh-CN" altLang="en-US" sz="2000" b="1">
                <a:solidFill>
                  <a:schemeClr val="bg1"/>
                </a:solidFill>
                <a:latin typeface="+mj-lt"/>
                <a:ea typeface="微軟正黑體"/>
              </a:rPr>
              <a:t>5G/2.5G</a:t>
            </a:r>
            <a:endParaRPr lang="en-US" sz="20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6" name="圖片 5" descr="AMD.png">
            <a:extLst>
              <a:ext uri="{FF2B5EF4-FFF2-40B4-BE49-F238E27FC236}">
                <a16:creationId xmlns:a16="http://schemas.microsoft.com/office/drawing/2014/main" id="{83A4EFCE-06F0-4309-8F84-F62FDAA7D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563" y="3478901"/>
            <a:ext cx="745126" cy="636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D30576F2-9458-434E-9198-9E629F40671B}"/>
              </a:ext>
            </a:extLst>
          </p:cNvPr>
          <p:cNvSpPr/>
          <p:nvPr/>
        </p:nvSpPr>
        <p:spPr>
          <a:xfrm>
            <a:off x="5756892" y="1038675"/>
            <a:ext cx="3387108" cy="3783223"/>
          </a:xfrm>
          <a:prstGeom prst="rect">
            <a:avLst/>
          </a:prstGeom>
          <a:solidFill>
            <a:srgbClr val="1B37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E8D36DC-7279-4793-A8E7-0C32524794EA}"/>
              </a:ext>
            </a:extLst>
          </p:cNvPr>
          <p:cNvSpPr/>
          <p:nvPr/>
        </p:nvSpPr>
        <p:spPr>
          <a:xfrm>
            <a:off x="5604387" y="2551073"/>
            <a:ext cx="3539613" cy="1737563"/>
          </a:xfrm>
          <a:prstGeom prst="rect">
            <a:avLst/>
          </a:prstGeom>
          <a:solidFill>
            <a:srgbClr val="1B3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0" y="119054"/>
            <a:ext cx="9449104" cy="6973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zh-Hant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唾手可得的 </a:t>
            </a:r>
            <a:r>
              <a:rPr lang="en-US" altLang="zh-Hant" sz="3200">
                <a:solidFill>
                  <a:schemeClr val="lt1"/>
                </a:solidFill>
                <a:latin typeface="Microsoft JhengHei"/>
                <a:ea typeface="Microsoft JhengHei"/>
              </a:rPr>
              <a:t>2.5" SSD</a:t>
            </a:r>
            <a:endParaRPr lang="en-US" sz="3200" u="none" strike="noStrike" cap="none">
              <a:solidFill>
                <a:schemeClr val="lt1"/>
              </a:solidFill>
              <a:latin typeface="Microsoft JhengHei"/>
              <a:ea typeface="Microsoft JhengHei"/>
            </a:endParaRPr>
          </a:p>
        </p:txBody>
      </p:sp>
      <p:sp>
        <p:nvSpPr>
          <p:cNvPr id="45" name="Shape 246">
            <a:extLst>
              <a:ext uri="{FF2B5EF4-FFF2-40B4-BE49-F238E27FC236}">
                <a16:creationId xmlns:a16="http://schemas.microsoft.com/office/drawing/2014/main" id="{29534459-AEC0-0041-B612-0AD49BD3FE0A}"/>
              </a:ext>
            </a:extLst>
          </p:cNvPr>
          <p:cNvSpPr txBox="1"/>
          <p:nvPr/>
        </p:nvSpPr>
        <p:spPr>
          <a:xfrm>
            <a:off x="6939007" y="4352637"/>
            <a:ext cx="1560269" cy="20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altLang="zh-Hant" sz="6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/>
                <a:ea typeface="微軟正黑體"/>
              </a:rPr>
              <a:t>来源</a:t>
            </a:r>
            <a:r>
              <a:rPr lang="en-US" altLang="zh-Hant" sz="600" b="1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/>
                <a:ea typeface="微軟正黑體"/>
              </a:rPr>
              <a:t>: 2019/08 </a:t>
            </a:r>
            <a:r>
              <a:rPr lang="en-US" altLang="zh-Hant" sz="600" b="1" err="1">
                <a:solidFill>
                  <a:schemeClr val="accent3">
                    <a:lumMod val="40000"/>
                    <a:lumOff val="60000"/>
                  </a:schemeClr>
                </a:solidFill>
                <a:latin typeface="微軟正黑體"/>
                <a:ea typeface="微軟正黑體"/>
              </a:rPr>
              <a:t>京东购物网站</a:t>
            </a:r>
            <a:endParaRPr lang="zh-CN" altLang="en-US" sz="600" b="1" i="0" u="none" strike="noStrike" cap="none">
              <a:solidFill>
                <a:schemeClr val="accent3">
                  <a:lumMod val="40000"/>
                  <a:lumOff val="60000"/>
                </a:schemeClr>
              </a:solidFill>
              <a:latin typeface="微軟正黑體"/>
              <a:ea typeface="微軟正黑體"/>
            </a:endParaRPr>
          </a:p>
        </p:txBody>
      </p:sp>
      <p:pic>
        <p:nvPicPr>
          <p:cNvPr id="46" name="Picture 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8BE113-6233-8244-8520-8C85E42B9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623" y="2620973"/>
            <a:ext cx="3229400" cy="158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Shape 246">
            <a:extLst>
              <a:ext uri="{FF2B5EF4-FFF2-40B4-BE49-F238E27FC236}">
                <a16:creationId xmlns:a16="http://schemas.microsoft.com/office/drawing/2014/main" id="{BD3078D0-161A-EC45-B6E7-4CABB2B6B723}"/>
              </a:ext>
            </a:extLst>
          </p:cNvPr>
          <p:cNvSpPr txBox="1"/>
          <p:nvPr/>
        </p:nvSpPr>
        <p:spPr>
          <a:xfrm>
            <a:off x="5854926" y="1645968"/>
            <a:ext cx="3446716" cy="130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indent="-180975">
              <a:lnSpc>
                <a:spcPts val="1950"/>
              </a:lnSpc>
              <a:buClr>
                <a:schemeClr val="bg1"/>
              </a:buClr>
              <a:buSzPct val="50000"/>
              <a:buFont typeface="Wingdings,Sans-Serif" pitchFamily="2" charset="2"/>
              <a:buChar char="l"/>
              <a:tabLst>
                <a:tab pos="88900" algn="l"/>
              </a:tabLst>
            </a:pPr>
            <a:r>
              <a:rPr lang="zh-Hant" b="1">
                <a:solidFill>
                  <a:schemeClr val="bg1"/>
                </a:solidFill>
                <a:ea typeface="Microsoft JhengHei"/>
              </a:rPr>
              <a:t>历史悠久，始于轻薄型笔电</a:t>
            </a:r>
            <a:endParaRPr lang="en-US">
              <a:solidFill>
                <a:schemeClr val="bg1"/>
              </a:solidFill>
              <a:ea typeface="Microsoft JhengHei"/>
            </a:endParaRPr>
          </a:p>
          <a:p>
            <a:pPr marL="180975" indent="-180975">
              <a:lnSpc>
                <a:spcPts val="1950"/>
              </a:lnSpc>
              <a:buClr>
                <a:schemeClr val="bg1"/>
              </a:buClr>
              <a:buSzPct val="50000"/>
              <a:buFont typeface="Wingdings,Sans-Serif" pitchFamily="2" charset="2"/>
              <a:buChar char="l"/>
              <a:tabLst>
                <a:tab pos="88900" algn="l"/>
              </a:tabLst>
            </a:pPr>
            <a:r>
              <a:rPr lang="zh-Hant" b="1">
                <a:solidFill>
                  <a:schemeClr val="bg1"/>
                </a:solidFill>
                <a:ea typeface="Microsoft JhengHei"/>
              </a:rPr>
              <a:t>电脑升级后，淘汰的 </a:t>
            </a:r>
            <a:r>
              <a:rPr lang="en-US" b="1">
                <a:solidFill>
                  <a:schemeClr val="bg1"/>
                </a:solidFill>
                <a:ea typeface="Microsoft JhengHei"/>
              </a:rPr>
              <a:t>2.5"</a:t>
            </a:r>
            <a:r>
              <a:rPr lang="zh-Hant" b="1">
                <a:solidFill>
                  <a:schemeClr val="bg1"/>
                </a:solidFill>
                <a:ea typeface="Microsoft JhengHei"/>
              </a:rPr>
              <a:t> </a:t>
            </a:r>
            <a:r>
              <a:rPr lang="en-US" b="1">
                <a:solidFill>
                  <a:schemeClr val="bg1"/>
                </a:solidFill>
                <a:ea typeface="Microsoft JhengHei"/>
              </a:rPr>
              <a:t>SSD</a:t>
            </a:r>
            <a:endParaRPr lang="en-US">
              <a:solidFill>
                <a:schemeClr val="bg1"/>
              </a:solidFill>
              <a:ea typeface="Microsoft JhengHei"/>
            </a:endParaRPr>
          </a:p>
          <a:p>
            <a:pPr marL="180975" indent="-180975">
              <a:lnSpc>
                <a:spcPts val="1950"/>
              </a:lnSpc>
              <a:buClr>
                <a:schemeClr val="bg1"/>
              </a:buClr>
              <a:buSzPct val="50000"/>
              <a:buFont typeface="Wingdings,Sans-Serif" pitchFamily="2" charset="2"/>
              <a:buChar char="l"/>
              <a:tabLst>
                <a:tab pos="88900" algn="l"/>
              </a:tabLst>
            </a:pPr>
            <a:r>
              <a:rPr lang="zh-Hant" b="1">
                <a:solidFill>
                  <a:schemeClr val="bg1"/>
                </a:solidFill>
                <a:ea typeface="Microsoft JhengHei"/>
              </a:rPr>
              <a:t>各种通路与卖场的最高能见度与市</a:t>
            </a:r>
            <a:r>
              <a:rPr lang="zh-Hant" altLang="en-US" b="1">
                <a:solidFill>
                  <a:schemeClr val="bg1"/>
                </a:solidFill>
                <a:ea typeface="Microsoft JhengHei"/>
              </a:rPr>
              <a:t>占</a:t>
            </a:r>
            <a:endParaRPr lang="en-US" altLang="zh-Hant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285750" marR="0" lvl="0" indent="-285750" algn="l" rtl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endParaRPr lang="en-US" b="1" i="0" u="none" strike="noStrike" cap="none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3C42E8DD-B064-4B62-831F-FD43C1935276}"/>
              </a:ext>
            </a:extLst>
          </p:cNvPr>
          <p:cNvSpPr/>
          <p:nvPr/>
        </p:nvSpPr>
        <p:spPr>
          <a:xfrm>
            <a:off x="5386660" y="1161966"/>
            <a:ext cx="3655729" cy="42327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Shape 246">
            <a:extLst>
              <a:ext uri="{FF2B5EF4-FFF2-40B4-BE49-F238E27FC236}">
                <a16:creationId xmlns:a16="http://schemas.microsoft.com/office/drawing/2014/main" id="{CE40A134-8BF1-4719-955F-9FDCA927611C}"/>
              </a:ext>
            </a:extLst>
          </p:cNvPr>
          <p:cNvSpPr txBox="1"/>
          <p:nvPr/>
        </p:nvSpPr>
        <p:spPr>
          <a:xfrm>
            <a:off x="5889544" y="1206609"/>
            <a:ext cx="3446716" cy="37875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2100"/>
              </a:lnSpc>
              <a:buSzPts val="1400"/>
            </a:pPr>
            <a:r>
              <a:rPr lang="en-US" altLang="zh-Hant" sz="1700" b="1">
                <a:solidFill>
                  <a:schemeClr val="tx1"/>
                </a:solidFill>
                <a:latin typeface="+mj-lt"/>
                <a:ea typeface="Microsoft JhengHei"/>
              </a:rPr>
              <a:t>2.5"</a:t>
            </a:r>
            <a:r>
              <a:rPr lang="zh-Hant" altLang="en-US" sz="1700" b="1">
                <a:solidFill>
                  <a:schemeClr val="tx1"/>
                </a:solidFill>
                <a:latin typeface="+mj-lt"/>
                <a:ea typeface="Microsoft JhengHei"/>
              </a:rPr>
              <a:t> </a:t>
            </a:r>
            <a:r>
              <a:rPr lang="en-US" altLang="zh-Hant" sz="1700" b="1">
                <a:solidFill>
                  <a:schemeClr val="tx1"/>
                </a:solidFill>
                <a:latin typeface="+mj-lt"/>
                <a:ea typeface="Microsoft JhengHei"/>
              </a:rPr>
              <a:t>SSD </a:t>
            </a:r>
            <a:r>
              <a:rPr lang="zh-Hant" altLang="en-US" sz="1700" b="1">
                <a:solidFill>
                  <a:schemeClr val="tx1"/>
                </a:solidFill>
                <a:latin typeface="Microsoft JhengHei"/>
                <a:ea typeface="Microsoft JhengHei"/>
              </a:rPr>
              <a:t>常见于你我生活之中</a:t>
            </a:r>
            <a:endParaRPr lang="en-US" sz="1700" b="1" i="0" u="none" strike="noStrike" cap="none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DED81C-E1C8-41AF-8259-27371C55AB02}"/>
              </a:ext>
            </a:extLst>
          </p:cNvPr>
          <p:cNvSpPr/>
          <p:nvPr/>
        </p:nvSpPr>
        <p:spPr>
          <a:xfrm>
            <a:off x="0" y="1042349"/>
            <a:ext cx="5756892" cy="377954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73977" y="1175512"/>
            <a:ext cx="6293634" cy="3504235"/>
            <a:chOff x="389479" y="941259"/>
            <a:chExt cx="6751259" cy="3759032"/>
          </a:xfrm>
        </p:grpSpPr>
        <p:pic>
          <p:nvPicPr>
            <p:cNvPr id="19" name="圖片 39" descr="比較.jpg">
              <a:extLst>
                <a:ext uri="{FF2B5EF4-FFF2-40B4-BE49-F238E27FC236}">
                  <a16:creationId xmlns:a16="http://schemas.microsoft.com/office/drawing/2014/main" id="{DFA9FF9B-0084-A441-9EC6-F12FBB7D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79" y="1110899"/>
              <a:ext cx="5062581" cy="356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Shape 179">
              <a:extLst>
                <a:ext uri="{FF2B5EF4-FFF2-40B4-BE49-F238E27FC236}">
                  <a16:creationId xmlns:a16="http://schemas.microsoft.com/office/drawing/2014/main" id="{71063E24-04BF-E54A-89C1-665E48A1F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151" y="1440251"/>
              <a:ext cx="1546422" cy="314724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zh-TW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3.5</a:t>
              </a:r>
              <a:r>
                <a:rPr lang="zh-TW" altLang="en-US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sym typeface="微軟正黑體" panose="020B0604030504040204" pitchFamily="34" charset="-120"/>
                </a:rPr>
                <a:t>吋傳統硬碟</a:t>
              </a:r>
            </a:p>
          </p:txBody>
        </p:sp>
        <p:cxnSp>
          <p:nvCxnSpPr>
            <p:cNvPr id="21" name="Shape 164">
              <a:extLst>
                <a:ext uri="{FF2B5EF4-FFF2-40B4-BE49-F238E27FC236}">
                  <a16:creationId xmlns:a16="http://schemas.microsoft.com/office/drawing/2014/main" id="{AEB1A29D-1C2B-C84D-9008-CEADDC2579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-387057" y="2881955"/>
              <a:ext cx="3111103" cy="30956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2" name="文字方塊 30">
              <a:extLst>
                <a:ext uri="{FF2B5EF4-FFF2-40B4-BE49-F238E27FC236}">
                  <a16:creationId xmlns:a16="http://schemas.microsoft.com/office/drawing/2014/main" id="{E904DA7A-7AB7-744A-9195-920A572226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071" y="4446375"/>
              <a:ext cx="13263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r"/>
              <a:r>
                <a:rPr lang="en-US" altLang="zh-TW" sz="1050" b="1">
                  <a:solidFill>
                    <a:srgbClr val="0070C0"/>
                  </a:solidFill>
                </a:rPr>
                <a:t>H 100.1 mm</a:t>
              </a:r>
              <a:endParaRPr lang="zh-TW" altLang="en-US" sz="1050" b="1">
                <a:solidFill>
                  <a:srgbClr val="0070C0"/>
                </a:solidFill>
              </a:endParaRPr>
            </a:p>
          </p:txBody>
        </p:sp>
        <p:cxnSp>
          <p:nvCxnSpPr>
            <p:cNvPr id="23" name="Shape 164">
              <a:extLst>
                <a:ext uri="{FF2B5EF4-FFF2-40B4-BE49-F238E27FC236}">
                  <a16:creationId xmlns:a16="http://schemas.microsoft.com/office/drawing/2014/main" id="{2298D93F-29DC-B547-8EAC-16B7C99B50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316132" y="1162097"/>
              <a:ext cx="2155031" cy="39291"/>
            </a:xfrm>
            <a:prstGeom prst="straightConnector1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  <a:prstDash val="dash"/>
              <a:round/>
              <a:headEnd type="stealth" w="lg" len="lg"/>
              <a:tailEnd type="stealth" w="lg" len="lg"/>
            </a:ln>
          </p:spPr>
        </p:cxnSp>
        <p:sp>
          <p:nvSpPr>
            <p:cNvPr id="24" name="文字方塊 36">
              <a:extLst>
                <a:ext uri="{FF2B5EF4-FFF2-40B4-BE49-F238E27FC236}">
                  <a16:creationId xmlns:a16="http://schemas.microsoft.com/office/drawing/2014/main" id="{366D3CB6-A038-0E4B-8D4E-FCC5784F8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8078" y="941259"/>
              <a:ext cx="1521618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W 101.6 mm</a:t>
              </a:r>
              <a:endParaRPr lang="zh-TW" altLang="en-US" sz="1050" b="1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5" name="文字方塊 38">
              <a:extLst>
                <a:ext uri="{FF2B5EF4-FFF2-40B4-BE49-F238E27FC236}">
                  <a16:creationId xmlns:a16="http://schemas.microsoft.com/office/drawing/2014/main" id="{62402E3F-5EA4-394F-8388-781340E4BC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79" y="2700384"/>
              <a:ext cx="1521620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050" b="1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H 147mm</a:t>
              </a:r>
              <a:endParaRPr lang="zh-TW" altLang="en-US" sz="1050" b="1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cxnSp>
          <p:nvCxnSpPr>
            <p:cNvPr id="26" name="Shape 164">
              <a:extLst>
                <a:ext uri="{FF2B5EF4-FFF2-40B4-BE49-F238E27FC236}">
                  <a16:creationId xmlns:a16="http://schemas.microsoft.com/office/drawing/2014/main" id="{FC03EED8-FAE7-3B43-8859-68F4128CE68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062778" y="2100309"/>
              <a:ext cx="1462088" cy="71438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文字方塊 36">
              <a:extLst>
                <a:ext uri="{FF2B5EF4-FFF2-40B4-BE49-F238E27FC236}">
                  <a16:creationId xmlns:a16="http://schemas.microsoft.com/office/drawing/2014/main" id="{0C0B3C57-C217-264A-B35C-79FFDF1C9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499" y="1796640"/>
              <a:ext cx="1521618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 b="1">
                  <a:solidFill>
                    <a:srgbClr val="0070C0"/>
                  </a:solidFill>
                </a:rPr>
                <a:t>W 69.85 mm</a:t>
              </a:r>
              <a:endParaRPr lang="zh-TW" altLang="en-US" sz="1050" b="1">
                <a:solidFill>
                  <a:srgbClr val="0070C0"/>
                </a:solidFill>
              </a:endParaRPr>
            </a:p>
          </p:txBody>
        </p:sp>
        <p:cxnSp>
          <p:nvCxnSpPr>
            <p:cNvPr id="28" name="Shape 164">
              <a:extLst>
                <a:ext uri="{FF2B5EF4-FFF2-40B4-BE49-F238E27FC236}">
                  <a16:creationId xmlns:a16="http://schemas.microsoft.com/office/drawing/2014/main" id="{F81869AF-F63F-1849-AE73-DEADA9B282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98722" y="1961007"/>
              <a:ext cx="471488" cy="30956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文字方塊 36">
              <a:extLst>
                <a:ext uri="{FF2B5EF4-FFF2-40B4-BE49-F238E27FC236}">
                  <a16:creationId xmlns:a16="http://schemas.microsoft.com/office/drawing/2014/main" id="{DD6D73FA-38AB-3E40-A8FD-C188ABAB0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087" y="1608583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>
                  <a:solidFill>
                    <a:srgbClr val="C00000"/>
                  </a:solidFill>
                </a:rPr>
                <a:t>W</a:t>
              </a:r>
              <a:r>
                <a:rPr lang="zh-TW" altLang="en-US" sz="1050">
                  <a:solidFill>
                    <a:srgbClr val="C00000"/>
                  </a:solidFill>
                </a:rPr>
                <a:t> </a:t>
              </a:r>
              <a:r>
                <a:rPr lang="en-US" altLang="zh-TW" sz="1050">
                  <a:solidFill>
                    <a:srgbClr val="C00000"/>
                  </a:solidFill>
                </a:rPr>
                <a:t>22 mm</a:t>
              </a:r>
              <a:endParaRPr lang="zh-TW" altLang="en-US" sz="1050">
                <a:solidFill>
                  <a:srgbClr val="C00000"/>
                </a:solidFill>
              </a:endParaRPr>
            </a:p>
          </p:txBody>
        </p:sp>
        <p:cxnSp>
          <p:nvCxnSpPr>
            <p:cNvPr id="30" name="Shape 164">
              <a:extLst>
                <a:ext uri="{FF2B5EF4-FFF2-40B4-BE49-F238E27FC236}">
                  <a16:creationId xmlns:a16="http://schemas.microsoft.com/office/drawing/2014/main" id="{578E635D-D908-8D42-B466-CF090624CD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389730" y="3212949"/>
              <a:ext cx="2213372" cy="0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文字方塊 36">
              <a:extLst>
                <a:ext uri="{FF2B5EF4-FFF2-40B4-BE49-F238E27FC236}">
                  <a16:creationId xmlns:a16="http://schemas.microsoft.com/office/drawing/2014/main" id="{5A376E5F-FBB1-B747-ADE4-69B5174E6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9586" y="2215594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>
                  <a:solidFill>
                    <a:srgbClr val="C00000"/>
                  </a:solidFill>
                </a:rPr>
                <a:t>H</a:t>
              </a:r>
              <a:r>
                <a:rPr lang="zh-TW" altLang="en-US" sz="1050">
                  <a:solidFill>
                    <a:srgbClr val="C00000"/>
                  </a:solidFill>
                </a:rPr>
                <a:t> </a:t>
              </a:r>
              <a:r>
                <a:rPr lang="en-US" altLang="zh-TW" sz="1050">
                  <a:solidFill>
                    <a:srgbClr val="C00000"/>
                  </a:solidFill>
                </a:rPr>
                <a:t>110 mm</a:t>
              </a:r>
              <a:endParaRPr lang="zh-TW" altLang="en-US" sz="1050">
                <a:solidFill>
                  <a:srgbClr val="C00000"/>
                </a:solidFill>
              </a:endParaRPr>
            </a:p>
          </p:txBody>
        </p:sp>
        <p:sp>
          <p:nvSpPr>
            <p:cNvPr id="32" name="Shape 179">
              <a:extLst>
                <a:ext uri="{FF2B5EF4-FFF2-40B4-BE49-F238E27FC236}">
                  <a16:creationId xmlns:a16="http://schemas.microsoft.com/office/drawing/2014/main" id="{59F78254-5932-BA4B-AD97-F721B917AF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4704" y="2336053"/>
              <a:ext cx="1039415" cy="378619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91423" tIns="91423" rIns="91423" bIns="91423"/>
            <a:lstStyle/>
            <a:p>
              <a:pPr algn="ctr">
                <a:defRPr/>
              </a:pPr>
              <a:r>
                <a:rPr lang="en-US" altLang="zh-TW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2.5</a:t>
              </a:r>
              <a:r>
                <a:rPr lang="zh-TW" altLang="en-US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吋</a:t>
              </a:r>
              <a:r>
                <a:rPr lang="en-US" altLang="zh-TW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  <a:sym typeface="微軟正黑體" pitchFamily="34" charset="-120"/>
                </a:rPr>
                <a:t>SSD</a:t>
              </a:r>
              <a:endParaRPr lang="zh-TW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微軟正黑體" pitchFamily="34" charset="-120"/>
              </a:endParaRPr>
            </a:p>
          </p:txBody>
        </p:sp>
        <p:cxnSp>
          <p:nvCxnSpPr>
            <p:cNvPr id="33" name="Shape 164">
              <a:extLst>
                <a:ext uri="{FF2B5EF4-FFF2-40B4-BE49-F238E27FC236}">
                  <a16:creationId xmlns:a16="http://schemas.microsoft.com/office/drawing/2014/main" id="{AF5FE90D-FC2B-6E4F-87D4-C42152ADEA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867987" y="3341536"/>
              <a:ext cx="2132409" cy="0"/>
            </a:xfrm>
            <a:prstGeom prst="straightConnector1">
              <a:avLst/>
            </a:prstGeom>
            <a:noFill/>
            <a:ln w="19050">
              <a:solidFill>
                <a:schemeClr val="accent1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hape 164">
              <a:extLst>
                <a:ext uri="{FF2B5EF4-FFF2-40B4-BE49-F238E27FC236}">
                  <a16:creationId xmlns:a16="http://schemas.microsoft.com/office/drawing/2014/main" id="{019BDAFC-8557-7B45-9E29-7D34CB7E369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4768944" y="3409997"/>
              <a:ext cx="1766888" cy="7144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prstDash val="dash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hape 164">
              <a:extLst>
                <a:ext uri="{FF2B5EF4-FFF2-40B4-BE49-F238E27FC236}">
                  <a16:creationId xmlns:a16="http://schemas.microsoft.com/office/drawing/2014/main" id="{754143AD-236F-BD46-9BC0-92D7148F4C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11819" y="2070544"/>
              <a:ext cx="908447" cy="54769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6" name="文字方塊 36">
              <a:extLst>
                <a:ext uri="{FF2B5EF4-FFF2-40B4-BE49-F238E27FC236}">
                  <a16:creationId xmlns:a16="http://schemas.microsoft.com/office/drawing/2014/main" id="{5267671A-5A5C-4745-B5D5-79087FC35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9119" y="3249823"/>
              <a:ext cx="152161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050">
                  <a:solidFill>
                    <a:srgbClr val="C00000"/>
                  </a:solidFill>
                </a:rPr>
                <a:t>H</a:t>
              </a:r>
              <a:r>
                <a:rPr lang="zh-TW" altLang="en-US" sz="1050">
                  <a:solidFill>
                    <a:srgbClr val="C00000"/>
                  </a:solidFill>
                </a:rPr>
                <a:t> </a:t>
              </a:r>
              <a:r>
                <a:rPr lang="en-US" altLang="zh-TW" sz="1050">
                  <a:solidFill>
                    <a:srgbClr val="C00000"/>
                  </a:solidFill>
                </a:rPr>
                <a:t>80 mm</a:t>
              </a:r>
              <a:endParaRPr lang="zh-TW" altLang="en-US" sz="1050">
                <a:solidFill>
                  <a:srgbClr val="C00000"/>
                </a:solidFill>
              </a:endParaRPr>
            </a:p>
          </p:txBody>
        </p:sp>
        <p:cxnSp>
          <p:nvCxnSpPr>
            <p:cNvPr id="37" name="Shape 164">
              <a:extLst>
                <a:ext uri="{FF2B5EF4-FFF2-40B4-BE49-F238E27FC236}">
                  <a16:creationId xmlns:a16="http://schemas.microsoft.com/office/drawing/2014/main" id="{6BCF0A81-4CB5-0A46-A67E-CC9CCE6B7E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54619" y="2543222"/>
              <a:ext cx="1395413" cy="84535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0724611-A215-3340-956E-3E3B85EB6075}"/>
                </a:ext>
              </a:extLst>
            </p:cNvPr>
            <p:cNvSpPr/>
            <p:nvPr/>
          </p:nvSpPr>
          <p:spPr>
            <a:xfrm>
              <a:off x="2773680" y="1753839"/>
              <a:ext cx="1821180" cy="284864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200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E7747366-F7E0-487E-84D2-E03D29BB789C}"/>
              </a:ext>
            </a:extLst>
          </p:cNvPr>
          <p:cNvSpPr/>
          <p:nvPr/>
        </p:nvSpPr>
        <p:spPr>
          <a:xfrm>
            <a:off x="6120640" y="1182631"/>
            <a:ext cx="2833365" cy="3539612"/>
          </a:xfrm>
          <a:prstGeom prst="snip2DiagRect">
            <a:avLst/>
          </a:prstGeom>
          <a:gradFill>
            <a:gsLst>
              <a:gs pos="0">
                <a:srgbClr val="008F9D"/>
              </a:gs>
              <a:gs pos="82000">
                <a:srgbClr val="00AEC0">
                  <a:alpha val="52000"/>
                </a:srgbClr>
              </a:gs>
            </a:gsLst>
            <a:lin ang="5400000" scaled="0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52CBF2BD-5ED7-4BCF-9BA9-987D1C114E2E}"/>
              </a:ext>
            </a:extLst>
          </p:cNvPr>
          <p:cNvSpPr/>
          <p:nvPr/>
        </p:nvSpPr>
        <p:spPr>
          <a:xfrm>
            <a:off x="3143551" y="1179872"/>
            <a:ext cx="2833364" cy="3539612"/>
          </a:xfrm>
          <a:prstGeom prst="snip2DiagRect">
            <a:avLst/>
          </a:prstGeom>
          <a:gradFill>
            <a:gsLst>
              <a:gs pos="82000">
                <a:srgbClr val="0D6FB8">
                  <a:alpha val="77000"/>
                </a:srgbClr>
              </a:gs>
              <a:gs pos="0">
                <a:srgbClr val="1083DA"/>
              </a:gs>
            </a:gsLst>
            <a:lin ang="5400000" scaled="0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剪去對角角落 22">
            <a:extLst>
              <a:ext uri="{FF2B5EF4-FFF2-40B4-BE49-F238E27FC236}">
                <a16:creationId xmlns:a16="http://schemas.microsoft.com/office/drawing/2014/main" id="{77E88D97-6CB5-4127-A2B5-79DD7D058C5A}"/>
              </a:ext>
            </a:extLst>
          </p:cNvPr>
          <p:cNvSpPr/>
          <p:nvPr/>
        </p:nvSpPr>
        <p:spPr>
          <a:xfrm>
            <a:off x="222058" y="1179872"/>
            <a:ext cx="2749997" cy="3539612"/>
          </a:xfrm>
          <a:prstGeom prst="snip2DiagRect">
            <a:avLst/>
          </a:prstGeom>
          <a:gradFill>
            <a:gsLst>
              <a:gs pos="0">
                <a:srgbClr val="008F9D"/>
              </a:gs>
              <a:gs pos="82000">
                <a:srgbClr val="00AEC0">
                  <a:alpha val="52000"/>
                </a:srgbClr>
              </a:gs>
            </a:gsLst>
            <a:lin ang="5400000" scaled="0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-17697" y="119054"/>
            <a:ext cx="9144000" cy="6973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400"/>
            </a:pPr>
            <a:r>
              <a:rPr lang="zh-Hant" altLang="en-US" sz="3200">
                <a:solidFill>
                  <a:schemeClr val="bg1"/>
                </a:solidFill>
                <a:latin typeface="Microsoft JhengHei"/>
                <a:ea typeface="Microsoft JhengHei"/>
              </a:rPr>
              <a:t>极致工艺，创造出新形态超混合架构</a:t>
            </a:r>
            <a:r>
              <a:rPr lang="en-US" altLang="zh-Hant" sz="3200">
                <a:solidFill>
                  <a:schemeClr val="bg1"/>
                </a:solidFill>
                <a:latin typeface="Microsoft JhengHei"/>
                <a:ea typeface="Microsoft JhengHei"/>
              </a:rPr>
              <a:t> NAS</a:t>
            </a:r>
            <a:endParaRPr lang="en-US" sz="3200" u="none" strike="noStrike" cap="none">
              <a:solidFill>
                <a:schemeClr val="bg1"/>
              </a:solidFill>
              <a:latin typeface="Microsoft JhengHei"/>
              <a:ea typeface="Microsoft JhengHei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880D63-1A22-0046-A6B1-C7D38B7BF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02" y="2432908"/>
            <a:ext cx="2522697" cy="19107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587145" y="1876707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185 x 211 x 236 mm</a:t>
            </a:r>
          </a:p>
        </p:txBody>
      </p:sp>
      <p:sp>
        <p:nvSpPr>
          <p:cNvPr id="21" name="Shape 233"/>
          <p:cNvSpPr/>
          <p:nvPr/>
        </p:nvSpPr>
        <p:spPr>
          <a:xfrm>
            <a:off x="222059" y="1392692"/>
            <a:ext cx="2352890" cy="361472"/>
          </a:xfrm>
          <a:prstGeom prst="parallelogram">
            <a:avLst>
              <a:gd name="adj" fmla="val 0"/>
            </a:avLst>
          </a:prstGeom>
          <a:solidFill>
            <a:srgbClr val="005A64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617792" y="1392692"/>
            <a:ext cx="19571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5-bay TS-563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FDBA57-F696-8A49-B671-51DF18703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319" y="2280016"/>
            <a:ext cx="2565473" cy="20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EAA372-498F-1C4E-B5E0-3D60A7222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983" y="2510340"/>
            <a:ext cx="2447361" cy="1821964"/>
          </a:xfrm>
          <a:prstGeom prst="rect">
            <a:avLst/>
          </a:prstGeom>
        </p:spPr>
      </p:pic>
      <p:sp>
        <p:nvSpPr>
          <p:cNvPr id="30" name="TextBox 16">
            <a:extLst>
              <a:ext uri="{FF2B5EF4-FFF2-40B4-BE49-F238E27FC236}">
                <a16:creationId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6574260" y="1876707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185 x 264 x 279 mm</a:t>
            </a:r>
          </a:p>
        </p:txBody>
      </p:sp>
      <p:sp>
        <p:nvSpPr>
          <p:cNvPr id="31" name="Shape 233"/>
          <p:cNvSpPr/>
          <p:nvPr/>
        </p:nvSpPr>
        <p:spPr>
          <a:xfrm>
            <a:off x="6120640" y="1392692"/>
            <a:ext cx="2415035" cy="361472"/>
          </a:xfrm>
          <a:prstGeom prst="parallelogram">
            <a:avLst>
              <a:gd name="adj" fmla="val 0"/>
            </a:avLst>
          </a:prstGeom>
          <a:solidFill>
            <a:srgbClr val="005A64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6587476" y="1367854"/>
            <a:ext cx="19571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6-bay TVS-673e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D8AB32A8-55F4-6941-BD9A-EF67E82C24AB}"/>
              </a:ext>
            </a:extLst>
          </p:cNvPr>
          <p:cNvSpPr txBox="1"/>
          <p:nvPr/>
        </p:nvSpPr>
        <p:spPr>
          <a:xfrm>
            <a:off x="3143552" y="1392692"/>
            <a:ext cx="2384734" cy="36933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4D520B32-50B5-264E-8968-678881DFAEEA}"/>
              </a:ext>
            </a:extLst>
          </p:cNvPr>
          <p:cNvSpPr txBox="1"/>
          <p:nvPr/>
        </p:nvSpPr>
        <p:spPr>
          <a:xfrm>
            <a:off x="3573595" y="1876707"/>
            <a:ext cx="1961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182 x 217 x 236 mm</a:t>
            </a:r>
          </a:p>
        </p:txBody>
      </p:sp>
      <p:pic>
        <p:nvPicPr>
          <p:cNvPr id="12" name="圖片 11" descr="一張含有 電子用品 的圖片&#10;&#10;自動產生的描述">
            <a:extLst>
              <a:ext uri="{FF2B5EF4-FFF2-40B4-BE49-F238E27FC236}">
                <a16:creationId xmlns:a16="http://schemas.microsoft.com/office/drawing/2014/main" id="{E65AD044-D1B9-4E5B-985E-3AE5728C48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876" y="2510339"/>
            <a:ext cx="3563399" cy="219958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826F15-8991-45E4-89DD-923303579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399" y="1118917"/>
            <a:ext cx="819886" cy="102791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85B4146-59E1-409E-BF89-BC11E7B09C45}"/>
              </a:ext>
            </a:extLst>
          </p:cNvPr>
          <p:cNvSpPr/>
          <p:nvPr/>
        </p:nvSpPr>
        <p:spPr>
          <a:xfrm>
            <a:off x="3531633" y="1390651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b="1"/>
              <a:t>9-bay TS-963N</a:t>
            </a:r>
          </a:p>
        </p:txBody>
      </p:sp>
    </p:spTree>
    <p:extLst>
      <p:ext uri="{BB962C8B-B14F-4D97-AF65-F5344CB8AC3E}">
        <p14:creationId xmlns:p14="http://schemas.microsoft.com/office/powerpoint/2010/main" val="284334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0C437934-67AE-4408-BD5A-9F407E62A952}"/>
              </a:ext>
            </a:extLst>
          </p:cNvPr>
          <p:cNvSpPr/>
          <p:nvPr/>
        </p:nvSpPr>
        <p:spPr>
          <a:xfrm>
            <a:off x="0" y="1825760"/>
            <a:ext cx="9144000" cy="2470929"/>
          </a:xfrm>
          <a:prstGeom prst="rect">
            <a:avLst/>
          </a:prstGeom>
          <a:gradFill>
            <a:gsLst>
              <a:gs pos="100000">
                <a:srgbClr val="5684CE"/>
              </a:gs>
              <a:gs pos="0">
                <a:srgbClr val="28549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26F7D10-9588-4F24-92F0-ADA1AD7B61EC}"/>
              </a:ext>
            </a:extLst>
          </p:cNvPr>
          <p:cNvSpPr/>
          <p:nvPr/>
        </p:nvSpPr>
        <p:spPr>
          <a:xfrm>
            <a:off x="1504335" y="1825760"/>
            <a:ext cx="7680960" cy="2479199"/>
          </a:xfrm>
          <a:prstGeom prst="rect">
            <a:avLst/>
          </a:prstGeom>
          <a:solidFill>
            <a:srgbClr val="1B37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156"/>
            <a:ext cx="9144000" cy="697312"/>
          </a:xfrm>
          <a:effectLst/>
        </p:spPr>
        <p:txBody>
          <a:bodyPr/>
          <a:lstStyle/>
          <a:p>
            <a:r>
              <a:rPr lang="zh-Hant" altLang="en-US" sz="32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长期支援性的 </a:t>
            </a:r>
            <a:r>
              <a:rPr lang="en-US" altLang="zh-Hant" sz="32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AMD </a:t>
            </a:r>
            <a:r>
              <a:rPr lang="zh-Hant" altLang="en-US" sz="32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四核心</a:t>
            </a:r>
            <a:r>
              <a:rPr lang="en-US" altLang="zh-Hant" sz="32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2.0 GHz</a:t>
            </a:r>
            <a:endParaRPr lang="en-US" sz="32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16" name="圖片 12">
            <a:extLst>
              <a:ext uri="{FF2B5EF4-FFF2-40B4-BE49-F238E27FC236}">
                <a16:creationId xmlns:a16="http://schemas.microsoft.com/office/drawing/2014/main" id="{FB4F8C0A-E65A-3944-A80E-14139FC8F2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665" y="1124816"/>
            <a:ext cx="1239880" cy="977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1">
            <a:extLst>
              <a:ext uri="{FF2B5EF4-FFF2-40B4-BE49-F238E27FC236}">
                <a16:creationId xmlns:a16="http://schemas.microsoft.com/office/drawing/2014/main" id="{0642C338-77B0-2443-AB93-C7D0FFC5E007}"/>
              </a:ext>
            </a:extLst>
          </p:cNvPr>
          <p:cNvSpPr txBox="1"/>
          <p:nvPr/>
        </p:nvSpPr>
        <p:spPr>
          <a:xfrm>
            <a:off x="4122631" y="1040442"/>
            <a:ext cx="4017817" cy="738664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r>
              <a:rPr kumimoji="1" lang="zh-TW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DFPLiHei-Md"/>
              </a:rPr>
              <a:t>极速 </a:t>
            </a:r>
            <a:r>
              <a:rPr kumimoji="1" lang="en-US" altLang="zh-TW" sz="1800" b="1">
                <a:solidFill>
                  <a:srgbClr val="C00000"/>
                </a:solidFill>
                <a:latin typeface="+mj-lt"/>
                <a:ea typeface="Microsoft JhengHei"/>
                <a:cs typeface="DFPLiHei-Md"/>
              </a:rPr>
              <a:t>64-bit</a:t>
            </a:r>
            <a:r>
              <a:rPr kumimoji="1" lang="en-US" altLang="zh-TW" sz="1800" b="1">
                <a:solidFill>
                  <a:srgbClr val="C00000"/>
                </a:solidFill>
                <a:latin typeface="Microsoft JhengHei"/>
                <a:ea typeface="Microsoft JhengHei"/>
                <a:cs typeface="DFPLiHei-Md"/>
              </a:rPr>
              <a:t> </a:t>
            </a:r>
            <a:r>
              <a:rPr kumimoji="1" lang="zh-TW" altLang="en-US" sz="1800" b="1">
                <a:solidFill>
                  <a:srgbClr val="C00000"/>
                </a:solidFill>
                <a:latin typeface="Microsoft JhengHei"/>
                <a:ea typeface="Microsoft JhengHei"/>
                <a:cs typeface="DFPLiHei-Md"/>
              </a:rPr>
              <a:t>四核 </a:t>
            </a:r>
            <a:r>
              <a:rPr kumimoji="1" lang="en-US" altLang="zh-TW" sz="2400" b="1">
                <a:solidFill>
                  <a:srgbClr val="C00000"/>
                </a:solidFill>
                <a:latin typeface="+mj-lt"/>
                <a:ea typeface="Microsoft JhengHei"/>
                <a:cs typeface="DFPLiHei-Md"/>
              </a:rPr>
              <a:t>2.0</a:t>
            </a:r>
            <a:r>
              <a:rPr kumimoji="1" lang="en-US" altLang="zh-TW" sz="1800" b="1">
                <a:solidFill>
                  <a:srgbClr val="C00000"/>
                </a:solidFill>
                <a:latin typeface="+mj-lt"/>
                <a:ea typeface="Microsoft JhengHei"/>
                <a:cs typeface="DFPLiHei-Md"/>
              </a:rPr>
              <a:t> </a:t>
            </a:r>
            <a:r>
              <a:rPr kumimoji="1" lang="en-US" altLang="zh-TW" sz="1800" b="1">
                <a:solidFill>
                  <a:schemeClr val="tx1"/>
                </a:solidFill>
                <a:latin typeface="+mj-lt"/>
                <a:ea typeface="Microsoft JhengHei"/>
                <a:cs typeface="DFPLiHei-Md"/>
              </a:rPr>
              <a:t>GHz SoC</a:t>
            </a:r>
          </a:p>
          <a:p>
            <a:r>
              <a:rPr kumimoji="1" lang="zh-Hant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DFPLiHei-Md"/>
              </a:rPr>
              <a:t>长期供货的嵌入式</a:t>
            </a:r>
            <a:r>
              <a:rPr kumimoji="1" lang="en-US" altLang="zh-Hant" sz="1800" b="1">
                <a:solidFill>
                  <a:schemeClr val="tx1"/>
                </a:solidFill>
                <a:latin typeface="Microsoft JhengHei"/>
                <a:ea typeface="Microsoft JhengHei"/>
                <a:cs typeface="DFPLiHei-Md"/>
              </a:rPr>
              <a:t> </a:t>
            </a:r>
            <a:r>
              <a:rPr kumimoji="1" lang="en-US" altLang="zh-Hant" sz="1800" b="1">
                <a:solidFill>
                  <a:schemeClr val="tx1"/>
                </a:solidFill>
                <a:latin typeface="+mj-lt"/>
                <a:ea typeface="Microsoft JhengHei"/>
                <a:cs typeface="DFPLiHei-Md"/>
              </a:rPr>
              <a:t>G </a:t>
            </a:r>
            <a:r>
              <a:rPr kumimoji="1" lang="zh-Hant" altLang="en-US" sz="1800" b="1">
                <a:solidFill>
                  <a:schemeClr val="tx1"/>
                </a:solidFill>
                <a:latin typeface="Microsoft JhengHei"/>
                <a:ea typeface="Microsoft JhengHei"/>
                <a:cs typeface="DFPLiHei-Md"/>
              </a:rPr>
              <a:t>系列处理器</a:t>
            </a:r>
            <a:endParaRPr kumimoji="1" lang="zh-TW" altLang="en-US" sz="1800" b="1">
              <a:solidFill>
                <a:schemeClr val="tx1"/>
              </a:solidFill>
              <a:latin typeface="Microsoft JhengHei"/>
              <a:ea typeface="Microsoft JhengHei"/>
              <a:cs typeface="DFPLiHei-Md"/>
            </a:endParaRPr>
          </a:p>
        </p:txBody>
      </p:sp>
      <p:sp>
        <p:nvSpPr>
          <p:cNvPr id="22" name="文字方塊 1">
            <a:extLst>
              <a:ext uri="{FF2B5EF4-FFF2-40B4-BE49-F238E27FC236}">
                <a16:creationId xmlns:a16="http://schemas.microsoft.com/office/drawing/2014/main" id="{888D60F0-B4A1-A443-B732-D8F747208B4E}"/>
              </a:ext>
            </a:extLst>
          </p:cNvPr>
          <p:cNvSpPr txBox="1"/>
          <p:nvPr/>
        </p:nvSpPr>
        <p:spPr>
          <a:xfrm>
            <a:off x="7582516" y="2171765"/>
            <a:ext cx="1412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i="1">
                <a:solidFill>
                  <a:srgbClr val="71EEFF"/>
                </a:solidFill>
                <a:latin typeface="+mj-lt"/>
                <a:ea typeface="Microsoft JhengHei" panose="020B0604030504040204" pitchFamily="34" charset="-120"/>
                <a:cs typeface="DFPLiHei-Md"/>
              </a:rPr>
              <a:t>GX-420MC</a:t>
            </a:r>
            <a:endParaRPr kumimoji="1" lang="zh-TW" altLang="en-US" sz="1600" b="1" i="1">
              <a:solidFill>
                <a:srgbClr val="71EEFF"/>
              </a:solidFill>
              <a:latin typeface="+mj-lt"/>
              <a:ea typeface="Microsoft JhengHei" panose="020B0604030504040204" pitchFamily="34" charset="-120"/>
              <a:cs typeface="DFPLiHei-M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DDDA3-0DC4-F94F-8B28-34C6963C2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99" y="1510747"/>
            <a:ext cx="4024244" cy="31629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2A7416-5CC6-9B49-85FC-42DADA065F33}"/>
              </a:ext>
            </a:extLst>
          </p:cNvPr>
          <p:cNvSpPr txBox="1"/>
          <p:nvPr/>
        </p:nvSpPr>
        <p:spPr>
          <a:xfrm>
            <a:off x="4190272" y="2114158"/>
            <a:ext cx="313035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Hant" sz="1800" b="1">
                <a:solidFill>
                  <a:schemeClr val="bg1"/>
                </a:solidFill>
                <a:latin typeface="+mj-lt"/>
                <a:ea typeface="微軟正黑體"/>
              </a:rPr>
              <a:t>AES-NI </a:t>
            </a:r>
            <a:r>
              <a:rPr lang="zh-Hant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硬件加密引擎</a:t>
            </a:r>
            <a:endParaRPr lang="en-US" altLang="zh-Hant" sz="18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800" b="1">
                <a:solidFill>
                  <a:schemeClr val="bg1"/>
                </a:solidFill>
                <a:latin typeface="+mj-lt"/>
                <a:ea typeface="微軟正黑體"/>
              </a:rPr>
              <a:t>2  x SODIMM DDR3L </a:t>
            </a:r>
            <a:r>
              <a:rPr lang="zh-Hant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内存</a:t>
            </a: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最高可达</a:t>
            </a:r>
            <a:endParaRPr lang="en-US" sz="18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AF86AA3-8B1E-234B-A2D3-2F7AD60D8ACD}"/>
              </a:ext>
            </a:extLst>
          </p:cNvPr>
          <p:cNvSpPr txBox="1"/>
          <p:nvPr/>
        </p:nvSpPr>
        <p:spPr>
          <a:xfrm>
            <a:off x="5902995" y="2853779"/>
            <a:ext cx="1716524" cy="892552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BD43"/>
              </a:gs>
            </a:gsLst>
            <a:lin ang="0" scaled="0"/>
          </a:gradFill>
          <a:ln w="12700">
            <a:solidFill>
              <a:schemeClr val="accent3">
                <a:lumMod val="75000"/>
                <a:alpha val="79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zh-Hant" sz="26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16GB</a:t>
            </a:r>
          </a:p>
          <a:p>
            <a:r>
              <a:rPr lang="en-US" altLang="zh-TW" sz="26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(2 x 8GB)</a:t>
            </a:r>
            <a:endParaRPr lang="zh-TW" altLang="en-US" sz="26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" name="圖片 5" descr="RAM-0715-2.png">
            <a:extLst>
              <a:ext uri="{FF2B5EF4-FFF2-40B4-BE49-F238E27FC236}">
                <a16:creationId xmlns:a16="http://schemas.microsoft.com/office/drawing/2014/main" id="{E9534400-59AA-5F47-B8F2-40952CD54E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065" y="3219162"/>
            <a:ext cx="1366765" cy="701366"/>
          </a:xfrm>
          <a:prstGeom prst="rect">
            <a:avLst/>
          </a:prstGeom>
        </p:spPr>
      </p:pic>
      <p:pic>
        <p:nvPicPr>
          <p:cNvPr id="21" name="圖片 5" descr="RAM-0715-2.png">
            <a:extLst>
              <a:ext uri="{FF2B5EF4-FFF2-40B4-BE49-F238E27FC236}">
                <a16:creationId xmlns:a16="http://schemas.microsoft.com/office/drawing/2014/main" id="{7EB439BC-A783-3E4C-ACC6-789B81BECF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175" y="2694685"/>
            <a:ext cx="1366765" cy="701366"/>
          </a:xfrm>
          <a:prstGeom prst="rect">
            <a:avLst/>
          </a:prstGeom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1DA862AF-4973-49D4-96F2-603B0F0B1FCD}"/>
              </a:ext>
            </a:extLst>
          </p:cNvPr>
          <p:cNvSpPr/>
          <p:nvPr/>
        </p:nvSpPr>
        <p:spPr>
          <a:xfrm>
            <a:off x="2786029" y="4473133"/>
            <a:ext cx="3364732" cy="42327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5B9F9"/>
              </a:gs>
              <a:gs pos="0">
                <a:srgbClr val="276AC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C12B13-21B0-46D4-A228-77A6C14F8966}"/>
              </a:ext>
            </a:extLst>
          </p:cNvPr>
          <p:cNvSpPr/>
          <p:nvPr/>
        </p:nvSpPr>
        <p:spPr>
          <a:xfrm>
            <a:off x="2891899" y="4519787"/>
            <a:ext cx="307968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ea typeface="微軟正黑體" pitchFamily="34" charset="-120"/>
              </a:rPr>
              <a:t>TS-963N-4G: 1 x 4GB DDR3L-1600</a:t>
            </a:r>
          </a:p>
        </p:txBody>
      </p:sp>
    </p:spTree>
    <p:extLst>
      <p:ext uri="{BB962C8B-B14F-4D97-AF65-F5344CB8AC3E}">
        <p14:creationId xmlns:p14="http://schemas.microsoft.com/office/powerpoint/2010/main" val="93059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電子用品 的圖片&#10;&#10;自動產生的描述">
            <a:extLst>
              <a:ext uri="{FF2B5EF4-FFF2-40B4-BE49-F238E27FC236}">
                <a16:creationId xmlns:a16="http://schemas.microsoft.com/office/drawing/2014/main" id="{56AD565A-C081-4F41-BE2B-E38CF349C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22" y="1151241"/>
            <a:ext cx="8323508" cy="5137874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1" y="107628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en-US" altLang="zh-Hant" sz="3200" u="none" strike="noStrike" cap="none">
                <a:solidFill>
                  <a:schemeClr val="lt1"/>
                </a:solidFill>
                <a:latin typeface="Microsoft JhengHei"/>
                <a:ea typeface="Microsoft JhengHei"/>
                <a:sym typeface="Arial"/>
              </a:rPr>
              <a:t>TS-963N </a:t>
            </a:r>
            <a:r>
              <a:rPr lang="zh-Hant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正面硬件</a:t>
            </a:r>
            <a:endParaRPr lang="en-US" sz="32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-56473" y="1691712"/>
            <a:ext cx="2115540" cy="52289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zh-CN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指示灯号：状态</a:t>
            </a:r>
            <a:r>
              <a:rPr lang="zh-Hant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，</a:t>
            </a:r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135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网络</a:t>
            </a:r>
            <a:endParaRPr lang="en-US" altLang="zh-TW" sz="13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  <a:p>
            <a:pPr algn="r">
              <a:lnSpc>
                <a:spcPts val="1800"/>
              </a:lnSpc>
              <a:buSzPts val="1400"/>
            </a:pPr>
            <a:r>
              <a:rPr lang="zh-Hant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，</a:t>
            </a:r>
            <a:r>
              <a:rPr lang="en-US" altLang="zh-TW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USB</a:t>
            </a:r>
            <a:r>
              <a:rPr lang="zh-Hant" altLang="en-US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，</a:t>
            </a:r>
            <a:r>
              <a:rPr lang="en-US" altLang="zh-Hant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3.5</a:t>
            </a:r>
            <a:r>
              <a:rPr lang="zh-TW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 寸硬盘</a:t>
            </a:r>
            <a:endParaRPr lang="en-US" altLang="zh-TW" sz="13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 pitchFamily="34" charset="-120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161090" y="3587716"/>
            <a:ext cx="911026" cy="26492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zh-CN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电源按钮</a:t>
            </a:r>
            <a:endParaRPr lang="en-US" altLang="zh-TW" sz="13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 pitchFamily="34" charset="-120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389467" y="4002107"/>
            <a:ext cx="16826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USB 3.0</a:t>
            </a:r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 </a:t>
            </a:r>
            <a:r>
              <a:rPr lang="zh-TW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一键备份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7240344" y="1613724"/>
            <a:ext cx="1903656" cy="86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350" b="1"/>
              <a:t>5 x 3.5 </a:t>
            </a:r>
            <a:r>
              <a:rPr lang="zh-TW" altLang="en-US" sz="13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寸</a:t>
            </a:r>
            <a:r>
              <a:rPr lang="zh-TW" altLang="en-US" sz="1350" b="1"/>
              <a:t> </a:t>
            </a:r>
            <a:r>
              <a:rPr lang="en-US" altLang="zh-TW" sz="1350" b="1"/>
              <a:t>SATA 6Gb/s HDD </a:t>
            </a:r>
            <a:r>
              <a:rPr lang="zh-TW" altLang="en-US" sz="13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</a:p>
          <a:p>
            <a:r>
              <a:rPr lang="en-US" altLang="zh-TW" sz="13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3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亦支援 </a:t>
            </a:r>
            <a:r>
              <a:rPr lang="en-US" altLang="zh-TW" sz="1350" b="1"/>
              <a:t>2.5"</a:t>
            </a:r>
            <a:r>
              <a:rPr lang="zh-TW" altLang="en-US" sz="1350" b="1"/>
              <a:t> </a:t>
            </a:r>
            <a:r>
              <a:rPr lang="en-US" altLang="zh-TW" sz="1350" b="1"/>
              <a:t>HDD/SSD)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7266307" y="3172563"/>
            <a:ext cx="1962122" cy="67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350" b="1"/>
              <a:t>4 x 2.5"</a:t>
            </a:r>
            <a:r>
              <a:rPr lang="zh-TW" altLang="en-US" sz="1350" b="1"/>
              <a:t> </a:t>
            </a:r>
            <a:r>
              <a:rPr lang="en-US" altLang="zh-TW" sz="1350" b="1"/>
              <a:t>SATA </a:t>
            </a:r>
          </a:p>
          <a:p>
            <a:r>
              <a:rPr lang="en-US" altLang="zh-TW" sz="1350" b="1"/>
              <a:t>6Gb/s SSD </a:t>
            </a:r>
            <a:r>
              <a:rPr lang="zh-TW" altLang="en-US" sz="13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10800000">
            <a:off x="2103682" y="1981095"/>
            <a:ext cx="1147056" cy="3334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56" name="Shape 250"/>
          <p:cNvCxnSpPr>
            <a:cxnSpLocks/>
          </p:cNvCxnSpPr>
          <p:nvPr/>
        </p:nvCxnSpPr>
        <p:spPr>
          <a:xfrm flipV="1">
            <a:off x="2152502" y="4206898"/>
            <a:ext cx="710639" cy="53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3" name="Shape 267"/>
          <p:cNvCxnSpPr>
            <a:cxnSpLocks/>
          </p:cNvCxnSpPr>
          <p:nvPr/>
        </p:nvCxnSpPr>
        <p:spPr>
          <a:xfrm rot="10800000">
            <a:off x="2150884" y="4592850"/>
            <a:ext cx="1109055" cy="8978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sp>
        <p:nvSpPr>
          <p:cNvPr id="46" name="Shape 249">
            <a:extLst>
              <a:ext uri="{FF2B5EF4-FFF2-40B4-BE49-F238E27FC236}">
                <a16:creationId xmlns:a16="http://schemas.microsoft.com/office/drawing/2014/main" id="{1F55481C-D112-EA42-892E-8F18BFAB3DCB}"/>
              </a:ext>
            </a:extLst>
          </p:cNvPr>
          <p:cNvSpPr txBox="1"/>
          <p:nvPr/>
        </p:nvSpPr>
        <p:spPr>
          <a:xfrm>
            <a:off x="381472" y="4418269"/>
            <a:ext cx="1669521" cy="26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en-US" altLang="zh-TW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2.5"</a:t>
            </a:r>
            <a:r>
              <a:rPr lang="zh-TW" altLang="en-US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 </a:t>
            </a:r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SSD </a:t>
            </a:r>
            <a:r>
              <a:rPr lang="zh-TW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指示灯号</a:t>
            </a:r>
            <a:endParaRPr lang="zh-CN" altLang="en-US" sz="13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</p:txBody>
      </p:sp>
      <p:cxnSp>
        <p:nvCxnSpPr>
          <p:cNvPr id="71" name="Shape 264"/>
          <p:cNvCxnSpPr>
            <a:cxnSpLocks/>
          </p:cNvCxnSpPr>
          <p:nvPr/>
        </p:nvCxnSpPr>
        <p:spPr>
          <a:xfrm flipV="1">
            <a:off x="6251828" y="3423920"/>
            <a:ext cx="930049" cy="658258"/>
          </a:xfrm>
          <a:prstGeom prst="bentConnector3">
            <a:avLst>
              <a:gd name="adj1" fmla="val 81134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264" name="Shape 264"/>
          <p:cNvCxnSpPr>
            <a:cxnSpLocks/>
            <a:endCxn id="266" idx="1"/>
          </p:cNvCxnSpPr>
          <p:nvPr/>
        </p:nvCxnSpPr>
        <p:spPr>
          <a:xfrm>
            <a:off x="6410977" y="2044288"/>
            <a:ext cx="829367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50000"/>
              </a:srgbClr>
            </a:glow>
          </a:effectLst>
        </p:spPr>
      </p:cxnSp>
      <p:sp>
        <p:nvSpPr>
          <p:cNvPr id="24" name="Shape 222">
            <a:extLst>
              <a:ext uri="{FF2B5EF4-FFF2-40B4-BE49-F238E27FC236}">
                <a16:creationId xmlns:a16="http://schemas.microsoft.com/office/drawing/2014/main" id="{832918C5-D235-4666-A517-D8F69B8A948F}"/>
              </a:ext>
            </a:extLst>
          </p:cNvPr>
          <p:cNvSpPr/>
          <p:nvPr/>
        </p:nvSpPr>
        <p:spPr>
          <a:xfrm>
            <a:off x="3263592" y="2158999"/>
            <a:ext cx="206959" cy="1611979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22">
            <a:extLst>
              <a:ext uri="{FF2B5EF4-FFF2-40B4-BE49-F238E27FC236}">
                <a16:creationId xmlns:a16="http://schemas.microsoft.com/office/drawing/2014/main" id="{2208150C-7C93-4008-B405-4D704343EEFA}"/>
              </a:ext>
            </a:extLst>
          </p:cNvPr>
          <p:cNvSpPr/>
          <p:nvPr/>
        </p:nvSpPr>
        <p:spPr>
          <a:xfrm>
            <a:off x="3263591" y="3846623"/>
            <a:ext cx="206959" cy="771097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Shape 250">
            <a:extLst>
              <a:ext uri="{FF2B5EF4-FFF2-40B4-BE49-F238E27FC236}">
                <a16:creationId xmlns:a16="http://schemas.microsoft.com/office/drawing/2014/main" id="{2A631376-089E-4659-A4C2-FB08324DEAA1}"/>
              </a:ext>
            </a:extLst>
          </p:cNvPr>
          <p:cNvCxnSpPr>
            <a:cxnSpLocks/>
          </p:cNvCxnSpPr>
          <p:nvPr/>
        </p:nvCxnSpPr>
        <p:spPr>
          <a:xfrm flipV="1">
            <a:off x="2152502" y="3760557"/>
            <a:ext cx="710639" cy="53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59" name="Shape 250">
            <a:extLst>
              <a:ext uri="{FF2B5EF4-FFF2-40B4-BE49-F238E27FC236}">
                <a16:creationId xmlns:a16="http://schemas.microsoft.com/office/drawing/2014/main" id="{19EEFADD-26ED-4202-83EF-3EDF7829651E}"/>
              </a:ext>
            </a:extLst>
          </p:cNvPr>
          <p:cNvCxnSpPr>
            <a:cxnSpLocks/>
          </p:cNvCxnSpPr>
          <p:nvPr/>
        </p:nvCxnSpPr>
        <p:spPr>
          <a:xfrm rot="10800000">
            <a:off x="2113233" y="2794298"/>
            <a:ext cx="633864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CE6B08">
                <a:alpha val="40000"/>
              </a:srgbClr>
            </a:glow>
          </a:effectLst>
        </p:spPr>
      </p:cxn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EACD77E4-57F7-4EB3-9F65-B72011E215C6}"/>
              </a:ext>
            </a:extLst>
          </p:cNvPr>
          <p:cNvSpPr/>
          <p:nvPr/>
        </p:nvSpPr>
        <p:spPr>
          <a:xfrm>
            <a:off x="756857" y="2604009"/>
            <a:ext cx="1537673" cy="3603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E6B08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FFC000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63300D-144E-4663-AA34-A21498079BE0}"/>
              </a:ext>
            </a:extLst>
          </p:cNvPr>
          <p:cNvSpPr/>
          <p:nvPr/>
        </p:nvSpPr>
        <p:spPr>
          <a:xfrm>
            <a:off x="874431" y="2630229"/>
            <a:ext cx="1338828" cy="32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Hant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金属拉丝质感</a:t>
            </a:r>
            <a:endParaRPr lang="en-US" altLang="zh-TW" sz="15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69939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12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09" y="1109576"/>
            <a:ext cx="8572560" cy="3637286"/>
          </a:xfrm>
          <a:prstGeom prst="rect">
            <a:avLst/>
          </a:prstGeom>
        </p:spPr>
      </p:pic>
      <p:sp>
        <p:nvSpPr>
          <p:cNvPr id="18" name="Shape 611"/>
          <p:cNvSpPr/>
          <p:nvPr/>
        </p:nvSpPr>
        <p:spPr>
          <a:xfrm>
            <a:off x="281909" y="1112794"/>
            <a:ext cx="8572560" cy="3439854"/>
          </a:xfrm>
          <a:prstGeom prst="roundRect">
            <a:avLst>
              <a:gd name="adj" fmla="val 7149"/>
            </a:avLst>
          </a:prstGeom>
          <a:gradFill>
            <a:gsLst>
              <a:gs pos="0">
                <a:srgbClr val="00CCFF">
                  <a:alpha val="70000"/>
                </a:srgbClr>
              </a:gs>
              <a:gs pos="100000">
                <a:srgbClr val="00CCFF">
                  <a:alpha val="0"/>
                </a:srgbClr>
              </a:gs>
            </a:gsLst>
            <a:lin ang="5400000" scaled="0"/>
          </a:gradFill>
          <a:ln w="88900" cap="flat" cmpd="sng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381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04629" y="135191"/>
            <a:ext cx="8343678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zh-Hant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可快速安裝与拆卸的 </a:t>
            </a:r>
            <a:r>
              <a:rPr lang="en-US" altLang="zh-Hant" sz="3200">
                <a:solidFill>
                  <a:schemeClr val="lt1"/>
                </a:solidFill>
                <a:latin typeface="Microsoft JhengHei"/>
                <a:ea typeface="Microsoft JhengHei"/>
              </a:rPr>
              <a:t>HDD / SSD</a:t>
            </a:r>
            <a:endParaRPr lang="en-US" sz="3200" u="none" strike="noStrike" cap="none">
              <a:solidFill>
                <a:schemeClr val="lt1"/>
              </a:solidFill>
              <a:latin typeface="Microsoft JhengHei"/>
              <a:ea typeface="Microsoft JhengHei" panose="020B0604030504040204" pitchFamily="34" charset="-120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492656" y="1437349"/>
            <a:ext cx="4584252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 descr="C:\Users\Han Tsai\Desktop\TS-932X_直播_0320\未命名-5.png">
            <a:extLst>
              <a:ext uri="{FF2B5EF4-FFF2-40B4-BE49-F238E27FC236}">
                <a16:creationId xmlns:a16="http://schemas.microsoft.com/office/drawing/2014/main" id="{AD81DCFD-3638-764F-9044-35124E92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0124" y="1734679"/>
            <a:ext cx="2517240" cy="272751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0EF3DD-4535-8042-9C1C-D6EED92F94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922" y="1961917"/>
            <a:ext cx="1796569" cy="2675794"/>
          </a:xfrm>
          <a:prstGeom prst="rect">
            <a:avLst/>
          </a:prstGeom>
        </p:spPr>
      </p:pic>
      <p:sp>
        <p:nvSpPr>
          <p:cNvPr id="48" name="圓角矩形 47"/>
          <p:cNvSpPr/>
          <p:nvPr/>
        </p:nvSpPr>
        <p:spPr>
          <a:xfrm>
            <a:off x="5184500" y="1437349"/>
            <a:ext cx="3363151" cy="3115299"/>
          </a:xfrm>
          <a:prstGeom prst="roundRect">
            <a:avLst>
              <a:gd name="adj" fmla="val 428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3" descr="C:\Users\Han Tsai\Desktop\TS-932X_直播_0320\未命名-6.png">
            <a:extLst>
              <a:ext uri="{FF2B5EF4-FFF2-40B4-BE49-F238E27FC236}">
                <a16:creationId xmlns:a16="http://schemas.microsoft.com/office/drawing/2014/main" id="{38B14C86-DC66-2345-AC03-B9156EBB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27315" y="2258128"/>
            <a:ext cx="2992841" cy="1628493"/>
          </a:xfrm>
          <a:prstGeom prst="rect">
            <a:avLst/>
          </a:prstGeom>
          <a:noFill/>
        </p:spPr>
      </p:pic>
      <p:sp>
        <p:nvSpPr>
          <p:cNvPr id="26" name="Shape 246">
            <a:extLst>
              <a:ext uri="{FF2B5EF4-FFF2-40B4-BE49-F238E27FC236}">
                <a16:creationId xmlns:a16="http://schemas.microsoft.com/office/drawing/2014/main" id="{651D8BB7-E3BB-DC48-97B3-7F6320885A9B}"/>
              </a:ext>
            </a:extLst>
          </p:cNvPr>
          <p:cNvSpPr txBox="1"/>
          <p:nvPr/>
        </p:nvSpPr>
        <p:spPr>
          <a:xfrm>
            <a:off x="1231426" y="1797924"/>
            <a:ext cx="182713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ja-JP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免工具安裝 </a:t>
            </a:r>
            <a:r>
              <a:rPr lang="en-US" altLang="ja-JP" sz="1100" b="1">
                <a:solidFill>
                  <a:schemeClr val="tx1"/>
                </a:solidFill>
                <a:latin typeface="微軟正黑體"/>
                <a:ea typeface="微軟正黑體"/>
              </a:rPr>
              <a:t>3.5”</a:t>
            </a:r>
            <a:r>
              <a:rPr lang="ja-JP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硬盘</a:t>
            </a:r>
            <a:endParaRPr lang="ja-JP" altLang="en-US" sz="1100" b="1">
              <a:solidFill>
                <a:schemeClr val="tx1"/>
              </a:solidFill>
              <a:ea typeface="微軟正黑體" pitchFamily="34" charset="-120"/>
            </a:endParaRPr>
          </a:p>
        </p:txBody>
      </p:sp>
      <p:sp>
        <p:nvSpPr>
          <p:cNvPr id="27" name="Shape 246">
            <a:extLst>
              <a:ext uri="{FF2B5EF4-FFF2-40B4-BE49-F238E27FC236}">
                <a16:creationId xmlns:a16="http://schemas.microsoft.com/office/drawing/2014/main" id="{F1EBFE38-1B94-EE46-B29E-372AF73D6871}"/>
              </a:ext>
            </a:extLst>
          </p:cNvPr>
          <p:cNvSpPr txBox="1"/>
          <p:nvPr/>
        </p:nvSpPr>
        <p:spPr>
          <a:xfrm>
            <a:off x="3228659" y="1492101"/>
            <a:ext cx="1732959" cy="40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400"/>
            </a:pPr>
            <a:r>
              <a:rPr lang="ja-JP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亦支援螺丝固定的</a:t>
            </a:r>
          </a:p>
          <a:p>
            <a:pPr lvl="0" algn="ctr">
              <a:buSzPts val="1400"/>
            </a:pPr>
            <a:r>
              <a:rPr lang="en-US" altLang="ja-JP" sz="1100" b="1">
                <a:solidFill>
                  <a:schemeClr val="tx1"/>
                </a:solidFill>
                <a:latin typeface="微軟正黑體"/>
                <a:ea typeface="微軟正黑體"/>
              </a:rPr>
              <a:t>2.5”</a:t>
            </a:r>
            <a:r>
              <a:rPr lang="en-US" altLang="zh-Hant" sz="1100" b="1">
                <a:solidFill>
                  <a:schemeClr val="tx1"/>
                </a:solidFill>
                <a:latin typeface="微軟正黑體"/>
                <a:ea typeface="微軟正黑體"/>
              </a:rPr>
              <a:t>SSD</a:t>
            </a:r>
            <a:endParaRPr lang="en-US" sz="1100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28" name="Shape 246">
            <a:extLst>
              <a:ext uri="{FF2B5EF4-FFF2-40B4-BE49-F238E27FC236}">
                <a16:creationId xmlns:a16="http://schemas.microsoft.com/office/drawing/2014/main" id="{5ECF41A6-C0AD-D64B-9E90-E46E79DCE760}"/>
              </a:ext>
            </a:extLst>
          </p:cNvPr>
          <p:cNvSpPr txBox="1"/>
          <p:nvPr/>
        </p:nvSpPr>
        <p:spPr>
          <a:xfrm>
            <a:off x="5305084" y="1722751"/>
            <a:ext cx="2167768" cy="32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zh-TW" altLang="en-US" sz="1100" b="1">
                <a:solidFill>
                  <a:schemeClr val="tx1"/>
                </a:solidFill>
                <a:latin typeface="微軟正黑體"/>
                <a:ea typeface="微軟正黑體"/>
              </a:rPr>
              <a:t>免工具安裝 </a:t>
            </a:r>
            <a:r>
              <a:rPr lang="en-US" altLang="zh-TW" sz="1100" b="1">
                <a:solidFill>
                  <a:schemeClr val="tx1"/>
                </a:solidFill>
                <a:latin typeface="微軟正黑體"/>
                <a:ea typeface="微軟正黑體"/>
              </a:rPr>
              <a:t>2.5”</a:t>
            </a:r>
            <a:r>
              <a:rPr lang="en-US" altLang="zh-Hant" sz="1100" b="1">
                <a:solidFill>
                  <a:schemeClr val="tx1"/>
                </a:solidFill>
                <a:latin typeface="微軟正黑體"/>
                <a:ea typeface="微軟正黑體"/>
              </a:rPr>
              <a:t>SSD</a:t>
            </a:r>
            <a:endParaRPr lang="en-US" sz="1100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E2F04B5-B1C6-4AA9-833F-50E86F80556E}"/>
              </a:ext>
            </a:extLst>
          </p:cNvPr>
          <p:cNvSpPr/>
          <p:nvPr/>
        </p:nvSpPr>
        <p:spPr>
          <a:xfrm>
            <a:off x="424446" y="1289640"/>
            <a:ext cx="1537673" cy="3603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E6B08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FFC000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C0800B3-FEB3-4A0C-B9BB-09957C7E4124}"/>
              </a:ext>
            </a:extLst>
          </p:cNvPr>
          <p:cNvSpPr/>
          <p:nvPr/>
        </p:nvSpPr>
        <p:spPr>
          <a:xfrm>
            <a:off x="584131" y="1311580"/>
            <a:ext cx="1241045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/>
              </a:rPr>
              <a:t>3.5”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硬盘托盘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9D05CCD5-1B51-4013-A296-BE9AA928FE78}"/>
              </a:ext>
            </a:extLst>
          </p:cNvPr>
          <p:cNvSpPr/>
          <p:nvPr/>
        </p:nvSpPr>
        <p:spPr>
          <a:xfrm>
            <a:off x="5142575" y="1285680"/>
            <a:ext cx="1537673" cy="3603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E6B08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rgbClr val="FFC000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91AB48B-4DAA-4F13-A210-67ED57C80E78}"/>
              </a:ext>
            </a:extLst>
          </p:cNvPr>
          <p:cNvSpPr/>
          <p:nvPr/>
        </p:nvSpPr>
        <p:spPr>
          <a:xfrm>
            <a:off x="5259980" y="1308803"/>
            <a:ext cx="1346844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/>
              </a:rPr>
              <a:t>2.5" SSD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托盘</a:t>
            </a:r>
          </a:p>
        </p:txBody>
      </p:sp>
    </p:spTree>
    <p:extLst>
      <p:ext uri="{BB962C8B-B14F-4D97-AF65-F5344CB8AC3E}">
        <p14:creationId xmlns:p14="http://schemas.microsoft.com/office/powerpoint/2010/main" val="1989859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54604A-A5EF-D140-BEFF-DC355D4D0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5" y="1120718"/>
            <a:ext cx="8677620" cy="5621574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120644"/>
            <a:ext cx="914400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en-US" sz="3200" u="none" strike="noStrike" cap="none">
                <a:solidFill>
                  <a:schemeClr val="lt1"/>
                </a:solidFill>
                <a:latin typeface="Microsoft JhengHei"/>
                <a:ea typeface="Microsoft JhengHei"/>
                <a:sym typeface="Arial"/>
              </a:rPr>
              <a:t>TS-963N </a:t>
            </a:r>
            <a:r>
              <a:rPr lang="zh-Hant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背面</a:t>
            </a:r>
            <a:r>
              <a:rPr lang="zh-CN" altLang="en-US" sz="3200">
                <a:solidFill>
                  <a:schemeClr val="lt1"/>
                </a:solidFill>
                <a:latin typeface="Microsoft JhengHei"/>
                <a:ea typeface="Microsoft JhengHei"/>
              </a:rPr>
              <a:t>配置</a:t>
            </a:r>
            <a:endParaRPr lang="en-US" sz="32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596434" y="3333478"/>
            <a:ext cx="1551720" cy="34155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zh-CN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防盜安全锁孔</a:t>
            </a:r>
            <a:endParaRPr lang="en-US" altLang="zh-TW" sz="13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 pitchFamily="34" charset="-120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547739" y="1886448"/>
            <a:ext cx="116168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zh-CN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內建扬声器</a:t>
            </a:r>
            <a:endParaRPr lang="en-US" altLang="zh-TW" sz="13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 pitchFamily="34" charset="-120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927730" y="1542954"/>
            <a:ext cx="106673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CN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系統重置</a:t>
            </a:r>
            <a:endParaRPr lang="en-US" altLang="zh-TW" sz="1350" b="1"/>
          </a:p>
        </p:txBody>
      </p:sp>
      <p:sp>
        <p:nvSpPr>
          <p:cNvPr id="263" name="Shape 263"/>
          <p:cNvSpPr txBox="1"/>
          <p:nvPr/>
        </p:nvSpPr>
        <p:spPr>
          <a:xfrm>
            <a:off x="6927730" y="2150270"/>
            <a:ext cx="1892538" cy="23479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3.5mm</a:t>
            </a:r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音源输出孔</a:t>
            </a:r>
            <a:endParaRPr lang="en-US" altLang="zh-TW" sz="1350" b="1"/>
          </a:p>
        </p:txBody>
      </p:sp>
      <p:sp>
        <p:nvSpPr>
          <p:cNvPr id="266" name="Shape 266"/>
          <p:cNvSpPr txBox="1"/>
          <p:nvPr/>
        </p:nvSpPr>
        <p:spPr>
          <a:xfrm>
            <a:off x="6929497" y="2498950"/>
            <a:ext cx="1465618" cy="24417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sz="1350" b="1" err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GbE</a:t>
            </a:r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 RJ-45 </a:t>
            </a:r>
            <a:r>
              <a:rPr lang="zh-CN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孔</a:t>
            </a:r>
            <a:endParaRPr lang="en-US" altLang="zh-TW" sz="1350" b="1"/>
          </a:p>
        </p:txBody>
      </p:sp>
      <p:sp>
        <p:nvSpPr>
          <p:cNvPr id="269" name="Shape 269"/>
          <p:cNvSpPr txBox="1"/>
          <p:nvPr/>
        </p:nvSpPr>
        <p:spPr>
          <a:xfrm>
            <a:off x="6927730" y="3684925"/>
            <a:ext cx="1590916" cy="4931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50" b="1" i="0" u="none" strike="noStrike" cap="none">
                <a:solidFill>
                  <a:schemeClr val="tx1"/>
                </a:solidFill>
                <a:latin typeface="+mj-lt"/>
                <a:ea typeface="微軟正黑體" pitchFamily="34" charset="-120"/>
                <a:sym typeface="Arial"/>
              </a:rPr>
              <a:t>1 x USB 3.0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5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2 x USB 2.0</a:t>
            </a:r>
            <a:endParaRPr lang="en-US" sz="1350" b="1" i="0" u="none" strike="noStrike" cap="none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235270" y="4178085"/>
            <a:ext cx="159091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ts val="1800"/>
              </a:lnSpc>
              <a:buSzPts val="1400"/>
            </a:pPr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DC 12V </a:t>
            </a:r>
            <a:r>
              <a:rPr lang="zh-TW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电源輸入</a:t>
            </a:r>
            <a:endParaRPr lang="zh-CN" altLang="en-US" sz="1350" b="1">
              <a:solidFill>
                <a:schemeClr val="tx1">
                  <a:lumMod val="95000"/>
                  <a:lumOff val="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6927729" y="2866946"/>
            <a:ext cx="1977731" cy="71936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5GbE 5GBASE-T </a:t>
            </a:r>
          </a:p>
          <a:p>
            <a:r>
              <a:rPr lang="zh-CN" altLang="en-US" sz="135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网络</a:t>
            </a:r>
            <a:r>
              <a:rPr lang="en-US" altLang="zh-CN" sz="1350" b="1">
                <a:solidFill>
                  <a:schemeClr val="tx1">
                    <a:lumMod val="95000"/>
                    <a:lumOff val="5000"/>
                  </a:schemeClr>
                </a:solidFill>
                <a:ea typeface="微軟正黑體"/>
              </a:rPr>
              <a:t>(5G/2.5G/1G/100M)</a:t>
            </a:r>
            <a:endParaRPr lang="en-US" altLang="zh-TW" sz="1350" b="1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EB3729-6F23-5A47-988C-CDCA0D0B09F4}"/>
              </a:ext>
            </a:extLst>
          </p:cNvPr>
          <p:cNvSpPr/>
          <p:nvPr/>
        </p:nvSpPr>
        <p:spPr>
          <a:xfrm>
            <a:off x="5738873" y="2462169"/>
            <a:ext cx="281073" cy="43595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222">
            <a:extLst>
              <a:ext uri="{FF2B5EF4-FFF2-40B4-BE49-F238E27FC236}">
                <a16:creationId xmlns:a16="http://schemas.microsoft.com/office/drawing/2014/main" id="{F026BABB-2C27-40B0-9BB9-43E20F038983}"/>
              </a:ext>
            </a:extLst>
          </p:cNvPr>
          <p:cNvSpPr/>
          <p:nvPr/>
        </p:nvSpPr>
        <p:spPr>
          <a:xfrm>
            <a:off x="6053208" y="2462169"/>
            <a:ext cx="340715" cy="408528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Shape 264">
            <a:extLst>
              <a:ext uri="{FF2B5EF4-FFF2-40B4-BE49-F238E27FC236}">
                <a16:creationId xmlns:a16="http://schemas.microsoft.com/office/drawing/2014/main" id="{E508E729-EB20-45A3-977E-F46455D14A98}"/>
              </a:ext>
            </a:extLst>
          </p:cNvPr>
          <p:cNvCxnSpPr>
            <a:cxnSpLocks/>
          </p:cNvCxnSpPr>
          <p:nvPr/>
        </p:nvCxnSpPr>
        <p:spPr>
          <a:xfrm>
            <a:off x="6383763" y="2644517"/>
            <a:ext cx="545357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50000"/>
              </a:srgbClr>
            </a:glow>
          </a:effectLst>
        </p:spPr>
      </p:cxnSp>
      <p:sp>
        <p:nvSpPr>
          <p:cNvPr id="33" name="Shape 222">
            <a:extLst>
              <a:ext uri="{FF2B5EF4-FFF2-40B4-BE49-F238E27FC236}">
                <a16:creationId xmlns:a16="http://schemas.microsoft.com/office/drawing/2014/main" id="{01004881-6002-406C-B7FC-621E88EF9CDD}"/>
              </a:ext>
            </a:extLst>
          </p:cNvPr>
          <p:cNvSpPr/>
          <p:nvPr/>
        </p:nvSpPr>
        <p:spPr>
          <a:xfrm>
            <a:off x="6051769" y="2974625"/>
            <a:ext cx="340715" cy="408528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Shape 264">
            <a:extLst>
              <a:ext uri="{FF2B5EF4-FFF2-40B4-BE49-F238E27FC236}">
                <a16:creationId xmlns:a16="http://schemas.microsoft.com/office/drawing/2014/main" id="{4E2A156C-5A29-4A1A-8CAD-3BDEC7D676CB}"/>
              </a:ext>
            </a:extLst>
          </p:cNvPr>
          <p:cNvCxnSpPr>
            <a:cxnSpLocks/>
          </p:cNvCxnSpPr>
          <p:nvPr/>
        </p:nvCxnSpPr>
        <p:spPr>
          <a:xfrm>
            <a:off x="6393923" y="3178889"/>
            <a:ext cx="508407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50000"/>
              </a:srgbClr>
            </a:glow>
          </a:effectLst>
        </p:spPr>
      </p:cxnSp>
      <p:sp>
        <p:nvSpPr>
          <p:cNvPr id="34" name="Shape 222">
            <a:extLst>
              <a:ext uri="{FF2B5EF4-FFF2-40B4-BE49-F238E27FC236}">
                <a16:creationId xmlns:a16="http://schemas.microsoft.com/office/drawing/2014/main" id="{072B08F1-B64C-4347-AE84-1BD20E6C4C0D}"/>
              </a:ext>
            </a:extLst>
          </p:cNvPr>
          <p:cNvSpPr/>
          <p:nvPr/>
        </p:nvSpPr>
        <p:spPr>
          <a:xfrm>
            <a:off x="5961541" y="3521055"/>
            <a:ext cx="430943" cy="684733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Shape 264">
            <a:extLst>
              <a:ext uri="{FF2B5EF4-FFF2-40B4-BE49-F238E27FC236}">
                <a16:creationId xmlns:a16="http://schemas.microsoft.com/office/drawing/2014/main" id="{68A9E8DB-865D-4B6A-B79E-A3A9607E8DF8}"/>
              </a:ext>
            </a:extLst>
          </p:cNvPr>
          <p:cNvCxnSpPr>
            <a:cxnSpLocks/>
          </p:cNvCxnSpPr>
          <p:nvPr/>
        </p:nvCxnSpPr>
        <p:spPr>
          <a:xfrm>
            <a:off x="6299683" y="1674237"/>
            <a:ext cx="602647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50000"/>
              </a:srgbClr>
            </a:glow>
          </a:effectLst>
        </p:spPr>
      </p:cxnSp>
      <p:cxnSp>
        <p:nvCxnSpPr>
          <p:cNvPr id="36" name="Shape 264">
            <a:extLst>
              <a:ext uri="{FF2B5EF4-FFF2-40B4-BE49-F238E27FC236}">
                <a16:creationId xmlns:a16="http://schemas.microsoft.com/office/drawing/2014/main" id="{F0A41470-528D-4039-B8F1-80B58DE0F5B2}"/>
              </a:ext>
            </a:extLst>
          </p:cNvPr>
          <p:cNvCxnSpPr>
            <a:cxnSpLocks/>
          </p:cNvCxnSpPr>
          <p:nvPr/>
        </p:nvCxnSpPr>
        <p:spPr>
          <a:xfrm>
            <a:off x="6309843" y="2284352"/>
            <a:ext cx="602647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50000"/>
              </a:srgbClr>
            </a:glow>
          </a:effectLst>
        </p:spPr>
      </p:cxnSp>
      <p:cxnSp>
        <p:nvCxnSpPr>
          <p:cNvPr id="40" name="Shape 264">
            <a:extLst>
              <a:ext uri="{FF2B5EF4-FFF2-40B4-BE49-F238E27FC236}">
                <a16:creationId xmlns:a16="http://schemas.microsoft.com/office/drawing/2014/main" id="{B70FDD3C-0573-49A6-9BF5-4670934BAEE1}"/>
              </a:ext>
            </a:extLst>
          </p:cNvPr>
          <p:cNvCxnSpPr>
            <a:cxnSpLocks/>
          </p:cNvCxnSpPr>
          <p:nvPr/>
        </p:nvCxnSpPr>
        <p:spPr>
          <a:xfrm>
            <a:off x="6409163" y="3931505"/>
            <a:ext cx="508407" cy="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50000"/>
              </a:srgbClr>
            </a:glow>
          </a:effectLst>
        </p:spPr>
      </p:cxnSp>
      <p:cxnSp>
        <p:nvCxnSpPr>
          <p:cNvPr id="42" name="Shape 264">
            <a:extLst>
              <a:ext uri="{FF2B5EF4-FFF2-40B4-BE49-F238E27FC236}">
                <a16:creationId xmlns:a16="http://schemas.microsoft.com/office/drawing/2014/main" id="{90EF1C2A-F16F-4B89-95A6-017027F82544}"/>
              </a:ext>
            </a:extLst>
          </p:cNvPr>
          <p:cNvCxnSpPr>
            <a:cxnSpLocks/>
          </p:cNvCxnSpPr>
          <p:nvPr/>
        </p:nvCxnSpPr>
        <p:spPr>
          <a:xfrm flipH="1" flipV="1">
            <a:off x="1826186" y="4349449"/>
            <a:ext cx="4225583" cy="18024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50000"/>
              </a:srgbClr>
            </a:glow>
          </a:effectLst>
        </p:spPr>
      </p:cxnSp>
      <p:cxnSp>
        <p:nvCxnSpPr>
          <p:cNvPr id="44" name="Shape 264">
            <a:extLst>
              <a:ext uri="{FF2B5EF4-FFF2-40B4-BE49-F238E27FC236}">
                <a16:creationId xmlns:a16="http://schemas.microsoft.com/office/drawing/2014/main" id="{863EAF7E-32B4-40E2-A78C-90B53B316FFC}"/>
              </a:ext>
            </a:extLst>
          </p:cNvPr>
          <p:cNvCxnSpPr>
            <a:cxnSpLocks/>
          </p:cNvCxnSpPr>
          <p:nvPr/>
        </p:nvCxnSpPr>
        <p:spPr>
          <a:xfrm flipH="1" flipV="1">
            <a:off x="1717040" y="2068901"/>
            <a:ext cx="3957404" cy="16880"/>
          </a:xfrm>
          <a:prstGeom prst="straightConnector1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50000"/>
              </a:srgbClr>
            </a:glow>
          </a:effectLst>
        </p:spPr>
      </p:cxnSp>
      <p:cxnSp>
        <p:nvCxnSpPr>
          <p:cNvPr id="48" name="Shape 248">
            <a:extLst>
              <a:ext uri="{FF2B5EF4-FFF2-40B4-BE49-F238E27FC236}">
                <a16:creationId xmlns:a16="http://schemas.microsoft.com/office/drawing/2014/main" id="{A56EC38B-B9C8-4502-A84E-C6C943FB925D}"/>
              </a:ext>
            </a:extLst>
          </p:cNvPr>
          <p:cNvCxnSpPr>
            <a:cxnSpLocks/>
          </p:cNvCxnSpPr>
          <p:nvPr/>
        </p:nvCxnSpPr>
        <p:spPr>
          <a:xfrm>
            <a:off x="1810946" y="3494094"/>
            <a:ext cx="3807899" cy="496750"/>
          </a:xfrm>
          <a:prstGeom prst="bentConnector3">
            <a:avLst>
              <a:gd name="adj1" fmla="val 100228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239584577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2017</Words>
  <Application>Microsoft Office PowerPoint</Application>
  <PresentationFormat>如螢幕大小 (16:9)</PresentationFormat>
  <Paragraphs>422</Paragraphs>
  <Slides>34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5" baseType="lpstr">
      <vt:lpstr>Microsoft YaHei UI</vt:lpstr>
      <vt:lpstr>Wingdings,Sans-Serif</vt:lpstr>
      <vt:lpstr>Microsoft JhengHei</vt:lpstr>
      <vt:lpstr>Microsoft JhengHei</vt:lpstr>
      <vt:lpstr>新細明體</vt:lpstr>
      <vt:lpstr>Arial</vt:lpstr>
      <vt:lpstr>Calibri</vt:lpstr>
      <vt:lpstr>Corbel</vt:lpstr>
      <vt:lpstr>Verdana</vt:lpstr>
      <vt:lpstr>Wingdings</vt:lpstr>
      <vt:lpstr>Simple Light</vt:lpstr>
      <vt:lpstr>高频宽 5GBASE-T 四核心 AMD NAS，经济实惠享、网速升级</vt:lpstr>
      <vt:lpstr>真香! 5GbE NAS 让你把 SSD 用好用满</vt:lpstr>
      <vt:lpstr>SSD 的好，用过就回不去了</vt:lpstr>
      <vt:lpstr>唾手可得的 2.5" SSD</vt:lpstr>
      <vt:lpstr>极致工艺，创造出新形态超混合架构 NAS</vt:lpstr>
      <vt:lpstr>长期支援性的 AMD 四核心 2.0 GHz</vt:lpstr>
      <vt:lpstr>TS-963N 正面硬件</vt:lpstr>
      <vt:lpstr>可快速安裝与拆卸的 HDD / SSD</vt:lpstr>
      <vt:lpstr>TS-963N 背面配置</vt:lpstr>
      <vt:lpstr>TS-963N 高效散热设计</vt:lpstr>
      <vt:lpstr>QNAP 的 SSD 应用在软硬件方面都领先同业</vt:lpstr>
      <vt:lpstr>整合三星 SED SSD 的 NAS ，加密档案不再降低读写效能</vt:lpstr>
      <vt:lpstr>QNAP 软件定义 SSD 外挂预留空间</vt:lpstr>
      <vt:lpstr>选对 SSD 很困难，选 QNAP 很简单</vt:lpstr>
      <vt:lpstr>轻松升级内存</vt:lpstr>
      <vt:lpstr>自动分层技术的混合式存储架构就是快</vt:lpstr>
      <vt:lpstr>將 SSD 快取转换为 Qtier 以立即提升效益</vt:lpstr>
      <vt:lpstr>自动分层兼具高效能与大容量</vt:lpstr>
      <vt:lpstr>可自由移除 Qtier SSD 层</vt:lpstr>
      <vt:lpstr>Multi-Gigabit 5GBASE-T 连线力</vt:lpstr>
      <vt:lpstr>静音无风扇高性价比 QSW-308-1C 10G 交换机</vt:lpstr>
      <vt:lpstr>用最少的花费把 1G 提升成 5G 速度</vt:lpstr>
      <vt:lpstr>搭配 Qtier 发挥 5GbE 效能与兼具大容量空间</vt:lpstr>
      <vt:lpstr>5GbE 效能</vt:lpstr>
      <vt:lpstr>QuDedup 黑科技，资料，小就是快！</vt:lpstr>
      <vt:lpstr>备份资料异地还原，随处取用</vt:lpstr>
      <vt:lpstr>最实惠的企业級快照保护 </vt:lpstr>
      <vt:lpstr> QTS 与虚拟化应用提升生产力</vt:lpstr>
      <vt:lpstr>PowerPoint 簡報</vt:lpstr>
      <vt:lpstr>  透過 VJBOD 与扩展柜弹性扩充空间</vt:lpstr>
      <vt:lpstr>全新 VJBOD Cloud 架构</vt:lpstr>
      <vt:lpstr>10 個对象存储供应商，统一使用界面</vt:lpstr>
      <vt:lpstr>QNAP 完整的资料保护方案 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明明 蔡</cp:lastModifiedBy>
  <cp:revision>1</cp:revision>
  <cp:lastPrinted>2018-03-22T15:33:37Z</cp:lastPrinted>
  <dcterms:modified xsi:type="dcterms:W3CDTF">2019-08-16T09:12:33Z</dcterms:modified>
</cp:coreProperties>
</file>