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6" r:id="rId1"/>
  </p:sldMasterIdLst>
  <p:notesMasterIdLst>
    <p:notesMasterId r:id="rId29"/>
  </p:notesMasterIdLst>
  <p:sldIdLst>
    <p:sldId id="437" r:id="rId2"/>
    <p:sldId id="438" r:id="rId3"/>
    <p:sldId id="303" r:id="rId4"/>
    <p:sldId id="439" r:id="rId5"/>
    <p:sldId id="441" r:id="rId6"/>
    <p:sldId id="313" r:id="rId7"/>
    <p:sldId id="309" r:id="rId8"/>
    <p:sldId id="323" r:id="rId9"/>
    <p:sldId id="308" r:id="rId10"/>
    <p:sldId id="312" r:id="rId11"/>
    <p:sldId id="274" r:id="rId12"/>
    <p:sldId id="306" r:id="rId13"/>
    <p:sldId id="423" r:id="rId14"/>
    <p:sldId id="315" r:id="rId15"/>
    <p:sldId id="442" r:id="rId16"/>
    <p:sldId id="1312" r:id="rId17"/>
    <p:sldId id="1328" r:id="rId18"/>
    <p:sldId id="1323" r:id="rId19"/>
    <p:sldId id="1329" r:id="rId20"/>
    <p:sldId id="260" r:id="rId21"/>
    <p:sldId id="261" r:id="rId22"/>
    <p:sldId id="355" r:id="rId23"/>
    <p:sldId id="352" r:id="rId24"/>
    <p:sldId id="360" r:id="rId25"/>
    <p:sldId id="297" r:id="rId26"/>
    <p:sldId id="284" r:id="rId27"/>
    <p:sldId id="302" r:id="rId28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6C09"/>
    <a:srgbClr val="B46218"/>
    <a:srgbClr val="CC0066"/>
    <a:srgbClr val="114B9D"/>
    <a:srgbClr val="FEB4E5"/>
    <a:srgbClr val="A03A6D"/>
    <a:srgbClr val="002060"/>
    <a:srgbClr val="00D6F6"/>
    <a:srgbClr val="81FFF9"/>
    <a:srgbClr val="015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9BA11C-4908-BD4D-9A02-00EC6068D916}" v="5307" dt="2019-08-12T10:15:33.989"/>
    <p1510:client id="{5ACB050B-4DA9-4147-B629-674123307014}" v="1100" dt="2019-08-13T01:49:15.669"/>
    <p1510:client id="{B5C0A357-8652-57A1-3D06-AD318CAC4143}" v="4" dt="2019-08-12T06:31:59.294"/>
    <p1510:client id="{23BCC35B-C4F6-F6F9-6E8F-61A5565F821A}" v="5" dt="2019-08-12T11:22:37.075"/>
    <p1510:client id="{B7DA04A3-B200-2692-3E87-C33CA08371FD}" v="6" dt="2019-08-12T11:26:08.506"/>
  </p1510:revLst>
</p1510:revInfo>
</file>

<file path=ppt/tableStyles.xml><?xml version="1.0" encoding="utf-8"?>
<a:tblStyleLst xmlns:a="http://schemas.openxmlformats.org/drawingml/2006/main" def="{CCF4F11A-23CF-4E7E-9DF9-85F2C6E581D8}">
  <a:tblStyle styleId="{CCF4F11A-23CF-4E7E-9DF9-85F2C6E581D8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lastCol>
    <a:firstCol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firstCol>
    <a:lastRow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707DFD8-C232-4B70-B17B-26034490E56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B74FD3F-7353-4200-B0B9-FC3B863CEA15}" styleName="Table_2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佈景主題樣式 1 - 輔色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佈景主題樣式 2 - 輔色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C083E6E3-FA7D-4D7B-A595-EF9225AFEA82}" styleName="淺色樣式 1 - 輔色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淺色樣式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無樣式、無格線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27F97BB-C833-4FB7-BDE5-3F7075034690}" styleName="佈景主題樣式 2 - 輔色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佈景主題樣式 2 - 輔色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淺色樣式 1 - 輔色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淺色樣式 1 - 輔色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151" d="100"/>
          <a:sy n="151" d="100"/>
        </p:scale>
        <p:origin x="706" y="10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1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sz="1400" b="1" i="0" u="none" strike="noStrike" baseline="0" err="1">
                <a:solidFill>
                  <a:schemeClr val="bg1"/>
                </a:solidFill>
                <a:effectLst/>
              </a:rPr>
              <a:t>NVMe</a:t>
            </a:r>
            <a:r>
              <a:rPr lang="en-US" sz="1400" b="1" i="0" u="none" strike="noStrike" baseline="0">
                <a:solidFill>
                  <a:schemeClr val="bg1"/>
                </a:solidFill>
                <a:effectLst/>
              </a:rPr>
              <a:t> SSD/SATA SSD/HDD</a:t>
            </a:r>
            <a:r>
              <a:rPr lang="en-US" sz="1400" b="1" i="0" u="none" strike="noStrike" baseline="0">
                <a:solidFill>
                  <a:schemeClr val="bg1"/>
                </a:solidFill>
              </a:rPr>
              <a:t> </a:t>
            </a:r>
            <a:r>
              <a:rPr lang="en-US" b="1">
                <a:solidFill>
                  <a:schemeClr val="bg1"/>
                </a:solidFill>
              </a:rPr>
              <a:t>IOPS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1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>
        <c:manualLayout>
          <c:layoutTarget val="inner"/>
          <c:xMode val="edge"/>
          <c:yMode val="edge"/>
          <c:x val="0.14349930399400374"/>
          <c:y val="0.14622770075913499"/>
          <c:w val="0.85632711220087032"/>
          <c:h val="0.672127508848917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Sheet1!$A$5</c:f>
              <c:strCache>
                <c:ptCount val="1"/>
                <c:pt idx="0">
                  <c:v>Random Read (IOPS)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3.7970009671888655E-3"/>
                  <c:y val="1.1748680190407727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05-6642-8CE2-F6BEF39DFF13}"/>
                </c:ext>
              </c:extLst>
            </c:dLbl>
            <c:dLbl>
              <c:idx val="1"/>
              <c:layout>
                <c:manualLayout>
                  <c:x val="-1.1391002901566484E-2"/>
                  <c:y val="-4.021360333629489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05-6642-8CE2-F6BEF39DF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Sheet1!$B$4:$D$4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Sheet1!$B$5:$D$5</c:f>
              <c:numCache>
                <c:formatCode>General</c:formatCode>
                <c:ptCount val="3"/>
                <c:pt idx="0">
                  <c:v>250000</c:v>
                </c:pt>
                <c:pt idx="1">
                  <c:v>75000</c:v>
                </c:pt>
                <c:pt idx="2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05-6642-8CE2-F6BEF39DFF13}"/>
            </c:ext>
          </c:extLst>
        </c:ser>
        <c:ser>
          <c:idx val="1"/>
          <c:order val="1"/>
          <c:tx>
            <c:strRef>
              <c:f>Sheet1!$A$6</c:f>
              <c:strCache>
                <c:ptCount val="1"/>
                <c:pt idx="0">
                  <c:v>Random Write(IOPS)</c:v>
                </c:pt>
              </c:strCache>
            </c:strRef>
          </c:tx>
          <c:spPr>
            <a:solidFill>
              <a:srgbClr val="00FFFF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7.8850202620186084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05-6642-8CE2-F6BEF39DFF13}"/>
                </c:ext>
              </c:extLst>
            </c:dLbl>
            <c:dLbl>
              <c:idx val="1"/>
              <c:layout>
                <c:manualLayout>
                  <c:x val="3.6308360328742182E-3"/>
                  <c:y val="1.4917604892049121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689-4220-A823-94B11760BB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Sheet1!$B$4:$D$4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Sheet1!$B$6:$D$6</c:f>
              <c:numCache>
                <c:formatCode>General</c:formatCode>
                <c:ptCount val="3"/>
                <c:pt idx="0">
                  <c:v>145000</c:v>
                </c:pt>
                <c:pt idx="1">
                  <c:v>8500</c:v>
                </c:pt>
                <c:pt idx="2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605-6642-8CE2-F6BEF39DFF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70597120"/>
        <c:axId val="270639872"/>
      </c:barChart>
      <c:catAx>
        <c:axId val="270597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639872"/>
        <c:crosses val="autoZero"/>
        <c:auto val="1"/>
        <c:lblAlgn val="ctr"/>
        <c:lblOffset val="100"/>
        <c:noMultiLvlLbl val="0"/>
      </c:catAx>
      <c:valAx>
        <c:axId val="270639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597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</c:legendEntry>
      <c:layout>
        <c:manualLayout>
          <c:xMode val="edge"/>
          <c:yMode val="edge"/>
          <c:x val="5.1821976453699549E-2"/>
          <c:y val="0.89477883828778304"/>
          <c:w val="0.89354184310889861"/>
          <c:h val="6.653032411158482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1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b="1" err="1">
                <a:solidFill>
                  <a:schemeClr val="bg1"/>
                </a:solidFill>
              </a:rPr>
              <a:t>NVMe</a:t>
            </a:r>
            <a:r>
              <a:rPr lang="en-US" b="1" baseline="0">
                <a:solidFill>
                  <a:schemeClr val="bg1"/>
                </a:solidFill>
              </a:rPr>
              <a:t> SSD/SATA SSD/</a:t>
            </a:r>
            <a:r>
              <a:rPr lang="en-US" b="1" baseline="0" err="1">
                <a:solidFill>
                  <a:schemeClr val="bg1"/>
                </a:solidFill>
              </a:rPr>
              <a:t>HDD</a:t>
            </a:r>
            <a:r>
              <a:rPr lang="en-US" b="1" baseline="0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效能</a:t>
            </a:r>
            <a:endParaRPr lang="en-US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c:rich>
      </c:tx>
      <c:layout>
        <c:manualLayout>
          <c:xMode val="edge"/>
          <c:yMode val="edge"/>
          <c:x val="0.1598900720901851"/>
          <c:y val="2.9169104303117433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1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>
        <c:manualLayout>
          <c:layoutTarget val="inner"/>
          <c:xMode val="edge"/>
          <c:yMode val="edge"/>
          <c:x val="0.11117991922336243"/>
          <c:y val="0.17016373956719813"/>
          <c:w val="0.88882008077663732"/>
          <c:h val="0.610219092251139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循序讀取(MB/s)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222956531117504E-2"/>
                  <c:y val="1.9167957996938399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72-F149-B401-6B3EE00A9750}"/>
                </c:ext>
              </c:extLst>
            </c:dLbl>
            <c:dLbl>
              <c:idx val="1"/>
              <c:layout>
                <c:manualLayout>
                  <c:x val="-7.4735369107819581E-17"/>
                  <c:y val="-7.697975099172048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72-F149-B401-6B3EE00A9750}"/>
                </c:ext>
              </c:extLst>
            </c:dLbl>
            <c:dLbl>
              <c:idx val="2"/>
              <c:layout>
                <c:manualLayout>
                  <c:x val="4.0765217703916815E-3"/>
                  <c:y val="1.47782937710955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72-F149-B401-6B3EE00A97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1450</c:v>
                </c:pt>
                <c:pt idx="1">
                  <c:v>550</c:v>
                </c:pt>
                <c:pt idx="2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972-F149-B401-6B3EE00A975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循序寫入(MB/s)</c:v>
                </c:pt>
              </c:strCache>
            </c:strRef>
          </c:tx>
          <c:spPr>
            <a:solidFill>
              <a:srgbClr val="00FFFF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8.1530435407833959E-3"/>
                  <c:y val="1.531897044735237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72-F149-B401-6B3EE00A9750}"/>
                </c:ext>
              </c:extLst>
            </c:dLbl>
            <c:dLbl>
              <c:idx val="1"/>
              <c:layout>
                <c:manualLayout>
                  <c:x val="4.076521770391606E-3"/>
                  <c:y val="-7.6979750991790994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72-F149-B401-6B3EE00A9750}"/>
                </c:ext>
              </c:extLst>
            </c:dLbl>
            <c:dLbl>
              <c:idx val="2"/>
              <c:layout>
                <c:manualLayout>
                  <c:x val="0"/>
                  <c:y val="1.47782937710955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72-F149-B401-6B3EE00A97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640</c:v>
                </c:pt>
                <c:pt idx="1">
                  <c:v>450</c:v>
                </c:pt>
                <c:pt idx="2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972-F149-B401-6B3EE00A975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70715520"/>
        <c:axId val="270827904"/>
      </c:barChart>
      <c:catAx>
        <c:axId val="270715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827904"/>
        <c:crosses val="autoZero"/>
        <c:auto val="1"/>
        <c:lblAlgn val="ctr"/>
        <c:lblOffset val="100"/>
        <c:noMultiLvlLbl val="0"/>
      </c:catAx>
      <c:valAx>
        <c:axId val="270827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715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486192949158072"/>
          <c:y val="0.86576610460335879"/>
          <c:w val="0.69396973294930575"/>
          <c:h val="6.495211950409281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defRPr>
          </a:pPr>
          <a:endParaRPr lang="zh-TW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20246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457200" marR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zh-TW" altLang="en-US" dirty="0"/>
              <a:t>修改筆記</a:t>
            </a:r>
            <a:r>
              <a:rPr lang="en-US" altLang="zh-TW" dirty="0"/>
              <a:t>:</a:t>
            </a:r>
            <a:r>
              <a:rPr lang="zh-TW" altLang="en-US" dirty="0"/>
              <a:t> 中英文字間加上空格</a:t>
            </a:r>
            <a:r>
              <a:rPr lang="en-US" altLang="zh-TW" dirty="0"/>
              <a:t>;</a:t>
            </a:r>
            <a:r>
              <a:rPr lang="en-US" altLang="zh-TW" baseline="0" dirty="0"/>
              <a:t> </a:t>
            </a:r>
            <a:r>
              <a:rPr 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Pentium </a:t>
            </a:r>
            <a:r>
              <a:rPr lang="zh-TW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後面加上</a:t>
            </a:r>
            <a:r>
              <a:rPr 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Gold</a:t>
            </a:r>
            <a:endParaRPr lang="zh-TW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</a:t>
            </a:r>
            <a:r>
              <a:rPr lang="en-US" altLang="zh-TW"/>
              <a:t>TVS-472XT</a:t>
            </a:r>
            <a:r>
              <a:rPr lang="en-US" altLang="zh-TW" baseline="0"/>
              <a:t> ; TVS-672XT</a:t>
            </a:r>
            <a:endParaRPr lang="zh-TW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457200" marR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</a:t>
            </a:r>
            <a:r>
              <a:rPr lang="en-US" altLang="zh-TW"/>
              <a:t>TVS-472XT</a:t>
            </a:r>
            <a:r>
              <a:rPr lang="en-US" altLang="zh-TW" baseline="0"/>
              <a:t> ; TVS-672XT; </a:t>
            </a:r>
            <a:r>
              <a:rPr lang="en-US" altLang="en-US" sz="1100" b="1" err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PCIe</a:t>
            </a:r>
            <a:r>
              <a:rPr lang="en-US" altLang="en-US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;</a:t>
            </a:r>
            <a:r>
              <a:rPr lang="en-US" altLang="en-US" sz="1100" b="1" baseline="0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TW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10</a:t>
            </a:r>
            <a:r>
              <a:rPr lang="en-US" altLang="en-US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GBESE-T;</a:t>
            </a:r>
            <a:r>
              <a:rPr lang="en-US" altLang="en-US" sz="1100" b="1" baseline="0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1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Gigabit </a:t>
            </a:r>
            <a:endParaRPr lang="zh-TW" altLang="en-US"/>
          </a:p>
          <a:p>
            <a:pPr>
              <a:buNone/>
            </a:pPr>
            <a:endParaRPr lang="zh-TW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中英文數字間加空格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Shape 725"/>
          <p:cNvSpPr txBox="1"/>
          <p:nvPr/>
        </p:nvSpPr>
        <p:spPr>
          <a:xfrm>
            <a:off x="3887788" y="8689975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10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6" name="Shape 7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27" name="Shape 727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zh-TW" alt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修改筆記</a:t>
            </a:r>
            <a:r>
              <a:rPr lang="en-US" altLang="zh-TW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r>
              <a:rPr lang="zh-TW" altLang="en-US" sz="1200">
                <a:latin typeface="Microsoft JhengHei"/>
                <a:ea typeface="Microsoft JhengHei"/>
              </a:rPr>
              <a:t>直接輸出 HDMI 4K@60Hz 影片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7410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Shape 318"/>
          <p:cNvSpPr txBox="1"/>
          <p:nvPr/>
        </p:nvSpPr>
        <p:spPr>
          <a:xfrm>
            <a:off x="3887788" y="8689976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11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Shape 31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0" name="Shape 320"/>
          <p:cNvSpPr txBox="1">
            <a:spLocks noGrp="1"/>
          </p:cNvSpPr>
          <p:nvPr>
            <p:ph type="body" idx="1"/>
          </p:nvPr>
        </p:nvSpPr>
        <p:spPr>
          <a:xfrm>
            <a:off x="914401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Shape 725"/>
          <p:cNvSpPr txBox="1"/>
          <p:nvPr/>
        </p:nvSpPr>
        <p:spPr>
          <a:xfrm>
            <a:off x="3887788" y="8689975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12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6" name="Shape 7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27" name="Shape 727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zh-TW" alt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修改筆記</a:t>
            </a:r>
            <a:r>
              <a:rPr lang="en-US" altLang="zh-TW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r>
              <a:rPr lang="zh-TW" altLang="en-US" sz="1200" b="0" i="0" u="none" strike="noStrike" cap="none" baseline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中英文數字間加上空格</a:t>
            </a:r>
            <a:b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4-bay (2GB): </a:t>
            </a:r>
            <a:r>
              <a:rPr lang="en-US" sz="1200" b="0" i="0" u="none" strike="noStrike" cap="none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Apacer</a:t>
            </a: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6-bay (4GB): Kingston/ </a:t>
            </a:r>
            <a:r>
              <a:rPr lang="en-US" sz="1200" b="0" i="0" u="none" strike="noStrike" cap="none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Apacer</a:t>
            </a:r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8-bay (8GB): Kingston/ Transcend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6930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中英文數字間加空格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E944ED-08EB-4D93-ACE1-7399A139B7A7}" type="slidenum">
              <a:rPr lang="en-US" altLang="zh-TW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3812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err="1">
                <a:latin typeface="Calibri"/>
                <a:cs typeface="Calibri"/>
              </a:rPr>
              <a:t>請確認</a:t>
            </a:r>
            <a:r>
              <a:rPr lang="en-US" altLang="zh-TW">
                <a:latin typeface="新細明體"/>
                <a:ea typeface="新細明體"/>
                <a:cs typeface="Calibri"/>
              </a:rPr>
              <a:t>   QTS   4.3.5   的 UI </a:t>
            </a:r>
            <a:r>
              <a:rPr lang="en-US" altLang="zh-TW" err="1">
                <a:latin typeface="新細明體"/>
                <a:ea typeface="新細明體"/>
                <a:cs typeface="Calibri"/>
              </a:rPr>
              <a:t>要不要換</a:t>
            </a:r>
            <a:r>
              <a:rPr lang="en-US" altLang="zh-TW">
                <a:latin typeface="新細明體"/>
                <a:ea typeface="新細明體"/>
                <a:cs typeface="Calibri"/>
              </a:rPr>
              <a:t> (by Teresa)</a:t>
            </a:r>
            <a:endParaRPr lang="en-US" altLang="zh-TW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EEEC4F-8CEE-4429-9622-C5BE726EDDB1}" type="slidenum">
              <a:rPr lang="zh-TW" altLang="en-US" smtClean="0"/>
              <a:pPr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99734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62840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3e2e74f206_2_4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" name="Google Shape;269;g3e2e74f206_2_4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tabLst/>
              <a:defRPr/>
            </a:pPr>
            <a:r>
              <a:rPr lang="en-US" altLang="zh-TW" sz="1100" b="1">
                <a:solidFill>
                  <a:schemeClr val="bg2">
                    <a:lumMod val="25000"/>
                  </a:schemeClr>
                </a:solidFill>
                <a:ea typeface="Microsoft JhengHei"/>
                <a:sym typeface="Calibri"/>
              </a:rPr>
              <a:t>QVR Pro</a:t>
            </a:r>
            <a:endParaRPr lang="en-US" altLang="zh-TW" sz="1100">
              <a:solidFill>
                <a:schemeClr val="bg2">
                  <a:lumMod val="2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830050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/>
              <a:t>家用商用都適用的</a:t>
            </a:r>
            <a:r>
              <a:rPr lang="zh-CN" altLang="en-US"/>
              <a:t>監控解決方案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974643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5DCD9F37-9B1D-4506-B26E-7A3A7D7FA9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E5D61464-5F83-4B20-B383-472BFF9D7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AE02125-FC7B-4E46-BD08-71DF80583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1054804-B590-473A-AE15-FBE31483C9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840" y="0"/>
            <a:ext cx="912831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D8CA47C-6ACC-4504-B30D-3F95C4DB76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407" y="841375"/>
            <a:ext cx="7812676" cy="1790700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11F8E676-0120-4598-A90D-BDA928A01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407" y="2701925"/>
            <a:ext cx="7812676" cy="124142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A779C02A-6A6B-47EF-8B04-45E93D364B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629116" y="369054"/>
            <a:ext cx="987552" cy="178308"/>
          </a:xfrm>
          <a:prstGeom prst="rect">
            <a:avLst/>
          </a:prstGeom>
        </p:spPr>
      </p:pic>
      <p:grpSp>
        <p:nvGrpSpPr>
          <p:cNvPr id="10" name="群組 9">
            <a:extLst>
              <a:ext uri="{FF2B5EF4-FFF2-40B4-BE49-F238E27FC236}">
                <a16:creationId xmlns:a16="http://schemas.microsoft.com/office/drawing/2014/main" id="{53AC393B-6545-4D94-9EBA-9863589FFF5F}"/>
              </a:ext>
            </a:extLst>
          </p:cNvPr>
          <p:cNvGrpSpPr/>
          <p:nvPr userDrawn="1"/>
        </p:nvGrpSpPr>
        <p:grpSpPr>
          <a:xfrm>
            <a:off x="-2008274" y="601916"/>
            <a:ext cx="1647734" cy="568788"/>
            <a:chOff x="8123297" y="-489470"/>
            <a:chExt cx="1009927" cy="348621"/>
          </a:xfrm>
        </p:grpSpPr>
        <p:pic>
          <p:nvPicPr>
            <p:cNvPr id="13" name="圖形 12">
              <a:extLst>
                <a:ext uri="{FF2B5EF4-FFF2-40B4-BE49-F238E27FC236}">
                  <a16:creationId xmlns:a16="http://schemas.microsoft.com/office/drawing/2014/main" id="{B6E784AF-8884-4698-AE61-3F4B947660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129023" y="-294358"/>
              <a:ext cx="1004201" cy="153509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5D037951-AD98-4413-8A30-496C266DEB28}"/>
                </a:ext>
              </a:extLst>
            </p:cNvPr>
            <p:cNvSpPr/>
            <p:nvPr userDrawn="1"/>
          </p:nvSpPr>
          <p:spPr>
            <a:xfrm>
              <a:off x="8123297" y="-489470"/>
              <a:ext cx="1003602" cy="1886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4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新品介紹</a:t>
              </a:r>
            </a:p>
          </p:txBody>
        </p:sp>
      </p:grp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88F4CB07-AF30-4E7A-9A72-63DC60A0D533}"/>
              </a:ext>
            </a:extLst>
          </p:cNvPr>
          <p:cNvGrpSpPr/>
          <p:nvPr userDrawn="1"/>
        </p:nvGrpSpPr>
        <p:grpSpPr>
          <a:xfrm>
            <a:off x="371070" y="3784488"/>
            <a:ext cx="2040499" cy="1359011"/>
            <a:chOff x="8307002" y="0"/>
            <a:chExt cx="734910" cy="489464"/>
          </a:xfrm>
        </p:grpSpPr>
        <p:sp>
          <p:nvSpPr>
            <p:cNvPr id="17" name="矩形: 圓角化同側角落 16">
              <a:extLst>
                <a:ext uri="{FF2B5EF4-FFF2-40B4-BE49-F238E27FC236}">
                  <a16:creationId xmlns:a16="http://schemas.microsoft.com/office/drawing/2014/main" id="{78C2A869-065F-49E3-91D4-66A213282DC9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48946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8" name="圖形 17">
              <a:extLst>
                <a:ext uri="{FF2B5EF4-FFF2-40B4-BE49-F238E27FC236}">
                  <a16:creationId xmlns:a16="http://schemas.microsoft.com/office/drawing/2014/main" id="{633F9CF7-F288-4906-AD1B-AB368D41F8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9" name="圖形 18">
              <a:extLst>
                <a:ext uri="{FF2B5EF4-FFF2-40B4-BE49-F238E27FC236}">
                  <a16:creationId xmlns:a16="http://schemas.microsoft.com/office/drawing/2014/main" id="{84CB4244-864A-4524-A030-A3DA30AFCCE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DD116141-D50D-4A69-BC44-345F52BD7708}"/>
                </a:ext>
              </a:extLst>
            </p:cNvPr>
            <p:cNvSpPr/>
            <p:nvPr userDrawn="1"/>
          </p:nvSpPr>
          <p:spPr>
            <a:xfrm>
              <a:off x="8433418" y="330568"/>
              <a:ext cx="529234" cy="14410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20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21" name="圖片 20" descr="一張含有 室內, 桌, 武器 的圖片&#10;&#10;自動產生的描述">
            <a:extLst>
              <a:ext uri="{FF2B5EF4-FFF2-40B4-BE49-F238E27FC236}">
                <a16:creationId xmlns:a16="http://schemas.microsoft.com/office/drawing/2014/main" id="{FC117D46-6E13-4C3A-9DC3-2C9AD730E4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/>
          <a:srcRect l="13305" t="10716" r="6764" b="13812"/>
          <a:stretch/>
        </p:blipFill>
        <p:spPr>
          <a:xfrm>
            <a:off x="-357692" y="2734991"/>
            <a:ext cx="3053166" cy="1432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88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AE59880-8F92-4E19-8851-17B458EE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8E82935-378C-4549-AC63-2C38EA234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40" y="1370013"/>
            <a:ext cx="8094110" cy="32623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endParaRPr lang="zh-TW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16857117-92EB-40E3-A826-9466F2D660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B202103-E56D-4DB9-AA4F-98DC59E1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46E28429-3AFE-47D8-8BEE-161F25AFF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039BDB05-3D95-4D3C-B281-A3AD7AC21EC5}"/>
              </a:ext>
            </a:extLst>
          </p:cNvPr>
          <p:cNvGrpSpPr/>
          <p:nvPr userDrawn="1"/>
        </p:nvGrpSpPr>
        <p:grpSpPr>
          <a:xfrm>
            <a:off x="8102035" y="4569696"/>
            <a:ext cx="796792" cy="533744"/>
            <a:chOff x="8307002" y="0"/>
            <a:chExt cx="796792" cy="533744"/>
          </a:xfrm>
        </p:grpSpPr>
        <p:sp>
          <p:nvSpPr>
            <p:cNvPr id="14" name="矩形: 圓角化同側角落 13">
              <a:extLst>
                <a:ext uri="{FF2B5EF4-FFF2-40B4-BE49-F238E27FC236}">
                  <a16:creationId xmlns:a16="http://schemas.microsoft.com/office/drawing/2014/main" id="{B0A3D5CA-B988-4278-B35F-D9D117029C05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5" name="圖形 14">
              <a:extLst>
                <a:ext uri="{FF2B5EF4-FFF2-40B4-BE49-F238E27FC236}">
                  <a16:creationId xmlns:a16="http://schemas.microsoft.com/office/drawing/2014/main" id="{48D47AA9-6AF2-4255-BF2E-70A913F4A1E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6" name="圖形 15">
              <a:extLst>
                <a:ext uri="{FF2B5EF4-FFF2-40B4-BE49-F238E27FC236}">
                  <a16:creationId xmlns:a16="http://schemas.microsoft.com/office/drawing/2014/main" id="{CABAADBA-3471-4D63-841F-38740D6BEC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BC13DDA0-7D14-479D-8D94-E2E4DC4F897C}"/>
                </a:ext>
              </a:extLst>
            </p:cNvPr>
            <p:cNvSpPr/>
            <p:nvPr userDrawn="1"/>
          </p:nvSpPr>
          <p:spPr>
            <a:xfrm>
              <a:off x="8574560" y="313963"/>
              <a:ext cx="529234" cy="1846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6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18" name="圖片 17" descr="一張含有 室內, 桌, 武器 的圖片&#10;&#10;自動產生的描述">
            <a:extLst>
              <a:ext uri="{FF2B5EF4-FFF2-40B4-BE49-F238E27FC236}">
                <a16:creationId xmlns:a16="http://schemas.microsoft.com/office/drawing/2014/main" id="{7EDDE7F2-D8B1-4B14-A66D-2D66759697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47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AE59880-8F92-4E19-8851-17B458EE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8E82935-378C-4549-AC63-2C38EA234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16857117-92EB-40E3-A826-9466F2D660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B202103-E56D-4DB9-AA4F-98DC59E1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46E28429-3AFE-47D8-8BEE-161F25AFF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32FB8CC8-E367-4767-8935-4824DB8F122B}"/>
              </a:ext>
            </a:extLst>
          </p:cNvPr>
          <p:cNvGrpSpPr/>
          <p:nvPr userDrawn="1"/>
        </p:nvGrpSpPr>
        <p:grpSpPr>
          <a:xfrm>
            <a:off x="8102035" y="4569696"/>
            <a:ext cx="796792" cy="533744"/>
            <a:chOff x="8307002" y="0"/>
            <a:chExt cx="796792" cy="533744"/>
          </a:xfrm>
        </p:grpSpPr>
        <p:sp>
          <p:nvSpPr>
            <p:cNvPr id="14" name="矩形: 圓角化同側角落 13">
              <a:extLst>
                <a:ext uri="{FF2B5EF4-FFF2-40B4-BE49-F238E27FC236}">
                  <a16:creationId xmlns:a16="http://schemas.microsoft.com/office/drawing/2014/main" id="{61F5A4C0-81AD-4EFF-9982-1C006D8B7DA0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5" name="圖形 14">
              <a:extLst>
                <a:ext uri="{FF2B5EF4-FFF2-40B4-BE49-F238E27FC236}">
                  <a16:creationId xmlns:a16="http://schemas.microsoft.com/office/drawing/2014/main" id="{DE688477-A1C0-4EB1-AA4D-4DEC6D1E165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6" name="圖形 15">
              <a:extLst>
                <a:ext uri="{FF2B5EF4-FFF2-40B4-BE49-F238E27FC236}">
                  <a16:creationId xmlns:a16="http://schemas.microsoft.com/office/drawing/2014/main" id="{0F5FBC00-1482-4AA2-9507-CDCC9AA32AF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9F88D4A0-0E85-429A-B6DE-26D440AF2ACA}"/>
                </a:ext>
              </a:extLst>
            </p:cNvPr>
            <p:cNvSpPr/>
            <p:nvPr userDrawn="1"/>
          </p:nvSpPr>
          <p:spPr>
            <a:xfrm>
              <a:off x="8574560" y="313963"/>
              <a:ext cx="529234" cy="1846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6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18" name="圖片 17" descr="一張含有 室內, 桌, 武器 的圖片&#10;&#10;自動產生的描述">
            <a:extLst>
              <a:ext uri="{FF2B5EF4-FFF2-40B4-BE49-F238E27FC236}">
                <a16:creationId xmlns:a16="http://schemas.microsoft.com/office/drawing/2014/main" id="{79EDEE2D-9C18-4946-BBBE-03F2DC5D33B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264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5625B0A-BEC2-4070-A79B-03FBF5A54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054E9192-EFB6-4CA4-92D2-C9A6B9B80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79489C5-7434-491C-B38F-858B3BD7FF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9F73BDB9-B3DA-4892-9424-01A050A25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9FA2891-67EA-4051-8513-1DA38B88B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1653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9242E09-16DC-440A-BF0C-ABB4D5F8E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E72E422-A107-45CA-943A-1BFAB3F896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B615F3C9-1F42-46F7-A110-9663415A01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A0939A40-51BD-4FDC-96CB-DA6CB07723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354328FA-6FF1-457A-BB45-1D94D8A7F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6D1D5E1A-7597-4E84-B3F9-1F1B4902E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0292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4149DE4-D66A-405D-8DD5-6F152FA9A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685395C0-79B5-4913-9659-4896A54BED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6B1A5F96-C360-4EBA-89FE-C61B6E805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9E09C3B5-41B2-43DD-A2E9-83F5911126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49A536CD-80F7-4560-BE0E-73AA9DA07D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E9CDCB47-CFB5-4CFD-96C6-A69B075F21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F43A68C5-5F1C-44E5-AC5C-65EDD526F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9CBC0E0C-F219-4DA1-BAC1-6097136B6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609B89D3-B605-4D6A-B368-1D825EEF17A4}"/>
              </a:ext>
            </a:extLst>
          </p:cNvPr>
          <p:cNvGrpSpPr/>
          <p:nvPr userDrawn="1"/>
        </p:nvGrpSpPr>
        <p:grpSpPr>
          <a:xfrm>
            <a:off x="8102035" y="4569696"/>
            <a:ext cx="796792" cy="533744"/>
            <a:chOff x="8307002" y="0"/>
            <a:chExt cx="796792" cy="533744"/>
          </a:xfrm>
        </p:grpSpPr>
        <p:sp>
          <p:nvSpPr>
            <p:cNvPr id="17" name="矩形: 圓角化同側角落 16">
              <a:extLst>
                <a:ext uri="{FF2B5EF4-FFF2-40B4-BE49-F238E27FC236}">
                  <a16:creationId xmlns:a16="http://schemas.microsoft.com/office/drawing/2014/main" id="{C008AD3D-0A2E-4960-B57E-F792156A2A69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8" name="圖形 17">
              <a:extLst>
                <a:ext uri="{FF2B5EF4-FFF2-40B4-BE49-F238E27FC236}">
                  <a16:creationId xmlns:a16="http://schemas.microsoft.com/office/drawing/2014/main" id="{7489AE8C-3800-4190-90A7-E3EB3F3DEE4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9" name="圖形 18">
              <a:extLst>
                <a:ext uri="{FF2B5EF4-FFF2-40B4-BE49-F238E27FC236}">
                  <a16:creationId xmlns:a16="http://schemas.microsoft.com/office/drawing/2014/main" id="{BC51B167-4652-425B-B87B-C667FDFE35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1B652543-199C-4555-9564-8D7BA270BB79}"/>
                </a:ext>
              </a:extLst>
            </p:cNvPr>
            <p:cNvSpPr/>
            <p:nvPr userDrawn="1"/>
          </p:nvSpPr>
          <p:spPr>
            <a:xfrm>
              <a:off x="8574560" y="313963"/>
              <a:ext cx="529234" cy="1846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6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21" name="圖片 20" descr="一張含有 室內, 桌, 武器 的圖片&#10;&#10;自動產生的描述">
            <a:extLst>
              <a:ext uri="{FF2B5EF4-FFF2-40B4-BE49-F238E27FC236}">
                <a16:creationId xmlns:a16="http://schemas.microsoft.com/office/drawing/2014/main" id="{76874E04-E4CD-4FCA-A8EE-4D8F31237A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282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B4C93D2-BC42-4BCE-A68D-7CAD8890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0C15F29F-7EFE-489C-ADDD-E695B21C5DBA}"/>
              </a:ext>
            </a:extLst>
          </p:cNvPr>
          <p:cNvGrpSpPr/>
          <p:nvPr userDrawn="1"/>
        </p:nvGrpSpPr>
        <p:grpSpPr>
          <a:xfrm>
            <a:off x="8121363" y="4609756"/>
            <a:ext cx="796792" cy="533744"/>
            <a:chOff x="8307002" y="0"/>
            <a:chExt cx="796792" cy="533744"/>
          </a:xfrm>
        </p:grpSpPr>
        <p:sp>
          <p:nvSpPr>
            <p:cNvPr id="5" name="矩形: 圓角化同側角落 4">
              <a:extLst>
                <a:ext uri="{FF2B5EF4-FFF2-40B4-BE49-F238E27FC236}">
                  <a16:creationId xmlns:a16="http://schemas.microsoft.com/office/drawing/2014/main" id="{34D5EE13-A973-4259-B892-E3B8AFCA2A8A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6" name="圖形 5">
              <a:extLst>
                <a:ext uri="{FF2B5EF4-FFF2-40B4-BE49-F238E27FC236}">
                  <a16:creationId xmlns:a16="http://schemas.microsoft.com/office/drawing/2014/main" id="{D214B430-9EF7-4ADA-B4CF-52ADE2AA73D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7" name="圖形 6">
              <a:extLst>
                <a:ext uri="{FF2B5EF4-FFF2-40B4-BE49-F238E27FC236}">
                  <a16:creationId xmlns:a16="http://schemas.microsoft.com/office/drawing/2014/main" id="{B060D14B-B9CA-4FDF-8FE9-C6CFFA32BB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6F56F78A-9F0A-4715-9B42-BD65ED065C31}"/>
                </a:ext>
              </a:extLst>
            </p:cNvPr>
            <p:cNvSpPr/>
            <p:nvPr userDrawn="1"/>
          </p:nvSpPr>
          <p:spPr>
            <a:xfrm>
              <a:off x="8574560" y="313963"/>
              <a:ext cx="529234" cy="1846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6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9" name="圖片 8" descr="一張含有 室內, 桌, 武器 的圖片&#10;&#10;自動產生的描述">
            <a:extLst>
              <a:ext uri="{FF2B5EF4-FFF2-40B4-BE49-F238E27FC236}">
                <a16:creationId xmlns:a16="http://schemas.microsoft.com/office/drawing/2014/main" id="{0524D4D6-5CE9-41B9-907C-F68E168AC1D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415719" y="466757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75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B4C93D2-BC42-4BCE-A68D-7CAD8890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94ABC6CD-9B83-4DF0-8774-ED5D63A1C0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78947" t="84638"/>
          <a:stretch/>
        </p:blipFill>
        <p:spPr>
          <a:xfrm>
            <a:off x="7218947" y="4262617"/>
            <a:ext cx="1925053" cy="79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36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458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6BBF832-698B-40B0-B799-3F33FE107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28B4AD11-91E0-4089-B88D-D1DFECAFE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7" y="452761"/>
            <a:ext cx="4865596" cy="394302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3C9BEC0A-915F-4E24-AAB1-3B4121E03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2ED16A5-C41F-4F6C-A598-0E5549914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366D36E9-26D1-43E1-93F7-60514AE21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0FF78A58-E1D9-4F14-B7F8-F65A76E30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0121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B458F5-C166-4E5A-8D75-A025C4469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32B53520-B310-41C4-95AC-F8E6C32FE3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B66167C-2513-4ED8-8937-9ADB1493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292FA93D-EF5A-47B3-AB54-8F1E55ED00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BC541E42-50BA-40C3-AF9E-8EC3AD2C6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EB3FC3E2-280F-4156-BC7F-D1E9DEBE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49275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userDrawn="1">
  <p:cSld name="1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0913_16比9_機構頁母片_(ZH+EN)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687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BCC6B3A1-57D5-4E10-B705-9D970ACF9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6" y="2379"/>
            <a:ext cx="9127086" cy="513874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535B788-A06C-414C-BE28-DEB5649BA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953" y="91440"/>
            <a:ext cx="7886700" cy="82296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961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CE9A3F-5BE0-4DF7-BCB6-0D8140006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F1937152-3A60-4271-BB15-886D530B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73349" y="3123494"/>
            <a:ext cx="7295745" cy="2293756"/>
          </a:xfrm>
          <a:prstGeom prst="rect">
            <a:avLst/>
          </a:prstGeom>
        </p:spPr>
      </p:pic>
      <p:pic>
        <p:nvPicPr>
          <p:cNvPr id="8" name="圖形 7" hidden="1">
            <a:extLst>
              <a:ext uri="{FF2B5EF4-FFF2-40B4-BE49-F238E27FC236}">
                <a16:creationId xmlns:a16="http://schemas.microsoft.com/office/drawing/2014/main" id="{58CA1D50-84A0-4F71-A1D8-C1C4026A9DC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342900" y="1763485"/>
            <a:ext cx="9829799" cy="2748617"/>
          </a:xfrm>
          <a:prstGeom prst="rect">
            <a:avLst/>
          </a:prstGeom>
        </p:spPr>
      </p:pic>
      <p:pic>
        <p:nvPicPr>
          <p:cNvPr id="9" name="圖形 8" hidden="1">
            <a:extLst>
              <a:ext uri="{FF2B5EF4-FFF2-40B4-BE49-F238E27FC236}">
                <a16:creationId xmlns:a16="http://schemas.microsoft.com/office/drawing/2014/main" id="{89724A6B-9CB7-4A1D-BA15-D3F5D3CBF36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36732" y="273844"/>
            <a:ext cx="2297906" cy="229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4884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CE9A3F-5BE0-4DF7-BCB6-0D8140006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F1937152-3A60-4271-BB15-886D530B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73349" y="3123494"/>
            <a:ext cx="7295745" cy="2293756"/>
          </a:xfrm>
          <a:prstGeom prst="rect">
            <a:avLst/>
          </a:prstGeom>
        </p:spPr>
      </p:pic>
      <p:pic>
        <p:nvPicPr>
          <p:cNvPr id="8" name="圖形 7" hidden="1">
            <a:extLst>
              <a:ext uri="{FF2B5EF4-FFF2-40B4-BE49-F238E27FC236}">
                <a16:creationId xmlns:a16="http://schemas.microsoft.com/office/drawing/2014/main" id="{58CA1D50-84A0-4F71-A1D8-C1C4026A9DC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342900" y="1763485"/>
            <a:ext cx="9829799" cy="2748617"/>
          </a:xfrm>
          <a:prstGeom prst="rect">
            <a:avLst/>
          </a:prstGeom>
        </p:spPr>
      </p:pic>
      <p:pic>
        <p:nvPicPr>
          <p:cNvPr id="9" name="圖形 8" hidden="1">
            <a:extLst>
              <a:ext uri="{FF2B5EF4-FFF2-40B4-BE49-F238E27FC236}">
                <a16:creationId xmlns:a16="http://schemas.microsoft.com/office/drawing/2014/main" id="{89724A6B-9CB7-4A1D-BA15-D3F5D3CBF36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36732" y="273844"/>
            <a:ext cx="2297906" cy="229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602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FD633375-7893-4E1F-BBEA-5E9D555F8173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0" y="-1"/>
            <a:ext cx="9144000" cy="5152335"/>
          </a:xfrm>
          <a:prstGeom prst="rect">
            <a:avLst/>
          </a:prstGeom>
        </p:spPr>
      </p:pic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858CB2F7-A65B-4769-A1C1-7A813929E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8E7FBC42-0E81-48C9-AB75-4A11286C4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9" name="矩形: 圓角化同側角落 8">
            <a:extLst>
              <a:ext uri="{FF2B5EF4-FFF2-40B4-BE49-F238E27FC236}">
                <a16:creationId xmlns:a16="http://schemas.microsoft.com/office/drawing/2014/main" id="{35148043-E4B3-4C4A-AECE-68628DEE8DAC}"/>
              </a:ext>
            </a:extLst>
          </p:cNvPr>
          <p:cNvSpPr/>
          <p:nvPr userDrawn="1"/>
        </p:nvSpPr>
        <p:spPr>
          <a:xfrm>
            <a:off x="0" y="5057030"/>
            <a:ext cx="9144000" cy="86470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0768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9.tiff"/><Relationship Id="rId7" Type="http://schemas.openxmlformats.org/officeDocument/2006/relationships/image" Target="../media/image5.pn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svg"/><Relationship Id="rId11" Type="http://schemas.openxmlformats.org/officeDocument/2006/relationships/image" Target="../media/image22.png"/><Relationship Id="rId5" Type="http://schemas.openxmlformats.org/officeDocument/2006/relationships/image" Target="../media/image7.png"/><Relationship Id="rId10" Type="http://schemas.openxmlformats.org/officeDocument/2006/relationships/image" Target="../media/image21.png"/><Relationship Id="rId4" Type="http://schemas.openxmlformats.org/officeDocument/2006/relationships/image" Target="../media/image20.tif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png"/><Relationship Id="rId4" Type="http://schemas.openxmlformats.org/officeDocument/2006/relationships/image" Target="../media/image32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7.tiff"/><Relationship Id="rId5" Type="http://schemas.openxmlformats.org/officeDocument/2006/relationships/image" Target="../media/image46.tiff"/><Relationship Id="rId4" Type="http://schemas.openxmlformats.org/officeDocument/2006/relationships/image" Target="../media/image45.jpeg"/><Relationship Id="rId9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7" Type="http://schemas.openxmlformats.org/officeDocument/2006/relationships/image" Target="../media/image64.sv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3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tif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svg"/><Relationship Id="rId7" Type="http://schemas.openxmlformats.org/officeDocument/2006/relationships/image" Target="../media/image75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73.jpeg"/><Relationship Id="rId10" Type="http://schemas.openxmlformats.org/officeDocument/2006/relationships/image" Target="../media/image78.png"/><Relationship Id="rId4" Type="http://schemas.openxmlformats.org/officeDocument/2006/relationships/image" Target="../media/image72.tiff"/><Relationship Id="rId9" Type="http://schemas.openxmlformats.org/officeDocument/2006/relationships/image" Target="../media/image77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22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8.png"/><Relationship Id="rId11" Type="http://schemas.openxmlformats.org/officeDocument/2006/relationships/image" Target="../media/image93.png"/><Relationship Id="rId5" Type="http://schemas.openxmlformats.org/officeDocument/2006/relationships/image" Target="../media/image87.png"/><Relationship Id="rId10" Type="http://schemas.openxmlformats.org/officeDocument/2006/relationships/image" Target="../media/image92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5.png"/><Relationship Id="rId7" Type="http://schemas.openxmlformats.org/officeDocument/2006/relationships/image" Target="../media/image98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7" Type="http://schemas.openxmlformats.org/officeDocument/2006/relationships/image" Target="../media/image10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18" Type="http://schemas.openxmlformats.org/officeDocument/2006/relationships/image" Target="../media/image120.png"/><Relationship Id="rId3" Type="http://schemas.openxmlformats.org/officeDocument/2006/relationships/image" Target="../media/image105.png"/><Relationship Id="rId21" Type="http://schemas.openxmlformats.org/officeDocument/2006/relationships/image" Target="../media/image123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17" Type="http://schemas.openxmlformats.org/officeDocument/2006/relationships/image" Target="../media/image119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18.png"/><Relationship Id="rId20" Type="http://schemas.openxmlformats.org/officeDocument/2006/relationships/image" Target="../media/image12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24" Type="http://schemas.openxmlformats.org/officeDocument/2006/relationships/image" Target="../media/image103.png"/><Relationship Id="rId5" Type="http://schemas.openxmlformats.org/officeDocument/2006/relationships/image" Target="../media/image107.png"/><Relationship Id="rId15" Type="http://schemas.openxmlformats.org/officeDocument/2006/relationships/image" Target="../media/image117.png"/><Relationship Id="rId23" Type="http://schemas.openxmlformats.org/officeDocument/2006/relationships/image" Target="../media/image125.png"/><Relationship Id="rId10" Type="http://schemas.openxmlformats.org/officeDocument/2006/relationships/image" Target="../media/image112.png"/><Relationship Id="rId19" Type="http://schemas.openxmlformats.org/officeDocument/2006/relationships/image" Target="../media/image121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Relationship Id="rId14" Type="http://schemas.openxmlformats.org/officeDocument/2006/relationships/image" Target="../media/image116.png"/><Relationship Id="rId22" Type="http://schemas.openxmlformats.org/officeDocument/2006/relationships/image" Target="../media/image12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F92029A1-0F99-48F5-B525-B8169EB9960D}"/>
              </a:ext>
            </a:extLst>
          </p:cNvPr>
          <p:cNvSpPr/>
          <p:nvPr/>
        </p:nvSpPr>
        <p:spPr>
          <a:xfrm>
            <a:off x="2176272" y="1940814"/>
            <a:ext cx="46451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超值 </a:t>
            </a:r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5GbE/2.5GbE/1GbE </a:t>
            </a:r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高頻寬 </a:t>
            </a:r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</a:t>
            </a:r>
          </a:p>
          <a:p>
            <a:pPr algn="ctr"/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SSD </a:t>
            </a:r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加速推升極致效能</a:t>
            </a:r>
            <a:endParaRPr lang="zh-TW" alt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A30112B6-0841-40E5-9103-95FF44F6536D}"/>
              </a:ext>
            </a:extLst>
          </p:cNvPr>
          <p:cNvGrpSpPr/>
          <p:nvPr/>
        </p:nvGrpSpPr>
        <p:grpSpPr>
          <a:xfrm>
            <a:off x="1225535" y="2212847"/>
            <a:ext cx="786042" cy="759837"/>
            <a:chOff x="8412860" y="1191429"/>
            <a:chExt cx="539131" cy="521159"/>
          </a:xfrm>
        </p:grpSpPr>
        <p:sp>
          <p:nvSpPr>
            <p:cNvPr id="4" name="橢圓 3">
              <a:extLst>
                <a:ext uri="{FF2B5EF4-FFF2-40B4-BE49-F238E27FC236}">
                  <a16:creationId xmlns:a16="http://schemas.microsoft.com/office/drawing/2014/main" id="{32A9C6FB-8078-4B6C-A87E-7D348423D832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1B15D3BE-8E30-4546-94F6-3643D3A87C69}"/>
                </a:ext>
              </a:extLst>
            </p:cNvPr>
            <p:cNvSpPr/>
            <p:nvPr/>
          </p:nvSpPr>
          <p:spPr>
            <a:xfrm>
              <a:off x="8418976" y="1271027"/>
              <a:ext cx="518335" cy="3799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新品</a:t>
              </a:r>
              <a:endParaRPr lang="en-US" altLang="zh-TW" sz="1500" b="1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上市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5784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圓角化同側角落 19">
            <a:extLst>
              <a:ext uri="{FF2B5EF4-FFF2-40B4-BE49-F238E27FC236}">
                <a16:creationId xmlns:a16="http://schemas.microsoft.com/office/drawing/2014/main" id="{7BBE7402-48F1-412E-ACDE-CEA5105A64DA}"/>
              </a:ext>
            </a:extLst>
          </p:cNvPr>
          <p:cNvSpPr/>
          <p:nvPr/>
        </p:nvSpPr>
        <p:spPr>
          <a:xfrm rot="16200000">
            <a:off x="4888140" y="1053802"/>
            <a:ext cx="3842015" cy="4193299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箭號: 五邊形 31">
            <a:extLst>
              <a:ext uri="{FF2B5EF4-FFF2-40B4-BE49-F238E27FC236}">
                <a16:creationId xmlns:a16="http://schemas.microsoft.com/office/drawing/2014/main" id="{31CB3688-4932-4DB0-B21A-042C490DA3C6}"/>
              </a:ext>
            </a:extLst>
          </p:cNvPr>
          <p:cNvSpPr/>
          <p:nvPr/>
        </p:nvSpPr>
        <p:spPr>
          <a:xfrm rot="5400000">
            <a:off x="6669741" y="530202"/>
            <a:ext cx="507146" cy="1890272"/>
          </a:xfrm>
          <a:prstGeom prst="homePlate">
            <a:avLst>
              <a:gd name="adj" fmla="val 29297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3085D01-7909-7644-9892-599EEA62B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TW">
                <a:latin typeface="微軟正黑體"/>
                <a:ea typeface="微軟正黑體"/>
              </a:rPr>
              <a:t>TVS-x72 </a:t>
            </a:r>
            <a:r>
              <a:rPr kumimoji="1" lang="zh-CN" altLang="en-US">
                <a:latin typeface="微軟正黑體"/>
                <a:ea typeface="微軟正黑體"/>
              </a:rPr>
              <a:t>家族新成員</a:t>
            </a:r>
            <a:r>
              <a:rPr kumimoji="1" lang="zh-TW" altLang="en-US">
                <a:latin typeface="微軟正黑體"/>
                <a:ea typeface="微軟正黑體"/>
              </a:rPr>
              <a:t> </a:t>
            </a:r>
            <a:r>
              <a:rPr kumimoji="1" lang="en-US" altLang="zh-TW">
                <a:solidFill>
                  <a:srgbClr val="002060"/>
                </a:solidFill>
                <a:latin typeface="微軟正黑體"/>
                <a:ea typeface="微軟正黑體"/>
              </a:rPr>
              <a:t>TVS-x72N</a:t>
            </a:r>
            <a:endParaRPr lang="zh-TW" altLang="en-US">
              <a:solidFill>
                <a:srgbClr val="002060"/>
              </a:solidFill>
              <a:latin typeface="微軟正黑體"/>
              <a:ea typeface="微軟正黑體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EC30894C-09A8-1D4E-94AF-36F358479376}"/>
              </a:ext>
            </a:extLst>
          </p:cNvPr>
          <p:cNvSpPr/>
          <p:nvPr/>
        </p:nvSpPr>
        <p:spPr>
          <a:xfrm>
            <a:off x="6314808" y="1211459"/>
            <a:ext cx="1310847" cy="48660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sz="1600" b="1">
                <a:latin typeface="Arial" panose="020B0604020202020204" pitchFamily="34" charset="0"/>
                <a:cs typeface="Arial" panose="020B0604020202020204" pitchFamily="34" charset="0"/>
              </a:rPr>
              <a:t>TVS-x72N</a:t>
            </a:r>
            <a:endParaRPr kumimoji="1" lang="zh-TW" alt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54495F94-B0E7-B347-B5EB-C2426AFDF5B7}"/>
              </a:ext>
            </a:extLst>
          </p:cNvPr>
          <p:cNvSpPr txBox="1"/>
          <p:nvPr/>
        </p:nvSpPr>
        <p:spPr>
          <a:xfrm>
            <a:off x="4998453" y="3273831"/>
            <a:ext cx="3570208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800" b="1">
                <a:solidFill>
                  <a:srgbClr val="002060"/>
                </a:solidFill>
              </a:rPr>
              <a:t>TVS-872N/</a:t>
            </a:r>
            <a:r>
              <a:rPr kumimoji="1" lang="zh-TW" altLang="en-US" sz="1800" b="1">
                <a:solidFill>
                  <a:srgbClr val="002060"/>
                </a:solidFill>
              </a:rPr>
              <a:t> </a:t>
            </a:r>
            <a:r>
              <a:rPr kumimoji="1" lang="en-US" altLang="zh-TW" sz="1800" b="1">
                <a:solidFill>
                  <a:srgbClr val="002060"/>
                </a:solidFill>
              </a:rPr>
              <a:t>TVS-672N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Intel Core i3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1 x 5GbE/2.5GbE/1GbE/100Mb </a:t>
            </a:r>
            <a:r>
              <a:rPr kumimoji="1" lang="zh-CN" altLang="en-US">
                <a:solidFill>
                  <a:srgbClr val="002060"/>
                </a:solidFill>
              </a:rPr>
              <a:t>網路埠</a:t>
            </a:r>
            <a:endParaRPr kumimoji="1" lang="en-US" altLang="zh-CN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2 x 1GbE </a:t>
            </a:r>
            <a:r>
              <a:rPr kumimoji="1" lang="zh-CN" altLang="en-US">
                <a:solidFill>
                  <a:srgbClr val="002060"/>
                </a:solidFill>
              </a:rPr>
              <a:t>網路埠</a:t>
            </a:r>
            <a:endParaRPr kumimoji="1" lang="en-US" altLang="zh-CN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FF0000"/>
                </a:solidFill>
              </a:rPr>
              <a:t>2</a:t>
            </a:r>
            <a:r>
              <a:rPr kumimoji="1" lang="en-US" altLang="zh-TW">
                <a:solidFill>
                  <a:srgbClr val="002060"/>
                </a:solidFill>
              </a:rPr>
              <a:t> x PCIe </a:t>
            </a:r>
            <a:r>
              <a:rPr kumimoji="1" lang="zh-CN" altLang="en-US">
                <a:solidFill>
                  <a:srgbClr val="002060"/>
                </a:solidFill>
              </a:rPr>
              <a:t>插槽</a:t>
            </a:r>
            <a:endParaRPr kumimoji="1" lang="zh-TW" altLang="en-US">
              <a:solidFill>
                <a:srgbClr val="002060"/>
              </a:solidFill>
            </a:endParaRPr>
          </a:p>
        </p:txBody>
      </p: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551023FA-1355-4BF8-99F4-C806715445B6}"/>
              </a:ext>
            </a:extLst>
          </p:cNvPr>
          <p:cNvGrpSpPr/>
          <p:nvPr/>
        </p:nvGrpSpPr>
        <p:grpSpPr>
          <a:xfrm>
            <a:off x="262203" y="1214178"/>
            <a:ext cx="4726621" cy="3841918"/>
            <a:chOff x="162311" y="1214178"/>
            <a:chExt cx="4726621" cy="3841918"/>
          </a:xfrm>
        </p:grpSpPr>
        <p:sp>
          <p:nvSpPr>
            <p:cNvPr id="21" name="矩形: 圓角化同側角落 20">
              <a:extLst>
                <a:ext uri="{FF2B5EF4-FFF2-40B4-BE49-F238E27FC236}">
                  <a16:creationId xmlns:a16="http://schemas.microsoft.com/office/drawing/2014/main" id="{54198225-BA28-42C7-BF40-9ECFFED49781}"/>
                </a:ext>
              </a:extLst>
            </p:cNvPr>
            <p:cNvSpPr/>
            <p:nvPr/>
          </p:nvSpPr>
          <p:spPr>
            <a:xfrm rot="16200000">
              <a:off x="556719" y="830500"/>
              <a:ext cx="3831188" cy="4620003"/>
            </a:xfrm>
            <a:prstGeom prst="round2SameRect">
              <a:avLst>
                <a:gd name="adj1" fmla="val 6366"/>
                <a:gd name="adj2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3" name="箭號: 五邊形 32">
              <a:extLst>
                <a:ext uri="{FF2B5EF4-FFF2-40B4-BE49-F238E27FC236}">
                  <a16:creationId xmlns:a16="http://schemas.microsoft.com/office/drawing/2014/main" id="{308AD598-DC51-4BCA-8970-B1D035858737}"/>
                </a:ext>
              </a:extLst>
            </p:cNvPr>
            <p:cNvSpPr/>
            <p:nvPr/>
          </p:nvSpPr>
          <p:spPr>
            <a:xfrm rot="5400000">
              <a:off x="2139363" y="530202"/>
              <a:ext cx="507146" cy="1890272"/>
            </a:xfrm>
            <a:prstGeom prst="homePlate">
              <a:avLst>
                <a:gd name="adj" fmla="val 29297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599B9D4C-75C6-4E07-9D5F-0BAE00AA1CFC}"/>
                </a:ext>
              </a:extLst>
            </p:cNvPr>
            <p:cNvSpPr/>
            <p:nvPr/>
          </p:nvSpPr>
          <p:spPr>
            <a:xfrm>
              <a:off x="169049" y="2858460"/>
              <a:ext cx="4610420" cy="368834"/>
            </a:xfrm>
            <a:prstGeom prst="rect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50000">
                  <a:schemeClr val="bg1">
                    <a:lumMod val="50000"/>
                    <a:alpha val="48000"/>
                  </a:schemeClr>
                </a:gs>
                <a:gs pos="100000">
                  <a:schemeClr val="bg1">
                    <a:lumMod val="50000"/>
                    <a:alpha val="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1AB6A136-3E5F-6444-85F1-0057A5B8BD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19330" y="2047086"/>
              <a:ext cx="1711705" cy="1069816"/>
            </a:xfrm>
            <a:prstGeom prst="rect">
              <a:avLst/>
            </a:prstGeom>
          </p:spPr>
        </p:pic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B156F715-D8B8-6B41-B3C8-BA7D92439A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82109" y="2040928"/>
              <a:ext cx="1706823" cy="1066764"/>
            </a:xfrm>
            <a:prstGeom prst="rect">
              <a:avLst/>
            </a:prstGeom>
          </p:spPr>
        </p:pic>
        <p:pic>
          <p:nvPicPr>
            <p:cNvPr id="4" name="圖片 3">
              <a:extLst>
                <a:ext uri="{FF2B5EF4-FFF2-40B4-BE49-F238E27FC236}">
                  <a16:creationId xmlns:a16="http://schemas.microsoft.com/office/drawing/2014/main" id="{0D9FC3B8-F30F-F74E-956B-8E96C8E7E1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2561" y="2026302"/>
              <a:ext cx="1780202" cy="1112626"/>
            </a:xfrm>
            <a:prstGeom prst="rect">
              <a:avLst/>
            </a:prstGeom>
          </p:spPr>
        </p:pic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FF63E7AE-61CD-9D40-80B4-99B468B79BA2}"/>
                </a:ext>
              </a:extLst>
            </p:cNvPr>
            <p:cNvSpPr/>
            <p:nvPr/>
          </p:nvSpPr>
          <p:spPr>
            <a:xfrm>
              <a:off x="1679643" y="1214178"/>
              <a:ext cx="1310847" cy="48660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cs typeface="Arial" panose="020B0604020202020204" pitchFamily="34" charset="0"/>
                </a:rPr>
                <a:t>TVS-x72XT</a:t>
              </a:r>
              <a:endParaRPr kumimoji="1" lang="zh-TW" altLang="en-US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文字方塊 16">
              <a:extLst>
                <a:ext uri="{FF2B5EF4-FFF2-40B4-BE49-F238E27FC236}">
                  <a16:creationId xmlns:a16="http://schemas.microsoft.com/office/drawing/2014/main" id="{704EB5E9-80FC-A746-9207-D9A6B54FD2E8}"/>
                </a:ext>
              </a:extLst>
            </p:cNvPr>
            <p:cNvSpPr txBox="1"/>
            <p:nvPr/>
          </p:nvSpPr>
          <p:spPr>
            <a:xfrm>
              <a:off x="304015" y="3252098"/>
              <a:ext cx="44600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TW" sz="1800" b="1">
                  <a:solidFill>
                    <a:schemeClr val="bg1"/>
                  </a:solidFill>
                </a:rPr>
                <a:t>TVS-872XT/</a:t>
              </a:r>
              <a:r>
                <a:rPr kumimoji="1" lang="zh-TW" altLang="en-US" sz="1800" b="1">
                  <a:solidFill>
                    <a:schemeClr val="bg1"/>
                  </a:solidFill>
                </a:rPr>
                <a:t> </a:t>
              </a:r>
              <a:r>
                <a:rPr kumimoji="1" lang="en-US" altLang="zh-TW" sz="1800" b="1">
                  <a:solidFill>
                    <a:schemeClr val="bg1"/>
                  </a:solidFill>
                </a:rPr>
                <a:t>TVS-672XT/</a:t>
              </a:r>
              <a:r>
                <a:rPr kumimoji="1" lang="zh-TW" altLang="en-US" sz="1800" b="1">
                  <a:solidFill>
                    <a:schemeClr val="bg1"/>
                  </a:solidFill>
                </a:rPr>
                <a:t> </a:t>
              </a:r>
              <a:r>
                <a:rPr kumimoji="1" lang="en-US" altLang="zh-TW" sz="1800" b="1">
                  <a:solidFill>
                    <a:schemeClr val="bg1"/>
                  </a:solidFill>
                </a:rPr>
                <a:t>TVS-472XT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Intel Pentium/ Core i3/ Core i5 Processor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1 x </a:t>
              </a:r>
              <a:r>
                <a:rPr kumimoji="1" lang="en-US" altLang="zh-TW">
                  <a:solidFill>
                    <a:srgbClr val="FF0000"/>
                  </a:solidFill>
                </a:rPr>
                <a:t>10GbE</a:t>
              </a:r>
              <a:r>
                <a:rPr kumimoji="1" lang="en-US" altLang="zh-TW">
                  <a:solidFill>
                    <a:schemeClr val="bg1"/>
                  </a:solidFill>
                </a:rPr>
                <a:t>/5GbE/2.5GbE/1GbE/100Mbps </a:t>
              </a:r>
              <a:r>
                <a:rPr kumimoji="1" lang="zh-CN" altLang="en-US">
                  <a:solidFill>
                    <a:schemeClr val="bg1"/>
                  </a:solidFill>
                </a:rPr>
                <a:t>網路埠</a:t>
              </a:r>
              <a:endParaRPr kumimoji="1" lang="en-US" altLang="zh-CN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CN">
                  <a:solidFill>
                    <a:srgbClr val="FF0000"/>
                  </a:solidFill>
                </a:rPr>
                <a:t>2 x Thunderbolt 3 </a:t>
              </a:r>
              <a:r>
                <a:rPr kumimoji="1" lang="zh-CN" altLang="en-US">
                  <a:solidFill>
                    <a:srgbClr val="FF0000"/>
                  </a:solidFill>
                </a:rPr>
                <a:t>埠</a:t>
              </a:r>
              <a:endParaRPr kumimoji="1" lang="en-US" altLang="zh-CN">
                <a:solidFill>
                  <a:srgbClr val="FF000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2 x 1GbE </a:t>
              </a:r>
              <a:r>
                <a:rPr kumimoji="1" lang="zh-CN" altLang="en-US">
                  <a:solidFill>
                    <a:schemeClr val="bg1"/>
                  </a:solidFill>
                </a:rPr>
                <a:t>網路埠</a:t>
              </a:r>
              <a:endParaRPr kumimoji="1" lang="en-US" altLang="zh-CN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1 x PCIe </a:t>
              </a:r>
              <a:r>
                <a:rPr kumimoji="1" lang="zh-CN" altLang="en-US">
                  <a:solidFill>
                    <a:schemeClr val="bg1"/>
                  </a:solidFill>
                </a:rPr>
                <a:t>插槽</a:t>
              </a:r>
              <a:endParaRPr kumimoji="1" lang="zh-TW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群組 21">
            <a:extLst>
              <a:ext uri="{FF2B5EF4-FFF2-40B4-BE49-F238E27FC236}">
                <a16:creationId xmlns:a16="http://schemas.microsoft.com/office/drawing/2014/main" id="{C7261A23-F661-467E-B4B7-07BAC1141D7D}"/>
              </a:ext>
            </a:extLst>
          </p:cNvPr>
          <p:cNvGrpSpPr/>
          <p:nvPr/>
        </p:nvGrpSpPr>
        <p:grpSpPr>
          <a:xfrm>
            <a:off x="8221842" y="1035807"/>
            <a:ext cx="822265" cy="759837"/>
            <a:chOff x="8412860" y="1191429"/>
            <a:chExt cx="563976" cy="521159"/>
          </a:xfrm>
        </p:grpSpPr>
        <p:sp>
          <p:nvSpPr>
            <p:cNvPr id="23" name="橢圓 22">
              <a:extLst>
                <a:ext uri="{FF2B5EF4-FFF2-40B4-BE49-F238E27FC236}">
                  <a16:creationId xmlns:a16="http://schemas.microsoft.com/office/drawing/2014/main" id="{EACAD0FA-B8DB-427F-A40B-E9423E094B8B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ED971F2A-E60F-429C-9797-1D83ECF04354}"/>
                </a:ext>
              </a:extLst>
            </p:cNvPr>
            <p:cNvSpPr/>
            <p:nvPr/>
          </p:nvSpPr>
          <p:spPr>
            <a:xfrm>
              <a:off x="8418975" y="1271027"/>
              <a:ext cx="557861" cy="3799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新品</a:t>
              </a:r>
              <a:endParaRPr lang="en-US" altLang="zh-TW" sz="1500" b="1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上市</a:t>
              </a:r>
            </a:p>
          </p:txBody>
        </p:sp>
      </p:grpSp>
      <p:grpSp>
        <p:nvGrpSpPr>
          <p:cNvPr id="25" name="群組 24">
            <a:extLst>
              <a:ext uri="{FF2B5EF4-FFF2-40B4-BE49-F238E27FC236}">
                <a16:creationId xmlns:a16="http://schemas.microsoft.com/office/drawing/2014/main" id="{D2535E7C-4A9E-4EE7-9D0A-1F129036B6ED}"/>
              </a:ext>
            </a:extLst>
          </p:cNvPr>
          <p:cNvGrpSpPr/>
          <p:nvPr/>
        </p:nvGrpSpPr>
        <p:grpSpPr>
          <a:xfrm>
            <a:off x="8102035" y="4569696"/>
            <a:ext cx="796792" cy="533744"/>
            <a:chOff x="8307002" y="0"/>
            <a:chExt cx="796792" cy="533744"/>
          </a:xfrm>
        </p:grpSpPr>
        <p:sp>
          <p:nvSpPr>
            <p:cNvPr id="26" name="矩形: 圓角化同側角落 25">
              <a:extLst>
                <a:ext uri="{FF2B5EF4-FFF2-40B4-BE49-F238E27FC236}">
                  <a16:creationId xmlns:a16="http://schemas.microsoft.com/office/drawing/2014/main" id="{5D1F8227-23F1-4E6B-81BB-9DA284E2D5B9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27" name="圖形 26">
              <a:extLst>
                <a:ext uri="{FF2B5EF4-FFF2-40B4-BE49-F238E27FC236}">
                  <a16:creationId xmlns:a16="http://schemas.microsoft.com/office/drawing/2014/main" id="{456FE8BF-A48F-4869-9585-946EFBAEE3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28" name="圖形 27">
              <a:extLst>
                <a:ext uri="{FF2B5EF4-FFF2-40B4-BE49-F238E27FC236}">
                  <a16:creationId xmlns:a16="http://schemas.microsoft.com/office/drawing/2014/main" id="{C66423E9-5851-4514-AD02-CC4A39365ED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F7D7202C-C060-48DE-9568-A442C8A4E76A}"/>
                </a:ext>
              </a:extLst>
            </p:cNvPr>
            <p:cNvSpPr/>
            <p:nvPr userDrawn="1"/>
          </p:nvSpPr>
          <p:spPr>
            <a:xfrm>
              <a:off x="8574560" y="313963"/>
              <a:ext cx="529234" cy="1846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6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新品上市</a:t>
              </a:r>
            </a:p>
          </p:txBody>
        </p:sp>
      </p:grpSp>
      <p:pic>
        <p:nvPicPr>
          <p:cNvPr id="30" name="圖片 29" descr="一張含有 室內, 桌, 武器 的圖片&#10;&#10;自動產生的描述">
            <a:extLst>
              <a:ext uri="{FF2B5EF4-FFF2-40B4-BE49-F238E27FC236}">
                <a16:creationId xmlns:a16="http://schemas.microsoft.com/office/drawing/2014/main" id="{BD98BA09-A2CE-4C21-8ECC-B6918C4CA09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686B9F99-C5FE-485F-8476-F41E1D1EEFAF}"/>
              </a:ext>
            </a:extLst>
          </p:cNvPr>
          <p:cNvSpPr/>
          <p:nvPr/>
        </p:nvSpPr>
        <p:spPr>
          <a:xfrm>
            <a:off x="4856309" y="2858460"/>
            <a:ext cx="4057170" cy="368834"/>
          </a:xfrm>
          <a:prstGeom prst="rect">
            <a:avLst/>
          </a:prstGeom>
          <a:gradFill flip="none" rotWithShape="1">
            <a:gsLst>
              <a:gs pos="0">
                <a:srgbClr val="002060"/>
              </a:gs>
              <a:gs pos="8000">
                <a:srgbClr val="0070C0">
                  <a:alpha val="51000"/>
                </a:srgbClr>
              </a:gs>
              <a:gs pos="100000">
                <a:srgbClr val="0070C0">
                  <a:alpha val="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8" name="圖片 7" descr="一張含有 室內, 電子用品, 監視器, 黑色 的圖片&#10;&#10;自動產生的描述">
            <a:extLst>
              <a:ext uri="{FF2B5EF4-FFF2-40B4-BE49-F238E27FC236}">
                <a16:creationId xmlns:a16="http://schemas.microsoft.com/office/drawing/2014/main" id="{221D8C1A-530A-BB4A-8144-9696280B6A7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36294" y="2099659"/>
            <a:ext cx="1720154" cy="1075096"/>
          </a:xfrm>
          <a:prstGeom prst="rect">
            <a:avLst/>
          </a:prstGeom>
        </p:spPr>
      </p:pic>
      <p:pic>
        <p:nvPicPr>
          <p:cNvPr id="10" name="圖片 9" descr="一張含有 室內, 電子用品, 牆 的圖片&#10;&#10;自動產生的描述">
            <a:extLst>
              <a:ext uri="{FF2B5EF4-FFF2-40B4-BE49-F238E27FC236}">
                <a16:creationId xmlns:a16="http://schemas.microsoft.com/office/drawing/2014/main" id="{1CF1979C-D24B-B442-B1EA-27B3A94BDDC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20618" y="2082373"/>
            <a:ext cx="1732150" cy="1082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98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: 圓角化同側角落 16">
            <a:extLst>
              <a:ext uri="{FF2B5EF4-FFF2-40B4-BE49-F238E27FC236}">
                <a16:creationId xmlns:a16="http://schemas.microsoft.com/office/drawing/2014/main" id="{68422E9A-D383-4A09-8349-F8DD254B5484}"/>
              </a:ext>
            </a:extLst>
          </p:cNvPr>
          <p:cNvSpPr/>
          <p:nvPr/>
        </p:nvSpPr>
        <p:spPr>
          <a:xfrm>
            <a:off x="458180" y="2902998"/>
            <a:ext cx="3258797" cy="2240502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: 圓角化同側角落 17">
            <a:extLst>
              <a:ext uri="{FF2B5EF4-FFF2-40B4-BE49-F238E27FC236}">
                <a16:creationId xmlns:a16="http://schemas.microsoft.com/office/drawing/2014/main" id="{B13AF3D4-521B-4085-969D-9EF176DE73DE}"/>
              </a:ext>
            </a:extLst>
          </p:cNvPr>
          <p:cNvSpPr/>
          <p:nvPr/>
        </p:nvSpPr>
        <p:spPr>
          <a:xfrm>
            <a:off x="3883231" y="2892607"/>
            <a:ext cx="3313216" cy="2240502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圖片 7">
            <a:extLst>
              <a:ext uri="{FF2B5EF4-FFF2-40B4-BE49-F238E27FC236}">
                <a16:creationId xmlns:a16="http://schemas.microsoft.com/office/drawing/2014/main" id="{450F26CC-5CFE-4D2E-BC1C-7D3A136649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9903" y="1373849"/>
            <a:ext cx="2462316" cy="1538946"/>
          </a:xfrm>
          <a:prstGeom prst="rect">
            <a:avLst/>
          </a:prstGeom>
        </p:spPr>
      </p:pic>
      <p:pic>
        <p:nvPicPr>
          <p:cNvPr id="9" name="圖片 9">
            <a:extLst>
              <a:ext uri="{FF2B5EF4-FFF2-40B4-BE49-F238E27FC236}">
                <a16:creationId xmlns:a16="http://schemas.microsoft.com/office/drawing/2014/main" id="{8B92E771-C876-4AA9-8CC6-8BA3909144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291605" y="1417413"/>
            <a:ext cx="2372218" cy="1482636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0B436A81-00D3-475E-9CFA-F0A3F1AB85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454748" y="2109611"/>
            <a:ext cx="1326622" cy="13257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0A27208A-0C6F-4990-86BF-76A7AF748C68}"/>
              </a:ext>
            </a:extLst>
          </p:cNvPr>
          <p:cNvSpPr txBox="1"/>
          <p:nvPr/>
        </p:nvSpPr>
        <p:spPr>
          <a:xfrm>
            <a:off x="7298115" y="1515271"/>
            <a:ext cx="178441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1600">
                <a:solidFill>
                  <a:srgbClr val="005EA4"/>
                </a:solidFill>
              </a:rPr>
              <a:t>Intel </a:t>
            </a:r>
            <a:r>
              <a:rPr lang="zh-CN" altLang="en-US" sz="1600">
                <a:solidFill>
                  <a:srgbClr val="005EA4"/>
                </a:solidFill>
              </a:rPr>
              <a:t>第八代</a:t>
            </a:r>
            <a:r>
              <a:rPr lang="en-US" altLang="zh-CN" sz="1600">
                <a:solidFill>
                  <a:srgbClr val="005EA4"/>
                </a:solidFill>
              </a:rPr>
              <a:t>4</a:t>
            </a:r>
            <a:r>
              <a:rPr lang="zh-TW" altLang="en-US" sz="1600">
                <a:solidFill>
                  <a:srgbClr val="005EA4"/>
                </a:solidFill>
                <a:ea typeface="微軟正黑體"/>
              </a:rPr>
              <a:t>核</a:t>
            </a:r>
            <a:endParaRPr lang="en-US" altLang="zh-TW" sz="1600">
              <a:solidFill>
                <a:srgbClr val="005EA4"/>
              </a:solidFill>
              <a:ea typeface="微軟正黑體"/>
            </a:endParaRPr>
          </a:p>
          <a:p>
            <a:r>
              <a:rPr lang="en-US" altLang="zh-CN" sz="1600">
                <a:solidFill>
                  <a:srgbClr val="005EA4"/>
                </a:solidFill>
              </a:rPr>
              <a:t> Core i3-8100T</a:t>
            </a:r>
            <a:endParaRPr lang="zh-CN" altLang="en-US" sz="1600"/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707A64F9-AA74-4DAC-A845-1496B6868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zh-CN" altLang="en-US">
                <a:latin typeface="Arial"/>
                <a:ea typeface="微軟正黑體"/>
                <a:cs typeface="Arial"/>
              </a:rPr>
              <a:t>超值的</a:t>
            </a:r>
            <a:r>
              <a:rPr kumimoji="1" lang="zh-TW" altLang="en-US">
                <a:latin typeface="Arial"/>
                <a:ea typeface="微軟正黑體"/>
                <a:cs typeface="Arial"/>
              </a:rPr>
              <a:t> 家用</a:t>
            </a:r>
            <a:r>
              <a:rPr kumimoji="1" lang="en-US" altLang="zh-TW">
                <a:latin typeface="Arial"/>
                <a:ea typeface="微軟正黑體"/>
                <a:cs typeface="Arial"/>
              </a:rPr>
              <a:t>/</a:t>
            </a:r>
            <a:r>
              <a:rPr kumimoji="1" lang="zh-CN" altLang="en-US">
                <a:latin typeface="Arial"/>
                <a:ea typeface="微軟正黑體"/>
                <a:cs typeface="Arial"/>
              </a:rPr>
              <a:t>商用</a:t>
            </a:r>
            <a:r>
              <a:rPr kumimoji="1" lang="zh-TW" altLang="en-US">
                <a:latin typeface="Arial"/>
                <a:ea typeface="微軟正黑體"/>
                <a:cs typeface="Arial"/>
              </a:rPr>
              <a:t> </a:t>
            </a:r>
            <a:r>
              <a:rPr kumimoji="1" lang="en-US" altLang="zh-TW">
                <a:latin typeface="Arial"/>
                <a:ea typeface="微軟正黑體"/>
                <a:cs typeface="Arial"/>
              </a:rPr>
              <a:t>NAS</a:t>
            </a:r>
            <a:endParaRPr lang="zh-TW" altLang="en-US" sz="4400"/>
          </a:p>
        </p:txBody>
      </p:sp>
      <p:graphicFrame>
        <p:nvGraphicFramePr>
          <p:cNvPr id="14" name="表格 13">
            <a:extLst>
              <a:ext uri="{FF2B5EF4-FFF2-40B4-BE49-F238E27FC236}">
                <a16:creationId xmlns:a16="http://schemas.microsoft.com/office/drawing/2014/main" id="{9D2F6EF1-A700-4A36-99E7-0DBC066F1125}"/>
              </a:ext>
            </a:extLst>
          </p:cNvPr>
          <p:cNvGraphicFramePr>
            <a:graphicFrameLocks noGrp="1"/>
          </p:cNvGraphicFramePr>
          <p:nvPr/>
        </p:nvGraphicFramePr>
        <p:xfrm>
          <a:off x="550706" y="2913080"/>
          <a:ext cx="3095017" cy="2088807"/>
        </p:xfrm>
        <a:graphic>
          <a:graphicData uri="http://schemas.openxmlformats.org/drawingml/2006/table">
            <a:tbl>
              <a:tblPr firstRow="1" bandRow="1">
                <a:tableStyleId>{CCF4F11A-23CF-4E7E-9DF9-85F2C6E581D8}</a:tableStyleId>
              </a:tblPr>
              <a:tblGrid>
                <a:gridCol w="3095017">
                  <a:extLst>
                    <a:ext uri="{9D8B030D-6E8A-4147-A177-3AD203B41FA5}">
                      <a16:colId xmlns:a16="http://schemas.microsoft.com/office/drawing/2014/main" val="738722560"/>
                    </a:ext>
                  </a:extLst>
                </a:gridCol>
              </a:tblGrid>
              <a:tr h="437246">
                <a:tc>
                  <a:txBody>
                    <a:bodyPr/>
                    <a:lstStyle/>
                    <a:p>
                      <a:r>
                        <a:rPr lang="en-US" altLang="zh-TW" sz="2000" b="0" kern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TVS-872N-i3-8G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6587412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200" b="1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桌上型 </a:t>
                      </a:r>
                      <a:r>
                        <a:rPr lang="en-US" altLang="zh-TW" sz="1200" b="1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8-bay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09795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DDR4 8GB RAM (2x 4GB)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47922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0" err="1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NVMe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Gen3 x2 M.2 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埠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6557587"/>
                  </a:ext>
                </a:extLst>
              </a:tr>
              <a:tr h="279961">
                <a:tc>
                  <a:txBody>
                    <a:bodyPr/>
                    <a:lstStyle/>
                    <a:p>
                      <a:r>
                        <a:rPr lang="en-US" altLang="zh-TW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5GbE/2.5GbE/1GbE/100M</a:t>
                      </a:r>
                      <a:r>
                        <a:rPr lang="zh-TW" altLang="en-US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四速網路埠 </a:t>
                      </a:r>
                      <a:r>
                        <a:rPr lang="en-US" altLang="zh-TW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8061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1GbE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網路埠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6578046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HDMI 2.0 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8667032"/>
                  </a:ext>
                </a:extLst>
              </a:tr>
            </a:tbl>
          </a:graphicData>
        </a:graphic>
      </p:graphicFrame>
      <p:graphicFrame>
        <p:nvGraphicFramePr>
          <p:cNvPr id="15" name="表格 14">
            <a:extLst>
              <a:ext uri="{FF2B5EF4-FFF2-40B4-BE49-F238E27FC236}">
                <a16:creationId xmlns:a16="http://schemas.microsoft.com/office/drawing/2014/main" id="{7AF842D7-BC45-4815-B5E5-2AC9622564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75042"/>
              </p:ext>
            </p:extLst>
          </p:nvPr>
        </p:nvGraphicFramePr>
        <p:xfrm>
          <a:off x="4015515" y="2938278"/>
          <a:ext cx="3014677" cy="2066089"/>
        </p:xfrm>
        <a:graphic>
          <a:graphicData uri="http://schemas.openxmlformats.org/drawingml/2006/table">
            <a:tbl>
              <a:tblPr firstRow="1" bandRow="1">
                <a:tableStyleId>{CCF4F11A-23CF-4E7E-9DF9-85F2C6E581D8}</a:tableStyleId>
              </a:tblPr>
              <a:tblGrid>
                <a:gridCol w="3014677">
                  <a:extLst>
                    <a:ext uri="{9D8B030D-6E8A-4147-A177-3AD203B41FA5}">
                      <a16:colId xmlns:a16="http://schemas.microsoft.com/office/drawing/2014/main" val="738722560"/>
                    </a:ext>
                  </a:extLst>
                </a:gridCol>
              </a:tblGrid>
              <a:tr h="411704">
                <a:tc>
                  <a:txBody>
                    <a:bodyPr/>
                    <a:lstStyle/>
                    <a:p>
                      <a:r>
                        <a:rPr lang="en-US" altLang="zh-TW" sz="2000" b="0" kern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TVS-672N-i3-4G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6587412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200" b="1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桌上型 </a:t>
                      </a:r>
                      <a:r>
                        <a:rPr lang="en-US" altLang="zh-TW" sz="1200" b="1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6-bay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09795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DDR4 8GB RAM (2x 2GB)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47922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0" err="1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NVMe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Gen3 x2 M.2 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埠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6557587"/>
                  </a:ext>
                </a:extLst>
              </a:tr>
              <a:tr h="276585">
                <a:tc>
                  <a:txBody>
                    <a:bodyPr/>
                    <a:lstStyle/>
                    <a:p>
                      <a:r>
                        <a:rPr lang="en-US" altLang="zh-TW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5GbE/2.5GbE/1GbE/100M</a:t>
                      </a:r>
                      <a:r>
                        <a:rPr lang="zh-TW" alt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四速網路埠 </a:t>
                      </a:r>
                      <a:r>
                        <a:rPr lang="en-US" altLang="zh-TW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8061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1GbE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網路埠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6578046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 dirty="0">
                          <a:solidFill>
                            <a:schemeClr val="tx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HDMI 2.0 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560855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CDC1CA-336B-A149-B9C9-C46665EE5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原廠神配件</a:t>
            </a:r>
            <a:r>
              <a:rPr lang="zh-TW" altLang="en-US"/>
              <a:t> </a:t>
            </a:r>
            <a:r>
              <a:rPr lang="en-US" altLang="zh-TW"/>
              <a:t>QNA-UC5G1T</a:t>
            </a:r>
            <a:r>
              <a:rPr lang="zh-TW" altLang="en-US"/>
              <a:t> </a:t>
            </a:r>
            <a:r>
              <a:rPr lang="en-US" altLang="zh-TW"/>
              <a:t>(</a:t>
            </a:r>
            <a:r>
              <a:rPr lang="zh-CN" altLang="en-US"/>
              <a:t>選購</a:t>
            </a:r>
            <a:r>
              <a:rPr lang="en-US" altLang="zh-TW"/>
              <a:t>)</a:t>
            </a:r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826FE12-532E-6C4E-A3E4-8D28EC7AC202}"/>
              </a:ext>
            </a:extLst>
          </p:cNvPr>
          <p:cNvSpPr txBox="1"/>
          <p:nvPr/>
        </p:nvSpPr>
        <p:spPr>
          <a:xfrm>
            <a:off x="760719" y="1267566"/>
            <a:ext cx="4610421" cy="83099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US" altLang="zh-TW" sz="2400">
                <a:solidFill>
                  <a:srgbClr val="0070C0"/>
                </a:solidFill>
              </a:rPr>
              <a:t>USB 3.0 </a:t>
            </a:r>
            <a:r>
              <a:rPr lang="zh-TW" altLang="en-US" sz="2400">
                <a:solidFill>
                  <a:srgbClr val="0070C0"/>
                </a:solidFill>
              </a:rPr>
              <a:t>對 </a:t>
            </a:r>
            <a:r>
              <a:rPr lang="en-US" altLang="zh-TW" sz="2400">
                <a:solidFill>
                  <a:srgbClr val="0070C0"/>
                </a:solidFill>
              </a:rPr>
              <a:t>5GbE </a:t>
            </a:r>
            <a:r>
              <a:rPr lang="zh-TW" altLang="en-US" sz="2400">
                <a:solidFill>
                  <a:srgbClr val="0070C0"/>
                </a:solidFill>
              </a:rPr>
              <a:t>網路轉換器</a:t>
            </a:r>
            <a:endParaRPr lang="en-US" altLang="zh-TW" sz="2400">
              <a:solidFill>
                <a:srgbClr val="0070C0"/>
              </a:solidFill>
            </a:endParaRPr>
          </a:p>
          <a:p>
            <a:pPr algn="ctr" fontAlgn="base"/>
            <a:r>
              <a:rPr lang="en-US" altLang="zh-TW" sz="2400">
                <a:solidFill>
                  <a:schemeClr val="tx1">
                    <a:lumMod val="95000"/>
                    <a:lumOff val="5000"/>
                  </a:schemeClr>
                </a:solidFill>
              </a:rPr>
              <a:t>- </a:t>
            </a:r>
            <a:r>
              <a:rPr lang="zh-TW" altLang="en-US" sz="2400">
                <a:solidFill>
                  <a:schemeClr val="tx1">
                    <a:lumMod val="95000"/>
                    <a:lumOff val="5000"/>
                  </a:schemeClr>
                </a:solidFill>
              </a:rPr>
              <a:t>小配件讓效能有感提升 </a:t>
            </a:r>
            <a:r>
              <a:rPr lang="en-US" altLang="zh-TW" sz="240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endParaRPr lang="zh-TW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F48B57B-1787-452A-A111-593EF44A58E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344" b="53272"/>
          <a:stretch/>
        </p:blipFill>
        <p:spPr>
          <a:xfrm>
            <a:off x="1040220" y="-914009"/>
            <a:ext cx="5545474" cy="795658"/>
          </a:xfrm>
          <a:prstGeom prst="rect">
            <a:avLst/>
          </a:prstGeom>
        </p:spPr>
      </p:pic>
      <p:grpSp>
        <p:nvGrpSpPr>
          <p:cNvPr id="10" name="群組 9">
            <a:extLst>
              <a:ext uri="{FF2B5EF4-FFF2-40B4-BE49-F238E27FC236}">
                <a16:creationId xmlns:a16="http://schemas.microsoft.com/office/drawing/2014/main" id="{7D035029-D4BA-499B-8740-97B2B0842EE8}"/>
              </a:ext>
            </a:extLst>
          </p:cNvPr>
          <p:cNvGrpSpPr/>
          <p:nvPr/>
        </p:nvGrpSpPr>
        <p:grpSpPr>
          <a:xfrm>
            <a:off x="477686" y="-1014182"/>
            <a:ext cx="901171" cy="901171"/>
            <a:chOff x="616459" y="749541"/>
            <a:chExt cx="1020372" cy="1020372"/>
          </a:xfrm>
        </p:grpSpPr>
        <p:pic>
          <p:nvPicPr>
            <p:cNvPr id="11" name="圖片 10" descr="一張含有 物件 的圖片&#10;&#10;描述是以高可信度產生">
              <a:extLst>
                <a:ext uri="{FF2B5EF4-FFF2-40B4-BE49-F238E27FC236}">
                  <a16:creationId xmlns:a16="http://schemas.microsoft.com/office/drawing/2014/main" id="{143B4EA0-10C9-46DE-82D5-903CAB3CE3B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6459" y="749541"/>
              <a:ext cx="1020372" cy="102037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6142ADAA-CC2D-41E2-A870-E521E4B2CDF0}"/>
                </a:ext>
              </a:extLst>
            </p:cNvPr>
            <p:cNvSpPr/>
            <p:nvPr/>
          </p:nvSpPr>
          <p:spPr>
            <a:xfrm>
              <a:off x="861889" y="887133"/>
              <a:ext cx="492239" cy="7143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3500" b="1">
                  <a:latin typeface="Arial" pitchFamily="34" charset="0"/>
                  <a:cs typeface="Arial" pitchFamily="34" charset="0"/>
                </a:rPr>
                <a:t>1</a:t>
              </a:r>
              <a:endParaRPr lang="zh-TW" altLang="en-US" sz="35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群組 2">
            <a:extLst>
              <a:ext uri="{FF2B5EF4-FFF2-40B4-BE49-F238E27FC236}">
                <a16:creationId xmlns:a16="http://schemas.microsoft.com/office/drawing/2014/main" id="{7AC7E66F-D60C-4078-863B-99EA4173B9C8}"/>
              </a:ext>
            </a:extLst>
          </p:cNvPr>
          <p:cNvGrpSpPr/>
          <p:nvPr/>
        </p:nvGrpSpPr>
        <p:grpSpPr>
          <a:xfrm>
            <a:off x="588961" y="2172615"/>
            <a:ext cx="4964561" cy="2550204"/>
            <a:chOff x="3822354" y="1776690"/>
            <a:chExt cx="4964561" cy="2550204"/>
          </a:xfrm>
        </p:grpSpPr>
        <p:pic>
          <p:nvPicPr>
            <p:cNvPr id="13" name="圖形 12">
              <a:extLst>
                <a:ext uri="{FF2B5EF4-FFF2-40B4-BE49-F238E27FC236}">
                  <a16:creationId xmlns:a16="http://schemas.microsoft.com/office/drawing/2014/main" id="{BCE812C1-A69B-4130-9D32-58D4BF705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887239" y="1776690"/>
              <a:ext cx="3899676" cy="2279811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844928E6-5C78-4532-A9D1-B75995EEEFE0}"/>
                </a:ext>
              </a:extLst>
            </p:cNvPr>
            <p:cNvSpPr/>
            <p:nvPr/>
          </p:nvSpPr>
          <p:spPr>
            <a:xfrm>
              <a:off x="4909952" y="3286692"/>
              <a:ext cx="783216" cy="521840"/>
            </a:xfrm>
            <a:prstGeom prst="rect">
              <a:avLst/>
            </a:prstGeom>
            <a:solidFill>
              <a:srgbClr val="BDBE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/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9B42D19B-CB99-4BB9-B82B-14B5FABF0B7D}"/>
                </a:ext>
              </a:extLst>
            </p:cNvPr>
            <p:cNvSpPr/>
            <p:nvPr/>
          </p:nvSpPr>
          <p:spPr>
            <a:xfrm>
              <a:off x="4909952" y="2609322"/>
              <a:ext cx="1911452" cy="521840"/>
            </a:xfrm>
            <a:prstGeom prst="rect">
              <a:avLst/>
            </a:prstGeom>
            <a:solidFill>
              <a:srgbClr val="58595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F7236118-7BBF-4CF3-A150-EFAE4F668DA3}"/>
                </a:ext>
              </a:extLst>
            </p:cNvPr>
            <p:cNvSpPr/>
            <p:nvPr/>
          </p:nvSpPr>
          <p:spPr>
            <a:xfrm>
              <a:off x="4911304" y="1936959"/>
              <a:ext cx="3631682" cy="495864"/>
            </a:xfrm>
            <a:prstGeom prst="rect">
              <a:avLst/>
            </a:prstGeom>
            <a:gradFill>
              <a:gsLst>
                <a:gs pos="0">
                  <a:srgbClr val="4ED7FD"/>
                </a:gs>
                <a:gs pos="100000">
                  <a:srgbClr val="2862CA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/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67110BBF-966A-46A1-A4FB-A166F8529482}"/>
                </a:ext>
              </a:extLst>
            </p:cNvPr>
            <p:cNvSpPr/>
            <p:nvPr/>
          </p:nvSpPr>
          <p:spPr>
            <a:xfrm>
              <a:off x="4078273" y="1984207"/>
              <a:ext cx="716863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625">
                  <a:solidFill>
                    <a:srgbClr val="2862CA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</a:t>
              </a:r>
              <a:r>
                <a:rPr lang="en-US" altLang="zh-CN" sz="1125">
                  <a:solidFill>
                    <a:srgbClr val="2862CA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rgbClr val="2862CA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BF950EE5-F0DF-44E1-85FF-4BA09F545F0A}"/>
                </a:ext>
              </a:extLst>
            </p:cNvPr>
            <p:cNvSpPr/>
            <p:nvPr/>
          </p:nvSpPr>
          <p:spPr>
            <a:xfrm>
              <a:off x="3822354" y="2613168"/>
              <a:ext cx="997389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rgbClr val="58595B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2.5</a:t>
              </a:r>
              <a:r>
                <a:rPr lang="en-US" altLang="zh-CN" sz="1125">
                  <a:solidFill>
                    <a:srgbClr val="58595B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D1B80EB5-6B5E-4435-B62B-4A9B49065FDB}"/>
                </a:ext>
              </a:extLst>
            </p:cNvPr>
            <p:cNvSpPr/>
            <p:nvPr/>
          </p:nvSpPr>
          <p:spPr>
            <a:xfrm>
              <a:off x="4114697" y="3261599"/>
              <a:ext cx="716863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</a:t>
              </a:r>
              <a:r>
                <a:rPr lang="en-US" altLang="zh-CN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1A504653-6A81-4B63-BAB2-10AF705C54C0}"/>
                </a:ext>
              </a:extLst>
            </p:cNvPr>
            <p:cNvSpPr/>
            <p:nvPr/>
          </p:nvSpPr>
          <p:spPr>
            <a:xfrm>
              <a:off x="7224367" y="1944080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</a:t>
              </a:r>
              <a:r>
                <a:rPr lang="en-US" altLang="zh-TW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000</a:t>
              </a:r>
              <a:r>
                <a:rPr lang="en-US" altLang="zh-TW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42D543A1-7A2B-40DB-AB3C-2FE5081D0BA7}"/>
                </a:ext>
              </a:extLst>
            </p:cNvPr>
            <p:cNvSpPr/>
            <p:nvPr/>
          </p:nvSpPr>
          <p:spPr>
            <a:xfrm>
              <a:off x="5579237" y="2625748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2500</a:t>
              </a:r>
              <a:r>
                <a:rPr lang="en-US" altLang="zh-TW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7E2D2EB8-2128-4413-9E4F-050FDB8BAD49}"/>
                </a:ext>
              </a:extLst>
            </p:cNvPr>
            <p:cNvSpPr/>
            <p:nvPr/>
          </p:nvSpPr>
          <p:spPr>
            <a:xfrm>
              <a:off x="5608496" y="3327075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1000</a:t>
              </a:r>
              <a:r>
                <a:rPr lang="en-US" altLang="zh-TW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4110CE7A-1B6C-4A54-9D84-2A2C2032CCF4}"/>
                </a:ext>
              </a:extLst>
            </p:cNvPr>
            <p:cNvSpPr/>
            <p:nvPr/>
          </p:nvSpPr>
          <p:spPr>
            <a:xfrm>
              <a:off x="4803762" y="4096062"/>
              <a:ext cx="24878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0</a:t>
              </a:r>
              <a:endParaRPr lang="zh-TW" altLang="en-US" sz="900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61495885-3B4E-4EDD-8247-F8ED95C87279}"/>
                </a:ext>
              </a:extLst>
            </p:cNvPr>
            <p:cNvSpPr/>
            <p:nvPr/>
          </p:nvSpPr>
          <p:spPr>
            <a:xfrm>
              <a:off x="5472300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1000</a:t>
              </a:r>
              <a:endParaRPr lang="zh-TW" altLang="en-US" sz="900"/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43960B5F-5C0A-456E-B21A-7DB8EFEB66FD}"/>
                </a:ext>
              </a:extLst>
            </p:cNvPr>
            <p:cNvSpPr/>
            <p:nvPr/>
          </p:nvSpPr>
          <p:spPr>
            <a:xfrm>
              <a:off x="6200319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2000</a:t>
              </a:r>
              <a:endParaRPr lang="zh-TW" altLang="en-US" sz="900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E8629097-D3F0-4F41-9810-C93978D7C1BF}"/>
                </a:ext>
              </a:extLst>
            </p:cNvPr>
            <p:cNvSpPr/>
            <p:nvPr/>
          </p:nvSpPr>
          <p:spPr>
            <a:xfrm>
              <a:off x="6928338" y="4096062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3000</a:t>
              </a:r>
              <a:endParaRPr lang="zh-TW" altLang="en-US" sz="900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2777F989-76A4-41AC-85F4-409C92823EE8}"/>
                </a:ext>
              </a:extLst>
            </p:cNvPr>
            <p:cNvSpPr/>
            <p:nvPr/>
          </p:nvSpPr>
          <p:spPr>
            <a:xfrm>
              <a:off x="7628244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4000</a:t>
              </a:r>
              <a:endParaRPr lang="zh-TW" altLang="en-US" sz="900"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CBE2DE61-5486-47F1-9984-C69CC973EA08}"/>
                </a:ext>
              </a:extLst>
            </p:cNvPr>
            <p:cNvSpPr/>
            <p:nvPr/>
          </p:nvSpPr>
          <p:spPr>
            <a:xfrm>
              <a:off x="8328150" y="40914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5000</a:t>
              </a:r>
              <a:endParaRPr lang="zh-TW" altLang="en-US" sz="900"/>
            </a:p>
          </p:txBody>
        </p:sp>
      </p:grpSp>
      <p:pic>
        <p:nvPicPr>
          <p:cNvPr id="31" name="圖片 30" descr="一張含有 電子用品 的圖片&#10;&#10;描述是以高可信度產生">
            <a:extLst>
              <a:ext uri="{FF2B5EF4-FFF2-40B4-BE49-F238E27FC236}">
                <a16:creationId xmlns:a16="http://schemas.microsoft.com/office/drawing/2014/main" id="{B8095750-231E-4507-88F6-CFFEEE636F5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92334" y="2492863"/>
            <a:ext cx="1556230" cy="1336072"/>
          </a:xfrm>
          <a:prstGeom prst="rect">
            <a:avLst/>
          </a:prstGeom>
          <a:effectLst/>
        </p:spPr>
      </p:pic>
      <p:pic>
        <p:nvPicPr>
          <p:cNvPr id="32" name="圖片 31">
            <a:extLst>
              <a:ext uri="{FF2B5EF4-FFF2-40B4-BE49-F238E27FC236}">
                <a16:creationId xmlns:a16="http://schemas.microsoft.com/office/drawing/2014/main" id="{A3BAAC99-66A4-4298-8270-C50F363289F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8351" t="7698" r="309" b="3046"/>
          <a:stretch/>
        </p:blipFill>
        <p:spPr>
          <a:xfrm>
            <a:off x="5929461" y="1239559"/>
            <a:ext cx="3214539" cy="3903941"/>
          </a:xfrm>
          <a:prstGeom prst="snip2DiagRect">
            <a:avLst/>
          </a:prstGeom>
        </p:spPr>
      </p:pic>
    </p:spTree>
    <p:extLst>
      <p:ext uri="{BB962C8B-B14F-4D97-AF65-F5344CB8AC3E}">
        <p14:creationId xmlns:p14="http://schemas.microsoft.com/office/powerpoint/2010/main" val="2240943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6B8BBE6-3CA6-4E8D-B2FF-8279CE1B4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建構</a:t>
            </a:r>
            <a:r>
              <a:rPr kumimoji="1" lang="en-US" altLang="zh-CN"/>
              <a:t>2.5GbE/5GbE </a:t>
            </a:r>
            <a:r>
              <a:rPr kumimoji="1" lang="zh-CN" altLang="en-US"/>
              <a:t>高速連線</a:t>
            </a:r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F18861E-78B1-45EE-992A-AD5D8BFF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963" y="1724200"/>
            <a:ext cx="1267820" cy="972233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093E4604-1840-4EC6-B83F-C9338E9C5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908" y="1679340"/>
            <a:ext cx="1371600" cy="857250"/>
          </a:xfrm>
          <a:prstGeom prst="rect">
            <a:avLst/>
          </a:prstGeom>
        </p:spPr>
      </p:pic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4C91AFE5-DAC9-41E0-8736-D26952581F73}"/>
              </a:ext>
            </a:extLst>
          </p:cNvPr>
          <p:cNvCxnSpPr>
            <a:cxnSpLocks/>
          </p:cNvCxnSpPr>
          <p:nvPr/>
        </p:nvCxnSpPr>
        <p:spPr>
          <a:xfrm flipV="1">
            <a:off x="3801616" y="2099705"/>
            <a:ext cx="2460871" cy="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字方塊 7">
            <a:extLst>
              <a:ext uri="{FF2B5EF4-FFF2-40B4-BE49-F238E27FC236}">
                <a16:creationId xmlns:a16="http://schemas.microsoft.com/office/drawing/2014/main" id="{DD633CAC-DC9C-4818-B321-1C9F69C8BEF9}"/>
              </a:ext>
            </a:extLst>
          </p:cNvPr>
          <p:cNvSpPr txBox="1"/>
          <p:nvPr/>
        </p:nvSpPr>
        <p:spPr>
          <a:xfrm>
            <a:off x="1909403" y="1777910"/>
            <a:ext cx="8531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>
                <a:solidFill>
                  <a:schemeClr val="tx1">
                    <a:lumMod val="85000"/>
                    <a:lumOff val="15000"/>
                  </a:schemeClr>
                </a:solidFill>
              </a:rPr>
              <a:t>USB 3.0</a:t>
            </a:r>
            <a:endParaRPr kumimoji="1" lang="zh-TW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9DD6E55-7832-491A-B1F0-92A589F605BD}"/>
              </a:ext>
            </a:extLst>
          </p:cNvPr>
          <p:cNvSpPr txBox="1"/>
          <p:nvPr/>
        </p:nvSpPr>
        <p:spPr>
          <a:xfrm>
            <a:off x="2846869" y="2510933"/>
            <a:ext cx="1175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>
                <a:solidFill>
                  <a:schemeClr val="tx1">
                    <a:lumMod val="85000"/>
                    <a:lumOff val="15000"/>
                  </a:schemeClr>
                </a:solidFill>
              </a:rPr>
              <a:t>QNA-UC5G1T</a:t>
            </a:r>
            <a:endParaRPr kumimoji="1" lang="zh-TW" altLang="en-US" sz="12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8DB30299-056E-45ED-A2E8-152CBEC08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80" y="3217726"/>
            <a:ext cx="1267820" cy="972233"/>
          </a:xfrm>
          <a:prstGeom prst="rect">
            <a:avLst/>
          </a:prstGeom>
        </p:spPr>
      </p:pic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667BF69B-B2E3-47AD-AAC5-C6175BB8D3F2}"/>
              </a:ext>
            </a:extLst>
          </p:cNvPr>
          <p:cNvCxnSpPr>
            <a:cxnSpLocks/>
          </p:cNvCxnSpPr>
          <p:nvPr/>
        </p:nvCxnSpPr>
        <p:spPr>
          <a:xfrm>
            <a:off x="1873447" y="2084337"/>
            <a:ext cx="982835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圖片 12">
            <a:extLst>
              <a:ext uri="{FF2B5EF4-FFF2-40B4-BE49-F238E27FC236}">
                <a16:creationId xmlns:a16="http://schemas.microsoft.com/office/drawing/2014/main" id="{A5397738-7525-449B-9BDF-11724941CF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72" t="18982" r="5019" b="4450"/>
          <a:stretch/>
        </p:blipFill>
        <p:spPr>
          <a:xfrm>
            <a:off x="2960561" y="3104249"/>
            <a:ext cx="1529069" cy="1100733"/>
          </a:xfrm>
          <a:prstGeom prst="rect">
            <a:avLst/>
          </a:prstGeom>
        </p:spPr>
      </p:pic>
      <p:sp>
        <p:nvSpPr>
          <p:cNvPr id="14" name="文字方塊 13">
            <a:extLst>
              <a:ext uri="{FF2B5EF4-FFF2-40B4-BE49-F238E27FC236}">
                <a16:creationId xmlns:a16="http://schemas.microsoft.com/office/drawing/2014/main" id="{D8AADC07-C23F-4095-A201-88E5B5018463}"/>
              </a:ext>
            </a:extLst>
          </p:cNvPr>
          <p:cNvSpPr txBox="1"/>
          <p:nvPr/>
        </p:nvSpPr>
        <p:spPr>
          <a:xfrm>
            <a:off x="3936386" y="1787280"/>
            <a:ext cx="2236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>
                <a:solidFill>
                  <a:schemeClr val="tx1">
                    <a:lumMod val="85000"/>
                    <a:lumOff val="15000"/>
                  </a:schemeClr>
                </a:solidFill>
              </a:rPr>
              <a:t>Cat 5e</a:t>
            </a: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網路線</a:t>
            </a:r>
            <a:r>
              <a:rPr kumimoji="1" lang="en-US" altLang="zh-CN">
                <a:solidFill>
                  <a:schemeClr val="tx1">
                    <a:lumMod val="85000"/>
                    <a:lumOff val="15000"/>
                  </a:schemeClr>
                </a:solidFill>
              </a:rPr>
              <a:t> 5Gbps </a:t>
            </a:r>
            <a:r>
              <a:rPr kumimoji="1" lang="zh-TW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直連</a:t>
            </a: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12630965-ED78-411F-B116-64181DB6CEA0}"/>
              </a:ext>
            </a:extLst>
          </p:cNvPr>
          <p:cNvCxnSpPr>
            <a:cxnSpLocks/>
          </p:cNvCxnSpPr>
          <p:nvPr/>
        </p:nvCxnSpPr>
        <p:spPr>
          <a:xfrm>
            <a:off x="4532996" y="3895944"/>
            <a:ext cx="1729491" cy="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7A391EB8-A652-4916-82A1-0F93845356D5}"/>
              </a:ext>
            </a:extLst>
          </p:cNvPr>
          <p:cNvSpPr txBox="1"/>
          <p:nvPr/>
        </p:nvSpPr>
        <p:spPr>
          <a:xfrm>
            <a:off x="4690489" y="3603183"/>
            <a:ext cx="13003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>
                <a:solidFill>
                  <a:schemeClr val="tx1">
                    <a:lumMod val="85000"/>
                    <a:lumOff val="15000"/>
                  </a:schemeClr>
                </a:solidFill>
              </a:rPr>
              <a:t>Cat 5e</a:t>
            </a: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網路線</a:t>
            </a:r>
            <a:endParaRPr kumimoji="1" lang="zh-TW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1570598E-0BF5-4838-9A56-D29115F32E0D}"/>
              </a:ext>
            </a:extLst>
          </p:cNvPr>
          <p:cNvSpPr txBox="1"/>
          <p:nvPr/>
        </p:nvSpPr>
        <p:spPr>
          <a:xfrm>
            <a:off x="3222465" y="4300122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TW" sz="1200" err="1">
                <a:solidFill>
                  <a:schemeClr val="tx1">
                    <a:lumMod val="85000"/>
                    <a:lumOff val="15000"/>
                  </a:schemeClr>
                </a:solidFill>
              </a:rPr>
              <a:t>WiFi</a:t>
            </a:r>
            <a:r>
              <a:rPr kumimoji="1" lang="en-US" altLang="zh-TW" sz="1200">
                <a:solidFill>
                  <a:schemeClr val="tx1">
                    <a:lumMod val="85000"/>
                    <a:lumOff val="15000"/>
                  </a:schemeClr>
                </a:solidFill>
              </a:rPr>
              <a:t> 6 AP </a:t>
            </a:r>
          </a:p>
          <a:p>
            <a:pPr algn="ctr"/>
            <a:r>
              <a:rPr kumimoji="1" lang="zh-CN" altLang="en-US" sz="1200">
                <a:solidFill>
                  <a:schemeClr val="tx1">
                    <a:lumMod val="85000"/>
                    <a:lumOff val="15000"/>
                  </a:schemeClr>
                </a:solidFill>
              </a:rPr>
              <a:t>內建</a:t>
            </a:r>
            <a:r>
              <a:rPr kumimoji="1" lang="en-US" altLang="zh-CN" sz="1200">
                <a:solidFill>
                  <a:schemeClr val="tx1">
                    <a:lumMod val="85000"/>
                    <a:lumOff val="15000"/>
                  </a:schemeClr>
                </a:solidFill>
              </a:rPr>
              <a:t>5GbE</a:t>
            </a:r>
            <a:r>
              <a:rPr kumimoji="1" lang="zh-CN" altLang="en-US" sz="1200">
                <a:solidFill>
                  <a:schemeClr val="tx1">
                    <a:lumMod val="85000"/>
                    <a:lumOff val="15000"/>
                  </a:schemeClr>
                </a:solidFill>
              </a:rPr>
              <a:t>埠</a:t>
            </a:r>
            <a:endParaRPr kumimoji="1" lang="zh-TW" altLang="en-US" sz="12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6F7EA06A-E94C-48C4-8BE5-4D22544355CF}"/>
              </a:ext>
            </a:extLst>
          </p:cNvPr>
          <p:cNvGrpSpPr/>
          <p:nvPr/>
        </p:nvGrpSpPr>
        <p:grpSpPr>
          <a:xfrm>
            <a:off x="1839046" y="3423440"/>
            <a:ext cx="860204" cy="831182"/>
            <a:chOff x="1466701" y="3181706"/>
            <a:chExt cx="860204" cy="831182"/>
          </a:xfrm>
        </p:grpSpPr>
        <p:sp>
          <p:nvSpPr>
            <p:cNvPr id="19" name="弧線 28">
              <a:extLst>
                <a:ext uri="{FF2B5EF4-FFF2-40B4-BE49-F238E27FC236}">
                  <a16:creationId xmlns:a16="http://schemas.microsoft.com/office/drawing/2014/main" id="{B88FC693-50A1-4454-8738-4ADFCE4ED71B}"/>
                </a:ext>
              </a:extLst>
            </p:cNvPr>
            <p:cNvSpPr/>
            <p:nvPr/>
          </p:nvSpPr>
          <p:spPr>
            <a:xfrm rot="2352297">
              <a:off x="1468825" y="3416735"/>
              <a:ext cx="408413" cy="444592"/>
            </a:xfrm>
            <a:prstGeom prst="arc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0" name="弧線 29">
              <a:extLst>
                <a:ext uri="{FF2B5EF4-FFF2-40B4-BE49-F238E27FC236}">
                  <a16:creationId xmlns:a16="http://schemas.microsoft.com/office/drawing/2014/main" id="{FAA55461-1397-493D-B8BF-B3A9E920259E}"/>
                </a:ext>
              </a:extLst>
            </p:cNvPr>
            <p:cNvSpPr/>
            <p:nvPr/>
          </p:nvSpPr>
          <p:spPr>
            <a:xfrm rot="2586061">
              <a:off x="1466701" y="3348781"/>
              <a:ext cx="559129" cy="580497"/>
            </a:xfrm>
            <a:prstGeom prst="arc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1" name="弧線 30">
              <a:extLst>
                <a:ext uri="{FF2B5EF4-FFF2-40B4-BE49-F238E27FC236}">
                  <a16:creationId xmlns:a16="http://schemas.microsoft.com/office/drawing/2014/main" id="{F5510E1E-88BD-41CF-9F04-1CFC16DA396D}"/>
                </a:ext>
              </a:extLst>
            </p:cNvPr>
            <p:cNvSpPr/>
            <p:nvPr/>
          </p:nvSpPr>
          <p:spPr>
            <a:xfrm rot="2586061">
              <a:off x="1479781" y="3277398"/>
              <a:ext cx="691721" cy="723260"/>
            </a:xfrm>
            <a:prstGeom prst="arc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2" name="弧線 31">
              <a:extLst>
                <a:ext uri="{FF2B5EF4-FFF2-40B4-BE49-F238E27FC236}">
                  <a16:creationId xmlns:a16="http://schemas.microsoft.com/office/drawing/2014/main" id="{51DE6C86-EA59-403E-B65B-8A92D93A31B1}"/>
                </a:ext>
              </a:extLst>
            </p:cNvPr>
            <p:cNvSpPr/>
            <p:nvPr/>
          </p:nvSpPr>
          <p:spPr>
            <a:xfrm rot="2883621">
              <a:off x="1510577" y="3196559"/>
              <a:ext cx="831182" cy="801475"/>
            </a:xfrm>
            <a:prstGeom prst="arc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486425A8-F46A-4791-A84D-6A26C07469FE}"/>
              </a:ext>
            </a:extLst>
          </p:cNvPr>
          <p:cNvSpPr txBox="1"/>
          <p:nvPr/>
        </p:nvSpPr>
        <p:spPr>
          <a:xfrm>
            <a:off x="2043664" y="3062709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err="1">
                <a:solidFill>
                  <a:schemeClr val="tx1">
                    <a:lumMod val="85000"/>
                    <a:lumOff val="15000"/>
                  </a:schemeClr>
                </a:solidFill>
              </a:rPr>
              <a:t>WiFi</a:t>
            </a:r>
            <a:r>
              <a:rPr kumimoji="1" lang="en-US" altLang="zh-TW">
                <a:solidFill>
                  <a:schemeClr val="tx1">
                    <a:lumMod val="85000"/>
                    <a:lumOff val="15000"/>
                  </a:schemeClr>
                </a:solidFill>
              </a:rPr>
              <a:t> 6 </a:t>
            </a:r>
          </a:p>
          <a:p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無線網路</a:t>
            </a:r>
            <a:endParaRPr kumimoji="1" lang="zh-TW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B0BD549D-20F9-43A3-976E-A0368B62F8DE}"/>
              </a:ext>
            </a:extLst>
          </p:cNvPr>
          <p:cNvSpPr txBox="1"/>
          <p:nvPr/>
        </p:nvSpPr>
        <p:spPr>
          <a:xfrm>
            <a:off x="6684509" y="2581173"/>
            <a:ext cx="9012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>
                <a:solidFill>
                  <a:schemeClr val="tx1">
                    <a:lumMod val="95000"/>
                    <a:lumOff val="5000"/>
                  </a:schemeClr>
                </a:solidFill>
              </a:rPr>
              <a:t>TVS-872N</a:t>
            </a:r>
            <a:endParaRPr kumimoji="1" lang="zh-TW" altLang="en-US" sz="12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BD521F77-0AC8-4403-AD38-2FC62E345B67}"/>
              </a:ext>
            </a:extLst>
          </p:cNvPr>
          <p:cNvSpPr txBox="1"/>
          <p:nvPr/>
        </p:nvSpPr>
        <p:spPr>
          <a:xfrm>
            <a:off x="6602409" y="4306431"/>
            <a:ext cx="9012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>
                <a:solidFill>
                  <a:schemeClr val="tx1">
                    <a:lumMod val="95000"/>
                    <a:lumOff val="5000"/>
                  </a:schemeClr>
                </a:solidFill>
              </a:rPr>
              <a:t>TVS-872N</a:t>
            </a:r>
            <a:endParaRPr kumimoji="1" lang="zh-TW" altLang="en-US" sz="12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7" name="圖片 7">
            <a:extLst>
              <a:ext uri="{FF2B5EF4-FFF2-40B4-BE49-F238E27FC236}">
                <a16:creationId xmlns:a16="http://schemas.microsoft.com/office/drawing/2014/main" id="{CD6C828B-77F3-4B35-8EFF-11BFEA3DE34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66967" y="3051665"/>
            <a:ext cx="2161416" cy="1350886"/>
          </a:xfrm>
          <a:prstGeom prst="rect">
            <a:avLst/>
          </a:prstGeom>
        </p:spPr>
      </p:pic>
      <p:pic>
        <p:nvPicPr>
          <p:cNvPr id="28" name="圖片 7">
            <a:extLst>
              <a:ext uri="{FF2B5EF4-FFF2-40B4-BE49-F238E27FC236}">
                <a16:creationId xmlns:a16="http://schemas.microsoft.com/office/drawing/2014/main" id="{B1E4A474-2088-4BDD-B3C9-67D05A7638C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60283" y="1360537"/>
            <a:ext cx="2161416" cy="1350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70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4AFF2DB7-CEBE-425A-852A-FCB28295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918" y="1261269"/>
            <a:ext cx="6055519" cy="2139950"/>
          </a:xfrm>
        </p:spPr>
        <p:txBody>
          <a:bodyPr>
            <a:normAutofit/>
          </a:bodyPr>
          <a:lstStyle/>
          <a:p>
            <a:pPr algn="ctr"/>
            <a:r>
              <a:rPr lang="zh-TW" altLang="en-US" sz="6000" b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微軟正黑體"/>
                <a:cs typeface="Arial"/>
              </a:rPr>
              <a:t>5GbE </a:t>
            </a:r>
            <a:r>
              <a:rPr lang="zh-TW" altLang="en-US" sz="6000" b="1">
                <a:solidFill>
                  <a:schemeClr val="tx1">
                    <a:lumMod val="85000"/>
                    <a:lumOff val="15000"/>
                  </a:schemeClr>
                </a:solidFill>
                <a:latin typeface="微軟正黑體"/>
                <a:ea typeface="微軟正黑體"/>
              </a:rPr>
              <a:t>效能 </a:t>
            </a:r>
            <a:br>
              <a:rPr lang="en-US" altLang="zh-TW" sz="6000" b="1">
                <a:solidFill>
                  <a:schemeClr val="tx1">
                    <a:lumMod val="85000"/>
                    <a:lumOff val="15000"/>
                  </a:schemeClr>
                </a:solidFill>
                <a:latin typeface="微軟正黑體"/>
                <a:ea typeface="微軟正黑體"/>
              </a:rPr>
            </a:br>
            <a:r>
              <a:rPr kumimoji="1" lang="en-US" altLang="zh-CN" sz="6000" b="1">
                <a:solidFill>
                  <a:schemeClr val="tx1">
                    <a:lumMod val="85000"/>
                    <a:lumOff val="15000"/>
                  </a:schemeClr>
                </a:solidFill>
              </a:rPr>
              <a:t>Live Demo</a:t>
            </a:r>
            <a:endParaRPr lang="zh-TW" altLang="en-US" sz="60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矩形 11">
            <a:extLst>
              <a:ext uri="{FF2B5EF4-FFF2-40B4-BE49-F238E27FC236}">
                <a16:creationId xmlns:a16="http://schemas.microsoft.com/office/drawing/2014/main" id="{BD8F1F18-C45E-4A11-B493-F8645E87076B}"/>
              </a:ext>
            </a:extLst>
          </p:cNvPr>
          <p:cNvSpPr/>
          <p:nvPr/>
        </p:nvSpPr>
        <p:spPr>
          <a:xfrm>
            <a:off x="0" y="0"/>
            <a:ext cx="1905640" cy="5143500"/>
          </a:xfrm>
          <a:custGeom>
            <a:avLst/>
            <a:gdLst>
              <a:gd name="connsiteX0" fmla="*/ 0 w 699247"/>
              <a:gd name="connsiteY0" fmla="*/ 0 h 5143500"/>
              <a:gd name="connsiteX1" fmla="*/ 699247 w 699247"/>
              <a:gd name="connsiteY1" fmla="*/ 0 h 5143500"/>
              <a:gd name="connsiteX2" fmla="*/ 699247 w 699247"/>
              <a:gd name="connsiteY2" fmla="*/ 5143500 h 5143500"/>
              <a:gd name="connsiteX3" fmla="*/ 0 w 699247"/>
              <a:gd name="connsiteY3" fmla="*/ 5143500 h 5143500"/>
              <a:gd name="connsiteX4" fmla="*/ 0 w 699247"/>
              <a:gd name="connsiteY4" fmla="*/ 0 h 5143500"/>
              <a:gd name="connsiteX0" fmla="*/ 0 w 3035193"/>
              <a:gd name="connsiteY0" fmla="*/ 0 h 5143500"/>
              <a:gd name="connsiteX1" fmla="*/ 699247 w 3035193"/>
              <a:gd name="connsiteY1" fmla="*/ 0 h 5143500"/>
              <a:gd name="connsiteX2" fmla="*/ 3035193 w 3035193"/>
              <a:gd name="connsiteY2" fmla="*/ 5143500 h 5143500"/>
              <a:gd name="connsiteX3" fmla="*/ 0 w 3035193"/>
              <a:gd name="connsiteY3" fmla="*/ 5143500 h 5143500"/>
              <a:gd name="connsiteX4" fmla="*/ 0 w 3035193"/>
              <a:gd name="connsiteY4" fmla="*/ 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5193" h="5143500">
                <a:moveTo>
                  <a:pt x="0" y="0"/>
                </a:moveTo>
                <a:lnTo>
                  <a:pt x="699247" y="0"/>
                </a:lnTo>
                <a:lnTo>
                  <a:pt x="303519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1" name="圖片 10" descr="一張含有 室內, 桌, 武器 的圖片&#10;&#10;自動產生的描述">
            <a:extLst>
              <a:ext uri="{FF2B5EF4-FFF2-40B4-BE49-F238E27FC236}">
                <a16:creationId xmlns:a16="http://schemas.microsoft.com/office/drawing/2014/main" id="{AB0AB4FB-677F-4DCF-93AA-4DAEBE5CED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5" t="10716" r="6764" b="13812"/>
          <a:stretch/>
        </p:blipFill>
        <p:spPr>
          <a:xfrm rot="20849906">
            <a:off x="-883607" y="3100854"/>
            <a:ext cx="4467485" cy="2096276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CA04D8DE-D6BB-405F-9063-51A9588BC7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36668" y="294703"/>
            <a:ext cx="1318888" cy="23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524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剪去單一角落 19">
            <a:extLst>
              <a:ext uri="{FF2B5EF4-FFF2-40B4-BE49-F238E27FC236}">
                <a16:creationId xmlns:a16="http://schemas.microsoft.com/office/drawing/2014/main" id="{EB081D2B-8195-4F1F-A448-1BD0E2548D40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>
            <a:extLst>
              <a:ext uri="{FF2B5EF4-FFF2-40B4-BE49-F238E27FC236}">
                <a16:creationId xmlns:a16="http://schemas.microsoft.com/office/drawing/2014/main" id="{F3221632-9416-46B7-9EC2-2BA15F1BD430}"/>
              </a:ext>
            </a:extLst>
          </p:cNvPr>
          <p:cNvSpPr/>
          <p:nvPr/>
        </p:nvSpPr>
        <p:spPr>
          <a:xfrm>
            <a:off x="7246045" y="138314"/>
            <a:ext cx="1675118" cy="1675118"/>
          </a:xfrm>
          <a:prstGeom prst="ellipse">
            <a:avLst/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" name="图片 3" descr="图片包含 电子产品, 室内, 黑色&#10;&#10;已生成极高可信度的说明">
            <a:extLst>
              <a:ext uri="{FF2B5EF4-FFF2-40B4-BE49-F238E27FC236}">
                <a16:creationId xmlns:a16="http://schemas.microsoft.com/office/drawing/2014/main" id="{19127A41-EFE9-4EEF-8226-B7B9FEC68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0465" y="1458308"/>
            <a:ext cx="5522581" cy="3449557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429E885A-37B2-4406-A3A4-E45DCE9D9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sz="4400">
                <a:latin typeface="微軟正黑體"/>
                <a:ea typeface="微軟正黑體"/>
              </a:rPr>
              <a:t>正面硬體配置</a:t>
            </a:r>
            <a:endParaRPr lang="zh-TW" altLang="en-US" sz="4400"/>
          </a:p>
        </p:txBody>
      </p:sp>
      <p:cxnSp>
        <p:nvCxnSpPr>
          <p:cNvPr id="10" name="Shape 193">
            <a:extLst>
              <a:ext uri="{FF2B5EF4-FFF2-40B4-BE49-F238E27FC236}">
                <a16:creationId xmlns:a16="http://schemas.microsoft.com/office/drawing/2014/main" id="{DC7679F1-35B2-DC47-8747-85C88385124C}"/>
              </a:ext>
            </a:extLst>
          </p:cNvPr>
          <p:cNvCxnSpPr>
            <a:cxnSpLocks/>
          </p:cNvCxnSpPr>
          <p:nvPr/>
        </p:nvCxnSpPr>
        <p:spPr>
          <a:xfrm rot="10800000" flipV="1">
            <a:off x="6614523" y="2979887"/>
            <a:ext cx="864831" cy="61557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3" name="Shape 193">
            <a:extLst>
              <a:ext uri="{FF2B5EF4-FFF2-40B4-BE49-F238E27FC236}">
                <a16:creationId xmlns:a16="http://schemas.microsoft.com/office/drawing/2014/main" id="{828EB346-F88B-0B44-A9AD-C17CA50F097A}"/>
              </a:ext>
            </a:extLst>
          </p:cNvPr>
          <p:cNvCxnSpPr>
            <a:cxnSpLocks/>
          </p:cNvCxnSpPr>
          <p:nvPr/>
        </p:nvCxnSpPr>
        <p:spPr>
          <a:xfrm rot="10800000" flipV="1">
            <a:off x="6824890" y="3477428"/>
            <a:ext cx="654464" cy="57387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9" name="Shape 183">
            <a:extLst>
              <a:ext uri="{FF2B5EF4-FFF2-40B4-BE49-F238E27FC236}">
                <a16:creationId xmlns:a16="http://schemas.microsoft.com/office/drawing/2014/main" id="{D5688F2A-5A42-AE4E-AB3B-0699AFDA7EA9}"/>
              </a:ext>
            </a:extLst>
          </p:cNvPr>
          <p:cNvSpPr txBox="1"/>
          <p:nvPr/>
        </p:nvSpPr>
        <p:spPr>
          <a:xfrm>
            <a:off x="126530" y="2990928"/>
            <a:ext cx="1759124" cy="46135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3.5"/ 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2.5”SATA </a:t>
            </a:r>
          </a:p>
          <a:p>
            <a:pPr lvl="0">
              <a:buClr>
                <a:srgbClr val="595959"/>
              </a:buClr>
              <a:buSzPct val="25000"/>
            </a:pP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6Gb/s HDD/SSD </a:t>
            </a:r>
            <a:r>
              <a:rPr 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插槽</a:t>
            </a:r>
          </a:p>
        </p:txBody>
      </p:sp>
      <p:sp>
        <p:nvSpPr>
          <p:cNvPr id="28" name="TextBox 13">
            <a:extLst>
              <a:ext uri="{FF2B5EF4-FFF2-40B4-BE49-F238E27FC236}">
                <a16:creationId xmlns:a16="http://schemas.microsoft.com/office/drawing/2014/main" id="{B3FA9EEE-0368-4A2C-8426-C46FB5F2AF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3165" y="1381483"/>
            <a:ext cx="952346" cy="284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 anchor="t">
            <a:spAutoFit/>
          </a:bodyPr>
          <a:lstStyle/>
          <a:p>
            <a:pPr eaLnBrk="1" hangingPunct="1">
              <a:defRPr/>
            </a:pPr>
            <a:r>
              <a:rPr lang="en-US" altLang="zh-TW" sz="1050" b="1">
                <a:solidFill>
                  <a:schemeClr val="tx2">
                    <a:lumMod val="50000"/>
                  </a:schemeClr>
                </a:solidFill>
                <a:ea typeface="微軟正黑體"/>
              </a:rPr>
              <a:t>TVS-672N</a:t>
            </a:r>
            <a:endParaRPr lang="en-US" altLang="en-US" sz="1050" b="1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6" name="Shape 180">
            <a:extLst>
              <a:ext uri="{FF2B5EF4-FFF2-40B4-BE49-F238E27FC236}">
                <a16:creationId xmlns:a16="http://schemas.microsoft.com/office/drawing/2014/main" id="{96804B3E-85E3-C44E-AC41-698374D8904E}"/>
              </a:ext>
            </a:extLst>
          </p:cNvPr>
          <p:cNvSpPr txBox="1"/>
          <p:nvPr/>
        </p:nvSpPr>
        <p:spPr>
          <a:xfrm>
            <a:off x="126530" y="1469999"/>
            <a:ext cx="1606283" cy="62765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可調整亮度的</a:t>
            </a:r>
            <a:r>
              <a:rPr 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 LED </a:t>
            </a:r>
            <a:r>
              <a:rPr 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燈號:</a:t>
            </a:r>
            <a:r>
              <a:rPr lang="zh-TW" altLang="en-US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磁碟、狀態、</a:t>
            </a:r>
            <a:br>
              <a:rPr lang="en-US" alt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</a:br>
            <a:r>
              <a:rPr lang="zh-TW" altLang="en-US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網路、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USB</a:t>
            </a:r>
            <a:r>
              <a:rPr lang="zh-TW" altLang="en-US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、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M.2</a:t>
            </a:r>
            <a:r>
              <a:rPr lang="zh-CN" altLang="en-US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埠</a:t>
            </a:r>
            <a:r>
              <a:rPr lang="en-US" altLang="zh-TW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 </a:t>
            </a:r>
            <a:r>
              <a:rPr lang="zh-TW" altLang="en-US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 </a:t>
            </a:r>
            <a:endParaRPr lang="zh-TW" sz="1200" b="1">
              <a:solidFill>
                <a:schemeClr val="tx1"/>
              </a:solidFill>
            </a:endParaRPr>
          </a:p>
        </p:txBody>
      </p:sp>
      <p:cxnSp>
        <p:nvCxnSpPr>
          <p:cNvPr id="35" name="Shape 193">
            <a:extLst>
              <a:ext uri="{FF2B5EF4-FFF2-40B4-BE49-F238E27FC236}">
                <a16:creationId xmlns:a16="http://schemas.microsoft.com/office/drawing/2014/main" id="{F13598B4-D331-49B5-A5AD-69F117BC7E1D}"/>
              </a:ext>
            </a:extLst>
          </p:cNvPr>
          <p:cNvCxnSpPr>
            <a:cxnSpLocks/>
          </p:cNvCxnSpPr>
          <p:nvPr/>
        </p:nvCxnSpPr>
        <p:spPr>
          <a:xfrm>
            <a:off x="935780" y="3477428"/>
            <a:ext cx="919358" cy="357039"/>
          </a:xfrm>
          <a:prstGeom prst="bentConnector3">
            <a:avLst>
              <a:gd name="adj1" fmla="val -762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6" name="TextBox 13">
            <a:extLst>
              <a:ext uri="{FF2B5EF4-FFF2-40B4-BE49-F238E27FC236}">
                <a16:creationId xmlns:a16="http://schemas.microsoft.com/office/drawing/2014/main" id="{B8E859CA-9FB4-144A-A742-BE1FA7FAD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5847" y="2037129"/>
            <a:ext cx="1311542" cy="492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LCM</a:t>
            </a:r>
            <a:r>
              <a:rPr lang="en-US" altLang="zh-TW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系統</a:t>
            </a:r>
            <a:endParaRPr lang="en-US" altLang="zh-TW" sz="1200" b="1">
              <a:solidFill>
                <a:schemeClr val="tx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zh-TW" altLang="en-US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狀態顯示</a:t>
            </a:r>
            <a:endParaRPr lang="en-US" altLang="en-US" sz="1200" b="1">
              <a:solidFill>
                <a:schemeClr val="tx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9" name="Shape 192">
            <a:extLst>
              <a:ext uri="{FF2B5EF4-FFF2-40B4-BE49-F238E27FC236}">
                <a16:creationId xmlns:a16="http://schemas.microsoft.com/office/drawing/2014/main" id="{F3A85C50-8ADD-9E41-A548-3C51A7158C7C}"/>
              </a:ext>
            </a:extLst>
          </p:cNvPr>
          <p:cNvSpPr txBox="1"/>
          <p:nvPr/>
        </p:nvSpPr>
        <p:spPr>
          <a:xfrm>
            <a:off x="7505330" y="2842207"/>
            <a:ext cx="840631" cy="27535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電源鍵</a:t>
            </a:r>
          </a:p>
        </p:txBody>
      </p:sp>
      <p:sp>
        <p:nvSpPr>
          <p:cNvPr id="12" name="Shape 195">
            <a:extLst>
              <a:ext uri="{FF2B5EF4-FFF2-40B4-BE49-F238E27FC236}">
                <a16:creationId xmlns:a16="http://schemas.microsoft.com/office/drawing/2014/main" id="{371E4077-225D-4D43-BAB4-5B09D2228078}"/>
              </a:ext>
            </a:extLst>
          </p:cNvPr>
          <p:cNvSpPr txBox="1"/>
          <p:nvPr/>
        </p:nvSpPr>
        <p:spPr>
          <a:xfrm>
            <a:off x="7505330" y="3332828"/>
            <a:ext cx="1638670" cy="26423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USB 3.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1</a:t>
            </a:r>
            <a:r>
              <a:rPr 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Gen 2 (10Gb) </a:t>
            </a:r>
            <a:r>
              <a:rPr 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&amp;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 </a:t>
            </a:r>
            <a:r>
              <a:rPr 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備份鍵</a:t>
            </a:r>
          </a:p>
        </p:txBody>
      </p:sp>
      <p:cxnSp>
        <p:nvCxnSpPr>
          <p:cNvPr id="49" name="Shape 193">
            <a:extLst>
              <a:ext uri="{FF2B5EF4-FFF2-40B4-BE49-F238E27FC236}">
                <a16:creationId xmlns:a16="http://schemas.microsoft.com/office/drawing/2014/main" id="{AB0FA953-DDF5-4669-BA44-1CE6AEAF7641}"/>
              </a:ext>
            </a:extLst>
          </p:cNvPr>
          <p:cNvCxnSpPr>
            <a:cxnSpLocks/>
          </p:cNvCxnSpPr>
          <p:nvPr/>
        </p:nvCxnSpPr>
        <p:spPr>
          <a:xfrm>
            <a:off x="888063" y="2194315"/>
            <a:ext cx="951707" cy="184511"/>
          </a:xfrm>
          <a:prstGeom prst="bentConnector3">
            <a:avLst>
              <a:gd name="adj1" fmla="val -762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pic>
        <p:nvPicPr>
          <p:cNvPr id="5" name="图片 7" descr="图片包含 室内, 电子产品&#10;&#10;已生成高可信度的说明">
            <a:extLst>
              <a:ext uri="{FF2B5EF4-FFF2-40B4-BE49-F238E27FC236}">
                <a16:creationId xmlns:a16="http://schemas.microsoft.com/office/drawing/2014/main" id="{345A0BCF-5F9A-4FD3-AB82-8D2213AAA1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450" y="414572"/>
            <a:ext cx="1641316" cy="1027878"/>
          </a:xfrm>
          <a:prstGeom prst="rect">
            <a:avLst/>
          </a:prstGeom>
        </p:spPr>
      </p:pic>
      <p:cxnSp>
        <p:nvCxnSpPr>
          <p:cNvPr id="30" name="Shape 193">
            <a:extLst>
              <a:ext uri="{FF2B5EF4-FFF2-40B4-BE49-F238E27FC236}">
                <a16:creationId xmlns:a16="http://schemas.microsoft.com/office/drawing/2014/main" id="{2C65BD91-303E-4661-9409-6BF2A86E963F}"/>
              </a:ext>
            </a:extLst>
          </p:cNvPr>
          <p:cNvCxnSpPr>
            <a:cxnSpLocks/>
          </p:cNvCxnSpPr>
          <p:nvPr/>
        </p:nvCxnSpPr>
        <p:spPr>
          <a:xfrm flipH="1">
            <a:off x="5710730" y="2218013"/>
            <a:ext cx="1794601" cy="1406"/>
          </a:xfrm>
          <a:prstGeom prst="bentConnector3">
            <a:avLst>
              <a:gd name="adj1" fmla="val -573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44" name="矩形: 圓角 43">
            <a:extLst>
              <a:ext uri="{FF2B5EF4-FFF2-40B4-BE49-F238E27FC236}">
                <a16:creationId xmlns:a16="http://schemas.microsoft.com/office/drawing/2014/main" id="{6E53B1E5-3E52-430A-BAD7-E4B583BD7B6D}"/>
              </a:ext>
            </a:extLst>
          </p:cNvPr>
          <p:cNvSpPr/>
          <p:nvPr/>
        </p:nvSpPr>
        <p:spPr>
          <a:xfrm>
            <a:off x="1926455" y="2654423"/>
            <a:ext cx="4208015" cy="1828800"/>
          </a:xfrm>
          <a:prstGeom prst="roundRect">
            <a:avLst>
              <a:gd name="adj" fmla="val 6473"/>
            </a:avLst>
          </a:prstGeom>
          <a:noFill/>
          <a:ln w="19050"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2643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矩形: 剪去單一角落 38">
            <a:extLst>
              <a:ext uri="{FF2B5EF4-FFF2-40B4-BE49-F238E27FC236}">
                <a16:creationId xmlns:a16="http://schemas.microsoft.com/office/drawing/2014/main" id="{2CEF5F4F-4F7B-4B1A-9D38-58CD89CFAC7C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橢圓 34">
            <a:extLst>
              <a:ext uri="{FF2B5EF4-FFF2-40B4-BE49-F238E27FC236}">
                <a16:creationId xmlns:a16="http://schemas.microsoft.com/office/drawing/2014/main" id="{A666C24A-FBFB-4C24-85C8-60D886B521C7}"/>
              </a:ext>
            </a:extLst>
          </p:cNvPr>
          <p:cNvSpPr/>
          <p:nvPr/>
        </p:nvSpPr>
        <p:spPr>
          <a:xfrm>
            <a:off x="7246045" y="138314"/>
            <a:ext cx="1675118" cy="1675118"/>
          </a:xfrm>
          <a:prstGeom prst="ellipse">
            <a:avLst/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" name="图片 3">
            <a:extLst>
              <a:ext uri="{FF2B5EF4-FFF2-40B4-BE49-F238E27FC236}">
                <a16:creationId xmlns:a16="http://schemas.microsoft.com/office/drawing/2014/main" id="{532260FB-1EA6-461E-A7A9-A9635C712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0572" y="1469579"/>
            <a:ext cx="5259444" cy="3289207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429E885A-37B2-4406-A3A4-E45DCE9D9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400">
                <a:latin typeface="Arial" panose="020B0604020202020204" pitchFamily="34" charset="0"/>
                <a:cs typeface="Arial" panose="020B0604020202020204" pitchFamily="34" charset="0"/>
              </a:rPr>
              <a:t>TVS-x72N</a:t>
            </a:r>
            <a:r>
              <a:rPr lang="en-US" altLang="zh-TW" sz="4400"/>
              <a:t> </a:t>
            </a:r>
            <a:r>
              <a:rPr lang="en-US" altLang="zh-TW" sz="4400" err="1"/>
              <a:t>背</a:t>
            </a:r>
            <a:r>
              <a:rPr lang="zh-TW" sz="4400"/>
              <a:t>面硬體配置</a:t>
            </a:r>
          </a:p>
        </p:txBody>
      </p:sp>
      <p:cxnSp>
        <p:nvCxnSpPr>
          <p:cNvPr id="7" name="Shape 193">
            <a:extLst>
              <a:ext uri="{FF2B5EF4-FFF2-40B4-BE49-F238E27FC236}">
                <a16:creationId xmlns:a16="http://schemas.microsoft.com/office/drawing/2014/main" id="{6DBE727A-1FA7-1B47-8F02-9AA4FE9E04E1}"/>
              </a:ext>
            </a:extLst>
          </p:cNvPr>
          <p:cNvCxnSpPr>
            <a:cxnSpLocks/>
          </p:cNvCxnSpPr>
          <p:nvPr/>
        </p:nvCxnSpPr>
        <p:spPr>
          <a:xfrm flipV="1">
            <a:off x="1738293" y="4189717"/>
            <a:ext cx="625598" cy="286551"/>
          </a:xfrm>
          <a:prstGeom prst="bentConnector3">
            <a:avLst>
              <a:gd name="adj1" fmla="val 49125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5" name="Shape 193">
            <a:extLst>
              <a:ext uri="{FF2B5EF4-FFF2-40B4-BE49-F238E27FC236}">
                <a16:creationId xmlns:a16="http://schemas.microsoft.com/office/drawing/2014/main" id="{B81054D1-A226-5C45-96C3-339B95AA4C40}"/>
              </a:ext>
            </a:extLst>
          </p:cNvPr>
          <p:cNvCxnSpPr>
            <a:cxnSpLocks/>
          </p:cNvCxnSpPr>
          <p:nvPr/>
        </p:nvCxnSpPr>
        <p:spPr>
          <a:xfrm rot="10800000">
            <a:off x="6457016" y="2292259"/>
            <a:ext cx="1271652" cy="395283"/>
          </a:xfrm>
          <a:prstGeom prst="bentConnector3">
            <a:avLst>
              <a:gd name="adj1" fmla="val 26865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8" name="Shape 193">
            <a:extLst>
              <a:ext uri="{FF2B5EF4-FFF2-40B4-BE49-F238E27FC236}">
                <a16:creationId xmlns:a16="http://schemas.microsoft.com/office/drawing/2014/main" id="{2EDA49B6-C7FF-B147-9C6E-5828F6F0FC20}"/>
              </a:ext>
            </a:extLst>
          </p:cNvPr>
          <p:cNvCxnSpPr>
            <a:cxnSpLocks/>
          </p:cNvCxnSpPr>
          <p:nvPr/>
        </p:nvCxnSpPr>
        <p:spPr>
          <a:xfrm>
            <a:off x="1767220" y="2798944"/>
            <a:ext cx="998500" cy="280412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2" name="Shape 193">
            <a:extLst>
              <a:ext uri="{FF2B5EF4-FFF2-40B4-BE49-F238E27FC236}">
                <a16:creationId xmlns:a16="http://schemas.microsoft.com/office/drawing/2014/main" id="{EE6D1991-AAFE-4241-BE1D-1AE325FAD509}"/>
              </a:ext>
            </a:extLst>
          </p:cNvPr>
          <p:cNvCxnSpPr>
            <a:cxnSpLocks/>
          </p:cNvCxnSpPr>
          <p:nvPr/>
        </p:nvCxnSpPr>
        <p:spPr>
          <a:xfrm>
            <a:off x="1795499" y="2181827"/>
            <a:ext cx="1035165" cy="553422"/>
          </a:xfrm>
          <a:prstGeom prst="bentConnector3">
            <a:avLst>
              <a:gd name="adj1" fmla="val 39246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6" name="Shape 193">
            <a:extLst>
              <a:ext uri="{FF2B5EF4-FFF2-40B4-BE49-F238E27FC236}">
                <a16:creationId xmlns:a16="http://schemas.microsoft.com/office/drawing/2014/main" id="{65DBA6E8-3179-0646-BA9C-B0C6FD6C192E}"/>
              </a:ext>
            </a:extLst>
          </p:cNvPr>
          <p:cNvCxnSpPr>
            <a:cxnSpLocks/>
          </p:cNvCxnSpPr>
          <p:nvPr/>
        </p:nvCxnSpPr>
        <p:spPr>
          <a:xfrm>
            <a:off x="1768140" y="3671540"/>
            <a:ext cx="1012963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0" name="Shape 193">
            <a:extLst>
              <a:ext uri="{FF2B5EF4-FFF2-40B4-BE49-F238E27FC236}">
                <a16:creationId xmlns:a16="http://schemas.microsoft.com/office/drawing/2014/main" id="{3AB85C0F-D6B5-B341-94AC-67869597660C}"/>
              </a:ext>
            </a:extLst>
          </p:cNvPr>
          <p:cNvCxnSpPr>
            <a:cxnSpLocks/>
          </p:cNvCxnSpPr>
          <p:nvPr/>
        </p:nvCxnSpPr>
        <p:spPr>
          <a:xfrm rot="10800000">
            <a:off x="3267987" y="4365267"/>
            <a:ext cx="1548259" cy="333849"/>
          </a:xfrm>
          <a:prstGeom prst="bentConnector3">
            <a:avLst>
              <a:gd name="adj1" fmla="val 698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3" name="Shape 193">
            <a:extLst>
              <a:ext uri="{FF2B5EF4-FFF2-40B4-BE49-F238E27FC236}">
                <a16:creationId xmlns:a16="http://schemas.microsoft.com/office/drawing/2014/main" id="{4C76F702-555D-D548-8B04-D924E4F034DA}"/>
              </a:ext>
            </a:extLst>
          </p:cNvPr>
          <p:cNvCxnSpPr>
            <a:cxnSpLocks/>
          </p:cNvCxnSpPr>
          <p:nvPr/>
        </p:nvCxnSpPr>
        <p:spPr>
          <a:xfrm flipV="1">
            <a:off x="2938016" y="4452506"/>
            <a:ext cx="6157" cy="246474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49" name="Shape 193">
            <a:extLst>
              <a:ext uri="{FF2B5EF4-FFF2-40B4-BE49-F238E27FC236}">
                <a16:creationId xmlns:a16="http://schemas.microsoft.com/office/drawing/2014/main" id="{DC31F39B-5D72-4345-84AE-2D658F2D0D6A}"/>
              </a:ext>
            </a:extLst>
          </p:cNvPr>
          <p:cNvCxnSpPr>
            <a:cxnSpLocks/>
          </p:cNvCxnSpPr>
          <p:nvPr/>
        </p:nvCxnSpPr>
        <p:spPr>
          <a:xfrm flipV="1">
            <a:off x="1767219" y="3255834"/>
            <a:ext cx="1413974" cy="92170"/>
          </a:xfrm>
          <a:prstGeom prst="bentConnector4">
            <a:avLst>
              <a:gd name="adj1" fmla="val 45486"/>
              <a:gd name="adj2" fmla="val 515151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50" name="矩形 39">
            <a:extLst>
              <a:ext uri="{FF2B5EF4-FFF2-40B4-BE49-F238E27FC236}">
                <a16:creationId xmlns:a16="http://schemas.microsoft.com/office/drawing/2014/main" id="{4F7576C5-AF16-6740-85A7-B035B0B2FE06}"/>
              </a:ext>
            </a:extLst>
          </p:cNvPr>
          <p:cNvSpPr/>
          <p:nvPr/>
        </p:nvSpPr>
        <p:spPr>
          <a:xfrm>
            <a:off x="3081824" y="3161566"/>
            <a:ext cx="255297" cy="707137"/>
          </a:xfrm>
          <a:prstGeom prst="rect">
            <a:avLst/>
          </a:prstGeom>
          <a:noFill/>
          <a:ln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rgbClr val="916409"/>
              </a:solidFill>
            </a:endParaRPr>
          </a:p>
        </p:txBody>
      </p:sp>
      <p:cxnSp>
        <p:nvCxnSpPr>
          <p:cNvPr id="71" name="Shape 193">
            <a:extLst>
              <a:ext uri="{FF2B5EF4-FFF2-40B4-BE49-F238E27FC236}">
                <a16:creationId xmlns:a16="http://schemas.microsoft.com/office/drawing/2014/main" id="{99CCA33F-E693-E242-B2C8-C8029B868794}"/>
              </a:ext>
            </a:extLst>
          </p:cNvPr>
          <p:cNvCxnSpPr>
            <a:cxnSpLocks/>
          </p:cNvCxnSpPr>
          <p:nvPr/>
        </p:nvCxnSpPr>
        <p:spPr>
          <a:xfrm>
            <a:off x="6165408" y="3330784"/>
            <a:ext cx="0" cy="284679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67" name="Shape 193">
            <a:extLst>
              <a:ext uri="{FF2B5EF4-FFF2-40B4-BE49-F238E27FC236}">
                <a16:creationId xmlns:a16="http://schemas.microsoft.com/office/drawing/2014/main" id="{21E8554B-CF11-4AD4-967A-2DDE15073B4B}"/>
              </a:ext>
            </a:extLst>
          </p:cNvPr>
          <p:cNvCxnSpPr>
            <a:cxnSpLocks/>
          </p:cNvCxnSpPr>
          <p:nvPr/>
        </p:nvCxnSpPr>
        <p:spPr>
          <a:xfrm>
            <a:off x="1795499" y="1741379"/>
            <a:ext cx="1003360" cy="469084"/>
          </a:xfrm>
          <a:prstGeom prst="bentConnector3">
            <a:avLst>
              <a:gd name="adj1" fmla="val 61887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12" name="Shape 193">
            <a:extLst>
              <a:ext uri="{FF2B5EF4-FFF2-40B4-BE49-F238E27FC236}">
                <a16:creationId xmlns:a16="http://schemas.microsoft.com/office/drawing/2014/main" id="{14111F0C-952C-41E0-AC50-B8EEE435B590}"/>
              </a:ext>
            </a:extLst>
          </p:cNvPr>
          <p:cNvCxnSpPr>
            <a:cxnSpLocks/>
          </p:cNvCxnSpPr>
          <p:nvPr/>
        </p:nvCxnSpPr>
        <p:spPr>
          <a:xfrm rot="10800000" flipV="1">
            <a:off x="4328379" y="3311845"/>
            <a:ext cx="3339153" cy="303617"/>
          </a:xfrm>
          <a:prstGeom prst="bentConnector3">
            <a:avLst>
              <a:gd name="adj1" fmla="val 100013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39" name="矩形 39">
            <a:extLst>
              <a:ext uri="{FF2B5EF4-FFF2-40B4-BE49-F238E27FC236}">
                <a16:creationId xmlns:a16="http://schemas.microsoft.com/office/drawing/2014/main" id="{06590D58-603E-4397-8D91-613BA117C247}"/>
              </a:ext>
            </a:extLst>
          </p:cNvPr>
          <p:cNvSpPr/>
          <p:nvPr/>
        </p:nvSpPr>
        <p:spPr>
          <a:xfrm flipH="1">
            <a:off x="2774406" y="3161566"/>
            <a:ext cx="326129" cy="707137"/>
          </a:xfrm>
          <a:prstGeom prst="rect">
            <a:avLst/>
          </a:prstGeom>
          <a:noFill/>
          <a:ln w="12700"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2" name="圖片 4">
            <a:extLst>
              <a:ext uri="{FF2B5EF4-FFF2-40B4-BE49-F238E27FC236}">
                <a16:creationId xmlns:a16="http://schemas.microsoft.com/office/drawing/2014/main" id="{410623B7-6C6E-4CBD-A4EB-FEBAC546E2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2167" y="448747"/>
            <a:ext cx="1458128" cy="911328"/>
          </a:xfrm>
          <a:prstGeom prst="rect">
            <a:avLst/>
          </a:prstGeom>
          <a:effectLst/>
        </p:spPr>
      </p:pic>
      <p:sp>
        <p:nvSpPr>
          <p:cNvPr id="144" name="TextBox 13">
            <a:extLst>
              <a:ext uri="{FF2B5EF4-FFF2-40B4-BE49-F238E27FC236}">
                <a16:creationId xmlns:a16="http://schemas.microsoft.com/office/drawing/2014/main" id="{B2CB38A3-94CC-490C-98F8-B1406AA72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3142" y="1358463"/>
            <a:ext cx="1038610" cy="284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sz="1050" b="1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TVS-672N</a:t>
            </a:r>
            <a:endParaRPr lang="en-US" altLang="en-US" sz="1050" b="1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DA1576-BD1E-0F41-86F1-9CF760149C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0008" y="2369691"/>
            <a:ext cx="1824967" cy="529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buNone/>
            </a:pP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250W </a:t>
            </a:r>
          </a:p>
          <a:p>
            <a:pPr>
              <a:buNone/>
            </a:pP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電源供應器</a:t>
            </a:r>
            <a:endParaRPr lang="en-US" altLang="zh-TW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70" name="TextBox 13">
            <a:extLst>
              <a:ext uri="{FF2B5EF4-FFF2-40B4-BE49-F238E27FC236}">
                <a16:creationId xmlns:a16="http://schemas.microsoft.com/office/drawing/2014/main" id="{AEE4E1A3-D7D4-2144-B57C-1121F3526F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41793" y="3149674"/>
            <a:ext cx="1759060" cy="30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智能散熱風扇</a:t>
            </a:r>
            <a:endParaRPr lang="en-US" altLang="en-US" sz="1200" b="1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5C5FC839-D74E-6C48-85FD-6994EC692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6051" y="4688163"/>
            <a:ext cx="2080384" cy="30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 b="1">
                <a:ea typeface="微軟正黑體" pitchFamily="34" charset="-120"/>
                <a:cs typeface="Arial" panose="020B0604020202020204" pitchFamily="34" charset="0"/>
              </a:rPr>
              <a:t>1</a:t>
            </a:r>
            <a:r>
              <a:rPr lang="en-US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en-US" altLang="zh-TW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200" b="1">
                <a:ea typeface="微軟正黑體" pitchFamily="34" charset="-120"/>
                <a:cs typeface="Arial" panose="020B0604020202020204" pitchFamily="34" charset="0"/>
              </a:rPr>
              <a:t>3.5mm line out </a:t>
            </a:r>
            <a:r>
              <a:rPr lang="zh-TW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輸出</a:t>
            </a:r>
            <a:endParaRPr lang="en-US" altLang="en-US" sz="1200" b="1"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2" name="TextBox 13">
            <a:extLst>
              <a:ext uri="{FF2B5EF4-FFF2-40B4-BE49-F238E27FC236}">
                <a16:creationId xmlns:a16="http://schemas.microsoft.com/office/drawing/2014/main" id="{C08AF285-7ACA-7549-A34B-E39B1ABEBA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13091" y="4688163"/>
            <a:ext cx="2059017" cy="30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1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3.5mm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麥克風輸入</a:t>
            </a:r>
            <a:endParaRPr lang="en-US" altLang="en-US" sz="1200" b="1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68F8B952-52E9-DB47-B0EE-DE5095B2BD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741" y="4207225"/>
            <a:ext cx="1660758" cy="49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2 </a:t>
            </a:r>
            <a:r>
              <a:rPr lang="en-US" altLang="zh-TW" sz="12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watt</a:t>
            </a:r>
            <a:r>
              <a:rPr lang="zh-TW" altLang="en-US" sz="12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　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揚聲器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+ T.I.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德儀音訊放大器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文字版面配置區 4">
            <a:extLst>
              <a:ext uri="{FF2B5EF4-FFF2-40B4-BE49-F238E27FC236}">
                <a16:creationId xmlns:a16="http://schemas.microsoft.com/office/drawing/2014/main" id="{19FDE225-ECBC-D84F-A241-B09853433256}"/>
              </a:ext>
            </a:extLst>
          </p:cNvPr>
          <p:cNvSpPr txBox="1">
            <a:spLocks/>
          </p:cNvSpPr>
          <p:nvPr/>
        </p:nvSpPr>
        <p:spPr>
          <a:xfrm>
            <a:off x="-1507898" y="809992"/>
            <a:ext cx="1441218" cy="4994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lvl="0">
              <a:buClr>
                <a:schemeClr val="tx1"/>
              </a:buClr>
              <a:buSzPct val="100000"/>
              <a:buFont typeface="Arial"/>
              <a:buChar char="•"/>
            </a:pPr>
            <a:r>
              <a:rPr lang="zh-TW" altLang="en-US" sz="9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系統事件語音警示</a:t>
            </a:r>
          </a:p>
          <a:p>
            <a:pPr marL="114300" lvl="0">
              <a:buClr>
                <a:schemeClr val="tx1"/>
              </a:buClr>
              <a:buSzPct val="100000"/>
              <a:buFont typeface="Arial"/>
              <a:buChar char="•"/>
            </a:pPr>
            <a:r>
              <a:rPr lang="zh-TW" altLang="en-US" sz="9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音樂播放</a:t>
            </a:r>
            <a:endParaRPr kumimoji="0" lang="zh-TW" altLang="en-US" sz="9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軟正黑體" pitchFamily="34" charset="-120"/>
              <a:ea typeface="微軟正黑體" pitchFamily="34" charset="-120"/>
              <a:cs typeface="Verdana"/>
              <a:sym typeface="Verdana"/>
            </a:endParaRPr>
          </a:p>
        </p:txBody>
      </p:sp>
      <p:sp>
        <p:nvSpPr>
          <p:cNvPr id="17" name="TextBox 13">
            <a:extLst>
              <a:ext uri="{FF2B5EF4-FFF2-40B4-BE49-F238E27FC236}">
                <a16:creationId xmlns:a16="http://schemas.microsoft.com/office/drawing/2014/main" id="{CFE725D0-223C-5543-AC49-A89E1E9D7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060" y="2460396"/>
            <a:ext cx="1324160" cy="67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>
              <a:spcBef>
                <a:spcPct val="0"/>
              </a:spcBef>
              <a:buNone/>
            </a:pPr>
            <a:r>
              <a:rPr lang="en-US" altLang="en-US" sz="1200" b="1">
                <a:solidFill>
                  <a:srgbClr val="FF0000"/>
                </a:solidFill>
                <a:latin typeface="Arial"/>
                <a:ea typeface="微軟正黑體"/>
                <a:cs typeface="Arial"/>
              </a:rPr>
              <a:t>5GbE/2.5GbE/1GbE </a:t>
            </a:r>
            <a:r>
              <a:rPr lang="zh-TW" altLang="en-US" sz="1200" b="1">
                <a:solidFill>
                  <a:srgbClr val="FF0000"/>
                </a:solidFill>
                <a:latin typeface="Arial"/>
                <a:ea typeface="微軟正黑體"/>
                <a:cs typeface="Arial"/>
              </a:rPr>
              <a:t>網路埠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endParaRPr lang="en-US" altLang="en-US" sz="1200" b="1">
              <a:solidFill>
                <a:srgbClr val="FF0000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1" name="TextBox 13">
            <a:extLst>
              <a:ext uri="{FF2B5EF4-FFF2-40B4-BE49-F238E27FC236}">
                <a16:creationId xmlns:a16="http://schemas.microsoft.com/office/drawing/2014/main" id="{E814DEF0-D397-3C4A-8859-E6398EBBA7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577" y="1931500"/>
            <a:ext cx="1442922" cy="500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1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4K HDMI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v2.0a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輸出</a:t>
            </a:r>
            <a:endParaRPr lang="en-US" altLang="en-US" sz="1200" b="1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5" name="TextBox 13">
            <a:extLst>
              <a:ext uri="{FF2B5EF4-FFF2-40B4-BE49-F238E27FC236}">
                <a16:creationId xmlns:a16="http://schemas.microsoft.com/office/drawing/2014/main" id="{F4063C53-AB96-5F40-9C58-23A7E97F2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0" y="3507522"/>
            <a:ext cx="1605818" cy="72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>
              <a:spcBef>
                <a:spcPct val="0"/>
              </a:spcBef>
              <a:buNone/>
            </a:pP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4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USB </a:t>
            </a:r>
            <a:r>
              <a:rPr lang="zh-CN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埠：</a:t>
            </a:r>
            <a:endParaRPr lang="en-US" altLang="zh-CN" sz="1200" b="1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zh-TW" sz="9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3</a:t>
            </a:r>
            <a:r>
              <a:rPr lang="en-US" altLang="zh-CN" sz="9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x USB 3.1 Gen 2 </a:t>
            </a: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None/>
            </a:pPr>
            <a:r>
              <a:rPr lang="zh-TW" altLang="en-US" sz="9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  </a:t>
            </a:r>
            <a:r>
              <a:rPr lang="en-US" altLang="zh-CN" sz="9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(Type-C &amp; Type-A)</a:t>
            </a: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zh-CN" sz="9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1 x USB 3.0 (Type-A)</a:t>
            </a:r>
          </a:p>
        </p:txBody>
      </p:sp>
      <p:sp>
        <p:nvSpPr>
          <p:cNvPr id="48" name="TextBox 13">
            <a:extLst>
              <a:ext uri="{FF2B5EF4-FFF2-40B4-BE49-F238E27FC236}">
                <a16:creationId xmlns:a16="http://schemas.microsoft.com/office/drawing/2014/main" id="{09CA26C1-17AE-DF46-A075-7560880C4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23" y="3007521"/>
            <a:ext cx="1307876" cy="49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2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Gigabit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網路埠</a:t>
            </a:r>
            <a:endParaRPr lang="en-US" altLang="en-US" sz="1200" b="1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0" name="TextBox 13">
            <a:extLst>
              <a:ext uri="{FF2B5EF4-FFF2-40B4-BE49-F238E27FC236}">
                <a16:creationId xmlns:a16="http://schemas.microsoft.com/office/drawing/2014/main" id="{C8E4F56A-37F4-704F-BDDF-D49F63999F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997" y="1587497"/>
            <a:ext cx="1429502" cy="30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/>
                <a:ea typeface="微軟正黑體"/>
                <a:cs typeface="Arial"/>
              </a:rPr>
              <a:t>2個</a:t>
            </a:r>
            <a:r>
              <a:rPr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微軟正黑體"/>
                <a:cs typeface="Arial"/>
              </a:rPr>
              <a:t> </a:t>
            </a:r>
            <a:r>
              <a:rPr lang="en-US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微軟正黑體"/>
                <a:cs typeface="Arial"/>
              </a:rPr>
              <a:t>PCIe </a:t>
            </a:r>
            <a:r>
              <a:rPr lang="zh-TW" altLang="en-US" sz="12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/>
                <a:ea typeface="微軟正黑體"/>
                <a:cs typeface="Arial"/>
              </a:rPr>
              <a:t>插槽</a:t>
            </a:r>
            <a:endParaRPr lang="en-US" altLang="zh-TW" sz="1200" b="1">
              <a:solidFill>
                <a:schemeClr val="tx1">
                  <a:lumMod val="95000"/>
                  <a:lumOff val="5000"/>
                </a:schemeClr>
              </a:solidFill>
              <a:latin typeface="微軟正黑體"/>
              <a:ea typeface="微軟正黑體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30587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剪去單一角落 19">
            <a:extLst>
              <a:ext uri="{FF2B5EF4-FFF2-40B4-BE49-F238E27FC236}">
                <a16:creationId xmlns:a16="http://schemas.microsoft.com/office/drawing/2014/main" id="{1E5DD457-CD0E-46CB-B859-6BEB441EE4D6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429E885A-37B2-4406-A3A4-E45DCE9D9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TVS-x72N</a:t>
            </a:r>
            <a:r>
              <a:rPr lang="en-US" altLang="zh-TW"/>
              <a:t> 內部</a:t>
            </a:r>
            <a:r>
              <a:rPr lang="zh-TW"/>
              <a:t>硬體配置</a:t>
            </a:r>
            <a:endParaRPr lang="zh-TW" b="0"/>
          </a:p>
        </p:txBody>
      </p:sp>
      <p:pic>
        <p:nvPicPr>
          <p:cNvPr id="4" name="圖片 4" descr="一張含有 電子用品 的圖片&#10;&#10;描述是以非常高的可信度產生">
            <a:extLst>
              <a:ext uri="{FF2B5EF4-FFF2-40B4-BE49-F238E27FC236}">
                <a16:creationId xmlns:a16="http://schemas.microsoft.com/office/drawing/2014/main" id="{8F80BEFD-7ADE-452A-BAF6-D611BA3DB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857" y="974262"/>
            <a:ext cx="5770140" cy="4169238"/>
          </a:xfrm>
          <a:prstGeom prst="rect">
            <a:avLst/>
          </a:prstGeom>
          <a:effectLst/>
        </p:spPr>
      </p:pic>
      <p:cxnSp>
        <p:nvCxnSpPr>
          <p:cNvPr id="7" name="Shape 193">
            <a:extLst>
              <a:ext uri="{FF2B5EF4-FFF2-40B4-BE49-F238E27FC236}">
                <a16:creationId xmlns:a16="http://schemas.microsoft.com/office/drawing/2014/main" id="{2B275E77-5B76-FB43-BEC7-845E98358803}"/>
              </a:ext>
            </a:extLst>
          </p:cNvPr>
          <p:cNvCxnSpPr>
            <a:cxnSpLocks/>
          </p:cNvCxnSpPr>
          <p:nvPr/>
        </p:nvCxnSpPr>
        <p:spPr>
          <a:xfrm>
            <a:off x="1416584" y="2138254"/>
            <a:ext cx="1303286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4" name="Shape 193">
            <a:extLst>
              <a:ext uri="{FF2B5EF4-FFF2-40B4-BE49-F238E27FC236}">
                <a16:creationId xmlns:a16="http://schemas.microsoft.com/office/drawing/2014/main" id="{78B36D08-17B4-7643-95B1-C38CC306FD91}"/>
              </a:ext>
            </a:extLst>
          </p:cNvPr>
          <p:cNvCxnSpPr>
            <a:cxnSpLocks/>
          </p:cNvCxnSpPr>
          <p:nvPr/>
        </p:nvCxnSpPr>
        <p:spPr>
          <a:xfrm>
            <a:off x="1416584" y="3131599"/>
            <a:ext cx="2239390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9" name="矩形: 圓角 18">
            <a:extLst>
              <a:ext uri="{FF2B5EF4-FFF2-40B4-BE49-F238E27FC236}">
                <a16:creationId xmlns:a16="http://schemas.microsoft.com/office/drawing/2014/main" id="{D245B76F-D10D-499B-8F86-6B293245840D}"/>
              </a:ext>
            </a:extLst>
          </p:cNvPr>
          <p:cNvSpPr/>
          <p:nvPr/>
        </p:nvSpPr>
        <p:spPr>
          <a:xfrm>
            <a:off x="4534616" y="2519026"/>
            <a:ext cx="913835" cy="818145"/>
          </a:xfrm>
          <a:prstGeom prst="roundRect">
            <a:avLst/>
          </a:prstGeom>
          <a:solidFill>
            <a:srgbClr val="E6E6E6"/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2" name="圖片 41">
            <a:extLst>
              <a:ext uri="{FF2B5EF4-FFF2-40B4-BE49-F238E27FC236}">
                <a16:creationId xmlns:a16="http://schemas.microsoft.com/office/drawing/2014/main" id="{BD60A58F-0E43-423A-AAF8-6B69C83947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6771" y="2606193"/>
            <a:ext cx="849524" cy="643810"/>
          </a:xfrm>
          <a:prstGeom prst="rect">
            <a:avLst/>
          </a:prstGeom>
        </p:spPr>
      </p:pic>
      <p:cxnSp>
        <p:nvCxnSpPr>
          <p:cNvPr id="16" name="Shape 193">
            <a:extLst>
              <a:ext uri="{FF2B5EF4-FFF2-40B4-BE49-F238E27FC236}">
                <a16:creationId xmlns:a16="http://schemas.microsoft.com/office/drawing/2014/main" id="{9D59E12E-4C20-1641-8134-12A403C3DB49}"/>
              </a:ext>
            </a:extLst>
          </p:cNvPr>
          <p:cNvCxnSpPr>
            <a:cxnSpLocks/>
          </p:cNvCxnSpPr>
          <p:nvPr/>
        </p:nvCxnSpPr>
        <p:spPr>
          <a:xfrm rot="10800000">
            <a:off x="5010852" y="2525465"/>
            <a:ext cx="1878221" cy="50182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29" name="矩形 28">
            <a:extLst>
              <a:ext uri="{FF2B5EF4-FFF2-40B4-BE49-F238E27FC236}">
                <a16:creationId xmlns:a16="http://schemas.microsoft.com/office/drawing/2014/main" id="{60795E61-2016-4321-8043-01BEE22D3118}"/>
              </a:ext>
            </a:extLst>
          </p:cNvPr>
          <p:cNvSpPr/>
          <p:nvPr/>
        </p:nvSpPr>
        <p:spPr>
          <a:xfrm>
            <a:off x="6974599" y="2523289"/>
            <a:ext cx="255545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None/>
            </a:pPr>
            <a:r>
              <a:rPr lang="en-US" altLang="en-US" sz="20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Intel</a:t>
            </a:r>
            <a:r>
              <a:rPr lang="en-US" altLang="en-US" sz="2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第八代處理器</a:t>
            </a:r>
            <a:endParaRPr lang="en-US" altLang="zh-CN" sz="2000" b="1">
              <a:solidFill>
                <a:schemeClr val="tx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0" name="TextBox 13">
            <a:extLst>
              <a:ext uri="{FF2B5EF4-FFF2-40B4-BE49-F238E27FC236}">
                <a16:creationId xmlns:a16="http://schemas.microsoft.com/office/drawing/2014/main" id="{EA6525C9-F49B-4382-89EC-A2652E2EF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4810" y="3123584"/>
            <a:ext cx="2482153" cy="86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sz="1200" b="1">
                <a:solidFill>
                  <a:srgbClr val="005EA4"/>
                </a:solidFill>
                <a:latin typeface="Arial"/>
                <a:ea typeface="微軟正黑體"/>
                <a:cs typeface="Arial"/>
              </a:rPr>
              <a:t>Intel® Core™ i3-8100T</a:t>
            </a:r>
            <a:endParaRPr lang="en-US" sz="1200" b="1">
              <a:solidFill>
                <a:srgbClr val="005EA4"/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None/>
            </a:pPr>
            <a:endParaRPr lang="en-US" sz="1200" b="1">
              <a:solidFill>
                <a:srgbClr val="005EA4"/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None/>
            </a:pPr>
            <a:endParaRPr lang="en-US" altLang="zh-CN" sz="1200" b="1">
              <a:solidFill>
                <a:srgbClr val="005EA4"/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None/>
            </a:pPr>
            <a:endParaRPr lang="en-US" altLang="en-US" sz="1200" b="1">
              <a:solidFill>
                <a:srgbClr val="005EA4"/>
              </a:solidFill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8FDCD104-8E85-2F49-9FF4-AF85182D9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60" y="1892039"/>
            <a:ext cx="1373915" cy="67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zh-TW" sz="1200" b="1">
                <a:ea typeface="微軟正黑體" pitchFamily="34" charset="-120"/>
                <a:cs typeface="Arial" panose="020B0604020202020204" pitchFamily="34" charset="0"/>
              </a:rPr>
              <a:t>2</a:t>
            </a:r>
            <a:r>
              <a:rPr lang="zh-TW" altLang="en-US" sz="1200" b="1"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CN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個</a:t>
            </a:r>
            <a:r>
              <a:rPr lang="zh-TW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CN" sz="1200" b="1">
                <a:ea typeface="微軟正黑體" pitchFamily="34" charset="-120"/>
                <a:cs typeface="Arial" panose="020B0604020202020204" pitchFamily="34" charset="0"/>
              </a:rPr>
              <a:t>6cm</a:t>
            </a:r>
            <a:r>
              <a:rPr lang="en-US" altLang="zh-CN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CN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離心式 </a:t>
            </a:r>
            <a:r>
              <a:rPr lang="en-US" altLang="zh-CN" sz="1200" b="1">
                <a:ea typeface="微軟正黑體" pitchFamily="34" charset="-120"/>
                <a:cs typeface="Arial" panose="020B0604020202020204" pitchFamily="34" charset="0"/>
              </a:rPr>
              <a:t>CPU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CN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散熱風扇</a:t>
            </a:r>
            <a:endParaRPr lang="en-US" altLang="en-US" sz="1200" b="1"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04FDEF33-8B16-BA45-BC67-5B5F6F83BD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342" y="2885384"/>
            <a:ext cx="1269237" cy="49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CN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大面積</a:t>
            </a:r>
            <a:endParaRPr lang="en-US" altLang="zh-CN" sz="1200" b="1"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200" b="1">
                <a:ea typeface="微軟正黑體" pitchFamily="34" charset="-120"/>
                <a:cs typeface="Arial" panose="020B0604020202020204" pitchFamily="34" charset="0"/>
              </a:rPr>
              <a:t>CPU</a:t>
            </a:r>
            <a:r>
              <a:rPr lang="en-US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CN" altLang="en-US" sz="12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散熱器</a:t>
            </a:r>
            <a:endParaRPr lang="en-US" altLang="en-US" sz="1200" b="1"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71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Shape 731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4" name="Shape 734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標題 18"/>
          <p:cNvSpPr>
            <a:spLocks noGrp="1"/>
          </p:cNvSpPr>
          <p:nvPr>
            <p:ph type="title"/>
          </p:nvPr>
        </p:nvSpPr>
        <p:spPr>
          <a:xfrm>
            <a:off x="635144" y="274638"/>
            <a:ext cx="8224404" cy="993775"/>
          </a:xfrm>
        </p:spPr>
        <p:txBody>
          <a:bodyPr>
            <a:normAutofit/>
          </a:bodyPr>
          <a:lstStyle/>
          <a:p>
            <a:r>
              <a:rPr lang="zh-TW" altLang="en-US" sz="4400">
                <a:latin typeface="Microsoft JhengHei"/>
                <a:ea typeface="Microsoft JhengHei"/>
              </a:rPr>
              <a:t>直接輸出 </a:t>
            </a:r>
            <a:r>
              <a:rPr lang="zh-TW" altLang="en-US" sz="4400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HDMI 4K@60Hz </a:t>
            </a:r>
            <a:r>
              <a:rPr lang="zh-TW" altLang="en-US" sz="4400">
                <a:latin typeface="Microsoft JhengHei"/>
                <a:ea typeface="Microsoft JhengHei"/>
              </a:rPr>
              <a:t>影片</a:t>
            </a:r>
          </a:p>
        </p:txBody>
      </p:sp>
      <p:pic>
        <p:nvPicPr>
          <p:cNvPr id="7" name="Picture 15" descr="C:\Users\user\Desktop\CHT TS-251A451A Presentation File_PPT\HDMI.png">
            <a:extLst>
              <a:ext uri="{FF2B5EF4-FFF2-40B4-BE49-F238E27FC236}">
                <a16:creationId xmlns:a16="http://schemas.microsoft.com/office/drawing/2014/main" id="{D82346D5-CB10-404B-B020-0BF65DC07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7992" y="3567956"/>
            <a:ext cx="1173053" cy="27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48">
            <a:extLst>
              <a:ext uri="{FF2B5EF4-FFF2-40B4-BE49-F238E27FC236}">
                <a16:creationId xmlns:a16="http://schemas.microsoft.com/office/drawing/2014/main" id="{E375A363-866C-467C-9282-A8C5401269F6}"/>
              </a:ext>
            </a:extLst>
          </p:cNvPr>
          <p:cNvSpPr txBox="1"/>
          <p:nvPr/>
        </p:nvSpPr>
        <p:spPr>
          <a:xfrm>
            <a:off x="6003139" y="6059260"/>
            <a:ext cx="2640827" cy="553986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zh-TW" altLang="en-US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附贈支援 </a:t>
            </a:r>
            <a:r>
              <a:rPr lang="en-US" altLang="zh-TW" b="1" err="1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QButton</a:t>
            </a:r>
            <a:endParaRPr lang="en-US" altLang="zh-TW" b="1">
              <a:solidFill>
                <a:srgbClr val="7030A0"/>
              </a:solidFill>
              <a:latin typeface="+mn-lt"/>
              <a:ea typeface="微軟正黑體"/>
              <a:cs typeface="微軟正黑體"/>
            </a:endParaRPr>
          </a:p>
          <a:p>
            <a:pPr eaLnBrk="1" hangingPunct="1">
              <a:defRPr/>
            </a:pPr>
            <a:r>
              <a:rPr lang="zh-TW" altLang="en-US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客製按鍵功能的遙控器！</a:t>
            </a:r>
            <a:endParaRPr lang="en-US" altLang="zh-TW">
              <a:solidFill>
                <a:srgbClr val="7030A0"/>
              </a:solidFill>
              <a:latin typeface="微軟正黑體"/>
              <a:ea typeface="微軟正黑體"/>
              <a:cs typeface="微軟正黑體"/>
            </a:endParaRPr>
          </a:p>
        </p:txBody>
      </p:sp>
      <p:sp>
        <p:nvSpPr>
          <p:cNvPr id="9" name="TextBox 44">
            <a:extLst>
              <a:ext uri="{FF2B5EF4-FFF2-40B4-BE49-F238E27FC236}">
                <a16:creationId xmlns:a16="http://schemas.microsoft.com/office/drawing/2014/main" id="{AE36ADD6-3F71-40D3-BDFE-1A1BAB506F46}"/>
              </a:ext>
            </a:extLst>
          </p:cNvPr>
          <p:cNvSpPr txBox="1"/>
          <p:nvPr/>
        </p:nvSpPr>
        <p:spPr>
          <a:xfrm>
            <a:off x="3461916" y="1161963"/>
            <a:ext cx="2175085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 anchor="t">
            <a:spAutoFit/>
          </a:bodyPr>
          <a:lstStyle/>
          <a:p>
            <a:pPr algn="ctr" eaLnBrk="1" hangingPunct="1">
              <a:defRPr/>
            </a:pPr>
            <a:r>
              <a:rPr lang="en-US" sz="2400" b="1">
                <a:solidFill>
                  <a:srgbClr val="002060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4K UHD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1 x HDMI v2.0a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3840x 2160, 60Hz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  <p:sp>
        <p:nvSpPr>
          <p:cNvPr id="10" name="TextBox 45">
            <a:extLst>
              <a:ext uri="{FF2B5EF4-FFF2-40B4-BE49-F238E27FC236}">
                <a16:creationId xmlns:a16="http://schemas.microsoft.com/office/drawing/2014/main" id="{43740F9C-C699-4623-AAD4-C3A1BFF79FA2}"/>
              </a:ext>
            </a:extLst>
          </p:cNvPr>
          <p:cNvSpPr txBox="1"/>
          <p:nvPr/>
        </p:nvSpPr>
        <p:spPr>
          <a:xfrm>
            <a:off x="6105962" y="1161963"/>
            <a:ext cx="2307782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 anchor="t">
            <a:spAutoFit/>
          </a:bodyPr>
          <a:lstStyle/>
          <a:p>
            <a:pPr algn="ctr" eaLnBrk="1" hangingPunct="1">
              <a:defRPr/>
            </a:pPr>
            <a:r>
              <a:rPr lang="en-US" altLang="zh-TW" sz="2400" b="1">
                <a:solidFill>
                  <a:srgbClr val="005EA4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H.264</a:t>
            </a:r>
          </a:p>
          <a:p>
            <a:pPr algn="ctr" eaLnBrk="1" hangingPunct="1">
              <a:defRPr/>
            </a:pPr>
            <a:r>
              <a:rPr lang="zh-TW" altLang="en-US" b="1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高達</a:t>
            </a:r>
            <a:r>
              <a:rPr lang="en-US" altLang="zh-TW" b="1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8-bit 4K</a:t>
            </a:r>
          </a:p>
          <a:p>
            <a:pPr algn="ctr" eaLnBrk="1" hangingPunct="1">
              <a:defRPr/>
            </a:pPr>
            <a:r>
              <a:rPr lang="zh-TW" altLang="en-US" b="1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播放</a:t>
            </a:r>
            <a:r>
              <a:rPr lang="en-US" b="1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&amp; 3</a:t>
            </a:r>
            <a:r>
              <a:rPr lang="zh-TW" altLang="en-US" b="1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路轉檔</a:t>
            </a:r>
            <a:endParaRPr lang="en-US" b="1">
              <a:solidFill>
                <a:schemeClr val="tx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11" name="TextBox 18">
            <a:extLst>
              <a:ext uri="{FF2B5EF4-FFF2-40B4-BE49-F238E27FC236}">
                <a16:creationId xmlns:a16="http://schemas.microsoft.com/office/drawing/2014/main" id="{D4E2B95D-2055-40E1-ACFA-EDDA3E7AC98D}"/>
              </a:ext>
            </a:extLst>
          </p:cNvPr>
          <p:cNvSpPr txBox="1"/>
          <p:nvPr/>
        </p:nvSpPr>
        <p:spPr>
          <a:xfrm>
            <a:off x="785786" y="1187336"/>
            <a:ext cx="2171249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>
                <a:solidFill>
                  <a:srgbClr val="002060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1.10 GHz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Intel UHD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Graphics 610/630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  <p:grpSp>
        <p:nvGrpSpPr>
          <p:cNvPr id="29" name="群組 28">
            <a:extLst>
              <a:ext uri="{FF2B5EF4-FFF2-40B4-BE49-F238E27FC236}">
                <a16:creationId xmlns:a16="http://schemas.microsoft.com/office/drawing/2014/main" id="{1BAF96A7-7593-470B-9B57-64DF62A692F0}"/>
              </a:ext>
            </a:extLst>
          </p:cNvPr>
          <p:cNvGrpSpPr/>
          <p:nvPr/>
        </p:nvGrpSpPr>
        <p:grpSpPr>
          <a:xfrm>
            <a:off x="640661" y="3865863"/>
            <a:ext cx="1142035" cy="615541"/>
            <a:chOff x="648345" y="3988807"/>
            <a:chExt cx="1142035" cy="615541"/>
          </a:xfrm>
        </p:grpSpPr>
        <p:sp>
          <p:nvSpPr>
            <p:cNvPr id="15" name="Rectangle 60">
              <a:extLst>
                <a:ext uri="{FF2B5EF4-FFF2-40B4-BE49-F238E27FC236}">
                  <a16:creationId xmlns:a16="http://schemas.microsoft.com/office/drawing/2014/main" id="{C40030A8-4F03-4DC5-92C3-386304B733E6}"/>
                </a:ext>
              </a:extLst>
            </p:cNvPr>
            <p:cNvSpPr/>
            <p:nvPr/>
          </p:nvSpPr>
          <p:spPr>
            <a:xfrm>
              <a:off x="883664" y="3988807"/>
              <a:ext cx="906716" cy="615541"/>
            </a:xfrm>
            <a:prstGeom prst="rect">
              <a:avLst/>
            </a:prstGeom>
          </p:spPr>
          <p:txBody>
            <a:bodyPr wrap="square" lIns="121908" tIns="60954" rIns="121908" bIns="60954" anchor="ctr">
              <a:spAutoFit/>
            </a:bodyPr>
            <a:lstStyle/>
            <a:p>
              <a:r>
                <a:rPr lang="zh-TW" altLang="en-US" sz="800" b="1">
                  <a:solidFill>
                    <a:schemeClr val="bg1">
                      <a:lumMod val="50000"/>
                    </a:schemeClr>
                  </a:solidFill>
                  <a:latin typeface="微軟正黑體"/>
                  <a:ea typeface="微軟正黑體"/>
                  <a:cs typeface="微軟正黑體"/>
                </a:rPr>
                <a:t>支援的影片及音效格式會因使用軟體的支援度而有差異</a:t>
              </a:r>
              <a:endParaRPr lang="en-US" sz="800" b="1">
                <a:solidFill>
                  <a:schemeClr val="bg1">
                    <a:lumMod val="50000"/>
                  </a:schemeClr>
                </a:solidFill>
                <a:latin typeface="微軟正黑體"/>
                <a:ea typeface="微軟正黑體"/>
                <a:cs typeface="微軟正黑體"/>
              </a:endParaRPr>
            </a:p>
          </p:txBody>
        </p:sp>
        <p:sp>
          <p:nvSpPr>
            <p:cNvPr id="16" name="Shape 882">
              <a:extLst>
                <a:ext uri="{FF2B5EF4-FFF2-40B4-BE49-F238E27FC236}">
                  <a16:creationId xmlns:a16="http://schemas.microsoft.com/office/drawing/2014/main" id="{1A73A7A8-DE69-4B7E-A966-A2A9BD2DADC3}"/>
                </a:ext>
              </a:extLst>
            </p:cNvPr>
            <p:cNvSpPr/>
            <p:nvPr/>
          </p:nvSpPr>
          <p:spPr>
            <a:xfrm flipH="1">
              <a:off x="648345" y="4073963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rgbClr val="0156FF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6" name="圖片 5" descr="Linux Station.png">
            <a:extLst>
              <a:ext uri="{FF2B5EF4-FFF2-40B4-BE49-F238E27FC236}">
                <a16:creationId xmlns:a16="http://schemas.microsoft.com/office/drawing/2014/main" id="{C72DF468-AB39-4E51-AA89-73DF1C0107C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5286"/>
          <a:stretch/>
        </p:blipFill>
        <p:spPr>
          <a:xfrm>
            <a:off x="1551125" y="2029294"/>
            <a:ext cx="4949925" cy="352515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056FEE53-B751-4E51-8025-B7029FF160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790"/>
          <a:stretch/>
        </p:blipFill>
        <p:spPr>
          <a:xfrm>
            <a:off x="3903797" y="2966037"/>
            <a:ext cx="3905323" cy="2177463"/>
          </a:xfrm>
          <a:prstGeom prst="rect">
            <a:avLst/>
          </a:prstGeom>
        </p:spPr>
      </p:pic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8D9AAD49-E3D6-4245-B3A7-4EDB1BC89A51}"/>
              </a:ext>
            </a:extLst>
          </p:cNvPr>
          <p:cNvCxnSpPr/>
          <p:nvPr/>
        </p:nvCxnSpPr>
        <p:spPr>
          <a:xfrm>
            <a:off x="3188874" y="1244814"/>
            <a:ext cx="0" cy="760719"/>
          </a:xfrm>
          <a:prstGeom prst="line">
            <a:avLst/>
          </a:prstGeom>
          <a:ln w="19050">
            <a:solidFill>
              <a:srgbClr val="00D6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3A3D33E5-EA35-4A18-80E4-D18C2386AD78}"/>
              </a:ext>
            </a:extLst>
          </p:cNvPr>
          <p:cNvCxnSpPr/>
          <p:nvPr/>
        </p:nvCxnSpPr>
        <p:spPr>
          <a:xfrm>
            <a:off x="5862918" y="1244814"/>
            <a:ext cx="0" cy="760719"/>
          </a:xfrm>
          <a:prstGeom prst="line">
            <a:avLst/>
          </a:prstGeom>
          <a:ln w="19050">
            <a:solidFill>
              <a:srgbClr val="00D6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208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一張含有 天空, 顯示 的圖片&#10;&#10;描述是以高可信度產生">
            <a:extLst>
              <a:ext uri="{FF2B5EF4-FFF2-40B4-BE49-F238E27FC236}">
                <a16:creationId xmlns:a16="http://schemas.microsoft.com/office/drawing/2014/main" id="{1F244E8E-8DD9-45DC-8D1E-A5F06685C4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960768"/>
            <a:ext cx="9143999" cy="3182732"/>
          </a:xfrm>
          <a:prstGeom prst="rect">
            <a:avLst/>
          </a:prstGeom>
          <a:solidFill>
            <a:srgbClr val="00D6F6"/>
          </a:solidFill>
        </p:spPr>
      </p:pic>
      <p:sp>
        <p:nvSpPr>
          <p:cNvPr id="323" name="Shape 323"/>
          <p:cNvSpPr txBox="1"/>
          <p:nvPr/>
        </p:nvSpPr>
        <p:spPr>
          <a:xfrm>
            <a:off x="285720" y="910817"/>
            <a:ext cx="8203010" cy="2088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t" anchorCtr="0">
            <a:noAutofit/>
          </a:bodyPr>
          <a:lstStyle/>
          <a:p>
            <a:pPr marL="444500" marR="0" lvl="0" indent="-228600" algn="l" rtl="0">
              <a:lnSpc>
                <a:spcPct val="100000"/>
              </a:lnSpc>
              <a:spcBef>
                <a:spcPts val="450"/>
              </a:spcBef>
              <a:spcAft>
                <a:spcPts val="0"/>
              </a:spcAft>
              <a:buClr>
                <a:srgbClr val="044981"/>
              </a:buClr>
              <a:buSzPts val="1800"/>
              <a:buFont typeface="Noto Sans Symbols"/>
              <a:buNone/>
            </a:pPr>
            <a:endParaRPr sz="1800" b="1" i="0" u="none" strike="noStrike" cap="none">
              <a:solidFill>
                <a:srgbClr val="916409"/>
              </a:solidFill>
              <a:latin typeface="微軟正黑體" pitchFamily="34" charset="-120"/>
              <a:ea typeface="微軟正黑體" pitchFamily="34" charset="-120"/>
              <a:cs typeface="Microsoft JhengHei"/>
              <a:sym typeface="Microsoft JhengHei"/>
            </a:endParaRPr>
          </a:p>
        </p:txBody>
      </p:sp>
      <p:sp>
        <p:nvSpPr>
          <p:cNvPr id="6" name="標題 5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</p:spPr>
        <p:txBody>
          <a:bodyPr>
            <a:normAutofit/>
          </a:bodyPr>
          <a:lstStyle/>
          <a:p>
            <a:pPr algn="ctr"/>
            <a:r>
              <a:rPr lang="en-US" altLang="zh-TW" err="1">
                <a:latin typeface="微軟正黑體"/>
                <a:ea typeface="微軟正黑體"/>
                <a:sym typeface="Microsoft JhengHei"/>
              </a:rPr>
              <a:t>內建兩個</a:t>
            </a:r>
            <a:r>
              <a:rPr lang="en-US" altLang="zh-TW" err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Microsoft JhengHei"/>
              </a:rPr>
              <a:t>PCIe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Microsoft JhengHei"/>
              </a:rPr>
              <a:t> Gen3 x2 </a:t>
            </a:r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M.2</a:t>
            </a:r>
            <a:r>
              <a:rPr lang="en-US" altLang="zh-TW"/>
              <a:t>埠</a:t>
            </a:r>
          </a:p>
        </p:txBody>
      </p:sp>
      <p:sp>
        <p:nvSpPr>
          <p:cNvPr id="7" name="文字版面配置區 6"/>
          <p:cNvSpPr>
            <a:spLocks noGrp="1"/>
          </p:cNvSpPr>
          <p:nvPr>
            <p:ph idx="1"/>
          </p:nvPr>
        </p:nvSpPr>
        <p:spPr>
          <a:xfrm>
            <a:off x="628650" y="1131571"/>
            <a:ext cx="7886700" cy="1005840"/>
          </a:xfrm>
        </p:spPr>
        <p:txBody>
          <a:bodyPr>
            <a:normAutofit/>
          </a:bodyPr>
          <a:lstStyle/>
          <a:p>
            <a:pPr marL="444500"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支援</a:t>
            </a:r>
            <a:r>
              <a:rPr lang="zh-TW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 </a:t>
            </a:r>
            <a:r>
              <a:rPr lang="en-US" altLang="zh-TW" sz="2000">
                <a:solidFill>
                  <a:srgbClr val="0070C0"/>
                </a:solidFill>
                <a:cs typeface="Arial" panose="020B0604020202020204" pitchFamily="34" charset="0"/>
                <a:sym typeface="Microsoft JhengHei"/>
              </a:rPr>
              <a:t>PCIe Gen3 x2</a:t>
            </a:r>
            <a:r>
              <a:rPr lang="zh-TW" altLang="en-US" sz="2000">
                <a:solidFill>
                  <a:srgbClr val="0070C0"/>
                </a:solidFill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2000">
                <a:solidFill>
                  <a:srgbClr val="0070C0"/>
                </a:solidFill>
                <a:cs typeface="Arial" panose="020B0604020202020204" pitchFamily="34" charset="0"/>
                <a:sym typeface="Microsoft JhengHei"/>
              </a:rPr>
              <a:t>M.2 SSD</a:t>
            </a:r>
            <a:r>
              <a:rPr lang="zh-TW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，</a:t>
            </a:r>
            <a:r>
              <a:rPr lang="zh-CN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每埠提供</a:t>
            </a:r>
            <a:r>
              <a:rPr lang="zh-CN" altLang="en-US" sz="2000">
                <a:solidFill>
                  <a:schemeClr val="tx2">
                    <a:lumMod val="50000"/>
                  </a:schemeClr>
                </a:solidFill>
                <a:cs typeface="Arial" panose="020B0604020202020204" pitchFamily="34" charset="0"/>
                <a:sym typeface="Microsoft JhengHei"/>
              </a:rPr>
              <a:t>高達</a:t>
            </a:r>
            <a:r>
              <a:rPr lang="en-US" altLang="zh-TW" sz="2000">
                <a:solidFill>
                  <a:schemeClr val="tx2">
                    <a:lumMod val="50000"/>
                  </a:schemeClr>
                </a:solidFill>
                <a:cs typeface="Arial" panose="020B0604020202020204" pitchFamily="34" charset="0"/>
                <a:sym typeface="Microsoft JhengHei"/>
              </a:rPr>
              <a:t> 1.97 GB/s </a:t>
            </a:r>
            <a:r>
              <a:rPr lang="zh-CN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頻寬</a:t>
            </a:r>
            <a:endParaRPr lang="en-US" altLang="zh-CN" sz="2000">
              <a:solidFill>
                <a:schemeClr val="tx2">
                  <a:lumMod val="50000"/>
                </a:schemeClr>
              </a:solidFill>
              <a:cs typeface="Microsoft JhengHei"/>
              <a:sym typeface="Microsoft JhengHei"/>
            </a:endParaRPr>
          </a:p>
          <a:p>
            <a:pPr marL="444500"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zh-CN" altLang="en-US" sz="2000">
                <a:solidFill>
                  <a:schemeClr val="tx2">
                    <a:lumMod val="50000"/>
                  </a:schemeClr>
                </a:solidFill>
                <a:cs typeface="Microsoft JhengHei"/>
                <a:sym typeface="Microsoft JhengHei"/>
              </a:rPr>
              <a:t>建立高速低延遲的快取與分層環境</a:t>
            </a:r>
            <a:endParaRPr lang="zh-TW" altLang="en-US" sz="2000">
              <a:cs typeface="Microsoft JhengHei"/>
              <a:sym typeface="Microsoft JhengHe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C5D88F-BF7E-DE49-8AE0-902F013F07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9686"/>
          <a:stretch/>
        </p:blipFill>
        <p:spPr>
          <a:xfrm>
            <a:off x="6937509" y="1657322"/>
            <a:ext cx="2206491" cy="3394072"/>
          </a:xfrm>
          <a:prstGeom prst="rect">
            <a:avLst/>
          </a:prstGeom>
        </p:spPr>
      </p:pic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D96499E8-4C73-8D4B-8319-F01D631D8FF3}"/>
              </a:ext>
            </a:extLst>
          </p:cNvPr>
          <p:cNvGraphicFramePr>
            <a:graphicFrameLocks/>
          </p:cNvGraphicFramePr>
          <p:nvPr/>
        </p:nvGraphicFramePr>
        <p:xfrm>
          <a:off x="3719728" y="2065526"/>
          <a:ext cx="3497817" cy="3077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3433768B-5313-2447-A953-2D711646E789}"/>
              </a:ext>
            </a:extLst>
          </p:cNvPr>
          <p:cNvGraphicFramePr>
            <a:graphicFrameLocks/>
          </p:cNvGraphicFramePr>
          <p:nvPr/>
        </p:nvGraphicFramePr>
        <p:xfrm>
          <a:off x="264225" y="2065527"/>
          <a:ext cx="3316029" cy="31827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 descr="一張含有 天空, 顯示 的圖片&#10;&#10;描述是以高可信度產生">
            <a:extLst>
              <a:ext uri="{FF2B5EF4-FFF2-40B4-BE49-F238E27FC236}">
                <a16:creationId xmlns:a16="http://schemas.microsoft.com/office/drawing/2014/main" id="{48478753-137B-4384-9B81-D65D45B59E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960768"/>
            <a:ext cx="9143999" cy="3182732"/>
          </a:xfrm>
          <a:prstGeom prst="rect">
            <a:avLst/>
          </a:prstGeom>
          <a:solidFill>
            <a:srgbClr val="00D6F6"/>
          </a:solidFill>
        </p:spPr>
      </p:pic>
      <p:sp>
        <p:nvSpPr>
          <p:cNvPr id="731" name="Shape 731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4" name="Shape 734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標題 18"/>
          <p:cNvSpPr>
            <a:spLocks noGrp="1"/>
          </p:cNvSpPr>
          <p:nvPr>
            <p:ph type="title"/>
          </p:nvPr>
        </p:nvSpPr>
        <p:spPr>
          <a:xfrm>
            <a:off x="2612570" y="274638"/>
            <a:ext cx="5902779" cy="993775"/>
          </a:xfrm>
        </p:spPr>
        <p:txBody>
          <a:bodyPr>
            <a:normAutofit/>
          </a:bodyPr>
          <a:lstStyle/>
          <a:p>
            <a:pPr algn="ctr"/>
            <a:r>
              <a:rPr lang="zh-TW" altLang="en-US">
                <a:latin typeface="Microsoft JhengHei"/>
                <a:ea typeface="Microsoft JhengHei"/>
              </a:rPr>
              <a:t>免拆蓋升級記憶體</a:t>
            </a:r>
          </a:p>
        </p:txBody>
      </p:sp>
      <p:pic>
        <p:nvPicPr>
          <p:cNvPr id="2" name="圖片 2">
            <a:extLst>
              <a:ext uri="{FF2B5EF4-FFF2-40B4-BE49-F238E27FC236}">
                <a16:creationId xmlns:a16="http://schemas.microsoft.com/office/drawing/2014/main" id="{C4808851-7AF4-4D39-97CB-DD59156907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890"/>
          <a:stretch/>
        </p:blipFill>
        <p:spPr>
          <a:xfrm>
            <a:off x="0" y="406284"/>
            <a:ext cx="3306121" cy="4934120"/>
          </a:xfrm>
          <a:prstGeom prst="rect">
            <a:avLst/>
          </a:prstGeom>
          <a:effectLst/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16863D2-588D-6741-BFCE-2A21E96FBD8C}"/>
              </a:ext>
            </a:extLst>
          </p:cNvPr>
          <p:cNvGraphicFramePr>
            <a:graphicFrameLocks noGrp="1"/>
          </p:cNvGraphicFramePr>
          <p:nvPr/>
        </p:nvGraphicFramePr>
        <p:xfrm>
          <a:off x="3549799" y="1550193"/>
          <a:ext cx="5070417" cy="323917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2265075">
                  <a:extLst>
                    <a:ext uri="{9D8B030D-6E8A-4147-A177-3AD203B41FA5}">
                      <a16:colId xmlns:a16="http://schemas.microsoft.com/office/drawing/2014/main" val="2215667010"/>
                    </a:ext>
                  </a:extLst>
                </a:gridCol>
                <a:gridCol w="2805342">
                  <a:extLst>
                    <a:ext uri="{9D8B030D-6E8A-4147-A177-3AD203B41FA5}">
                      <a16:colId xmlns:a16="http://schemas.microsoft.com/office/drawing/2014/main" val="471166135"/>
                    </a:ext>
                  </a:extLst>
                </a:gridCol>
              </a:tblGrid>
              <a:tr h="355764">
                <a:tc gridSpan="2">
                  <a:txBody>
                    <a:bodyPr/>
                    <a:lstStyle/>
                    <a:p>
                      <a:pPr algn="ctr"/>
                      <a:r>
                        <a:rPr lang="zh-CN" altLang="en-US" sz="1200">
                          <a:latin typeface="微軟正黑體"/>
                          <a:ea typeface="微軟正黑體"/>
                        </a:rPr>
                        <a:t>記憶體相容列表</a:t>
                      </a:r>
                      <a:endParaRPr lang="en-US" sz="1200">
                        <a:latin typeface="微軟正黑體"/>
                        <a:ea typeface="微軟正黑體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3827461"/>
                  </a:ext>
                </a:extLst>
              </a:tr>
              <a:tr h="272222"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QNAP</a:t>
                      </a:r>
                      <a:r>
                        <a:rPr lang="zh-TW" alt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1200" b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型號</a:t>
                      </a:r>
                      <a:endParaRPr lang="en-US" sz="1200" b="1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1200" b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規格</a:t>
                      </a:r>
                      <a:endParaRPr lang="en-US" sz="1200" b="1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3242692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RAM-2GDR4P0-SO-2400 </a:t>
                      </a:r>
                      <a:endParaRPr lang="en-US" sz="120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2GB DDR4-2400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APACER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78.A2GF7.4000B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641215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RAM-4GDR4K0-SO-2666</a:t>
                      </a:r>
                      <a:endParaRPr lang="en-US" sz="120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4GB DDR4-2666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KINGSTON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CBD26D4S9S1ME-4B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962769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RAM-8GDR4K0-SO-2666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8GB DDR4-2666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KINGSTON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CBD26D4S9S8ME-8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5030306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1" i="0" u="none" strike="noStrike" kern="1200" noProof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RAM-16GDR4T0-SO-2666</a:t>
                      </a:r>
                      <a:endParaRPr lang="zh-TW" alt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16GB DDR4-2666</a:t>
                      </a:r>
                      <a:endParaRPr lang="zh-TW" alt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  <a:endParaRPr 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Transcend</a:t>
                      </a:r>
                      <a:endParaRPr 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TS2GSH64V6B</a:t>
                      </a:r>
                      <a:endParaRPr lang="en-US" sz="92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957039"/>
                  </a:ext>
                </a:extLst>
              </a:tr>
            </a:tbl>
          </a:graphicData>
        </a:graphic>
      </p:graphicFrame>
      <p:sp>
        <p:nvSpPr>
          <p:cNvPr id="7" name="TextBox 13">
            <a:extLst>
              <a:ext uri="{FF2B5EF4-FFF2-40B4-BE49-F238E27FC236}">
                <a16:creationId xmlns:a16="http://schemas.microsoft.com/office/drawing/2014/main" id="{0DB11545-1D9B-164F-970F-FB2E576690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2536" y="1098277"/>
            <a:ext cx="3250779" cy="36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marL="285750" indent="-285750">
              <a:spcBef>
                <a:spcPct val="0"/>
              </a:spcBef>
              <a:buClr>
                <a:srgbClr val="005EA4"/>
              </a:buClr>
              <a:buFont typeface="Wingdings" panose="05000000000000000000" pitchFamily="2" charset="2"/>
              <a:buChar char="l"/>
            </a:pPr>
            <a:r>
              <a:rPr lang="zh-CN" altLang="en-US" sz="16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兩個</a:t>
            </a:r>
            <a:r>
              <a:rPr lang="zh-TW" altLang="en-US" sz="1600" b="1">
                <a:solidFill>
                  <a:srgbClr val="005EA4"/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CN" sz="1600" b="1">
                <a:solidFill>
                  <a:srgbClr val="005EA4"/>
                </a:solidFill>
                <a:ea typeface="微軟正黑體" pitchFamily="34" charset="-120"/>
                <a:cs typeface="Arial" panose="020B0604020202020204" pitchFamily="34" charset="0"/>
              </a:rPr>
              <a:t>SODIMM</a:t>
            </a:r>
            <a:r>
              <a:rPr lang="zh-CN" altLang="en-US" sz="16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插槽</a:t>
            </a:r>
            <a:r>
              <a:rPr lang="en-US" altLang="zh-CN" sz="16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(</a:t>
            </a:r>
            <a:r>
              <a:rPr lang="zh-CN" altLang="en-US" sz="16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雙通道</a:t>
            </a:r>
            <a:r>
              <a:rPr lang="en-US" altLang="zh-CN" sz="16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62A1A176-888E-4450-B952-FE57855DAE5E}"/>
              </a:ext>
            </a:extLst>
          </p:cNvPr>
          <p:cNvSpPr/>
          <p:nvPr/>
        </p:nvSpPr>
        <p:spPr>
          <a:xfrm>
            <a:off x="6294081" y="1119260"/>
            <a:ext cx="24769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spcBef>
                <a:spcPct val="0"/>
              </a:spcBef>
              <a:buClr>
                <a:srgbClr val="005EA4"/>
              </a:buClr>
              <a:buFont typeface="Wingdings" panose="05000000000000000000" pitchFamily="2" charset="2"/>
              <a:buChar char="l"/>
            </a:pPr>
            <a:r>
              <a:rPr lang="en-US" altLang="en-US" sz="1600" b="1">
                <a:solidFill>
                  <a:srgbClr val="005EA4"/>
                </a:solidFill>
                <a:ea typeface="微軟正黑體" pitchFamily="34" charset="-120"/>
                <a:cs typeface="Arial" panose="020B0604020202020204" pitchFamily="34" charset="0"/>
              </a:rPr>
              <a:t>DDR4 2400/2666MHz</a:t>
            </a:r>
          </a:p>
        </p:txBody>
      </p:sp>
      <p:cxnSp>
        <p:nvCxnSpPr>
          <p:cNvPr id="17" name="Shape 193">
            <a:extLst>
              <a:ext uri="{FF2B5EF4-FFF2-40B4-BE49-F238E27FC236}">
                <a16:creationId xmlns:a16="http://schemas.microsoft.com/office/drawing/2014/main" id="{16EE4E9F-CF11-43B0-931A-791E4B02B6B7}"/>
              </a:ext>
            </a:extLst>
          </p:cNvPr>
          <p:cNvCxnSpPr>
            <a:cxnSpLocks/>
          </p:cNvCxnSpPr>
          <p:nvPr/>
        </p:nvCxnSpPr>
        <p:spPr>
          <a:xfrm rot="5400000">
            <a:off x="1424866" y="1362723"/>
            <a:ext cx="1864313" cy="1695635"/>
          </a:xfrm>
          <a:prstGeom prst="bentConnector3">
            <a:avLst>
              <a:gd name="adj1" fmla="val -476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1738574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id="{E5B17E5A-A26D-43DC-9490-28AC22029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400"/>
              <a:t>PCIe </a:t>
            </a:r>
            <a:r>
              <a:rPr lang="zh-TW" altLang="en-US" sz="4400"/>
              <a:t>擴充槽</a:t>
            </a:r>
          </a:p>
        </p:txBody>
      </p:sp>
      <p:pic>
        <p:nvPicPr>
          <p:cNvPr id="8" name="圖片 8">
            <a:extLst>
              <a:ext uri="{FF2B5EF4-FFF2-40B4-BE49-F238E27FC236}">
                <a16:creationId xmlns:a16="http://schemas.microsoft.com/office/drawing/2014/main" id="{68D9804B-02FC-4214-8093-A0DA107B4B1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rcRect/>
          <a:stretch/>
        </p:blipFill>
        <p:spPr>
          <a:xfrm>
            <a:off x="3208148" y="818638"/>
            <a:ext cx="9919011" cy="6199382"/>
          </a:xfrm>
          <a:prstGeom prst="rect">
            <a:avLst/>
          </a:prstGeom>
        </p:spPr>
      </p:pic>
      <p:sp>
        <p:nvSpPr>
          <p:cNvPr id="4" name="TextBox 13">
            <a:extLst>
              <a:ext uri="{FF2B5EF4-FFF2-40B4-BE49-F238E27FC236}">
                <a16:creationId xmlns:a16="http://schemas.microsoft.com/office/drawing/2014/main" id="{4FB26476-1D11-1148-83ED-9C27D01F7E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568" y="1643638"/>
            <a:ext cx="5556249" cy="2492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24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PCIe Gen3 x16​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TW" sz="2400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6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PCIe Gen3 x4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600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zh-TW" alt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擴充網路頻寬​</a:t>
            </a: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zh-TW" alt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擴充儲存空間​</a:t>
            </a: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zh-TW" alt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增加 </a:t>
            </a:r>
            <a:r>
              <a:rPr lang="en-US" altLang="zh-TW" sz="1800" err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NVMe</a:t>
            </a:r>
            <a:r>
              <a:rPr lang="en-US" altLang="zh-TW" sz="18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卡加速</a:t>
            </a:r>
            <a:endParaRPr lang="en-US" altLang="zh-TW" sz="1800">
              <a:solidFill>
                <a:schemeClr val="tx1">
                  <a:lumMod val="95000"/>
                  <a:lumOff val="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cxnSp>
        <p:nvCxnSpPr>
          <p:cNvPr id="11" name="Shape 193">
            <a:extLst>
              <a:ext uri="{FF2B5EF4-FFF2-40B4-BE49-F238E27FC236}">
                <a16:creationId xmlns:a16="http://schemas.microsoft.com/office/drawing/2014/main" id="{54A65282-41F3-461A-9851-D17E8CFC19D3}"/>
              </a:ext>
            </a:extLst>
          </p:cNvPr>
          <p:cNvCxnSpPr>
            <a:cxnSpLocks/>
          </p:cNvCxnSpPr>
          <p:nvPr/>
        </p:nvCxnSpPr>
        <p:spPr>
          <a:xfrm>
            <a:off x="2879111" y="1857135"/>
            <a:ext cx="1944349" cy="12700"/>
          </a:xfrm>
          <a:prstGeom prst="bentConnector3">
            <a:avLst>
              <a:gd name="adj1" fmla="val 50000"/>
            </a:avLst>
          </a:prstGeom>
          <a:noFill/>
          <a:ln w="21590" cap="flat" cmpd="sng">
            <a:solidFill>
              <a:srgbClr val="00B0F0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2" name="Shape 193">
            <a:extLst>
              <a:ext uri="{FF2B5EF4-FFF2-40B4-BE49-F238E27FC236}">
                <a16:creationId xmlns:a16="http://schemas.microsoft.com/office/drawing/2014/main" id="{B746BFA5-BDC6-4875-9FD6-74B22F4AA441}"/>
              </a:ext>
            </a:extLst>
          </p:cNvPr>
          <p:cNvCxnSpPr>
            <a:cxnSpLocks/>
          </p:cNvCxnSpPr>
          <p:nvPr/>
        </p:nvCxnSpPr>
        <p:spPr>
          <a:xfrm>
            <a:off x="2814341" y="2546745"/>
            <a:ext cx="1944349" cy="12700"/>
          </a:xfrm>
          <a:prstGeom prst="bentConnector3">
            <a:avLst>
              <a:gd name="adj1" fmla="val 50000"/>
            </a:avLst>
          </a:prstGeom>
          <a:noFill/>
          <a:ln w="21590" cap="flat" cmpd="sng">
            <a:solidFill>
              <a:srgbClr val="00B0F0"/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41758538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34EA3231-29B6-4BEF-9525-872AA64D2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 sz="4400"/>
              <a:t>豐富的各式網路相關擴充配件</a:t>
            </a:r>
            <a:endParaRPr lang="zh-TW" altLang="en-US" sz="4400"/>
          </a:p>
        </p:txBody>
      </p:sp>
      <p:sp>
        <p:nvSpPr>
          <p:cNvPr id="32" name="Shape 528">
            <a:extLst>
              <a:ext uri="{FF2B5EF4-FFF2-40B4-BE49-F238E27FC236}">
                <a16:creationId xmlns:a16="http://schemas.microsoft.com/office/drawing/2014/main" id="{24EE7AEC-AB8E-4C02-90F4-A19D68147FFE}"/>
              </a:ext>
            </a:extLst>
          </p:cNvPr>
          <p:cNvSpPr/>
          <p:nvPr/>
        </p:nvSpPr>
        <p:spPr>
          <a:xfrm>
            <a:off x="142844" y="1398710"/>
            <a:ext cx="8858312" cy="1658484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Shape 529">
            <a:extLst>
              <a:ext uri="{FF2B5EF4-FFF2-40B4-BE49-F238E27FC236}">
                <a16:creationId xmlns:a16="http://schemas.microsoft.com/office/drawing/2014/main" id="{008B9968-2B97-4534-8319-0B763655D88B}"/>
              </a:ext>
            </a:extLst>
          </p:cNvPr>
          <p:cNvSpPr/>
          <p:nvPr/>
        </p:nvSpPr>
        <p:spPr>
          <a:xfrm>
            <a:off x="2040209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Shape 529">
            <a:extLst>
              <a:ext uri="{FF2B5EF4-FFF2-40B4-BE49-F238E27FC236}">
                <a16:creationId xmlns:a16="http://schemas.microsoft.com/office/drawing/2014/main" id="{709636A4-556D-4DE0-A99D-C3542882FCB2}"/>
              </a:ext>
            </a:extLst>
          </p:cNvPr>
          <p:cNvSpPr/>
          <p:nvPr/>
        </p:nvSpPr>
        <p:spPr>
          <a:xfrm>
            <a:off x="3754721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529">
            <a:extLst>
              <a:ext uri="{FF2B5EF4-FFF2-40B4-BE49-F238E27FC236}">
                <a16:creationId xmlns:a16="http://schemas.microsoft.com/office/drawing/2014/main" id="{D53845BD-6324-46FB-95F7-4960F98703AC}"/>
              </a:ext>
            </a:extLst>
          </p:cNvPr>
          <p:cNvSpPr/>
          <p:nvPr/>
        </p:nvSpPr>
        <p:spPr>
          <a:xfrm>
            <a:off x="5469233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Shape 529">
            <a:extLst>
              <a:ext uri="{FF2B5EF4-FFF2-40B4-BE49-F238E27FC236}">
                <a16:creationId xmlns:a16="http://schemas.microsoft.com/office/drawing/2014/main" id="{A5290D05-A211-40B7-831E-50B39D0B9AA7}"/>
              </a:ext>
            </a:extLst>
          </p:cNvPr>
          <p:cNvSpPr/>
          <p:nvPr/>
        </p:nvSpPr>
        <p:spPr>
          <a:xfrm>
            <a:off x="7183745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Shape 529">
            <a:extLst>
              <a:ext uri="{FF2B5EF4-FFF2-40B4-BE49-F238E27FC236}">
                <a16:creationId xmlns:a16="http://schemas.microsoft.com/office/drawing/2014/main" id="{60653D1E-C607-4249-8EBC-C84920C4CAD1}"/>
              </a:ext>
            </a:extLst>
          </p:cNvPr>
          <p:cNvSpPr/>
          <p:nvPr/>
        </p:nvSpPr>
        <p:spPr>
          <a:xfrm>
            <a:off x="325697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TextBox 45">
            <a:extLst>
              <a:ext uri="{FF2B5EF4-FFF2-40B4-BE49-F238E27FC236}">
                <a16:creationId xmlns:a16="http://schemas.microsoft.com/office/drawing/2014/main" id="{2FC75663-3584-4310-8133-EA1CE6241C89}"/>
              </a:ext>
            </a:extLst>
          </p:cNvPr>
          <p:cNvSpPr txBox="1"/>
          <p:nvPr/>
        </p:nvSpPr>
        <p:spPr>
          <a:xfrm>
            <a:off x="5571450" y="2735128"/>
            <a:ext cx="1336113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ea typeface="+mn-ea"/>
              </a:rPr>
              <a:t>QXG-10G1T</a:t>
            </a:r>
            <a:endParaRPr lang="zh-TW" altLang="en-US">
              <a:ea typeface="+mn-ea"/>
            </a:endParaRPr>
          </a:p>
        </p:txBody>
      </p:sp>
      <p:sp>
        <p:nvSpPr>
          <p:cNvPr id="42" name="TextBox 73">
            <a:extLst>
              <a:ext uri="{FF2B5EF4-FFF2-40B4-BE49-F238E27FC236}">
                <a16:creationId xmlns:a16="http://schemas.microsoft.com/office/drawing/2014/main" id="{BDB8E515-56AC-47F1-8CD5-AB5E123E534A}"/>
              </a:ext>
            </a:extLst>
          </p:cNvPr>
          <p:cNvSpPr txBox="1"/>
          <p:nvPr/>
        </p:nvSpPr>
        <p:spPr>
          <a:xfrm>
            <a:off x="3736361" y="2716636"/>
            <a:ext cx="1602965" cy="307764"/>
          </a:xfrm>
          <a:prstGeom prst="rect">
            <a:avLst/>
          </a:prstGeom>
          <a:noFill/>
        </p:spPr>
        <p:txBody>
          <a:bodyPr wrap="square" lIns="121908" tIns="60954" rIns="121908" bIns="60954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ea typeface="+mn-ea"/>
              </a:rPr>
              <a:t>LAN-10G2T-X550</a:t>
            </a:r>
            <a:endParaRPr lang="zh-TW" altLang="en-US">
              <a:ea typeface="+mn-ea"/>
            </a:endParaRPr>
          </a:p>
        </p:txBody>
      </p:sp>
      <p:pic>
        <p:nvPicPr>
          <p:cNvPr id="43" name="Picture 75">
            <a:extLst>
              <a:ext uri="{FF2B5EF4-FFF2-40B4-BE49-F238E27FC236}">
                <a16:creationId xmlns:a16="http://schemas.microsoft.com/office/drawing/2014/main" id="{7CCFA696-55E7-4825-97EF-25DBA15338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286644" y="1816133"/>
            <a:ext cx="1431060" cy="857256"/>
          </a:xfrm>
          <a:prstGeom prst="rect">
            <a:avLst/>
          </a:prstGeom>
        </p:spPr>
      </p:pic>
      <p:sp>
        <p:nvSpPr>
          <p:cNvPr id="44" name="TextBox 76">
            <a:extLst>
              <a:ext uri="{FF2B5EF4-FFF2-40B4-BE49-F238E27FC236}">
                <a16:creationId xmlns:a16="http://schemas.microsoft.com/office/drawing/2014/main" id="{E1119870-603E-4740-AF07-A8D8C384E566}"/>
              </a:ext>
            </a:extLst>
          </p:cNvPr>
          <p:cNvSpPr txBox="1"/>
          <p:nvPr/>
        </p:nvSpPr>
        <p:spPr>
          <a:xfrm>
            <a:off x="7407642" y="2744827"/>
            <a:ext cx="1268296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ea typeface="+mn-ea"/>
              </a:rPr>
              <a:t>LAN-1G2T-I210</a:t>
            </a:r>
            <a:endParaRPr lang="zh-TW" altLang="en-US" sz="1200">
              <a:solidFill>
                <a:schemeClr val="bg1"/>
              </a:solidFill>
              <a:latin typeface="新細明體"/>
              <a:ea typeface="新細明體"/>
            </a:endParaRPr>
          </a:p>
        </p:txBody>
      </p:sp>
      <p:pic>
        <p:nvPicPr>
          <p:cNvPr id="45" name="圖片 46" descr="LAN-10G2T_x550+bracket.png">
            <a:extLst>
              <a:ext uri="{FF2B5EF4-FFF2-40B4-BE49-F238E27FC236}">
                <a16:creationId xmlns:a16="http://schemas.microsoft.com/office/drawing/2014/main" id="{14830AC3-1C8F-45E3-BCB0-2C49614C7BA7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64648" y="1906634"/>
            <a:ext cx="1352816" cy="766755"/>
          </a:xfrm>
          <a:prstGeom prst="rect">
            <a:avLst/>
          </a:prstGeom>
        </p:spPr>
      </p:pic>
      <p:sp>
        <p:nvSpPr>
          <p:cNvPr id="46" name="TextBox 29">
            <a:extLst>
              <a:ext uri="{FF2B5EF4-FFF2-40B4-BE49-F238E27FC236}">
                <a16:creationId xmlns:a16="http://schemas.microsoft.com/office/drawing/2014/main" id="{D4CAA517-8685-4183-A528-4AA642A15F83}"/>
              </a:ext>
            </a:extLst>
          </p:cNvPr>
          <p:cNvSpPr txBox="1"/>
          <p:nvPr/>
        </p:nvSpPr>
        <p:spPr>
          <a:xfrm>
            <a:off x="361339" y="2725282"/>
            <a:ext cx="156226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/>
          <a:p>
            <a:r>
              <a:rPr lang="en-US" sz="1200">
                <a:solidFill>
                  <a:schemeClr val="bg1"/>
                </a:solidFill>
                <a:ea typeface="+mn-ea"/>
              </a:rPr>
              <a:t>QXG-25G2SF-CX4</a:t>
            </a:r>
          </a:p>
        </p:txBody>
      </p:sp>
      <p:pic>
        <p:nvPicPr>
          <p:cNvPr id="47" name="Picture 53">
            <a:extLst>
              <a:ext uri="{FF2B5EF4-FFF2-40B4-BE49-F238E27FC236}">
                <a16:creationId xmlns:a16="http://schemas.microsoft.com/office/drawing/2014/main" id="{B0093512-9701-4F0E-A403-0279D20D56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8852" y="1819553"/>
            <a:ext cx="1116048" cy="873144"/>
          </a:xfrm>
          <a:prstGeom prst="rect">
            <a:avLst/>
          </a:prstGeom>
        </p:spPr>
      </p:pic>
      <p:sp>
        <p:nvSpPr>
          <p:cNvPr id="48" name="Shape 528">
            <a:extLst>
              <a:ext uri="{FF2B5EF4-FFF2-40B4-BE49-F238E27FC236}">
                <a16:creationId xmlns:a16="http://schemas.microsoft.com/office/drawing/2014/main" id="{139F5113-7B45-4A87-AA17-2616F60F7B53}"/>
              </a:ext>
            </a:extLst>
          </p:cNvPr>
          <p:cNvSpPr/>
          <p:nvPr/>
        </p:nvSpPr>
        <p:spPr>
          <a:xfrm>
            <a:off x="142844" y="3122340"/>
            <a:ext cx="2221947" cy="1641675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" name="Shape 529">
            <a:extLst>
              <a:ext uri="{FF2B5EF4-FFF2-40B4-BE49-F238E27FC236}">
                <a16:creationId xmlns:a16="http://schemas.microsoft.com/office/drawing/2014/main" id="{4F849C02-A176-426B-A75F-E519A8F6BC30}"/>
              </a:ext>
            </a:extLst>
          </p:cNvPr>
          <p:cNvSpPr/>
          <p:nvPr/>
        </p:nvSpPr>
        <p:spPr>
          <a:xfrm>
            <a:off x="457200" y="3517928"/>
            <a:ext cx="1643074" cy="1041275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TextBox 57">
            <a:extLst>
              <a:ext uri="{FF2B5EF4-FFF2-40B4-BE49-F238E27FC236}">
                <a16:creationId xmlns:a16="http://schemas.microsoft.com/office/drawing/2014/main" id="{5295B07F-36C3-48CD-BD64-372BC3BA322E}"/>
              </a:ext>
            </a:extLst>
          </p:cNvPr>
          <p:cNvSpPr txBox="1"/>
          <p:nvPr/>
        </p:nvSpPr>
        <p:spPr>
          <a:xfrm>
            <a:off x="814390" y="4512105"/>
            <a:ext cx="1082965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/>
          <a:p>
            <a:r>
              <a:rPr lang="en-US" sz="1200">
                <a:solidFill>
                  <a:schemeClr val="bg1"/>
                </a:solidFill>
                <a:ea typeface="+mn-ea"/>
              </a:rPr>
              <a:t>SAS-12G2E</a:t>
            </a:r>
          </a:p>
        </p:txBody>
      </p:sp>
      <p:sp>
        <p:nvSpPr>
          <p:cNvPr id="52" name="TextBox 66">
            <a:extLst>
              <a:ext uri="{FF2B5EF4-FFF2-40B4-BE49-F238E27FC236}">
                <a16:creationId xmlns:a16="http://schemas.microsoft.com/office/drawing/2014/main" id="{42E7C9D2-0FA7-452B-A076-202C6DCDB46E}"/>
              </a:ext>
            </a:extLst>
          </p:cNvPr>
          <p:cNvSpPr txBox="1"/>
          <p:nvPr/>
        </p:nvSpPr>
        <p:spPr>
          <a:xfrm>
            <a:off x="273338" y="1407021"/>
            <a:ext cx="3636225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pPr marL="285722" indent="-285722"/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25GbE/10GbE/1GbE </a:t>
            </a:r>
            <a:r>
              <a:rPr lang="zh-TW" altLang="en-US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網路擴充卡</a:t>
            </a:r>
            <a:endParaRPr lang="en-US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4" name="TextBox 66">
            <a:extLst>
              <a:ext uri="{FF2B5EF4-FFF2-40B4-BE49-F238E27FC236}">
                <a16:creationId xmlns:a16="http://schemas.microsoft.com/office/drawing/2014/main" id="{BB2F1CA8-6AEF-46C9-BAE3-837E4E602EA5}"/>
              </a:ext>
            </a:extLst>
          </p:cNvPr>
          <p:cNvSpPr txBox="1"/>
          <p:nvPr/>
        </p:nvSpPr>
        <p:spPr>
          <a:xfrm>
            <a:off x="324589" y="3096908"/>
            <a:ext cx="1400359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zh-CN" altLang="en-US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儲存</a:t>
            </a:r>
            <a:r>
              <a:rPr lang="zh-TW" altLang="en-US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擴充卡</a:t>
            </a:r>
          </a:p>
        </p:txBody>
      </p:sp>
      <p:pic>
        <p:nvPicPr>
          <p:cNvPr id="55" name="圖片 54">
            <a:extLst>
              <a:ext uri="{FF2B5EF4-FFF2-40B4-BE49-F238E27FC236}">
                <a16:creationId xmlns:a16="http://schemas.microsoft.com/office/drawing/2014/main" id="{0DDE2CAC-5F94-46FA-AB65-7E3E62494E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10" y="1845004"/>
            <a:ext cx="1485646" cy="928694"/>
          </a:xfrm>
          <a:prstGeom prst="rect">
            <a:avLst/>
          </a:prstGeom>
        </p:spPr>
      </p:pic>
      <p:sp>
        <p:nvSpPr>
          <p:cNvPr id="56" name="TextBox 73">
            <a:extLst>
              <a:ext uri="{FF2B5EF4-FFF2-40B4-BE49-F238E27FC236}">
                <a16:creationId xmlns:a16="http://schemas.microsoft.com/office/drawing/2014/main" id="{F3D25515-82BE-4E69-9CD2-4B026BA6E007}"/>
              </a:ext>
            </a:extLst>
          </p:cNvPr>
          <p:cNvSpPr txBox="1"/>
          <p:nvPr/>
        </p:nvSpPr>
        <p:spPr>
          <a:xfrm>
            <a:off x="1995040" y="2708958"/>
            <a:ext cx="1602965" cy="307764"/>
          </a:xfrm>
          <a:prstGeom prst="rect">
            <a:avLst/>
          </a:prstGeom>
          <a:noFill/>
        </p:spPr>
        <p:txBody>
          <a:bodyPr wrap="square" lIns="121908" tIns="60954" rIns="121908" bIns="60954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ea typeface="+mn-ea"/>
              </a:rPr>
              <a:t>QXG-10G2SF-CX4</a:t>
            </a:r>
            <a:endParaRPr lang="zh-TW" altLang="en-US">
              <a:ea typeface="+mn-ea"/>
            </a:endParaRPr>
          </a:p>
        </p:txBody>
      </p:sp>
      <p:pic>
        <p:nvPicPr>
          <p:cNvPr id="57" name="圖片 56">
            <a:extLst>
              <a:ext uri="{FF2B5EF4-FFF2-40B4-BE49-F238E27FC236}">
                <a16:creationId xmlns:a16="http://schemas.microsoft.com/office/drawing/2014/main" id="{52FC87CC-01FB-4CC7-A100-A3FEC8FFB8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8698" y="1845546"/>
            <a:ext cx="1485646" cy="928694"/>
          </a:xfrm>
          <a:prstGeom prst="rect">
            <a:avLst/>
          </a:prstGeom>
        </p:spPr>
      </p:pic>
      <p:pic>
        <p:nvPicPr>
          <p:cNvPr id="58" name="圖片 57">
            <a:extLst>
              <a:ext uri="{FF2B5EF4-FFF2-40B4-BE49-F238E27FC236}">
                <a16:creationId xmlns:a16="http://schemas.microsoft.com/office/drawing/2014/main" id="{87C84F7C-BDB0-4CE1-8B31-CC049A9698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189" y="3470830"/>
            <a:ext cx="1666040" cy="1041275"/>
          </a:xfrm>
          <a:prstGeom prst="rect">
            <a:avLst/>
          </a:prstGeom>
        </p:spPr>
      </p:pic>
      <p:sp>
        <p:nvSpPr>
          <p:cNvPr id="59" name="Shape 528">
            <a:extLst>
              <a:ext uri="{FF2B5EF4-FFF2-40B4-BE49-F238E27FC236}">
                <a16:creationId xmlns:a16="http://schemas.microsoft.com/office/drawing/2014/main" id="{9945B04D-5210-4E0E-B03B-3663D3A3F14C}"/>
              </a:ext>
            </a:extLst>
          </p:cNvPr>
          <p:cNvSpPr/>
          <p:nvPr/>
        </p:nvSpPr>
        <p:spPr>
          <a:xfrm>
            <a:off x="2413574" y="3128627"/>
            <a:ext cx="6587582" cy="1641675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TextBox 57">
            <a:extLst>
              <a:ext uri="{FF2B5EF4-FFF2-40B4-BE49-F238E27FC236}">
                <a16:creationId xmlns:a16="http://schemas.microsoft.com/office/drawing/2014/main" id="{BE44261D-3D1A-465D-8BDC-75DE36AD9366}"/>
              </a:ext>
            </a:extLst>
          </p:cNvPr>
          <p:cNvSpPr txBox="1"/>
          <p:nvPr/>
        </p:nvSpPr>
        <p:spPr>
          <a:xfrm>
            <a:off x="2937065" y="4488612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/>
              <a:t>QM2-4P-384</a:t>
            </a:r>
            <a:endParaRPr lang="zh-TW" altLang="en-US"/>
          </a:p>
        </p:txBody>
      </p:sp>
      <p:sp>
        <p:nvSpPr>
          <p:cNvPr id="62" name="TextBox 66">
            <a:extLst>
              <a:ext uri="{FF2B5EF4-FFF2-40B4-BE49-F238E27FC236}">
                <a16:creationId xmlns:a16="http://schemas.microsoft.com/office/drawing/2014/main" id="{E9B4BE55-B571-4BA2-A99C-A8166C2AB7F1}"/>
              </a:ext>
            </a:extLst>
          </p:cNvPr>
          <p:cNvSpPr txBox="1"/>
          <p:nvPr/>
        </p:nvSpPr>
        <p:spPr>
          <a:xfrm>
            <a:off x="2457354" y="3087044"/>
            <a:ext cx="2318880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en-US" altLang="zh-CN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QM2 </a:t>
            </a:r>
            <a:r>
              <a:rPr lang="en-US" altLang="zh-CN" sz="1800" b="1" err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NVMe</a:t>
            </a:r>
            <a:r>
              <a:rPr lang="en-US" altLang="zh-CN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擴充卡</a:t>
            </a:r>
            <a:endParaRPr lang="zh-TW" altLang="en-US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3" name="Shape 529">
            <a:extLst>
              <a:ext uri="{FF2B5EF4-FFF2-40B4-BE49-F238E27FC236}">
                <a16:creationId xmlns:a16="http://schemas.microsoft.com/office/drawing/2014/main" id="{91E45F4E-1BB7-48DD-ACDA-F286A9A79DAF}"/>
              </a:ext>
            </a:extLst>
          </p:cNvPr>
          <p:cNvSpPr/>
          <p:nvPr/>
        </p:nvSpPr>
        <p:spPr>
          <a:xfrm>
            <a:off x="2700567" y="3503802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" name="Shape 529">
            <a:extLst>
              <a:ext uri="{FF2B5EF4-FFF2-40B4-BE49-F238E27FC236}">
                <a16:creationId xmlns:a16="http://schemas.microsoft.com/office/drawing/2014/main" id="{8B0A7DE6-5214-4C38-BBF8-4DB2E413100D}"/>
              </a:ext>
            </a:extLst>
          </p:cNvPr>
          <p:cNvSpPr/>
          <p:nvPr/>
        </p:nvSpPr>
        <p:spPr>
          <a:xfrm>
            <a:off x="4948216" y="3503802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" name="Shape 529">
            <a:extLst>
              <a:ext uri="{FF2B5EF4-FFF2-40B4-BE49-F238E27FC236}">
                <a16:creationId xmlns:a16="http://schemas.microsoft.com/office/drawing/2014/main" id="{74B34A88-172C-4880-BEE1-457C79FEF680}"/>
              </a:ext>
            </a:extLst>
          </p:cNvPr>
          <p:cNvSpPr/>
          <p:nvPr/>
        </p:nvSpPr>
        <p:spPr>
          <a:xfrm>
            <a:off x="7199262" y="3490901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6" name="圖片 10" descr="QM2-2S-220A_Front_left-angle.png">
            <a:extLst>
              <a:ext uri="{FF2B5EF4-FFF2-40B4-BE49-F238E27FC236}">
                <a16:creationId xmlns:a16="http://schemas.microsoft.com/office/drawing/2014/main" id="{703FF1F6-AB06-4161-8386-726898D571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2139" y="3458836"/>
            <a:ext cx="1652128" cy="1032753"/>
          </a:xfrm>
          <a:prstGeom prst="rect">
            <a:avLst/>
          </a:prstGeom>
        </p:spPr>
      </p:pic>
      <p:pic>
        <p:nvPicPr>
          <p:cNvPr id="67" name="圖片 11">
            <a:extLst>
              <a:ext uri="{FF2B5EF4-FFF2-40B4-BE49-F238E27FC236}">
                <a16:creationId xmlns:a16="http://schemas.microsoft.com/office/drawing/2014/main" id="{D02021D7-1740-41A1-90E3-D7D65D390D5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1820" y="3479526"/>
            <a:ext cx="1706322" cy="984810"/>
          </a:xfrm>
          <a:prstGeom prst="rect">
            <a:avLst/>
          </a:prstGeom>
        </p:spPr>
      </p:pic>
      <p:pic>
        <p:nvPicPr>
          <p:cNvPr id="68" name="圖片 10" descr="QM2-2S-220A_Front_left-angle.png">
            <a:extLst>
              <a:ext uri="{FF2B5EF4-FFF2-40B4-BE49-F238E27FC236}">
                <a16:creationId xmlns:a16="http://schemas.microsoft.com/office/drawing/2014/main" id="{BC59E137-96DC-4C85-91E6-8E210DC2C75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5396" y="3467052"/>
            <a:ext cx="1607304" cy="1004738"/>
          </a:xfrm>
          <a:prstGeom prst="rect">
            <a:avLst/>
          </a:prstGeom>
        </p:spPr>
      </p:pic>
      <p:sp>
        <p:nvSpPr>
          <p:cNvPr id="69" name="TextBox 57">
            <a:extLst>
              <a:ext uri="{FF2B5EF4-FFF2-40B4-BE49-F238E27FC236}">
                <a16:creationId xmlns:a16="http://schemas.microsoft.com/office/drawing/2014/main" id="{9B5B9466-DEB8-4722-A19F-8E4CB02A2F85}"/>
              </a:ext>
            </a:extLst>
          </p:cNvPr>
          <p:cNvSpPr txBox="1"/>
          <p:nvPr/>
        </p:nvSpPr>
        <p:spPr>
          <a:xfrm>
            <a:off x="7461754" y="4491589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/>
              <a:t>QM2-2P-344</a:t>
            </a:r>
            <a:endParaRPr lang="zh-TW" altLang="en-US"/>
          </a:p>
        </p:txBody>
      </p:sp>
      <p:sp>
        <p:nvSpPr>
          <p:cNvPr id="70" name="TextBox 57">
            <a:extLst>
              <a:ext uri="{FF2B5EF4-FFF2-40B4-BE49-F238E27FC236}">
                <a16:creationId xmlns:a16="http://schemas.microsoft.com/office/drawing/2014/main" id="{ADFB31DD-2ADE-4A9F-9640-6053A650F3C6}"/>
              </a:ext>
            </a:extLst>
          </p:cNvPr>
          <p:cNvSpPr txBox="1"/>
          <p:nvPr/>
        </p:nvSpPr>
        <p:spPr>
          <a:xfrm>
            <a:off x="5166127" y="4484338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/>
              <a:t>QM2-2P-384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88383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F3C35E0D-BE50-4EB5-A568-133164585AC3}"/>
              </a:ext>
            </a:extLst>
          </p:cNvPr>
          <p:cNvSpPr/>
          <p:nvPr/>
        </p:nvSpPr>
        <p:spPr>
          <a:xfrm>
            <a:off x="1" y="0"/>
            <a:ext cx="1905640" cy="5143500"/>
          </a:xfrm>
          <a:custGeom>
            <a:avLst/>
            <a:gdLst>
              <a:gd name="connsiteX0" fmla="*/ 0 w 699247"/>
              <a:gd name="connsiteY0" fmla="*/ 0 h 5143500"/>
              <a:gd name="connsiteX1" fmla="*/ 699247 w 699247"/>
              <a:gd name="connsiteY1" fmla="*/ 0 h 5143500"/>
              <a:gd name="connsiteX2" fmla="*/ 699247 w 699247"/>
              <a:gd name="connsiteY2" fmla="*/ 5143500 h 5143500"/>
              <a:gd name="connsiteX3" fmla="*/ 0 w 699247"/>
              <a:gd name="connsiteY3" fmla="*/ 5143500 h 5143500"/>
              <a:gd name="connsiteX4" fmla="*/ 0 w 699247"/>
              <a:gd name="connsiteY4" fmla="*/ 0 h 5143500"/>
              <a:gd name="connsiteX0" fmla="*/ 0 w 3035193"/>
              <a:gd name="connsiteY0" fmla="*/ 0 h 5143500"/>
              <a:gd name="connsiteX1" fmla="*/ 699247 w 3035193"/>
              <a:gd name="connsiteY1" fmla="*/ 0 h 5143500"/>
              <a:gd name="connsiteX2" fmla="*/ 3035193 w 3035193"/>
              <a:gd name="connsiteY2" fmla="*/ 5143500 h 5143500"/>
              <a:gd name="connsiteX3" fmla="*/ 0 w 3035193"/>
              <a:gd name="connsiteY3" fmla="*/ 5143500 h 5143500"/>
              <a:gd name="connsiteX4" fmla="*/ 0 w 3035193"/>
              <a:gd name="connsiteY4" fmla="*/ 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5193" h="5143500">
                <a:moveTo>
                  <a:pt x="0" y="0"/>
                </a:moveTo>
                <a:lnTo>
                  <a:pt x="699247" y="0"/>
                </a:lnTo>
                <a:lnTo>
                  <a:pt x="303519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4737C391-0D9F-48C7-98D2-B489865B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2935" y="1348806"/>
            <a:ext cx="2545238" cy="888840"/>
          </a:xfrm>
        </p:spPr>
        <p:txBody>
          <a:bodyPr>
            <a:normAutofit/>
          </a:bodyPr>
          <a:lstStyle/>
          <a:p>
            <a:r>
              <a:rPr lang="zh-CN" altLang="en-US" sz="4400">
                <a:solidFill>
                  <a:schemeClr val="tx1">
                    <a:lumMod val="85000"/>
                    <a:lumOff val="15000"/>
                  </a:schemeClr>
                </a:solidFill>
                <a:cs typeface="Arial" panose="020B0604020202020204" pitchFamily="34" charset="0"/>
              </a:rPr>
              <a:t>各種應用</a:t>
            </a:r>
            <a:endParaRPr lang="en-US" altLang="zh-TW" sz="4400">
              <a:solidFill>
                <a:schemeClr val="tx1">
                  <a:lumMod val="85000"/>
                  <a:lumOff val="15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B86EB24-47B2-441A-88E2-7B4D48D485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77033" y="2459157"/>
            <a:ext cx="6454229" cy="11255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微軟正黑體"/>
                <a:ea typeface="微軟正黑體"/>
              </a:rPr>
              <a:t>滿足商務、專業人士與</a:t>
            </a:r>
            <a:endParaRPr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微軟正黑體"/>
              <a:ea typeface="微軟正黑體"/>
            </a:endParaRPr>
          </a:p>
          <a:p>
            <a:pPr algn="ctr"/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微軟正黑體"/>
                <a:ea typeface="微軟正黑體"/>
              </a:rPr>
              <a:t>家庭的各種需求</a:t>
            </a:r>
            <a:endParaRPr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微軟正黑體"/>
              <a:ea typeface="微軟正黑體"/>
            </a:endParaRPr>
          </a:p>
          <a:p>
            <a:pPr algn="ctr"/>
            <a:endParaRPr lang="zh-TW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E781D577-9550-46EF-B85C-A1AC54E14E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36668" y="294703"/>
            <a:ext cx="1318888" cy="238134"/>
          </a:xfrm>
          <a:prstGeom prst="rect">
            <a:avLst/>
          </a:prstGeom>
        </p:spPr>
      </p:pic>
      <p:pic>
        <p:nvPicPr>
          <p:cNvPr id="13" name="圖片 12" descr="一張含有 室內, 桌, 武器 的圖片&#10;&#10;自動產生的描述">
            <a:extLst>
              <a:ext uri="{FF2B5EF4-FFF2-40B4-BE49-F238E27FC236}">
                <a16:creationId xmlns:a16="http://schemas.microsoft.com/office/drawing/2014/main" id="{D8D0E4B4-EF6F-4BB2-B3F5-0E87FB5A81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305" t="10716" r="6764" b="13812"/>
          <a:stretch/>
        </p:blipFill>
        <p:spPr>
          <a:xfrm rot="20849906">
            <a:off x="-948550" y="2821598"/>
            <a:ext cx="4467485" cy="2096276"/>
          </a:xfrm>
          <a:prstGeom prst="rect">
            <a:avLst/>
          </a:prstGeom>
        </p:spPr>
      </p:pic>
      <p:grpSp>
        <p:nvGrpSpPr>
          <p:cNvPr id="21" name="圖形 19">
            <a:extLst>
              <a:ext uri="{FF2B5EF4-FFF2-40B4-BE49-F238E27FC236}">
                <a16:creationId xmlns:a16="http://schemas.microsoft.com/office/drawing/2014/main" id="{59F8D6F0-05C5-414A-B74B-4700A867C545}"/>
              </a:ext>
            </a:extLst>
          </p:cNvPr>
          <p:cNvGrpSpPr/>
          <p:nvPr/>
        </p:nvGrpSpPr>
        <p:grpSpPr>
          <a:xfrm>
            <a:off x="1958981" y="1611289"/>
            <a:ext cx="3692702" cy="514088"/>
            <a:chOff x="2328862" y="2257330"/>
            <a:chExt cx="4490276" cy="625125"/>
          </a:xfrm>
          <a:solidFill>
            <a:srgbClr val="000000"/>
          </a:solidFill>
        </p:grpSpPr>
        <p:sp>
          <p:nvSpPr>
            <p:cNvPr id="22" name="手繪多邊形: 圖案 21">
              <a:extLst>
                <a:ext uri="{FF2B5EF4-FFF2-40B4-BE49-F238E27FC236}">
                  <a16:creationId xmlns:a16="http://schemas.microsoft.com/office/drawing/2014/main" id="{D6AB4733-3BF2-4A9C-98AB-8F6C09CC2DC1}"/>
                </a:ext>
              </a:extLst>
            </p:cNvPr>
            <p:cNvSpPr/>
            <p:nvPr/>
          </p:nvSpPr>
          <p:spPr>
            <a:xfrm>
              <a:off x="2328862" y="2257425"/>
              <a:ext cx="523875" cy="609600"/>
            </a:xfrm>
            <a:custGeom>
              <a:avLst/>
              <a:gdLst>
                <a:gd name="connsiteX0" fmla="*/ 194786 w 523875"/>
                <a:gd name="connsiteY0" fmla="*/ 108871 h 609600"/>
                <a:gd name="connsiteX1" fmla="*/ 0 w 523875"/>
                <a:gd name="connsiteY1" fmla="*/ 108871 h 609600"/>
                <a:gd name="connsiteX2" fmla="*/ 0 w 523875"/>
                <a:gd name="connsiteY2" fmla="*/ 0 h 609600"/>
                <a:gd name="connsiteX3" fmla="*/ 527114 w 523875"/>
                <a:gd name="connsiteY3" fmla="*/ 0 h 609600"/>
                <a:gd name="connsiteX4" fmla="*/ 527114 w 523875"/>
                <a:gd name="connsiteY4" fmla="*/ 108871 h 609600"/>
                <a:gd name="connsiteX5" fmla="*/ 324707 w 523875"/>
                <a:gd name="connsiteY5" fmla="*/ 108871 h 609600"/>
                <a:gd name="connsiteX6" fmla="*/ 324707 w 523875"/>
                <a:gd name="connsiteY6" fmla="*/ 611315 h 609600"/>
                <a:gd name="connsiteX7" fmla="*/ 194786 w 523875"/>
                <a:gd name="connsiteY7" fmla="*/ 611315 h 609600"/>
                <a:gd name="connsiteX8" fmla="*/ 194786 w 523875"/>
                <a:gd name="connsiteY8" fmla="*/ 108871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875" h="609600">
                  <a:moveTo>
                    <a:pt x="194786" y="108871"/>
                  </a:moveTo>
                  <a:lnTo>
                    <a:pt x="0" y="108871"/>
                  </a:lnTo>
                  <a:lnTo>
                    <a:pt x="0" y="0"/>
                  </a:lnTo>
                  <a:lnTo>
                    <a:pt x="527114" y="0"/>
                  </a:lnTo>
                  <a:lnTo>
                    <a:pt x="527114" y="108871"/>
                  </a:lnTo>
                  <a:lnTo>
                    <a:pt x="324707" y="108871"/>
                  </a:lnTo>
                  <a:lnTo>
                    <a:pt x="324707" y="611315"/>
                  </a:lnTo>
                  <a:lnTo>
                    <a:pt x="194786" y="611315"/>
                  </a:lnTo>
                  <a:lnTo>
                    <a:pt x="194786" y="10887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3" name="手繪多邊形: 圖案 22">
              <a:extLst>
                <a:ext uri="{FF2B5EF4-FFF2-40B4-BE49-F238E27FC236}">
                  <a16:creationId xmlns:a16="http://schemas.microsoft.com/office/drawing/2014/main" id="{1B20E0B6-B80C-45D1-AF9A-13D9C9420F81}"/>
                </a:ext>
              </a:extLst>
            </p:cNvPr>
            <p:cNvSpPr/>
            <p:nvPr/>
          </p:nvSpPr>
          <p:spPr>
            <a:xfrm>
              <a:off x="2887313" y="2257425"/>
              <a:ext cx="647700" cy="609600"/>
            </a:xfrm>
            <a:custGeom>
              <a:avLst/>
              <a:gdLst>
                <a:gd name="connsiteX0" fmla="*/ 655606 w 647700"/>
                <a:gd name="connsiteY0" fmla="*/ 0 h 609600"/>
                <a:gd name="connsiteX1" fmla="*/ 388239 w 647700"/>
                <a:gd name="connsiteY1" fmla="*/ 611315 h 609600"/>
                <a:gd name="connsiteX2" fmla="*/ 257937 w 647700"/>
                <a:gd name="connsiteY2" fmla="*/ 611315 h 609600"/>
                <a:gd name="connsiteX3" fmla="*/ 0 w 647700"/>
                <a:gd name="connsiteY3" fmla="*/ 0 h 609600"/>
                <a:gd name="connsiteX4" fmla="*/ 146399 w 647700"/>
                <a:gd name="connsiteY4" fmla="*/ 0 h 609600"/>
                <a:gd name="connsiteX5" fmla="*/ 326422 w 647700"/>
                <a:gd name="connsiteY5" fmla="*/ 459962 h 609600"/>
                <a:gd name="connsiteX6" fmla="*/ 509206 w 647700"/>
                <a:gd name="connsiteY6" fmla="*/ 0 h 609600"/>
                <a:gd name="connsiteX7" fmla="*/ 655606 w 647700"/>
                <a:gd name="connsiteY7" fmla="*/ 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700" h="609600">
                  <a:moveTo>
                    <a:pt x="655606" y="0"/>
                  </a:moveTo>
                  <a:lnTo>
                    <a:pt x="388239" y="611315"/>
                  </a:lnTo>
                  <a:lnTo>
                    <a:pt x="257937" y="611315"/>
                  </a:lnTo>
                  <a:lnTo>
                    <a:pt x="0" y="0"/>
                  </a:lnTo>
                  <a:lnTo>
                    <a:pt x="146399" y="0"/>
                  </a:lnTo>
                  <a:lnTo>
                    <a:pt x="326422" y="459962"/>
                  </a:lnTo>
                  <a:lnTo>
                    <a:pt x="509206" y="0"/>
                  </a:lnTo>
                  <a:lnTo>
                    <a:pt x="655606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4" name="手繪多邊形: 圖案 23">
              <a:extLst>
                <a:ext uri="{FF2B5EF4-FFF2-40B4-BE49-F238E27FC236}">
                  <a16:creationId xmlns:a16="http://schemas.microsoft.com/office/drawing/2014/main" id="{983B5C7F-2E12-4407-82D0-7F606510B9CC}"/>
                </a:ext>
              </a:extLst>
            </p:cNvPr>
            <p:cNvSpPr/>
            <p:nvPr/>
          </p:nvSpPr>
          <p:spPr>
            <a:xfrm>
              <a:off x="3560921" y="2257330"/>
              <a:ext cx="571500" cy="609600"/>
            </a:xfrm>
            <a:custGeom>
              <a:avLst/>
              <a:gdLst>
                <a:gd name="connsiteX0" fmla="*/ 29051 w 571500"/>
                <a:gd name="connsiteY0" fmla="*/ 611410 h 609600"/>
                <a:gd name="connsiteX1" fmla="*/ 29051 w 571500"/>
                <a:gd name="connsiteY1" fmla="*/ 502539 h 609600"/>
                <a:gd name="connsiteX2" fmla="*/ 308038 w 571500"/>
                <a:gd name="connsiteY2" fmla="*/ 502539 h 609600"/>
                <a:gd name="connsiteX3" fmla="*/ 397573 w 571500"/>
                <a:gd name="connsiteY3" fmla="*/ 489109 h 609600"/>
                <a:gd name="connsiteX4" fmla="*/ 429863 w 571500"/>
                <a:gd name="connsiteY4" fmla="*/ 431292 h 609600"/>
                <a:gd name="connsiteX5" fmla="*/ 392239 w 571500"/>
                <a:gd name="connsiteY5" fmla="*/ 366332 h 609600"/>
                <a:gd name="connsiteX6" fmla="*/ 323755 w 571500"/>
                <a:gd name="connsiteY6" fmla="*/ 354711 h 609600"/>
                <a:gd name="connsiteX7" fmla="*/ 210502 w 571500"/>
                <a:gd name="connsiteY7" fmla="*/ 354711 h 609600"/>
                <a:gd name="connsiteX8" fmla="*/ 60865 w 571500"/>
                <a:gd name="connsiteY8" fmla="*/ 317087 h 609600"/>
                <a:gd name="connsiteX9" fmla="*/ 16097 w 571500"/>
                <a:gd name="connsiteY9" fmla="*/ 257270 h 609600"/>
                <a:gd name="connsiteX10" fmla="*/ 0 w 571500"/>
                <a:gd name="connsiteY10" fmla="*/ 180499 h 609600"/>
                <a:gd name="connsiteX11" fmla="*/ 37624 w 571500"/>
                <a:gd name="connsiteY11" fmla="*/ 62675 h 609600"/>
                <a:gd name="connsiteX12" fmla="*/ 155448 w 571500"/>
                <a:gd name="connsiteY12" fmla="*/ 2667 h 609600"/>
                <a:gd name="connsiteX13" fmla="*/ 236982 w 571500"/>
                <a:gd name="connsiteY13" fmla="*/ 0 h 609600"/>
                <a:gd name="connsiteX14" fmla="*/ 540163 w 571500"/>
                <a:gd name="connsiteY14" fmla="*/ 0 h 609600"/>
                <a:gd name="connsiteX15" fmla="*/ 540163 w 571500"/>
                <a:gd name="connsiteY15" fmla="*/ 108871 h 609600"/>
                <a:gd name="connsiteX16" fmla="*/ 266509 w 571500"/>
                <a:gd name="connsiteY16" fmla="*/ 108871 h 609600"/>
                <a:gd name="connsiteX17" fmla="*/ 184975 w 571500"/>
                <a:gd name="connsiteY17" fmla="*/ 114205 h 609600"/>
                <a:gd name="connsiteX18" fmla="*/ 143732 w 571500"/>
                <a:gd name="connsiteY18" fmla="*/ 176498 h 609600"/>
                <a:gd name="connsiteX19" fmla="*/ 178213 w 571500"/>
                <a:gd name="connsiteY19" fmla="*/ 235649 h 609600"/>
                <a:gd name="connsiteX20" fmla="*/ 255270 w 571500"/>
                <a:gd name="connsiteY20" fmla="*/ 245936 h 609600"/>
                <a:gd name="connsiteX21" fmla="*/ 353377 w 571500"/>
                <a:gd name="connsiteY21" fmla="*/ 245936 h 609600"/>
                <a:gd name="connsiteX22" fmla="*/ 465772 w 571500"/>
                <a:gd name="connsiteY22" fmla="*/ 258890 h 609600"/>
                <a:gd name="connsiteX23" fmla="*/ 554926 w 571500"/>
                <a:gd name="connsiteY23" fmla="*/ 335947 h 609600"/>
                <a:gd name="connsiteX24" fmla="*/ 574643 w 571500"/>
                <a:gd name="connsiteY24" fmla="*/ 430911 h 609600"/>
                <a:gd name="connsiteX25" fmla="*/ 549116 w 571500"/>
                <a:gd name="connsiteY25" fmla="*/ 530733 h 609600"/>
                <a:gd name="connsiteX26" fmla="*/ 441198 w 571500"/>
                <a:gd name="connsiteY26" fmla="*/ 605504 h 609600"/>
                <a:gd name="connsiteX27" fmla="*/ 336423 w 571500"/>
                <a:gd name="connsiteY27" fmla="*/ 611315 h 609600"/>
                <a:gd name="connsiteX28" fmla="*/ 29051 w 571500"/>
                <a:gd name="connsiteY28" fmla="*/ 611315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71500" h="609600">
                  <a:moveTo>
                    <a:pt x="29051" y="611410"/>
                  </a:moveTo>
                  <a:lnTo>
                    <a:pt x="29051" y="502539"/>
                  </a:lnTo>
                  <a:lnTo>
                    <a:pt x="308038" y="502539"/>
                  </a:lnTo>
                  <a:cubicBezTo>
                    <a:pt x="352806" y="502539"/>
                    <a:pt x="382714" y="498062"/>
                    <a:pt x="397573" y="489109"/>
                  </a:cubicBezTo>
                  <a:cubicBezTo>
                    <a:pt x="419100" y="476250"/>
                    <a:pt x="429863" y="457010"/>
                    <a:pt x="429863" y="431292"/>
                  </a:cubicBezTo>
                  <a:cubicBezTo>
                    <a:pt x="429863" y="401764"/>
                    <a:pt x="417290" y="380048"/>
                    <a:pt x="392239" y="366332"/>
                  </a:cubicBezTo>
                  <a:cubicBezTo>
                    <a:pt x="377952" y="358616"/>
                    <a:pt x="355092" y="354711"/>
                    <a:pt x="323755" y="354711"/>
                  </a:cubicBezTo>
                  <a:lnTo>
                    <a:pt x="210502" y="354711"/>
                  </a:lnTo>
                  <a:cubicBezTo>
                    <a:pt x="141256" y="354711"/>
                    <a:pt x="91345" y="342138"/>
                    <a:pt x="60865" y="317087"/>
                  </a:cubicBezTo>
                  <a:cubicBezTo>
                    <a:pt x="41719" y="301276"/>
                    <a:pt x="26860" y="281369"/>
                    <a:pt x="16097" y="257270"/>
                  </a:cubicBezTo>
                  <a:cubicBezTo>
                    <a:pt x="5334" y="233267"/>
                    <a:pt x="0" y="207645"/>
                    <a:pt x="0" y="180499"/>
                  </a:cubicBezTo>
                  <a:cubicBezTo>
                    <a:pt x="0" y="137541"/>
                    <a:pt x="12573" y="98203"/>
                    <a:pt x="37624" y="62675"/>
                  </a:cubicBezTo>
                  <a:cubicBezTo>
                    <a:pt x="62103" y="28385"/>
                    <a:pt x="101346" y="8382"/>
                    <a:pt x="155448" y="2667"/>
                  </a:cubicBezTo>
                  <a:cubicBezTo>
                    <a:pt x="173641" y="857"/>
                    <a:pt x="200787" y="0"/>
                    <a:pt x="236982" y="0"/>
                  </a:cubicBezTo>
                  <a:lnTo>
                    <a:pt x="540163" y="0"/>
                  </a:lnTo>
                  <a:lnTo>
                    <a:pt x="540163" y="108871"/>
                  </a:lnTo>
                  <a:lnTo>
                    <a:pt x="266509" y="108871"/>
                  </a:lnTo>
                  <a:cubicBezTo>
                    <a:pt x="225647" y="109157"/>
                    <a:pt x="198406" y="110966"/>
                    <a:pt x="184975" y="114205"/>
                  </a:cubicBezTo>
                  <a:cubicBezTo>
                    <a:pt x="157543" y="121063"/>
                    <a:pt x="143732" y="141827"/>
                    <a:pt x="143732" y="176498"/>
                  </a:cubicBezTo>
                  <a:cubicBezTo>
                    <a:pt x="143732" y="205740"/>
                    <a:pt x="155257" y="225457"/>
                    <a:pt x="178213" y="235649"/>
                  </a:cubicBezTo>
                  <a:cubicBezTo>
                    <a:pt x="193738" y="242507"/>
                    <a:pt x="219456" y="245936"/>
                    <a:pt x="255270" y="245936"/>
                  </a:cubicBezTo>
                  <a:lnTo>
                    <a:pt x="353377" y="245936"/>
                  </a:lnTo>
                  <a:cubicBezTo>
                    <a:pt x="403574" y="245936"/>
                    <a:pt x="441007" y="250222"/>
                    <a:pt x="465772" y="258890"/>
                  </a:cubicBezTo>
                  <a:cubicBezTo>
                    <a:pt x="509016" y="273558"/>
                    <a:pt x="538734" y="299180"/>
                    <a:pt x="554926" y="335947"/>
                  </a:cubicBezTo>
                  <a:cubicBezTo>
                    <a:pt x="568071" y="365474"/>
                    <a:pt x="574643" y="397193"/>
                    <a:pt x="574643" y="430911"/>
                  </a:cubicBezTo>
                  <a:cubicBezTo>
                    <a:pt x="574643" y="467963"/>
                    <a:pt x="566166" y="501206"/>
                    <a:pt x="549116" y="530733"/>
                  </a:cubicBezTo>
                  <a:cubicBezTo>
                    <a:pt x="525209" y="572548"/>
                    <a:pt x="489204" y="597503"/>
                    <a:pt x="441198" y="605504"/>
                  </a:cubicBezTo>
                  <a:cubicBezTo>
                    <a:pt x="417957" y="609410"/>
                    <a:pt x="383000" y="611315"/>
                    <a:pt x="336423" y="611315"/>
                  </a:cubicBezTo>
                  <a:lnTo>
                    <a:pt x="29051" y="611315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5" name="手繪多邊形: 圖案 24">
              <a:extLst>
                <a:ext uri="{FF2B5EF4-FFF2-40B4-BE49-F238E27FC236}">
                  <a16:creationId xmlns:a16="http://schemas.microsoft.com/office/drawing/2014/main" id="{680794F2-17A6-4D3E-90F1-3449ED507808}"/>
                </a:ext>
              </a:extLst>
            </p:cNvPr>
            <p:cNvSpPr/>
            <p:nvPr/>
          </p:nvSpPr>
          <p:spPr>
            <a:xfrm>
              <a:off x="4166806" y="2576703"/>
              <a:ext cx="209550" cy="104775"/>
            </a:xfrm>
            <a:custGeom>
              <a:avLst/>
              <a:gdLst>
                <a:gd name="connsiteX0" fmla="*/ 214027 w 209550"/>
                <a:gd name="connsiteY0" fmla="*/ 0 h 104775"/>
                <a:gd name="connsiteX1" fmla="*/ 214027 w 209550"/>
                <a:gd name="connsiteY1" fmla="*/ 110204 h 104775"/>
                <a:gd name="connsiteX2" fmla="*/ 0 w 209550"/>
                <a:gd name="connsiteY2" fmla="*/ 110204 h 104775"/>
                <a:gd name="connsiteX3" fmla="*/ 0 w 209550"/>
                <a:gd name="connsiteY3" fmla="*/ 0 h 104775"/>
                <a:gd name="connsiteX4" fmla="*/ 214027 w 209550"/>
                <a:gd name="connsiteY4" fmla="*/ 0 h 104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550" h="104775">
                  <a:moveTo>
                    <a:pt x="214027" y="0"/>
                  </a:moveTo>
                  <a:lnTo>
                    <a:pt x="214027" y="110204"/>
                  </a:lnTo>
                  <a:lnTo>
                    <a:pt x="0" y="110204"/>
                  </a:lnTo>
                  <a:lnTo>
                    <a:pt x="0" y="0"/>
                  </a:lnTo>
                  <a:lnTo>
                    <a:pt x="214027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6" name="手繪多邊形: 圖案 25">
              <a:extLst>
                <a:ext uri="{FF2B5EF4-FFF2-40B4-BE49-F238E27FC236}">
                  <a16:creationId xmlns:a16="http://schemas.microsoft.com/office/drawing/2014/main" id="{3DCD33AD-424E-4533-B56B-CECE0733847D}"/>
                </a:ext>
              </a:extLst>
            </p:cNvPr>
            <p:cNvSpPr/>
            <p:nvPr/>
          </p:nvSpPr>
          <p:spPr>
            <a:xfrm>
              <a:off x="5061775" y="2257425"/>
              <a:ext cx="533400" cy="609600"/>
            </a:xfrm>
            <a:custGeom>
              <a:avLst/>
              <a:gdLst>
                <a:gd name="connsiteX0" fmla="*/ 533400 w 533400"/>
                <a:gd name="connsiteY0" fmla="*/ 0 h 609600"/>
                <a:gd name="connsiteX1" fmla="*/ 533400 w 533400"/>
                <a:gd name="connsiteY1" fmla="*/ 108395 h 609600"/>
                <a:gd name="connsiteX2" fmla="*/ 162115 w 533400"/>
                <a:gd name="connsiteY2" fmla="*/ 611315 h 609600"/>
                <a:gd name="connsiteX3" fmla="*/ 3143 w 533400"/>
                <a:gd name="connsiteY3" fmla="*/ 611315 h 609600"/>
                <a:gd name="connsiteX4" fmla="*/ 387382 w 533400"/>
                <a:gd name="connsiteY4" fmla="*/ 108395 h 609600"/>
                <a:gd name="connsiteX5" fmla="*/ 0 w 533400"/>
                <a:gd name="connsiteY5" fmla="*/ 108395 h 609600"/>
                <a:gd name="connsiteX6" fmla="*/ 0 w 533400"/>
                <a:gd name="connsiteY6" fmla="*/ 0 h 609600"/>
                <a:gd name="connsiteX7" fmla="*/ 533400 w 533400"/>
                <a:gd name="connsiteY7" fmla="*/ 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3400" h="609600">
                  <a:moveTo>
                    <a:pt x="533400" y="0"/>
                  </a:moveTo>
                  <a:lnTo>
                    <a:pt x="533400" y="108395"/>
                  </a:lnTo>
                  <a:lnTo>
                    <a:pt x="162115" y="611315"/>
                  </a:lnTo>
                  <a:lnTo>
                    <a:pt x="3143" y="611315"/>
                  </a:lnTo>
                  <a:lnTo>
                    <a:pt x="387382" y="108395"/>
                  </a:lnTo>
                  <a:lnTo>
                    <a:pt x="0" y="108395"/>
                  </a:lnTo>
                  <a:lnTo>
                    <a:pt x="0" y="0"/>
                  </a:lnTo>
                  <a:lnTo>
                    <a:pt x="533400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7" name="手繪多邊形: 圖案 26">
              <a:extLst>
                <a:ext uri="{FF2B5EF4-FFF2-40B4-BE49-F238E27FC236}">
                  <a16:creationId xmlns:a16="http://schemas.microsoft.com/office/drawing/2014/main" id="{D182F921-7A99-4ABD-A75B-B2172B071D11}"/>
                </a:ext>
              </a:extLst>
            </p:cNvPr>
            <p:cNvSpPr/>
            <p:nvPr/>
          </p:nvSpPr>
          <p:spPr>
            <a:xfrm>
              <a:off x="5650199" y="2257425"/>
              <a:ext cx="542925" cy="609600"/>
            </a:xfrm>
            <a:custGeom>
              <a:avLst/>
              <a:gdLst>
                <a:gd name="connsiteX0" fmla="*/ 129951 w 542925"/>
                <a:gd name="connsiteY0" fmla="*/ 502920 h 609600"/>
                <a:gd name="connsiteX1" fmla="*/ 529430 w 542925"/>
                <a:gd name="connsiteY1" fmla="*/ 502920 h 609600"/>
                <a:gd name="connsiteX2" fmla="*/ 529430 w 542925"/>
                <a:gd name="connsiteY2" fmla="*/ 611315 h 609600"/>
                <a:gd name="connsiteX3" fmla="*/ 31 w 542925"/>
                <a:gd name="connsiteY3" fmla="*/ 611315 h 609600"/>
                <a:gd name="connsiteX4" fmla="*/ 31 w 542925"/>
                <a:gd name="connsiteY4" fmla="*/ 448723 h 609600"/>
                <a:gd name="connsiteX5" fmla="*/ 51561 w 542925"/>
                <a:gd name="connsiteY5" fmla="*/ 292418 h 609600"/>
                <a:gd name="connsiteX6" fmla="*/ 105568 w 542925"/>
                <a:gd name="connsiteY6" fmla="*/ 260128 h 609600"/>
                <a:gd name="connsiteX7" fmla="*/ 197579 w 542925"/>
                <a:gd name="connsiteY7" fmla="*/ 252031 h 609600"/>
                <a:gd name="connsiteX8" fmla="*/ 297401 w 542925"/>
                <a:gd name="connsiteY8" fmla="*/ 252031 h 609600"/>
                <a:gd name="connsiteX9" fmla="*/ 369505 w 542925"/>
                <a:gd name="connsiteY9" fmla="*/ 239459 h 609600"/>
                <a:gd name="connsiteX10" fmla="*/ 402176 w 542925"/>
                <a:gd name="connsiteY10" fmla="*/ 183071 h 609600"/>
                <a:gd name="connsiteX11" fmla="*/ 371696 w 542925"/>
                <a:gd name="connsiteY11" fmla="*/ 122587 h 609600"/>
                <a:gd name="connsiteX12" fmla="*/ 297306 w 542925"/>
                <a:gd name="connsiteY12" fmla="*/ 108299 h 609600"/>
                <a:gd name="connsiteX13" fmla="*/ 9841 w 542925"/>
                <a:gd name="connsiteY13" fmla="*/ 108299 h 609600"/>
                <a:gd name="connsiteX14" fmla="*/ 9841 w 542925"/>
                <a:gd name="connsiteY14" fmla="*/ 0 h 609600"/>
                <a:gd name="connsiteX15" fmla="*/ 324643 w 542925"/>
                <a:gd name="connsiteY15" fmla="*/ 0 h 609600"/>
                <a:gd name="connsiteX16" fmla="*/ 488663 w 542925"/>
                <a:gd name="connsiteY16" fmla="*/ 38957 h 609600"/>
                <a:gd name="connsiteX17" fmla="*/ 530573 w 542925"/>
                <a:gd name="connsiteY17" fmla="*/ 98298 h 609600"/>
                <a:gd name="connsiteX18" fmla="*/ 545623 w 542925"/>
                <a:gd name="connsiteY18" fmla="*/ 178213 h 609600"/>
                <a:gd name="connsiteX19" fmla="*/ 527239 w 542925"/>
                <a:gd name="connsiteY19" fmla="*/ 272510 h 609600"/>
                <a:gd name="connsiteX20" fmla="*/ 476185 w 542925"/>
                <a:gd name="connsiteY20" fmla="*/ 332708 h 609600"/>
                <a:gd name="connsiteX21" fmla="*/ 333786 w 542925"/>
                <a:gd name="connsiteY21" fmla="*/ 360521 h 609600"/>
                <a:gd name="connsiteX22" fmla="*/ 247300 w 542925"/>
                <a:gd name="connsiteY22" fmla="*/ 360521 h 609600"/>
                <a:gd name="connsiteX23" fmla="*/ 178529 w 542925"/>
                <a:gd name="connsiteY23" fmla="*/ 366332 h 609600"/>
                <a:gd name="connsiteX24" fmla="*/ 145192 w 542925"/>
                <a:gd name="connsiteY24" fmla="*/ 386525 h 609600"/>
                <a:gd name="connsiteX25" fmla="*/ 129951 w 542925"/>
                <a:gd name="connsiteY25" fmla="*/ 448818 h 609600"/>
                <a:gd name="connsiteX26" fmla="*/ 129951 w 542925"/>
                <a:gd name="connsiteY26" fmla="*/ 50292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42925" h="609600">
                  <a:moveTo>
                    <a:pt x="129951" y="502920"/>
                  </a:moveTo>
                  <a:lnTo>
                    <a:pt x="529430" y="502920"/>
                  </a:lnTo>
                  <a:lnTo>
                    <a:pt x="529430" y="611315"/>
                  </a:lnTo>
                  <a:lnTo>
                    <a:pt x="31" y="611315"/>
                  </a:lnTo>
                  <a:lnTo>
                    <a:pt x="31" y="448723"/>
                  </a:lnTo>
                  <a:cubicBezTo>
                    <a:pt x="-827" y="380333"/>
                    <a:pt x="16318" y="328232"/>
                    <a:pt x="51561" y="292418"/>
                  </a:cubicBezTo>
                  <a:cubicBezTo>
                    <a:pt x="67944" y="276320"/>
                    <a:pt x="85946" y="265557"/>
                    <a:pt x="105568" y="260128"/>
                  </a:cubicBezTo>
                  <a:cubicBezTo>
                    <a:pt x="125094" y="254794"/>
                    <a:pt x="155764" y="252031"/>
                    <a:pt x="197579" y="252031"/>
                  </a:cubicBezTo>
                  <a:lnTo>
                    <a:pt x="297401" y="252031"/>
                  </a:lnTo>
                  <a:cubicBezTo>
                    <a:pt x="330834" y="252031"/>
                    <a:pt x="354932" y="247841"/>
                    <a:pt x="369505" y="239459"/>
                  </a:cubicBezTo>
                  <a:cubicBezTo>
                    <a:pt x="391318" y="226886"/>
                    <a:pt x="402176" y="208121"/>
                    <a:pt x="402176" y="183071"/>
                  </a:cubicBezTo>
                  <a:cubicBezTo>
                    <a:pt x="402176" y="155639"/>
                    <a:pt x="391984" y="135446"/>
                    <a:pt x="371696" y="122587"/>
                  </a:cubicBezTo>
                  <a:cubicBezTo>
                    <a:pt x="356456" y="113062"/>
                    <a:pt x="331691" y="108299"/>
                    <a:pt x="297306" y="108299"/>
                  </a:cubicBezTo>
                  <a:lnTo>
                    <a:pt x="9841" y="108299"/>
                  </a:lnTo>
                  <a:lnTo>
                    <a:pt x="9841" y="0"/>
                  </a:lnTo>
                  <a:lnTo>
                    <a:pt x="324643" y="0"/>
                  </a:lnTo>
                  <a:cubicBezTo>
                    <a:pt x="402938" y="0"/>
                    <a:pt x="457611" y="12954"/>
                    <a:pt x="488663" y="38957"/>
                  </a:cubicBezTo>
                  <a:cubicBezTo>
                    <a:pt x="506570" y="53912"/>
                    <a:pt x="520572" y="73628"/>
                    <a:pt x="530573" y="98298"/>
                  </a:cubicBezTo>
                  <a:cubicBezTo>
                    <a:pt x="540574" y="122873"/>
                    <a:pt x="545623" y="149543"/>
                    <a:pt x="545623" y="178213"/>
                  </a:cubicBezTo>
                  <a:cubicBezTo>
                    <a:pt x="545623" y="213741"/>
                    <a:pt x="539527" y="245174"/>
                    <a:pt x="527239" y="272510"/>
                  </a:cubicBezTo>
                  <a:cubicBezTo>
                    <a:pt x="514952" y="299847"/>
                    <a:pt x="497998" y="319945"/>
                    <a:pt x="476185" y="332708"/>
                  </a:cubicBezTo>
                  <a:cubicBezTo>
                    <a:pt x="444848" y="351187"/>
                    <a:pt x="397414" y="360521"/>
                    <a:pt x="333786" y="360521"/>
                  </a:cubicBezTo>
                  <a:lnTo>
                    <a:pt x="247300" y="360521"/>
                  </a:lnTo>
                  <a:cubicBezTo>
                    <a:pt x="216534" y="360521"/>
                    <a:pt x="193674" y="362426"/>
                    <a:pt x="178529" y="366332"/>
                  </a:cubicBezTo>
                  <a:cubicBezTo>
                    <a:pt x="163479" y="370237"/>
                    <a:pt x="152335" y="376904"/>
                    <a:pt x="145192" y="386525"/>
                  </a:cubicBezTo>
                  <a:cubicBezTo>
                    <a:pt x="135667" y="396716"/>
                    <a:pt x="130523" y="417386"/>
                    <a:pt x="129951" y="448818"/>
                  </a:cubicBezTo>
                  <a:lnTo>
                    <a:pt x="129951" y="50292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8" name="手繪多邊形: 圖案 27">
              <a:extLst>
                <a:ext uri="{FF2B5EF4-FFF2-40B4-BE49-F238E27FC236}">
                  <a16:creationId xmlns:a16="http://schemas.microsoft.com/office/drawing/2014/main" id="{710394D5-A300-407D-BCCE-DF2CE74365EE}"/>
                </a:ext>
              </a:extLst>
            </p:cNvPr>
            <p:cNvSpPr/>
            <p:nvPr/>
          </p:nvSpPr>
          <p:spPr>
            <a:xfrm>
              <a:off x="6285738" y="2257425"/>
              <a:ext cx="533400" cy="609600"/>
            </a:xfrm>
            <a:custGeom>
              <a:avLst/>
              <a:gdLst>
                <a:gd name="connsiteX0" fmla="*/ 124015 w 533400"/>
                <a:gd name="connsiteY0" fmla="*/ 162973 h 609600"/>
                <a:gd name="connsiteX1" fmla="*/ 124015 w 533400"/>
                <a:gd name="connsiteY1" fmla="*/ 611219 h 609600"/>
                <a:gd name="connsiteX2" fmla="*/ 0 w 533400"/>
                <a:gd name="connsiteY2" fmla="*/ 611219 h 609600"/>
                <a:gd name="connsiteX3" fmla="*/ 0 w 533400"/>
                <a:gd name="connsiteY3" fmla="*/ 0 h 609600"/>
                <a:gd name="connsiteX4" fmla="*/ 166592 w 533400"/>
                <a:gd name="connsiteY4" fmla="*/ 0 h 609600"/>
                <a:gd name="connsiteX5" fmla="*/ 409765 w 533400"/>
                <a:gd name="connsiteY5" fmla="*/ 455486 h 609600"/>
                <a:gd name="connsiteX6" fmla="*/ 409765 w 533400"/>
                <a:gd name="connsiteY6" fmla="*/ 0 h 609600"/>
                <a:gd name="connsiteX7" fmla="*/ 533781 w 533400"/>
                <a:gd name="connsiteY7" fmla="*/ 0 h 609600"/>
                <a:gd name="connsiteX8" fmla="*/ 533781 w 533400"/>
                <a:gd name="connsiteY8" fmla="*/ 611315 h 609600"/>
                <a:gd name="connsiteX9" fmla="*/ 373475 w 533400"/>
                <a:gd name="connsiteY9" fmla="*/ 611315 h 609600"/>
                <a:gd name="connsiteX10" fmla="*/ 124015 w 533400"/>
                <a:gd name="connsiteY10" fmla="*/ 162973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3400" h="609600">
                  <a:moveTo>
                    <a:pt x="124015" y="162973"/>
                  </a:moveTo>
                  <a:lnTo>
                    <a:pt x="124015" y="611219"/>
                  </a:lnTo>
                  <a:lnTo>
                    <a:pt x="0" y="611219"/>
                  </a:lnTo>
                  <a:lnTo>
                    <a:pt x="0" y="0"/>
                  </a:lnTo>
                  <a:lnTo>
                    <a:pt x="166592" y="0"/>
                  </a:lnTo>
                  <a:lnTo>
                    <a:pt x="409765" y="455486"/>
                  </a:lnTo>
                  <a:lnTo>
                    <a:pt x="409765" y="0"/>
                  </a:lnTo>
                  <a:lnTo>
                    <a:pt x="533781" y="0"/>
                  </a:lnTo>
                  <a:lnTo>
                    <a:pt x="533781" y="611315"/>
                  </a:lnTo>
                  <a:lnTo>
                    <a:pt x="373475" y="611315"/>
                  </a:lnTo>
                  <a:lnTo>
                    <a:pt x="124015" y="162973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9" name="手繪多邊形: 圖案 28">
              <a:extLst>
                <a:ext uri="{FF2B5EF4-FFF2-40B4-BE49-F238E27FC236}">
                  <a16:creationId xmlns:a16="http://schemas.microsoft.com/office/drawing/2014/main" id="{7808618F-9BEB-41AA-9A73-7361C7A9C53A}"/>
                </a:ext>
              </a:extLst>
            </p:cNvPr>
            <p:cNvSpPr/>
            <p:nvPr/>
          </p:nvSpPr>
          <p:spPr>
            <a:xfrm>
              <a:off x="4427124" y="2387155"/>
              <a:ext cx="552450" cy="495300"/>
            </a:xfrm>
            <a:custGeom>
              <a:avLst/>
              <a:gdLst>
                <a:gd name="connsiteX0" fmla="*/ 349949 w 552450"/>
                <a:gd name="connsiteY0" fmla="*/ 247841 h 495300"/>
                <a:gd name="connsiteX1" fmla="*/ 554831 w 552450"/>
                <a:gd name="connsiteY1" fmla="*/ 496919 h 495300"/>
                <a:gd name="connsiteX2" fmla="*/ 410432 w 552450"/>
                <a:gd name="connsiteY2" fmla="*/ 496919 h 495300"/>
                <a:gd name="connsiteX3" fmla="*/ 277749 w 552450"/>
                <a:gd name="connsiteY3" fmla="*/ 336232 h 495300"/>
                <a:gd name="connsiteX4" fmla="*/ 145066 w 552450"/>
                <a:gd name="connsiteY4" fmla="*/ 496919 h 495300"/>
                <a:gd name="connsiteX5" fmla="*/ 0 w 552450"/>
                <a:gd name="connsiteY5" fmla="*/ 496919 h 495300"/>
                <a:gd name="connsiteX6" fmla="*/ 204883 w 552450"/>
                <a:gd name="connsiteY6" fmla="*/ 247841 h 495300"/>
                <a:gd name="connsiteX7" fmla="*/ 0 w 552450"/>
                <a:gd name="connsiteY7" fmla="*/ 0 h 495300"/>
                <a:gd name="connsiteX8" fmla="*/ 145733 w 552450"/>
                <a:gd name="connsiteY8" fmla="*/ 0 h 495300"/>
                <a:gd name="connsiteX9" fmla="*/ 277749 w 552450"/>
                <a:gd name="connsiteY9" fmla="*/ 160020 h 495300"/>
                <a:gd name="connsiteX10" fmla="*/ 409099 w 552450"/>
                <a:gd name="connsiteY10" fmla="*/ 0 h 495300"/>
                <a:gd name="connsiteX11" fmla="*/ 554831 w 552450"/>
                <a:gd name="connsiteY11" fmla="*/ 0 h 495300"/>
                <a:gd name="connsiteX12" fmla="*/ 349949 w 552450"/>
                <a:gd name="connsiteY12" fmla="*/ 247841 h 49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2450" h="495300">
                  <a:moveTo>
                    <a:pt x="349949" y="247841"/>
                  </a:moveTo>
                  <a:lnTo>
                    <a:pt x="554831" y="496919"/>
                  </a:lnTo>
                  <a:lnTo>
                    <a:pt x="410432" y="496919"/>
                  </a:lnTo>
                  <a:lnTo>
                    <a:pt x="277749" y="336232"/>
                  </a:lnTo>
                  <a:lnTo>
                    <a:pt x="145066" y="496919"/>
                  </a:lnTo>
                  <a:lnTo>
                    <a:pt x="0" y="496919"/>
                  </a:lnTo>
                  <a:lnTo>
                    <a:pt x="204883" y="247841"/>
                  </a:lnTo>
                  <a:lnTo>
                    <a:pt x="0" y="0"/>
                  </a:lnTo>
                  <a:lnTo>
                    <a:pt x="145733" y="0"/>
                  </a:lnTo>
                  <a:lnTo>
                    <a:pt x="277749" y="160020"/>
                  </a:lnTo>
                  <a:lnTo>
                    <a:pt x="409099" y="0"/>
                  </a:lnTo>
                  <a:lnTo>
                    <a:pt x="554831" y="0"/>
                  </a:lnTo>
                  <a:lnTo>
                    <a:pt x="349949" y="24784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6704140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905FA-0C57-4883-8AE8-D188DCD07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ts val="3600"/>
              </a:lnSpc>
            </a:pPr>
            <a:r>
              <a:rPr lang="zh-TW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QNAP</a:t>
            </a: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完整的資料保護方案</a:t>
            </a: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endParaRPr lang="zh-TW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9" name="圖片 45">
            <a:extLst>
              <a:ext uri="{FF2B5EF4-FFF2-40B4-BE49-F238E27FC236}">
                <a16:creationId xmlns:a16="http://schemas.microsoft.com/office/drawing/2014/main" id="{880C67F2-6F4E-495A-82FE-2272B367B2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234" y="2262964"/>
            <a:ext cx="8087532" cy="2321570"/>
          </a:xfrm>
          <a:prstGeom prst="rect">
            <a:avLst/>
          </a:prstGeom>
        </p:spPr>
      </p:pic>
      <p:pic>
        <p:nvPicPr>
          <p:cNvPr id="20" name="圖片 46">
            <a:extLst>
              <a:ext uri="{FF2B5EF4-FFF2-40B4-BE49-F238E27FC236}">
                <a16:creationId xmlns:a16="http://schemas.microsoft.com/office/drawing/2014/main" id="{6BEAC099-12CE-42E6-BEE0-A4D836AE92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7"/>
          <a:stretch/>
        </p:blipFill>
        <p:spPr>
          <a:xfrm>
            <a:off x="-1" y="1588837"/>
            <a:ext cx="9144001" cy="430226"/>
          </a:xfrm>
          <a:prstGeom prst="rect">
            <a:avLst/>
          </a:prstGeom>
        </p:spPr>
      </p:pic>
      <p:sp>
        <p:nvSpPr>
          <p:cNvPr id="21" name="Google Shape;154;p22">
            <a:extLst>
              <a:ext uri="{FF2B5EF4-FFF2-40B4-BE49-F238E27FC236}">
                <a16:creationId xmlns:a16="http://schemas.microsoft.com/office/drawing/2014/main" id="{712DB3CA-3D52-4650-97B5-6685CF6536D7}"/>
              </a:ext>
            </a:extLst>
          </p:cNvPr>
          <p:cNvSpPr txBox="1"/>
          <p:nvPr/>
        </p:nvSpPr>
        <p:spPr>
          <a:xfrm>
            <a:off x="455009" y="1475539"/>
            <a:ext cx="1796067" cy="6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zh-CN" altLang="en-US" sz="225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本地端</a:t>
            </a:r>
            <a:endParaRPr lang="en-US" altLang="zh-TW" sz="225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22" name="Google Shape;155;p22">
            <a:extLst>
              <a:ext uri="{FF2B5EF4-FFF2-40B4-BE49-F238E27FC236}">
                <a16:creationId xmlns:a16="http://schemas.microsoft.com/office/drawing/2014/main" id="{0729C4FB-0F6F-4997-B5A9-E2E7AD6D4929}"/>
              </a:ext>
            </a:extLst>
          </p:cNvPr>
          <p:cNvSpPr txBox="1"/>
          <p:nvPr/>
        </p:nvSpPr>
        <p:spPr>
          <a:xfrm>
            <a:off x="3581551" y="1511239"/>
            <a:ext cx="1723513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zh-CN" altLang="en-US" sz="225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遠端</a:t>
            </a:r>
            <a:endParaRPr lang="en-US" altLang="zh-TW" sz="225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23" name="Google Shape;156;p22">
            <a:extLst>
              <a:ext uri="{FF2B5EF4-FFF2-40B4-BE49-F238E27FC236}">
                <a16:creationId xmlns:a16="http://schemas.microsoft.com/office/drawing/2014/main" id="{A9D295EB-049D-4A44-8593-C5286558D66A}"/>
              </a:ext>
            </a:extLst>
          </p:cNvPr>
          <p:cNvSpPr txBox="1"/>
          <p:nvPr/>
        </p:nvSpPr>
        <p:spPr>
          <a:xfrm>
            <a:off x="6936577" y="1556860"/>
            <a:ext cx="1590438" cy="5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zh-CN" altLang="en-US" sz="225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雲端</a:t>
            </a:r>
            <a:endParaRPr lang="en-US" altLang="zh-TW" sz="225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24" name="Google Shape;157;p22">
            <a:extLst>
              <a:ext uri="{FF2B5EF4-FFF2-40B4-BE49-F238E27FC236}">
                <a16:creationId xmlns:a16="http://schemas.microsoft.com/office/drawing/2014/main" id="{7D0123C0-8F7E-46C6-A2BA-0CF7EFD87A6F}"/>
              </a:ext>
            </a:extLst>
          </p:cNvPr>
          <p:cNvSpPr txBox="1"/>
          <p:nvPr/>
        </p:nvSpPr>
        <p:spPr>
          <a:xfrm>
            <a:off x="455009" y="3181481"/>
            <a:ext cx="17166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Mac </a:t>
            </a:r>
            <a:r>
              <a:rPr lang="af-ZA" altLang="zh-TW" sz="1050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Time</a:t>
            </a:r>
            <a:r>
              <a:rPr lang="af-ZA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</a:t>
            </a:r>
            <a:r>
              <a:rPr lang="af-ZA" altLang="zh-TW" sz="1050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Machine</a:t>
            </a:r>
            <a:endParaRPr lang="af-ZA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Netbak</a:t>
            </a:r>
            <a:r>
              <a:rPr lang="af-ZA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</a:t>
            </a:r>
            <a:r>
              <a:rPr lang="af-ZA" altLang="zh-TW" sz="1050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Replicator</a:t>
            </a:r>
            <a:endParaRPr lang="af-ZA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Google Shape;158;p22">
            <a:extLst>
              <a:ext uri="{FF2B5EF4-FFF2-40B4-BE49-F238E27FC236}">
                <a16:creationId xmlns:a16="http://schemas.microsoft.com/office/drawing/2014/main" id="{81A8287B-71AF-45D0-83E8-09F951C56AE4}"/>
              </a:ext>
            </a:extLst>
          </p:cNvPr>
          <p:cNvSpPr txBox="1"/>
          <p:nvPr/>
        </p:nvSpPr>
        <p:spPr>
          <a:xfrm>
            <a:off x="1959047" y="4575563"/>
            <a:ext cx="138481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434343"/>
              </a:buClr>
              <a:buSzPts val="300"/>
            </a:pP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外接裝置</a:t>
            </a:r>
            <a:r>
              <a:rPr lang="zh-TW" altLang="en-US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 </a:t>
            </a: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/ TR-004</a:t>
            </a:r>
          </a:p>
        </p:txBody>
      </p:sp>
      <p:sp>
        <p:nvSpPr>
          <p:cNvPr id="26" name="Google Shape;159;p22">
            <a:extLst>
              <a:ext uri="{FF2B5EF4-FFF2-40B4-BE49-F238E27FC236}">
                <a16:creationId xmlns:a16="http://schemas.microsoft.com/office/drawing/2014/main" id="{74FC6F67-1874-4D34-B365-95EDB983F0C2}"/>
              </a:ext>
            </a:extLst>
          </p:cNvPr>
          <p:cNvSpPr txBox="1"/>
          <p:nvPr/>
        </p:nvSpPr>
        <p:spPr>
          <a:xfrm>
            <a:off x="3736230" y="4566593"/>
            <a:ext cx="7347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VJBOD</a:t>
            </a:r>
            <a:endParaRPr lang="en-US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7" name="Google Shape;160;p22">
            <a:extLst>
              <a:ext uri="{FF2B5EF4-FFF2-40B4-BE49-F238E27FC236}">
                <a16:creationId xmlns:a16="http://schemas.microsoft.com/office/drawing/2014/main" id="{78EC4829-3303-41F2-9103-24D8952A35BC}"/>
              </a:ext>
            </a:extLst>
          </p:cNvPr>
          <p:cNvSpPr txBox="1"/>
          <p:nvPr/>
        </p:nvSpPr>
        <p:spPr>
          <a:xfrm>
            <a:off x="3908393" y="2412108"/>
            <a:ext cx="1031763" cy="167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RTRR</a:t>
            </a:r>
            <a:endParaRPr lang="af-ZA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8" name="Google Shape;162;p22">
            <a:extLst>
              <a:ext uri="{FF2B5EF4-FFF2-40B4-BE49-F238E27FC236}">
                <a16:creationId xmlns:a16="http://schemas.microsoft.com/office/drawing/2014/main" id="{ED1E3BD6-0398-4E0B-A821-C8BA7F502D70}"/>
              </a:ext>
            </a:extLst>
          </p:cNvPr>
          <p:cNvSpPr txBox="1"/>
          <p:nvPr/>
        </p:nvSpPr>
        <p:spPr>
          <a:xfrm>
            <a:off x="6071554" y="2408538"/>
            <a:ext cx="1228636" cy="154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434343"/>
              </a:buClr>
              <a:buSzPts val="300"/>
            </a:pP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備份</a:t>
            </a: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/ </a:t>
            </a: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同步</a:t>
            </a:r>
            <a:endParaRPr lang="en-US" altLang="zh-TW" sz="1050" b="1"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</p:txBody>
      </p:sp>
      <p:pic>
        <p:nvPicPr>
          <p:cNvPr id="29" name="圖片 55">
            <a:extLst>
              <a:ext uri="{FF2B5EF4-FFF2-40B4-BE49-F238E27FC236}">
                <a16:creationId xmlns:a16="http://schemas.microsoft.com/office/drawing/2014/main" id="{4B2C59D4-1158-468E-912D-7ED1CCC45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3399" y="3178779"/>
            <a:ext cx="300819" cy="447839"/>
          </a:xfrm>
          <a:prstGeom prst="rect">
            <a:avLst/>
          </a:prstGeom>
        </p:spPr>
      </p:pic>
      <p:sp>
        <p:nvSpPr>
          <p:cNvPr id="30" name="Google Shape;162;p22">
            <a:extLst>
              <a:ext uri="{FF2B5EF4-FFF2-40B4-BE49-F238E27FC236}">
                <a16:creationId xmlns:a16="http://schemas.microsoft.com/office/drawing/2014/main" id="{551278FC-812F-420B-9A31-1F5B76B04C30}"/>
              </a:ext>
            </a:extLst>
          </p:cNvPr>
          <p:cNvSpPr txBox="1"/>
          <p:nvPr/>
        </p:nvSpPr>
        <p:spPr>
          <a:xfrm>
            <a:off x="5978513" y="2533282"/>
            <a:ext cx="1228636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900" b="1">
                <a:solidFill>
                  <a:srgbClr val="000000"/>
                </a:solidFill>
                <a:latin typeface="微軟正黑體"/>
                <a:ea typeface="微軟正黑體"/>
                <a:cs typeface="Arial"/>
              </a:rPr>
              <a:t>TCP BBR</a:t>
            </a:r>
            <a:endParaRPr lang="en-US" altLang="zh-TW" sz="900" b="1">
              <a:solidFill>
                <a:srgbClr val="00000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</p:txBody>
      </p:sp>
      <p:sp>
        <p:nvSpPr>
          <p:cNvPr id="31" name="矩形 57">
            <a:extLst>
              <a:ext uri="{FF2B5EF4-FFF2-40B4-BE49-F238E27FC236}">
                <a16:creationId xmlns:a16="http://schemas.microsoft.com/office/drawing/2014/main" id="{C7EEEE81-180C-4821-A7CD-0CD256FC091F}"/>
              </a:ext>
            </a:extLst>
          </p:cNvPr>
          <p:cNvSpPr/>
          <p:nvPr/>
        </p:nvSpPr>
        <p:spPr>
          <a:xfrm>
            <a:off x="4928278" y="4208192"/>
            <a:ext cx="1914565" cy="5770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 err="1">
                <a:latin typeface="微軟正黑體" panose="020B0604030504040204" pitchFamily="34" charset="-120"/>
                <a:ea typeface="微軟正黑體" panose="020B0604030504040204" pitchFamily="34" charset="-120"/>
              </a:rPr>
              <a:t>Rsync</a:t>
            </a: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</a:t>
            </a:r>
            <a:endParaRPr lang="en-US" altLang="zh-TW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CIFS / SMB </a:t>
            </a: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</a:t>
            </a:r>
            <a:endParaRPr lang="en-US" altLang="zh-TW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FTP </a:t>
            </a: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</a:t>
            </a:r>
            <a:endParaRPr lang="en-US" altLang="zh-TW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2" name="Google Shape;162;p22">
            <a:extLst>
              <a:ext uri="{FF2B5EF4-FFF2-40B4-BE49-F238E27FC236}">
                <a16:creationId xmlns:a16="http://schemas.microsoft.com/office/drawing/2014/main" id="{D63F1078-2040-44F8-AAF2-E5DC5EC81229}"/>
              </a:ext>
            </a:extLst>
          </p:cNvPr>
          <p:cNvSpPr txBox="1"/>
          <p:nvPr/>
        </p:nvSpPr>
        <p:spPr>
          <a:xfrm>
            <a:off x="3828990" y="2533282"/>
            <a:ext cx="1228636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900" b="1">
                <a:solidFill>
                  <a:srgbClr val="000000"/>
                </a:solidFill>
                <a:latin typeface="微軟正黑體"/>
                <a:ea typeface="微軟正黑體"/>
                <a:cs typeface="Arial"/>
              </a:rPr>
              <a:t>TCP BBR</a:t>
            </a:r>
            <a:endParaRPr lang="en-US" altLang="zh-TW" sz="900" b="1">
              <a:solidFill>
                <a:srgbClr val="00000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</p:txBody>
      </p:sp>
      <p:sp>
        <p:nvSpPr>
          <p:cNvPr id="33" name="矩形 59">
            <a:extLst>
              <a:ext uri="{FF2B5EF4-FFF2-40B4-BE49-F238E27FC236}">
                <a16:creationId xmlns:a16="http://schemas.microsoft.com/office/drawing/2014/main" id="{E52EDB3F-E0AE-4AB1-8F30-A0BDD727CFE7}"/>
              </a:ext>
            </a:extLst>
          </p:cNvPr>
          <p:cNvSpPr/>
          <p:nvPr/>
        </p:nvSpPr>
        <p:spPr>
          <a:xfrm>
            <a:off x="7260715" y="3204457"/>
            <a:ext cx="1445802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檔案儲存</a:t>
            </a:r>
            <a:r>
              <a:rPr lang="en-US" altLang="zh-TW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zh-CN" altLang="en-US" sz="105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物件儲存</a:t>
            </a:r>
            <a:endParaRPr lang="en-US" altLang="zh-TW" sz="105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36" name="Picture 36">
            <a:extLst>
              <a:ext uri="{FF2B5EF4-FFF2-40B4-BE49-F238E27FC236}">
                <a16:creationId xmlns:a16="http://schemas.microsoft.com/office/drawing/2014/main" id="{83560F73-787D-4530-9ECD-E162569665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4780" y="2112644"/>
            <a:ext cx="366013" cy="296676"/>
          </a:xfrm>
          <a:prstGeom prst="rect">
            <a:avLst/>
          </a:prstGeom>
        </p:spPr>
      </p:pic>
      <p:pic>
        <p:nvPicPr>
          <p:cNvPr id="35" name="圖片 61">
            <a:extLst>
              <a:ext uri="{FF2B5EF4-FFF2-40B4-BE49-F238E27FC236}">
                <a16:creationId xmlns:a16="http://schemas.microsoft.com/office/drawing/2014/main" id="{CC53C03A-7935-4702-9EE3-25149D8BF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447" y="3499939"/>
            <a:ext cx="300819" cy="447839"/>
          </a:xfrm>
          <a:prstGeom prst="rect">
            <a:avLst/>
          </a:prstGeom>
        </p:spPr>
      </p:pic>
      <p:pic>
        <p:nvPicPr>
          <p:cNvPr id="34" name="圖片 60">
            <a:extLst>
              <a:ext uri="{FF2B5EF4-FFF2-40B4-BE49-F238E27FC236}">
                <a16:creationId xmlns:a16="http://schemas.microsoft.com/office/drawing/2014/main" id="{91D306E7-5931-4337-85BF-90751DDD7A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5071" y="2178531"/>
            <a:ext cx="173072" cy="259581"/>
          </a:xfrm>
          <a:prstGeom prst="rect">
            <a:avLst/>
          </a:prstGeom>
        </p:spPr>
      </p:pic>
      <p:pic>
        <p:nvPicPr>
          <p:cNvPr id="4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B8D7262B-318B-4663-ABAA-D1E6B307A2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347" y="2645454"/>
            <a:ext cx="450949" cy="441095"/>
          </a:xfrm>
          <a:prstGeom prst="rect">
            <a:avLst/>
          </a:prstGeom>
        </p:spPr>
      </p:pic>
      <p:pic>
        <p:nvPicPr>
          <p:cNvPr id="39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56872BCA-9664-49FF-AF82-6BC8E376CD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0043" y="2644519"/>
            <a:ext cx="450949" cy="441095"/>
          </a:xfrm>
          <a:prstGeom prst="rect">
            <a:avLst/>
          </a:prstGeom>
        </p:spPr>
      </p:pic>
      <p:pic>
        <p:nvPicPr>
          <p:cNvPr id="3" name="Picture 4" descr="一張含有 物件 的圖片&#10;&#10;描述是以高可信度產生">
            <a:extLst>
              <a:ext uri="{FF2B5EF4-FFF2-40B4-BE49-F238E27FC236}">
                <a16:creationId xmlns:a16="http://schemas.microsoft.com/office/drawing/2014/main" id="{153C484D-C884-4772-9C4B-EAFD50CFA1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97426" y="2647731"/>
            <a:ext cx="445870" cy="42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87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圓角 4">
            <a:extLst>
              <a:ext uri="{FF2B5EF4-FFF2-40B4-BE49-F238E27FC236}">
                <a16:creationId xmlns:a16="http://schemas.microsoft.com/office/drawing/2014/main" id="{E8F61E67-AA08-4BFC-849E-2B0DFBF1E8EC}"/>
              </a:ext>
            </a:extLst>
          </p:cNvPr>
          <p:cNvSpPr/>
          <p:nvPr/>
        </p:nvSpPr>
        <p:spPr>
          <a:xfrm>
            <a:off x="557311" y="1856531"/>
            <a:ext cx="2591018" cy="647810"/>
          </a:xfrm>
          <a:prstGeom prst="roundRect">
            <a:avLst>
              <a:gd name="adj" fmla="val 1056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05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71BE4F6E-270C-4617-94E4-87EF6ED98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ctr">
            <a:noAutofit/>
          </a:bodyPr>
          <a:lstStyle/>
          <a:p>
            <a:r>
              <a:rPr lang="en-US" altLang="zh-TW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HBS 3全面進化</a:t>
            </a:r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8AD6F1C4-19A5-4113-A2BA-329077D72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1758837"/>
              </p:ext>
            </p:extLst>
          </p:nvPr>
        </p:nvGraphicFramePr>
        <p:xfrm>
          <a:off x="589684" y="2402610"/>
          <a:ext cx="7886698" cy="1777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276">
                  <a:extLst>
                    <a:ext uri="{9D8B030D-6E8A-4147-A177-3AD203B41FA5}">
                      <a16:colId xmlns:a16="http://schemas.microsoft.com/office/drawing/2014/main" val="3665532687"/>
                    </a:ext>
                  </a:extLst>
                </a:gridCol>
                <a:gridCol w="2822322">
                  <a:extLst>
                    <a:ext uri="{9D8B030D-6E8A-4147-A177-3AD203B41FA5}">
                      <a16:colId xmlns:a16="http://schemas.microsoft.com/office/drawing/2014/main" val="1842703110"/>
                    </a:ext>
                  </a:extLst>
                </a:gridCol>
                <a:gridCol w="3018100">
                  <a:extLst>
                    <a:ext uri="{9D8B030D-6E8A-4147-A177-3AD203B41FA5}">
                      <a16:colId xmlns:a16="http://schemas.microsoft.com/office/drawing/2014/main" val="26493492"/>
                    </a:ext>
                  </a:extLst>
                </a:gridCol>
              </a:tblGrid>
              <a:tr h="324715">
                <a:tc>
                  <a:txBody>
                    <a:bodyPr/>
                    <a:lstStyle/>
                    <a:p>
                      <a:pPr algn="ctr"/>
                      <a:endParaRPr lang="zh-TW" altLang="en-US" sz="1500">
                        <a:latin typeface="Microsoft JhengHei"/>
                        <a:ea typeface="Microsoft JhengHei"/>
                        <a:cs typeface="Arial"/>
                      </a:endParaRPr>
                    </a:p>
                  </a:txBody>
                  <a:tcPr marL="76826" marR="76826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500">
                          <a:latin typeface="Microsoft JhengHei"/>
                          <a:ea typeface="Microsoft JhengHei"/>
                          <a:cs typeface="Arial"/>
                        </a:rPr>
                        <a:t>Hybrid Backup Sync  2.1</a:t>
                      </a:r>
                    </a:p>
                  </a:txBody>
                  <a:tcPr marL="76826" marR="76826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500">
                          <a:latin typeface="Microsoft JhengHei"/>
                          <a:ea typeface="Microsoft JhengHei"/>
                          <a:cs typeface="Arial"/>
                        </a:rPr>
                        <a:t>HBS 3</a:t>
                      </a:r>
                    </a:p>
                  </a:txBody>
                  <a:tcPr marL="76826" marR="76826" marT="34290" marB="34290" anchor="ctr">
                    <a:solidFill>
                      <a:srgbClr val="114B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941615"/>
                  </a:ext>
                </a:extLst>
              </a:tr>
              <a:tr h="344994">
                <a:tc>
                  <a:txBody>
                    <a:bodyPr/>
                    <a:lstStyle/>
                    <a:p>
                      <a:pPr marL="0" lvl="0" algn="l" defTabSz="914400" rtl="0" eaLnBrk="1" latinLnBrk="0" hangingPunct="1">
                        <a:buNone/>
                      </a:pPr>
                      <a:r>
                        <a:rPr lang="en-US" altLang="zh-TW" sz="1400" b="1" i="0" u="none" strike="noStrike" kern="1200" noProof="0">
                          <a:solidFill>
                            <a:schemeClr val="dk1"/>
                          </a:solidFill>
                          <a:latin typeface="Microsoft JhengHei"/>
                          <a:ea typeface="Microsoft JhengHei"/>
                          <a:cs typeface="+mn-cs"/>
                        </a:rPr>
                        <a:t>資料減量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err="1">
                          <a:latin typeface="Microsoft JhengHei"/>
                          <a:ea typeface="微軟正黑體"/>
                          <a:cs typeface="Arial"/>
                        </a:rPr>
                        <a:t>不支援</a:t>
                      </a:r>
                      <a:endParaRPr lang="en-US" altLang="zh-TW" sz="1400">
                        <a:latin typeface="Microsoft JhengHei"/>
                        <a:ea typeface="微軟正黑體"/>
                        <a:cs typeface="Arial"/>
                      </a:endParaRP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400" b="0" i="0" u="none" strike="noStrike" noProof="0">
                          <a:latin typeface="Microsoft JhengHei"/>
                          <a:ea typeface="Microsoft JhengHei"/>
                        </a:rPr>
                        <a:t>支援 QuDedup 技術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0092583"/>
                  </a:ext>
                </a:extLst>
              </a:tr>
              <a:tr h="344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TW" sz="1400" b="1" i="0" u="none" strike="noStrike" noProof="0" err="1">
                          <a:latin typeface="Microsoft JhengHei"/>
                          <a:ea typeface="Microsoft JhengHei"/>
                        </a:rPr>
                        <a:t>網路加速</a:t>
                      </a:r>
                      <a:endParaRPr lang="en-US" altLang="zh-TW" sz="1400" b="1" i="0" u="none" strike="noStrike" noProof="0"/>
                    </a:p>
                  </a:txBody>
                  <a:tcPr marL="76826" marR="76826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>
                          <a:latin typeface="Microsoft JhengHei"/>
                          <a:ea typeface="微軟正黑體"/>
                          <a:cs typeface="Arial"/>
                        </a:rPr>
                        <a:t>不支援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400" b="0" i="0" u="none" strike="noStrike" noProof="0" err="1">
                          <a:solidFill>
                            <a:srgbClr val="000000"/>
                          </a:solidFill>
                          <a:latin typeface="Microsoft JhengHei"/>
                          <a:ea typeface="微軟正黑體"/>
                          <a:cs typeface="Arial"/>
                        </a:rPr>
                        <a:t>支援</a:t>
                      </a:r>
                      <a:r>
                        <a:rPr lang="en-US" altLang="zh-TW" sz="1400" b="0" i="0" u="none" strike="noStrike" noProof="0">
                          <a:solidFill>
                            <a:srgbClr val="000000"/>
                          </a:solidFill>
                          <a:latin typeface="Microsoft JhengHei"/>
                          <a:ea typeface="微軟正黑體"/>
                          <a:cs typeface="Arial"/>
                        </a:rPr>
                        <a:t> TCP BBR</a:t>
                      </a:r>
                      <a:endParaRPr lang="zh-TW" altLang="en-US" sz="1400" b="0" i="0" u="none" strike="noStrike" noProof="0">
                        <a:solidFill>
                          <a:srgbClr val="000000"/>
                        </a:solidFill>
                        <a:latin typeface="Microsoft JhengHei"/>
                        <a:ea typeface="Microsoft JhengHei"/>
                        <a:cs typeface="Arial"/>
                      </a:endParaRPr>
                    </a:p>
                  </a:txBody>
                  <a:tcPr marL="76826" marR="76826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700840"/>
                  </a:ext>
                </a:extLst>
              </a:tr>
              <a:tr h="344994">
                <a:tc>
                  <a:txBody>
                    <a:bodyPr/>
                    <a:lstStyle/>
                    <a:p>
                      <a:r>
                        <a:rPr lang="zh-TW" altLang="en-US" sz="1400" b="1">
                          <a:latin typeface="Microsoft JhengHei"/>
                          <a:ea typeface="Microsoft JhengHei"/>
                          <a:cs typeface="Arial"/>
                        </a:rPr>
                        <a:t>雲端同步功能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>
                          <a:latin typeface="Microsoft JhengHei"/>
                          <a:ea typeface="微軟正黑體"/>
                          <a:cs typeface="Arial"/>
                        </a:rPr>
                        <a:t>8 個雲服務商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zh-TW" altLang="en-US" sz="1400">
                          <a:latin typeface="Microsoft JhengHei"/>
                          <a:ea typeface="Microsoft JhengHei"/>
                          <a:cs typeface="Arial"/>
                        </a:rPr>
                        <a:t>22 個雲服務商，全面支援同步及</a:t>
                      </a:r>
                      <a:endParaRPr lang="en-US" altLang="zh-TW" sz="1400">
                        <a:latin typeface="Microsoft JhengHei"/>
                        <a:ea typeface="Microsoft JhengHei"/>
                        <a:cs typeface="Arial"/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zh-TW" altLang="en-US" sz="1400">
                          <a:latin typeface="Microsoft JhengHei"/>
                          <a:ea typeface="Microsoft JhengHei"/>
                          <a:cs typeface="Arial"/>
                        </a:rPr>
                        <a:t>多版本備份功能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1284718"/>
                  </a:ext>
                </a:extLst>
              </a:tr>
              <a:tr h="4180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TW" altLang="en-US" sz="1400" b="1">
                          <a:latin typeface="Microsoft JhengHei"/>
                          <a:ea typeface="Microsoft JhengHei"/>
                          <a:cs typeface="Arial"/>
                        </a:rPr>
                        <a:t>雲端備份功能</a:t>
                      </a:r>
                    </a:p>
                  </a:txBody>
                  <a:tcPr marL="76826" marR="76826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400">
                          <a:latin typeface="Microsoft JhengHei"/>
                          <a:ea typeface="微軟正黑體"/>
                          <a:cs typeface="Arial"/>
                        </a:rPr>
                        <a:t>13 </a:t>
                      </a:r>
                      <a:r>
                        <a:rPr lang="en-US" altLang="zh-TW" sz="1400" err="1">
                          <a:latin typeface="Microsoft JhengHei"/>
                          <a:ea typeface="微軟正黑體"/>
                          <a:cs typeface="Arial"/>
                        </a:rPr>
                        <a:t>個雲服務商</a:t>
                      </a:r>
                      <a:endParaRPr lang="en-US" altLang="zh-TW" sz="1400">
                        <a:latin typeface="Microsoft JhengHei"/>
                        <a:ea typeface="微軟正黑體"/>
                        <a:cs typeface="Arial"/>
                      </a:endParaRPr>
                    </a:p>
                  </a:txBody>
                  <a:tcPr marL="76826" marR="76826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002165"/>
                  </a:ext>
                </a:extLst>
              </a:tr>
            </a:tbl>
          </a:graphicData>
        </a:graphic>
      </p:graphicFrame>
      <p:pic>
        <p:nvPicPr>
          <p:cNvPr id="6" name="圖片 8">
            <a:extLst>
              <a:ext uri="{FF2B5EF4-FFF2-40B4-BE49-F238E27FC236}">
                <a16:creationId xmlns:a16="http://schemas.microsoft.com/office/drawing/2014/main" id="{EF24F4C2-E759-4A66-89B3-F45821088B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9716" y="1489139"/>
            <a:ext cx="716991" cy="716991"/>
          </a:xfrm>
          <a:prstGeom prst="rect">
            <a:avLst/>
          </a:prstGeom>
        </p:spPr>
      </p:pic>
      <p:pic>
        <p:nvPicPr>
          <p:cNvPr id="3" name="圖片 4" descr="一張含有 向量圖形 的圖片&#10;&#10;描述是以非常高的可信度產生">
            <a:extLst>
              <a:ext uri="{FF2B5EF4-FFF2-40B4-BE49-F238E27FC236}">
                <a16:creationId xmlns:a16="http://schemas.microsoft.com/office/drawing/2014/main" id="{8E0C205C-5F36-4BEF-BE4C-1E3A33C96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292" y="1500937"/>
            <a:ext cx="701489" cy="701489"/>
          </a:xfrm>
          <a:prstGeom prst="rect">
            <a:avLst/>
          </a:prstGeom>
        </p:spPr>
      </p:pic>
      <p:pic>
        <p:nvPicPr>
          <p:cNvPr id="9" name="圖片 9">
            <a:extLst>
              <a:ext uri="{FF2B5EF4-FFF2-40B4-BE49-F238E27FC236}">
                <a16:creationId xmlns:a16="http://schemas.microsoft.com/office/drawing/2014/main" id="{E9E23C58-F9F9-44F5-A5D1-98EA93C756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022" b="9517"/>
          <a:stretch/>
        </p:blipFill>
        <p:spPr>
          <a:xfrm>
            <a:off x="643455" y="1874468"/>
            <a:ext cx="2419525" cy="481049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6910789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28D52-DC4C-4684-A66D-9891DD9FD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509" y="273844"/>
            <a:ext cx="7886700" cy="994172"/>
          </a:xfrm>
        </p:spPr>
        <p:txBody>
          <a:bodyPr>
            <a:normAutofit/>
          </a:bodyPr>
          <a:lstStyle/>
          <a:p>
            <a:r>
              <a:rPr lang="en-US" altLang="zh-TW" sz="3300" err="1">
                <a:latin typeface="Arial"/>
                <a:ea typeface="微軟正黑體"/>
                <a:cs typeface="Arial"/>
              </a:rPr>
              <a:t>QuDedup</a:t>
            </a:r>
            <a:r>
              <a:rPr lang="zh-TW" altLang="en-US" sz="3300">
                <a:latin typeface="Arial"/>
                <a:ea typeface="微軟正黑體"/>
                <a:cs typeface="Arial"/>
              </a:rPr>
              <a:t> </a:t>
            </a:r>
            <a:r>
              <a:rPr lang="zh-CN" altLang="en-US" sz="3300">
                <a:latin typeface="Arial"/>
                <a:ea typeface="微軟正黑體"/>
                <a:cs typeface="Arial"/>
              </a:rPr>
              <a:t>黑科技，資料減量，小就是快！</a:t>
            </a:r>
            <a:endParaRPr lang="en-US" altLang="zh-TW" sz="3300">
              <a:latin typeface="Arial"/>
              <a:ea typeface="微軟正黑體"/>
              <a:cs typeface="Arial"/>
            </a:endParaRPr>
          </a:p>
        </p:txBody>
      </p:sp>
      <p:sp>
        <p:nvSpPr>
          <p:cNvPr id="22" name="內容版面配置區 21">
            <a:extLst>
              <a:ext uri="{FF2B5EF4-FFF2-40B4-BE49-F238E27FC236}">
                <a16:creationId xmlns:a16="http://schemas.microsoft.com/office/drawing/2014/main" id="{F3FE0524-AFB9-47AC-A0BB-68E305F72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79" y="1317045"/>
            <a:ext cx="3829050" cy="9100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b="1">
                <a:solidFill>
                  <a:srgbClr val="114B9D"/>
                </a:solidFill>
                <a:latin typeface="微軟正黑體"/>
                <a:ea typeface="微軟正黑體"/>
                <a:cs typeface="Arial"/>
              </a:rPr>
              <a:t>功能亮點</a:t>
            </a:r>
            <a:endParaRPr lang="en-US" altLang="zh-TW" sz="1800" b="1">
              <a:solidFill>
                <a:srgbClr val="114B9D"/>
              </a:solidFill>
              <a:latin typeface="微軟正黑體"/>
              <a:ea typeface="微軟正黑體"/>
              <a:cs typeface="Arial"/>
            </a:endParaRPr>
          </a:p>
          <a:p>
            <a:pPr marL="133350" indent="-133350">
              <a:buFont typeface="Arial"/>
              <a:buChar char="•"/>
            </a:pPr>
            <a:r>
              <a:rPr lang="zh-TW" altLang="en-US" sz="1500">
                <a:latin typeface="微軟正黑體"/>
                <a:ea typeface="微軟正黑體"/>
                <a:cs typeface="Arial"/>
              </a:rPr>
              <a:t>來源端</a:t>
            </a:r>
            <a:r>
              <a:rPr lang="en-US" altLang="zh-TW" sz="1500">
                <a:latin typeface="微軟正黑體"/>
                <a:ea typeface="微軟正黑體"/>
                <a:cs typeface="Arial"/>
              </a:rPr>
              <a:t> (Source-side) </a:t>
            </a:r>
            <a:r>
              <a:rPr lang="zh-TW" altLang="en-US" sz="1500">
                <a:latin typeface="微軟正黑體"/>
                <a:ea typeface="微軟正黑體"/>
                <a:cs typeface="Arial"/>
              </a:rPr>
              <a:t>重複資料刪除架構</a:t>
            </a:r>
            <a:endParaRPr lang="zh-TW" altLang="en-US" sz="1500">
              <a:latin typeface="微軟正黑體"/>
              <a:ea typeface="微軟正黑體"/>
              <a:cs typeface="Arial" panose="020B0604020202020204" pitchFamily="34" charset="0"/>
            </a:endParaRPr>
          </a:p>
          <a:p>
            <a:endParaRPr lang="zh-TW" altLang="en-US" sz="1500">
              <a:latin typeface="微軟正黑體"/>
              <a:ea typeface="微軟正黑體"/>
              <a:cs typeface="Arial" panose="020B0604020202020204" pitchFamily="34" charset="0"/>
            </a:endParaRPr>
          </a:p>
          <a:p>
            <a:endParaRPr lang="zh-TW" altLang="en-US" sz="1500"/>
          </a:p>
        </p:txBody>
      </p:sp>
      <p:pic>
        <p:nvPicPr>
          <p:cNvPr id="3" name="圖形 56">
            <a:extLst>
              <a:ext uri="{FF2B5EF4-FFF2-40B4-BE49-F238E27FC236}">
                <a16:creationId xmlns:a16="http://schemas.microsoft.com/office/drawing/2014/main" id="{1B9B11AC-BDCE-404E-A860-43F7EB457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8732" y="3104802"/>
            <a:ext cx="4787264" cy="1680344"/>
          </a:xfrm>
          <a:prstGeom prst="rect">
            <a:avLst/>
          </a:prstGeom>
        </p:spPr>
      </p:pic>
      <p:grpSp>
        <p:nvGrpSpPr>
          <p:cNvPr id="6" name="群組 47">
            <a:extLst>
              <a:ext uri="{FF2B5EF4-FFF2-40B4-BE49-F238E27FC236}">
                <a16:creationId xmlns:a16="http://schemas.microsoft.com/office/drawing/2014/main" id="{18D4D493-FDF5-46B0-820B-B51A121BD265}"/>
              </a:ext>
            </a:extLst>
          </p:cNvPr>
          <p:cNvGrpSpPr/>
          <p:nvPr/>
        </p:nvGrpSpPr>
        <p:grpSpPr>
          <a:xfrm>
            <a:off x="5723047" y="2784219"/>
            <a:ext cx="1837163" cy="538159"/>
            <a:chOff x="8071066" y="3461248"/>
            <a:chExt cx="2449550" cy="717545"/>
          </a:xfrm>
        </p:grpSpPr>
        <p:pic>
          <p:nvPicPr>
            <p:cNvPr id="20" name="圖形 48">
              <a:extLst>
                <a:ext uri="{FF2B5EF4-FFF2-40B4-BE49-F238E27FC236}">
                  <a16:creationId xmlns:a16="http://schemas.microsoft.com/office/drawing/2014/main" id="{107C6F34-33C4-4F29-B51A-3E1052ED124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71066" y="3461248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1" name="文字方塊 49">
              <a:extLst>
                <a:ext uri="{FF2B5EF4-FFF2-40B4-BE49-F238E27FC236}">
                  <a16:creationId xmlns:a16="http://schemas.microsoft.com/office/drawing/2014/main" id="{8C797D99-E073-419A-A606-5815A4B716C0}"/>
                </a:ext>
              </a:extLst>
            </p:cNvPr>
            <p:cNvSpPr txBox="1"/>
            <p:nvPr/>
          </p:nvSpPr>
          <p:spPr>
            <a:xfrm>
              <a:off x="8173557" y="3604576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" name="矩形: 圓角 50">
            <a:extLst>
              <a:ext uri="{FF2B5EF4-FFF2-40B4-BE49-F238E27FC236}">
                <a16:creationId xmlns:a16="http://schemas.microsoft.com/office/drawing/2014/main" id="{9F593BA5-DD78-4052-A329-CE33A410BBA3}"/>
              </a:ext>
            </a:extLst>
          </p:cNvPr>
          <p:cNvSpPr/>
          <p:nvPr/>
        </p:nvSpPr>
        <p:spPr>
          <a:xfrm>
            <a:off x="6326434" y="2934601"/>
            <a:ext cx="1192112" cy="24353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200" b="1">
                <a:latin typeface="微軟正黑體"/>
                <a:ea typeface="微軟正黑體"/>
                <a:cs typeface="Arial" panose="020B0604020202020204" pitchFamily="34" charset="0"/>
              </a:rPr>
              <a:t>空間佔用減量</a:t>
            </a:r>
          </a:p>
        </p:txBody>
      </p:sp>
      <p:grpSp>
        <p:nvGrpSpPr>
          <p:cNvPr id="8" name="群組 51">
            <a:extLst>
              <a:ext uri="{FF2B5EF4-FFF2-40B4-BE49-F238E27FC236}">
                <a16:creationId xmlns:a16="http://schemas.microsoft.com/office/drawing/2014/main" id="{B52996A6-3873-4D9E-8F63-6774E1745383}"/>
              </a:ext>
            </a:extLst>
          </p:cNvPr>
          <p:cNvGrpSpPr/>
          <p:nvPr/>
        </p:nvGrpSpPr>
        <p:grpSpPr>
          <a:xfrm>
            <a:off x="5723047" y="3612439"/>
            <a:ext cx="1837163" cy="538159"/>
            <a:chOff x="6553767" y="4986464"/>
            <a:chExt cx="2449550" cy="717545"/>
          </a:xfrm>
        </p:grpSpPr>
        <p:pic>
          <p:nvPicPr>
            <p:cNvPr id="18" name="圖形 52">
              <a:extLst>
                <a:ext uri="{FF2B5EF4-FFF2-40B4-BE49-F238E27FC236}">
                  <a16:creationId xmlns:a16="http://schemas.microsoft.com/office/drawing/2014/main" id="{1A18250D-3D95-4583-8FCF-B974FFF148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553767" y="4986464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9" name="文字方塊 53">
              <a:extLst>
                <a:ext uri="{FF2B5EF4-FFF2-40B4-BE49-F238E27FC236}">
                  <a16:creationId xmlns:a16="http://schemas.microsoft.com/office/drawing/2014/main" id="{58FAA905-7014-40DF-A8BF-146BD841351F}"/>
                </a:ext>
              </a:extLst>
            </p:cNvPr>
            <p:cNvSpPr txBox="1"/>
            <p:nvPr/>
          </p:nvSpPr>
          <p:spPr>
            <a:xfrm>
              <a:off x="6649412" y="5126948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" name="矩形: 圓角 54">
            <a:extLst>
              <a:ext uri="{FF2B5EF4-FFF2-40B4-BE49-F238E27FC236}">
                <a16:creationId xmlns:a16="http://schemas.microsoft.com/office/drawing/2014/main" id="{7DACA5A3-F467-433B-93BD-83ABBA1383BB}"/>
              </a:ext>
            </a:extLst>
          </p:cNvPr>
          <p:cNvSpPr/>
          <p:nvPr/>
        </p:nvSpPr>
        <p:spPr>
          <a:xfrm>
            <a:off x="6216090" y="3717802"/>
            <a:ext cx="1302455" cy="32023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200" b="1">
                <a:latin typeface="微軟正黑體"/>
                <a:ea typeface="微軟正黑體"/>
                <a:cs typeface="Arial" panose="020B0604020202020204" pitchFamily="34" charset="0"/>
              </a:rPr>
              <a:t>支援多個雲服務</a:t>
            </a:r>
          </a:p>
        </p:txBody>
      </p:sp>
      <p:grpSp>
        <p:nvGrpSpPr>
          <p:cNvPr id="10" name="群組 57">
            <a:extLst>
              <a:ext uri="{FF2B5EF4-FFF2-40B4-BE49-F238E27FC236}">
                <a16:creationId xmlns:a16="http://schemas.microsoft.com/office/drawing/2014/main" id="{3F4D9582-1215-43D4-8548-DA2C14237A19}"/>
              </a:ext>
            </a:extLst>
          </p:cNvPr>
          <p:cNvGrpSpPr/>
          <p:nvPr/>
        </p:nvGrpSpPr>
        <p:grpSpPr>
          <a:xfrm>
            <a:off x="2403574" y="2782758"/>
            <a:ext cx="1837163" cy="538159"/>
            <a:chOff x="3217357" y="3469440"/>
            <a:chExt cx="2449550" cy="717545"/>
          </a:xfrm>
        </p:grpSpPr>
        <p:pic>
          <p:nvPicPr>
            <p:cNvPr id="16" name="圖形 58">
              <a:extLst>
                <a:ext uri="{FF2B5EF4-FFF2-40B4-BE49-F238E27FC236}">
                  <a16:creationId xmlns:a16="http://schemas.microsoft.com/office/drawing/2014/main" id="{C7933F84-1078-4C92-968F-CB66C8BC72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217357" y="3469440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文字方塊 59">
              <a:extLst>
                <a:ext uri="{FF2B5EF4-FFF2-40B4-BE49-F238E27FC236}">
                  <a16:creationId xmlns:a16="http://schemas.microsoft.com/office/drawing/2014/main" id="{8D32EB3E-0C5A-44E4-8462-057E711C2D43}"/>
                </a:ext>
              </a:extLst>
            </p:cNvPr>
            <p:cNvSpPr txBox="1"/>
            <p:nvPr/>
          </p:nvSpPr>
          <p:spPr>
            <a:xfrm>
              <a:off x="3331621" y="3604577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" name="矩形: 圓角 60">
            <a:extLst>
              <a:ext uri="{FF2B5EF4-FFF2-40B4-BE49-F238E27FC236}">
                <a16:creationId xmlns:a16="http://schemas.microsoft.com/office/drawing/2014/main" id="{C2C2A693-2DAF-48FD-96A7-2447A71E2EAC}"/>
              </a:ext>
            </a:extLst>
          </p:cNvPr>
          <p:cNvSpPr/>
          <p:nvPr/>
        </p:nvSpPr>
        <p:spPr>
          <a:xfrm>
            <a:off x="2888740" y="2933140"/>
            <a:ext cx="1278933" cy="23739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200" b="1">
                <a:latin typeface="微軟正黑體"/>
                <a:ea typeface="微軟正黑體"/>
                <a:cs typeface="Arial" panose="020B0604020202020204" pitchFamily="34" charset="0"/>
              </a:rPr>
              <a:t>頻寬佔用減量</a:t>
            </a:r>
          </a:p>
        </p:txBody>
      </p:sp>
      <p:pic>
        <p:nvPicPr>
          <p:cNvPr id="12" name="圖形 61">
            <a:extLst>
              <a:ext uri="{FF2B5EF4-FFF2-40B4-BE49-F238E27FC236}">
                <a16:creationId xmlns:a16="http://schemas.microsoft.com/office/drawing/2014/main" id="{3F2206FB-5C29-4BEB-9FF2-BED04E5133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324473" y="3283501"/>
            <a:ext cx="874508" cy="538159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0D53B44D-A7A3-4880-A521-FA4386688E72}"/>
              </a:ext>
            </a:extLst>
          </p:cNvPr>
          <p:cNvSpPr txBox="1"/>
          <p:nvPr/>
        </p:nvSpPr>
        <p:spPr>
          <a:xfrm>
            <a:off x="72624" y="4840309"/>
            <a:ext cx="1811747" cy="207749"/>
          </a:xfrm>
          <a:prstGeom prst="rect">
            <a:avLst/>
          </a:prstGeom>
          <a:noFill/>
        </p:spPr>
        <p:txBody>
          <a:bodyPr rot="0" spcFirstLastPara="0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err="1">
                <a:solidFill>
                  <a:schemeClr val="bg2">
                    <a:lumMod val="25000"/>
                  </a:schemeClr>
                </a:solidFill>
                <a:latin typeface="Microsoft JhengHei"/>
                <a:ea typeface="Microsoft JhengHei"/>
                <a:cs typeface="Arial"/>
              </a:rPr>
              <a:t>QuDedup</a:t>
            </a:r>
            <a:r>
              <a:rPr lang="en-US" sz="900" b="1">
                <a:solidFill>
                  <a:schemeClr val="bg2">
                    <a:lumMod val="25000"/>
                  </a:schemeClr>
                </a:solidFill>
                <a:latin typeface="Microsoft JhengHei"/>
                <a:ea typeface="Microsoft JhengHei"/>
                <a:cs typeface="Arial"/>
              </a:rPr>
              <a:t> support</a:t>
            </a:r>
            <a:r>
              <a:rPr lang="en-US" altLang="zh-CN" sz="900" b="1">
                <a:solidFill>
                  <a:schemeClr val="bg2">
                    <a:lumMod val="25000"/>
                  </a:schemeClr>
                </a:solidFill>
                <a:latin typeface="Microsoft JhengHei"/>
                <a:ea typeface="Microsoft JhengHei"/>
                <a:cs typeface="Arial"/>
              </a:rPr>
              <a:t> model</a:t>
            </a:r>
            <a:r>
              <a:rPr lang="zh-CN" altLang="en-US" sz="900" b="1">
                <a:solidFill>
                  <a:schemeClr val="bg2">
                    <a:lumMod val="25000"/>
                  </a:schemeClr>
                </a:solidFill>
                <a:latin typeface="Microsoft JhengHei"/>
                <a:ea typeface="Microsoft JhengHei"/>
                <a:cs typeface="Arial"/>
              </a:rPr>
              <a:t>: x86</a:t>
            </a:r>
          </a:p>
        </p:txBody>
      </p:sp>
      <p:sp>
        <p:nvSpPr>
          <p:cNvPr id="15" name="TextBox 7">
            <a:extLst>
              <a:ext uri="{FF2B5EF4-FFF2-40B4-BE49-F238E27FC236}">
                <a16:creationId xmlns:a16="http://schemas.microsoft.com/office/drawing/2014/main" id="{BBDE22E5-C72D-466A-9AFD-13281D1277B5}"/>
              </a:ext>
            </a:extLst>
          </p:cNvPr>
          <p:cNvSpPr txBox="1"/>
          <p:nvPr/>
        </p:nvSpPr>
        <p:spPr>
          <a:xfrm>
            <a:off x="4869387" y="2329243"/>
            <a:ext cx="3560016" cy="230832"/>
          </a:xfrm>
          <a:prstGeom prst="rect">
            <a:avLst/>
          </a:prstGeom>
        </p:spPr>
        <p:txBody>
          <a:bodyPr rot="0" spcFirstLastPara="0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Microsoft JhengHei"/>
                <a:ea typeface="Microsoft JhengHei"/>
                <a:cs typeface="Arial" panose="020B0604020202020204" pitchFamily="34" charset="0"/>
              </a:rPr>
              <a:t>註：此數據為單一虛擬映像檔去重複化後的資料壓縮比</a:t>
            </a:r>
            <a:endParaRPr lang="en-US" sz="1050" b="1">
              <a:latin typeface="Microsoft JhengHei"/>
              <a:ea typeface="Microsoft JhengHei"/>
              <a:cs typeface="Arial" panose="020B0604020202020204" pitchFamily="34" charset="0"/>
            </a:endParaRP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3C2BD67A-2259-4C90-9EF0-936DA9ACB8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0763539"/>
              </p:ext>
            </p:extLst>
          </p:nvPr>
        </p:nvGraphicFramePr>
        <p:xfrm>
          <a:off x="4931797" y="1349420"/>
          <a:ext cx="3755781" cy="9618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0587">
                  <a:extLst>
                    <a:ext uri="{9D8B030D-6E8A-4147-A177-3AD203B41FA5}">
                      <a16:colId xmlns:a16="http://schemas.microsoft.com/office/drawing/2014/main" val="681896157"/>
                    </a:ext>
                  </a:extLst>
                </a:gridCol>
                <a:gridCol w="1381049">
                  <a:extLst>
                    <a:ext uri="{9D8B030D-6E8A-4147-A177-3AD203B41FA5}">
                      <a16:colId xmlns:a16="http://schemas.microsoft.com/office/drawing/2014/main" val="842190728"/>
                    </a:ext>
                  </a:extLst>
                </a:gridCol>
                <a:gridCol w="1144145">
                  <a:extLst>
                    <a:ext uri="{9D8B030D-6E8A-4147-A177-3AD203B41FA5}">
                      <a16:colId xmlns:a16="http://schemas.microsoft.com/office/drawing/2014/main" val="1611167498"/>
                    </a:ext>
                  </a:extLst>
                </a:gridCol>
              </a:tblGrid>
              <a:tr h="521829"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200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虛擬機映像檔</a:t>
                      </a:r>
                      <a:endParaRPr lang="en-US" altLang="zh-CN" sz="1200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 algn="ctr" fontAlgn="base"/>
                      <a:r>
                        <a:rPr lang="zh-CN" altLang="en-US" sz="1200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大小</a:t>
                      </a:r>
                      <a:r>
                        <a:rPr lang="af-ZA" sz="1200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​</a:t>
                      </a:r>
                      <a:endParaRPr lang="af-ZA" sz="1400" b="1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200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去重複化後檔案</a:t>
                      </a:r>
                      <a:endParaRPr lang="en-US" altLang="zh-CN" sz="1200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 algn="ctr" fontAlgn="base"/>
                      <a:r>
                        <a:rPr lang="zh-CN" altLang="en-US" sz="1200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大小</a:t>
                      </a:r>
                      <a:endParaRPr lang="af-ZA" sz="1400" b="1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200" b="1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資料</a:t>
                      </a:r>
                      <a:endParaRPr lang="en-US" altLang="zh-CN" sz="1200" b="1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 algn="ctr" fontAlgn="base"/>
                      <a:r>
                        <a:rPr lang="zh-CN" altLang="en-US" sz="1200" b="1">
                          <a:solidFill>
                            <a:schemeClr val="bg1"/>
                          </a:solidFill>
                          <a:effectLst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壓縮比</a:t>
                      </a:r>
                      <a:endParaRPr lang="en-US" altLang="zh-TW" sz="1400" b="1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424751"/>
                  </a:ext>
                </a:extLst>
              </a:tr>
              <a:tr h="440036"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CN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15.48 GB</a:t>
                      </a:r>
                      <a:r>
                        <a:rPr lang="af-ZA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af-ZA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7.59 GB​</a:t>
                      </a:r>
                      <a:endParaRPr lang="en-US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2.04:1​</a:t>
                      </a:r>
                      <a:endParaRPr lang="en-US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3943276"/>
                  </a:ext>
                </a:extLst>
              </a:tr>
            </a:tbl>
          </a:graphicData>
        </a:graphic>
      </p:graphicFrame>
      <p:sp>
        <p:nvSpPr>
          <p:cNvPr id="4" name="文字方塊 3">
            <a:extLst>
              <a:ext uri="{FF2B5EF4-FFF2-40B4-BE49-F238E27FC236}">
                <a16:creationId xmlns:a16="http://schemas.microsoft.com/office/drawing/2014/main" id="{86880315-D965-4A88-BE11-FFE56664ECD4}"/>
              </a:ext>
            </a:extLst>
          </p:cNvPr>
          <p:cNvSpPr txBox="1"/>
          <p:nvPr/>
        </p:nvSpPr>
        <p:spPr>
          <a:xfrm>
            <a:off x="580943" y="2045648"/>
            <a:ext cx="142278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b="1">
                <a:solidFill>
                  <a:srgbClr val="114B9D"/>
                </a:solidFill>
                <a:latin typeface="微軟正黑體"/>
                <a:ea typeface="微軟正黑體"/>
              </a:rPr>
              <a:t>三大優勢</a:t>
            </a:r>
            <a:endParaRPr lang="zh-TW" altLang="zh-TW" sz="1800">
              <a:solidFill>
                <a:srgbClr val="114B9D"/>
              </a:solidFill>
              <a:latin typeface="Arial" panose="020B0604020202020204" pitchFamily="34" charset="0"/>
              <a:ea typeface="微軟正黑體"/>
            </a:endParaRPr>
          </a:p>
          <a:p>
            <a:pPr marL="133350" indent="-133350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頻寬佔用減量</a:t>
            </a:r>
            <a:endParaRPr lang="en-US" altLang="zh-TW" sz="1200">
              <a:solidFill>
                <a:schemeClr val="tx1">
                  <a:lumMod val="85000"/>
                  <a:lumOff val="1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133350" indent="-133350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空間佔用減量</a:t>
            </a:r>
            <a:endParaRPr lang="zh-TW" altLang="zh-TW" sz="1200">
              <a:solidFill>
                <a:schemeClr val="tx1">
                  <a:lumMod val="85000"/>
                  <a:lumOff val="1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133350" indent="-133350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支援多個雲服務</a:t>
            </a:r>
            <a:endParaRPr lang="zh-TW" altLang="zh-TW" sz="1200">
              <a:solidFill>
                <a:schemeClr val="tx1">
                  <a:lumMod val="85000"/>
                  <a:lumOff val="1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zh-TW" altLang="en-US" sz="105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189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平行四邊形 12">
            <a:extLst>
              <a:ext uri="{FF2B5EF4-FFF2-40B4-BE49-F238E27FC236}">
                <a16:creationId xmlns:a16="http://schemas.microsoft.com/office/drawing/2014/main" id="{C3AF15DB-7761-4217-91BB-8A9D0B9917DF}"/>
              </a:ext>
            </a:extLst>
          </p:cNvPr>
          <p:cNvSpPr/>
          <p:nvPr/>
        </p:nvSpPr>
        <p:spPr>
          <a:xfrm>
            <a:off x="4786315" y="3316851"/>
            <a:ext cx="4402986" cy="1030080"/>
          </a:xfrm>
          <a:custGeom>
            <a:avLst/>
            <a:gdLst>
              <a:gd name="connsiteX0" fmla="*/ 0 w 6143668"/>
              <a:gd name="connsiteY0" fmla="*/ 1030080 h 1030080"/>
              <a:gd name="connsiteX1" fmla="*/ 574033 w 6143668"/>
              <a:gd name="connsiteY1" fmla="*/ 0 h 1030080"/>
              <a:gd name="connsiteX2" fmla="*/ 6143668 w 6143668"/>
              <a:gd name="connsiteY2" fmla="*/ 0 h 1030080"/>
              <a:gd name="connsiteX3" fmla="*/ 5569635 w 6143668"/>
              <a:gd name="connsiteY3" fmla="*/ 1030080 h 1030080"/>
              <a:gd name="connsiteX4" fmla="*/ 0 w 6143668"/>
              <a:gd name="connsiteY4" fmla="*/ 1030080 h 1030080"/>
              <a:gd name="connsiteX0" fmla="*/ 0 w 5569635"/>
              <a:gd name="connsiteY0" fmla="*/ 1030080 h 1030080"/>
              <a:gd name="connsiteX1" fmla="*/ 574033 w 5569635"/>
              <a:gd name="connsiteY1" fmla="*/ 0 h 1030080"/>
              <a:gd name="connsiteX2" fmla="*/ 4325379 w 5569635"/>
              <a:gd name="connsiteY2" fmla="*/ 21021 h 1030080"/>
              <a:gd name="connsiteX3" fmla="*/ 5569635 w 5569635"/>
              <a:gd name="connsiteY3" fmla="*/ 1030080 h 1030080"/>
              <a:gd name="connsiteX4" fmla="*/ 0 w 5569635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2537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67420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9512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02986" h="1030080">
                <a:moveTo>
                  <a:pt x="0" y="1030080"/>
                </a:moveTo>
                <a:lnTo>
                  <a:pt x="574033" y="0"/>
                </a:lnTo>
                <a:lnTo>
                  <a:pt x="4395129" y="21021"/>
                </a:lnTo>
                <a:lnTo>
                  <a:pt x="4402986" y="1030080"/>
                </a:lnTo>
                <a:lnTo>
                  <a:pt x="0" y="1030080"/>
                </a:lnTo>
                <a:close/>
              </a:path>
            </a:pathLst>
          </a:custGeom>
          <a:blipFill dpi="0" rotWithShape="1">
            <a:blip r:embed="rId3" cstate="screen">
              <a:alphaModFix amt="37000"/>
            </a:blip>
            <a:srcRect/>
            <a:stretch>
              <a:fillRect/>
            </a:stretch>
          </a:blipFill>
          <a:ln w="12700"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Calibri" pitchFamily="34" charset="0"/>
            </a:endParaRPr>
          </a:p>
        </p:txBody>
      </p:sp>
      <p:sp>
        <p:nvSpPr>
          <p:cNvPr id="13" name="平行四邊形 12"/>
          <p:cNvSpPr/>
          <p:nvPr/>
        </p:nvSpPr>
        <p:spPr>
          <a:xfrm>
            <a:off x="4786315" y="2114948"/>
            <a:ext cx="4402986" cy="1030080"/>
          </a:xfrm>
          <a:custGeom>
            <a:avLst/>
            <a:gdLst>
              <a:gd name="connsiteX0" fmla="*/ 0 w 6143668"/>
              <a:gd name="connsiteY0" fmla="*/ 1030080 h 1030080"/>
              <a:gd name="connsiteX1" fmla="*/ 574033 w 6143668"/>
              <a:gd name="connsiteY1" fmla="*/ 0 h 1030080"/>
              <a:gd name="connsiteX2" fmla="*/ 6143668 w 6143668"/>
              <a:gd name="connsiteY2" fmla="*/ 0 h 1030080"/>
              <a:gd name="connsiteX3" fmla="*/ 5569635 w 6143668"/>
              <a:gd name="connsiteY3" fmla="*/ 1030080 h 1030080"/>
              <a:gd name="connsiteX4" fmla="*/ 0 w 6143668"/>
              <a:gd name="connsiteY4" fmla="*/ 1030080 h 1030080"/>
              <a:gd name="connsiteX0" fmla="*/ 0 w 5569635"/>
              <a:gd name="connsiteY0" fmla="*/ 1030080 h 1030080"/>
              <a:gd name="connsiteX1" fmla="*/ 574033 w 5569635"/>
              <a:gd name="connsiteY1" fmla="*/ 0 h 1030080"/>
              <a:gd name="connsiteX2" fmla="*/ 4325379 w 5569635"/>
              <a:gd name="connsiteY2" fmla="*/ 21021 h 1030080"/>
              <a:gd name="connsiteX3" fmla="*/ 5569635 w 5569635"/>
              <a:gd name="connsiteY3" fmla="*/ 1030080 h 1030080"/>
              <a:gd name="connsiteX4" fmla="*/ 0 w 5569635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2537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67420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9512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02986" h="1030080">
                <a:moveTo>
                  <a:pt x="0" y="1030080"/>
                </a:moveTo>
                <a:lnTo>
                  <a:pt x="574033" y="0"/>
                </a:lnTo>
                <a:lnTo>
                  <a:pt x="4395129" y="21021"/>
                </a:lnTo>
                <a:lnTo>
                  <a:pt x="4402986" y="1030080"/>
                </a:lnTo>
                <a:lnTo>
                  <a:pt x="0" y="1030080"/>
                </a:lnTo>
                <a:close/>
              </a:path>
            </a:pathLst>
          </a:custGeom>
          <a:blipFill dpi="0" rotWithShape="1">
            <a:blip r:embed="rId3" cstate="screen">
              <a:alphaModFix amt="37000"/>
            </a:blip>
            <a:srcRect/>
            <a:stretch>
              <a:fillRect/>
            </a:stretch>
          </a:blipFill>
          <a:ln w="12700"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Calibri" pitchFamily="34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218030" y="1928808"/>
            <a:ext cx="5511614" cy="1049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zh-TW" altLang="en-US" sz="2300" b="1">
              <a:solidFill>
                <a:schemeClr val="bg1"/>
              </a:solidFill>
              <a:latin typeface="Calibri" pitchFamily="34" charset="0"/>
              <a:ea typeface="微軟正黑體" pitchFamily="34" charset="-12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QTS </a:t>
            </a:r>
            <a:r>
              <a:rPr lang="zh-TW" altLang="en-US"/>
              <a:t>與虛擬化應用提升生產力</a:t>
            </a:r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1984" y="1590845"/>
            <a:ext cx="5290780" cy="31627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53917" y="1321504"/>
            <a:ext cx="4393405" cy="723263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sz="2400" b="1">
                <a:solidFill>
                  <a:srgbClr val="114B9D"/>
                </a:solidFill>
                <a:latin typeface="+mj-lt"/>
                <a:ea typeface="Microsoft JhengHei" charset="-120"/>
                <a:cs typeface="Microsoft JhengHei" charset="-120"/>
              </a:rPr>
              <a:t>一機多系統</a:t>
            </a:r>
            <a:endParaRPr lang="en-US" altLang="zh-TW" sz="2400" b="1">
              <a:solidFill>
                <a:srgbClr val="114B9D"/>
              </a:solidFill>
              <a:latin typeface="+mj-lt"/>
              <a:ea typeface="Microsoft JhengHei" charset="-120"/>
              <a:cs typeface="Microsoft JhengHei" charset="-120"/>
            </a:endParaRPr>
          </a:p>
          <a:p>
            <a:pPr algn="ctr" eaLnBrk="1" hangingPunct="1">
              <a:defRPr/>
            </a:pPr>
            <a:r>
              <a:rPr lang="zh-TW" altLang="en-US" sz="1500" b="1">
                <a:solidFill>
                  <a:schemeClr val="bg2">
                    <a:lumMod val="2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運行</a:t>
            </a:r>
            <a:r>
              <a:rPr lang="en-US" altLang="zh-TW" sz="1500" b="1">
                <a:solidFill>
                  <a:schemeClr val="bg2">
                    <a:lumMod val="2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500" b="1">
                <a:solidFill>
                  <a:schemeClr val="bg2">
                    <a:lumMod val="25000"/>
                  </a:schemeClr>
                </a:solidFill>
                <a:latin typeface="Arial" pitchFamily="34" charset="0"/>
                <a:ea typeface="Microsoft JhengHei" charset="-120"/>
                <a:cs typeface="Arial" pitchFamily="34" charset="0"/>
              </a:rPr>
              <a:t>Windows/Linux </a:t>
            </a:r>
            <a:r>
              <a:rPr lang="zh-TW" altLang="en-US" sz="1500" b="1">
                <a:solidFill>
                  <a:schemeClr val="bg2">
                    <a:lumMod val="2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虛擬機與各式軟體容器</a:t>
            </a:r>
            <a:endParaRPr lang="en-US" sz="1500" b="1">
              <a:solidFill>
                <a:schemeClr val="bg2">
                  <a:lumMod val="25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52870" y="2294278"/>
            <a:ext cx="2786050" cy="646319"/>
          </a:xfrm>
          <a:prstGeom prst="rect">
            <a:avLst/>
          </a:prstGeom>
          <a:noFill/>
        </p:spPr>
        <p:txBody>
          <a:bodyPr wrap="square" lIns="121908" tIns="60954" rIns="121908" bIns="60954" anchor="t">
            <a:spAutoFit/>
          </a:bodyPr>
          <a:lstStyle/>
          <a:p>
            <a:pPr algn="ctr" eaLnBrk="1" hangingPunct="1">
              <a:defRPr/>
            </a:pPr>
            <a:r>
              <a:rPr lang="zh-TW" altLang="en-US" sz="20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虛擬機工作站</a:t>
            </a:r>
            <a:endParaRPr lang="en-US" altLang="zh-TW" sz="20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US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(Virtualization Station)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24308" y="3502218"/>
            <a:ext cx="2714612" cy="646319"/>
          </a:xfrm>
          <a:prstGeom prst="rect">
            <a:avLst/>
          </a:prstGeom>
          <a:noFill/>
        </p:spPr>
        <p:txBody>
          <a:bodyPr wrap="square" lIns="121908" tIns="60954" rIns="121908" bIns="60954" anchor="t">
            <a:spAutoFit/>
          </a:bodyPr>
          <a:lstStyle/>
          <a:p>
            <a:pPr algn="ctr">
              <a:defRPr/>
            </a:pPr>
            <a:r>
              <a:rPr lang="zh-TW" altLang="en-US" sz="20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軟體容器工作站</a:t>
            </a:r>
            <a:endParaRPr lang="en-US" altLang="zh-TW" sz="20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US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(Container Station)</a:t>
            </a:r>
          </a:p>
        </p:txBody>
      </p:sp>
      <p:pic>
        <p:nvPicPr>
          <p:cNvPr id="3075" name="Picture 3" descr="\\MARKETING\Marketing\MarketingMaterials\素材\_icons\ICON_Sabrina\Virtualization Station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9256" y="2216334"/>
            <a:ext cx="785818" cy="785818"/>
          </a:xfrm>
          <a:prstGeom prst="rect">
            <a:avLst/>
          </a:prstGeom>
          <a:noFill/>
        </p:spPr>
      </p:pic>
      <p:pic>
        <p:nvPicPr>
          <p:cNvPr id="3076" name="Picture 4" descr="\\MARKETING\Marketing\MarketingMaterials\素材\_icons\00_4.2iconPNG\Container-Station-icon.pn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9256" y="3457212"/>
            <a:ext cx="785818" cy="785818"/>
          </a:xfrm>
          <a:prstGeom prst="rect">
            <a:avLst/>
          </a:prstGeom>
          <a:noFill/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585F7974-F05B-4684-BB10-12AC218B878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82" y="1928808"/>
            <a:ext cx="3988448" cy="2243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192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形 2" hidden="1">
            <a:extLst>
              <a:ext uri="{FF2B5EF4-FFF2-40B4-BE49-F238E27FC236}">
                <a16:creationId xmlns:a16="http://schemas.microsoft.com/office/drawing/2014/main" id="{39F2373D-020F-4372-BED1-E142115172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08656" y="388144"/>
            <a:ext cx="10747435" cy="505594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D79102BD-4408-4FB4-9A81-2D8C6BFDF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sz="5025">
                <a:latin typeface="Arial"/>
                <a:ea typeface="微軟正黑體"/>
                <a:cs typeface="Arial"/>
              </a:rPr>
              <a:t>Virtualization Station 3.2</a:t>
            </a:r>
            <a:br>
              <a:rPr lang="zh-TW" altLang="en-US">
                <a:latin typeface="Arial"/>
                <a:cs typeface="Arial"/>
              </a:rPr>
            </a:br>
            <a:r>
              <a:rPr lang="en-US" altLang="zh-TW" sz="2400">
                <a:latin typeface="Arial"/>
                <a:ea typeface="微軟正黑體"/>
                <a:cs typeface="Arial"/>
              </a:rPr>
              <a:t> </a:t>
            </a:r>
            <a:r>
              <a:rPr lang="zh-CN" altLang="en-US" sz="2400">
                <a:latin typeface="Arial"/>
                <a:ea typeface="微軟正黑體"/>
                <a:cs typeface="Arial"/>
              </a:rPr>
              <a:t>除了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GPU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pass-through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 之外還有更多</a:t>
            </a:r>
            <a:endParaRPr lang="zh-TW" altLang="en-US" sz="2700">
              <a:latin typeface="Arial"/>
              <a:ea typeface="微軟正黑體"/>
              <a:cs typeface="Arial"/>
            </a:endParaRPr>
          </a:p>
        </p:txBody>
      </p:sp>
      <p:grpSp>
        <p:nvGrpSpPr>
          <p:cNvPr id="51" name="群組 50">
            <a:extLst>
              <a:ext uri="{FF2B5EF4-FFF2-40B4-BE49-F238E27FC236}">
                <a16:creationId xmlns:a16="http://schemas.microsoft.com/office/drawing/2014/main" id="{042AB5F0-A8EB-4AC5-9D81-210DB830B8E8}"/>
              </a:ext>
            </a:extLst>
          </p:cNvPr>
          <p:cNvGrpSpPr/>
          <p:nvPr/>
        </p:nvGrpSpPr>
        <p:grpSpPr>
          <a:xfrm>
            <a:off x="1783503" y="4329352"/>
            <a:ext cx="2251941" cy="507831"/>
            <a:chOff x="2378005" y="1972303"/>
            <a:chExt cx="3002587" cy="677108"/>
          </a:xfrm>
        </p:grpSpPr>
        <p:sp>
          <p:nvSpPr>
            <p:cNvPr id="29" name="TextBox 5">
              <a:extLst>
                <a:ext uri="{FF2B5EF4-FFF2-40B4-BE49-F238E27FC236}">
                  <a16:creationId xmlns:a16="http://schemas.microsoft.com/office/drawing/2014/main" id="{F1299637-42F6-4918-B49A-798834BE9634}"/>
                </a:ext>
              </a:extLst>
            </p:cNvPr>
            <p:cNvSpPr txBox="1"/>
            <p:nvPr/>
          </p:nvSpPr>
          <p:spPr>
            <a:xfrm>
              <a:off x="2378005" y="1972303"/>
              <a:ext cx="1260344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>
                  <a:solidFill>
                    <a:srgbClr val="FF26FF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過去</a:t>
              </a:r>
              <a:endParaRPr lang="en-US" sz="2700" b="1">
                <a:solidFill>
                  <a:srgbClr val="FF26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id="{A419A0E7-466C-4BC6-BB92-556AB7247905}"/>
                </a:ext>
              </a:extLst>
            </p:cNvPr>
            <p:cNvSpPr txBox="1"/>
            <p:nvPr/>
          </p:nvSpPr>
          <p:spPr>
            <a:xfrm>
              <a:off x="3531816" y="2022634"/>
              <a:ext cx="1848776" cy="615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GPU</a:t>
              </a:r>
            </a:p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Pass-through</a:t>
              </a:r>
              <a:endParaRPr lang="zh-TW" alt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0" name="群組 49">
            <a:extLst>
              <a:ext uri="{FF2B5EF4-FFF2-40B4-BE49-F238E27FC236}">
                <a16:creationId xmlns:a16="http://schemas.microsoft.com/office/drawing/2014/main" id="{2070FB30-F0DA-4E09-B3A5-78F14679D96C}"/>
              </a:ext>
            </a:extLst>
          </p:cNvPr>
          <p:cNvGrpSpPr/>
          <p:nvPr/>
        </p:nvGrpSpPr>
        <p:grpSpPr>
          <a:xfrm>
            <a:off x="4359932" y="4319959"/>
            <a:ext cx="2394877" cy="507831"/>
            <a:chOff x="6264818" y="1959779"/>
            <a:chExt cx="2878318" cy="677108"/>
          </a:xfrm>
        </p:grpSpPr>
        <p:sp>
          <p:nvSpPr>
            <p:cNvPr id="34" name="TextBox 5">
              <a:extLst>
                <a:ext uri="{FF2B5EF4-FFF2-40B4-BE49-F238E27FC236}">
                  <a16:creationId xmlns:a16="http://schemas.microsoft.com/office/drawing/2014/main" id="{8719ECC5-340E-4C90-A82A-E0D876C02AD8}"/>
                </a:ext>
              </a:extLst>
            </p:cNvPr>
            <p:cNvSpPr txBox="1"/>
            <p:nvPr/>
          </p:nvSpPr>
          <p:spPr>
            <a:xfrm>
              <a:off x="6264818" y="1959779"/>
              <a:ext cx="113607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>
                  <a:solidFill>
                    <a:srgbClr val="00AEFF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現在</a:t>
              </a:r>
              <a:endParaRPr lang="en-US" sz="2700" b="1">
                <a:solidFill>
                  <a:srgbClr val="00AE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35" name="文字方塊 34">
              <a:extLst>
                <a:ext uri="{FF2B5EF4-FFF2-40B4-BE49-F238E27FC236}">
                  <a16:creationId xmlns:a16="http://schemas.microsoft.com/office/drawing/2014/main" id="{548CEF17-4747-489A-A887-8BFDF6A3F963}"/>
                </a:ext>
              </a:extLst>
            </p:cNvPr>
            <p:cNvSpPr txBox="1"/>
            <p:nvPr/>
          </p:nvSpPr>
          <p:spPr>
            <a:xfrm>
              <a:off x="7294360" y="2010110"/>
              <a:ext cx="1848776" cy="615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PCIe Devices</a:t>
              </a:r>
            </a:p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Pass-through</a:t>
              </a:r>
              <a:endParaRPr lang="zh-TW" alt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5" name="圖形 18">
            <a:extLst>
              <a:ext uri="{FF2B5EF4-FFF2-40B4-BE49-F238E27FC236}">
                <a16:creationId xmlns:a16="http://schemas.microsoft.com/office/drawing/2014/main" id="{1EF53BDE-62CB-4243-A435-4A0728401B97}"/>
              </a:ext>
            </a:extLst>
          </p:cNvPr>
          <p:cNvSpPr/>
          <p:nvPr/>
        </p:nvSpPr>
        <p:spPr>
          <a:xfrm>
            <a:off x="1971666" y="3136691"/>
            <a:ext cx="1721744" cy="1167924"/>
          </a:xfrm>
          <a:custGeom>
            <a:avLst/>
            <a:gdLst>
              <a:gd name="connsiteX0" fmla="*/ 2138918 w 2203286"/>
              <a:gd name="connsiteY0" fmla="*/ 1601823 h 1597670"/>
              <a:gd name="connsiteX1" fmla="*/ 69213 w 2203286"/>
              <a:gd name="connsiteY1" fmla="*/ 1601823 h 1597670"/>
              <a:gd name="connsiteX2" fmla="*/ 0 w 2203286"/>
              <a:gd name="connsiteY2" fmla="*/ 1532610 h 1597670"/>
              <a:gd name="connsiteX3" fmla="*/ 0 w 2203286"/>
              <a:gd name="connsiteY3" fmla="*/ 69213 h 1597670"/>
              <a:gd name="connsiteX4" fmla="*/ 69213 w 2203286"/>
              <a:gd name="connsiteY4" fmla="*/ 0 h 1597670"/>
              <a:gd name="connsiteX5" fmla="*/ 2138918 w 2203286"/>
              <a:gd name="connsiteY5" fmla="*/ 0 h 1597670"/>
              <a:gd name="connsiteX6" fmla="*/ 2208131 w 2203286"/>
              <a:gd name="connsiteY6" fmla="*/ 69213 h 1597670"/>
              <a:gd name="connsiteX7" fmla="*/ 2208131 w 2203286"/>
              <a:gd name="connsiteY7" fmla="*/ 1532610 h 1597670"/>
              <a:gd name="connsiteX8" fmla="*/ 2138918 w 2203286"/>
              <a:gd name="connsiteY8" fmla="*/ 1601823 h 159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03286" h="1597670">
                <a:moveTo>
                  <a:pt x="2138918" y="1601823"/>
                </a:moveTo>
                <a:lnTo>
                  <a:pt x="69213" y="1601823"/>
                </a:lnTo>
                <a:cubicBezTo>
                  <a:pt x="30973" y="1601823"/>
                  <a:pt x="0" y="1570850"/>
                  <a:pt x="0" y="1532610"/>
                </a:cubicBezTo>
                <a:lnTo>
                  <a:pt x="0" y="69213"/>
                </a:lnTo>
                <a:cubicBezTo>
                  <a:pt x="0" y="30973"/>
                  <a:pt x="30973" y="0"/>
                  <a:pt x="69213" y="0"/>
                </a:cubicBezTo>
                <a:lnTo>
                  <a:pt x="2138918" y="0"/>
                </a:lnTo>
                <a:cubicBezTo>
                  <a:pt x="2177158" y="0"/>
                  <a:pt x="2208131" y="30973"/>
                  <a:pt x="2208131" y="69213"/>
                </a:cubicBezTo>
                <a:lnTo>
                  <a:pt x="2208131" y="1532610"/>
                </a:lnTo>
                <a:cubicBezTo>
                  <a:pt x="2208131" y="1570850"/>
                  <a:pt x="2177158" y="1601823"/>
                  <a:pt x="2138918" y="160182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5745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/>
          </a:p>
        </p:txBody>
      </p:sp>
      <p:pic>
        <p:nvPicPr>
          <p:cNvPr id="56" name="Picture 4">
            <a:extLst>
              <a:ext uri="{FF2B5EF4-FFF2-40B4-BE49-F238E27FC236}">
                <a16:creationId xmlns:a16="http://schemas.microsoft.com/office/drawing/2014/main" id="{5945F7CD-4C46-4FF0-A000-039E568DB1D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6930" y="3185569"/>
            <a:ext cx="1123936" cy="848585"/>
          </a:xfrm>
          <a:prstGeom prst="rect">
            <a:avLst/>
          </a:prstGeom>
        </p:spPr>
      </p:pic>
      <p:sp>
        <p:nvSpPr>
          <p:cNvPr id="57" name="TextBox 24">
            <a:extLst>
              <a:ext uri="{FF2B5EF4-FFF2-40B4-BE49-F238E27FC236}">
                <a16:creationId xmlns:a16="http://schemas.microsoft.com/office/drawing/2014/main" id="{D51AB378-C036-45AF-BE03-06095AD6A45D}"/>
              </a:ext>
            </a:extLst>
          </p:cNvPr>
          <p:cNvSpPr txBox="1"/>
          <p:nvPr/>
        </p:nvSpPr>
        <p:spPr>
          <a:xfrm>
            <a:off x="2449023" y="3947652"/>
            <a:ext cx="8941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FF26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GPU</a:t>
            </a:r>
            <a:r>
              <a:rPr lang="zh-CN" altLang="en-US" sz="1600" b="1">
                <a:solidFill>
                  <a:srgbClr val="FF26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卡</a:t>
            </a:r>
            <a:endParaRPr lang="en-US" sz="1600" b="1">
              <a:solidFill>
                <a:srgbClr val="FF26FF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9" name="圖形 19">
            <a:extLst>
              <a:ext uri="{FF2B5EF4-FFF2-40B4-BE49-F238E27FC236}">
                <a16:creationId xmlns:a16="http://schemas.microsoft.com/office/drawing/2014/main" id="{5BF3E963-0F14-4A86-BE60-3A9BB6B19728}"/>
              </a:ext>
            </a:extLst>
          </p:cNvPr>
          <p:cNvSpPr/>
          <p:nvPr/>
        </p:nvSpPr>
        <p:spPr>
          <a:xfrm>
            <a:off x="3864044" y="3136691"/>
            <a:ext cx="3475037" cy="1167924"/>
          </a:xfrm>
          <a:custGeom>
            <a:avLst/>
            <a:gdLst>
              <a:gd name="connsiteX0" fmla="*/ 4378541 w 4446946"/>
              <a:gd name="connsiteY0" fmla="*/ 1601823 h 1597670"/>
              <a:gd name="connsiteX1" fmla="*/ 69213 w 4446946"/>
              <a:gd name="connsiteY1" fmla="*/ 1601823 h 1597670"/>
              <a:gd name="connsiteX2" fmla="*/ 0 w 4446946"/>
              <a:gd name="connsiteY2" fmla="*/ 1532610 h 1597670"/>
              <a:gd name="connsiteX3" fmla="*/ 0 w 4446946"/>
              <a:gd name="connsiteY3" fmla="*/ 69213 h 1597670"/>
              <a:gd name="connsiteX4" fmla="*/ 69213 w 4446946"/>
              <a:gd name="connsiteY4" fmla="*/ 0 h 1597670"/>
              <a:gd name="connsiteX5" fmla="*/ 4378541 w 4446946"/>
              <a:gd name="connsiteY5" fmla="*/ 0 h 1597670"/>
              <a:gd name="connsiteX6" fmla="*/ 4447754 w 4446946"/>
              <a:gd name="connsiteY6" fmla="*/ 69213 h 1597670"/>
              <a:gd name="connsiteX7" fmla="*/ 4447754 w 4446946"/>
              <a:gd name="connsiteY7" fmla="*/ 1532610 h 1597670"/>
              <a:gd name="connsiteX8" fmla="*/ 4378541 w 4446946"/>
              <a:gd name="connsiteY8" fmla="*/ 1601823 h 159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46946" h="1597670">
                <a:moveTo>
                  <a:pt x="4378541" y="1601823"/>
                </a:moveTo>
                <a:lnTo>
                  <a:pt x="69213" y="1601823"/>
                </a:lnTo>
                <a:cubicBezTo>
                  <a:pt x="30973" y="1601823"/>
                  <a:pt x="0" y="1570850"/>
                  <a:pt x="0" y="1532610"/>
                </a:cubicBezTo>
                <a:lnTo>
                  <a:pt x="0" y="69213"/>
                </a:lnTo>
                <a:cubicBezTo>
                  <a:pt x="0" y="30973"/>
                  <a:pt x="30973" y="0"/>
                  <a:pt x="69213" y="0"/>
                </a:cubicBezTo>
                <a:lnTo>
                  <a:pt x="4378541" y="0"/>
                </a:lnTo>
                <a:cubicBezTo>
                  <a:pt x="4416781" y="0"/>
                  <a:pt x="4447754" y="30973"/>
                  <a:pt x="4447754" y="69213"/>
                </a:cubicBezTo>
                <a:lnTo>
                  <a:pt x="4447754" y="1532610"/>
                </a:lnTo>
                <a:cubicBezTo>
                  <a:pt x="4447754" y="1570850"/>
                  <a:pt x="4416723" y="1601823"/>
                  <a:pt x="4378541" y="1601823"/>
                </a:cubicBezTo>
                <a:close/>
              </a:path>
            </a:pathLst>
          </a:custGeom>
          <a:solidFill>
            <a:srgbClr val="FFFFFF"/>
          </a:solidFill>
          <a:ln w="5757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/>
          </a:p>
        </p:txBody>
      </p:sp>
      <p:sp>
        <p:nvSpPr>
          <p:cNvPr id="60" name="TextBox 24">
            <a:extLst>
              <a:ext uri="{FF2B5EF4-FFF2-40B4-BE49-F238E27FC236}">
                <a16:creationId xmlns:a16="http://schemas.microsoft.com/office/drawing/2014/main" id="{53AD75E1-749B-407D-A437-A9DAA0174F8E}"/>
              </a:ext>
            </a:extLst>
          </p:cNvPr>
          <p:cNvSpPr txBox="1"/>
          <p:nvPr/>
        </p:nvSpPr>
        <p:spPr>
          <a:xfrm>
            <a:off x="4040296" y="3955258"/>
            <a:ext cx="31199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>
                <a:solidFill>
                  <a:srgbClr val="00AE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其他</a:t>
            </a:r>
            <a:r>
              <a:rPr lang="en-US" altLang="zh-CN" sz="1600" b="1">
                <a:solidFill>
                  <a:srgbClr val="00AE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PCIe</a:t>
            </a:r>
            <a:r>
              <a:rPr lang="zh-CN" altLang="en-US" sz="1600" b="1">
                <a:solidFill>
                  <a:srgbClr val="00AE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卡</a:t>
            </a:r>
            <a:endParaRPr lang="en-US" sz="1600" b="1">
              <a:solidFill>
                <a:srgbClr val="00AEFF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61" name="群組 60">
            <a:extLst>
              <a:ext uri="{FF2B5EF4-FFF2-40B4-BE49-F238E27FC236}">
                <a16:creationId xmlns:a16="http://schemas.microsoft.com/office/drawing/2014/main" id="{6E17D6DD-CD54-4586-967C-D346818909AF}"/>
              </a:ext>
            </a:extLst>
          </p:cNvPr>
          <p:cNvGrpSpPr/>
          <p:nvPr/>
        </p:nvGrpSpPr>
        <p:grpSpPr>
          <a:xfrm>
            <a:off x="3907507" y="3268904"/>
            <a:ext cx="1018513" cy="635147"/>
            <a:chOff x="5240799" y="2835985"/>
            <a:chExt cx="1358017" cy="846863"/>
          </a:xfrm>
        </p:grpSpPr>
        <p:pic>
          <p:nvPicPr>
            <p:cNvPr id="69" name="Picture 4" descr="mage result for SAS 12G">
              <a:extLst>
                <a:ext uri="{FF2B5EF4-FFF2-40B4-BE49-F238E27FC236}">
                  <a16:creationId xmlns:a16="http://schemas.microsoft.com/office/drawing/2014/main" id="{4CB5C37A-9DFE-4F54-BF1A-7F7AED4C9C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5499" y="2835985"/>
              <a:ext cx="608617" cy="608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Box 12">
              <a:extLst>
                <a:ext uri="{FF2B5EF4-FFF2-40B4-BE49-F238E27FC236}">
                  <a16:creationId xmlns:a16="http://schemas.microsoft.com/office/drawing/2014/main" id="{58AD7584-0122-40F2-A147-1935E6775227}"/>
                </a:ext>
              </a:extLst>
            </p:cNvPr>
            <p:cNvSpPr txBox="1"/>
            <p:nvPr/>
          </p:nvSpPr>
          <p:spPr>
            <a:xfrm>
              <a:off x="5240799" y="3398068"/>
              <a:ext cx="1358017" cy="284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SAS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12G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adapter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2" name="群組 61">
            <a:extLst>
              <a:ext uri="{FF2B5EF4-FFF2-40B4-BE49-F238E27FC236}">
                <a16:creationId xmlns:a16="http://schemas.microsoft.com/office/drawing/2014/main" id="{9AF40F4F-B972-4447-A026-6CCD8E278228}"/>
              </a:ext>
            </a:extLst>
          </p:cNvPr>
          <p:cNvGrpSpPr/>
          <p:nvPr/>
        </p:nvGrpSpPr>
        <p:grpSpPr>
          <a:xfrm>
            <a:off x="5837202" y="3238699"/>
            <a:ext cx="1051050" cy="658607"/>
            <a:chOff x="7936305" y="2795712"/>
            <a:chExt cx="1401400" cy="878143"/>
          </a:xfrm>
        </p:grpSpPr>
        <p:pic>
          <p:nvPicPr>
            <p:cNvPr id="67" name="Picture 6" descr="mage result for QNAP USB 3.1">
              <a:extLst>
                <a:ext uri="{FF2B5EF4-FFF2-40B4-BE49-F238E27FC236}">
                  <a16:creationId xmlns:a16="http://schemas.microsoft.com/office/drawing/2014/main" id="{C0073A1C-7F8D-46A7-A164-5B7378A99B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77120" y="2795712"/>
              <a:ext cx="1028364" cy="642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TextBox 17">
              <a:extLst>
                <a:ext uri="{FF2B5EF4-FFF2-40B4-BE49-F238E27FC236}">
                  <a16:creationId xmlns:a16="http://schemas.microsoft.com/office/drawing/2014/main" id="{9BFC6983-9721-4156-9AA3-568C4F3A5A40}"/>
                </a:ext>
              </a:extLst>
            </p:cNvPr>
            <p:cNvSpPr txBox="1"/>
            <p:nvPr/>
          </p:nvSpPr>
          <p:spPr>
            <a:xfrm>
              <a:off x="7936305" y="3389075"/>
              <a:ext cx="1401400" cy="284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USB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3.1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expansion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3" name="群組 62">
            <a:extLst>
              <a:ext uri="{FF2B5EF4-FFF2-40B4-BE49-F238E27FC236}">
                <a16:creationId xmlns:a16="http://schemas.microsoft.com/office/drawing/2014/main" id="{FF7E49BB-D18A-4654-9A04-B2ABF55FED62}"/>
              </a:ext>
            </a:extLst>
          </p:cNvPr>
          <p:cNvGrpSpPr/>
          <p:nvPr/>
        </p:nvGrpSpPr>
        <p:grpSpPr>
          <a:xfrm>
            <a:off x="4931512" y="3262970"/>
            <a:ext cx="927632" cy="755586"/>
            <a:chOff x="6643007" y="2828072"/>
            <a:chExt cx="1236843" cy="1007449"/>
          </a:xfrm>
        </p:grpSpPr>
        <p:pic>
          <p:nvPicPr>
            <p:cNvPr id="65" name="Picture 10" descr="mage result for fibre channel">
              <a:extLst>
                <a:ext uri="{FF2B5EF4-FFF2-40B4-BE49-F238E27FC236}">
                  <a16:creationId xmlns:a16="http://schemas.microsoft.com/office/drawing/2014/main" id="{64753C1A-8755-43C4-B882-214F267061C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0732" y="2828072"/>
              <a:ext cx="901392" cy="600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TextBox 18">
              <a:extLst>
                <a:ext uri="{FF2B5EF4-FFF2-40B4-BE49-F238E27FC236}">
                  <a16:creationId xmlns:a16="http://schemas.microsoft.com/office/drawing/2014/main" id="{291A10A1-C7DB-4355-8D35-2043A6D23B39}"/>
                </a:ext>
              </a:extLst>
            </p:cNvPr>
            <p:cNvSpPr txBox="1"/>
            <p:nvPr/>
          </p:nvSpPr>
          <p:spPr>
            <a:xfrm>
              <a:off x="6643007" y="3389074"/>
              <a:ext cx="1236843" cy="446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 err="1">
                  <a:latin typeface="Arial" panose="020B0604020202020204" pitchFamily="34" charset="0"/>
                  <a:cs typeface="Arial" panose="020B0604020202020204" pitchFamily="34" charset="0"/>
                </a:rPr>
                <a:t>Fibre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Channel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adapter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4" name="TextBox 19">
            <a:extLst>
              <a:ext uri="{FF2B5EF4-FFF2-40B4-BE49-F238E27FC236}">
                <a16:creationId xmlns:a16="http://schemas.microsoft.com/office/drawing/2014/main" id="{4C4F15E4-9D4B-4A8B-8503-36025822804E}"/>
              </a:ext>
            </a:extLst>
          </p:cNvPr>
          <p:cNvSpPr txBox="1"/>
          <p:nvPr/>
        </p:nvSpPr>
        <p:spPr>
          <a:xfrm>
            <a:off x="6823868" y="3442332"/>
            <a:ext cx="44460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altLang="zh-TW" sz="1050"/>
              <a:t>…</a:t>
            </a:r>
            <a:endParaRPr lang="en-US" sz="1050"/>
          </a:p>
        </p:txBody>
      </p:sp>
      <p:sp>
        <p:nvSpPr>
          <p:cNvPr id="72" name="圖形 17">
            <a:extLst>
              <a:ext uri="{FF2B5EF4-FFF2-40B4-BE49-F238E27FC236}">
                <a16:creationId xmlns:a16="http://schemas.microsoft.com/office/drawing/2014/main" id="{58B33AA8-F145-4E91-AF59-49BFAC5D9743}"/>
              </a:ext>
            </a:extLst>
          </p:cNvPr>
          <p:cNvSpPr/>
          <p:nvPr/>
        </p:nvSpPr>
        <p:spPr>
          <a:xfrm>
            <a:off x="1971665" y="2622881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FF26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/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3DD10C0E-E940-4E5E-A17F-D2C1F1D637D0}"/>
              </a:ext>
            </a:extLst>
          </p:cNvPr>
          <p:cNvSpPr txBox="1"/>
          <p:nvPr/>
        </p:nvSpPr>
        <p:spPr>
          <a:xfrm>
            <a:off x="2145990" y="2642269"/>
            <a:ext cx="490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KVM / VFIO</a:t>
            </a:r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圖形 16">
            <a:extLst>
              <a:ext uri="{FF2B5EF4-FFF2-40B4-BE49-F238E27FC236}">
                <a16:creationId xmlns:a16="http://schemas.microsoft.com/office/drawing/2014/main" id="{176BAF37-1297-4EF9-A0B6-9C109B6C3682}"/>
              </a:ext>
            </a:extLst>
          </p:cNvPr>
          <p:cNvSpPr/>
          <p:nvPr/>
        </p:nvSpPr>
        <p:spPr>
          <a:xfrm>
            <a:off x="1971665" y="2109072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9E5A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/>
          </a:p>
        </p:txBody>
      </p:sp>
      <p:sp>
        <p:nvSpPr>
          <p:cNvPr id="76" name="文字方塊 75">
            <a:extLst>
              <a:ext uri="{FF2B5EF4-FFF2-40B4-BE49-F238E27FC236}">
                <a16:creationId xmlns:a16="http://schemas.microsoft.com/office/drawing/2014/main" id="{177959BE-E901-47E5-89E7-073A6C9DB458}"/>
              </a:ext>
            </a:extLst>
          </p:cNvPr>
          <p:cNvSpPr txBox="1"/>
          <p:nvPr/>
        </p:nvSpPr>
        <p:spPr>
          <a:xfrm>
            <a:off x="2134383" y="2148958"/>
            <a:ext cx="490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虛擬機工作站</a:t>
            </a:r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圖形 15">
            <a:extLst>
              <a:ext uri="{FF2B5EF4-FFF2-40B4-BE49-F238E27FC236}">
                <a16:creationId xmlns:a16="http://schemas.microsoft.com/office/drawing/2014/main" id="{5180185F-2F4F-4B98-AD16-075C455C20BA}"/>
              </a:ext>
            </a:extLst>
          </p:cNvPr>
          <p:cNvSpPr/>
          <p:nvPr/>
        </p:nvSpPr>
        <p:spPr>
          <a:xfrm>
            <a:off x="1971665" y="1595264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00AE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b="1"/>
          </a:p>
        </p:txBody>
      </p:sp>
      <p:sp>
        <p:nvSpPr>
          <p:cNvPr id="79" name="文字方塊 78">
            <a:extLst>
              <a:ext uri="{FF2B5EF4-FFF2-40B4-BE49-F238E27FC236}">
                <a16:creationId xmlns:a16="http://schemas.microsoft.com/office/drawing/2014/main" id="{2E5A76B3-ABCB-4CC1-9203-DB58A816BB42}"/>
              </a:ext>
            </a:extLst>
          </p:cNvPr>
          <p:cNvSpPr txBox="1"/>
          <p:nvPr/>
        </p:nvSpPr>
        <p:spPr>
          <a:xfrm>
            <a:off x="2115100" y="1624270"/>
            <a:ext cx="4900162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800" b="1" dirty="0">
                <a:solidFill>
                  <a:schemeClr val="bg1"/>
                </a:solidFill>
                <a:ea typeface="新細明體"/>
              </a:rPr>
              <a:t>VM </a:t>
            </a:r>
            <a:r>
              <a:rPr lang="zh-CN" altLang="en-US" sz="1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應用程式</a:t>
            </a:r>
            <a:r>
              <a:rPr lang="en-US" altLang="zh-TW" sz="1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/ </a:t>
            </a:r>
            <a:r>
              <a:rPr lang="zh-CN" altLang="en-US" sz="1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客戶作業系統</a:t>
            </a:r>
            <a:endParaRPr lang="zh-TW" altLang="en-US" sz="18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2" name="圖形 51">
            <a:extLst>
              <a:ext uri="{FF2B5EF4-FFF2-40B4-BE49-F238E27FC236}">
                <a16:creationId xmlns:a16="http://schemas.microsoft.com/office/drawing/2014/main" id="{31E3D4C6-609F-4566-AC4C-E71887328A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8650" y="1739504"/>
            <a:ext cx="2141159" cy="2630282"/>
          </a:xfrm>
          <a:prstGeom prst="rect">
            <a:avLst/>
          </a:prstGeom>
        </p:spPr>
      </p:pic>
      <p:pic>
        <p:nvPicPr>
          <p:cNvPr id="80" name="圖形 79">
            <a:extLst>
              <a:ext uri="{FF2B5EF4-FFF2-40B4-BE49-F238E27FC236}">
                <a16:creationId xmlns:a16="http://schemas.microsoft.com/office/drawing/2014/main" id="{476D44EC-3EA8-4065-A0B5-176F65D0F27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87525" y="1739503"/>
            <a:ext cx="2141159" cy="2630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766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矩形: 圓角化同側角落 38">
            <a:extLst>
              <a:ext uri="{FF2B5EF4-FFF2-40B4-BE49-F238E27FC236}">
                <a16:creationId xmlns:a16="http://schemas.microsoft.com/office/drawing/2014/main" id="{7C2D9342-9895-4F0D-88D0-47D37C6D3559}"/>
              </a:ext>
            </a:extLst>
          </p:cNvPr>
          <p:cNvSpPr/>
          <p:nvPr/>
        </p:nvSpPr>
        <p:spPr>
          <a:xfrm>
            <a:off x="2932283" y="2536069"/>
            <a:ext cx="2878827" cy="1894477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5E819E0D-C1CA-44CE-9874-37268FBA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>
                <a:latin typeface="Arial"/>
                <a:ea typeface="微軟正黑體"/>
                <a:cs typeface="Arial"/>
              </a:rPr>
              <a:t>探索更多的應用 </a:t>
            </a:r>
            <a:endParaRPr lang="zh-TW" altLang="en-US" sz="2250">
              <a:latin typeface="Arial"/>
              <a:ea typeface="微軟正黑體"/>
              <a:cs typeface="Arial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242FF801-8738-411F-9290-23EDF075AE8E}"/>
              </a:ext>
            </a:extLst>
          </p:cNvPr>
          <p:cNvSpPr/>
          <p:nvPr/>
        </p:nvSpPr>
        <p:spPr>
          <a:xfrm>
            <a:off x="3021557" y="2609083"/>
            <a:ext cx="2362401" cy="55399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CN" altLang="en-US" sz="1500" b="1">
                <a:solidFill>
                  <a:schemeClr val="bg2">
                    <a:lumMod val="25000"/>
                  </a:schemeClr>
                </a:solidFill>
                <a:ea typeface="微軟正黑體"/>
              </a:rPr>
              <a:t>透過</a:t>
            </a:r>
            <a:r>
              <a:rPr lang="en-US" altLang="zh-TW" sz="1500" b="1">
                <a:solidFill>
                  <a:schemeClr val="bg2">
                    <a:lumMod val="25000"/>
                  </a:schemeClr>
                </a:solidFill>
                <a:ea typeface="微軟正黑體"/>
              </a:rPr>
              <a:t>SAS / </a:t>
            </a:r>
            <a:r>
              <a:rPr lang="en-US" altLang="zh-TW" sz="1500" b="1" err="1">
                <a:solidFill>
                  <a:schemeClr val="bg2">
                    <a:lumMod val="25000"/>
                  </a:schemeClr>
                </a:solidFill>
                <a:ea typeface="微軟正黑體"/>
              </a:rPr>
              <a:t>Fibre</a:t>
            </a:r>
            <a:r>
              <a:rPr lang="en-US" altLang="zh-TW" sz="1500" b="1">
                <a:solidFill>
                  <a:schemeClr val="bg2">
                    <a:lumMod val="25000"/>
                  </a:schemeClr>
                </a:solidFill>
                <a:ea typeface="微軟正黑體"/>
              </a:rPr>
              <a:t> Channel </a:t>
            </a:r>
            <a:r>
              <a:rPr lang="zh-CN" altLang="en-US" sz="1500" b="1">
                <a:solidFill>
                  <a:schemeClr val="bg2">
                    <a:lumMod val="25000"/>
                  </a:schemeClr>
                </a:solidFill>
                <a:ea typeface="微軟正黑體"/>
              </a:rPr>
              <a:t>卡連結儲存設備</a:t>
            </a:r>
            <a:endParaRPr lang="en-US" altLang="zh-TW" sz="1500" b="1">
              <a:solidFill>
                <a:schemeClr val="bg2">
                  <a:lumMod val="25000"/>
                </a:schemeClr>
              </a:solidFill>
              <a:ea typeface="微軟正黑體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8B7CCCB9-C58B-409F-9E2E-1AE4B8B23F34}"/>
              </a:ext>
            </a:extLst>
          </p:cNvPr>
          <p:cNvSpPr txBox="1"/>
          <p:nvPr/>
        </p:nvSpPr>
        <p:spPr>
          <a:xfrm>
            <a:off x="3014446" y="3218234"/>
            <a:ext cx="2796664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14313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 sz="1200">
                <a:solidFill>
                  <a:schemeClr val="bg2">
                    <a:lumMod val="25000"/>
                  </a:schemeClr>
                </a:solidFill>
                <a:ea typeface="微軟正黑體"/>
              </a:defRPr>
            </a:lvl1pPr>
          </a:lstStyle>
          <a:p>
            <a:r>
              <a:rPr lang="en-US" altLang="zh-TW"/>
              <a:t>VM</a:t>
            </a:r>
            <a:r>
              <a:rPr lang="zh-CN" altLang="en-US"/>
              <a:t>直接存取外接儲存裝置的資料</a:t>
            </a:r>
            <a:endParaRPr lang="en-US" altLang="zh-TW"/>
          </a:p>
          <a:p>
            <a:r>
              <a:rPr lang="en-US" altLang="zh-TW"/>
              <a:t>Leverages CDM (Copy Data Management) application to snapshot/copy LUN stored in the NAS and results in network traffic reduce.</a:t>
            </a: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95B041A2-1001-4C40-8076-6413F757AC27}"/>
              </a:ext>
            </a:extLst>
          </p:cNvPr>
          <p:cNvGrpSpPr/>
          <p:nvPr/>
        </p:nvGrpSpPr>
        <p:grpSpPr>
          <a:xfrm>
            <a:off x="3014990" y="1319402"/>
            <a:ext cx="2671768" cy="993775"/>
            <a:chOff x="3337142" y="1309183"/>
            <a:chExt cx="2030092" cy="755101"/>
          </a:xfrm>
        </p:grpSpPr>
        <p:grpSp>
          <p:nvGrpSpPr>
            <p:cNvPr id="34" name="群組 33">
              <a:extLst>
                <a:ext uri="{FF2B5EF4-FFF2-40B4-BE49-F238E27FC236}">
                  <a16:creationId xmlns:a16="http://schemas.microsoft.com/office/drawing/2014/main" id="{D8624F43-3A46-462E-B8FF-886A5029BFBF}"/>
                </a:ext>
              </a:extLst>
            </p:cNvPr>
            <p:cNvGrpSpPr/>
            <p:nvPr/>
          </p:nvGrpSpPr>
          <p:grpSpPr>
            <a:xfrm>
              <a:off x="3337142" y="1309183"/>
              <a:ext cx="2030092" cy="755101"/>
              <a:chOff x="4678193" y="1561695"/>
              <a:chExt cx="3227090" cy="1200329"/>
            </a:xfrm>
          </p:grpSpPr>
          <p:pic>
            <p:nvPicPr>
              <p:cNvPr id="24" name="圖片 23">
                <a:extLst>
                  <a:ext uri="{FF2B5EF4-FFF2-40B4-BE49-F238E27FC236}">
                    <a16:creationId xmlns:a16="http://schemas.microsoft.com/office/drawing/2014/main" id="{BB26BF5F-1BA2-4DA9-BD8A-7E330010F1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661276" y="1561695"/>
                <a:ext cx="1200329" cy="1200329"/>
              </a:xfrm>
              <a:prstGeom prst="rect">
                <a:avLst/>
              </a:prstGeom>
            </p:spPr>
          </p:pic>
          <p:pic>
            <p:nvPicPr>
              <p:cNvPr id="26" name="圖片 25">
                <a:extLst>
                  <a:ext uri="{FF2B5EF4-FFF2-40B4-BE49-F238E27FC236}">
                    <a16:creationId xmlns:a16="http://schemas.microsoft.com/office/drawing/2014/main" id="{BB4B02B8-A803-49A9-8E69-B7192328327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697766" y="1561695"/>
                <a:ext cx="1207517" cy="1200329"/>
              </a:xfrm>
              <a:prstGeom prst="rect">
                <a:avLst/>
              </a:prstGeom>
            </p:spPr>
          </p:pic>
          <p:pic>
            <p:nvPicPr>
              <p:cNvPr id="31" name="圖片 30">
                <a:extLst>
                  <a:ext uri="{FF2B5EF4-FFF2-40B4-BE49-F238E27FC236}">
                    <a16:creationId xmlns:a16="http://schemas.microsoft.com/office/drawing/2014/main" id="{642CD4AE-13C5-485C-88C0-D49986C3B1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678193" y="1561695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6" name="圖片 35">
              <a:extLst>
                <a:ext uri="{FF2B5EF4-FFF2-40B4-BE49-F238E27FC236}">
                  <a16:creationId xmlns:a16="http://schemas.microsoft.com/office/drawing/2014/main" id="{A69A17B3-7AAB-4DC1-B2CB-65C2BEEF66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72407" y="1628865"/>
              <a:ext cx="144119" cy="144119"/>
            </a:xfrm>
            <a:prstGeom prst="rect">
              <a:avLst/>
            </a:prstGeom>
          </p:spPr>
        </p:pic>
      </p:grpSp>
      <p:grpSp>
        <p:nvGrpSpPr>
          <p:cNvPr id="2" name="群組 1">
            <a:extLst>
              <a:ext uri="{FF2B5EF4-FFF2-40B4-BE49-F238E27FC236}">
                <a16:creationId xmlns:a16="http://schemas.microsoft.com/office/drawing/2014/main" id="{7063C0B5-23C7-4077-A76F-7EB962B8ACBA}"/>
              </a:ext>
            </a:extLst>
          </p:cNvPr>
          <p:cNvGrpSpPr/>
          <p:nvPr/>
        </p:nvGrpSpPr>
        <p:grpSpPr>
          <a:xfrm>
            <a:off x="6387829" y="1273096"/>
            <a:ext cx="1974174" cy="1086387"/>
            <a:chOff x="6224997" y="1309090"/>
            <a:chExt cx="1385478" cy="762428"/>
          </a:xfrm>
        </p:grpSpPr>
        <p:grpSp>
          <p:nvGrpSpPr>
            <p:cNvPr id="33" name="群組 32">
              <a:extLst>
                <a:ext uri="{FF2B5EF4-FFF2-40B4-BE49-F238E27FC236}">
                  <a16:creationId xmlns:a16="http://schemas.microsoft.com/office/drawing/2014/main" id="{CA52751F-CB90-4B05-8459-756132BBC957}"/>
                </a:ext>
              </a:extLst>
            </p:cNvPr>
            <p:cNvGrpSpPr/>
            <p:nvPr/>
          </p:nvGrpSpPr>
          <p:grpSpPr>
            <a:xfrm>
              <a:off x="6224997" y="1309090"/>
              <a:ext cx="1385478" cy="762428"/>
              <a:chOff x="8299996" y="1550047"/>
              <a:chExt cx="2202394" cy="1211977"/>
            </a:xfrm>
          </p:grpSpPr>
          <p:pic>
            <p:nvPicPr>
              <p:cNvPr id="28" name="圖片 27">
                <a:extLst>
                  <a:ext uri="{FF2B5EF4-FFF2-40B4-BE49-F238E27FC236}">
                    <a16:creationId xmlns:a16="http://schemas.microsoft.com/office/drawing/2014/main" id="{D9B6BB9C-DC74-4979-B6FF-D15423887D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9302061" y="1561695"/>
                <a:ext cx="1200329" cy="1200329"/>
              </a:xfrm>
              <a:prstGeom prst="rect">
                <a:avLst/>
              </a:prstGeom>
            </p:spPr>
          </p:pic>
          <p:pic>
            <p:nvPicPr>
              <p:cNvPr id="32" name="圖片 31">
                <a:extLst>
                  <a:ext uri="{FF2B5EF4-FFF2-40B4-BE49-F238E27FC236}">
                    <a16:creationId xmlns:a16="http://schemas.microsoft.com/office/drawing/2014/main" id="{B5C82ED3-4186-480F-A0CB-AB74B5A68C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299996" y="1550047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7" name="圖片 36">
              <a:extLst>
                <a:ext uri="{FF2B5EF4-FFF2-40B4-BE49-F238E27FC236}">
                  <a16:creationId xmlns:a16="http://schemas.microsoft.com/office/drawing/2014/main" id="{911C4B45-5B4C-4221-AB8A-75556561037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55374" y="1635919"/>
              <a:ext cx="144119" cy="144119"/>
            </a:xfrm>
            <a:prstGeom prst="rect">
              <a:avLst/>
            </a:prstGeom>
          </p:spPr>
        </p:pic>
      </p:grpSp>
      <p:sp>
        <p:nvSpPr>
          <p:cNvPr id="29" name="矩形: 圓角化同側角落 28">
            <a:extLst>
              <a:ext uri="{FF2B5EF4-FFF2-40B4-BE49-F238E27FC236}">
                <a16:creationId xmlns:a16="http://schemas.microsoft.com/office/drawing/2014/main" id="{0321B861-3110-4CBF-ABCC-8B4F3E3CF902}"/>
              </a:ext>
            </a:extLst>
          </p:cNvPr>
          <p:cNvSpPr/>
          <p:nvPr/>
        </p:nvSpPr>
        <p:spPr>
          <a:xfrm>
            <a:off x="279872" y="2536071"/>
            <a:ext cx="2481252" cy="1894476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171F7EEE-68E6-455C-A071-E52323E434CE}"/>
              </a:ext>
            </a:extLst>
          </p:cNvPr>
          <p:cNvGrpSpPr/>
          <p:nvPr/>
        </p:nvGrpSpPr>
        <p:grpSpPr>
          <a:xfrm>
            <a:off x="522636" y="1276527"/>
            <a:ext cx="1960647" cy="1079524"/>
            <a:chOff x="1013583" y="1316418"/>
            <a:chExt cx="1371425" cy="755101"/>
          </a:xfrm>
        </p:grpSpPr>
        <p:grpSp>
          <p:nvGrpSpPr>
            <p:cNvPr id="35" name="群組 34">
              <a:extLst>
                <a:ext uri="{FF2B5EF4-FFF2-40B4-BE49-F238E27FC236}">
                  <a16:creationId xmlns:a16="http://schemas.microsoft.com/office/drawing/2014/main" id="{FE21BDCB-C608-45F0-82C0-051162A78818}"/>
                </a:ext>
              </a:extLst>
            </p:cNvPr>
            <p:cNvGrpSpPr/>
            <p:nvPr/>
          </p:nvGrpSpPr>
          <p:grpSpPr>
            <a:xfrm>
              <a:off x="1013583" y="1316418"/>
              <a:ext cx="1371425" cy="755101"/>
              <a:chOff x="1174629" y="1561695"/>
              <a:chExt cx="2180054" cy="1200329"/>
            </a:xfrm>
          </p:grpSpPr>
          <p:pic>
            <p:nvPicPr>
              <p:cNvPr id="20" name="圖片 19">
                <a:extLst>
                  <a:ext uri="{FF2B5EF4-FFF2-40B4-BE49-F238E27FC236}">
                    <a16:creationId xmlns:a16="http://schemas.microsoft.com/office/drawing/2014/main" id="{E78C348B-F979-4690-B0DA-E686E5D186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174629" y="1561695"/>
                <a:ext cx="1207517" cy="1200329"/>
              </a:xfrm>
              <a:prstGeom prst="rect">
                <a:avLst/>
              </a:prstGeom>
            </p:spPr>
          </p:pic>
          <p:pic>
            <p:nvPicPr>
              <p:cNvPr id="22" name="圖片 21">
                <a:extLst>
                  <a:ext uri="{FF2B5EF4-FFF2-40B4-BE49-F238E27FC236}">
                    <a16:creationId xmlns:a16="http://schemas.microsoft.com/office/drawing/2014/main" id="{F1AC6B38-9A73-47E8-A20D-D1EF8FCC72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147166" y="1561695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4AF5B30C-64BD-4ECD-8EEB-B65E84590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14024" y="1636099"/>
              <a:ext cx="144119" cy="144119"/>
            </a:xfrm>
            <a:prstGeom prst="rect">
              <a:avLst/>
            </a:prstGeom>
          </p:spPr>
        </p:pic>
      </p:grpSp>
      <p:sp>
        <p:nvSpPr>
          <p:cNvPr id="6" name="矩形 5">
            <a:extLst>
              <a:ext uri="{FF2B5EF4-FFF2-40B4-BE49-F238E27FC236}">
                <a16:creationId xmlns:a16="http://schemas.microsoft.com/office/drawing/2014/main" id="{EAA8E4C4-B7F5-46A7-A3F3-E5E35BB182CF}"/>
              </a:ext>
            </a:extLst>
          </p:cNvPr>
          <p:cNvSpPr/>
          <p:nvPr/>
        </p:nvSpPr>
        <p:spPr>
          <a:xfrm>
            <a:off x="334379" y="3165168"/>
            <a:ext cx="2356549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A8A40262-06CF-4DEC-A064-1A94B10AB8F6}"/>
              </a:ext>
            </a:extLst>
          </p:cNvPr>
          <p:cNvSpPr/>
          <p:nvPr/>
        </p:nvSpPr>
        <p:spPr>
          <a:xfrm>
            <a:off x="515264" y="2661971"/>
            <a:ext cx="9973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Tx/>
            </a:pPr>
            <a:r>
              <a:rPr lang="en-US" altLang="zh-TW" sz="2000" b="1" kern="1200">
                <a:solidFill>
                  <a:srgbClr val="E7E6E6">
                    <a:lumMod val="25000"/>
                  </a:srgbClr>
                </a:solidFill>
                <a:ea typeface="微軟正黑體" panose="020B0604030504040204" pitchFamily="34" charset="-120"/>
              </a:rPr>
              <a:t>GPU</a:t>
            </a:r>
            <a:r>
              <a:rPr lang="zh-CN" altLang="en-US" sz="2000" b="1" kern="1200">
                <a:solidFill>
                  <a:srgbClr val="E7E6E6">
                    <a:lumMod val="25000"/>
                  </a:srgbClr>
                </a:solidFill>
                <a:ea typeface="微軟正黑體" panose="020B0604030504040204" pitchFamily="34" charset="-120"/>
              </a:rPr>
              <a:t>卡</a:t>
            </a:r>
            <a:endParaRPr lang="en-US" altLang="zh-TW" sz="2000" b="1" kern="1200">
              <a:solidFill>
                <a:srgbClr val="E7E6E6">
                  <a:lumMod val="25000"/>
                </a:srgbClr>
              </a:solidFill>
              <a:ea typeface="微軟正黑體" panose="020B0604030504040204" pitchFamily="34" charset="-120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D817ABE9-407E-4750-8A44-073DE5E6C9C0}"/>
              </a:ext>
            </a:extLst>
          </p:cNvPr>
          <p:cNvSpPr/>
          <p:nvPr/>
        </p:nvSpPr>
        <p:spPr>
          <a:xfrm>
            <a:off x="404928" y="3336773"/>
            <a:ext cx="2286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lvl="0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/>
            </a:pPr>
            <a:r>
              <a:rPr lang="zh-CN" altLang="en-US" sz="1200">
                <a:solidFill>
                  <a:schemeClr val="bg2">
                    <a:lumMod val="25000"/>
                  </a:schemeClr>
                </a:solidFill>
                <a:ea typeface="微軟正黑體"/>
              </a:rPr>
              <a:t>多媒體轉檔</a:t>
            </a:r>
            <a:r>
              <a:rPr lang="en-US" altLang="zh-TW" sz="1200">
                <a:solidFill>
                  <a:schemeClr val="bg2">
                    <a:lumMod val="25000"/>
                  </a:schemeClr>
                </a:solidFill>
                <a:ea typeface="微軟正黑體"/>
              </a:rPr>
              <a:t>(e.g. Adobe Premiere)</a:t>
            </a:r>
          </a:p>
          <a:p>
            <a:pPr marL="214313" lvl="0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/>
            </a:pPr>
            <a:r>
              <a:rPr lang="en-US" altLang="zh-TW" sz="1200" kern="1200">
                <a:solidFill>
                  <a:srgbClr val="E7E6E6">
                    <a:lumMod val="25000"/>
                  </a:srgbClr>
                </a:solidFill>
                <a:ea typeface="微軟正黑體"/>
              </a:rPr>
              <a:t>AI</a:t>
            </a:r>
            <a:r>
              <a:rPr lang="zh-CN" altLang="en-US" sz="1200" kern="1200">
                <a:solidFill>
                  <a:srgbClr val="E7E6E6">
                    <a:lumMod val="25000"/>
                  </a:srgbClr>
                </a:solidFill>
                <a:ea typeface="微軟正黑體"/>
              </a:rPr>
              <a:t>模型訓練</a:t>
            </a:r>
            <a:r>
              <a:rPr lang="en-US" altLang="zh-TW" sz="1200" kern="1200">
                <a:solidFill>
                  <a:srgbClr val="E7E6E6">
                    <a:lumMod val="25000"/>
                  </a:srgbClr>
                </a:solidFill>
                <a:ea typeface="微軟正黑體"/>
              </a:rPr>
              <a:t>(e.g. TensorFlow, Caffe..)</a:t>
            </a:r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C4ED0655-F8C5-4C26-A886-A9E1D7AF11DE}"/>
              </a:ext>
            </a:extLst>
          </p:cNvPr>
          <p:cNvSpPr/>
          <p:nvPr/>
        </p:nvSpPr>
        <p:spPr>
          <a:xfrm>
            <a:off x="3014990" y="3165168"/>
            <a:ext cx="2739161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4" name="矩形: 圓角化同側角落 43">
            <a:extLst>
              <a:ext uri="{FF2B5EF4-FFF2-40B4-BE49-F238E27FC236}">
                <a16:creationId xmlns:a16="http://schemas.microsoft.com/office/drawing/2014/main" id="{C5784AB2-85DD-43A3-8F1A-9ACD312EB60D}"/>
              </a:ext>
            </a:extLst>
          </p:cNvPr>
          <p:cNvSpPr/>
          <p:nvPr/>
        </p:nvSpPr>
        <p:spPr>
          <a:xfrm>
            <a:off x="5980711" y="2536069"/>
            <a:ext cx="2878827" cy="1894477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95978CFA-1946-4D92-B75F-F5BF52251423}"/>
              </a:ext>
            </a:extLst>
          </p:cNvPr>
          <p:cNvSpPr/>
          <p:nvPr/>
        </p:nvSpPr>
        <p:spPr>
          <a:xfrm>
            <a:off x="6069440" y="2692749"/>
            <a:ext cx="2732594" cy="33855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25000"/>
                  </a:schemeClr>
                </a:solidFill>
                <a:ea typeface="微軟正黑體" panose="020B0604030504040204" pitchFamily="34" charset="-120"/>
              </a:rPr>
              <a:t>透過</a:t>
            </a:r>
            <a:r>
              <a:rPr lang="en-US" altLang="zh-CN" sz="1600" b="1">
                <a:solidFill>
                  <a:schemeClr val="bg2">
                    <a:lumMod val="25000"/>
                  </a:schemeClr>
                </a:solidFill>
                <a:ea typeface="微軟正黑體" panose="020B0604030504040204" pitchFamily="34" charset="-120"/>
              </a:rPr>
              <a:t>USB</a:t>
            </a:r>
            <a:r>
              <a:rPr lang="zh-CN" altLang="en-US" sz="1600" b="1">
                <a:solidFill>
                  <a:schemeClr val="bg2">
                    <a:lumMod val="25000"/>
                  </a:schemeClr>
                </a:solidFill>
                <a:ea typeface="微軟正黑體" panose="020B0604030504040204" pitchFamily="34" charset="-120"/>
              </a:rPr>
              <a:t>連結影像擷取裝置</a:t>
            </a:r>
            <a:endParaRPr lang="en-US" altLang="zh-TW" sz="1600" b="1">
              <a:solidFill>
                <a:schemeClr val="bg2">
                  <a:lumMod val="25000"/>
                </a:schemeClr>
              </a:solidFill>
              <a:ea typeface="微軟正黑體" panose="020B0604030504040204" pitchFamily="34" charset="-120"/>
            </a:endParaRPr>
          </a:p>
        </p:txBody>
      </p:sp>
      <p:sp>
        <p:nvSpPr>
          <p:cNvPr id="46" name="文字方塊 45">
            <a:extLst>
              <a:ext uri="{FF2B5EF4-FFF2-40B4-BE49-F238E27FC236}">
                <a16:creationId xmlns:a16="http://schemas.microsoft.com/office/drawing/2014/main" id="{410965E4-9549-4A0E-AB17-FBCD4B2C4954}"/>
              </a:ext>
            </a:extLst>
          </p:cNvPr>
          <p:cNvSpPr txBox="1"/>
          <p:nvPr/>
        </p:nvSpPr>
        <p:spPr>
          <a:xfrm>
            <a:off x="6062874" y="3281483"/>
            <a:ext cx="2739160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14313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 sz="1200">
                <a:solidFill>
                  <a:schemeClr val="bg2">
                    <a:lumMod val="25000"/>
                  </a:schemeClr>
                </a:solidFill>
                <a:ea typeface="微軟正黑體"/>
              </a:defRPr>
            </a:lvl1pPr>
          </a:lstStyle>
          <a:p>
            <a:r>
              <a:rPr lang="en-US" altLang="zh-CN"/>
              <a:t>Offload CPU computing resource and use NAS storage capacity to save data.</a:t>
            </a:r>
          </a:p>
        </p:txBody>
      </p:sp>
      <p:sp>
        <p:nvSpPr>
          <p:cNvPr id="47" name="矩形 46">
            <a:extLst>
              <a:ext uri="{FF2B5EF4-FFF2-40B4-BE49-F238E27FC236}">
                <a16:creationId xmlns:a16="http://schemas.microsoft.com/office/drawing/2014/main" id="{60AABBFA-6A6A-45B2-A76D-634D738E7BAF}"/>
              </a:ext>
            </a:extLst>
          </p:cNvPr>
          <p:cNvSpPr/>
          <p:nvPr/>
        </p:nvSpPr>
        <p:spPr>
          <a:xfrm>
            <a:off x="6063418" y="3165168"/>
            <a:ext cx="2739161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4201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723">
            <a:extLst>
              <a:ext uri="{FF2B5EF4-FFF2-40B4-BE49-F238E27FC236}">
                <a16:creationId xmlns:a16="http://schemas.microsoft.com/office/drawing/2014/main" id="{9DD0A636-9E46-4A78-98EC-F1F95E69733B}"/>
              </a:ext>
            </a:extLst>
          </p:cNvPr>
          <p:cNvSpPr/>
          <p:nvPr/>
        </p:nvSpPr>
        <p:spPr>
          <a:xfrm>
            <a:off x="301444" y="1609650"/>
            <a:ext cx="2598242" cy="2598242"/>
          </a:xfrm>
          <a:prstGeom prst="ellipse">
            <a:avLst/>
          </a:prstGeom>
          <a:solidFill>
            <a:srgbClr val="00D6F6"/>
          </a:solidFill>
          <a:ln w="381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spcBef>
                <a:spcPts val="0"/>
              </a:spcBef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矩形: 圓角 42">
            <a:extLst>
              <a:ext uri="{FF2B5EF4-FFF2-40B4-BE49-F238E27FC236}">
                <a16:creationId xmlns:a16="http://schemas.microsoft.com/office/drawing/2014/main" id="{E551A58E-9A92-4A49-97A9-C0B89F2B6930}"/>
              </a:ext>
            </a:extLst>
          </p:cNvPr>
          <p:cNvSpPr/>
          <p:nvPr/>
        </p:nvSpPr>
        <p:spPr>
          <a:xfrm>
            <a:off x="4071093" y="4073929"/>
            <a:ext cx="2435102" cy="85978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6" name="箭號: 五邊形 45">
            <a:extLst>
              <a:ext uri="{FF2B5EF4-FFF2-40B4-BE49-F238E27FC236}">
                <a16:creationId xmlns:a16="http://schemas.microsoft.com/office/drawing/2014/main" id="{E93FDEC3-721A-4DEA-A4CA-A1AD212AC660}"/>
              </a:ext>
            </a:extLst>
          </p:cNvPr>
          <p:cNvSpPr/>
          <p:nvPr/>
        </p:nvSpPr>
        <p:spPr>
          <a:xfrm>
            <a:off x="4057303" y="4022431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FEB4E5"/>
              </a:gs>
              <a:gs pos="0">
                <a:srgbClr val="FEB4E5"/>
              </a:gs>
              <a:gs pos="80000">
                <a:srgbClr val="CC0066"/>
              </a:gs>
              <a:gs pos="20000">
                <a:srgbClr val="CC006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51" name="矩形: 圓角 50">
            <a:extLst>
              <a:ext uri="{FF2B5EF4-FFF2-40B4-BE49-F238E27FC236}">
                <a16:creationId xmlns:a16="http://schemas.microsoft.com/office/drawing/2014/main" id="{99FD9F1C-A22B-4DC8-91FA-0E0C1B576612}"/>
              </a:ext>
            </a:extLst>
          </p:cNvPr>
          <p:cNvSpPr/>
          <p:nvPr/>
        </p:nvSpPr>
        <p:spPr>
          <a:xfrm>
            <a:off x="4071093" y="2247660"/>
            <a:ext cx="3692660" cy="85978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8" name="矩形: 圓角 67">
            <a:extLst>
              <a:ext uri="{FF2B5EF4-FFF2-40B4-BE49-F238E27FC236}">
                <a16:creationId xmlns:a16="http://schemas.microsoft.com/office/drawing/2014/main" id="{465A069F-099B-4E0B-BD30-8C07C3D0F840}"/>
              </a:ext>
            </a:extLst>
          </p:cNvPr>
          <p:cNvSpPr/>
          <p:nvPr/>
        </p:nvSpPr>
        <p:spPr>
          <a:xfrm>
            <a:off x="4071093" y="3237201"/>
            <a:ext cx="2694552" cy="71570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0066D171-39AD-4046-BB16-B7C8150C81BE}"/>
              </a:ext>
            </a:extLst>
          </p:cNvPr>
          <p:cNvSpPr/>
          <p:nvPr/>
        </p:nvSpPr>
        <p:spPr>
          <a:xfrm>
            <a:off x="4071092" y="1300939"/>
            <a:ext cx="4566867" cy="81349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1" name="箭號: 五邊形 40">
            <a:extLst>
              <a:ext uri="{FF2B5EF4-FFF2-40B4-BE49-F238E27FC236}">
                <a16:creationId xmlns:a16="http://schemas.microsoft.com/office/drawing/2014/main" id="{F841FDB4-2BE1-42AD-92ED-7142A2CCFD79}"/>
              </a:ext>
            </a:extLst>
          </p:cNvPr>
          <p:cNvSpPr/>
          <p:nvPr/>
        </p:nvSpPr>
        <p:spPr>
          <a:xfrm>
            <a:off x="4057303" y="2196202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42" name="箭號: 五邊形 41">
            <a:extLst>
              <a:ext uri="{FF2B5EF4-FFF2-40B4-BE49-F238E27FC236}">
                <a16:creationId xmlns:a16="http://schemas.microsoft.com/office/drawing/2014/main" id="{381F5900-BB36-418F-8351-AD25AFD72E38}"/>
              </a:ext>
            </a:extLst>
          </p:cNvPr>
          <p:cNvSpPr/>
          <p:nvPr/>
        </p:nvSpPr>
        <p:spPr>
          <a:xfrm>
            <a:off x="4057303" y="1231487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45" name="箭號: 五邊形 44">
            <a:extLst>
              <a:ext uri="{FF2B5EF4-FFF2-40B4-BE49-F238E27FC236}">
                <a16:creationId xmlns:a16="http://schemas.microsoft.com/office/drawing/2014/main" id="{0128BCC4-B0A7-48A1-8BE2-6F7C8452C106}"/>
              </a:ext>
            </a:extLst>
          </p:cNvPr>
          <p:cNvSpPr/>
          <p:nvPr/>
        </p:nvSpPr>
        <p:spPr>
          <a:xfrm>
            <a:off x="4057303" y="3184473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52" name="標題 18">
            <a:extLst>
              <a:ext uri="{FF2B5EF4-FFF2-40B4-BE49-F238E27FC236}">
                <a16:creationId xmlns:a16="http://schemas.microsoft.com/office/drawing/2014/main" id="{DC8FC468-85B0-4AA9-9D9A-85F079CF4611}"/>
              </a:ext>
            </a:extLst>
          </p:cNvPr>
          <p:cNvSpPr txBox="1">
            <a:spLocks/>
          </p:cNvSpPr>
          <p:nvPr/>
        </p:nvSpPr>
        <p:spPr>
          <a:xfrm>
            <a:off x="1732712" y="305227"/>
            <a:ext cx="8229600" cy="85725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itchFamily="34" charset="-120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534E37C7-7E9D-43C6-8268-9851FD3F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err="1"/>
              <a:t>使用</a:t>
            </a:r>
            <a:r>
              <a:rPr lang="en-US" altLang="zh-TW"/>
              <a:t> PLEX </a:t>
            </a:r>
            <a:r>
              <a:rPr lang="zh-TW" altLang="en-US"/>
              <a:t>建構媒體收藏指揮中心</a:t>
            </a:r>
          </a:p>
        </p:txBody>
      </p:sp>
      <p:pic>
        <p:nvPicPr>
          <p:cNvPr id="5" name="圖片 4" descr="一張含有 室內, 電子用品, 牆 的圖片&#10;&#10;自動產生的描述">
            <a:extLst>
              <a:ext uri="{FF2B5EF4-FFF2-40B4-BE49-F238E27FC236}">
                <a16:creationId xmlns:a16="http://schemas.microsoft.com/office/drawing/2014/main" id="{B72A80E8-727E-6448-8BE0-D07880A7D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203" y="1816296"/>
            <a:ext cx="3781728" cy="2363580"/>
          </a:xfrm>
          <a:prstGeom prst="rect">
            <a:avLst/>
          </a:prstGeom>
        </p:spPr>
      </p:pic>
      <p:pic>
        <p:nvPicPr>
          <p:cNvPr id="38" name="Shape 362">
            <a:extLst>
              <a:ext uri="{FF2B5EF4-FFF2-40B4-BE49-F238E27FC236}">
                <a16:creationId xmlns:a16="http://schemas.microsoft.com/office/drawing/2014/main" id="{37E32E14-1CC5-487D-B068-723E940E4991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232" y="3400231"/>
            <a:ext cx="790760" cy="79076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矩形 49">
            <a:extLst>
              <a:ext uri="{FF2B5EF4-FFF2-40B4-BE49-F238E27FC236}">
                <a16:creationId xmlns:a16="http://schemas.microsoft.com/office/drawing/2014/main" id="{C82DF85D-C706-4B40-989F-314F6E4A2E0B}"/>
              </a:ext>
            </a:extLst>
          </p:cNvPr>
          <p:cNvSpPr/>
          <p:nvPr/>
        </p:nvSpPr>
        <p:spPr>
          <a:xfrm>
            <a:off x="4200352" y="4054004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indent="-69850">
              <a:buClr>
                <a:schemeClr val="dk1"/>
              </a:buClr>
              <a:buSzPts val="1100"/>
            </a:pPr>
            <a:r>
              <a:rPr lang="zh-TW" altLang="en-US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本地播放</a:t>
            </a:r>
            <a:endParaRPr lang="en-US" altLang="zh-TW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60634F54-B519-4B83-A592-D9D714B79758}"/>
              </a:ext>
            </a:extLst>
          </p:cNvPr>
          <p:cNvSpPr/>
          <p:nvPr/>
        </p:nvSpPr>
        <p:spPr>
          <a:xfrm>
            <a:off x="4200352" y="2227735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indent="-69850">
              <a:buClr>
                <a:schemeClr val="dk1"/>
              </a:buClr>
              <a:buSzPts val="1100"/>
            </a:pPr>
            <a:r>
              <a:rPr lang="en-US" altLang="zh-TW" b="1" err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網路串流</a:t>
            </a:r>
            <a:endParaRPr lang="en-US" altLang="zh-TW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70" name="矩形 69">
            <a:extLst>
              <a:ext uri="{FF2B5EF4-FFF2-40B4-BE49-F238E27FC236}">
                <a16:creationId xmlns:a16="http://schemas.microsoft.com/office/drawing/2014/main" id="{363A0FE4-630F-499D-90EC-C257AF459203}"/>
              </a:ext>
            </a:extLst>
          </p:cNvPr>
          <p:cNvSpPr/>
          <p:nvPr/>
        </p:nvSpPr>
        <p:spPr>
          <a:xfrm>
            <a:off x="4200352" y="3217275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indent="-69850">
              <a:buClr>
                <a:schemeClr val="dk1"/>
              </a:buClr>
              <a:buSzPts val="1100"/>
            </a:pPr>
            <a:r>
              <a:rPr lang="en-US" altLang="zh-TW" b="1" err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網路串流</a:t>
            </a:r>
            <a:endParaRPr lang="en-US" altLang="zh-TW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72" name="Shape 369" descr="「streaming device icon png」的圖片搜尋結果">
            <a:extLst>
              <a:ext uri="{FF2B5EF4-FFF2-40B4-BE49-F238E27FC236}">
                <a16:creationId xmlns:a16="http://schemas.microsoft.com/office/drawing/2014/main" id="{38315035-0344-4006-880B-520A0E8D424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t="55508"/>
          <a:stretch/>
        </p:blipFill>
        <p:spPr>
          <a:xfrm>
            <a:off x="5242045" y="1374709"/>
            <a:ext cx="3300539" cy="701308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Shape 374">
            <a:extLst>
              <a:ext uri="{FF2B5EF4-FFF2-40B4-BE49-F238E27FC236}">
                <a16:creationId xmlns:a16="http://schemas.microsoft.com/office/drawing/2014/main" id="{B90E10A1-CD97-4C44-A36D-F687067E9979}"/>
              </a:ext>
            </a:extLst>
          </p:cNvPr>
          <p:cNvSpPr txBox="1"/>
          <p:nvPr/>
        </p:nvSpPr>
        <p:spPr>
          <a:xfrm>
            <a:off x="4155459" y="4328586"/>
            <a:ext cx="777185" cy="350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US" b="1">
                <a:solidFill>
                  <a:srgbClr val="CC0066"/>
                </a:solidFill>
              </a:rPr>
              <a:t>HDMI</a:t>
            </a:r>
          </a:p>
        </p:txBody>
      </p:sp>
      <p:grpSp>
        <p:nvGrpSpPr>
          <p:cNvPr id="74" name="群組 73">
            <a:extLst>
              <a:ext uri="{FF2B5EF4-FFF2-40B4-BE49-F238E27FC236}">
                <a16:creationId xmlns:a16="http://schemas.microsoft.com/office/drawing/2014/main" id="{DF9C6CE2-A30F-4C68-A587-F06D2C77AEFA}"/>
              </a:ext>
            </a:extLst>
          </p:cNvPr>
          <p:cNvGrpSpPr/>
          <p:nvPr/>
        </p:nvGrpSpPr>
        <p:grpSpPr>
          <a:xfrm>
            <a:off x="5434493" y="4093787"/>
            <a:ext cx="925580" cy="860964"/>
            <a:chOff x="4765085" y="3903538"/>
            <a:chExt cx="925580" cy="860964"/>
          </a:xfrm>
        </p:grpSpPr>
        <p:sp>
          <p:nvSpPr>
            <p:cNvPr id="75" name="Shape 371">
              <a:extLst>
                <a:ext uri="{FF2B5EF4-FFF2-40B4-BE49-F238E27FC236}">
                  <a16:creationId xmlns:a16="http://schemas.microsoft.com/office/drawing/2014/main" id="{F67CB704-597B-4242-872E-54A71163CD0F}"/>
                </a:ext>
              </a:extLst>
            </p:cNvPr>
            <p:cNvSpPr txBox="1"/>
            <p:nvPr/>
          </p:nvSpPr>
          <p:spPr>
            <a:xfrm>
              <a:off x="4805365" y="4437202"/>
              <a:ext cx="885300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buNone/>
              </a:pPr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電視</a:t>
              </a:r>
              <a:r>
                <a:rPr lang="en-US" sz="1000" b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 / </a:t>
              </a:r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螢幕</a:t>
              </a:r>
              <a:endParaRPr lang="en-US" sz="1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76" name="Shape 224">
              <a:extLst>
                <a:ext uri="{FF2B5EF4-FFF2-40B4-BE49-F238E27FC236}">
                  <a16:creationId xmlns:a16="http://schemas.microsoft.com/office/drawing/2014/main" id="{63A95942-8A88-4CA3-8BA3-1B9F43B64A65}"/>
                </a:ext>
              </a:extLst>
            </p:cNvPr>
            <p:cNvPicPr preferRelativeResize="0"/>
            <p:nvPr/>
          </p:nvPicPr>
          <p:blipFill>
            <a:blip r:embed="rId6"/>
            <a:stretch>
              <a:fillRect/>
            </a:stretch>
          </p:blipFill>
          <p:spPr>
            <a:xfrm>
              <a:off x="4765085" y="3903538"/>
              <a:ext cx="880687" cy="61483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7" name="群組 76">
            <a:extLst>
              <a:ext uri="{FF2B5EF4-FFF2-40B4-BE49-F238E27FC236}">
                <a16:creationId xmlns:a16="http://schemas.microsoft.com/office/drawing/2014/main" id="{99C70ADC-8E6A-4AE0-B1BE-568121AF4F35}"/>
              </a:ext>
            </a:extLst>
          </p:cNvPr>
          <p:cNvGrpSpPr/>
          <p:nvPr/>
        </p:nvGrpSpPr>
        <p:grpSpPr>
          <a:xfrm>
            <a:off x="5437549" y="3240455"/>
            <a:ext cx="1036237" cy="762355"/>
            <a:chOff x="5180437" y="2754403"/>
            <a:chExt cx="1036237" cy="762355"/>
          </a:xfrm>
        </p:grpSpPr>
        <p:sp>
          <p:nvSpPr>
            <p:cNvPr id="78" name="Shape 372">
              <a:extLst>
                <a:ext uri="{FF2B5EF4-FFF2-40B4-BE49-F238E27FC236}">
                  <a16:creationId xmlns:a16="http://schemas.microsoft.com/office/drawing/2014/main" id="{0D241F1A-0FC4-4850-BD9C-5F458A4499FB}"/>
                </a:ext>
              </a:extLst>
            </p:cNvPr>
            <p:cNvSpPr txBox="1"/>
            <p:nvPr/>
          </p:nvSpPr>
          <p:spPr>
            <a:xfrm>
              <a:off x="5180437" y="3189458"/>
              <a:ext cx="642942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buNone/>
              </a:pPr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手機</a:t>
              </a:r>
              <a:endParaRPr lang="en-US" sz="1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79" name="Shape 65" descr="D:\Fullppt\PNG이미지\핸드폰2.png">
              <a:extLst>
                <a:ext uri="{FF2B5EF4-FFF2-40B4-BE49-F238E27FC236}">
                  <a16:creationId xmlns:a16="http://schemas.microsoft.com/office/drawing/2014/main" id="{53C7D819-BE86-4DB2-A0D6-0D5E0EA5E876}"/>
                </a:ext>
              </a:extLst>
            </p:cNvPr>
            <p:cNvPicPr preferRelativeResize="0"/>
            <p:nvPr/>
          </p:nvPicPr>
          <p:blipFill>
            <a:blip r:embed="rId7"/>
            <a:stretch>
              <a:fillRect/>
            </a:stretch>
          </p:blipFill>
          <p:spPr>
            <a:xfrm>
              <a:off x="5311278" y="2849982"/>
              <a:ext cx="226007" cy="41044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4" name="矩形 83">
              <a:extLst>
                <a:ext uri="{FF2B5EF4-FFF2-40B4-BE49-F238E27FC236}">
                  <a16:creationId xmlns:a16="http://schemas.microsoft.com/office/drawing/2014/main" id="{326EE5F2-C07A-4296-B695-E4150FF066FF}"/>
                </a:ext>
              </a:extLst>
            </p:cNvPr>
            <p:cNvSpPr/>
            <p:nvPr/>
          </p:nvSpPr>
          <p:spPr>
            <a:xfrm>
              <a:off x="5775528" y="3245905"/>
              <a:ext cx="441146" cy="24622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平板</a:t>
              </a:r>
              <a:endParaRPr lang="en-US" sz="1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88" name="Shape 65" descr="D:\Fullppt\PNG이미지\핸드폰2.png">
              <a:extLst>
                <a:ext uri="{FF2B5EF4-FFF2-40B4-BE49-F238E27FC236}">
                  <a16:creationId xmlns:a16="http://schemas.microsoft.com/office/drawing/2014/main" id="{844A6924-E805-4C4D-9904-A4B5EF3FD9F4}"/>
                </a:ext>
              </a:extLst>
            </p:cNvPr>
            <p:cNvPicPr preferRelativeResize="0"/>
            <p:nvPr/>
          </p:nvPicPr>
          <p:blipFill>
            <a:blip r:embed="rId8"/>
            <a:stretch>
              <a:fillRect/>
            </a:stretch>
          </p:blipFill>
          <p:spPr>
            <a:xfrm>
              <a:off x="5778618" y="2754403"/>
              <a:ext cx="421129" cy="55588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9" name="群組 88">
            <a:extLst>
              <a:ext uri="{FF2B5EF4-FFF2-40B4-BE49-F238E27FC236}">
                <a16:creationId xmlns:a16="http://schemas.microsoft.com/office/drawing/2014/main" id="{64682B32-09F9-44AC-8743-A85918FF95C1}"/>
              </a:ext>
            </a:extLst>
          </p:cNvPr>
          <p:cNvGrpSpPr/>
          <p:nvPr/>
        </p:nvGrpSpPr>
        <p:grpSpPr>
          <a:xfrm>
            <a:off x="5314489" y="2290002"/>
            <a:ext cx="2247194" cy="847208"/>
            <a:chOff x="5108550" y="1924177"/>
            <a:chExt cx="2247194" cy="847208"/>
          </a:xfrm>
        </p:grpSpPr>
        <p:sp>
          <p:nvSpPr>
            <p:cNvPr id="92" name="Shape 373">
              <a:extLst>
                <a:ext uri="{FF2B5EF4-FFF2-40B4-BE49-F238E27FC236}">
                  <a16:creationId xmlns:a16="http://schemas.microsoft.com/office/drawing/2014/main" id="{7A6D7456-E9E0-49E2-AA3D-8FA62DE27775}"/>
                </a:ext>
              </a:extLst>
            </p:cNvPr>
            <p:cNvSpPr txBox="1"/>
            <p:nvPr/>
          </p:nvSpPr>
          <p:spPr>
            <a:xfrm>
              <a:off x="6679616" y="2444085"/>
              <a:ext cx="505432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buNone/>
              </a:pPr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電腦</a:t>
              </a:r>
              <a:endParaRPr lang="en-US" sz="10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93" name="Shape 376">
              <a:extLst>
                <a:ext uri="{FF2B5EF4-FFF2-40B4-BE49-F238E27FC236}">
                  <a16:creationId xmlns:a16="http://schemas.microsoft.com/office/drawing/2014/main" id="{7AF6D9DA-CF5D-477B-BBF7-6E0F65232BF3}"/>
                </a:ext>
              </a:extLst>
            </p:cNvPr>
            <p:cNvSpPr txBox="1"/>
            <p:nvPr/>
          </p:nvSpPr>
          <p:spPr>
            <a:xfrm>
              <a:off x="5108550" y="2444085"/>
              <a:ext cx="1644984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buNone/>
              </a:pPr>
              <a:r>
                <a:rPr lang="en-US" sz="1000" b="1" err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智慧電視</a:t>
              </a:r>
              <a:r>
                <a:rPr lang="en-US" sz="1000" b="1">
                  <a:solidFill>
                    <a:schemeClr val="tx1"/>
                  </a:solidFill>
                  <a:latin typeface="微軟正黑體" pitchFamily="34" charset="-120"/>
                  <a:ea typeface="微軟正黑體" pitchFamily="34" charset="-120"/>
                </a:rPr>
                <a:t>(Smart TV)</a:t>
              </a:r>
            </a:p>
          </p:txBody>
        </p:sp>
        <p:grpSp>
          <p:nvGrpSpPr>
            <p:cNvPr id="94" name="群組 7">
              <a:extLst>
                <a:ext uri="{FF2B5EF4-FFF2-40B4-BE49-F238E27FC236}">
                  <a16:creationId xmlns:a16="http://schemas.microsoft.com/office/drawing/2014/main" id="{69AF5846-D7B5-4511-B2DD-F1FBEF9385F6}"/>
                </a:ext>
              </a:extLst>
            </p:cNvPr>
            <p:cNvGrpSpPr/>
            <p:nvPr/>
          </p:nvGrpSpPr>
          <p:grpSpPr>
            <a:xfrm>
              <a:off x="6385941" y="1992558"/>
              <a:ext cx="969803" cy="573498"/>
              <a:chOff x="5669477" y="2620125"/>
              <a:chExt cx="3474524" cy="2256185"/>
            </a:xfrm>
          </p:grpSpPr>
          <p:pic>
            <p:nvPicPr>
              <p:cNvPr id="97" name="Picture 4" descr="相關圖片">
                <a:extLst>
                  <a:ext uri="{FF2B5EF4-FFF2-40B4-BE49-F238E27FC236}">
                    <a16:creationId xmlns:a16="http://schemas.microsoft.com/office/drawing/2014/main" id="{44C635F6-B8A7-4196-A5A9-D7947CB5399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69477" y="2620125"/>
                <a:ext cx="3474524" cy="225618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8" name="圖片 97">
                <a:extLst>
                  <a:ext uri="{FF2B5EF4-FFF2-40B4-BE49-F238E27FC236}">
                    <a16:creationId xmlns:a16="http://schemas.microsoft.com/office/drawing/2014/main" id="{609A12A2-587E-4FC0-9DC4-886202DC4B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/>
              <a:stretch>
                <a:fillRect/>
              </a:stretch>
            </p:blipFill>
            <p:spPr>
              <a:xfrm>
                <a:off x="6292025" y="2913432"/>
                <a:ext cx="2240418" cy="1451593"/>
              </a:xfrm>
              <a:prstGeom prst="rect">
                <a:avLst/>
              </a:prstGeom>
            </p:spPr>
          </p:pic>
        </p:grpSp>
        <p:pic>
          <p:nvPicPr>
            <p:cNvPr id="96" name="Shape 215">
              <a:extLst>
                <a:ext uri="{FF2B5EF4-FFF2-40B4-BE49-F238E27FC236}">
                  <a16:creationId xmlns:a16="http://schemas.microsoft.com/office/drawing/2014/main" id="{9414C146-D326-4AF7-A197-20789F25AF2A}"/>
                </a:ext>
              </a:extLst>
            </p:cNvPr>
            <p:cNvPicPr preferRelativeResize="0"/>
            <p:nvPr/>
          </p:nvPicPr>
          <p:blipFill>
            <a:blip r:embed="rId11"/>
            <a:stretch>
              <a:fillRect/>
            </a:stretch>
          </p:blipFill>
          <p:spPr>
            <a:xfrm rot="10800000" flipV="1">
              <a:off x="5282116" y="1924177"/>
              <a:ext cx="1018140" cy="64015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00" name="矩形 99">
            <a:extLst>
              <a:ext uri="{FF2B5EF4-FFF2-40B4-BE49-F238E27FC236}">
                <a16:creationId xmlns:a16="http://schemas.microsoft.com/office/drawing/2014/main" id="{663278C4-D246-4854-B697-1A70AB7B54E4}"/>
              </a:ext>
            </a:extLst>
          </p:cNvPr>
          <p:cNvSpPr/>
          <p:nvPr/>
        </p:nvSpPr>
        <p:spPr>
          <a:xfrm>
            <a:off x="4200352" y="127067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indent="-69850">
              <a:buClr>
                <a:schemeClr val="dk1"/>
              </a:buClr>
              <a:buSzPts val="1100"/>
            </a:pPr>
            <a:r>
              <a:rPr lang="en-US" altLang="zh-TW" b="1" err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網路串流</a:t>
            </a:r>
            <a:endParaRPr lang="en-US" altLang="zh-TW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982256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Shape 357">
            <a:extLst>
              <a:ext uri="{FF2B5EF4-FFF2-40B4-BE49-F238E27FC236}">
                <a16:creationId xmlns:a16="http://schemas.microsoft.com/office/drawing/2014/main" id="{A6A87806-33AA-40D1-B89F-2F42272C9E1A}"/>
              </a:ext>
            </a:extLst>
          </p:cNvPr>
          <p:cNvCxnSpPr/>
          <p:nvPr/>
        </p:nvCxnSpPr>
        <p:spPr>
          <a:xfrm rot="10800000" flipH="1">
            <a:off x="1785918" y="-2000282"/>
            <a:ext cx="4533900" cy="7500"/>
          </a:xfrm>
          <a:prstGeom prst="straightConnector1">
            <a:avLst/>
          </a:prstGeom>
          <a:noFill/>
          <a:ln w="19050" cap="flat" cmpd="sng">
            <a:solidFill>
              <a:srgbClr val="4A86E8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5" name="Shape 358">
            <a:extLst>
              <a:ext uri="{FF2B5EF4-FFF2-40B4-BE49-F238E27FC236}">
                <a16:creationId xmlns:a16="http://schemas.microsoft.com/office/drawing/2014/main" id="{D5B7BABF-6456-4279-AE84-CF76FAE8ADB5}"/>
              </a:ext>
            </a:extLst>
          </p:cNvPr>
          <p:cNvCxnSpPr>
            <a:cxnSpLocks/>
          </p:cNvCxnSpPr>
          <p:nvPr/>
        </p:nvCxnSpPr>
        <p:spPr>
          <a:xfrm flipH="1">
            <a:off x="2045004" y="2278403"/>
            <a:ext cx="1274259" cy="0"/>
          </a:xfrm>
          <a:prstGeom prst="straightConnector1">
            <a:avLst/>
          </a:prstGeom>
          <a:ln w="571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3B0664EF-ABAF-4D7B-B16B-46A93048AB3A}"/>
              </a:ext>
            </a:extLst>
          </p:cNvPr>
          <p:cNvCxnSpPr>
            <a:cxnSpLocks/>
          </p:cNvCxnSpPr>
          <p:nvPr/>
        </p:nvCxnSpPr>
        <p:spPr>
          <a:xfrm>
            <a:off x="4749392" y="3107349"/>
            <a:ext cx="1661512" cy="126385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hape 360">
            <a:extLst>
              <a:ext uri="{FF2B5EF4-FFF2-40B4-BE49-F238E27FC236}">
                <a16:creationId xmlns:a16="http://schemas.microsoft.com/office/drawing/2014/main" id="{B12E27E2-1A0C-4876-9AF6-55C6D3F87E34}"/>
              </a:ext>
            </a:extLst>
          </p:cNvPr>
          <p:cNvCxnSpPr>
            <a:cxnSpLocks/>
          </p:cNvCxnSpPr>
          <p:nvPr/>
        </p:nvCxnSpPr>
        <p:spPr>
          <a:xfrm flipH="1">
            <a:off x="1971406" y="3216469"/>
            <a:ext cx="1579658" cy="1018484"/>
          </a:xfrm>
          <a:prstGeom prst="straightConnector1">
            <a:avLst/>
          </a:prstGeom>
          <a:ln w="571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D9E068CC-5685-4A5F-A58B-7AC7F4DC9AC5}"/>
              </a:ext>
            </a:extLst>
          </p:cNvPr>
          <p:cNvCxnSpPr/>
          <p:nvPr/>
        </p:nvCxnSpPr>
        <p:spPr>
          <a:xfrm>
            <a:off x="4311054" y="2278937"/>
            <a:ext cx="2997780" cy="15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Shape 351">
            <a:extLst>
              <a:ext uri="{FF2B5EF4-FFF2-40B4-BE49-F238E27FC236}">
                <a16:creationId xmlns:a16="http://schemas.microsoft.com/office/drawing/2014/main" id="{DCF511D3-5CBB-4BB5-A5C2-70418D645033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2070020">
            <a:off x="466383" y="2052236"/>
            <a:ext cx="762128" cy="762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Shape 352">
            <a:extLst>
              <a:ext uri="{FF2B5EF4-FFF2-40B4-BE49-F238E27FC236}">
                <a16:creationId xmlns:a16="http://schemas.microsoft.com/office/drawing/2014/main" id="{E875E535-A58A-41D7-B8CF-6122C6C65561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82033" y="2420643"/>
            <a:ext cx="697158" cy="697241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Shape 364">
            <a:extLst>
              <a:ext uri="{FF2B5EF4-FFF2-40B4-BE49-F238E27FC236}">
                <a16:creationId xmlns:a16="http://schemas.microsoft.com/office/drawing/2014/main" id="{A84F03EA-BF1B-43E8-A09A-2AC6374E291B}"/>
              </a:ext>
            </a:extLst>
          </p:cNvPr>
          <p:cNvSpPr txBox="1"/>
          <p:nvPr/>
        </p:nvSpPr>
        <p:spPr>
          <a:xfrm>
            <a:off x="386961" y="4453675"/>
            <a:ext cx="1373959" cy="29631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>
              <a:spcBef>
                <a:spcPts val="0"/>
              </a:spcBef>
              <a:buNone/>
            </a:pPr>
            <a:r>
              <a:rPr lang="en-US" sz="1200" b="1" err="1">
                <a:solidFill>
                  <a:schemeClr val="bg2">
                    <a:lumMod val="25000"/>
                  </a:schemeClr>
                </a:solidFill>
              </a:rPr>
              <a:t>Qremote</a:t>
            </a:r>
            <a:r>
              <a:rPr lang="en-US" sz="1200" b="1">
                <a:solidFill>
                  <a:schemeClr val="bg2">
                    <a:lumMod val="25000"/>
                  </a:schemeClr>
                </a:solidFill>
              </a:rPr>
              <a:t> App</a:t>
            </a:r>
          </a:p>
        </p:txBody>
      </p:sp>
      <p:sp>
        <p:nvSpPr>
          <p:cNvPr id="32" name="Shape 366">
            <a:extLst>
              <a:ext uri="{FF2B5EF4-FFF2-40B4-BE49-F238E27FC236}">
                <a16:creationId xmlns:a16="http://schemas.microsoft.com/office/drawing/2014/main" id="{C305CE3B-3899-4A60-8020-5F1FD49619CF}"/>
              </a:ext>
            </a:extLst>
          </p:cNvPr>
          <p:cNvSpPr txBox="1"/>
          <p:nvPr/>
        </p:nvSpPr>
        <p:spPr>
          <a:xfrm>
            <a:off x="236954" y="2908711"/>
            <a:ext cx="1054118" cy="29631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 rtl="0">
              <a:spcBef>
                <a:spcPts val="0"/>
              </a:spcBef>
              <a:buNone/>
            </a:pPr>
            <a:r>
              <a:rPr lang="en-US" sz="1200" b="1">
                <a:solidFill>
                  <a:schemeClr val="bg2">
                    <a:lumMod val="25000"/>
                  </a:schemeClr>
                </a:solidFill>
              </a:rPr>
              <a:t>Mouse &amp; </a:t>
            </a:r>
          </a:p>
          <a:p>
            <a:pPr lvl="0" rtl="0">
              <a:spcBef>
                <a:spcPts val="0"/>
              </a:spcBef>
              <a:buNone/>
            </a:pPr>
            <a:r>
              <a:rPr lang="en-US" sz="1200" b="1">
                <a:solidFill>
                  <a:schemeClr val="bg2">
                    <a:lumMod val="25000"/>
                  </a:schemeClr>
                </a:solidFill>
              </a:rPr>
              <a:t>Keyboard</a:t>
            </a:r>
          </a:p>
        </p:txBody>
      </p:sp>
      <p:pic>
        <p:nvPicPr>
          <p:cNvPr id="33" name="Shape 363">
            <a:extLst>
              <a:ext uri="{FF2B5EF4-FFF2-40B4-BE49-F238E27FC236}">
                <a16:creationId xmlns:a16="http://schemas.microsoft.com/office/drawing/2014/main" id="{22626351-368A-415A-A735-834E87D22EB8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99096" y="3612554"/>
            <a:ext cx="623207" cy="1108575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Shape 723">
            <a:extLst>
              <a:ext uri="{FF2B5EF4-FFF2-40B4-BE49-F238E27FC236}">
                <a16:creationId xmlns:a16="http://schemas.microsoft.com/office/drawing/2014/main" id="{D00D5377-AEB1-410D-9970-4ED055136042}"/>
              </a:ext>
            </a:extLst>
          </p:cNvPr>
          <p:cNvSpPr/>
          <p:nvPr/>
        </p:nvSpPr>
        <p:spPr>
          <a:xfrm>
            <a:off x="2555985" y="1268413"/>
            <a:ext cx="2598242" cy="2598242"/>
          </a:xfrm>
          <a:prstGeom prst="ellipse">
            <a:avLst/>
          </a:prstGeom>
          <a:solidFill>
            <a:srgbClr val="00D6F6"/>
          </a:solidFill>
          <a:ln w="381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spcBef>
                <a:spcPts val="0"/>
              </a:spcBef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0" name="Picture 3" descr="C:\Users\Han Tsai\Desktop\HD_直播\radio.png">
            <a:extLst>
              <a:ext uri="{FF2B5EF4-FFF2-40B4-BE49-F238E27FC236}">
                <a16:creationId xmlns:a16="http://schemas.microsoft.com/office/drawing/2014/main" id="{12EBD8CC-1891-40D2-8454-6BEAFE535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26188" y="3912747"/>
            <a:ext cx="1282646" cy="836690"/>
          </a:xfrm>
          <a:prstGeom prst="rect">
            <a:avLst/>
          </a:prstGeom>
          <a:noFill/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9B3A7BBE-5B9B-415E-BE47-816F7BB2E1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5918" y="1397803"/>
            <a:ext cx="3664175" cy="2290109"/>
          </a:xfrm>
          <a:prstGeom prst="rect">
            <a:avLst/>
          </a:prstGeom>
        </p:spPr>
      </p:pic>
      <p:pic>
        <p:nvPicPr>
          <p:cNvPr id="42" name="Picture 2" descr="C:\Users\Han Tsai\Desktop\HD_直播\MPNITOR.png">
            <a:extLst>
              <a:ext uri="{FF2B5EF4-FFF2-40B4-BE49-F238E27FC236}">
                <a16:creationId xmlns:a16="http://schemas.microsoft.com/office/drawing/2014/main" id="{E04568F5-2E6A-46F0-A1E2-FE741CB54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35225" y="1757007"/>
            <a:ext cx="1845148" cy="1437510"/>
          </a:xfrm>
          <a:prstGeom prst="rect">
            <a:avLst/>
          </a:prstGeom>
          <a:noFill/>
        </p:spPr>
      </p:pic>
      <p:sp>
        <p:nvSpPr>
          <p:cNvPr id="43" name="Shape 246">
            <a:extLst>
              <a:ext uri="{FF2B5EF4-FFF2-40B4-BE49-F238E27FC236}">
                <a16:creationId xmlns:a16="http://schemas.microsoft.com/office/drawing/2014/main" id="{0D4964E2-3F14-4561-8D2A-AF3075FD4659}"/>
              </a:ext>
            </a:extLst>
          </p:cNvPr>
          <p:cNvSpPr txBox="1"/>
          <p:nvPr/>
        </p:nvSpPr>
        <p:spPr>
          <a:xfrm>
            <a:off x="1191368" y="2104263"/>
            <a:ext cx="1033973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defRPr sz="1013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800" b="1">
                <a:solidFill>
                  <a:schemeClr val="bg1"/>
                </a:solidFill>
              </a:rPr>
              <a:t>USB</a:t>
            </a:r>
            <a:endParaRPr sz="1800" b="1">
              <a:solidFill>
                <a:schemeClr val="bg1"/>
              </a:solidFill>
            </a:endParaRPr>
          </a:p>
        </p:txBody>
      </p:sp>
      <p:sp>
        <p:nvSpPr>
          <p:cNvPr id="44" name="Shape 246">
            <a:extLst>
              <a:ext uri="{FF2B5EF4-FFF2-40B4-BE49-F238E27FC236}">
                <a16:creationId xmlns:a16="http://schemas.microsoft.com/office/drawing/2014/main" id="{CE4CA202-CC48-45AC-B59D-E282B935EAC6}"/>
              </a:ext>
            </a:extLst>
          </p:cNvPr>
          <p:cNvSpPr txBox="1"/>
          <p:nvPr/>
        </p:nvSpPr>
        <p:spPr>
          <a:xfrm>
            <a:off x="2272463" y="3891504"/>
            <a:ext cx="1049973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/>
              <a:t>Network</a:t>
            </a:r>
          </a:p>
        </p:txBody>
      </p:sp>
      <p:sp>
        <p:nvSpPr>
          <p:cNvPr id="45" name="Shape 246">
            <a:extLst>
              <a:ext uri="{FF2B5EF4-FFF2-40B4-BE49-F238E27FC236}">
                <a16:creationId xmlns:a16="http://schemas.microsoft.com/office/drawing/2014/main" id="{F4B62240-F713-4F46-8EDD-D263492064BC}"/>
              </a:ext>
            </a:extLst>
          </p:cNvPr>
          <p:cNvSpPr txBox="1"/>
          <p:nvPr/>
        </p:nvSpPr>
        <p:spPr>
          <a:xfrm>
            <a:off x="4955451" y="3891505"/>
            <a:ext cx="1049973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>
                <a:latin typeface="微軟正黑體" panose="020B0604030504040204" pitchFamily="34" charset="-120"/>
                <a:ea typeface="微軟正黑體" panose="020B0604030504040204" pitchFamily="34" charset="-120"/>
              </a:rPr>
              <a:t>音源</a:t>
            </a:r>
            <a:endParaRPr lang="en-US" altLang="zh-TW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6" name="Shape 246">
            <a:extLst>
              <a:ext uri="{FF2B5EF4-FFF2-40B4-BE49-F238E27FC236}">
                <a16:creationId xmlns:a16="http://schemas.microsoft.com/office/drawing/2014/main" id="{71845282-3318-4508-B719-3B8CFE0766F8}"/>
              </a:ext>
            </a:extLst>
          </p:cNvPr>
          <p:cNvSpPr txBox="1"/>
          <p:nvPr/>
        </p:nvSpPr>
        <p:spPr>
          <a:xfrm>
            <a:off x="5651806" y="2093752"/>
            <a:ext cx="988424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/>
              <a:t>HDMI</a:t>
            </a:r>
            <a:endParaRPr/>
          </a:p>
        </p:txBody>
      </p:sp>
      <p:pic>
        <p:nvPicPr>
          <p:cNvPr id="47" name="圖片 46">
            <a:extLst>
              <a:ext uri="{FF2B5EF4-FFF2-40B4-BE49-F238E27FC236}">
                <a16:creationId xmlns:a16="http://schemas.microsoft.com/office/drawing/2014/main" id="{4B6730AC-B877-4784-BB04-4965079528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5985" y="1362135"/>
            <a:ext cx="659431" cy="659509"/>
          </a:xfrm>
          <a:prstGeom prst="rect">
            <a:avLst/>
          </a:prstGeom>
        </p:spPr>
      </p:pic>
      <p:sp>
        <p:nvSpPr>
          <p:cNvPr id="5" name="標題 4">
            <a:extLst>
              <a:ext uri="{FF2B5EF4-FFF2-40B4-BE49-F238E27FC236}">
                <a16:creationId xmlns:a16="http://schemas.microsoft.com/office/drawing/2014/main" id="{5299E19A-3A31-4720-B929-A45AEB6E5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10" y="274638"/>
            <a:ext cx="8523142" cy="993775"/>
          </a:xfrm>
        </p:spPr>
        <p:txBody>
          <a:bodyPr>
            <a:noAutofit/>
          </a:bodyPr>
          <a:lstStyle/>
          <a:p>
            <a:r>
              <a:rPr lang="zh-TW" altLang="en-US" sz="3200"/>
              <a:t>接上螢幕，</a:t>
            </a:r>
            <a:r>
              <a:rPr lang="en-US" altLang="zh-TW" sz="3200"/>
              <a:t>HD Station </a:t>
            </a:r>
            <a:r>
              <a:rPr lang="zh-TW" altLang="en-US" sz="3200"/>
              <a:t>讓 </a:t>
            </a:r>
            <a:r>
              <a:rPr lang="en-US" altLang="zh-TW" sz="3200"/>
              <a:t>NAS </a:t>
            </a:r>
            <a:r>
              <a:rPr lang="zh-TW" altLang="en-US" sz="3200"/>
              <a:t>變身個人電腦</a:t>
            </a:r>
          </a:p>
        </p:txBody>
      </p:sp>
    </p:spTree>
    <p:extLst>
      <p:ext uri="{BB962C8B-B14F-4D97-AF65-F5344CB8AC3E}">
        <p14:creationId xmlns:p14="http://schemas.microsoft.com/office/powerpoint/2010/main" val="4920300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箭號: 五邊形 25">
            <a:extLst>
              <a:ext uri="{FF2B5EF4-FFF2-40B4-BE49-F238E27FC236}">
                <a16:creationId xmlns:a16="http://schemas.microsoft.com/office/drawing/2014/main" id="{70B1AF7C-FAF8-4784-9391-77C2D1C893BA}"/>
              </a:ext>
            </a:extLst>
          </p:cNvPr>
          <p:cNvSpPr/>
          <p:nvPr/>
        </p:nvSpPr>
        <p:spPr>
          <a:xfrm>
            <a:off x="3489184" y="2618644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27" name="箭號: 五邊形 26">
            <a:extLst>
              <a:ext uri="{FF2B5EF4-FFF2-40B4-BE49-F238E27FC236}">
                <a16:creationId xmlns:a16="http://schemas.microsoft.com/office/drawing/2014/main" id="{7416BAF2-D4B5-4D5C-BC3A-565A253FABBB}"/>
              </a:ext>
            </a:extLst>
          </p:cNvPr>
          <p:cNvSpPr/>
          <p:nvPr/>
        </p:nvSpPr>
        <p:spPr>
          <a:xfrm>
            <a:off x="3489184" y="1335052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28" name="箭號: 五邊形 27">
            <a:extLst>
              <a:ext uri="{FF2B5EF4-FFF2-40B4-BE49-F238E27FC236}">
                <a16:creationId xmlns:a16="http://schemas.microsoft.com/office/drawing/2014/main" id="{E960DD3C-79CB-432A-8078-042D89380DE1}"/>
              </a:ext>
            </a:extLst>
          </p:cNvPr>
          <p:cNvSpPr/>
          <p:nvPr/>
        </p:nvSpPr>
        <p:spPr>
          <a:xfrm>
            <a:off x="6341629" y="2618644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29" name="箭號: 五邊形 28">
            <a:extLst>
              <a:ext uri="{FF2B5EF4-FFF2-40B4-BE49-F238E27FC236}">
                <a16:creationId xmlns:a16="http://schemas.microsoft.com/office/drawing/2014/main" id="{2A070279-73B9-4067-B5AB-FA91DA748487}"/>
              </a:ext>
            </a:extLst>
          </p:cNvPr>
          <p:cNvSpPr/>
          <p:nvPr/>
        </p:nvSpPr>
        <p:spPr>
          <a:xfrm>
            <a:off x="6341629" y="1335052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25" name="箭號: 五邊形 24">
            <a:extLst>
              <a:ext uri="{FF2B5EF4-FFF2-40B4-BE49-F238E27FC236}">
                <a16:creationId xmlns:a16="http://schemas.microsoft.com/office/drawing/2014/main" id="{851EDC72-FBA1-410E-95E7-22232AC11E35}"/>
              </a:ext>
            </a:extLst>
          </p:cNvPr>
          <p:cNvSpPr/>
          <p:nvPr/>
        </p:nvSpPr>
        <p:spPr>
          <a:xfrm>
            <a:off x="678169" y="2618644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3" name="箭號: 五邊形 2">
            <a:extLst>
              <a:ext uri="{FF2B5EF4-FFF2-40B4-BE49-F238E27FC236}">
                <a16:creationId xmlns:a16="http://schemas.microsoft.com/office/drawing/2014/main" id="{4A2D9287-2EC8-460A-B412-8BE4E58C5012}"/>
              </a:ext>
            </a:extLst>
          </p:cNvPr>
          <p:cNvSpPr/>
          <p:nvPr/>
        </p:nvSpPr>
        <p:spPr>
          <a:xfrm>
            <a:off x="678169" y="1335052"/>
            <a:ext cx="2192202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</a:endParaRPr>
          </a:p>
        </p:txBody>
      </p:sp>
      <p:sp>
        <p:nvSpPr>
          <p:cNvPr id="52" name="標題 18">
            <a:extLst>
              <a:ext uri="{FF2B5EF4-FFF2-40B4-BE49-F238E27FC236}">
                <a16:creationId xmlns:a16="http://schemas.microsoft.com/office/drawing/2014/main" id="{DC8FC468-85B0-4AA9-9D9A-85F079CF4611}"/>
              </a:ext>
            </a:extLst>
          </p:cNvPr>
          <p:cNvSpPr txBox="1">
            <a:spLocks/>
          </p:cNvSpPr>
          <p:nvPr/>
        </p:nvSpPr>
        <p:spPr>
          <a:xfrm>
            <a:off x="1732712" y="305227"/>
            <a:ext cx="8229600" cy="85725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itchFamily="34" charset="-120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TW" altLang="en-US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D8A5151-3955-4172-9234-909758ED231D}"/>
              </a:ext>
            </a:extLst>
          </p:cNvPr>
          <p:cNvSpPr txBox="1"/>
          <p:nvPr/>
        </p:nvSpPr>
        <p:spPr>
          <a:xfrm>
            <a:off x="851979" y="1366467"/>
            <a:ext cx="171519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系統管理工具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DCA92B5-AE45-494B-8D65-049D869D8757}"/>
              </a:ext>
            </a:extLst>
          </p:cNvPr>
          <p:cNvSpPr txBox="1"/>
          <p:nvPr/>
        </p:nvSpPr>
        <p:spPr>
          <a:xfrm>
            <a:off x="3534383" y="2639424"/>
            <a:ext cx="2072313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多媒體資料管理工具</a:t>
            </a: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9A703C44-05C5-4825-952F-24447B23954D}"/>
              </a:ext>
            </a:extLst>
          </p:cNvPr>
          <p:cNvSpPr txBox="1"/>
          <p:nvPr/>
        </p:nvSpPr>
        <p:spPr>
          <a:xfrm>
            <a:off x="851979" y="2639424"/>
            <a:ext cx="171519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多媒體播放工具</a:t>
            </a:r>
            <a:endParaRPr lang="zh-TW" altLang="en-US" sz="1600" b="1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9232F5ED-3DDE-4E49-8128-9B440B572515}"/>
              </a:ext>
            </a:extLst>
          </p:cNvPr>
          <p:cNvSpPr txBox="1"/>
          <p:nvPr/>
        </p:nvSpPr>
        <p:spPr>
          <a:xfrm>
            <a:off x="3712945" y="1366467"/>
            <a:ext cx="171519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監控管理工具</a:t>
            </a:r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CD0B3CE2-9518-4E2C-B04B-9556C6C6CC92}"/>
              </a:ext>
            </a:extLst>
          </p:cNvPr>
          <p:cNvSpPr txBox="1"/>
          <p:nvPr/>
        </p:nvSpPr>
        <p:spPr>
          <a:xfrm>
            <a:off x="6395349" y="2639424"/>
            <a:ext cx="2072313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瀏覽器與文件工具</a:t>
            </a:r>
          </a:p>
        </p:txBody>
      </p:sp>
      <p:sp>
        <p:nvSpPr>
          <p:cNvPr id="16" name="TextBox 6">
            <a:extLst>
              <a:ext uri="{FF2B5EF4-FFF2-40B4-BE49-F238E27FC236}">
                <a16:creationId xmlns:a16="http://schemas.microsoft.com/office/drawing/2014/main" id="{351103FC-334D-44A7-9592-4BDF52249DBF}"/>
              </a:ext>
            </a:extLst>
          </p:cNvPr>
          <p:cNvSpPr txBox="1"/>
          <p:nvPr/>
        </p:nvSpPr>
        <p:spPr>
          <a:xfrm>
            <a:off x="6565390" y="1366467"/>
            <a:ext cx="171519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zh-TW" altLang="en-US" sz="16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通訊與社群軟體</a:t>
            </a:r>
          </a:p>
        </p:txBody>
      </p:sp>
      <p:sp>
        <p:nvSpPr>
          <p:cNvPr id="17" name="TextBox 6">
            <a:extLst>
              <a:ext uri="{FF2B5EF4-FFF2-40B4-BE49-F238E27FC236}">
                <a16:creationId xmlns:a16="http://schemas.microsoft.com/office/drawing/2014/main" id="{E63F4FE7-B902-449F-818E-8A2EDA646EA8}"/>
              </a:ext>
            </a:extLst>
          </p:cNvPr>
          <p:cNvSpPr txBox="1"/>
          <p:nvPr/>
        </p:nvSpPr>
        <p:spPr>
          <a:xfrm>
            <a:off x="628650" y="1775656"/>
            <a:ext cx="201839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QTS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File Station HD</a:t>
            </a:r>
            <a:endParaRPr lang="zh-TW" altLang="en-US" sz="1600" b="1">
              <a:solidFill>
                <a:schemeClr val="bg2">
                  <a:lumMod val="25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18" name="TextBox 6">
            <a:extLst>
              <a:ext uri="{FF2B5EF4-FFF2-40B4-BE49-F238E27FC236}">
                <a16:creationId xmlns:a16="http://schemas.microsoft.com/office/drawing/2014/main" id="{40FD993C-4EC8-4888-8561-2EB00FF63A00}"/>
              </a:ext>
            </a:extLst>
          </p:cNvPr>
          <p:cNvSpPr txBox="1"/>
          <p:nvPr/>
        </p:nvSpPr>
        <p:spPr>
          <a:xfrm>
            <a:off x="3498728" y="1775656"/>
            <a:ext cx="2580200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Surveillance Station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QVR Pro Client</a:t>
            </a:r>
          </a:p>
        </p:txBody>
      </p:sp>
      <p:sp>
        <p:nvSpPr>
          <p:cNvPr id="19" name="TextBox 6">
            <a:extLst>
              <a:ext uri="{FF2B5EF4-FFF2-40B4-BE49-F238E27FC236}">
                <a16:creationId xmlns:a16="http://schemas.microsoft.com/office/drawing/2014/main" id="{B920F224-86FC-41B3-8507-67C7A6ABB0F7}"/>
              </a:ext>
            </a:extLst>
          </p:cNvPr>
          <p:cNvSpPr txBox="1"/>
          <p:nvPr/>
        </p:nvSpPr>
        <p:spPr>
          <a:xfrm>
            <a:off x="6270707" y="1775656"/>
            <a:ext cx="2580200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Skype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Facebook</a:t>
            </a: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400EA2C3-F086-4180-A316-69471F6A53E0}"/>
              </a:ext>
            </a:extLst>
          </p:cNvPr>
          <p:cNvSpPr txBox="1"/>
          <p:nvPr/>
        </p:nvSpPr>
        <p:spPr>
          <a:xfrm>
            <a:off x="628650" y="3037532"/>
            <a:ext cx="2424981" cy="18158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HD Player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 err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OceanKTV</a:t>
            </a:r>
            <a:endParaRPr lang="en-US" altLang="zh-TW" sz="1600" b="1">
              <a:solidFill>
                <a:schemeClr val="bg2">
                  <a:lumMod val="25000"/>
                </a:schemeClr>
              </a:solidFill>
              <a:latin typeface="+mn-lt"/>
              <a:ea typeface="微軟正黑體" pitchFamily="34" charset="-120"/>
            </a:endParaRP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YouTube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Clementine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Plex Home Theater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Spotify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TuneIn Radio</a:t>
            </a:r>
          </a:p>
        </p:txBody>
      </p:sp>
      <p:sp>
        <p:nvSpPr>
          <p:cNvPr id="22" name="TextBox 6">
            <a:extLst>
              <a:ext uri="{FF2B5EF4-FFF2-40B4-BE49-F238E27FC236}">
                <a16:creationId xmlns:a16="http://schemas.microsoft.com/office/drawing/2014/main" id="{020AF15F-A367-47E6-8DD6-A485730649F4}"/>
              </a:ext>
            </a:extLst>
          </p:cNvPr>
          <p:cNvSpPr txBox="1"/>
          <p:nvPr/>
        </p:nvSpPr>
        <p:spPr>
          <a:xfrm>
            <a:off x="3498728" y="3037532"/>
            <a:ext cx="258020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Photo Station HD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Video Station HD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Music Station HD</a:t>
            </a:r>
          </a:p>
        </p:txBody>
      </p:sp>
      <p:sp>
        <p:nvSpPr>
          <p:cNvPr id="23" name="TextBox 6">
            <a:extLst>
              <a:ext uri="{FF2B5EF4-FFF2-40B4-BE49-F238E27FC236}">
                <a16:creationId xmlns:a16="http://schemas.microsoft.com/office/drawing/2014/main" id="{E0EA9DB2-A0F2-4D56-80F0-5A0D6E75E45D}"/>
              </a:ext>
            </a:extLst>
          </p:cNvPr>
          <p:cNvSpPr txBox="1"/>
          <p:nvPr/>
        </p:nvSpPr>
        <p:spPr>
          <a:xfrm>
            <a:off x="6270707" y="3037532"/>
            <a:ext cx="258020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Chrome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Firefox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+mn-lt"/>
                <a:ea typeface="微軟正黑體" pitchFamily="34" charset="-120"/>
              </a:rPr>
              <a:t>LibreOffice</a:t>
            </a:r>
          </a:p>
        </p:txBody>
      </p:sp>
      <p:sp>
        <p:nvSpPr>
          <p:cNvPr id="20" name="標題 19">
            <a:extLst>
              <a:ext uri="{FF2B5EF4-FFF2-40B4-BE49-F238E27FC236}">
                <a16:creationId xmlns:a16="http://schemas.microsoft.com/office/drawing/2014/main" id="{4F73ABDB-5CBF-4E8F-99F4-59837983C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/>
              <a:t>HD</a:t>
            </a:r>
            <a:r>
              <a:rPr lang="zh-TW" altLang="en-US"/>
              <a:t> </a:t>
            </a:r>
            <a:r>
              <a:rPr lang="en-US" altLang="zh-TW"/>
              <a:t>Station </a:t>
            </a:r>
            <a:r>
              <a:rPr lang="zh-TW" altLang="en-US"/>
              <a:t>應用管理工具</a:t>
            </a:r>
          </a:p>
        </p:txBody>
      </p:sp>
    </p:spTree>
    <p:extLst>
      <p:ext uri="{BB962C8B-B14F-4D97-AF65-F5344CB8AC3E}">
        <p14:creationId xmlns:p14="http://schemas.microsoft.com/office/powerpoint/2010/main" val="10773433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2379F8D9-B0D1-C74B-A072-256EC7E2FFAF}"/>
              </a:ext>
            </a:extLst>
          </p:cNvPr>
          <p:cNvCxnSpPr>
            <a:cxnSpLocks/>
          </p:cNvCxnSpPr>
          <p:nvPr/>
        </p:nvCxnSpPr>
        <p:spPr>
          <a:xfrm>
            <a:off x="3218082" y="3479408"/>
            <a:ext cx="2131916" cy="0"/>
          </a:xfrm>
          <a:prstGeom prst="line">
            <a:avLst/>
          </a:prstGeom>
          <a:noFill/>
          <a:ln w="19050" cap="flat" cmpd="sng">
            <a:solidFill>
              <a:schemeClr val="bg2">
                <a:lumMod val="25000"/>
              </a:schemeClr>
            </a:solidFill>
            <a:prstDash val="sysDash"/>
            <a:round/>
            <a:headEnd type="none" w="lg" len="lg"/>
            <a:tailEnd type="none" w="lg" len="lg"/>
          </a:ln>
        </p:spPr>
      </p:cxnSp>
      <p:pic>
        <p:nvPicPr>
          <p:cNvPr id="12" name="圖片 11" descr="一張含有 監視器, 室內, 電子用品, 電腦 的圖片&#10;&#10;自動產生的描述">
            <a:extLst>
              <a:ext uri="{FF2B5EF4-FFF2-40B4-BE49-F238E27FC236}">
                <a16:creationId xmlns:a16="http://schemas.microsoft.com/office/drawing/2014/main" id="{6ADF6FE1-A5F8-9A4C-B5F4-A0A646C73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64" y="2426668"/>
            <a:ext cx="3368766" cy="2105479"/>
          </a:xfrm>
          <a:prstGeom prst="rect">
            <a:avLst/>
          </a:prstGeom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C0C429DE-8F7C-EB46-9785-A5073EA80C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72" y="1692398"/>
            <a:ext cx="3892771" cy="3127587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F6FB7D77-3FB1-8742-AA1C-55F902DFAF09}"/>
              </a:ext>
            </a:extLst>
          </p:cNvPr>
          <p:cNvSpPr txBox="1"/>
          <p:nvPr/>
        </p:nvSpPr>
        <p:spPr>
          <a:xfrm>
            <a:off x="681191" y="1318105"/>
            <a:ext cx="38908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zh-CN" altLang="en-US"/>
              <a:t>內建</a:t>
            </a:r>
            <a:r>
              <a:rPr kumimoji="1" lang="en-US" altLang="zh-CN"/>
              <a:t>HDMI</a:t>
            </a:r>
            <a:r>
              <a:rPr kumimoji="1" lang="zh-CN" altLang="en-US"/>
              <a:t>直接輸出監控影像</a:t>
            </a:r>
            <a:endParaRPr kumimoji="1" lang="en-US" altLang="zh-CN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/>
              <a:t>6-bay/8-bay</a:t>
            </a:r>
            <a:r>
              <a:rPr kumimoji="1" lang="zh-TW" altLang="en-US"/>
              <a:t> </a:t>
            </a:r>
            <a:r>
              <a:rPr kumimoji="1" lang="zh-CN" altLang="en-US"/>
              <a:t>提供高容量儲存空間</a:t>
            </a:r>
            <a:endParaRPr kumimoji="1" lang="en-US" altLang="zh-CN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/>
              <a:t>5GbE/ 2.5GbE multi-Gig </a:t>
            </a:r>
            <a:r>
              <a:rPr kumimoji="1" lang="zh-CN" altLang="en-US"/>
              <a:t>網路提供充足頻寬</a:t>
            </a:r>
            <a:endParaRPr kumimoji="1" lang="en-US" altLang="zh-CN"/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1" lang="zh-TW" altLang="en-US"/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F21A584F-2F6C-8D4B-99DA-584ED6BE32BE}"/>
              </a:ext>
            </a:extLst>
          </p:cNvPr>
          <p:cNvSpPr txBox="1"/>
          <p:nvPr/>
        </p:nvSpPr>
        <p:spPr>
          <a:xfrm>
            <a:off x="3351050" y="3524461"/>
            <a:ext cx="172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/>
              <a:t>HDMI</a:t>
            </a:r>
            <a:r>
              <a:rPr kumimoji="1" lang="zh-CN" altLang="en-US"/>
              <a:t>監控畫面輸出</a:t>
            </a:r>
            <a:endParaRPr kumimoji="1" lang="en-US" altLang="zh-CN"/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1" lang="zh-TW" altLang="en-US"/>
          </a:p>
        </p:txBody>
      </p:sp>
      <p:sp>
        <p:nvSpPr>
          <p:cNvPr id="11" name="標題 10">
            <a:extLst>
              <a:ext uri="{FF2B5EF4-FFF2-40B4-BE49-F238E27FC236}">
                <a16:creationId xmlns:a16="http://schemas.microsoft.com/office/drawing/2014/main" id="{0CEB054F-63CA-4B8A-ACEA-34649EB4A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/>
              <a:t>QVR Pro</a:t>
            </a:r>
            <a:r>
              <a:rPr lang="zh-TW" altLang="en-US"/>
              <a:t>建置安全監控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F5C53869-7B82-44D5-9025-784E83C826A8}"/>
              </a:ext>
            </a:extLst>
          </p:cNvPr>
          <p:cNvSpPr/>
          <p:nvPr/>
        </p:nvSpPr>
        <p:spPr>
          <a:xfrm>
            <a:off x="275757" y="4412616"/>
            <a:ext cx="80030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dk1"/>
              </a:buClr>
              <a:buSzPts val="1100"/>
              <a:defRPr/>
            </a:pPr>
            <a:r>
              <a:rPr lang="en-US" altLang="zh-TW" sz="1100" b="1">
                <a:solidFill>
                  <a:schemeClr val="bg2">
                    <a:lumMod val="25000"/>
                  </a:schemeClr>
                </a:solidFill>
                <a:ea typeface="Microsoft JhengHei"/>
                <a:sym typeface="Calibri"/>
              </a:rPr>
              <a:t>QVR Pro</a:t>
            </a:r>
            <a:endParaRPr lang="en-US" altLang="zh-TW" sz="110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66000501-ED15-4EA5-9C69-75002E16CB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341" y="3923708"/>
            <a:ext cx="523219" cy="523219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65895E96-C857-4FE0-9338-A48316A88C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4440" y="1447279"/>
            <a:ext cx="783050" cy="783050"/>
          </a:xfrm>
          <a:prstGeom prst="rect">
            <a:avLst/>
          </a:prstGeom>
        </p:spPr>
      </p:pic>
      <p:grpSp>
        <p:nvGrpSpPr>
          <p:cNvPr id="2" name="群組 1">
            <a:extLst>
              <a:ext uri="{FF2B5EF4-FFF2-40B4-BE49-F238E27FC236}">
                <a16:creationId xmlns:a16="http://schemas.microsoft.com/office/drawing/2014/main" id="{5A16704D-BA1A-4958-B216-06F6EDCD2A21}"/>
              </a:ext>
            </a:extLst>
          </p:cNvPr>
          <p:cNvGrpSpPr/>
          <p:nvPr/>
        </p:nvGrpSpPr>
        <p:grpSpPr>
          <a:xfrm>
            <a:off x="3756985" y="2598139"/>
            <a:ext cx="823088" cy="823088"/>
            <a:chOff x="3756985" y="2628451"/>
            <a:chExt cx="823088" cy="823088"/>
          </a:xfrm>
        </p:grpSpPr>
        <p:sp>
          <p:nvSpPr>
            <p:cNvPr id="15" name="Shape 723">
              <a:extLst>
                <a:ext uri="{FF2B5EF4-FFF2-40B4-BE49-F238E27FC236}">
                  <a16:creationId xmlns:a16="http://schemas.microsoft.com/office/drawing/2014/main" id="{84E6121F-D13D-4297-8FC8-955488FD9DBE}"/>
                </a:ext>
              </a:extLst>
            </p:cNvPr>
            <p:cNvSpPr/>
            <p:nvPr/>
          </p:nvSpPr>
          <p:spPr>
            <a:xfrm>
              <a:off x="3756985" y="2628451"/>
              <a:ext cx="823088" cy="823088"/>
            </a:xfrm>
            <a:prstGeom prst="ellipse">
              <a:avLst/>
            </a:prstGeom>
            <a:solidFill>
              <a:srgbClr val="00D6F6"/>
            </a:solidFill>
            <a:ln w="38100" cap="flat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buNone/>
              </a:pPr>
              <a:endParaRPr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46" name="圖片 45">
              <a:extLst>
                <a:ext uri="{FF2B5EF4-FFF2-40B4-BE49-F238E27FC236}">
                  <a16:creationId xmlns:a16="http://schemas.microsoft.com/office/drawing/2014/main" id="{9BB17CC9-EF23-4D4B-A2A2-0A3306FD6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42663" y="2659533"/>
              <a:ext cx="651732" cy="74125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26373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DEAB9803-3614-4DB6-80EA-1BE5FB031A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154"/>
          <a:stretch/>
        </p:blipFill>
        <p:spPr>
          <a:xfrm>
            <a:off x="108323" y="2289607"/>
            <a:ext cx="8912198" cy="2702771"/>
          </a:xfrm>
          <a:prstGeom prst="rect">
            <a:avLst/>
          </a:prstGeom>
        </p:spPr>
      </p:pic>
      <p:cxnSp>
        <p:nvCxnSpPr>
          <p:cNvPr id="36" name="Google Shape;155;p29">
            <a:extLst>
              <a:ext uri="{FF2B5EF4-FFF2-40B4-BE49-F238E27FC236}">
                <a16:creationId xmlns:a16="http://schemas.microsoft.com/office/drawing/2014/main" id="{4488B3A5-EE64-417A-B582-6196E5EE56A3}"/>
              </a:ext>
            </a:extLst>
          </p:cNvPr>
          <p:cNvCxnSpPr>
            <a:cxnSpLocks/>
          </p:cNvCxnSpPr>
          <p:nvPr/>
        </p:nvCxnSpPr>
        <p:spPr>
          <a:xfrm flipV="1">
            <a:off x="1242489" y="1901974"/>
            <a:ext cx="0" cy="900659"/>
          </a:xfrm>
          <a:prstGeom prst="straightConnector1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  <a:headEnd type="none" w="sm" len="sm"/>
            <a:tailEnd type="triangle" w="med" len="med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Google Shape;153;p29">
            <a:extLst>
              <a:ext uri="{FF2B5EF4-FFF2-40B4-BE49-F238E27FC236}">
                <a16:creationId xmlns:a16="http://schemas.microsoft.com/office/drawing/2014/main" id="{3F2503ED-1822-4D64-B7A8-BE1D38AF6747}"/>
              </a:ext>
            </a:extLst>
          </p:cNvPr>
          <p:cNvCxnSpPr>
            <a:cxnSpLocks/>
          </p:cNvCxnSpPr>
          <p:nvPr/>
        </p:nvCxnSpPr>
        <p:spPr>
          <a:xfrm>
            <a:off x="1419040" y="1910282"/>
            <a:ext cx="0" cy="930680"/>
          </a:xfrm>
          <a:prstGeom prst="straightConnector1">
            <a:avLst/>
          </a:prstGeom>
          <a:noFill/>
          <a:ln w="38100" cap="flat" cmpd="sng">
            <a:solidFill>
              <a:srgbClr val="F79646"/>
            </a:solidFill>
            <a:prstDash val="solid"/>
            <a:round/>
            <a:headEnd type="none" w="sm" len="sm"/>
            <a:tailEnd type="triangle" w="med" len="med"/>
          </a:ln>
        </p:spPr>
      </p:cxnSp>
      <p:pic>
        <p:nvPicPr>
          <p:cNvPr id="107" name="圖片 106">
            <a:extLst>
              <a:ext uri="{FF2B5EF4-FFF2-40B4-BE49-F238E27FC236}">
                <a16:creationId xmlns:a16="http://schemas.microsoft.com/office/drawing/2014/main" id="{5425423A-819A-45CB-A729-0ADC5BB3657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3850" y="1598309"/>
            <a:ext cx="1585206" cy="279286"/>
          </a:xfrm>
          <a:prstGeom prst="rect">
            <a:avLst/>
          </a:prstGeom>
        </p:spPr>
      </p:pic>
      <p:cxnSp>
        <p:nvCxnSpPr>
          <p:cNvPr id="108" name="Google Shape;149;p29">
            <a:extLst>
              <a:ext uri="{FF2B5EF4-FFF2-40B4-BE49-F238E27FC236}">
                <a16:creationId xmlns:a16="http://schemas.microsoft.com/office/drawing/2014/main" id="{A772DA41-3A8D-49C6-953F-CFE47B906BC0}"/>
              </a:ext>
            </a:extLst>
          </p:cNvPr>
          <p:cNvCxnSpPr>
            <a:cxnSpLocks/>
          </p:cNvCxnSpPr>
          <p:nvPr/>
        </p:nvCxnSpPr>
        <p:spPr>
          <a:xfrm flipV="1">
            <a:off x="286123" y="1476360"/>
            <a:ext cx="3529950" cy="1673635"/>
          </a:xfrm>
          <a:prstGeom prst="bentConnector3">
            <a:avLst>
              <a:gd name="adj1" fmla="val -10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2" name="Google Shape;139;p29">
            <a:extLst>
              <a:ext uri="{FF2B5EF4-FFF2-40B4-BE49-F238E27FC236}">
                <a16:creationId xmlns:a16="http://schemas.microsoft.com/office/drawing/2014/main" id="{67270AC5-5230-4A71-9AD6-0B4D55628458}"/>
              </a:ext>
            </a:extLst>
          </p:cNvPr>
          <p:cNvCxnSpPr/>
          <p:nvPr/>
        </p:nvCxnSpPr>
        <p:spPr>
          <a:xfrm>
            <a:off x="8294195" y="2840318"/>
            <a:ext cx="202039" cy="472195"/>
          </a:xfrm>
          <a:prstGeom prst="bentConnector2">
            <a:avLst/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3" name="Google Shape;142;p29">
            <a:extLst>
              <a:ext uri="{FF2B5EF4-FFF2-40B4-BE49-F238E27FC236}">
                <a16:creationId xmlns:a16="http://schemas.microsoft.com/office/drawing/2014/main" id="{9A6CC778-F4FE-496D-B9D6-1595361FD25C}"/>
              </a:ext>
            </a:extLst>
          </p:cNvPr>
          <p:cNvCxnSpPr/>
          <p:nvPr/>
        </p:nvCxnSpPr>
        <p:spPr>
          <a:xfrm rot="10800000" flipV="1">
            <a:off x="6192849" y="2840318"/>
            <a:ext cx="457185" cy="491394"/>
          </a:xfrm>
          <a:prstGeom prst="bentConnector2">
            <a:avLst/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4" name="Google Shape;143;p29">
            <a:extLst>
              <a:ext uri="{FF2B5EF4-FFF2-40B4-BE49-F238E27FC236}">
                <a16:creationId xmlns:a16="http://schemas.microsoft.com/office/drawing/2014/main" id="{81F01C8D-F83B-4F25-AE97-A212E16FF533}"/>
              </a:ext>
            </a:extLst>
          </p:cNvPr>
          <p:cNvCxnSpPr/>
          <p:nvPr/>
        </p:nvCxnSpPr>
        <p:spPr>
          <a:xfrm rot="5400000">
            <a:off x="7183906" y="3286700"/>
            <a:ext cx="576306" cy="111"/>
          </a:xfrm>
          <a:prstGeom prst="bentConnector3">
            <a:avLst>
              <a:gd name="adj1" fmla="val 50000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5" name="Google Shape;145;p29">
            <a:extLst>
              <a:ext uri="{FF2B5EF4-FFF2-40B4-BE49-F238E27FC236}">
                <a16:creationId xmlns:a16="http://schemas.microsoft.com/office/drawing/2014/main" id="{34857E49-35E0-4B3F-BBC8-42637AE8FE7E}"/>
              </a:ext>
            </a:extLst>
          </p:cNvPr>
          <p:cNvCxnSpPr>
            <a:cxnSpLocks/>
          </p:cNvCxnSpPr>
          <p:nvPr/>
        </p:nvCxnSpPr>
        <p:spPr>
          <a:xfrm>
            <a:off x="5113040" y="1500959"/>
            <a:ext cx="2447372" cy="1477384"/>
          </a:xfrm>
          <a:prstGeom prst="bentConnector3">
            <a:avLst>
              <a:gd name="adj1" fmla="val 8962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" name="Google Shape;215;p29">
            <a:extLst>
              <a:ext uri="{FF2B5EF4-FFF2-40B4-BE49-F238E27FC236}">
                <a16:creationId xmlns:a16="http://schemas.microsoft.com/office/drawing/2014/main" id="{E167F8C8-3087-4153-B08D-C59B14F404CD}"/>
              </a:ext>
            </a:extLst>
          </p:cNvPr>
          <p:cNvCxnSpPr>
            <a:cxnSpLocks/>
          </p:cNvCxnSpPr>
          <p:nvPr/>
        </p:nvCxnSpPr>
        <p:spPr>
          <a:xfrm flipV="1">
            <a:off x="5663710" y="2162481"/>
            <a:ext cx="2248850" cy="1992877"/>
          </a:xfrm>
          <a:prstGeom prst="bentConnector3">
            <a:avLst>
              <a:gd name="adj1" fmla="val -10571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64" name="群組 63">
            <a:extLst>
              <a:ext uri="{FF2B5EF4-FFF2-40B4-BE49-F238E27FC236}">
                <a16:creationId xmlns:a16="http://schemas.microsoft.com/office/drawing/2014/main" id="{19E2E563-5A18-4C6C-A3DB-632056846181}"/>
              </a:ext>
            </a:extLst>
          </p:cNvPr>
          <p:cNvGrpSpPr/>
          <p:nvPr/>
        </p:nvGrpSpPr>
        <p:grpSpPr>
          <a:xfrm>
            <a:off x="5543213" y="3262510"/>
            <a:ext cx="1097100" cy="1069800"/>
            <a:chOff x="3758675" y="3299600"/>
            <a:chExt cx="1097100" cy="1069800"/>
          </a:xfrm>
        </p:grpSpPr>
        <p:sp>
          <p:nvSpPr>
            <p:cNvPr id="65" name="Google Shape;148;p29">
              <a:extLst>
                <a:ext uri="{FF2B5EF4-FFF2-40B4-BE49-F238E27FC236}">
                  <a16:creationId xmlns:a16="http://schemas.microsoft.com/office/drawing/2014/main" id="{C52E681D-6FDF-4651-9D37-68DFDB972641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66" name="Google Shape;189;p29">
              <a:extLst>
                <a:ext uri="{FF2B5EF4-FFF2-40B4-BE49-F238E27FC236}">
                  <a16:creationId xmlns:a16="http://schemas.microsoft.com/office/drawing/2014/main" id="{66FB8F37-0DD9-450A-80B4-5E72A9ADDDAD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微軟正黑體" pitchFamily="34" charset="-120"/>
                  <a:ea typeface="微軟正黑體" pitchFamily="34" charset="-120"/>
                </a:rPr>
                <a:t>QVR Pro</a:t>
              </a:r>
              <a:endParaRPr sz="1000" b="1"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67" name="Google Shape;190;p29">
              <a:extLst>
                <a:ext uri="{FF2B5EF4-FFF2-40B4-BE49-F238E27FC236}">
                  <a16:creationId xmlns:a16="http://schemas.microsoft.com/office/drawing/2014/main" id="{4E60A981-CF34-48CC-A429-4F6D4570DD5F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68" name="群組 217">
              <a:extLst>
                <a:ext uri="{FF2B5EF4-FFF2-40B4-BE49-F238E27FC236}">
                  <a16:creationId xmlns:a16="http://schemas.microsoft.com/office/drawing/2014/main" id="{D849CC7F-B155-43D5-8AAA-22554871F136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73" name="Shape 673">
                <a:extLst>
                  <a:ext uri="{FF2B5EF4-FFF2-40B4-BE49-F238E27FC236}">
                    <a16:creationId xmlns:a16="http://schemas.microsoft.com/office/drawing/2014/main" id="{D818BB26-2807-40E3-B73E-AEAF88C1E041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4" name="Shape 673">
                <a:extLst>
                  <a:ext uri="{FF2B5EF4-FFF2-40B4-BE49-F238E27FC236}">
                    <a16:creationId xmlns:a16="http://schemas.microsoft.com/office/drawing/2014/main" id="{F8250CE1-9816-41A1-8CDB-EAC690811277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5" name="Shape 673">
                <a:extLst>
                  <a:ext uri="{FF2B5EF4-FFF2-40B4-BE49-F238E27FC236}">
                    <a16:creationId xmlns:a16="http://schemas.microsoft.com/office/drawing/2014/main" id="{4AD26EE4-20E4-4574-8834-CED1356A5581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69" name="群組 221">
              <a:extLst>
                <a:ext uri="{FF2B5EF4-FFF2-40B4-BE49-F238E27FC236}">
                  <a16:creationId xmlns:a16="http://schemas.microsoft.com/office/drawing/2014/main" id="{72191B88-8C70-425B-9950-C210862E4C2D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70" name="Shape 673">
                <a:extLst>
                  <a:ext uri="{FF2B5EF4-FFF2-40B4-BE49-F238E27FC236}">
                    <a16:creationId xmlns:a16="http://schemas.microsoft.com/office/drawing/2014/main" id="{FDF2ACB7-7C24-4284-9A9A-65A5E16125B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" name="Shape 673">
                <a:extLst>
                  <a:ext uri="{FF2B5EF4-FFF2-40B4-BE49-F238E27FC236}">
                    <a16:creationId xmlns:a16="http://schemas.microsoft.com/office/drawing/2014/main" id="{EC2F95E9-63D2-47B0-910A-555D2EC79AE2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2" name="Shape 673">
                <a:extLst>
                  <a:ext uri="{FF2B5EF4-FFF2-40B4-BE49-F238E27FC236}">
                    <a16:creationId xmlns:a16="http://schemas.microsoft.com/office/drawing/2014/main" id="{EF9A0F29-B1C3-4117-9EA6-13B84C6FDF4C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76" name="群組 75">
            <a:extLst>
              <a:ext uri="{FF2B5EF4-FFF2-40B4-BE49-F238E27FC236}">
                <a16:creationId xmlns:a16="http://schemas.microsoft.com/office/drawing/2014/main" id="{16F4E08D-2E68-4702-B4FC-5EE7D63C1331}"/>
              </a:ext>
            </a:extLst>
          </p:cNvPr>
          <p:cNvGrpSpPr/>
          <p:nvPr/>
        </p:nvGrpSpPr>
        <p:grpSpPr>
          <a:xfrm>
            <a:off x="6707458" y="3262510"/>
            <a:ext cx="1097100" cy="1069800"/>
            <a:chOff x="3758675" y="3299600"/>
            <a:chExt cx="1097100" cy="1069800"/>
          </a:xfrm>
        </p:grpSpPr>
        <p:sp>
          <p:nvSpPr>
            <p:cNvPr id="77" name="Google Shape;148;p29">
              <a:extLst>
                <a:ext uri="{FF2B5EF4-FFF2-40B4-BE49-F238E27FC236}">
                  <a16:creationId xmlns:a16="http://schemas.microsoft.com/office/drawing/2014/main" id="{5A7625F3-8982-40CC-AFF3-2DB473D6C2A6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78" name="Google Shape;189;p29">
              <a:extLst>
                <a:ext uri="{FF2B5EF4-FFF2-40B4-BE49-F238E27FC236}">
                  <a16:creationId xmlns:a16="http://schemas.microsoft.com/office/drawing/2014/main" id="{17ED9D90-D10D-4D42-90D3-43C4F3CC5486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微軟正黑體" pitchFamily="34" charset="-120"/>
                  <a:ea typeface="微軟正黑體" pitchFamily="34" charset="-120"/>
                </a:rPr>
                <a:t>QVR Pro</a:t>
              </a:r>
              <a:endParaRPr sz="1000" b="1"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79" name="Google Shape;190;p29">
              <a:extLst>
                <a:ext uri="{FF2B5EF4-FFF2-40B4-BE49-F238E27FC236}">
                  <a16:creationId xmlns:a16="http://schemas.microsoft.com/office/drawing/2014/main" id="{88A82999-71E0-4D53-AE5B-5F7489BF3555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0" name="群組 217">
              <a:extLst>
                <a:ext uri="{FF2B5EF4-FFF2-40B4-BE49-F238E27FC236}">
                  <a16:creationId xmlns:a16="http://schemas.microsoft.com/office/drawing/2014/main" id="{C78277F5-7EEE-4916-B67F-767EB8DA8ED0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85" name="Shape 673">
                <a:extLst>
                  <a:ext uri="{FF2B5EF4-FFF2-40B4-BE49-F238E27FC236}">
                    <a16:creationId xmlns:a16="http://schemas.microsoft.com/office/drawing/2014/main" id="{46BB4967-64D0-4BDA-8AAA-4A7E28F320B8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6" name="Shape 673">
                <a:extLst>
                  <a:ext uri="{FF2B5EF4-FFF2-40B4-BE49-F238E27FC236}">
                    <a16:creationId xmlns:a16="http://schemas.microsoft.com/office/drawing/2014/main" id="{C9C7F987-232C-4C2E-AF78-2E9E96AF0FD9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7" name="Shape 673">
                <a:extLst>
                  <a:ext uri="{FF2B5EF4-FFF2-40B4-BE49-F238E27FC236}">
                    <a16:creationId xmlns:a16="http://schemas.microsoft.com/office/drawing/2014/main" id="{9D1A4EBE-350B-4EAF-95CE-2546ADF47FF4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81" name="群組 221">
              <a:extLst>
                <a:ext uri="{FF2B5EF4-FFF2-40B4-BE49-F238E27FC236}">
                  <a16:creationId xmlns:a16="http://schemas.microsoft.com/office/drawing/2014/main" id="{DB306EAC-4658-42AA-AA28-FD76E26DD6DA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82" name="Shape 673">
                <a:extLst>
                  <a:ext uri="{FF2B5EF4-FFF2-40B4-BE49-F238E27FC236}">
                    <a16:creationId xmlns:a16="http://schemas.microsoft.com/office/drawing/2014/main" id="{802D5EA8-67A9-4D93-AEC5-C04E9CD81869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3" name="Shape 673">
                <a:extLst>
                  <a:ext uri="{FF2B5EF4-FFF2-40B4-BE49-F238E27FC236}">
                    <a16:creationId xmlns:a16="http://schemas.microsoft.com/office/drawing/2014/main" id="{9D202EE4-65A6-4FFD-AA3E-11F3D30FBFDF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4" name="Shape 673">
                <a:extLst>
                  <a:ext uri="{FF2B5EF4-FFF2-40B4-BE49-F238E27FC236}">
                    <a16:creationId xmlns:a16="http://schemas.microsoft.com/office/drawing/2014/main" id="{C3A5FFBF-5AFD-4F0E-9388-B6DAB535905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88" name="群組 87">
            <a:extLst>
              <a:ext uri="{FF2B5EF4-FFF2-40B4-BE49-F238E27FC236}">
                <a16:creationId xmlns:a16="http://schemas.microsoft.com/office/drawing/2014/main" id="{AAF0176F-0CFC-465F-B62B-343BA6519480}"/>
              </a:ext>
            </a:extLst>
          </p:cNvPr>
          <p:cNvGrpSpPr/>
          <p:nvPr/>
        </p:nvGrpSpPr>
        <p:grpSpPr>
          <a:xfrm>
            <a:off x="7865834" y="3262510"/>
            <a:ext cx="1097100" cy="1069800"/>
            <a:chOff x="3758675" y="3299600"/>
            <a:chExt cx="1097100" cy="1069800"/>
          </a:xfrm>
        </p:grpSpPr>
        <p:sp>
          <p:nvSpPr>
            <p:cNvPr id="89" name="Google Shape;148;p29">
              <a:extLst>
                <a:ext uri="{FF2B5EF4-FFF2-40B4-BE49-F238E27FC236}">
                  <a16:creationId xmlns:a16="http://schemas.microsoft.com/office/drawing/2014/main" id="{DA14F014-C8B4-4E62-8370-034BD83F3831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90" name="Google Shape;189;p29">
              <a:extLst>
                <a:ext uri="{FF2B5EF4-FFF2-40B4-BE49-F238E27FC236}">
                  <a16:creationId xmlns:a16="http://schemas.microsoft.com/office/drawing/2014/main" id="{D40CA5F8-15FB-4E45-8965-D9DEC91E94C5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微軟正黑體" pitchFamily="34" charset="-120"/>
                  <a:ea typeface="微軟正黑體" pitchFamily="34" charset="-120"/>
                </a:rPr>
                <a:t>QVR Pro</a:t>
              </a:r>
              <a:endParaRPr sz="1000" b="1"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91" name="Google Shape;190;p29">
              <a:extLst>
                <a:ext uri="{FF2B5EF4-FFF2-40B4-BE49-F238E27FC236}">
                  <a16:creationId xmlns:a16="http://schemas.microsoft.com/office/drawing/2014/main" id="{B999A933-809E-456F-AFA8-9ACE4B53A863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92" name="群組 217">
              <a:extLst>
                <a:ext uri="{FF2B5EF4-FFF2-40B4-BE49-F238E27FC236}">
                  <a16:creationId xmlns:a16="http://schemas.microsoft.com/office/drawing/2014/main" id="{86F3121B-9F50-4854-B1E1-51E2B81C1B78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97" name="Shape 673">
                <a:extLst>
                  <a:ext uri="{FF2B5EF4-FFF2-40B4-BE49-F238E27FC236}">
                    <a16:creationId xmlns:a16="http://schemas.microsoft.com/office/drawing/2014/main" id="{7F341024-96E5-4B0B-AC3C-F6EECCC4D738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8" name="Shape 673">
                <a:extLst>
                  <a:ext uri="{FF2B5EF4-FFF2-40B4-BE49-F238E27FC236}">
                    <a16:creationId xmlns:a16="http://schemas.microsoft.com/office/drawing/2014/main" id="{2C599496-CC04-4037-B0DE-652399726A6C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9" name="Shape 673">
                <a:extLst>
                  <a:ext uri="{FF2B5EF4-FFF2-40B4-BE49-F238E27FC236}">
                    <a16:creationId xmlns:a16="http://schemas.microsoft.com/office/drawing/2014/main" id="{FEE16BCF-1486-4672-BE8B-E4B256DC0BF6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93" name="群組 221">
              <a:extLst>
                <a:ext uri="{FF2B5EF4-FFF2-40B4-BE49-F238E27FC236}">
                  <a16:creationId xmlns:a16="http://schemas.microsoft.com/office/drawing/2014/main" id="{B3D15091-1D0B-4B2C-A377-71FF4D7D530F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94" name="Shape 673">
                <a:extLst>
                  <a:ext uri="{FF2B5EF4-FFF2-40B4-BE49-F238E27FC236}">
                    <a16:creationId xmlns:a16="http://schemas.microsoft.com/office/drawing/2014/main" id="{1C470F95-129F-4046-8EDC-1AB9D8571A6F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5" name="Shape 673">
                <a:extLst>
                  <a:ext uri="{FF2B5EF4-FFF2-40B4-BE49-F238E27FC236}">
                    <a16:creationId xmlns:a16="http://schemas.microsoft.com/office/drawing/2014/main" id="{74DC5364-DBC4-4C73-86B7-FE12D9F3340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6" name="Shape 673">
                <a:extLst>
                  <a:ext uri="{FF2B5EF4-FFF2-40B4-BE49-F238E27FC236}">
                    <a16:creationId xmlns:a16="http://schemas.microsoft.com/office/drawing/2014/main" id="{BE3825F5-8B22-45E5-8BCD-E9496FA61510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119" name="圖片 118">
            <a:extLst>
              <a:ext uri="{FF2B5EF4-FFF2-40B4-BE49-F238E27FC236}">
                <a16:creationId xmlns:a16="http://schemas.microsoft.com/office/drawing/2014/main" id="{1A3BA3D4-0C1D-4E56-B868-FBDB2592909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1210" y="2571750"/>
            <a:ext cx="1726064" cy="505629"/>
          </a:xfrm>
          <a:prstGeom prst="rect">
            <a:avLst/>
          </a:prstGeom>
        </p:spPr>
      </p:pic>
      <p:sp>
        <p:nvSpPr>
          <p:cNvPr id="117" name="矩形 116">
            <a:extLst>
              <a:ext uri="{FF2B5EF4-FFF2-40B4-BE49-F238E27FC236}">
                <a16:creationId xmlns:a16="http://schemas.microsoft.com/office/drawing/2014/main" id="{DF6C2443-0732-4428-9AC2-DB702A199DF9}"/>
              </a:ext>
            </a:extLst>
          </p:cNvPr>
          <p:cNvSpPr/>
          <p:nvPr/>
        </p:nvSpPr>
        <p:spPr>
          <a:xfrm>
            <a:off x="6993162" y="2569684"/>
            <a:ext cx="1435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sz="125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中央管理      </a:t>
            </a:r>
          </a:p>
          <a:p>
            <a:pPr lvl="0" algn="ctr"/>
            <a:r>
              <a:rPr lang="en-US" altLang="zh-TW" sz="125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QVR Center</a:t>
            </a:r>
          </a:p>
        </p:txBody>
      </p:sp>
      <p:grpSp>
        <p:nvGrpSpPr>
          <p:cNvPr id="121" name="群組 120">
            <a:extLst>
              <a:ext uri="{FF2B5EF4-FFF2-40B4-BE49-F238E27FC236}">
                <a16:creationId xmlns:a16="http://schemas.microsoft.com/office/drawing/2014/main" id="{3F468C9A-31CD-4AEA-B94A-79AE187F63ED}"/>
              </a:ext>
            </a:extLst>
          </p:cNvPr>
          <p:cNvGrpSpPr/>
          <p:nvPr/>
        </p:nvGrpSpPr>
        <p:grpSpPr>
          <a:xfrm>
            <a:off x="6757141" y="2549785"/>
            <a:ext cx="428712" cy="428712"/>
            <a:chOff x="2936223" y="1228169"/>
            <a:chExt cx="669099" cy="669099"/>
          </a:xfrm>
        </p:grpSpPr>
        <p:sp>
          <p:nvSpPr>
            <p:cNvPr id="122" name="矩形: 圓角 121">
              <a:extLst>
                <a:ext uri="{FF2B5EF4-FFF2-40B4-BE49-F238E27FC236}">
                  <a16:creationId xmlns:a16="http://schemas.microsoft.com/office/drawing/2014/main" id="{30DA4B55-BDB7-4DD8-8940-C5584EFA8D03}"/>
                </a:ext>
              </a:extLst>
            </p:cNvPr>
            <p:cNvSpPr/>
            <p:nvPr/>
          </p:nvSpPr>
          <p:spPr>
            <a:xfrm>
              <a:off x="2936223" y="1228169"/>
              <a:ext cx="669099" cy="66909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23" name="Google Shape;240;p31">
              <a:extLst>
                <a:ext uri="{FF2B5EF4-FFF2-40B4-BE49-F238E27FC236}">
                  <a16:creationId xmlns:a16="http://schemas.microsoft.com/office/drawing/2014/main" id="{C99C6163-3D2C-48D8-86E6-920046D0B8D5}"/>
                </a:ext>
              </a:extLst>
            </p:cNvPr>
            <p:cNvPicPr preferRelativeResize="0"/>
            <p:nvPr/>
          </p:nvPicPr>
          <p:blipFill>
            <a:blip r:embed="rId8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949013" y="1234520"/>
              <a:ext cx="653152" cy="65315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6" name="圖片 105">
            <a:extLst>
              <a:ext uri="{FF2B5EF4-FFF2-40B4-BE49-F238E27FC236}">
                <a16:creationId xmlns:a16="http://schemas.microsoft.com/office/drawing/2014/main" id="{D8BDB794-4CB6-4DCC-AE4B-511C3AF06F1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3591" y="1868831"/>
            <a:ext cx="1312086" cy="522629"/>
          </a:xfrm>
          <a:prstGeom prst="rect">
            <a:avLst/>
          </a:prstGeom>
        </p:spPr>
      </p:pic>
      <p:sp>
        <p:nvSpPr>
          <p:cNvPr id="105" name="矩形 104">
            <a:extLst>
              <a:ext uri="{FF2B5EF4-FFF2-40B4-BE49-F238E27FC236}">
                <a16:creationId xmlns:a16="http://schemas.microsoft.com/office/drawing/2014/main" id="{4B2E705C-FB9E-48D2-B085-A18E5A2E887A}"/>
              </a:ext>
            </a:extLst>
          </p:cNvPr>
          <p:cNvSpPr/>
          <p:nvPr/>
        </p:nvSpPr>
        <p:spPr>
          <a:xfrm>
            <a:off x="7896064" y="1892999"/>
            <a:ext cx="1312086" cy="49244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zh-TW" altLang="en-US" sz="1250" b="1">
                <a:solidFill>
                  <a:schemeClr val="bg1"/>
                </a:solidFill>
                <a:latin typeface="Microsoft JhengHei"/>
                <a:ea typeface="Microsoft JhengHei"/>
              </a:rPr>
              <a:t>遠端備份</a:t>
            </a:r>
          </a:p>
          <a:p>
            <a:pPr lvl="0"/>
            <a:r>
              <a:rPr lang="en-US" altLang="zh-TW" sz="1250" b="1">
                <a:solidFill>
                  <a:schemeClr val="bg1"/>
                </a:solidFill>
              </a:rPr>
              <a:t>HBS - RTRR</a:t>
            </a:r>
          </a:p>
        </p:txBody>
      </p:sp>
      <p:pic>
        <p:nvPicPr>
          <p:cNvPr id="130" name="Google Shape;146;p29">
            <a:extLst>
              <a:ext uri="{FF2B5EF4-FFF2-40B4-BE49-F238E27FC236}">
                <a16:creationId xmlns:a16="http://schemas.microsoft.com/office/drawing/2014/main" id="{0F68E693-6E35-46D8-B2B4-EBE8D0C50262}"/>
              </a:ext>
            </a:extLst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533243" y="1921742"/>
            <a:ext cx="414134" cy="4141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" name="群組 34">
            <a:extLst>
              <a:ext uri="{FF2B5EF4-FFF2-40B4-BE49-F238E27FC236}">
                <a16:creationId xmlns:a16="http://schemas.microsoft.com/office/drawing/2014/main" id="{B350B9D7-C8C5-42E4-885C-6FBF1061E227}"/>
              </a:ext>
            </a:extLst>
          </p:cNvPr>
          <p:cNvGrpSpPr/>
          <p:nvPr/>
        </p:nvGrpSpPr>
        <p:grpSpPr>
          <a:xfrm>
            <a:off x="232879" y="2851680"/>
            <a:ext cx="2527148" cy="1644691"/>
            <a:chOff x="374783" y="2641100"/>
            <a:chExt cx="2703003" cy="1759130"/>
          </a:xfrm>
        </p:grpSpPr>
        <p:cxnSp>
          <p:nvCxnSpPr>
            <p:cNvPr id="5" name="Google Shape;134;p29">
              <a:extLst>
                <a:ext uri="{FF2B5EF4-FFF2-40B4-BE49-F238E27FC236}">
                  <a16:creationId xmlns:a16="http://schemas.microsoft.com/office/drawing/2014/main" id="{5DC39A86-9EF4-4AA4-97A1-33FFECFB4893}"/>
                </a:ext>
              </a:extLst>
            </p:cNvPr>
            <p:cNvCxnSpPr>
              <a:cxnSpLocks/>
              <a:stCxn id="6" idx="2"/>
              <a:endCxn id="12" idx="0"/>
            </p:cNvCxnSpPr>
            <p:nvPr/>
          </p:nvCxnSpPr>
          <p:spPr>
            <a:xfrm rot="5400000">
              <a:off x="1019424" y="3746665"/>
              <a:ext cx="178313" cy="1783"/>
            </a:xfrm>
            <a:prstGeom prst="straightConnector1">
              <a:avLst/>
            </a:prstGeom>
            <a:noFill/>
            <a:ln w="28575" cap="flat" cmpd="sng">
              <a:solidFill>
                <a:srgbClr val="000000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sp>
          <p:nvSpPr>
            <p:cNvPr id="6" name="Google Shape;135;p29">
              <a:extLst>
                <a:ext uri="{FF2B5EF4-FFF2-40B4-BE49-F238E27FC236}">
                  <a16:creationId xmlns:a16="http://schemas.microsoft.com/office/drawing/2014/main" id="{D5E1C6AD-29DA-48CB-ADEA-473FCB9A17FB}"/>
                </a:ext>
              </a:extLst>
            </p:cNvPr>
            <p:cNvSpPr/>
            <p:nvPr/>
          </p:nvSpPr>
          <p:spPr>
            <a:xfrm>
              <a:off x="378349" y="2641100"/>
              <a:ext cx="1462243" cy="1017300"/>
            </a:xfrm>
            <a:prstGeom prst="roundRect">
              <a:avLst>
                <a:gd name="adj" fmla="val 8442"/>
              </a:avLst>
            </a:prstGeom>
            <a:solidFill>
              <a:srgbClr val="DAEEF3"/>
            </a:solidFill>
            <a:ln w="254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b="1">
                  <a:latin typeface="微軟正黑體" pitchFamily="34" charset="-120"/>
                  <a:ea typeface="微軟正黑體" pitchFamily="34" charset="-120"/>
                  <a:cs typeface="Calibri"/>
                  <a:sym typeface="Calibri"/>
                </a:rPr>
                <a:t>QVR Pro</a:t>
              </a: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</p:txBody>
        </p:sp>
        <p:pic>
          <p:nvPicPr>
            <p:cNvPr id="7" name="Google Shape;159;p29">
              <a:extLst>
                <a:ext uri="{FF2B5EF4-FFF2-40B4-BE49-F238E27FC236}">
                  <a16:creationId xmlns:a16="http://schemas.microsoft.com/office/drawing/2014/main" id="{1B40C601-D543-4C05-802A-FBA1223AE650}"/>
                </a:ext>
              </a:extLst>
            </p:cNvPr>
            <p:cNvPicPr preferRelativeResize="0"/>
            <p:nvPr/>
          </p:nvPicPr>
          <p:blipFill rotWithShape="1">
            <a:blip r:embed="rId11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67327" y="3064833"/>
              <a:ext cx="373200" cy="2838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Google Shape;160;p29">
              <a:extLst>
                <a:ext uri="{FF2B5EF4-FFF2-40B4-BE49-F238E27FC236}">
                  <a16:creationId xmlns:a16="http://schemas.microsoft.com/office/drawing/2014/main" id="{8A98C7BE-6905-41B7-99F6-E39628056223}"/>
                </a:ext>
              </a:extLst>
            </p:cNvPr>
            <p:cNvPicPr preferRelativeResize="0"/>
            <p:nvPr/>
          </p:nvPicPr>
          <p:blipFill rotWithShape="1">
            <a:blip r:embed="rId12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81366" y="2709098"/>
              <a:ext cx="299728" cy="28031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Google Shape;150;p29">
              <a:extLst>
                <a:ext uri="{FF2B5EF4-FFF2-40B4-BE49-F238E27FC236}">
                  <a16:creationId xmlns:a16="http://schemas.microsoft.com/office/drawing/2014/main" id="{34AD6785-1D1E-4421-8902-A5AB09B65F18}"/>
                </a:ext>
              </a:extLst>
            </p:cNvPr>
            <p:cNvPicPr preferRelativeResize="0"/>
            <p:nvPr/>
          </p:nvPicPr>
          <p:blipFill rotWithShape="1">
            <a:blip r:embed="rId13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53326" y="2742446"/>
              <a:ext cx="360016" cy="3600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Google Shape;161;p29">
              <a:extLst>
                <a:ext uri="{FF2B5EF4-FFF2-40B4-BE49-F238E27FC236}">
                  <a16:creationId xmlns:a16="http://schemas.microsoft.com/office/drawing/2014/main" id="{0F14D10F-36A6-430B-BCA1-7E7831C7A061}"/>
                </a:ext>
              </a:extLst>
            </p:cNvPr>
            <p:cNvSpPr txBox="1"/>
            <p:nvPr/>
          </p:nvSpPr>
          <p:spPr>
            <a:xfrm>
              <a:off x="1063365" y="3041850"/>
              <a:ext cx="907856" cy="259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 b="1">
                  <a:solidFill>
                    <a:srgbClr val="000000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Recording Engine</a:t>
              </a:r>
              <a:endParaRPr sz="800" b="1"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11" name="Google Shape;162;p29">
              <a:extLst>
                <a:ext uri="{FF2B5EF4-FFF2-40B4-BE49-F238E27FC236}">
                  <a16:creationId xmlns:a16="http://schemas.microsoft.com/office/drawing/2014/main" id="{08CB5CB0-CE35-4DA3-A462-359EA5B1B350}"/>
                </a:ext>
              </a:extLst>
            </p:cNvPr>
            <p:cNvSpPr txBox="1"/>
            <p:nvPr/>
          </p:nvSpPr>
          <p:spPr>
            <a:xfrm>
              <a:off x="1084517" y="2679625"/>
              <a:ext cx="855968" cy="259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 b="1">
                  <a:solidFill>
                    <a:srgbClr val="000000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Metadata Vault</a:t>
              </a:r>
              <a:endParaRPr sz="800" b="1">
                <a:solidFill>
                  <a:srgbClr val="000000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2" name="Google Shape;136;p29">
              <a:extLst>
                <a:ext uri="{FF2B5EF4-FFF2-40B4-BE49-F238E27FC236}">
                  <a16:creationId xmlns:a16="http://schemas.microsoft.com/office/drawing/2014/main" id="{AB0C6694-9B5A-4712-93F1-B9388F4E6640}"/>
                </a:ext>
              </a:extLst>
            </p:cNvPr>
            <p:cNvSpPr/>
            <p:nvPr/>
          </p:nvSpPr>
          <p:spPr>
            <a:xfrm>
              <a:off x="374783" y="3836713"/>
              <a:ext cx="1465810" cy="563517"/>
            </a:xfrm>
            <a:prstGeom prst="roundRect">
              <a:avLst>
                <a:gd name="adj" fmla="val 11337"/>
              </a:avLst>
            </a:prstGeom>
            <a:solidFill>
              <a:srgbClr val="DAEEF3"/>
            </a:solidFill>
            <a:ln w="254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b" anchorCtr="0">
              <a:noAutofit/>
            </a:bodyPr>
            <a:lstStyle/>
            <a:p>
              <a:pPr marL="0" marR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b="1">
                  <a:latin typeface="微軟正黑體" pitchFamily="34" charset="-120"/>
                  <a:ea typeface="微軟正黑體" pitchFamily="34" charset="-120"/>
                  <a:cs typeface="Calibri"/>
                  <a:sym typeface="Calibri"/>
                </a:rPr>
                <a:t>        QVR Guard</a:t>
              </a:r>
              <a:endParaRPr sz="1200" b="1">
                <a:latin typeface="微軟正黑體" pitchFamily="34" charset="-120"/>
                <a:ea typeface="微軟正黑體" pitchFamily="34" charset="-120"/>
                <a:cs typeface="Calibri"/>
                <a:sym typeface="Calibri"/>
              </a:endParaRPr>
            </a:p>
          </p:txBody>
        </p:sp>
        <p:pic>
          <p:nvPicPr>
            <p:cNvPr id="13" name="Google Shape;195;p29" descr="Guard_512.png">
              <a:extLst>
                <a:ext uri="{FF2B5EF4-FFF2-40B4-BE49-F238E27FC236}">
                  <a16:creationId xmlns:a16="http://schemas.microsoft.com/office/drawing/2014/main" id="{9A33D180-276D-48DE-B9F5-F95496143C81}"/>
                </a:ext>
              </a:extLst>
            </p:cNvPr>
            <p:cNvPicPr preferRelativeResize="0"/>
            <p:nvPr/>
          </p:nvPicPr>
          <p:blipFill rotWithShape="1">
            <a:blip r:embed="rId1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H="1">
              <a:off x="440032" y="3991363"/>
              <a:ext cx="304800" cy="3291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Google Shape;214;p29">
              <a:extLst>
                <a:ext uri="{FF2B5EF4-FFF2-40B4-BE49-F238E27FC236}">
                  <a16:creationId xmlns:a16="http://schemas.microsoft.com/office/drawing/2014/main" id="{CE502EE3-5A8E-4DA3-B6D6-20B61F16E53B}"/>
                </a:ext>
              </a:extLst>
            </p:cNvPr>
            <p:cNvSpPr txBox="1"/>
            <p:nvPr/>
          </p:nvSpPr>
          <p:spPr>
            <a:xfrm>
              <a:off x="531605" y="3931606"/>
              <a:ext cx="1194668" cy="20959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altLang="en-US" sz="1200" b="1">
                  <a:solidFill>
                    <a:srgbClr val="C00000"/>
                  </a:solidFill>
                  <a:latin typeface="微軟正黑體" pitchFamily="34" charset="-120"/>
                  <a:ea typeface="微軟正黑體" pitchFamily="34" charset="-120"/>
                  <a:cs typeface="Calibri"/>
                  <a:sym typeface="Calibri"/>
                </a:rPr>
                <a:t>故障備援</a:t>
              </a:r>
              <a:endParaRPr>
                <a:solidFill>
                  <a:srgbClr val="C00000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grpSp>
          <p:nvGrpSpPr>
            <p:cNvPr id="15" name="群組 14">
              <a:extLst>
                <a:ext uri="{FF2B5EF4-FFF2-40B4-BE49-F238E27FC236}">
                  <a16:creationId xmlns:a16="http://schemas.microsoft.com/office/drawing/2014/main" id="{52B3E504-A7B2-4A27-B713-6A072F7C6B46}"/>
                </a:ext>
              </a:extLst>
            </p:cNvPr>
            <p:cNvGrpSpPr/>
            <p:nvPr/>
          </p:nvGrpSpPr>
          <p:grpSpPr>
            <a:xfrm>
              <a:off x="1937954" y="2657278"/>
              <a:ext cx="1139832" cy="422798"/>
              <a:chOff x="1565012" y="2875152"/>
              <a:chExt cx="1139832" cy="422798"/>
            </a:xfrm>
          </p:grpSpPr>
          <p:pic>
            <p:nvPicPr>
              <p:cNvPr id="16" name="Shape 673">
                <a:extLst>
                  <a:ext uri="{FF2B5EF4-FFF2-40B4-BE49-F238E27FC236}">
                    <a16:creationId xmlns:a16="http://schemas.microsoft.com/office/drawing/2014/main" id="{6A39BB5D-F930-45E9-A113-4904734F8954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" name="Shape 673">
                <a:extLst>
                  <a:ext uri="{FF2B5EF4-FFF2-40B4-BE49-F238E27FC236}">
                    <a16:creationId xmlns:a16="http://schemas.microsoft.com/office/drawing/2014/main" id="{66475CE3-9D01-45E6-9D82-2E9275286F28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8" name="Shape 673">
                <a:extLst>
                  <a:ext uri="{FF2B5EF4-FFF2-40B4-BE49-F238E27FC236}">
                    <a16:creationId xmlns:a16="http://schemas.microsoft.com/office/drawing/2014/main" id="{079F1E02-F008-4C5F-8536-0F8CA16A7E9F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9" name="群組 18">
              <a:extLst>
                <a:ext uri="{FF2B5EF4-FFF2-40B4-BE49-F238E27FC236}">
                  <a16:creationId xmlns:a16="http://schemas.microsoft.com/office/drawing/2014/main" id="{7637D787-96A1-49D8-BF30-8813C3302062}"/>
                </a:ext>
              </a:extLst>
            </p:cNvPr>
            <p:cNvGrpSpPr/>
            <p:nvPr/>
          </p:nvGrpSpPr>
          <p:grpSpPr>
            <a:xfrm>
              <a:off x="1937954" y="2925380"/>
              <a:ext cx="1139832" cy="422798"/>
              <a:chOff x="1565012" y="2875152"/>
              <a:chExt cx="1139832" cy="422798"/>
            </a:xfrm>
          </p:grpSpPr>
          <p:pic>
            <p:nvPicPr>
              <p:cNvPr id="20" name="Shape 673">
                <a:extLst>
                  <a:ext uri="{FF2B5EF4-FFF2-40B4-BE49-F238E27FC236}">
                    <a16:creationId xmlns:a16="http://schemas.microsoft.com/office/drawing/2014/main" id="{BD523195-8E4A-4DC0-9480-86D4C84E2B6E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1" name="Shape 673">
                <a:extLst>
                  <a:ext uri="{FF2B5EF4-FFF2-40B4-BE49-F238E27FC236}">
                    <a16:creationId xmlns:a16="http://schemas.microsoft.com/office/drawing/2014/main" id="{7E0F9573-5F1E-4074-B3BF-7442181A1822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2" name="Shape 673">
                <a:extLst>
                  <a:ext uri="{FF2B5EF4-FFF2-40B4-BE49-F238E27FC236}">
                    <a16:creationId xmlns:a16="http://schemas.microsoft.com/office/drawing/2014/main" id="{4DE9B63D-568F-4280-8BDB-44AB89555C49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7402CC6B-D805-4D71-A931-0E593FFF6357}"/>
                </a:ext>
              </a:extLst>
            </p:cNvPr>
            <p:cNvGrpSpPr/>
            <p:nvPr/>
          </p:nvGrpSpPr>
          <p:grpSpPr>
            <a:xfrm>
              <a:off x="1937954" y="3195764"/>
              <a:ext cx="1139832" cy="422798"/>
              <a:chOff x="1565012" y="2875152"/>
              <a:chExt cx="1139832" cy="422798"/>
            </a:xfrm>
          </p:grpSpPr>
          <p:pic>
            <p:nvPicPr>
              <p:cNvPr id="24" name="Shape 673">
                <a:extLst>
                  <a:ext uri="{FF2B5EF4-FFF2-40B4-BE49-F238E27FC236}">
                    <a16:creationId xmlns:a16="http://schemas.microsoft.com/office/drawing/2014/main" id="{93F36EB0-9FEB-488A-8E3A-641C8D390FB4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5" name="Shape 673">
                <a:extLst>
                  <a:ext uri="{FF2B5EF4-FFF2-40B4-BE49-F238E27FC236}">
                    <a16:creationId xmlns:a16="http://schemas.microsoft.com/office/drawing/2014/main" id="{37AE88A6-C641-4910-AE90-1D7F9DF30AEC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6" name="Shape 673">
                <a:extLst>
                  <a:ext uri="{FF2B5EF4-FFF2-40B4-BE49-F238E27FC236}">
                    <a16:creationId xmlns:a16="http://schemas.microsoft.com/office/drawing/2014/main" id="{A7BB4057-4600-499B-9134-89510510307A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群組 26">
              <a:extLst>
                <a:ext uri="{FF2B5EF4-FFF2-40B4-BE49-F238E27FC236}">
                  <a16:creationId xmlns:a16="http://schemas.microsoft.com/office/drawing/2014/main" id="{90605314-87A4-45C7-9556-F9CD8E5FFAB3}"/>
                </a:ext>
              </a:extLst>
            </p:cNvPr>
            <p:cNvGrpSpPr/>
            <p:nvPr/>
          </p:nvGrpSpPr>
          <p:grpSpPr>
            <a:xfrm>
              <a:off x="1937954" y="3473832"/>
              <a:ext cx="1139832" cy="422798"/>
              <a:chOff x="1565012" y="2875152"/>
              <a:chExt cx="1139832" cy="422798"/>
            </a:xfrm>
          </p:grpSpPr>
          <p:pic>
            <p:nvPicPr>
              <p:cNvPr id="28" name="Shape 673">
                <a:extLst>
                  <a:ext uri="{FF2B5EF4-FFF2-40B4-BE49-F238E27FC236}">
                    <a16:creationId xmlns:a16="http://schemas.microsoft.com/office/drawing/2014/main" id="{5E4B7EE1-6194-4173-95CD-0FA1564EB1A5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" name="Shape 673">
                <a:extLst>
                  <a:ext uri="{FF2B5EF4-FFF2-40B4-BE49-F238E27FC236}">
                    <a16:creationId xmlns:a16="http://schemas.microsoft.com/office/drawing/2014/main" id="{418CF5B8-CC1C-401F-9F6F-A8ABC2538622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0" name="Shape 673">
                <a:extLst>
                  <a:ext uri="{FF2B5EF4-FFF2-40B4-BE49-F238E27FC236}">
                    <a16:creationId xmlns:a16="http://schemas.microsoft.com/office/drawing/2014/main" id="{2E508C82-E9D2-4592-8B9C-4638D6F4C6A3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1" name="群組 30">
              <a:extLst>
                <a:ext uri="{FF2B5EF4-FFF2-40B4-BE49-F238E27FC236}">
                  <a16:creationId xmlns:a16="http://schemas.microsoft.com/office/drawing/2014/main" id="{7F15E1F5-E15B-42B3-B069-40E8E964AD3F}"/>
                </a:ext>
              </a:extLst>
            </p:cNvPr>
            <p:cNvGrpSpPr/>
            <p:nvPr/>
          </p:nvGrpSpPr>
          <p:grpSpPr>
            <a:xfrm>
              <a:off x="1937954" y="3711198"/>
              <a:ext cx="1139832" cy="422798"/>
              <a:chOff x="1565012" y="2875152"/>
              <a:chExt cx="1139832" cy="422798"/>
            </a:xfrm>
          </p:grpSpPr>
          <p:pic>
            <p:nvPicPr>
              <p:cNvPr id="32" name="Shape 673">
                <a:extLst>
                  <a:ext uri="{FF2B5EF4-FFF2-40B4-BE49-F238E27FC236}">
                    <a16:creationId xmlns:a16="http://schemas.microsoft.com/office/drawing/2014/main" id="{BE8DFF7F-28BB-4DD4-945F-B8DD495C9D7B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3" name="Shape 673">
                <a:extLst>
                  <a:ext uri="{FF2B5EF4-FFF2-40B4-BE49-F238E27FC236}">
                    <a16:creationId xmlns:a16="http://schemas.microsoft.com/office/drawing/2014/main" id="{DAAE6C47-7024-40D6-9B99-E94A26048C01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4" name="Shape 673">
                <a:extLst>
                  <a:ext uri="{FF2B5EF4-FFF2-40B4-BE49-F238E27FC236}">
                    <a16:creationId xmlns:a16="http://schemas.microsoft.com/office/drawing/2014/main" id="{11E34F43-8697-414A-AEF8-12DCA7BFCE23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cxnSp>
        <p:nvCxnSpPr>
          <p:cNvPr id="131" name="Google Shape;147;p29">
            <a:extLst>
              <a:ext uri="{FF2B5EF4-FFF2-40B4-BE49-F238E27FC236}">
                <a16:creationId xmlns:a16="http://schemas.microsoft.com/office/drawing/2014/main" id="{EDF11122-B312-4522-BB20-8BE27FCF7905}"/>
              </a:ext>
            </a:extLst>
          </p:cNvPr>
          <p:cNvCxnSpPr/>
          <p:nvPr/>
        </p:nvCxnSpPr>
        <p:spPr>
          <a:xfrm rot="16200000">
            <a:off x="3791020" y="2610709"/>
            <a:ext cx="1009130" cy="570"/>
          </a:xfrm>
          <a:prstGeom prst="bentConnector3">
            <a:avLst>
              <a:gd name="adj1" fmla="val 5000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52" name="群組 51">
            <a:extLst>
              <a:ext uri="{FF2B5EF4-FFF2-40B4-BE49-F238E27FC236}">
                <a16:creationId xmlns:a16="http://schemas.microsoft.com/office/drawing/2014/main" id="{49B248D4-FD6F-49AD-82FD-491C22664C3B}"/>
              </a:ext>
            </a:extLst>
          </p:cNvPr>
          <p:cNvGrpSpPr/>
          <p:nvPr/>
        </p:nvGrpSpPr>
        <p:grpSpPr>
          <a:xfrm>
            <a:off x="3414422" y="2840962"/>
            <a:ext cx="1573080" cy="1533936"/>
            <a:chOff x="3758675" y="3299600"/>
            <a:chExt cx="1097100" cy="1069800"/>
          </a:xfrm>
        </p:grpSpPr>
        <p:sp>
          <p:nvSpPr>
            <p:cNvPr id="53" name="Google Shape;148;p29">
              <a:extLst>
                <a:ext uri="{FF2B5EF4-FFF2-40B4-BE49-F238E27FC236}">
                  <a16:creationId xmlns:a16="http://schemas.microsoft.com/office/drawing/2014/main" id="{BB551CD7-AF23-4166-9FC9-4699C20D4652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54" name="Google Shape;189;p29">
              <a:extLst>
                <a:ext uri="{FF2B5EF4-FFF2-40B4-BE49-F238E27FC236}">
                  <a16:creationId xmlns:a16="http://schemas.microsoft.com/office/drawing/2014/main" id="{154F5466-A6BD-41CC-BAD7-81845DD566D9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微軟正黑體" pitchFamily="34" charset="-120"/>
                  <a:ea typeface="微軟正黑體" pitchFamily="34" charset="-120"/>
                </a:rPr>
                <a:t>           QVR Pro </a:t>
              </a:r>
              <a:endParaRPr sz="1000" b="1"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55" name="Google Shape;190;p29">
              <a:extLst>
                <a:ext uri="{FF2B5EF4-FFF2-40B4-BE49-F238E27FC236}">
                  <a16:creationId xmlns:a16="http://schemas.microsoft.com/office/drawing/2014/main" id="{B2E96207-794B-4F80-88AE-B4A38EA3328F}"/>
                </a:ext>
              </a:extLst>
            </p:cNvPr>
            <p:cNvPicPr preferRelativeResize="0"/>
            <p:nvPr/>
          </p:nvPicPr>
          <p:blipFill rotWithShape="1">
            <a:blip r:embed="rId16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4500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56" name="群組 217">
              <a:extLst>
                <a:ext uri="{FF2B5EF4-FFF2-40B4-BE49-F238E27FC236}">
                  <a16:creationId xmlns:a16="http://schemas.microsoft.com/office/drawing/2014/main" id="{6B0468EB-8620-46F1-A316-3CC2C0A680E9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61" name="Shape 673">
                <a:extLst>
                  <a:ext uri="{FF2B5EF4-FFF2-40B4-BE49-F238E27FC236}">
                    <a16:creationId xmlns:a16="http://schemas.microsoft.com/office/drawing/2014/main" id="{86BEB58B-790E-449B-9796-F445574B06E6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2" name="Shape 673">
                <a:extLst>
                  <a:ext uri="{FF2B5EF4-FFF2-40B4-BE49-F238E27FC236}">
                    <a16:creationId xmlns:a16="http://schemas.microsoft.com/office/drawing/2014/main" id="{697FA8A4-52FE-4934-8598-DB2414292C68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3" name="Shape 673">
                <a:extLst>
                  <a:ext uri="{FF2B5EF4-FFF2-40B4-BE49-F238E27FC236}">
                    <a16:creationId xmlns:a16="http://schemas.microsoft.com/office/drawing/2014/main" id="{2400491E-6D1B-4952-8EE8-19659E07C138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群組 221">
              <a:extLst>
                <a:ext uri="{FF2B5EF4-FFF2-40B4-BE49-F238E27FC236}">
                  <a16:creationId xmlns:a16="http://schemas.microsoft.com/office/drawing/2014/main" id="{DD603C09-0029-4DF4-A7D5-2D4D736A2B33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58" name="Shape 673">
                <a:extLst>
                  <a:ext uri="{FF2B5EF4-FFF2-40B4-BE49-F238E27FC236}">
                    <a16:creationId xmlns:a16="http://schemas.microsoft.com/office/drawing/2014/main" id="{E5E50E18-FA6B-4D91-B0F4-CDC1612C0C09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59" name="Shape 673">
                <a:extLst>
                  <a:ext uri="{FF2B5EF4-FFF2-40B4-BE49-F238E27FC236}">
                    <a16:creationId xmlns:a16="http://schemas.microsoft.com/office/drawing/2014/main" id="{58C388A6-6548-41BA-B0C6-600DAE4EBFD6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0" name="Shape 673">
                <a:extLst>
                  <a:ext uri="{FF2B5EF4-FFF2-40B4-BE49-F238E27FC236}">
                    <a16:creationId xmlns:a16="http://schemas.microsoft.com/office/drawing/2014/main" id="{CF161D5B-4ADE-4B8D-BF70-49ACCA1CDFCF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104" name="圖片 103">
            <a:extLst>
              <a:ext uri="{FF2B5EF4-FFF2-40B4-BE49-F238E27FC236}">
                <a16:creationId xmlns:a16="http://schemas.microsoft.com/office/drawing/2014/main" id="{1A8FBD40-DE0D-478C-95D1-0B863E5BA864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3864" y="1966259"/>
            <a:ext cx="1545431" cy="279286"/>
          </a:xfrm>
          <a:prstGeom prst="rect">
            <a:avLst/>
          </a:prstGeom>
        </p:spPr>
      </p:pic>
      <p:sp>
        <p:nvSpPr>
          <p:cNvPr id="103" name="矩形 102">
            <a:extLst>
              <a:ext uri="{FF2B5EF4-FFF2-40B4-BE49-F238E27FC236}">
                <a16:creationId xmlns:a16="http://schemas.microsoft.com/office/drawing/2014/main" id="{4FC9099C-6C6E-411E-8EAC-6FA1CA5E656B}"/>
              </a:ext>
            </a:extLst>
          </p:cNvPr>
          <p:cNvSpPr/>
          <p:nvPr/>
        </p:nvSpPr>
        <p:spPr>
          <a:xfrm>
            <a:off x="3613217" y="1952125"/>
            <a:ext cx="1416225" cy="2846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r"/>
            <a:r>
              <a:rPr lang="en-US" altLang="zh-TW" sz="1250" b="1">
                <a:solidFill>
                  <a:schemeClr val="bg1"/>
                </a:solidFill>
              </a:rPr>
              <a:t>QVR Pro Client</a:t>
            </a:r>
          </a:p>
        </p:txBody>
      </p:sp>
      <p:pic>
        <p:nvPicPr>
          <p:cNvPr id="133" name="圖片 132">
            <a:extLst>
              <a:ext uri="{FF2B5EF4-FFF2-40B4-BE49-F238E27FC236}">
                <a16:creationId xmlns:a16="http://schemas.microsoft.com/office/drawing/2014/main" id="{243C71FD-13C2-4D4C-A4D4-D6CAFEE1C21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30087" y="780371"/>
            <a:ext cx="1405877" cy="1048099"/>
          </a:xfrm>
          <a:prstGeom prst="rect">
            <a:avLst/>
          </a:prstGeom>
        </p:spPr>
      </p:pic>
      <p:pic>
        <p:nvPicPr>
          <p:cNvPr id="137" name="圖片 136">
            <a:extLst>
              <a:ext uri="{FF2B5EF4-FFF2-40B4-BE49-F238E27FC236}">
                <a16:creationId xmlns:a16="http://schemas.microsoft.com/office/drawing/2014/main" id="{E2CC666B-E3FC-424C-A4C4-616DCA8ED69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695007" y="780371"/>
            <a:ext cx="1219665" cy="1333866"/>
          </a:xfrm>
          <a:prstGeom prst="rect">
            <a:avLst/>
          </a:prstGeom>
        </p:spPr>
      </p:pic>
      <p:sp>
        <p:nvSpPr>
          <p:cNvPr id="51" name="Google Shape;152;p29">
            <a:extLst>
              <a:ext uri="{FF2B5EF4-FFF2-40B4-BE49-F238E27FC236}">
                <a16:creationId xmlns:a16="http://schemas.microsoft.com/office/drawing/2014/main" id="{E2D0F05C-0A1A-47DD-B9FB-2281A9587302}"/>
              </a:ext>
            </a:extLst>
          </p:cNvPr>
          <p:cNvSpPr txBox="1"/>
          <p:nvPr/>
        </p:nvSpPr>
        <p:spPr>
          <a:xfrm>
            <a:off x="704102" y="1590972"/>
            <a:ext cx="1606601" cy="345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3-Party AI Engine</a:t>
            </a:r>
            <a:endParaRPr sz="12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3" name="圖片 142">
            <a:extLst>
              <a:ext uri="{FF2B5EF4-FFF2-40B4-BE49-F238E27FC236}">
                <a16:creationId xmlns:a16="http://schemas.microsoft.com/office/drawing/2014/main" id="{6D023A92-CFD1-438F-AC02-615E9579D168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3222" y="1936307"/>
            <a:ext cx="1061466" cy="536543"/>
          </a:xfrm>
          <a:prstGeom prst="rect">
            <a:avLst/>
          </a:prstGeom>
        </p:spPr>
      </p:pic>
      <p:sp>
        <p:nvSpPr>
          <p:cNvPr id="48" name="Google Shape;157;p29">
            <a:extLst>
              <a:ext uri="{FF2B5EF4-FFF2-40B4-BE49-F238E27FC236}">
                <a16:creationId xmlns:a16="http://schemas.microsoft.com/office/drawing/2014/main" id="{F5EFB175-96DD-424A-AD82-B68DB696C09B}"/>
              </a:ext>
            </a:extLst>
          </p:cNvPr>
          <p:cNvSpPr txBox="1"/>
          <p:nvPr/>
        </p:nvSpPr>
        <p:spPr>
          <a:xfrm>
            <a:off x="1563205" y="2009540"/>
            <a:ext cx="1010318" cy="221355"/>
          </a:xfrm>
          <a:prstGeom prst="rect">
            <a:avLst/>
          </a:prstGeom>
          <a:solidFill>
            <a:srgbClr val="F16C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 algn="ctr">
              <a:buNone/>
              <a:defRPr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defRPr>
            </a:lvl1pPr>
          </a:lstStyle>
          <a:p>
            <a:r>
              <a:rPr lang="en-US">
                <a:sym typeface="Calibri"/>
              </a:rPr>
              <a:t>Metadata</a:t>
            </a:r>
          </a:p>
        </p:txBody>
      </p:sp>
      <p:pic>
        <p:nvPicPr>
          <p:cNvPr id="144" name="圖片 143">
            <a:extLst>
              <a:ext uri="{FF2B5EF4-FFF2-40B4-BE49-F238E27FC236}">
                <a16:creationId xmlns:a16="http://schemas.microsoft.com/office/drawing/2014/main" id="{98A2189C-B281-4CBF-A54D-59456B8F2902}"/>
              </a:ext>
            </a:extLst>
          </p:cNvPr>
          <p:cNvPicPr>
            <a:picLocks noChangeAspect="1"/>
          </p:cNvPicPr>
          <p:nvPr/>
        </p:nvPicPr>
        <p:blipFill rotWithShape="1">
          <a:blip r:embed="rId2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4666" y="1926642"/>
            <a:ext cx="737276" cy="603407"/>
          </a:xfrm>
          <a:prstGeom prst="rect">
            <a:avLst/>
          </a:prstGeom>
        </p:spPr>
      </p:pic>
      <p:sp>
        <p:nvSpPr>
          <p:cNvPr id="47" name="Google Shape;156;p29">
            <a:extLst>
              <a:ext uri="{FF2B5EF4-FFF2-40B4-BE49-F238E27FC236}">
                <a16:creationId xmlns:a16="http://schemas.microsoft.com/office/drawing/2014/main" id="{63C36DD2-2155-4778-8F18-441DC7924E4C}"/>
              </a:ext>
            </a:extLst>
          </p:cNvPr>
          <p:cNvSpPr/>
          <p:nvPr/>
        </p:nvSpPr>
        <p:spPr>
          <a:xfrm>
            <a:off x="429089" y="1971020"/>
            <a:ext cx="689774" cy="227195"/>
          </a:xfrm>
          <a:prstGeom prst="rect">
            <a:avLst/>
          </a:prstGeom>
          <a:solidFill>
            <a:srgbClr val="31859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RTSP</a:t>
            </a:r>
            <a:endParaRPr sz="1000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39" name="標題 38">
            <a:extLst>
              <a:ext uri="{FF2B5EF4-FFF2-40B4-BE49-F238E27FC236}">
                <a16:creationId xmlns:a16="http://schemas.microsoft.com/office/drawing/2014/main" id="{6390F3B9-8B70-46F6-A2D8-13E82B15E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031"/>
            <a:ext cx="7886700" cy="993775"/>
          </a:xfrm>
        </p:spPr>
        <p:txBody>
          <a:bodyPr>
            <a:normAutofit fontScale="90000"/>
          </a:bodyPr>
          <a:lstStyle/>
          <a:p>
            <a:r>
              <a:rPr lang="zh-TW" altLang="en-US"/>
              <a:t>家用商用都適用的</a:t>
            </a:r>
            <a:r>
              <a:rPr lang="zh-CN" altLang="en-US"/>
              <a:t>監控解決方案</a:t>
            </a:r>
            <a:endParaRPr lang="zh-TW" altLang="en-US"/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4BABF72F-062C-4060-B074-D15F9A00E0B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28092" b="8774"/>
          <a:stretch/>
        </p:blipFill>
        <p:spPr>
          <a:xfrm>
            <a:off x="3611704" y="839707"/>
            <a:ext cx="1758018" cy="1201331"/>
          </a:xfrm>
          <a:prstGeom prst="rect">
            <a:avLst/>
          </a:prstGeom>
        </p:spPr>
      </p:pic>
      <p:pic>
        <p:nvPicPr>
          <p:cNvPr id="120" name="圖片 119">
            <a:extLst>
              <a:ext uri="{FF2B5EF4-FFF2-40B4-BE49-F238E27FC236}">
                <a16:creationId xmlns:a16="http://schemas.microsoft.com/office/drawing/2014/main" id="{349163FC-0574-4E43-AFC9-9CF5FBFDA42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3417723" y="815897"/>
            <a:ext cx="488973" cy="488973"/>
          </a:xfrm>
          <a:prstGeom prst="rect">
            <a:avLst/>
          </a:prstGeom>
        </p:spPr>
      </p:pic>
      <p:sp>
        <p:nvSpPr>
          <p:cNvPr id="124" name="矩形 123">
            <a:extLst>
              <a:ext uri="{FF2B5EF4-FFF2-40B4-BE49-F238E27FC236}">
                <a16:creationId xmlns:a16="http://schemas.microsoft.com/office/drawing/2014/main" id="{8BF7CFCF-B66F-403B-A551-E12C11095D99}"/>
              </a:ext>
            </a:extLst>
          </p:cNvPr>
          <p:cNvSpPr/>
          <p:nvPr/>
        </p:nvSpPr>
        <p:spPr>
          <a:xfrm>
            <a:off x="1559349" y="2221296"/>
            <a:ext cx="1105283" cy="24622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000" b="1">
                <a:solidFill>
                  <a:schemeClr val="bg1"/>
                </a:solidFill>
                <a:latin typeface="Microsoft JhengHei"/>
                <a:ea typeface="Microsoft JhengHei"/>
              </a:rPr>
              <a:t>Metadata </a:t>
            </a:r>
            <a:r>
              <a:rPr lang="zh-TW" altLang="en-US" sz="1000" b="1">
                <a:solidFill>
                  <a:schemeClr val="bg1"/>
                </a:solidFill>
                <a:latin typeface="Microsoft JhengHei"/>
                <a:ea typeface="Microsoft JhengHei"/>
              </a:rPr>
              <a:t>網址</a:t>
            </a:r>
          </a:p>
        </p:txBody>
      </p:sp>
      <p:sp>
        <p:nvSpPr>
          <p:cNvPr id="125" name="矩形 124">
            <a:extLst>
              <a:ext uri="{FF2B5EF4-FFF2-40B4-BE49-F238E27FC236}">
                <a16:creationId xmlns:a16="http://schemas.microsoft.com/office/drawing/2014/main" id="{FDBF9C3E-DBED-4496-8006-32901330BB14}"/>
              </a:ext>
            </a:extLst>
          </p:cNvPr>
          <p:cNvSpPr/>
          <p:nvPr/>
        </p:nvSpPr>
        <p:spPr>
          <a:xfrm>
            <a:off x="388197" y="2164805"/>
            <a:ext cx="702950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000" b="1">
                <a:solidFill>
                  <a:schemeClr val="bg1"/>
                </a:solidFill>
                <a:latin typeface="Microsoft JhengHei"/>
                <a:ea typeface="Microsoft JhengHei"/>
              </a:rPr>
              <a:t>QVR Pro API</a:t>
            </a:r>
          </a:p>
        </p:txBody>
      </p:sp>
    </p:spTree>
    <p:extLst>
      <p:ext uri="{BB962C8B-B14F-4D97-AF65-F5344CB8AC3E}">
        <p14:creationId xmlns:p14="http://schemas.microsoft.com/office/powerpoint/2010/main" val="11558717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748">
            <a:extLst>
              <a:ext uri="{FF2B5EF4-FFF2-40B4-BE49-F238E27FC236}">
                <a16:creationId xmlns:a16="http://schemas.microsoft.com/office/drawing/2014/main" id="{90A11CA8-5093-4874-8148-5358E6CE4C8A}"/>
              </a:ext>
            </a:extLst>
          </p:cNvPr>
          <p:cNvSpPr txBox="1"/>
          <p:nvPr/>
        </p:nvSpPr>
        <p:spPr>
          <a:xfrm>
            <a:off x="2593182" y="4757738"/>
            <a:ext cx="3793331" cy="3214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63500" lvl="0" indent="0" algn="ctr" rtl="0"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TW" sz="600" b="1">
                <a:solidFill>
                  <a:schemeClr val="tx1">
                    <a:lumMod val="50000"/>
                    <a:lumOff val="50000"/>
                  </a:schemeClr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©2019</a:t>
            </a:r>
            <a:r>
              <a:rPr lang="zh-TW" altLang="en-US" sz="600" b="1">
                <a:solidFill>
                  <a:schemeClr val="tx1">
                    <a:lumMod val="50000"/>
                    <a:lumOff val="50000"/>
                  </a:schemeClr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著作權為威聯通科技股份有限公司所有。威聯通科技並保留所有權利。威聯通科技股份有限公司所使用或註冊之商標或標章。檔案中所提及之產品及公司名稱可能為其他公司所有之商標 。</a:t>
            </a:r>
            <a:endParaRPr lang="zh-TW" altLang="en-US" sz="600" b="1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DEACB964-FB5D-4163-B58C-13C451F3FBFC}"/>
              </a:ext>
            </a:extLst>
          </p:cNvPr>
          <p:cNvSpPr/>
          <p:nvPr/>
        </p:nvSpPr>
        <p:spPr>
          <a:xfrm>
            <a:off x="2176272" y="1940814"/>
            <a:ext cx="46451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超值 </a:t>
            </a:r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5GbE/2.5GbE/1GbE </a:t>
            </a:r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高頻寬 </a:t>
            </a:r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</a:t>
            </a:r>
          </a:p>
          <a:p>
            <a:pPr algn="ctr"/>
            <a:r>
              <a:rPr lang="en-US" altLang="zh-TW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SSD </a:t>
            </a:r>
            <a:r>
              <a:rPr lang="zh-TW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加速推升極致效能</a:t>
            </a:r>
            <a:endParaRPr lang="zh-TW" alt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34C48540-9BA3-4A24-87CC-2203971E4D12}"/>
              </a:ext>
            </a:extLst>
          </p:cNvPr>
          <p:cNvGrpSpPr/>
          <p:nvPr/>
        </p:nvGrpSpPr>
        <p:grpSpPr>
          <a:xfrm>
            <a:off x="1225535" y="2212847"/>
            <a:ext cx="786042" cy="759837"/>
            <a:chOff x="8412860" y="1191429"/>
            <a:chExt cx="539131" cy="521159"/>
          </a:xfrm>
        </p:grpSpPr>
        <p:sp>
          <p:nvSpPr>
            <p:cNvPr id="5" name="橢圓 4">
              <a:extLst>
                <a:ext uri="{FF2B5EF4-FFF2-40B4-BE49-F238E27FC236}">
                  <a16:creationId xmlns:a16="http://schemas.microsoft.com/office/drawing/2014/main" id="{3E30813F-4F46-40EC-9874-79F36D70522D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E44A33B4-7FAA-4F6D-B844-5BAF42241D55}"/>
                </a:ext>
              </a:extLst>
            </p:cNvPr>
            <p:cNvSpPr/>
            <p:nvPr/>
          </p:nvSpPr>
          <p:spPr>
            <a:xfrm>
              <a:off x="8418976" y="1271027"/>
              <a:ext cx="518335" cy="3799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新品</a:t>
              </a:r>
              <a:endParaRPr lang="en-US" altLang="zh-TW" sz="1500" b="1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5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上市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1_自訂設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1380</Words>
  <Application>Microsoft Office PowerPoint</Application>
  <PresentationFormat>如螢幕大小 (16:9)</PresentationFormat>
  <Paragraphs>372</Paragraphs>
  <Slides>27</Slides>
  <Notes>15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27</vt:i4>
      </vt:variant>
    </vt:vector>
  </HeadingPairs>
  <TitlesOfParts>
    <vt:vector size="36" baseType="lpstr">
      <vt:lpstr>Noto Sans Symbols</vt:lpstr>
      <vt:lpstr>Microsoft JhengHei</vt:lpstr>
      <vt:lpstr>Microsoft JhengHei</vt:lpstr>
      <vt:lpstr>新細明體</vt:lpstr>
      <vt:lpstr>Arial</vt:lpstr>
      <vt:lpstr>Calibri</vt:lpstr>
      <vt:lpstr>Calibri Light</vt:lpstr>
      <vt:lpstr>Wingdings</vt:lpstr>
      <vt:lpstr>1_自訂設計</vt:lpstr>
      <vt:lpstr>PowerPoint 簡報</vt:lpstr>
      <vt:lpstr>TVS-x72 家族新成員 TVS-x72N</vt:lpstr>
      <vt:lpstr>超值的 家用/商用 NAS</vt:lpstr>
      <vt:lpstr>原廠神配件 QNA-UC5G1T (選購)</vt:lpstr>
      <vt:lpstr>建構2.5GbE/5GbE 高速連線</vt:lpstr>
      <vt:lpstr>5GbE 效能  Live Demo</vt:lpstr>
      <vt:lpstr>正面硬體配置</vt:lpstr>
      <vt:lpstr>TVS-x72N 背面硬體配置</vt:lpstr>
      <vt:lpstr>TVS-x72N 內部硬體配置</vt:lpstr>
      <vt:lpstr>直接輸出 HDMI 4K@60Hz 影片</vt:lpstr>
      <vt:lpstr>內建兩個PCIe Gen3 x2 M.2埠</vt:lpstr>
      <vt:lpstr>免拆蓋升級記憶體</vt:lpstr>
      <vt:lpstr>PCIe 擴充槽</vt:lpstr>
      <vt:lpstr>豐富的各式網路相關擴充配件</vt:lpstr>
      <vt:lpstr>各種應用</vt:lpstr>
      <vt:lpstr>QNAP 完整的資料保護方案 </vt:lpstr>
      <vt:lpstr>HBS 3全面進化</vt:lpstr>
      <vt:lpstr>QuDedup 黑科技，資料減量，小就是快！</vt:lpstr>
      <vt:lpstr>QTS 與虛擬化應用提升生產力</vt:lpstr>
      <vt:lpstr>Virtualization Station 3.2  除了GPU pass-through 之外還有更多</vt:lpstr>
      <vt:lpstr>探索更多的應用 </vt:lpstr>
      <vt:lpstr>使用 PLEX 建構媒體收藏指揮中心</vt:lpstr>
      <vt:lpstr>接上螢幕，HD Station 讓 NAS 變身個人電腦</vt:lpstr>
      <vt:lpstr>HD Station 應用管理工具</vt:lpstr>
      <vt:lpstr>QVR Pro建置安全監控</vt:lpstr>
      <vt:lpstr>家用商用都適用的監控解決方案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投影片 1</dc:title>
  <dc:creator>Coco Chiang</dc:creator>
  <cp:lastModifiedBy>QNAP_Yvonne Tsai</cp:lastModifiedBy>
  <cp:revision>1</cp:revision>
  <cp:lastPrinted>2019-08-12T09:47:18Z</cp:lastPrinted>
  <dcterms:modified xsi:type="dcterms:W3CDTF">2019-08-13T06:20:14Z</dcterms:modified>
</cp:coreProperties>
</file>