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86" r:id="rId1"/>
  </p:sldMasterIdLst>
  <p:notesMasterIdLst>
    <p:notesMasterId r:id="rId30"/>
  </p:notesMasterIdLst>
  <p:sldIdLst>
    <p:sldId id="437" r:id="rId2"/>
    <p:sldId id="313" r:id="rId3"/>
    <p:sldId id="438" r:id="rId4"/>
    <p:sldId id="303" r:id="rId5"/>
    <p:sldId id="439" r:id="rId6"/>
    <p:sldId id="441" r:id="rId7"/>
    <p:sldId id="1331" r:id="rId8"/>
    <p:sldId id="309" r:id="rId9"/>
    <p:sldId id="323" r:id="rId10"/>
    <p:sldId id="308" r:id="rId11"/>
    <p:sldId id="312" r:id="rId12"/>
    <p:sldId id="274" r:id="rId13"/>
    <p:sldId id="306" r:id="rId14"/>
    <p:sldId id="423" r:id="rId15"/>
    <p:sldId id="315" r:id="rId16"/>
    <p:sldId id="442" r:id="rId17"/>
    <p:sldId id="1312" r:id="rId18"/>
    <p:sldId id="1328" r:id="rId19"/>
    <p:sldId id="1323" r:id="rId20"/>
    <p:sldId id="1329" r:id="rId21"/>
    <p:sldId id="260" r:id="rId22"/>
    <p:sldId id="261" r:id="rId23"/>
    <p:sldId id="355" r:id="rId24"/>
    <p:sldId id="352" r:id="rId25"/>
    <p:sldId id="360" r:id="rId26"/>
    <p:sldId id="297" r:id="rId27"/>
    <p:sldId id="284" r:id="rId28"/>
    <p:sldId id="302" r:id="rId29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355A9"/>
    <a:srgbClr val="124A9D"/>
    <a:srgbClr val="1354A9"/>
    <a:srgbClr val="F16C09"/>
    <a:srgbClr val="B46218"/>
    <a:srgbClr val="CC0066"/>
    <a:srgbClr val="114B9D"/>
    <a:srgbClr val="FEB4E5"/>
    <a:srgbClr val="A03A6D"/>
    <a:srgbClr val="00206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CCF4F11A-23CF-4E7E-9DF9-85F2C6E581D8}">
  <a:tblStyle styleId="{CCF4F11A-23CF-4E7E-9DF9-85F2C6E581D8}" styleName="Table_0">
    <a:wholeTbl>
      <a:tcTxStyle b="off" i="off">
        <a:font>
          <a:latin typeface="Arial"/>
          <a:ea typeface="Arial"/>
          <a:cs typeface="Arial"/>
        </a:font>
        <a:schemeClr val="dk1"/>
      </a:tcTxStyle>
      <a:tcStyle>
        <a:tcBdr>
          <a:left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FFFFFF">
              <a:alpha val="0"/>
            </a:srgbClr>
          </a:solidFill>
        </a:fill>
      </a:tcStyle>
    </a:wholeTbl>
    <a:band1H>
      <a:tcTxStyle/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TxStyle/>
      <a:tcStyle>
        <a:tcBdr/>
      </a:tcStyle>
    </a:band2H>
    <a:band1V>
      <a:tcTxStyle/>
      <a:tcStyle>
        <a:tcBdr>
          <a:top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TxStyle/>
      <a:tcStyle>
        <a:tcBdr/>
      </a:tcStyle>
    </a:band2V>
    <a:lastCol>
      <a:tcTxStyle b="on" i="off"/>
      <a:tcStyle>
        <a:tcBdr>
          <a:left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lastCol>
    <a:firstCol>
      <a:tcTxStyle b="on" i="off"/>
      <a:tcStyle>
        <a:tcBdr>
          <a:left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firstCol>
    <a:lastRow>
      <a:tcTxStyle b="on" i="off"/>
      <a:tcStyle>
        <a:tcBdr>
          <a:left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FFFFFF">
              <a:alpha val="0"/>
            </a:srgbClr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Arial"/>
          <a:ea typeface="Arial"/>
          <a:cs typeface="Arial"/>
        </a:font>
        <a:schemeClr val="lt1"/>
      </a:tcTxStyle>
      <a:tcStyle>
        <a:tcBdr>
          <a:left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chemeClr val="accent6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C707DFD8-C232-4B70-B17B-26034490E565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1B74FD3F-7353-4200-B0B9-FC3B863CEA15}" styleName="Table_2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3C2FFA5D-87B4-456A-9821-1D502468CF0F}" styleName="佈景主題樣式 1 - 輔色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佈景主題樣式 1 - 輔色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D113A9D2-9D6B-4929-AA2D-F23B5EE8CBE7}" styleName="佈景主題樣式 2 - 輔色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C083E6E3-FA7D-4D7B-A595-EF9225AFEA82}" styleName="淺色樣式 1 - 輔色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9D7B26C5-4107-4FEC-AEDC-1716B250A1EF}" styleName="淺色樣式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D5ABB26-0587-4C30-8999-92F81FD0307C}" styleName="無樣式、無格線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27F97BB-C833-4FB7-BDE5-3F7075034690}" styleName="佈景主題樣式 2 - 輔色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38B1855-1B75-4FBE-930C-398BA8C253C6}" styleName="佈景主題樣式 2 - 輔色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B4B98B0-60AC-42C2-AFA5-B58CD77FA1E5}" styleName="淺色樣式 1 - 輔色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淺色樣式 1 - 輔色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howGuides="1">
      <p:cViewPr varScale="1">
        <p:scale>
          <a:sx n="151" d="100"/>
          <a:sy n="151" d="100"/>
        </p:scale>
        <p:origin x="1094" y="8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2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Book2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TW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lang="en-US" sz="1400" b="1" i="0" u="none" strike="noStrike" kern="1200" spc="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r>
              <a:rPr lang="en-US" sz="1400" b="1" i="0" u="none" strike="noStrike" baseline="0" err="1">
                <a:solidFill>
                  <a:schemeClr val="bg1"/>
                </a:solidFill>
                <a:effectLst/>
              </a:rPr>
              <a:t>NVMe</a:t>
            </a:r>
            <a:r>
              <a:rPr lang="en-US" sz="1400" b="1" i="0" u="none" strike="noStrike" baseline="0">
                <a:solidFill>
                  <a:schemeClr val="bg1"/>
                </a:solidFill>
                <a:effectLst/>
              </a:rPr>
              <a:t> SSD/SATA SSD/HDD</a:t>
            </a:r>
            <a:r>
              <a:rPr lang="en-US" sz="1400" b="1" i="0" u="none" strike="noStrike" baseline="0">
                <a:solidFill>
                  <a:schemeClr val="bg1"/>
                </a:solidFill>
              </a:rPr>
              <a:t> </a:t>
            </a:r>
            <a:r>
              <a:rPr lang="en-US" b="1">
                <a:solidFill>
                  <a:schemeClr val="bg1"/>
                </a:solidFill>
              </a:rPr>
              <a:t>IOPS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400" b="1" i="0" u="none" strike="noStrike" kern="1200" spc="0" baseline="0">
              <a:solidFill>
                <a:schemeClr val="bg1"/>
              </a:solidFill>
              <a:latin typeface="+mn-lt"/>
              <a:ea typeface="+mn-ea"/>
              <a:cs typeface="+mn-cs"/>
            </a:defRPr>
          </a:pPr>
          <a:endParaRPr lang="zh-TW"/>
        </a:p>
      </c:txPr>
    </c:title>
    <c:autoTitleDeleted val="0"/>
    <c:plotArea>
      <c:layout>
        <c:manualLayout>
          <c:layoutTarget val="inner"/>
          <c:xMode val="edge"/>
          <c:yMode val="edge"/>
          <c:x val="0.14349930399400374"/>
          <c:y val="0.14622770075913499"/>
          <c:w val="0.85632711220087032"/>
          <c:h val="0.672127508848917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Sheet1!$A$5</c:f>
              <c:strCache>
                <c:ptCount val="1"/>
                <c:pt idx="0">
                  <c:v>Random Read (IOPS)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-3.7970009671888655E-3"/>
                  <c:y val="1.1748680190407727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605-6642-8CE2-F6BEF39DFF13}"/>
                </c:ext>
              </c:extLst>
            </c:dLbl>
            <c:dLbl>
              <c:idx val="1"/>
              <c:layout>
                <c:manualLayout>
                  <c:x val="-1.1391002901566484E-2"/>
                  <c:y val="-4.021360333629489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605-6642-8CE2-F6BEF39DFF1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lang="en-US" sz="9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zh-TW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Sheet1!$B$4:$D$4</c:f>
              <c:strCache>
                <c:ptCount val="3"/>
                <c:pt idx="0">
                  <c:v>NVMe PCIe Gen3 x 2</c:v>
                </c:pt>
                <c:pt idx="1">
                  <c:v>SATA 6Gb/s SSD</c:v>
                </c:pt>
                <c:pt idx="2">
                  <c:v>SATA 6Gb/s HDD</c:v>
                </c:pt>
              </c:strCache>
            </c:strRef>
          </c:cat>
          <c:val>
            <c:numRef>
              <c:f>Sheet1!$B$5:$D$5</c:f>
              <c:numCache>
                <c:formatCode>General</c:formatCode>
                <c:ptCount val="3"/>
                <c:pt idx="0">
                  <c:v>250000</c:v>
                </c:pt>
                <c:pt idx="1">
                  <c:v>75000</c:v>
                </c:pt>
                <c:pt idx="2">
                  <c:v>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605-6642-8CE2-F6BEF39DFF13}"/>
            </c:ext>
          </c:extLst>
        </c:ser>
        <c:ser>
          <c:idx val="1"/>
          <c:order val="1"/>
          <c:tx>
            <c:strRef>
              <c:f>Sheet1!$A$6</c:f>
              <c:strCache>
                <c:ptCount val="1"/>
                <c:pt idx="0">
                  <c:v>Random Write(IOPS)</c:v>
                </c:pt>
              </c:strCache>
            </c:strRef>
          </c:tx>
          <c:spPr>
            <a:solidFill>
              <a:srgbClr val="00FFFF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0"/>
                  <c:y val="-7.8850202620186084E-5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605-6642-8CE2-F6BEF39DFF13}"/>
                </c:ext>
              </c:extLst>
            </c:dLbl>
            <c:dLbl>
              <c:idx val="1"/>
              <c:layout>
                <c:manualLayout>
                  <c:x val="3.6308360328742182E-3"/>
                  <c:y val="1.4917604892049121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689-4220-A823-94B11760BB2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lang="en-US" sz="9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zh-TW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Sheet1!$B$4:$D$4</c:f>
              <c:strCache>
                <c:ptCount val="3"/>
                <c:pt idx="0">
                  <c:v>NVMe PCIe Gen3 x 2</c:v>
                </c:pt>
                <c:pt idx="1">
                  <c:v>SATA 6Gb/s SSD</c:v>
                </c:pt>
                <c:pt idx="2">
                  <c:v>SATA 6Gb/s HDD</c:v>
                </c:pt>
              </c:strCache>
            </c:strRef>
          </c:cat>
          <c:val>
            <c:numRef>
              <c:f>Sheet1!$B$6:$D$6</c:f>
              <c:numCache>
                <c:formatCode>General</c:formatCode>
                <c:ptCount val="3"/>
                <c:pt idx="0">
                  <c:v>145000</c:v>
                </c:pt>
                <c:pt idx="1">
                  <c:v>8500</c:v>
                </c:pt>
                <c:pt idx="2">
                  <c:v>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605-6642-8CE2-F6BEF39DFF13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219"/>
        <c:overlap val="-27"/>
        <c:axId val="270597120"/>
        <c:axId val="270639872"/>
      </c:barChart>
      <c:catAx>
        <c:axId val="2705971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900" b="0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  <c:crossAx val="270639872"/>
        <c:crosses val="autoZero"/>
        <c:auto val="1"/>
        <c:lblAlgn val="ctr"/>
        <c:lblOffset val="100"/>
        <c:noMultiLvlLbl val="0"/>
      </c:catAx>
      <c:valAx>
        <c:axId val="27063987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900" b="0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  <c:crossAx val="27059712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0"/>
        <c:txPr>
          <a:bodyPr rot="0" spcFirstLastPara="1" vertOverflow="ellipsis" vert="horz" wrap="square" anchor="ctr" anchorCtr="1"/>
          <a:lstStyle/>
          <a:p>
            <a:pPr>
              <a:defRPr lang="en-US" sz="900" b="0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</c:legendEntry>
      <c:legendEntry>
        <c:idx val="1"/>
        <c:txPr>
          <a:bodyPr rot="0" spcFirstLastPara="1" vertOverflow="ellipsis" vert="horz" wrap="square" anchor="ctr" anchorCtr="1"/>
          <a:lstStyle/>
          <a:p>
            <a:pPr>
              <a:defRPr lang="en-US" sz="900" b="0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</c:legendEntry>
      <c:layout>
        <c:manualLayout>
          <c:xMode val="edge"/>
          <c:yMode val="edge"/>
          <c:x val="2.2775348167156831E-2"/>
          <c:y val="0.89477883828778282"/>
          <c:w val="0.89354184310889861"/>
          <c:h val="6.6530324111584827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TW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zh-TW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TW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lang="en-US" sz="1400" b="1" i="0" u="none" strike="noStrike" kern="1200" spc="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r>
              <a:rPr lang="en-US" b="1" err="1">
                <a:solidFill>
                  <a:schemeClr val="bg1"/>
                </a:solidFill>
              </a:rPr>
              <a:t>NVMe</a:t>
            </a:r>
            <a:r>
              <a:rPr lang="en-US" b="1" baseline="0">
                <a:solidFill>
                  <a:schemeClr val="bg1"/>
                </a:solidFill>
              </a:rPr>
              <a:t> SSD/SATA SSD/HDD</a:t>
            </a:r>
            <a:r>
              <a:rPr lang="en-US" b="1" baseline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 </a:t>
            </a:r>
            <a:endParaRPr lang="en-US" b="1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c:rich>
      </c:tx>
      <c:layout>
        <c:manualLayout>
          <c:xMode val="edge"/>
          <c:yMode val="edge"/>
          <c:x val="0.22882791435177435"/>
          <c:y val="1.887812106077420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400" b="1" i="0" u="none" strike="noStrike" kern="1200" spc="0" baseline="0">
              <a:solidFill>
                <a:schemeClr val="bg1"/>
              </a:solidFill>
              <a:latin typeface="+mn-lt"/>
              <a:ea typeface="+mn-ea"/>
              <a:cs typeface="+mn-cs"/>
            </a:defRPr>
          </a:pPr>
          <a:endParaRPr lang="zh-TW"/>
        </a:p>
      </c:txPr>
    </c:title>
    <c:autoTitleDeleted val="0"/>
    <c:plotArea>
      <c:layout>
        <c:manualLayout>
          <c:layoutTarget val="inner"/>
          <c:xMode val="edge"/>
          <c:yMode val="edge"/>
          <c:x val="0.11117991922336243"/>
          <c:y val="0.17016373956719813"/>
          <c:w val="0.88882008077663732"/>
          <c:h val="0.61021909225113979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循序讀取(MB/s)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-7.4004177888673472E-4"/>
                  <c:y val="1.1187244166332572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972-F149-B401-6B3EE00A9750}"/>
                </c:ext>
              </c:extLst>
            </c:dLbl>
            <c:dLbl>
              <c:idx val="1"/>
              <c:layout>
                <c:manualLayout>
                  <c:x val="-7.4735369107819581E-17"/>
                  <c:y val="-7.697975099172048E-5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972-F149-B401-6B3EE00A9750}"/>
                </c:ext>
              </c:extLst>
            </c:dLbl>
            <c:dLbl>
              <c:idx val="2"/>
              <c:layout>
                <c:manualLayout>
                  <c:x val="4.0765217703916815E-3"/>
                  <c:y val="1.477829377109555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972-F149-B401-6B3EE00A975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lang="en-US" sz="9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zh-TW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Sheet1!$B$1:$D$1</c:f>
              <c:strCache>
                <c:ptCount val="3"/>
                <c:pt idx="0">
                  <c:v>NVMe PCIe Gen3 x 2</c:v>
                </c:pt>
                <c:pt idx="1">
                  <c:v>SATA 6Gb/s SSD</c:v>
                </c:pt>
                <c:pt idx="2">
                  <c:v>SATA 6Gb/s HDD</c:v>
                </c:pt>
              </c:strCache>
            </c:strRef>
          </c:cat>
          <c:val>
            <c:numRef>
              <c:f>Sheet1!$B$2:$D$2</c:f>
              <c:numCache>
                <c:formatCode>General</c:formatCode>
                <c:ptCount val="3"/>
                <c:pt idx="0">
                  <c:v>1450</c:v>
                </c:pt>
                <c:pt idx="1">
                  <c:v>550</c:v>
                </c:pt>
                <c:pt idx="2">
                  <c:v>180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972-F149-B401-6B3EE00A9750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循序寫入(MB/s)</c:v>
                </c:pt>
              </c:strCache>
            </c:strRef>
          </c:tx>
          <c:spPr>
            <a:solidFill>
              <a:srgbClr val="00FFFF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-8.1530435407833959E-3"/>
                  <c:y val="1.5318970447352375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972-F149-B401-6B3EE00A9750}"/>
                </c:ext>
              </c:extLst>
            </c:dLbl>
            <c:dLbl>
              <c:idx val="1"/>
              <c:layout>
                <c:manualLayout>
                  <c:x val="4.076521770391606E-3"/>
                  <c:y val="-7.6979750991790994E-5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972-F149-B401-6B3EE00A9750}"/>
                </c:ext>
              </c:extLst>
            </c:dLbl>
            <c:dLbl>
              <c:idx val="2"/>
              <c:layout>
                <c:manualLayout>
                  <c:x val="0"/>
                  <c:y val="1.477829377109555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972-F149-B401-6B3EE00A975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lang="en-US" sz="9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zh-TW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Sheet1!$B$1:$D$1</c:f>
              <c:strCache>
                <c:ptCount val="3"/>
                <c:pt idx="0">
                  <c:v>NVMe PCIe Gen3 x 2</c:v>
                </c:pt>
                <c:pt idx="1">
                  <c:v>SATA 6Gb/s SSD</c:v>
                </c:pt>
                <c:pt idx="2">
                  <c:v>SATA 6Gb/s HDD</c:v>
                </c:pt>
              </c:strCache>
            </c:strRef>
          </c:cat>
          <c:val>
            <c:numRef>
              <c:f>Sheet1!$B$3:$D$3</c:f>
              <c:numCache>
                <c:formatCode>General</c:formatCode>
                <c:ptCount val="3"/>
                <c:pt idx="0">
                  <c:v>640</c:v>
                </c:pt>
                <c:pt idx="1">
                  <c:v>450</c:v>
                </c:pt>
                <c:pt idx="2">
                  <c:v>180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972-F149-B401-6B3EE00A9750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219"/>
        <c:overlap val="-27"/>
        <c:axId val="270715520"/>
        <c:axId val="270827904"/>
      </c:barChart>
      <c:catAx>
        <c:axId val="2707155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900" b="0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  <c:crossAx val="270827904"/>
        <c:crosses val="autoZero"/>
        <c:auto val="1"/>
        <c:lblAlgn val="ctr"/>
        <c:lblOffset val="100"/>
        <c:noMultiLvlLbl val="0"/>
      </c:catAx>
      <c:valAx>
        <c:axId val="27082790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900" b="0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  <c:crossAx val="27071552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4486192949158072"/>
          <c:y val="0.86576610460335879"/>
          <c:w val="0.69396973294930575"/>
          <c:h val="6.495211950409281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900" b="0" i="0" u="none" strike="noStrike" kern="1200" baseline="0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+mn-cs"/>
            </a:defRPr>
          </a:pPr>
          <a:endParaRPr lang="zh-TW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zh-TW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Shape 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202462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457200" marR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tabLst/>
              <a:defRPr/>
            </a:pPr>
            <a:r>
              <a:rPr lang="zh-TW" altLang="en-US"/>
              <a:t>修改筆記</a:t>
            </a:r>
            <a:r>
              <a:rPr lang="en-US" altLang="zh-TW"/>
              <a:t>:</a:t>
            </a:r>
            <a:r>
              <a:rPr lang="zh-TW" altLang="en-US"/>
              <a:t> 中英文字間加上空格</a:t>
            </a:r>
            <a:r>
              <a:rPr lang="en-US" altLang="zh-TW"/>
              <a:t>;</a:t>
            </a:r>
            <a:r>
              <a:rPr lang="en-US" altLang="zh-TW" baseline="0"/>
              <a:t> </a:t>
            </a: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Pentium </a:t>
            </a:r>
            <a:r>
              <a:rPr lang="zh-TW" alt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後面加上</a:t>
            </a: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Gold</a:t>
            </a:r>
            <a:endParaRPr lang="zh-TW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zh-TW" altLang="en-US"/>
              <a:t>修改筆記</a:t>
            </a:r>
            <a:r>
              <a:rPr lang="en-US" altLang="zh-TW"/>
              <a:t>:</a:t>
            </a:r>
            <a:r>
              <a:rPr lang="zh-TW" altLang="en-US"/>
              <a:t> </a:t>
            </a:r>
            <a:r>
              <a:rPr lang="en-US" altLang="zh-TW"/>
              <a:t>TVS-472XT</a:t>
            </a:r>
            <a:r>
              <a:rPr lang="en-US" altLang="zh-TW" baseline="0"/>
              <a:t> ; TVS-672XT</a:t>
            </a:r>
            <a:endParaRPr lang="zh-TW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457200" marR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tabLst/>
              <a:defRPr/>
            </a:pPr>
            <a:r>
              <a:rPr lang="zh-TW" altLang="en-US"/>
              <a:t>修改筆記</a:t>
            </a:r>
            <a:r>
              <a:rPr lang="en-US" altLang="zh-TW"/>
              <a:t>:</a:t>
            </a:r>
            <a:r>
              <a:rPr lang="zh-TW" altLang="en-US"/>
              <a:t> </a:t>
            </a:r>
            <a:r>
              <a:rPr lang="en-US" altLang="zh-TW"/>
              <a:t>TVS-472XT</a:t>
            </a:r>
            <a:r>
              <a:rPr lang="en-US" altLang="zh-TW" baseline="0"/>
              <a:t> ; TVS-672XT; </a:t>
            </a:r>
            <a:r>
              <a:rPr lang="en-US" altLang="en-US" sz="1100" b="1" err="1">
                <a:solidFill>
                  <a:srgbClr val="005EA4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PCIe</a:t>
            </a:r>
            <a:r>
              <a:rPr lang="en-US" altLang="en-US" sz="1100" b="1">
                <a:solidFill>
                  <a:srgbClr val="005EA4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;</a:t>
            </a:r>
            <a:r>
              <a:rPr lang="en-US" altLang="en-US" sz="1100" b="1" baseline="0">
                <a:solidFill>
                  <a:srgbClr val="005EA4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 </a:t>
            </a:r>
            <a:r>
              <a:rPr lang="en-US" altLang="zh-TW" sz="1100" b="1">
                <a:solidFill>
                  <a:srgbClr val="005EA4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10</a:t>
            </a:r>
            <a:r>
              <a:rPr lang="en-US" altLang="en-US" sz="1100" b="1">
                <a:solidFill>
                  <a:srgbClr val="005EA4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GBESE-T;</a:t>
            </a:r>
            <a:r>
              <a:rPr lang="en-US" altLang="en-US" sz="1100" b="1" baseline="0">
                <a:solidFill>
                  <a:srgbClr val="005EA4"/>
                </a:solidFill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 </a:t>
            </a:r>
            <a:r>
              <a:rPr lang="en-US" altLang="en-US" sz="1100" b="1">
                <a:latin typeface="微軟正黑體" pitchFamily="34" charset="-120"/>
                <a:ea typeface="微軟正黑體" pitchFamily="34" charset="-120"/>
                <a:cs typeface="Arial" panose="020B0604020202020204" pitchFamily="34" charset="0"/>
              </a:rPr>
              <a:t>Gigabit </a:t>
            </a:r>
            <a:endParaRPr lang="zh-TW" altLang="en-US"/>
          </a:p>
          <a:p>
            <a:pPr>
              <a:buNone/>
            </a:pPr>
            <a:endParaRPr lang="zh-TW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zh-TW" altLang="en-US"/>
              <a:t>修改筆記</a:t>
            </a:r>
            <a:r>
              <a:rPr lang="en-US" altLang="zh-TW"/>
              <a:t>:</a:t>
            </a:r>
            <a:r>
              <a:rPr lang="zh-TW" altLang="en-US"/>
              <a:t> 中英文數字間加空格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Shape 725"/>
          <p:cNvSpPr txBox="1"/>
          <p:nvPr/>
        </p:nvSpPr>
        <p:spPr>
          <a:xfrm>
            <a:off x="3887788" y="8689975"/>
            <a:ext cx="2970300" cy="45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800" tIns="47400" rIns="94800" bIns="474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5"/>
              <a:buFont typeface="Calibri"/>
              <a:buNone/>
            </a:pPr>
            <a:fld id="{00000000-1234-1234-1234-123412341234}" type="slidenum">
              <a:rPr lang="en-US" altLang="zh-TW"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marL="0" marR="0" lvl="0" indent="0" algn="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325"/>
                <a:buFont typeface="Calibri"/>
                <a:buNone/>
              </a:pPr>
              <a:t>11</a:t>
            </a:fld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26" name="Shape 72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7588" cy="3430588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727" name="Shape 727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800" tIns="47400" rIns="94800" bIns="474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Calibri"/>
              <a:buNone/>
            </a:pPr>
            <a:r>
              <a:rPr lang="zh-TW" alt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修改筆記</a:t>
            </a:r>
            <a:r>
              <a:rPr lang="en-US" altLang="zh-TW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:</a:t>
            </a:r>
            <a:r>
              <a:rPr lang="zh-TW" altLang="en-US" sz="1200">
                <a:latin typeface="Microsoft JhengHei"/>
                <a:ea typeface="Microsoft JhengHei"/>
              </a:rPr>
              <a:t>直接輸出 HDMI 4K@60Hz 影片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974101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" name="Shape 318"/>
          <p:cNvSpPr txBox="1"/>
          <p:nvPr/>
        </p:nvSpPr>
        <p:spPr>
          <a:xfrm>
            <a:off x="3887788" y="8689976"/>
            <a:ext cx="2970300" cy="45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800" tIns="47400" rIns="94800" bIns="474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5"/>
              <a:buFont typeface="Calibri"/>
              <a:buNone/>
            </a:pPr>
            <a:fld id="{00000000-1234-1234-1234-123412341234}" type="slidenum">
              <a:rPr lang="en-US" altLang="zh-TW"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marL="0" marR="0" lvl="0" indent="0" algn="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325"/>
                <a:buFont typeface="Calibri"/>
                <a:buNone/>
              </a:pPr>
              <a:t>12</a:t>
            </a:fld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9" name="Shape 31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7588" cy="3430588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320" name="Shape 320"/>
          <p:cNvSpPr txBox="1">
            <a:spLocks noGrp="1"/>
          </p:cNvSpPr>
          <p:nvPr>
            <p:ph type="body" idx="1"/>
          </p:nvPr>
        </p:nvSpPr>
        <p:spPr>
          <a:xfrm>
            <a:off x="914401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800" tIns="47400" rIns="94800" bIns="474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Calibri"/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Shape 725"/>
          <p:cNvSpPr txBox="1"/>
          <p:nvPr/>
        </p:nvSpPr>
        <p:spPr>
          <a:xfrm>
            <a:off x="3887788" y="8689975"/>
            <a:ext cx="2970300" cy="45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800" tIns="47400" rIns="94800" bIns="474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5"/>
              <a:buFont typeface="Calibri"/>
              <a:buNone/>
            </a:pPr>
            <a:fld id="{00000000-1234-1234-1234-123412341234}" type="slidenum">
              <a:rPr lang="en-US" altLang="zh-TW"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marL="0" marR="0" lvl="0" indent="0" algn="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325"/>
                <a:buFont typeface="Calibri"/>
                <a:buNone/>
              </a:pPr>
              <a:t>13</a:t>
            </a:fld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26" name="Shape 72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7588" cy="3430588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727" name="Shape 727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800" tIns="47400" rIns="94800" bIns="474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Calibri"/>
              <a:buNone/>
            </a:pPr>
            <a:r>
              <a:rPr lang="zh-TW" alt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修改筆記</a:t>
            </a:r>
            <a:r>
              <a:rPr lang="en-US" altLang="zh-TW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:</a:t>
            </a:r>
            <a:r>
              <a:rPr lang="zh-TW" altLang="en-US" sz="1200" b="0" i="0" u="none" strike="noStrike" cap="none" baseline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中英文數字間加上空格</a:t>
            </a:r>
            <a:br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4-bay (2GB): </a:t>
            </a:r>
            <a:r>
              <a:rPr lang="en-US" sz="1200" b="0" i="0" u="none" strike="noStrike" cap="none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Apacer</a:t>
            </a:r>
            <a:r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Calibri"/>
              <a:buNone/>
            </a:pPr>
            <a:r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6-bay (4GB): Kingston/ </a:t>
            </a:r>
            <a:r>
              <a:rPr lang="en-US" sz="1200" b="0" i="0" u="none" strike="noStrike" cap="none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Apacer</a:t>
            </a:r>
            <a:endParaRPr lang="en-US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Calibri"/>
              <a:buNone/>
            </a:pPr>
            <a:r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8-bay (8GB): Kingston/ Transcend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569307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zh-TW" altLang="en-US"/>
              <a:t>修改筆記</a:t>
            </a:r>
            <a:r>
              <a:rPr lang="en-US" altLang="zh-TW"/>
              <a:t>:</a:t>
            </a:r>
            <a:r>
              <a:rPr lang="zh-TW" altLang="en-US"/>
              <a:t>中英文數字間加空格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E944ED-08EB-4D93-ACE1-7399A139B7A7}" type="slidenum">
              <a:rPr lang="en-US" altLang="zh-TW" smtClean="0"/>
              <a:t>18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438121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err="1">
                <a:latin typeface="Calibri"/>
                <a:cs typeface="Calibri"/>
              </a:rPr>
              <a:t>請確認</a:t>
            </a:r>
            <a:r>
              <a:rPr lang="en-US" altLang="zh-TW">
                <a:latin typeface="新細明體"/>
                <a:ea typeface="新細明體"/>
                <a:cs typeface="Calibri"/>
              </a:rPr>
              <a:t>   QTS   4.3.5   的 UI </a:t>
            </a:r>
            <a:r>
              <a:rPr lang="en-US" altLang="zh-TW" err="1">
                <a:latin typeface="新細明體"/>
                <a:ea typeface="新細明體"/>
                <a:cs typeface="Calibri"/>
              </a:rPr>
              <a:t>要不要換</a:t>
            </a:r>
            <a:r>
              <a:rPr lang="en-US" altLang="zh-TW">
                <a:latin typeface="新細明體"/>
                <a:ea typeface="新細明體"/>
                <a:cs typeface="Calibri"/>
              </a:rPr>
              <a:t> (by Teresa)</a:t>
            </a:r>
            <a:endParaRPr lang="en-US" altLang="zh-TW"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EEEC4F-8CEE-4429-9622-C5BE726EDDB1}" type="slidenum">
              <a:rPr lang="zh-TW" altLang="en-US" smtClean="0"/>
              <a:pPr/>
              <a:t>20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299734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628401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g3e2e74f206_2_48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9" name="Google Shape;269;g3e2e74f206_2_48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  <a:tabLst/>
              <a:defRPr/>
            </a:pPr>
            <a:r>
              <a:rPr lang="en-US" altLang="zh-TW" sz="1100" b="1">
                <a:solidFill>
                  <a:schemeClr val="bg2">
                    <a:lumMod val="25000"/>
                  </a:schemeClr>
                </a:solidFill>
                <a:ea typeface="Microsoft JhengHei"/>
                <a:sym typeface="Calibri"/>
              </a:rPr>
              <a:t>QVR Pro</a:t>
            </a:r>
            <a:endParaRPr lang="en-US" altLang="zh-TW" sz="1100">
              <a:solidFill>
                <a:schemeClr val="bg2">
                  <a:lumMod val="25000"/>
                </a:schemeClr>
              </a:solidFill>
            </a:endParaRPr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830050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/>
              <a:t>家用商用都適用的</a:t>
            </a:r>
            <a:r>
              <a:rPr lang="zh-CN" altLang="en-US"/>
              <a:t>監控解決方案</a:t>
            </a: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9746430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TW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訂版面配置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版面配置區 2">
            <a:extLst>
              <a:ext uri="{FF2B5EF4-FFF2-40B4-BE49-F238E27FC236}">
                <a16:creationId xmlns:a16="http://schemas.microsoft.com/office/drawing/2014/main" id="{5DCD9F37-9B1D-4506-B26E-7A3A7D7FA98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254DDBFF-71DF-4E16-82EE-E4A2C6D0C16B}" type="datetimeFigureOut">
              <a:rPr lang="zh-TW" altLang="en-US" smtClean="0"/>
              <a:t>2019/8/13</a:t>
            </a:fld>
            <a:endParaRPr lang="zh-TW" altLang="en-US"/>
          </a:p>
        </p:txBody>
      </p:sp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E5D61464-5F83-4B20-B383-472BFF9D7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/>
          <a:p>
            <a:endParaRPr lang="zh-TW" altLang="en-US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AAE02125-FC7B-4E46-BD08-71DF805837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FF8600B4-2629-4148-BE30-83B3919A07F5}" type="slidenum">
              <a:rPr lang="zh-TW" altLang="en-US" smtClean="0"/>
              <a:t>‹#›</a:t>
            </a:fld>
            <a:endParaRPr lang="zh-TW" altLang="en-US"/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D1054804-B590-473A-AE15-FBE31483C92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7840" y="0"/>
            <a:ext cx="9128319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13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FD8CA47C-6ACC-4504-B30D-3F95C4DB76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2407" y="841375"/>
            <a:ext cx="7812676" cy="1790700"/>
          </a:xfrm>
        </p:spPr>
        <p:txBody>
          <a:bodyPr anchor="b"/>
          <a:lstStyle>
            <a:lvl1pPr algn="ctr">
              <a:defRPr sz="48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11F8E676-0120-4598-A90D-BDA928A010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2407" y="2701925"/>
            <a:ext cx="7812676" cy="124142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按一下以編輯母片子標題樣式</a:t>
            </a:r>
          </a:p>
        </p:txBody>
      </p:sp>
      <p:pic>
        <p:nvPicPr>
          <p:cNvPr id="9" name="圖形 8">
            <a:extLst>
              <a:ext uri="{FF2B5EF4-FFF2-40B4-BE49-F238E27FC236}">
                <a16:creationId xmlns:a16="http://schemas.microsoft.com/office/drawing/2014/main" id="{A779C02A-6A6B-47EF-8B04-45E93D364B0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1629116" y="369054"/>
            <a:ext cx="987552" cy="178308"/>
          </a:xfrm>
          <a:prstGeom prst="rect">
            <a:avLst/>
          </a:prstGeom>
        </p:spPr>
      </p:pic>
      <p:grpSp>
        <p:nvGrpSpPr>
          <p:cNvPr id="10" name="群組 9">
            <a:extLst>
              <a:ext uri="{FF2B5EF4-FFF2-40B4-BE49-F238E27FC236}">
                <a16:creationId xmlns:a16="http://schemas.microsoft.com/office/drawing/2014/main" id="{53AC393B-6545-4D94-9EBA-9863589FFF5F}"/>
              </a:ext>
            </a:extLst>
          </p:cNvPr>
          <p:cNvGrpSpPr/>
          <p:nvPr userDrawn="1"/>
        </p:nvGrpSpPr>
        <p:grpSpPr>
          <a:xfrm>
            <a:off x="-2008274" y="601916"/>
            <a:ext cx="1647734" cy="568788"/>
            <a:chOff x="8123297" y="-489470"/>
            <a:chExt cx="1009927" cy="348621"/>
          </a:xfrm>
        </p:grpSpPr>
        <p:pic>
          <p:nvPicPr>
            <p:cNvPr id="13" name="圖形 12">
              <a:extLst>
                <a:ext uri="{FF2B5EF4-FFF2-40B4-BE49-F238E27FC236}">
                  <a16:creationId xmlns:a16="http://schemas.microsoft.com/office/drawing/2014/main" id="{B6E784AF-8884-4698-AE61-3F4B9476601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8129023" y="-294358"/>
              <a:ext cx="1004201" cy="153509"/>
            </a:xfrm>
            <a:prstGeom prst="rect">
              <a:avLst/>
            </a:prstGeom>
          </p:spPr>
        </p:pic>
        <p:sp>
          <p:nvSpPr>
            <p:cNvPr id="14" name="矩形 13">
              <a:extLst>
                <a:ext uri="{FF2B5EF4-FFF2-40B4-BE49-F238E27FC236}">
                  <a16:creationId xmlns:a16="http://schemas.microsoft.com/office/drawing/2014/main" id="{5D037951-AD98-4413-8A30-496C266DEB28}"/>
                </a:ext>
              </a:extLst>
            </p:cNvPr>
            <p:cNvSpPr/>
            <p:nvPr userDrawn="1"/>
          </p:nvSpPr>
          <p:spPr>
            <a:xfrm>
              <a:off x="8123297" y="-489470"/>
              <a:ext cx="1003602" cy="18864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indent="-127000" algn="ctr">
                <a:buClr>
                  <a:srgbClr val="0070C0"/>
                </a:buClr>
                <a:buSzPts val="2000"/>
              </a:pPr>
              <a:r>
                <a:rPr lang="zh-TW" altLang="en-US" sz="1400" b="0" i="0" u="none" strike="noStrike" cap="none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/>
                  <a:ea typeface="微軟正黑體" pitchFamily="34" charset="-120"/>
                  <a:cs typeface="Arial"/>
                  <a:sym typeface="Arial"/>
                </a:rPr>
                <a:t>新品介紹</a:t>
              </a:r>
            </a:p>
          </p:txBody>
        </p:sp>
      </p:grpSp>
      <p:grpSp>
        <p:nvGrpSpPr>
          <p:cNvPr id="16" name="群組 15">
            <a:extLst>
              <a:ext uri="{FF2B5EF4-FFF2-40B4-BE49-F238E27FC236}">
                <a16:creationId xmlns:a16="http://schemas.microsoft.com/office/drawing/2014/main" id="{88F4CB07-AF30-4E7A-9A72-63DC60A0D533}"/>
              </a:ext>
            </a:extLst>
          </p:cNvPr>
          <p:cNvGrpSpPr/>
          <p:nvPr userDrawn="1"/>
        </p:nvGrpSpPr>
        <p:grpSpPr>
          <a:xfrm>
            <a:off x="371070" y="3784488"/>
            <a:ext cx="2040499" cy="1359011"/>
            <a:chOff x="8307002" y="0"/>
            <a:chExt cx="734910" cy="489464"/>
          </a:xfrm>
        </p:grpSpPr>
        <p:sp>
          <p:nvSpPr>
            <p:cNvPr id="17" name="矩形: 圓角化同側角落 16">
              <a:extLst>
                <a:ext uri="{FF2B5EF4-FFF2-40B4-BE49-F238E27FC236}">
                  <a16:creationId xmlns:a16="http://schemas.microsoft.com/office/drawing/2014/main" id="{78C2A869-065F-49E3-91D4-66A213282DC9}"/>
                </a:ext>
              </a:extLst>
            </p:cNvPr>
            <p:cNvSpPr/>
            <p:nvPr userDrawn="1"/>
          </p:nvSpPr>
          <p:spPr>
            <a:xfrm>
              <a:off x="8307002" y="0"/>
              <a:ext cx="734910" cy="489464"/>
            </a:xfrm>
            <a:prstGeom prst="round2SameRect">
              <a:avLst>
                <a:gd name="adj1" fmla="val 15424"/>
                <a:gd name="adj2" fmla="val 0"/>
              </a:avLst>
            </a:prstGeom>
            <a:solidFill>
              <a:srgbClr val="00D6F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pic>
          <p:nvPicPr>
            <p:cNvPr id="18" name="圖形 17">
              <a:extLst>
                <a:ext uri="{FF2B5EF4-FFF2-40B4-BE49-F238E27FC236}">
                  <a16:creationId xmlns:a16="http://schemas.microsoft.com/office/drawing/2014/main" id="{633F9CF7-F288-4906-AD1B-AB368D41F86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8423915" y="85474"/>
              <a:ext cx="534924" cy="96584"/>
            </a:xfrm>
            <a:prstGeom prst="rect">
              <a:avLst/>
            </a:prstGeom>
          </p:spPr>
        </p:pic>
        <p:pic>
          <p:nvPicPr>
            <p:cNvPr id="19" name="圖形 18">
              <a:extLst>
                <a:ext uri="{FF2B5EF4-FFF2-40B4-BE49-F238E27FC236}">
                  <a16:creationId xmlns:a16="http://schemas.microsoft.com/office/drawing/2014/main" id="{84CB4244-864A-4524-A030-A3DA30AFCCE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8423548" y="246471"/>
              <a:ext cx="538353" cy="82296"/>
            </a:xfrm>
            <a:prstGeom prst="rect">
              <a:avLst/>
            </a:prstGeom>
          </p:spPr>
        </p:pic>
        <p:sp>
          <p:nvSpPr>
            <p:cNvPr id="20" name="矩形 19">
              <a:extLst>
                <a:ext uri="{FF2B5EF4-FFF2-40B4-BE49-F238E27FC236}">
                  <a16:creationId xmlns:a16="http://schemas.microsoft.com/office/drawing/2014/main" id="{DD116141-D50D-4A69-BC44-345F52BD7708}"/>
                </a:ext>
              </a:extLst>
            </p:cNvPr>
            <p:cNvSpPr/>
            <p:nvPr userDrawn="1"/>
          </p:nvSpPr>
          <p:spPr>
            <a:xfrm>
              <a:off x="8433418" y="330568"/>
              <a:ext cx="529234" cy="14410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indent="-127000" algn="ctr">
                <a:buClr>
                  <a:srgbClr val="0070C0"/>
                </a:buClr>
                <a:buSzPts val="2000"/>
              </a:pPr>
              <a:r>
                <a:rPr lang="en-US" altLang="zh-TW" sz="2000" b="0" i="0" u="none" strike="noStrike" cap="none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/>
                  <a:ea typeface="微軟正黑體" pitchFamily="34" charset="-120"/>
                  <a:cs typeface="Arial"/>
                  <a:sym typeface="Arial"/>
                </a:rPr>
                <a:t>NEW</a:t>
              </a:r>
              <a:endParaRPr lang="zh-TW" altLang="en-US" sz="2000" b="0" i="0" u="none" strike="noStrike" cap="none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微軟正黑體" pitchFamily="34" charset="-120"/>
                <a:cs typeface="Arial"/>
                <a:sym typeface="Arial"/>
              </a:endParaRPr>
            </a:p>
          </p:txBody>
        </p:sp>
      </p:grpSp>
      <p:pic>
        <p:nvPicPr>
          <p:cNvPr id="21" name="圖片 20" descr="一張含有 室內, 桌, 武器 的圖片&#10;&#10;自動產生的描述">
            <a:extLst>
              <a:ext uri="{FF2B5EF4-FFF2-40B4-BE49-F238E27FC236}">
                <a16:creationId xmlns:a16="http://schemas.microsoft.com/office/drawing/2014/main" id="{FC117D46-6E13-4C3A-9DC3-2C9AD730E4D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/>
          <a:srcRect l="13305" t="10716" r="6764" b="13812"/>
          <a:stretch/>
        </p:blipFill>
        <p:spPr>
          <a:xfrm>
            <a:off x="-357692" y="2734991"/>
            <a:ext cx="3053166" cy="1432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2882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AE59880-8F92-4E19-8851-17B458EE51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>
            <a:lvl1pPr>
              <a:defRPr lang="zh-TW" altLang="en-US"/>
            </a:lvl1pPr>
          </a:lstStyle>
          <a:p>
            <a:pPr lvl="0"/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78E82935-378C-4549-AC63-2C38EA2349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240" y="1370013"/>
            <a:ext cx="8094110" cy="32623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endParaRPr lang="zh-TW" altLang="en-US"/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16857117-92EB-40E3-A826-9466F2D660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254DDBFF-71DF-4E16-82EE-E4A2C6D0C16B}" type="datetimeFigureOut">
              <a:rPr lang="zh-TW" altLang="en-US" smtClean="0"/>
              <a:t>2019/8/13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B202103-E56D-4DB9-AA4F-98DC59E1DF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46E28429-3AFE-47D8-8BEE-161F25AFF7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FF8600B4-2629-4148-BE30-83B3919A07F5}" type="slidenum">
              <a:rPr lang="zh-TW" altLang="en-US" smtClean="0"/>
              <a:t>‹#›</a:t>
            </a:fld>
            <a:endParaRPr lang="zh-TW" altLang="en-US"/>
          </a:p>
        </p:txBody>
      </p:sp>
      <p:grpSp>
        <p:nvGrpSpPr>
          <p:cNvPr id="13" name="群組 12">
            <a:extLst>
              <a:ext uri="{FF2B5EF4-FFF2-40B4-BE49-F238E27FC236}">
                <a16:creationId xmlns:a16="http://schemas.microsoft.com/office/drawing/2014/main" id="{039BDB05-3D95-4D3C-B281-A3AD7AC21EC5}"/>
              </a:ext>
            </a:extLst>
          </p:cNvPr>
          <p:cNvGrpSpPr/>
          <p:nvPr userDrawn="1"/>
        </p:nvGrpSpPr>
        <p:grpSpPr>
          <a:xfrm>
            <a:off x="8102035" y="4569696"/>
            <a:ext cx="734910" cy="533744"/>
            <a:chOff x="8307002" y="0"/>
            <a:chExt cx="734910" cy="533744"/>
          </a:xfrm>
        </p:grpSpPr>
        <p:sp>
          <p:nvSpPr>
            <p:cNvPr id="14" name="矩形: 圓角化同側角落 13">
              <a:extLst>
                <a:ext uri="{FF2B5EF4-FFF2-40B4-BE49-F238E27FC236}">
                  <a16:creationId xmlns:a16="http://schemas.microsoft.com/office/drawing/2014/main" id="{B0A3D5CA-B988-4278-B35F-D9D117029C05}"/>
                </a:ext>
              </a:extLst>
            </p:cNvPr>
            <p:cNvSpPr/>
            <p:nvPr userDrawn="1"/>
          </p:nvSpPr>
          <p:spPr>
            <a:xfrm>
              <a:off x="8307002" y="0"/>
              <a:ext cx="734910" cy="533744"/>
            </a:xfrm>
            <a:prstGeom prst="round2SameRect">
              <a:avLst>
                <a:gd name="adj1" fmla="val 15424"/>
                <a:gd name="adj2" fmla="val 0"/>
              </a:avLst>
            </a:prstGeom>
            <a:solidFill>
              <a:srgbClr val="00D6F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pic>
          <p:nvPicPr>
            <p:cNvPr id="15" name="圖形 14">
              <a:extLst>
                <a:ext uri="{FF2B5EF4-FFF2-40B4-BE49-F238E27FC236}">
                  <a16:creationId xmlns:a16="http://schemas.microsoft.com/office/drawing/2014/main" id="{48D47AA9-6AF2-4255-BF2E-70A913F4A1E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423915" y="85474"/>
              <a:ext cx="534924" cy="96584"/>
            </a:xfrm>
            <a:prstGeom prst="rect">
              <a:avLst/>
            </a:prstGeom>
          </p:spPr>
        </p:pic>
        <p:pic>
          <p:nvPicPr>
            <p:cNvPr id="16" name="圖形 15">
              <a:extLst>
                <a:ext uri="{FF2B5EF4-FFF2-40B4-BE49-F238E27FC236}">
                  <a16:creationId xmlns:a16="http://schemas.microsoft.com/office/drawing/2014/main" id="{CABAADBA-3471-4D63-841F-38740D6BECA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8423548" y="246471"/>
              <a:ext cx="538353" cy="82296"/>
            </a:xfrm>
            <a:prstGeom prst="rect">
              <a:avLst/>
            </a:prstGeom>
          </p:spPr>
        </p:pic>
      </p:grpSp>
      <p:pic>
        <p:nvPicPr>
          <p:cNvPr id="18" name="圖片 17" descr="一張含有 室內, 桌, 武器 的圖片&#10;&#10;自動產生的描述">
            <a:extLst>
              <a:ext uri="{FF2B5EF4-FFF2-40B4-BE49-F238E27FC236}">
                <a16:creationId xmlns:a16="http://schemas.microsoft.com/office/drawing/2014/main" id="{7EDDE7F2-D8B1-4B14-A66D-2D667596971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/>
          <a:srcRect l="13305" t="10716" r="6764" b="13812"/>
          <a:stretch/>
        </p:blipFill>
        <p:spPr>
          <a:xfrm>
            <a:off x="7396391" y="4627519"/>
            <a:ext cx="1099631" cy="515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8147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35625B0A-BEC2-4070-A79B-03FBF5A54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700"/>
            <a:ext cx="7886700" cy="213995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054E9192-EFB6-4CA4-92D2-C9A6B9B806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1700"/>
            <a:ext cx="7886700" cy="1125538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279489C5-7434-491C-B38F-858B3BD7FF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254DDBFF-71DF-4E16-82EE-E4A2C6D0C16B}" type="datetimeFigureOut">
              <a:rPr lang="zh-TW" altLang="en-US" smtClean="0"/>
              <a:t>2019/8/13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9F73BDB9-B3DA-4892-9424-01A050A250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69FA2891-67EA-4051-8513-1DA38B88B6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FF8600B4-2629-4148-BE30-83B3919A07F5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91653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4B4C93D2-BC42-4BCE-A68D-7CAD889000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TW" altLang="en-US" sz="3600" b="1" kern="1200" dirty="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defRPr>
            </a:lvl1pPr>
          </a:lstStyle>
          <a:p>
            <a:r>
              <a:rPr lang="zh-TW" altLang="en-US"/>
              <a:t>按一下以編輯母片標題樣式</a:t>
            </a:r>
          </a:p>
        </p:txBody>
      </p:sp>
      <p:grpSp>
        <p:nvGrpSpPr>
          <p:cNvPr id="7" name="群組 6">
            <a:extLst>
              <a:ext uri="{FF2B5EF4-FFF2-40B4-BE49-F238E27FC236}">
                <a16:creationId xmlns:a16="http://schemas.microsoft.com/office/drawing/2014/main" id="{AC4525E5-B1F3-4A0F-909B-AD9716A21676}"/>
              </a:ext>
            </a:extLst>
          </p:cNvPr>
          <p:cNvGrpSpPr/>
          <p:nvPr userDrawn="1"/>
        </p:nvGrpSpPr>
        <p:grpSpPr>
          <a:xfrm>
            <a:off x="8102035" y="4569696"/>
            <a:ext cx="734910" cy="533744"/>
            <a:chOff x="8307002" y="0"/>
            <a:chExt cx="734910" cy="533744"/>
          </a:xfrm>
        </p:grpSpPr>
        <p:sp>
          <p:nvSpPr>
            <p:cNvPr id="8" name="矩形: 圓角化同側角落 7">
              <a:extLst>
                <a:ext uri="{FF2B5EF4-FFF2-40B4-BE49-F238E27FC236}">
                  <a16:creationId xmlns:a16="http://schemas.microsoft.com/office/drawing/2014/main" id="{E894A885-2082-4E04-8B34-A0B441324D72}"/>
                </a:ext>
              </a:extLst>
            </p:cNvPr>
            <p:cNvSpPr/>
            <p:nvPr userDrawn="1"/>
          </p:nvSpPr>
          <p:spPr>
            <a:xfrm>
              <a:off x="8307002" y="0"/>
              <a:ext cx="734910" cy="533744"/>
            </a:xfrm>
            <a:prstGeom prst="round2SameRect">
              <a:avLst>
                <a:gd name="adj1" fmla="val 15424"/>
                <a:gd name="adj2" fmla="val 0"/>
              </a:avLst>
            </a:prstGeom>
            <a:solidFill>
              <a:srgbClr val="00D6F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pic>
          <p:nvPicPr>
            <p:cNvPr id="9" name="圖形 8">
              <a:extLst>
                <a:ext uri="{FF2B5EF4-FFF2-40B4-BE49-F238E27FC236}">
                  <a16:creationId xmlns:a16="http://schemas.microsoft.com/office/drawing/2014/main" id="{E28A9F63-6789-40F2-9D40-6EBF43DE9F5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423915" y="85474"/>
              <a:ext cx="534924" cy="96584"/>
            </a:xfrm>
            <a:prstGeom prst="rect">
              <a:avLst/>
            </a:prstGeom>
          </p:spPr>
        </p:pic>
        <p:pic>
          <p:nvPicPr>
            <p:cNvPr id="10" name="圖形 9">
              <a:extLst>
                <a:ext uri="{FF2B5EF4-FFF2-40B4-BE49-F238E27FC236}">
                  <a16:creationId xmlns:a16="http://schemas.microsoft.com/office/drawing/2014/main" id="{9AB42CC9-AC6A-4B6A-838D-5FF5201EDB4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8423548" y="246471"/>
              <a:ext cx="538353" cy="82296"/>
            </a:xfrm>
            <a:prstGeom prst="rect">
              <a:avLst/>
            </a:prstGeom>
          </p:spPr>
        </p:pic>
      </p:grpSp>
      <p:pic>
        <p:nvPicPr>
          <p:cNvPr id="12" name="圖片 11" descr="一張含有 室內, 桌, 武器 的圖片&#10;&#10;自動產生的描述">
            <a:extLst>
              <a:ext uri="{FF2B5EF4-FFF2-40B4-BE49-F238E27FC236}">
                <a16:creationId xmlns:a16="http://schemas.microsoft.com/office/drawing/2014/main" id="{CF719E61-0ED2-49A4-927E-C66BA68F3A6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/>
          <a:srcRect l="13305" t="10716" r="6764" b="13812"/>
          <a:stretch/>
        </p:blipFill>
        <p:spPr>
          <a:xfrm>
            <a:off x="7396391" y="4627519"/>
            <a:ext cx="1099631" cy="515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975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4B4C93D2-BC42-4BCE-A68D-7CAD889000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zh-TW" altLang="en-US"/>
              <a:t>按一下以編輯母片標題樣式</a:t>
            </a: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94ABC6CD-9B83-4DF0-8774-ED5D63A1C06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78947" t="84638"/>
          <a:stretch/>
        </p:blipFill>
        <p:spPr>
          <a:xfrm>
            <a:off x="7218947" y="4262617"/>
            <a:ext cx="1925053" cy="79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1362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FD633375-7893-4E1F-BBEA-5E9D555F8173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-1"/>
            <a:ext cx="9144000" cy="5152335"/>
          </a:xfrm>
          <a:prstGeom prst="rect">
            <a:avLst/>
          </a:prstGeom>
        </p:spPr>
      </p:pic>
      <p:sp>
        <p:nvSpPr>
          <p:cNvPr id="2" name="標題版面配置區 1">
            <a:extLst>
              <a:ext uri="{FF2B5EF4-FFF2-40B4-BE49-F238E27FC236}">
                <a16:creationId xmlns:a16="http://schemas.microsoft.com/office/drawing/2014/main" id="{858CB2F7-A65B-4769-A1C1-7A813929E8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8E7FBC42-0E81-48C9-AB75-4A11286C4B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9" name="矩形: 圓角化同側角落 8">
            <a:extLst>
              <a:ext uri="{FF2B5EF4-FFF2-40B4-BE49-F238E27FC236}">
                <a16:creationId xmlns:a16="http://schemas.microsoft.com/office/drawing/2014/main" id="{35148043-E4B3-4C4A-AECE-68628DEE8DAC}"/>
              </a:ext>
            </a:extLst>
          </p:cNvPr>
          <p:cNvSpPr/>
          <p:nvPr userDrawn="1"/>
        </p:nvSpPr>
        <p:spPr>
          <a:xfrm>
            <a:off x="0" y="5057030"/>
            <a:ext cx="9144000" cy="86470"/>
          </a:xfrm>
          <a:prstGeom prst="round2SameRect">
            <a:avLst>
              <a:gd name="adj1" fmla="val 0"/>
              <a:gd name="adj2" fmla="val 0"/>
            </a:avLst>
          </a:prstGeom>
          <a:solidFill>
            <a:srgbClr val="00D6F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20768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1" r:id="rId4"/>
    <p:sldLayoutId id="2147483694" r:id="rId5"/>
    <p:sldLayoutId id="2147483695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Arial" panose="020B0604020202020204" pitchFamily="34" charset="0"/>
          <a:ea typeface="微軟正黑體" panose="020B0604030504040204" pitchFamily="34" charset="-120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微軟正黑體" panose="020B0604030504040204" pitchFamily="34" charset="-120"/>
          <a:ea typeface="微軟正黑體" panose="020B0604030504040204" pitchFamily="34" charset="-120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11.tiff"/><Relationship Id="rId7" Type="http://schemas.openxmlformats.org/officeDocument/2006/relationships/image" Target="../media/image5.png"/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svg"/><Relationship Id="rId11" Type="http://schemas.openxmlformats.org/officeDocument/2006/relationships/image" Target="../media/image14.png"/><Relationship Id="rId5" Type="http://schemas.openxmlformats.org/officeDocument/2006/relationships/image" Target="../media/image7.png"/><Relationship Id="rId10" Type="http://schemas.openxmlformats.org/officeDocument/2006/relationships/image" Target="../media/image13.png"/><Relationship Id="rId4" Type="http://schemas.openxmlformats.org/officeDocument/2006/relationships/image" Target="../media/image12.tiff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9.jpe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iff"/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3.png"/><Relationship Id="rId4" Type="http://schemas.openxmlformats.org/officeDocument/2006/relationships/image" Target="../media/image22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4.png"/><Relationship Id="rId4" Type="http://schemas.openxmlformats.org/officeDocument/2006/relationships/image" Target="../media/image2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6" Type="http://schemas.openxmlformats.org/officeDocument/2006/relationships/chart" Target="../charts/chart2.xml"/><Relationship Id="rId5" Type="http://schemas.openxmlformats.org/officeDocument/2006/relationships/chart" Target="../charts/chart1.xml"/><Relationship Id="rId4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7.tiff"/><Relationship Id="rId5" Type="http://schemas.openxmlformats.org/officeDocument/2006/relationships/image" Target="../media/image36.tiff"/><Relationship Id="rId4" Type="http://schemas.openxmlformats.org/officeDocument/2006/relationships/image" Target="../media/image35.jpeg"/><Relationship Id="rId9" Type="http://schemas.openxmlformats.org/officeDocument/2006/relationships/image" Target="../media/image4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svg"/><Relationship Id="rId7" Type="http://schemas.openxmlformats.org/officeDocument/2006/relationships/image" Target="../media/image53.sv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2.png"/><Relationship Id="rId5" Type="http://schemas.openxmlformats.org/officeDocument/2006/relationships/image" Target="../media/image51.svg"/><Relationship Id="rId4" Type="http://schemas.openxmlformats.org/officeDocument/2006/relationships/image" Target="../media/image5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7" Type="http://schemas.openxmlformats.org/officeDocument/2006/relationships/image" Target="../media/image5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tif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3" Type="http://schemas.openxmlformats.org/officeDocument/2006/relationships/image" Target="../media/image60.svg"/><Relationship Id="rId7" Type="http://schemas.openxmlformats.org/officeDocument/2006/relationships/image" Target="../media/image64.jpe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3.png"/><Relationship Id="rId11" Type="http://schemas.openxmlformats.org/officeDocument/2006/relationships/image" Target="../media/image68.svg"/><Relationship Id="rId5" Type="http://schemas.openxmlformats.org/officeDocument/2006/relationships/image" Target="../media/image62.jpeg"/><Relationship Id="rId10" Type="http://schemas.openxmlformats.org/officeDocument/2006/relationships/image" Target="../media/image67.png"/><Relationship Id="rId4" Type="http://schemas.openxmlformats.org/officeDocument/2006/relationships/image" Target="../media/image61.tiff"/><Relationship Id="rId9" Type="http://schemas.openxmlformats.org/officeDocument/2006/relationships/image" Target="../media/image66.sv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7" Type="http://schemas.openxmlformats.org/officeDocument/2006/relationships/image" Target="../media/image74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3.png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3" Type="http://schemas.openxmlformats.org/officeDocument/2006/relationships/image" Target="../media/image14.png"/><Relationship Id="rId7" Type="http://schemas.openxmlformats.org/officeDocument/2006/relationships/image" Target="../media/image7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7.png"/><Relationship Id="rId11" Type="http://schemas.openxmlformats.org/officeDocument/2006/relationships/image" Target="../media/image82.png"/><Relationship Id="rId5" Type="http://schemas.openxmlformats.org/officeDocument/2006/relationships/image" Target="../media/image76.png"/><Relationship Id="rId10" Type="http://schemas.openxmlformats.org/officeDocument/2006/relationships/image" Target="../media/image81.png"/><Relationship Id="rId4" Type="http://schemas.openxmlformats.org/officeDocument/2006/relationships/image" Target="../media/image75.png"/><Relationship Id="rId9" Type="http://schemas.openxmlformats.org/officeDocument/2006/relationships/image" Target="../media/image80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8.png"/><Relationship Id="rId3" Type="http://schemas.openxmlformats.org/officeDocument/2006/relationships/image" Target="../media/image84.png"/><Relationship Id="rId7" Type="http://schemas.openxmlformats.org/officeDocument/2006/relationships/image" Target="../media/image87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4.png"/><Relationship Id="rId5" Type="http://schemas.openxmlformats.org/officeDocument/2006/relationships/image" Target="../media/image86.png"/><Relationship Id="rId4" Type="http://schemas.openxmlformats.org/officeDocument/2006/relationships/image" Target="../media/image85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7" Type="http://schemas.openxmlformats.org/officeDocument/2006/relationships/image" Target="../media/image9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2.png"/><Relationship Id="rId5" Type="http://schemas.openxmlformats.org/officeDocument/2006/relationships/image" Target="../media/image91.png"/><Relationship Id="rId4" Type="http://schemas.openxmlformats.org/officeDocument/2006/relationships/image" Target="../media/image90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9.png"/><Relationship Id="rId13" Type="http://schemas.openxmlformats.org/officeDocument/2006/relationships/image" Target="../media/image104.png"/><Relationship Id="rId18" Type="http://schemas.openxmlformats.org/officeDocument/2006/relationships/image" Target="../media/image109.png"/><Relationship Id="rId3" Type="http://schemas.openxmlformats.org/officeDocument/2006/relationships/image" Target="../media/image94.png"/><Relationship Id="rId21" Type="http://schemas.openxmlformats.org/officeDocument/2006/relationships/image" Target="../media/image112.png"/><Relationship Id="rId7" Type="http://schemas.openxmlformats.org/officeDocument/2006/relationships/image" Target="../media/image98.png"/><Relationship Id="rId12" Type="http://schemas.openxmlformats.org/officeDocument/2006/relationships/image" Target="../media/image103.png"/><Relationship Id="rId17" Type="http://schemas.openxmlformats.org/officeDocument/2006/relationships/image" Target="../media/image108.png"/><Relationship Id="rId2" Type="http://schemas.openxmlformats.org/officeDocument/2006/relationships/notesSlide" Target="../notesSlides/notesSlide14.xml"/><Relationship Id="rId16" Type="http://schemas.openxmlformats.org/officeDocument/2006/relationships/image" Target="../media/image107.png"/><Relationship Id="rId20" Type="http://schemas.openxmlformats.org/officeDocument/2006/relationships/image" Target="../media/image1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7.png"/><Relationship Id="rId11" Type="http://schemas.openxmlformats.org/officeDocument/2006/relationships/image" Target="../media/image102.png"/><Relationship Id="rId24" Type="http://schemas.openxmlformats.org/officeDocument/2006/relationships/image" Target="../media/image92.png"/><Relationship Id="rId5" Type="http://schemas.openxmlformats.org/officeDocument/2006/relationships/image" Target="../media/image96.png"/><Relationship Id="rId15" Type="http://schemas.openxmlformats.org/officeDocument/2006/relationships/image" Target="../media/image106.png"/><Relationship Id="rId23" Type="http://schemas.openxmlformats.org/officeDocument/2006/relationships/image" Target="../media/image114.png"/><Relationship Id="rId10" Type="http://schemas.openxmlformats.org/officeDocument/2006/relationships/image" Target="../media/image101.png"/><Relationship Id="rId19" Type="http://schemas.openxmlformats.org/officeDocument/2006/relationships/image" Target="../media/image110.png"/><Relationship Id="rId4" Type="http://schemas.openxmlformats.org/officeDocument/2006/relationships/image" Target="../media/image95.png"/><Relationship Id="rId9" Type="http://schemas.openxmlformats.org/officeDocument/2006/relationships/image" Target="../media/image100.png"/><Relationship Id="rId14" Type="http://schemas.openxmlformats.org/officeDocument/2006/relationships/image" Target="../media/image105.png"/><Relationship Id="rId22" Type="http://schemas.openxmlformats.org/officeDocument/2006/relationships/image" Target="../media/image113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>
            <a:extLst>
              <a:ext uri="{FF2B5EF4-FFF2-40B4-BE49-F238E27FC236}">
                <a16:creationId xmlns:a16="http://schemas.microsoft.com/office/drawing/2014/main" id="{F92029A1-0F99-48F5-B525-B8169EB9960D}"/>
              </a:ext>
            </a:extLst>
          </p:cNvPr>
          <p:cNvSpPr/>
          <p:nvPr/>
        </p:nvSpPr>
        <p:spPr>
          <a:xfrm>
            <a:off x="1990174" y="1940814"/>
            <a:ext cx="464409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TW" sz="1800"/>
              <a:t>The 5GbE/2.5GbE/1GbE Multi-Gig NAS with SSD cache for higher performance</a:t>
            </a:r>
            <a:endParaRPr lang="zh-TW" altLang="en-US" sz="28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3" name="群組 2">
            <a:extLst>
              <a:ext uri="{FF2B5EF4-FFF2-40B4-BE49-F238E27FC236}">
                <a16:creationId xmlns:a16="http://schemas.microsoft.com/office/drawing/2014/main" id="{A30112B6-0841-40E5-9103-95FF44F6536D}"/>
              </a:ext>
            </a:extLst>
          </p:cNvPr>
          <p:cNvGrpSpPr/>
          <p:nvPr/>
        </p:nvGrpSpPr>
        <p:grpSpPr>
          <a:xfrm>
            <a:off x="1224722" y="2212843"/>
            <a:ext cx="786854" cy="759836"/>
            <a:chOff x="8412303" y="1191429"/>
            <a:chExt cx="539688" cy="521159"/>
          </a:xfrm>
        </p:grpSpPr>
        <p:sp>
          <p:nvSpPr>
            <p:cNvPr id="4" name="橢圓 3">
              <a:extLst>
                <a:ext uri="{FF2B5EF4-FFF2-40B4-BE49-F238E27FC236}">
                  <a16:creationId xmlns:a16="http://schemas.microsoft.com/office/drawing/2014/main" id="{32A9C6FB-8078-4B6C-A87E-7D348423D832}"/>
                </a:ext>
              </a:extLst>
            </p:cNvPr>
            <p:cNvSpPr/>
            <p:nvPr/>
          </p:nvSpPr>
          <p:spPr>
            <a:xfrm>
              <a:off x="8412860" y="1191429"/>
              <a:ext cx="539131" cy="521159"/>
            </a:xfrm>
            <a:prstGeom prst="ellipse">
              <a:avLst/>
            </a:prstGeom>
            <a:solidFill>
              <a:srgbClr val="002060"/>
            </a:solidFill>
            <a:ln w="28575"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6" name="矩形 5">
              <a:extLst>
                <a:ext uri="{FF2B5EF4-FFF2-40B4-BE49-F238E27FC236}">
                  <a16:creationId xmlns:a16="http://schemas.microsoft.com/office/drawing/2014/main" id="{1B15D3BE-8E30-4546-94F6-3643D3A87C69}"/>
                </a:ext>
              </a:extLst>
            </p:cNvPr>
            <p:cNvSpPr/>
            <p:nvPr/>
          </p:nvSpPr>
          <p:spPr>
            <a:xfrm>
              <a:off x="8412303" y="1217651"/>
              <a:ext cx="539130" cy="44330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indent="-127000" algn="ctr">
                <a:buClr>
                  <a:srgbClr val="0070C0"/>
                </a:buClr>
                <a:buSzPts val="2000"/>
              </a:pPr>
              <a:r>
                <a:rPr lang="en-US" altLang="zh-TW" sz="1200" b="1">
                  <a:solidFill>
                    <a:schemeClr val="bg1"/>
                  </a:solidFill>
                  <a:latin typeface="Arial" panose="020B0604020202020204" pitchFamily="34" charset="0"/>
                  <a:ea typeface="微軟正黑體" pitchFamily="34" charset="-120"/>
                  <a:cs typeface="Arial" panose="020B0604020202020204" pitchFamily="34" charset="0"/>
                </a:rPr>
                <a:t>New</a:t>
              </a:r>
            </a:p>
            <a:p>
              <a:pPr lvl="0" indent="-127000" algn="ctr">
                <a:buClr>
                  <a:srgbClr val="0070C0"/>
                </a:buClr>
                <a:buSzPts val="2000"/>
              </a:pPr>
              <a:r>
                <a:rPr lang="en-US" altLang="zh-TW" sz="1200" b="1">
                  <a:solidFill>
                    <a:schemeClr val="bg1"/>
                  </a:solidFill>
                  <a:latin typeface="Arial" panose="020B0604020202020204" pitchFamily="34" charset="0"/>
                  <a:ea typeface="微軟正黑體" pitchFamily="34" charset="-120"/>
                  <a:cs typeface="Arial" panose="020B0604020202020204" pitchFamily="34" charset="0"/>
                </a:rPr>
                <a:t>Product</a:t>
              </a:r>
            </a:p>
            <a:p>
              <a:pPr lvl="0" indent="-127000" algn="ctr">
                <a:buClr>
                  <a:srgbClr val="0070C0"/>
                </a:buClr>
                <a:buSzPts val="2000"/>
              </a:pPr>
              <a:r>
                <a:rPr lang="en-US" altLang="zh-TW" sz="1200" b="1">
                  <a:solidFill>
                    <a:schemeClr val="bg1"/>
                  </a:solidFill>
                  <a:latin typeface="Arial" panose="020B0604020202020204" pitchFamily="34" charset="0"/>
                  <a:ea typeface="微軟正黑體" pitchFamily="34" charset="-120"/>
                  <a:cs typeface="Arial" panose="020B0604020202020204" pitchFamily="34" charset="0"/>
                </a:rPr>
                <a:t>launch</a:t>
              </a:r>
              <a:endParaRPr lang="zh-TW" altLang="en-US" sz="1200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657840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11">
            <a:extLst>
              <a:ext uri="{FF2B5EF4-FFF2-40B4-BE49-F238E27FC236}">
                <a16:creationId xmlns:a16="http://schemas.microsoft.com/office/drawing/2014/main" id="{BD8F1F18-C45E-4A11-B493-F8645E87076B}"/>
              </a:ext>
            </a:extLst>
          </p:cNvPr>
          <p:cNvSpPr/>
          <p:nvPr/>
        </p:nvSpPr>
        <p:spPr>
          <a:xfrm>
            <a:off x="0" y="0"/>
            <a:ext cx="1905640" cy="5143500"/>
          </a:xfrm>
          <a:custGeom>
            <a:avLst/>
            <a:gdLst>
              <a:gd name="connsiteX0" fmla="*/ 0 w 699247"/>
              <a:gd name="connsiteY0" fmla="*/ 0 h 5143500"/>
              <a:gd name="connsiteX1" fmla="*/ 699247 w 699247"/>
              <a:gd name="connsiteY1" fmla="*/ 0 h 5143500"/>
              <a:gd name="connsiteX2" fmla="*/ 699247 w 699247"/>
              <a:gd name="connsiteY2" fmla="*/ 5143500 h 5143500"/>
              <a:gd name="connsiteX3" fmla="*/ 0 w 699247"/>
              <a:gd name="connsiteY3" fmla="*/ 5143500 h 5143500"/>
              <a:gd name="connsiteX4" fmla="*/ 0 w 699247"/>
              <a:gd name="connsiteY4" fmla="*/ 0 h 5143500"/>
              <a:gd name="connsiteX0" fmla="*/ 0 w 3035193"/>
              <a:gd name="connsiteY0" fmla="*/ 0 h 5143500"/>
              <a:gd name="connsiteX1" fmla="*/ 699247 w 3035193"/>
              <a:gd name="connsiteY1" fmla="*/ 0 h 5143500"/>
              <a:gd name="connsiteX2" fmla="*/ 3035193 w 3035193"/>
              <a:gd name="connsiteY2" fmla="*/ 5143500 h 5143500"/>
              <a:gd name="connsiteX3" fmla="*/ 0 w 3035193"/>
              <a:gd name="connsiteY3" fmla="*/ 5143500 h 5143500"/>
              <a:gd name="connsiteX4" fmla="*/ 0 w 3035193"/>
              <a:gd name="connsiteY4" fmla="*/ 0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35193" h="5143500">
                <a:moveTo>
                  <a:pt x="0" y="0"/>
                </a:moveTo>
                <a:lnTo>
                  <a:pt x="699247" y="0"/>
                </a:lnTo>
                <a:lnTo>
                  <a:pt x="3035193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solidFill>
            <a:srgbClr val="00D6F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1" name="圖片 10" descr="一張含有 室內, 桌, 武器 的圖片&#10;&#10;自動產生的描述">
            <a:extLst>
              <a:ext uri="{FF2B5EF4-FFF2-40B4-BE49-F238E27FC236}">
                <a16:creationId xmlns:a16="http://schemas.microsoft.com/office/drawing/2014/main" id="{AB0AB4FB-677F-4DCF-93AA-4DAEBE5CED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305" t="10716" r="6764" b="13812"/>
          <a:stretch/>
        </p:blipFill>
        <p:spPr>
          <a:xfrm rot="20849906">
            <a:off x="-883607" y="3100854"/>
            <a:ext cx="4467485" cy="2096276"/>
          </a:xfrm>
          <a:prstGeom prst="rect">
            <a:avLst/>
          </a:prstGeom>
        </p:spPr>
      </p:pic>
      <p:pic>
        <p:nvPicPr>
          <p:cNvPr id="12" name="圖形 11">
            <a:extLst>
              <a:ext uri="{FF2B5EF4-FFF2-40B4-BE49-F238E27FC236}">
                <a16:creationId xmlns:a16="http://schemas.microsoft.com/office/drawing/2014/main" id="{CA04D8DE-D6BB-405F-9063-51A9588BC7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236668" y="294703"/>
            <a:ext cx="1318888" cy="238134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0343ADF-6811-47C1-8BF4-0342C9C232E5}"/>
              </a:ext>
            </a:extLst>
          </p:cNvPr>
          <p:cNvSpPr txBox="1">
            <a:spLocks/>
          </p:cNvSpPr>
          <p:nvPr/>
        </p:nvSpPr>
        <p:spPr>
          <a:xfrm>
            <a:off x="2545097" y="2000250"/>
            <a:ext cx="5377295" cy="27411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ClrTx/>
              <a:buFont typeface="Arial" panose="020B0604020202020204" pitchFamily="34" charset="0"/>
              <a:buChar char="•"/>
            </a:pPr>
            <a:endParaRPr lang="en-US">
              <a:solidFill>
                <a:schemeClr val="bg2">
                  <a:lumMod val="25000"/>
                </a:schemeClr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  <a:p>
            <a:pPr marL="342900" indent="-342900">
              <a:buClrTx/>
              <a:buFont typeface="Arial" panose="020B0604020202020204" pitchFamily="34" charset="0"/>
              <a:buChar char="•"/>
            </a:pPr>
            <a:endParaRPr lang="en-US">
              <a:solidFill>
                <a:schemeClr val="bg2">
                  <a:lumMod val="25000"/>
                </a:schemeClr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  <a:p>
            <a:pPr marL="342900" indent="-342900">
              <a:buClrTx/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TVS-x72N Introduction</a:t>
            </a:r>
            <a:endParaRPr lang="en-US">
              <a:solidFill>
                <a:schemeClr val="bg2">
                  <a:lumMod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ClrTx/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Application for the TVS-x72N</a:t>
            </a:r>
            <a:endParaRPr lang="en-US">
              <a:solidFill>
                <a:schemeClr val="bg2">
                  <a:lumMod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標題 2">
            <a:extLst>
              <a:ext uri="{FF2B5EF4-FFF2-40B4-BE49-F238E27FC236}">
                <a16:creationId xmlns:a16="http://schemas.microsoft.com/office/drawing/2014/main" id="{F028E136-DE40-45F8-AC54-5ADDE6C43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5097" y="955964"/>
            <a:ext cx="4957139" cy="1806288"/>
          </a:xfrm>
        </p:spPr>
        <p:txBody>
          <a:bodyPr>
            <a:normAutofit/>
          </a:bodyPr>
          <a:lstStyle/>
          <a:p>
            <a:r>
              <a:rPr lang="en-US" altLang="zh-TW" sz="3600">
                <a:latin typeface="Arial"/>
                <a:ea typeface="微軟正黑體"/>
                <a:cs typeface="Arial"/>
              </a:rPr>
              <a:t>Easily Upgrade your Performance to 5GbE </a:t>
            </a:r>
            <a:r>
              <a:rPr lang="en-US" altLang="zh-TW" sz="5300">
                <a:latin typeface="Arial"/>
                <a:ea typeface="微軟正黑體"/>
                <a:cs typeface="Arial"/>
              </a:rPr>
              <a:t>with TVS-x72N</a:t>
            </a:r>
            <a:endParaRPr lang="zh-TW" altLang="en-US" sz="4000"/>
          </a:p>
        </p:txBody>
      </p:sp>
    </p:spTree>
    <p:extLst>
      <p:ext uri="{BB962C8B-B14F-4D97-AF65-F5344CB8AC3E}">
        <p14:creationId xmlns:p14="http://schemas.microsoft.com/office/powerpoint/2010/main" val="29825246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矩形: 圓角化同側角落 19">
            <a:extLst>
              <a:ext uri="{FF2B5EF4-FFF2-40B4-BE49-F238E27FC236}">
                <a16:creationId xmlns:a16="http://schemas.microsoft.com/office/drawing/2014/main" id="{7BBE7402-48F1-412E-ACDE-CEA5105A64DA}"/>
              </a:ext>
            </a:extLst>
          </p:cNvPr>
          <p:cNvSpPr/>
          <p:nvPr/>
        </p:nvSpPr>
        <p:spPr>
          <a:xfrm rot="16200000">
            <a:off x="4888140" y="1053802"/>
            <a:ext cx="3842015" cy="4193299"/>
          </a:xfrm>
          <a:prstGeom prst="round2SameRect">
            <a:avLst>
              <a:gd name="adj1" fmla="val 0"/>
              <a:gd name="adj2" fmla="val 0"/>
            </a:avLst>
          </a:prstGeom>
          <a:solidFill>
            <a:srgbClr val="00D6F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2" name="箭號: 五邊形 31">
            <a:extLst>
              <a:ext uri="{FF2B5EF4-FFF2-40B4-BE49-F238E27FC236}">
                <a16:creationId xmlns:a16="http://schemas.microsoft.com/office/drawing/2014/main" id="{31CB3688-4932-4DB0-B21A-042C490DA3C6}"/>
              </a:ext>
            </a:extLst>
          </p:cNvPr>
          <p:cNvSpPr/>
          <p:nvPr/>
        </p:nvSpPr>
        <p:spPr>
          <a:xfrm rot="5400000">
            <a:off x="6669741" y="530202"/>
            <a:ext cx="507146" cy="1890272"/>
          </a:xfrm>
          <a:prstGeom prst="homePlate">
            <a:avLst>
              <a:gd name="adj" fmla="val 29297"/>
            </a:avLst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43085D01-7909-7644-9892-599EEA62B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942" y="274724"/>
            <a:ext cx="8875058" cy="993775"/>
          </a:xfrm>
        </p:spPr>
        <p:txBody>
          <a:bodyPr>
            <a:noAutofit/>
          </a:bodyPr>
          <a:lstStyle/>
          <a:p>
            <a:r>
              <a:rPr kumimoji="1" lang="en-US" altLang="zh-TW" sz="3200">
                <a:solidFill>
                  <a:srgbClr val="002060"/>
                </a:solidFill>
                <a:latin typeface="Arial"/>
                <a:ea typeface="微軟正黑體"/>
                <a:cs typeface="Arial"/>
              </a:rPr>
              <a:t>TVS-x72N </a:t>
            </a:r>
            <a:r>
              <a:rPr kumimoji="1" lang="en-US" altLang="zh-TW" sz="3200">
                <a:latin typeface="Arial"/>
                <a:ea typeface="微軟正黑體"/>
                <a:cs typeface="Arial"/>
              </a:rPr>
              <a:t>- New Member in TVS-x72 Family</a:t>
            </a:r>
            <a:endParaRPr lang="zh-TW" altLang="en-US" sz="3200">
              <a:latin typeface="Arial"/>
              <a:ea typeface="微軟正黑體"/>
              <a:cs typeface="Arial"/>
            </a:endParaRPr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EC30894C-09A8-1D4E-94AF-36F358479376}"/>
              </a:ext>
            </a:extLst>
          </p:cNvPr>
          <p:cNvSpPr/>
          <p:nvPr/>
        </p:nvSpPr>
        <p:spPr>
          <a:xfrm>
            <a:off x="6314808" y="1211459"/>
            <a:ext cx="1310847" cy="48660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TW" sz="1600" b="1">
                <a:latin typeface="Arial" panose="020B0604020202020204" pitchFamily="34" charset="0"/>
                <a:cs typeface="Arial" panose="020B0604020202020204" pitchFamily="34" charset="0"/>
              </a:rPr>
              <a:t>TVS-x72N</a:t>
            </a:r>
            <a:endParaRPr kumimoji="1" lang="zh-TW" altLang="en-US" sz="1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54495F94-B0E7-B347-B5EB-C2426AFDF5B7}"/>
              </a:ext>
            </a:extLst>
          </p:cNvPr>
          <p:cNvSpPr txBox="1"/>
          <p:nvPr/>
        </p:nvSpPr>
        <p:spPr>
          <a:xfrm>
            <a:off x="4998453" y="3273831"/>
            <a:ext cx="3738524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TW" sz="1800" b="1">
                <a:solidFill>
                  <a:srgbClr val="002060"/>
                </a:solidFill>
              </a:rPr>
              <a:t>TVS-872N/</a:t>
            </a:r>
            <a:r>
              <a:rPr kumimoji="1" lang="zh-TW" altLang="en-US" sz="1800" b="1">
                <a:solidFill>
                  <a:srgbClr val="002060"/>
                </a:solidFill>
              </a:rPr>
              <a:t> </a:t>
            </a:r>
            <a:r>
              <a:rPr kumimoji="1" lang="en-US" altLang="zh-TW" sz="1800" b="1">
                <a:solidFill>
                  <a:srgbClr val="002060"/>
                </a:solidFill>
              </a:rPr>
              <a:t>TVS-672N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kumimoji="1" lang="en-US" altLang="zh-TW">
                <a:solidFill>
                  <a:srgbClr val="002060"/>
                </a:solidFill>
              </a:rPr>
              <a:t>Intel Core i3 Processor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kumimoji="1" lang="en-US" altLang="zh-TW">
                <a:solidFill>
                  <a:srgbClr val="002060"/>
                </a:solidFill>
              </a:rPr>
              <a:t>1 x 5GbE/2.5GbE/1GbE/100Mb </a:t>
            </a:r>
            <a:r>
              <a:rPr kumimoji="1" lang="en-US" altLang="zh-CN">
                <a:solidFill>
                  <a:srgbClr val="002060"/>
                </a:solidFill>
              </a:rPr>
              <a:t>LAN 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kumimoji="1" lang="en-US" altLang="zh-TW">
                <a:solidFill>
                  <a:srgbClr val="002060"/>
                </a:solidFill>
              </a:rPr>
              <a:t>2 x 1GbE LAN port</a:t>
            </a:r>
            <a:endParaRPr kumimoji="1" lang="en-US" altLang="zh-CN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kumimoji="1" lang="en-US" altLang="zh-TW">
                <a:solidFill>
                  <a:srgbClr val="FF0000"/>
                </a:solidFill>
              </a:rPr>
              <a:t>2</a:t>
            </a:r>
            <a:r>
              <a:rPr kumimoji="1" lang="en-US" altLang="zh-TW">
                <a:solidFill>
                  <a:srgbClr val="002060"/>
                </a:solidFill>
              </a:rPr>
              <a:t> x PCIe slot</a:t>
            </a:r>
            <a:endParaRPr kumimoji="1" lang="zh-TW" altLang="en-US">
              <a:solidFill>
                <a:srgbClr val="002060"/>
              </a:solidFill>
            </a:endParaRPr>
          </a:p>
        </p:txBody>
      </p:sp>
      <p:grpSp>
        <p:nvGrpSpPr>
          <p:cNvPr id="34" name="群組 33">
            <a:extLst>
              <a:ext uri="{FF2B5EF4-FFF2-40B4-BE49-F238E27FC236}">
                <a16:creationId xmlns:a16="http://schemas.microsoft.com/office/drawing/2014/main" id="{551023FA-1355-4BF8-99F4-C806715445B6}"/>
              </a:ext>
            </a:extLst>
          </p:cNvPr>
          <p:cNvGrpSpPr/>
          <p:nvPr/>
        </p:nvGrpSpPr>
        <p:grpSpPr>
          <a:xfrm>
            <a:off x="262203" y="1214178"/>
            <a:ext cx="4726621" cy="3841918"/>
            <a:chOff x="162311" y="1214178"/>
            <a:chExt cx="4726621" cy="3841918"/>
          </a:xfrm>
        </p:grpSpPr>
        <p:sp>
          <p:nvSpPr>
            <p:cNvPr id="21" name="矩形: 圓角化同側角落 20">
              <a:extLst>
                <a:ext uri="{FF2B5EF4-FFF2-40B4-BE49-F238E27FC236}">
                  <a16:creationId xmlns:a16="http://schemas.microsoft.com/office/drawing/2014/main" id="{54198225-BA28-42C7-BF40-9ECFFED49781}"/>
                </a:ext>
              </a:extLst>
            </p:cNvPr>
            <p:cNvSpPr/>
            <p:nvPr/>
          </p:nvSpPr>
          <p:spPr>
            <a:xfrm rot="16200000">
              <a:off x="556719" y="830500"/>
              <a:ext cx="3831188" cy="4620003"/>
            </a:xfrm>
            <a:prstGeom prst="round2SameRect">
              <a:avLst>
                <a:gd name="adj1" fmla="val 6366"/>
                <a:gd name="adj2" fmla="val 0"/>
              </a:avLst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33" name="箭號: 五邊形 32">
              <a:extLst>
                <a:ext uri="{FF2B5EF4-FFF2-40B4-BE49-F238E27FC236}">
                  <a16:creationId xmlns:a16="http://schemas.microsoft.com/office/drawing/2014/main" id="{308AD598-DC51-4BCA-8970-B1D035858737}"/>
                </a:ext>
              </a:extLst>
            </p:cNvPr>
            <p:cNvSpPr/>
            <p:nvPr/>
          </p:nvSpPr>
          <p:spPr>
            <a:xfrm rot="5400000">
              <a:off x="2139363" y="530202"/>
              <a:ext cx="507146" cy="1890272"/>
            </a:xfrm>
            <a:prstGeom prst="homePlate">
              <a:avLst>
                <a:gd name="adj" fmla="val 29297"/>
              </a:avLst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16" name="矩形 15">
              <a:extLst>
                <a:ext uri="{FF2B5EF4-FFF2-40B4-BE49-F238E27FC236}">
                  <a16:creationId xmlns:a16="http://schemas.microsoft.com/office/drawing/2014/main" id="{599B9D4C-75C6-4E07-9D5F-0BAE00AA1CFC}"/>
                </a:ext>
              </a:extLst>
            </p:cNvPr>
            <p:cNvSpPr/>
            <p:nvPr/>
          </p:nvSpPr>
          <p:spPr>
            <a:xfrm>
              <a:off x="169049" y="2858460"/>
              <a:ext cx="4610420" cy="368834"/>
            </a:xfrm>
            <a:prstGeom prst="rect">
              <a:avLst/>
            </a:prstGeom>
            <a:gradFill flip="none" rotWithShape="1">
              <a:gsLst>
                <a:gs pos="0">
                  <a:schemeClr val="tx1">
                    <a:lumMod val="65000"/>
                    <a:lumOff val="35000"/>
                  </a:schemeClr>
                </a:gs>
                <a:gs pos="50000">
                  <a:schemeClr val="bg1">
                    <a:lumMod val="50000"/>
                    <a:alpha val="48000"/>
                  </a:schemeClr>
                </a:gs>
                <a:gs pos="100000">
                  <a:schemeClr val="bg1">
                    <a:lumMod val="50000"/>
                    <a:alpha val="0"/>
                  </a:schemeClr>
                </a:gs>
              </a:gsLst>
              <a:lin ang="54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pic>
          <p:nvPicPr>
            <p:cNvPr id="5" name="圖片 4">
              <a:extLst>
                <a:ext uri="{FF2B5EF4-FFF2-40B4-BE49-F238E27FC236}">
                  <a16:creationId xmlns:a16="http://schemas.microsoft.com/office/drawing/2014/main" id="{1AB6A136-3E5F-6444-85F1-0057A5B8BD8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919330" y="2047086"/>
              <a:ext cx="1711705" cy="1069816"/>
            </a:xfrm>
            <a:prstGeom prst="rect">
              <a:avLst/>
            </a:prstGeom>
          </p:spPr>
        </p:pic>
        <p:pic>
          <p:nvPicPr>
            <p:cNvPr id="6" name="圖片 5">
              <a:extLst>
                <a:ext uri="{FF2B5EF4-FFF2-40B4-BE49-F238E27FC236}">
                  <a16:creationId xmlns:a16="http://schemas.microsoft.com/office/drawing/2014/main" id="{B156F715-D8B8-6B41-B3C8-BA7D92439AF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182109" y="2040928"/>
              <a:ext cx="1706823" cy="1066764"/>
            </a:xfrm>
            <a:prstGeom prst="rect">
              <a:avLst/>
            </a:prstGeom>
          </p:spPr>
        </p:pic>
        <p:pic>
          <p:nvPicPr>
            <p:cNvPr id="4" name="圖片 3">
              <a:extLst>
                <a:ext uri="{FF2B5EF4-FFF2-40B4-BE49-F238E27FC236}">
                  <a16:creationId xmlns:a16="http://schemas.microsoft.com/office/drawing/2014/main" id="{0D9FC3B8-F30F-F74E-956B-8E96C8E7E19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92561" y="2026302"/>
              <a:ext cx="1780202" cy="1112626"/>
            </a:xfrm>
            <a:prstGeom prst="rect">
              <a:avLst/>
            </a:prstGeom>
          </p:spPr>
        </p:pic>
        <p:sp>
          <p:nvSpPr>
            <p:cNvPr id="12" name="矩形 11">
              <a:extLst>
                <a:ext uri="{FF2B5EF4-FFF2-40B4-BE49-F238E27FC236}">
                  <a16:creationId xmlns:a16="http://schemas.microsoft.com/office/drawing/2014/main" id="{FF63E7AE-61CD-9D40-80B4-99B468B79BA2}"/>
                </a:ext>
              </a:extLst>
            </p:cNvPr>
            <p:cNvSpPr/>
            <p:nvPr/>
          </p:nvSpPr>
          <p:spPr>
            <a:xfrm>
              <a:off x="1679643" y="1214178"/>
              <a:ext cx="1310847" cy="486606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kumimoji="1" lang="en-US" altLang="zh-TW" sz="1600" b="1">
                  <a:latin typeface="Arial" panose="020B0604020202020204" pitchFamily="34" charset="0"/>
                  <a:cs typeface="Arial" panose="020B0604020202020204" pitchFamily="34" charset="0"/>
                </a:rPr>
                <a:t>TVS-x72XT</a:t>
              </a:r>
              <a:endParaRPr kumimoji="1" lang="zh-TW" altLang="en-US" sz="16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" name="文字方塊 16">
              <a:extLst>
                <a:ext uri="{FF2B5EF4-FFF2-40B4-BE49-F238E27FC236}">
                  <a16:creationId xmlns:a16="http://schemas.microsoft.com/office/drawing/2014/main" id="{704EB5E9-80FC-A746-9207-D9A6B54FD2E8}"/>
                </a:ext>
              </a:extLst>
            </p:cNvPr>
            <p:cNvSpPr txBox="1"/>
            <p:nvPr/>
          </p:nvSpPr>
          <p:spPr>
            <a:xfrm>
              <a:off x="304015" y="3252098"/>
              <a:ext cx="4532664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kumimoji="1" lang="en-US" altLang="zh-TW" sz="1800" b="1">
                  <a:solidFill>
                    <a:schemeClr val="bg1"/>
                  </a:solidFill>
                </a:rPr>
                <a:t>TVS-872XT/</a:t>
              </a:r>
              <a:r>
                <a:rPr kumimoji="1" lang="zh-TW" altLang="en-US" sz="1800" b="1">
                  <a:solidFill>
                    <a:schemeClr val="bg1"/>
                  </a:solidFill>
                </a:rPr>
                <a:t> </a:t>
              </a:r>
              <a:r>
                <a:rPr kumimoji="1" lang="en-US" altLang="zh-TW" sz="1800" b="1">
                  <a:solidFill>
                    <a:schemeClr val="bg1"/>
                  </a:solidFill>
                </a:rPr>
                <a:t>TVS-672XT/</a:t>
              </a:r>
              <a:r>
                <a:rPr kumimoji="1" lang="zh-TW" altLang="en-US" sz="1800" b="1">
                  <a:solidFill>
                    <a:schemeClr val="bg1"/>
                  </a:solidFill>
                </a:rPr>
                <a:t> </a:t>
              </a:r>
              <a:r>
                <a:rPr kumimoji="1" lang="en-US" altLang="zh-TW" sz="1800" b="1">
                  <a:solidFill>
                    <a:schemeClr val="bg1"/>
                  </a:solidFill>
                </a:rPr>
                <a:t>TVS-472XT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kumimoji="1" lang="en-US" altLang="zh-TW">
                  <a:solidFill>
                    <a:schemeClr val="bg1"/>
                  </a:solidFill>
                </a:rPr>
                <a:t>Intel Pentium/ Core i3/ Core i5 Processor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kumimoji="1" lang="en-US" altLang="zh-TW">
                  <a:solidFill>
                    <a:schemeClr val="bg1"/>
                  </a:solidFill>
                </a:rPr>
                <a:t>1 x </a:t>
              </a:r>
              <a:r>
                <a:rPr kumimoji="1" lang="en-US" altLang="zh-TW">
                  <a:solidFill>
                    <a:srgbClr val="FF0000"/>
                  </a:solidFill>
                </a:rPr>
                <a:t>10GbE</a:t>
              </a:r>
              <a:r>
                <a:rPr kumimoji="1" lang="en-US" altLang="zh-TW">
                  <a:solidFill>
                    <a:schemeClr val="bg1"/>
                  </a:solidFill>
                </a:rPr>
                <a:t>/5GbE/2.5GbE/1GbE/100Mbps LAN port</a:t>
              </a:r>
              <a:endParaRPr kumimoji="1" lang="en-US" altLang="zh-CN">
                <a:solidFill>
                  <a:schemeClr val="bg1"/>
                </a:solidFill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kumimoji="1" lang="en-US" altLang="zh-CN">
                  <a:solidFill>
                    <a:srgbClr val="FF0000"/>
                  </a:solidFill>
                </a:rPr>
                <a:t>2 x Thunderbolt 3 port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kumimoji="1" lang="en-US" altLang="zh-TW">
                  <a:solidFill>
                    <a:schemeClr val="bg1"/>
                  </a:solidFill>
                </a:rPr>
                <a:t>2 x 1GbE LAN port</a:t>
              </a:r>
              <a:endParaRPr kumimoji="1" lang="en-US" altLang="zh-CN">
                <a:solidFill>
                  <a:schemeClr val="bg1"/>
                </a:solidFill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kumimoji="1" lang="en-US" altLang="zh-TW">
                  <a:solidFill>
                    <a:schemeClr val="bg1"/>
                  </a:solidFill>
                </a:rPr>
                <a:t>1 x PCIe slot</a:t>
              </a:r>
              <a:endParaRPr kumimoji="1" lang="zh-TW" altLang="en-US">
                <a:solidFill>
                  <a:schemeClr val="bg1"/>
                </a:solidFill>
              </a:endParaRPr>
            </a:p>
          </p:txBody>
        </p:sp>
      </p:grpSp>
      <p:grpSp>
        <p:nvGrpSpPr>
          <p:cNvPr id="22" name="群組 21">
            <a:extLst>
              <a:ext uri="{FF2B5EF4-FFF2-40B4-BE49-F238E27FC236}">
                <a16:creationId xmlns:a16="http://schemas.microsoft.com/office/drawing/2014/main" id="{C7261A23-F661-467E-B4B7-07BAC1141D7D}"/>
              </a:ext>
            </a:extLst>
          </p:cNvPr>
          <p:cNvGrpSpPr/>
          <p:nvPr/>
        </p:nvGrpSpPr>
        <p:grpSpPr>
          <a:xfrm>
            <a:off x="8215718" y="1035807"/>
            <a:ext cx="813349" cy="759837"/>
            <a:chOff x="8408664" y="1191429"/>
            <a:chExt cx="557861" cy="521159"/>
          </a:xfrm>
        </p:grpSpPr>
        <p:sp>
          <p:nvSpPr>
            <p:cNvPr id="23" name="橢圓 22">
              <a:extLst>
                <a:ext uri="{FF2B5EF4-FFF2-40B4-BE49-F238E27FC236}">
                  <a16:creationId xmlns:a16="http://schemas.microsoft.com/office/drawing/2014/main" id="{EACAD0FA-B8DB-427F-A40B-E9423E094B8B}"/>
                </a:ext>
              </a:extLst>
            </p:cNvPr>
            <p:cNvSpPr/>
            <p:nvPr/>
          </p:nvSpPr>
          <p:spPr>
            <a:xfrm>
              <a:off x="8412860" y="1191429"/>
              <a:ext cx="539131" cy="521159"/>
            </a:xfrm>
            <a:prstGeom prst="ellipse">
              <a:avLst/>
            </a:prstGeom>
            <a:solidFill>
              <a:srgbClr val="002060"/>
            </a:solidFill>
            <a:ln w="28575"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24" name="矩形 23">
              <a:extLst>
                <a:ext uri="{FF2B5EF4-FFF2-40B4-BE49-F238E27FC236}">
                  <a16:creationId xmlns:a16="http://schemas.microsoft.com/office/drawing/2014/main" id="{ED971F2A-E60F-429C-9797-1D83ECF04354}"/>
                </a:ext>
              </a:extLst>
            </p:cNvPr>
            <p:cNvSpPr/>
            <p:nvPr/>
          </p:nvSpPr>
          <p:spPr>
            <a:xfrm>
              <a:off x="8408664" y="1291339"/>
              <a:ext cx="557861" cy="31664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indent="-127000" algn="ctr">
                <a:buClr>
                  <a:srgbClr val="0070C0"/>
                </a:buClr>
                <a:buSzPts val="2000"/>
              </a:pPr>
              <a:r>
                <a:rPr lang="en-US" altLang="zh-TW" sz="2400" b="1">
                  <a:solidFill>
                    <a:schemeClr val="bg1"/>
                  </a:solidFill>
                  <a:latin typeface="+mj-lt"/>
                  <a:ea typeface="微軟正黑體" pitchFamily="34" charset="-120"/>
                </a:rPr>
                <a:t>NEW</a:t>
              </a:r>
              <a:endParaRPr lang="zh-TW" altLang="en-US" sz="2400" b="1">
                <a:solidFill>
                  <a:schemeClr val="bg1"/>
                </a:solidFill>
                <a:latin typeface="+mj-lt"/>
                <a:ea typeface="微軟正黑體" pitchFamily="34" charset="-120"/>
              </a:endParaRPr>
            </a:p>
          </p:txBody>
        </p:sp>
      </p:grpSp>
      <p:grpSp>
        <p:nvGrpSpPr>
          <p:cNvPr id="25" name="群組 24">
            <a:extLst>
              <a:ext uri="{FF2B5EF4-FFF2-40B4-BE49-F238E27FC236}">
                <a16:creationId xmlns:a16="http://schemas.microsoft.com/office/drawing/2014/main" id="{D2535E7C-4A9E-4EE7-9D0A-1F129036B6ED}"/>
              </a:ext>
            </a:extLst>
          </p:cNvPr>
          <p:cNvGrpSpPr/>
          <p:nvPr/>
        </p:nvGrpSpPr>
        <p:grpSpPr>
          <a:xfrm>
            <a:off x="8102035" y="4569696"/>
            <a:ext cx="734910" cy="533744"/>
            <a:chOff x="8307002" y="0"/>
            <a:chExt cx="734910" cy="533744"/>
          </a:xfrm>
        </p:grpSpPr>
        <p:sp>
          <p:nvSpPr>
            <p:cNvPr id="26" name="矩形: 圓角化同側角落 25">
              <a:extLst>
                <a:ext uri="{FF2B5EF4-FFF2-40B4-BE49-F238E27FC236}">
                  <a16:creationId xmlns:a16="http://schemas.microsoft.com/office/drawing/2014/main" id="{5D1F8227-23F1-4E6B-81BB-9DA284E2D5B9}"/>
                </a:ext>
              </a:extLst>
            </p:cNvPr>
            <p:cNvSpPr/>
            <p:nvPr userDrawn="1"/>
          </p:nvSpPr>
          <p:spPr>
            <a:xfrm>
              <a:off x="8307002" y="0"/>
              <a:ext cx="734910" cy="533744"/>
            </a:xfrm>
            <a:prstGeom prst="round2SameRect">
              <a:avLst>
                <a:gd name="adj1" fmla="val 15424"/>
                <a:gd name="adj2" fmla="val 0"/>
              </a:avLst>
            </a:prstGeom>
            <a:solidFill>
              <a:srgbClr val="00D6F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pic>
          <p:nvPicPr>
            <p:cNvPr id="27" name="圖形 26">
              <a:extLst>
                <a:ext uri="{FF2B5EF4-FFF2-40B4-BE49-F238E27FC236}">
                  <a16:creationId xmlns:a16="http://schemas.microsoft.com/office/drawing/2014/main" id="{456FE8BF-A48F-4869-9585-946EFBAEE3A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8423915" y="85474"/>
              <a:ext cx="534924" cy="96584"/>
            </a:xfrm>
            <a:prstGeom prst="rect">
              <a:avLst/>
            </a:prstGeom>
          </p:spPr>
        </p:pic>
        <p:pic>
          <p:nvPicPr>
            <p:cNvPr id="28" name="圖形 27">
              <a:extLst>
                <a:ext uri="{FF2B5EF4-FFF2-40B4-BE49-F238E27FC236}">
                  <a16:creationId xmlns:a16="http://schemas.microsoft.com/office/drawing/2014/main" id="{C66423E9-5851-4514-AD02-CC4A39365ED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8423548" y="246471"/>
              <a:ext cx="538353" cy="82296"/>
            </a:xfrm>
            <a:prstGeom prst="rect">
              <a:avLst/>
            </a:prstGeom>
          </p:spPr>
        </p:pic>
      </p:grpSp>
      <p:pic>
        <p:nvPicPr>
          <p:cNvPr id="30" name="圖片 29" descr="一張含有 室內, 桌, 武器 的圖片&#10;&#10;自動產生的描述">
            <a:extLst>
              <a:ext uri="{FF2B5EF4-FFF2-40B4-BE49-F238E27FC236}">
                <a16:creationId xmlns:a16="http://schemas.microsoft.com/office/drawing/2014/main" id="{BD98BA09-A2CE-4C21-8ECC-B6918C4CA09D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3305" t="10716" r="6764" b="13812"/>
          <a:stretch/>
        </p:blipFill>
        <p:spPr>
          <a:xfrm>
            <a:off x="7396391" y="4627519"/>
            <a:ext cx="1099631" cy="515981"/>
          </a:xfrm>
          <a:prstGeom prst="rect">
            <a:avLst/>
          </a:prstGeom>
        </p:spPr>
      </p:pic>
      <p:sp>
        <p:nvSpPr>
          <p:cNvPr id="31" name="矩形 30">
            <a:extLst>
              <a:ext uri="{FF2B5EF4-FFF2-40B4-BE49-F238E27FC236}">
                <a16:creationId xmlns:a16="http://schemas.microsoft.com/office/drawing/2014/main" id="{686B9F99-C5FE-485F-8476-F41E1D1EEFAF}"/>
              </a:ext>
            </a:extLst>
          </p:cNvPr>
          <p:cNvSpPr/>
          <p:nvPr/>
        </p:nvSpPr>
        <p:spPr>
          <a:xfrm>
            <a:off x="4856309" y="2858460"/>
            <a:ext cx="4057170" cy="368834"/>
          </a:xfrm>
          <a:prstGeom prst="rect">
            <a:avLst/>
          </a:prstGeom>
          <a:gradFill flip="none" rotWithShape="1">
            <a:gsLst>
              <a:gs pos="0">
                <a:srgbClr val="002060"/>
              </a:gs>
              <a:gs pos="8000">
                <a:srgbClr val="0070C0">
                  <a:alpha val="51000"/>
                </a:srgbClr>
              </a:gs>
              <a:gs pos="100000">
                <a:srgbClr val="0070C0">
                  <a:alpha val="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8" name="圖片 7" descr="一張含有 室內, 電子用品, 監視器, 黑色 的圖片&#10;&#10;自動產生的描述">
            <a:extLst>
              <a:ext uri="{FF2B5EF4-FFF2-40B4-BE49-F238E27FC236}">
                <a16:creationId xmlns:a16="http://schemas.microsoft.com/office/drawing/2014/main" id="{221D8C1A-530A-BB4A-8144-9696280B6A7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136294" y="2099659"/>
            <a:ext cx="1720154" cy="1075096"/>
          </a:xfrm>
          <a:prstGeom prst="rect">
            <a:avLst/>
          </a:prstGeom>
        </p:spPr>
      </p:pic>
      <p:pic>
        <p:nvPicPr>
          <p:cNvPr id="10" name="圖片 9" descr="一張含有 室內, 電子用品, 牆 的圖片&#10;&#10;自動產生的描述">
            <a:extLst>
              <a:ext uri="{FF2B5EF4-FFF2-40B4-BE49-F238E27FC236}">
                <a16:creationId xmlns:a16="http://schemas.microsoft.com/office/drawing/2014/main" id="{1CF1979C-D24B-B442-B1EA-27B3A94BDDC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720618" y="2082373"/>
            <a:ext cx="1732150" cy="1082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8982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矩形: 圓角化同側角落 16">
            <a:extLst>
              <a:ext uri="{FF2B5EF4-FFF2-40B4-BE49-F238E27FC236}">
                <a16:creationId xmlns:a16="http://schemas.microsoft.com/office/drawing/2014/main" id="{68422E9A-D383-4A09-8349-F8DD254B5484}"/>
              </a:ext>
            </a:extLst>
          </p:cNvPr>
          <p:cNvSpPr/>
          <p:nvPr/>
        </p:nvSpPr>
        <p:spPr>
          <a:xfrm>
            <a:off x="458180" y="2902998"/>
            <a:ext cx="3258797" cy="2240502"/>
          </a:xfrm>
          <a:prstGeom prst="round2SameRect">
            <a:avLst>
              <a:gd name="adj1" fmla="val 9198"/>
              <a:gd name="adj2" fmla="val 0"/>
            </a:avLst>
          </a:prstGeom>
          <a:solidFill>
            <a:srgbClr val="00D6F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8" name="矩形: 圓角化同側角落 17">
            <a:extLst>
              <a:ext uri="{FF2B5EF4-FFF2-40B4-BE49-F238E27FC236}">
                <a16:creationId xmlns:a16="http://schemas.microsoft.com/office/drawing/2014/main" id="{B13AF3D4-521B-4085-969D-9EF176DE73DE}"/>
              </a:ext>
            </a:extLst>
          </p:cNvPr>
          <p:cNvSpPr/>
          <p:nvPr/>
        </p:nvSpPr>
        <p:spPr>
          <a:xfrm>
            <a:off x="3883231" y="2892607"/>
            <a:ext cx="3313216" cy="2240502"/>
          </a:xfrm>
          <a:prstGeom prst="round2SameRect">
            <a:avLst>
              <a:gd name="adj1" fmla="val 9198"/>
              <a:gd name="adj2" fmla="val 0"/>
            </a:avLst>
          </a:prstGeom>
          <a:solidFill>
            <a:srgbClr val="00D6F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7" name="圖片 7">
            <a:extLst>
              <a:ext uri="{FF2B5EF4-FFF2-40B4-BE49-F238E27FC236}">
                <a16:creationId xmlns:a16="http://schemas.microsoft.com/office/drawing/2014/main" id="{450F26CC-5CFE-4D2E-BC1C-7D3A136649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29903" y="1373849"/>
            <a:ext cx="2462316" cy="1538946"/>
          </a:xfrm>
          <a:prstGeom prst="rect">
            <a:avLst/>
          </a:prstGeom>
        </p:spPr>
      </p:pic>
      <p:pic>
        <p:nvPicPr>
          <p:cNvPr id="9" name="圖片 9">
            <a:extLst>
              <a:ext uri="{FF2B5EF4-FFF2-40B4-BE49-F238E27FC236}">
                <a16:creationId xmlns:a16="http://schemas.microsoft.com/office/drawing/2014/main" id="{8B92E771-C876-4AA9-8CC6-8BA39091445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291605" y="1417413"/>
            <a:ext cx="2372218" cy="1482636"/>
          </a:xfrm>
          <a:prstGeom prst="rect">
            <a:avLst/>
          </a:prstGeom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0B436A81-00D3-475E-9CFA-F0A3F1AB859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7454748" y="2109611"/>
            <a:ext cx="1326622" cy="13257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id="{0A27208A-0C6F-4990-86BF-76A7AF748C68}"/>
              </a:ext>
            </a:extLst>
          </p:cNvPr>
          <p:cNvSpPr txBox="1"/>
          <p:nvPr/>
        </p:nvSpPr>
        <p:spPr>
          <a:xfrm>
            <a:off x="7196447" y="1526512"/>
            <a:ext cx="1784413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altLang="zh-CN" b="1">
                <a:solidFill>
                  <a:srgbClr val="005EA4"/>
                </a:solidFill>
              </a:rPr>
              <a:t>Intel 8</a:t>
            </a:r>
            <a:r>
              <a:rPr lang="en-US" altLang="zh-CN" b="1" baseline="30000">
                <a:solidFill>
                  <a:srgbClr val="005EA4"/>
                </a:solidFill>
              </a:rPr>
              <a:t>th</a:t>
            </a:r>
            <a:r>
              <a:rPr lang="en-US" altLang="zh-CN" b="1">
                <a:solidFill>
                  <a:srgbClr val="005EA4"/>
                </a:solidFill>
              </a:rPr>
              <a:t> Gen 4-core</a:t>
            </a:r>
            <a:endParaRPr lang="en-US" altLang="zh-TW" b="1">
              <a:solidFill>
                <a:srgbClr val="005EA4"/>
              </a:solidFill>
              <a:ea typeface="微軟正黑體"/>
            </a:endParaRPr>
          </a:p>
          <a:p>
            <a:pPr algn="ctr"/>
            <a:r>
              <a:rPr lang="en-US" altLang="zh-CN" sz="1600" b="1">
                <a:solidFill>
                  <a:srgbClr val="005EA4"/>
                </a:solidFill>
              </a:rPr>
              <a:t> Core i3-8100T</a:t>
            </a:r>
            <a:endParaRPr lang="zh-CN" altLang="en-US" sz="1600" b="1"/>
          </a:p>
        </p:txBody>
      </p:sp>
      <p:sp>
        <p:nvSpPr>
          <p:cNvPr id="4" name="標題 3">
            <a:extLst>
              <a:ext uri="{FF2B5EF4-FFF2-40B4-BE49-F238E27FC236}">
                <a16:creationId xmlns:a16="http://schemas.microsoft.com/office/drawing/2014/main" id="{707A64F9-AA74-4DAC-A845-1496B6868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180" y="274638"/>
            <a:ext cx="8624348" cy="993775"/>
          </a:xfrm>
        </p:spPr>
        <p:txBody>
          <a:bodyPr>
            <a:noAutofit/>
          </a:bodyPr>
          <a:lstStyle/>
          <a:p>
            <a:r>
              <a:rPr kumimoji="1" lang="en-US" altLang="zh-TW" sz="3200">
                <a:latin typeface="Arial"/>
                <a:ea typeface="微軟正黑體"/>
                <a:cs typeface="Arial"/>
              </a:rPr>
              <a:t>Cost Effective NAS for Home and Business</a:t>
            </a:r>
            <a:endParaRPr lang="zh-TW" altLang="en-US" sz="3600"/>
          </a:p>
        </p:txBody>
      </p:sp>
      <p:graphicFrame>
        <p:nvGraphicFramePr>
          <p:cNvPr id="14" name="表格 13">
            <a:extLst>
              <a:ext uri="{FF2B5EF4-FFF2-40B4-BE49-F238E27FC236}">
                <a16:creationId xmlns:a16="http://schemas.microsoft.com/office/drawing/2014/main" id="{9D2F6EF1-A700-4A36-99E7-0DBC066F11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988229"/>
              </p:ext>
            </p:extLst>
          </p:nvPr>
        </p:nvGraphicFramePr>
        <p:xfrm>
          <a:off x="550706" y="2913080"/>
          <a:ext cx="3095017" cy="2088807"/>
        </p:xfrm>
        <a:graphic>
          <a:graphicData uri="http://schemas.openxmlformats.org/drawingml/2006/table">
            <a:tbl>
              <a:tblPr firstRow="1" bandRow="1">
                <a:tableStyleId>{CCF4F11A-23CF-4E7E-9DF9-85F2C6E581D8}</a:tableStyleId>
              </a:tblPr>
              <a:tblGrid>
                <a:gridCol w="3095017">
                  <a:extLst>
                    <a:ext uri="{9D8B030D-6E8A-4147-A177-3AD203B41FA5}">
                      <a16:colId xmlns:a16="http://schemas.microsoft.com/office/drawing/2014/main" val="738722560"/>
                    </a:ext>
                  </a:extLst>
                </a:gridCol>
              </a:tblGrid>
              <a:tr h="437246">
                <a:tc>
                  <a:txBody>
                    <a:bodyPr/>
                    <a:lstStyle/>
                    <a:p>
                      <a:r>
                        <a:rPr lang="en-US" altLang="zh-TW" sz="2000" b="0" kern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TVS-872N-i3-8G</a:t>
                      </a: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26587412"/>
                  </a:ext>
                </a:extLst>
              </a:tr>
              <a:tr h="25982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Desktop</a:t>
                      </a:r>
                      <a:r>
                        <a:rPr lang="zh-TW" altLang="en-US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altLang="zh-TW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8-bay</a:t>
                      </a: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6097959"/>
                  </a:ext>
                </a:extLst>
              </a:tr>
              <a:tr h="259825">
                <a:tc>
                  <a:txBody>
                    <a:bodyPr/>
                    <a:lstStyle/>
                    <a:p>
                      <a:r>
                        <a:rPr lang="en-US" altLang="zh-TW" sz="12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DDR4 8GB RAM (2x 4GB)</a:t>
                      </a: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5479229"/>
                  </a:ext>
                </a:extLst>
              </a:tr>
              <a:tr h="25982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2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NVMe Gen3 x2 M.2 port</a:t>
                      </a:r>
                      <a:r>
                        <a:rPr lang="zh-TW" altLang="en-US" sz="12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altLang="zh-TW" sz="12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x2</a:t>
                      </a: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16557587"/>
                  </a:ext>
                </a:extLst>
              </a:tr>
              <a:tr h="279961">
                <a:tc>
                  <a:txBody>
                    <a:bodyPr/>
                    <a:lstStyle/>
                    <a:p>
                      <a:r>
                        <a:rPr lang="en-US" altLang="zh-TW" sz="1200" b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5GbE/2.5GbE/1GbE/100M LAN port</a:t>
                      </a:r>
                      <a:r>
                        <a:rPr lang="zh-TW" altLang="en-US" sz="1200" b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altLang="zh-TW" sz="1200" b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x1</a:t>
                      </a: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82780619"/>
                  </a:ext>
                </a:extLst>
              </a:tr>
              <a:tr h="259825">
                <a:tc>
                  <a:txBody>
                    <a:bodyPr/>
                    <a:lstStyle/>
                    <a:p>
                      <a:r>
                        <a:rPr lang="en-US" altLang="zh-TW" sz="12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1GbE LAN port</a:t>
                      </a:r>
                      <a:r>
                        <a:rPr lang="zh-TW" altLang="en-US" sz="12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altLang="zh-TW" sz="12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x2</a:t>
                      </a: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46578046"/>
                  </a:ext>
                </a:extLst>
              </a:tr>
              <a:tr h="259825">
                <a:tc>
                  <a:txBody>
                    <a:bodyPr/>
                    <a:lstStyle/>
                    <a:p>
                      <a:r>
                        <a:rPr lang="en-US" altLang="zh-TW" sz="12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HDMI 2.0 x1</a:t>
                      </a: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88667032"/>
                  </a:ext>
                </a:extLst>
              </a:tr>
            </a:tbl>
          </a:graphicData>
        </a:graphic>
      </p:graphicFrame>
      <p:graphicFrame>
        <p:nvGraphicFramePr>
          <p:cNvPr id="15" name="表格 14">
            <a:extLst>
              <a:ext uri="{FF2B5EF4-FFF2-40B4-BE49-F238E27FC236}">
                <a16:creationId xmlns:a16="http://schemas.microsoft.com/office/drawing/2014/main" id="{7AF842D7-BC45-4815-B5E5-2AC96225646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8551860"/>
              </p:ext>
            </p:extLst>
          </p:nvPr>
        </p:nvGraphicFramePr>
        <p:xfrm>
          <a:off x="4015515" y="2938278"/>
          <a:ext cx="3014677" cy="2066089"/>
        </p:xfrm>
        <a:graphic>
          <a:graphicData uri="http://schemas.openxmlformats.org/drawingml/2006/table">
            <a:tbl>
              <a:tblPr firstRow="1" bandRow="1">
                <a:tableStyleId>{CCF4F11A-23CF-4E7E-9DF9-85F2C6E581D8}</a:tableStyleId>
              </a:tblPr>
              <a:tblGrid>
                <a:gridCol w="3014677">
                  <a:extLst>
                    <a:ext uri="{9D8B030D-6E8A-4147-A177-3AD203B41FA5}">
                      <a16:colId xmlns:a16="http://schemas.microsoft.com/office/drawing/2014/main" val="738722560"/>
                    </a:ext>
                  </a:extLst>
                </a:gridCol>
              </a:tblGrid>
              <a:tr h="411704">
                <a:tc>
                  <a:txBody>
                    <a:bodyPr/>
                    <a:lstStyle/>
                    <a:p>
                      <a:r>
                        <a:rPr lang="en-US" altLang="zh-TW" sz="2000" b="0" kern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TVS-672N-i3-4G</a:t>
                      </a: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26587412"/>
                  </a:ext>
                </a:extLst>
              </a:tr>
              <a:tr h="27556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200" b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Desktop 6-bay</a:t>
                      </a: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6097959"/>
                  </a:ext>
                </a:extLst>
              </a:tr>
              <a:tr h="275560">
                <a:tc>
                  <a:txBody>
                    <a:bodyPr/>
                    <a:lstStyle/>
                    <a:p>
                      <a:r>
                        <a:rPr lang="en-US" altLang="zh-TW" sz="12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DDR4 8GB RAM (2x 2GB)</a:t>
                      </a: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5479229"/>
                  </a:ext>
                </a:extLst>
              </a:tr>
              <a:tr h="27556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2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NVMe Gen3 x2 M.2 port</a:t>
                      </a:r>
                      <a:r>
                        <a:rPr lang="zh-TW" altLang="en-US" sz="12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altLang="zh-TW" sz="12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x2</a:t>
                      </a: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16557587"/>
                  </a:ext>
                </a:extLst>
              </a:tr>
              <a:tr h="276585">
                <a:tc>
                  <a:txBody>
                    <a:bodyPr/>
                    <a:lstStyle/>
                    <a:p>
                      <a:r>
                        <a:rPr lang="en-US" altLang="zh-TW" sz="1200" b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5GbE/2.5GbE/1GbE/100M LAN port x1</a:t>
                      </a: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82780619"/>
                  </a:ext>
                </a:extLst>
              </a:tr>
              <a:tr h="275560">
                <a:tc>
                  <a:txBody>
                    <a:bodyPr/>
                    <a:lstStyle/>
                    <a:p>
                      <a:r>
                        <a:rPr lang="en-US" altLang="zh-TW" sz="12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1GbE LAN port</a:t>
                      </a:r>
                      <a:r>
                        <a:rPr lang="zh-TW" altLang="en-US" sz="12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altLang="zh-TW" sz="12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x2</a:t>
                      </a: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46578046"/>
                  </a:ext>
                </a:extLst>
              </a:tr>
              <a:tr h="275560">
                <a:tc>
                  <a:txBody>
                    <a:bodyPr/>
                    <a:lstStyle/>
                    <a:p>
                      <a:r>
                        <a:rPr lang="en-US" altLang="zh-TW" sz="12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HDMI 2.0 x1</a:t>
                      </a: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9560855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CDC1CA-336B-A149-B9C9-C46665EE5B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578" y="274638"/>
            <a:ext cx="8880323" cy="993775"/>
          </a:xfrm>
        </p:spPr>
        <p:txBody>
          <a:bodyPr>
            <a:normAutofit/>
          </a:bodyPr>
          <a:lstStyle/>
          <a:p>
            <a:r>
              <a:rPr lang="en-US" altLang="zh-TW" sz="2800" b="1">
                <a:latin typeface="Arial"/>
                <a:ea typeface="微軟正黑體"/>
                <a:cs typeface="Arial"/>
              </a:rPr>
              <a:t>5GbE Accessory QNA-UC5G1T</a:t>
            </a:r>
            <a:r>
              <a:rPr lang="zh-TW" altLang="en-US" sz="2800" b="1">
                <a:latin typeface="Arial"/>
                <a:ea typeface="微軟正黑體"/>
                <a:cs typeface="Arial"/>
              </a:rPr>
              <a:t> </a:t>
            </a:r>
            <a:r>
              <a:rPr lang="en-US" altLang="zh-TW" sz="2800" b="1">
                <a:latin typeface="Arial"/>
                <a:ea typeface="微軟正黑體"/>
                <a:cs typeface="Arial"/>
              </a:rPr>
              <a:t>(</a:t>
            </a:r>
            <a:r>
              <a:rPr lang="en-US" altLang="zh-TW" sz="2800">
                <a:latin typeface="Arial"/>
                <a:ea typeface="微軟正黑體"/>
                <a:cs typeface="Arial"/>
              </a:rPr>
              <a:t>Optional Purchase</a:t>
            </a:r>
            <a:r>
              <a:rPr lang="en-US" altLang="zh-TW" sz="2800" b="1">
                <a:latin typeface="Arial"/>
                <a:ea typeface="微軟正黑體"/>
                <a:cs typeface="Arial"/>
              </a:rPr>
              <a:t>)</a:t>
            </a:r>
            <a:endParaRPr lang="zh-TW" altLang="en-US" sz="2800" b="1">
              <a:latin typeface="Arial"/>
              <a:ea typeface="微軟正黑體"/>
              <a:cs typeface="Arial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E826FE12-532E-6C4E-A3E4-8D28EC7AC202}"/>
              </a:ext>
            </a:extLst>
          </p:cNvPr>
          <p:cNvSpPr txBox="1"/>
          <p:nvPr/>
        </p:nvSpPr>
        <p:spPr>
          <a:xfrm>
            <a:off x="516790" y="1201257"/>
            <a:ext cx="4792803" cy="830997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fontAlgn="base"/>
            <a:r>
              <a:rPr lang="en-US" altLang="zh-TW" sz="240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USB 3.0 to</a:t>
            </a:r>
            <a:r>
              <a:rPr lang="zh-TW" altLang="en-US" sz="240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240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5GbE network adapter</a:t>
            </a:r>
          </a:p>
          <a:p>
            <a:pPr algn="ctr" fontAlgn="base"/>
            <a:r>
              <a:rPr lang="en-US" altLang="zh-TW" sz="240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altLang="zh-TW" sz="180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 network performance</a:t>
            </a:r>
            <a:endParaRPr lang="zh-TW" altLang="en-US" sz="180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" name="群組 2">
            <a:extLst>
              <a:ext uri="{FF2B5EF4-FFF2-40B4-BE49-F238E27FC236}">
                <a16:creationId xmlns:a16="http://schemas.microsoft.com/office/drawing/2014/main" id="{7AC7E66F-D60C-4078-863B-99EA4173B9C8}"/>
              </a:ext>
            </a:extLst>
          </p:cNvPr>
          <p:cNvGrpSpPr/>
          <p:nvPr/>
        </p:nvGrpSpPr>
        <p:grpSpPr>
          <a:xfrm>
            <a:off x="588961" y="2172615"/>
            <a:ext cx="4964561" cy="2550204"/>
            <a:chOff x="3822354" y="1776690"/>
            <a:chExt cx="4964561" cy="2550204"/>
          </a:xfrm>
        </p:grpSpPr>
        <p:pic>
          <p:nvPicPr>
            <p:cNvPr id="13" name="圖形 12">
              <a:extLst>
                <a:ext uri="{FF2B5EF4-FFF2-40B4-BE49-F238E27FC236}">
                  <a16:creationId xmlns:a16="http://schemas.microsoft.com/office/drawing/2014/main" id="{BCE812C1-A69B-4130-9D32-58D4BF70570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4887239" y="1776690"/>
              <a:ext cx="3899676" cy="2279811"/>
            </a:xfrm>
            <a:prstGeom prst="rect">
              <a:avLst/>
            </a:prstGeom>
          </p:spPr>
        </p:pic>
        <p:sp>
          <p:nvSpPr>
            <p:cNvPr id="14" name="矩形 13">
              <a:extLst>
                <a:ext uri="{FF2B5EF4-FFF2-40B4-BE49-F238E27FC236}">
                  <a16:creationId xmlns:a16="http://schemas.microsoft.com/office/drawing/2014/main" id="{844928E6-5C78-4532-A9D1-B75995EEEFE0}"/>
                </a:ext>
              </a:extLst>
            </p:cNvPr>
            <p:cNvSpPr/>
            <p:nvPr/>
          </p:nvSpPr>
          <p:spPr>
            <a:xfrm>
              <a:off x="4909952" y="3286692"/>
              <a:ext cx="783216" cy="521840"/>
            </a:xfrm>
            <a:prstGeom prst="rect">
              <a:avLst/>
            </a:prstGeom>
            <a:solidFill>
              <a:srgbClr val="BDBE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1013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" name="矩形 14">
              <a:extLst>
                <a:ext uri="{FF2B5EF4-FFF2-40B4-BE49-F238E27FC236}">
                  <a16:creationId xmlns:a16="http://schemas.microsoft.com/office/drawing/2014/main" id="{9B42D19B-CB99-4BB9-B82B-14B5FABF0B7D}"/>
                </a:ext>
              </a:extLst>
            </p:cNvPr>
            <p:cNvSpPr/>
            <p:nvPr/>
          </p:nvSpPr>
          <p:spPr>
            <a:xfrm>
              <a:off x="4909952" y="2609322"/>
              <a:ext cx="1911452" cy="521840"/>
            </a:xfrm>
            <a:prstGeom prst="rect">
              <a:avLst/>
            </a:prstGeom>
            <a:solidFill>
              <a:srgbClr val="58595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1013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6" name="矩形 15">
              <a:extLst>
                <a:ext uri="{FF2B5EF4-FFF2-40B4-BE49-F238E27FC236}">
                  <a16:creationId xmlns:a16="http://schemas.microsoft.com/office/drawing/2014/main" id="{F7236118-7BBF-4CF3-A150-EFAE4F668DA3}"/>
                </a:ext>
              </a:extLst>
            </p:cNvPr>
            <p:cNvSpPr/>
            <p:nvPr/>
          </p:nvSpPr>
          <p:spPr>
            <a:xfrm>
              <a:off x="4911304" y="1936959"/>
              <a:ext cx="3631682" cy="495864"/>
            </a:xfrm>
            <a:prstGeom prst="rect">
              <a:avLst/>
            </a:prstGeom>
            <a:gradFill>
              <a:gsLst>
                <a:gs pos="0">
                  <a:srgbClr val="4ED7FD"/>
                </a:gs>
                <a:gs pos="100000">
                  <a:srgbClr val="2862CA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1013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" name="矩形 16">
              <a:extLst>
                <a:ext uri="{FF2B5EF4-FFF2-40B4-BE49-F238E27FC236}">
                  <a16:creationId xmlns:a16="http://schemas.microsoft.com/office/drawing/2014/main" id="{67110BBF-966A-46A1-A4FB-A166F8529482}"/>
                </a:ext>
              </a:extLst>
            </p:cNvPr>
            <p:cNvSpPr/>
            <p:nvPr/>
          </p:nvSpPr>
          <p:spPr>
            <a:xfrm>
              <a:off x="4078273" y="1984207"/>
              <a:ext cx="716863" cy="49629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2625">
                  <a:solidFill>
                    <a:srgbClr val="2862CA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5</a:t>
              </a:r>
              <a:r>
                <a:rPr lang="en-US" altLang="zh-CN" sz="1125">
                  <a:solidFill>
                    <a:srgbClr val="2862CA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Gbps</a:t>
              </a:r>
              <a:endParaRPr lang="zh-TW" altLang="en-US" sz="1125">
                <a:solidFill>
                  <a:srgbClr val="2862CA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" name="矩形 17">
              <a:extLst>
                <a:ext uri="{FF2B5EF4-FFF2-40B4-BE49-F238E27FC236}">
                  <a16:creationId xmlns:a16="http://schemas.microsoft.com/office/drawing/2014/main" id="{BF950EE5-F0DF-44E1-85FF-4BA09F545F0A}"/>
                </a:ext>
              </a:extLst>
            </p:cNvPr>
            <p:cNvSpPr/>
            <p:nvPr/>
          </p:nvSpPr>
          <p:spPr>
            <a:xfrm>
              <a:off x="3822354" y="2613168"/>
              <a:ext cx="997389" cy="49629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2625">
                  <a:solidFill>
                    <a:srgbClr val="58595B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2.5</a:t>
              </a:r>
              <a:r>
                <a:rPr lang="en-US" altLang="zh-CN" sz="1125">
                  <a:solidFill>
                    <a:srgbClr val="58595B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Gbps</a:t>
              </a:r>
              <a:endParaRPr lang="zh-TW" altLang="en-US" sz="1125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" name="矩形 18">
              <a:extLst>
                <a:ext uri="{FF2B5EF4-FFF2-40B4-BE49-F238E27FC236}">
                  <a16:creationId xmlns:a16="http://schemas.microsoft.com/office/drawing/2014/main" id="{D1B80EB5-6B5E-4435-B62B-4A9B49065FDB}"/>
                </a:ext>
              </a:extLst>
            </p:cNvPr>
            <p:cNvSpPr/>
            <p:nvPr/>
          </p:nvSpPr>
          <p:spPr>
            <a:xfrm>
              <a:off x="4114697" y="3261599"/>
              <a:ext cx="716863" cy="49629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2625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1</a:t>
              </a:r>
              <a:r>
                <a:rPr lang="en-US" altLang="zh-CN" sz="1125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Gbps</a:t>
              </a:r>
              <a:endParaRPr lang="zh-TW" altLang="en-US" sz="1125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" name="矩形 19">
              <a:extLst>
                <a:ext uri="{FF2B5EF4-FFF2-40B4-BE49-F238E27FC236}">
                  <a16:creationId xmlns:a16="http://schemas.microsoft.com/office/drawing/2014/main" id="{1A504653-6A81-4B63-BAB2-10AF705C54C0}"/>
                </a:ext>
              </a:extLst>
            </p:cNvPr>
            <p:cNvSpPr/>
            <p:nvPr/>
          </p:nvSpPr>
          <p:spPr>
            <a:xfrm>
              <a:off x="7224367" y="1944080"/>
              <a:ext cx="1287532" cy="49629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2625">
                  <a:solidFill>
                    <a:schemeClr val="bg1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5</a:t>
              </a:r>
              <a:r>
                <a:rPr lang="en-US" altLang="zh-TW" sz="2625">
                  <a:solidFill>
                    <a:schemeClr val="bg1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000</a:t>
              </a:r>
              <a:r>
                <a:rPr lang="en-US" altLang="zh-TW" sz="1125">
                  <a:solidFill>
                    <a:schemeClr val="bg1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M</a:t>
              </a:r>
              <a:r>
                <a:rPr lang="en-US" altLang="zh-CN" sz="1125">
                  <a:solidFill>
                    <a:schemeClr val="bg1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bps</a:t>
              </a:r>
              <a:endParaRPr lang="zh-TW" altLang="en-US" sz="112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" name="矩形 20">
              <a:extLst>
                <a:ext uri="{FF2B5EF4-FFF2-40B4-BE49-F238E27FC236}">
                  <a16:creationId xmlns:a16="http://schemas.microsoft.com/office/drawing/2014/main" id="{42D543A1-7A2B-40DB-AB3C-2FE5081D0BA7}"/>
                </a:ext>
              </a:extLst>
            </p:cNvPr>
            <p:cNvSpPr/>
            <p:nvPr/>
          </p:nvSpPr>
          <p:spPr>
            <a:xfrm>
              <a:off x="5579237" y="2625748"/>
              <a:ext cx="1287532" cy="49629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2625">
                  <a:solidFill>
                    <a:schemeClr val="bg1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2500</a:t>
              </a:r>
              <a:r>
                <a:rPr lang="en-US" altLang="zh-TW" sz="1125">
                  <a:solidFill>
                    <a:schemeClr val="bg1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M</a:t>
              </a:r>
              <a:r>
                <a:rPr lang="en-US" altLang="zh-CN" sz="1125">
                  <a:solidFill>
                    <a:schemeClr val="bg1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bps</a:t>
              </a:r>
              <a:endParaRPr lang="zh-TW" altLang="en-US" sz="112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" name="矩形 21">
              <a:extLst>
                <a:ext uri="{FF2B5EF4-FFF2-40B4-BE49-F238E27FC236}">
                  <a16:creationId xmlns:a16="http://schemas.microsoft.com/office/drawing/2014/main" id="{7E2D2EB8-2128-4413-9E4F-050FDB8BAD49}"/>
                </a:ext>
              </a:extLst>
            </p:cNvPr>
            <p:cNvSpPr/>
            <p:nvPr/>
          </p:nvSpPr>
          <p:spPr>
            <a:xfrm>
              <a:off x="5608496" y="3327075"/>
              <a:ext cx="1287532" cy="49629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2625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1000</a:t>
              </a:r>
              <a:r>
                <a:rPr lang="en-US" altLang="zh-TW" sz="1125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M</a:t>
              </a:r>
              <a:r>
                <a:rPr lang="en-US" altLang="zh-CN" sz="1125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bps</a:t>
              </a:r>
              <a:endParaRPr lang="zh-TW" altLang="en-US" sz="1125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3" name="矩形 22">
              <a:extLst>
                <a:ext uri="{FF2B5EF4-FFF2-40B4-BE49-F238E27FC236}">
                  <a16:creationId xmlns:a16="http://schemas.microsoft.com/office/drawing/2014/main" id="{4110CE7A-1B6C-4A54-9D84-2A2C2032CCF4}"/>
                </a:ext>
              </a:extLst>
            </p:cNvPr>
            <p:cNvSpPr/>
            <p:nvPr/>
          </p:nvSpPr>
          <p:spPr>
            <a:xfrm>
              <a:off x="4803762" y="4096062"/>
              <a:ext cx="248786" cy="2308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900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0</a:t>
              </a:r>
              <a:endParaRPr lang="zh-TW" altLang="en-US" sz="9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4" name="矩形 23">
              <a:extLst>
                <a:ext uri="{FF2B5EF4-FFF2-40B4-BE49-F238E27FC236}">
                  <a16:creationId xmlns:a16="http://schemas.microsoft.com/office/drawing/2014/main" id="{61495885-3B4E-4EDD-8247-F8ED95C87279}"/>
                </a:ext>
              </a:extLst>
            </p:cNvPr>
            <p:cNvSpPr/>
            <p:nvPr/>
          </p:nvSpPr>
          <p:spPr>
            <a:xfrm>
              <a:off x="5472300" y="4096060"/>
              <a:ext cx="441146" cy="2308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900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1000</a:t>
              </a:r>
              <a:endParaRPr lang="zh-TW" altLang="en-US" sz="9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" name="矩形 24">
              <a:extLst>
                <a:ext uri="{FF2B5EF4-FFF2-40B4-BE49-F238E27FC236}">
                  <a16:creationId xmlns:a16="http://schemas.microsoft.com/office/drawing/2014/main" id="{43960B5F-5C0A-456E-B21A-7DB8EFEB66FD}"/>
                </a:ext>
              </a:extLst>
            </p:cNvPr>
            <p:cNvSpPr/>
            <p:nvPr/>
          </p:nvSpPr>
          <p:spPr>
            <a:xfrm>
              <a:off x="6200319" y="4096060"/>
              <a:ext cx="441146" cy="2308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900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2000</a:t>
              </a:r>
              <a:endParaRPr lang="zh-TW" altLang="en-US" sz="9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6" name="矩形 25">
              <a:extLst>
                <a:ext uri="{FF2B5EF4-FFF2-40B4-BE49-F238E27FC236}">
                  <a16:creationId xmlns:a16="http://schemas.microsoft.com/office/drawing/2014/main" id="{E8629097-D3F0-4F41-9810-C93978D7C1BF}"/>
                </a:ext>
              </a:extLst>
            </p:cNvPr>
            <p:cNvSpPr/>
            <p:nvPr/>
          </p:nvSpPr>
          <p:spPr>
            <a:xfrm>
              <a:off x="6928338" y="4096062"/>
              <a:ext cx="441146" cy="2308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900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3000</a:t>
              </a:r>
              <a:endParaRPr lang="zh-TW" altLang="en-US" sz="9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7" name="矩形 26">
              <a:extLst>
                <a:ext uri="{FF2B5EF4-FFF2-40B4-BE49-F238E27FC236}">
                  <a16:creationId xmlns:a16="http://schemas.microsoft.com/office/drawing/2014/main" id="{2777F989-76A4-41AC-85F4-409C92823EE8}"/>
                </a:ext>
              </a:extLst>
            </p:cNvPr>
            <p:cNvSpPr/>
            <p:nvPr/>
          </p:nvSpPr>
          <p:spPr>
            <a:xfrm>
              <a:off x="7628244" y="4096060"/>
              <a:ext cx="441146" cy="2308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900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4000</a:t>
              </a:r>
              <a:endParaRPr lang="zh-TW" altLang="en-US" sz="9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8" name="矩形 27">
              <a:extLst>
                <a:ext uri="{FF2B5EF4-FFF2-40B4-BE49-F238E27FC236}">
                  <a16:creationId xmlns:a16="http://schemas.microsoft.com/office/drawing/2014/main" id="{CBE2DE61-5486-47F1-9984-C69CC973EA08}"/>
                </a:ext>
              </a:extLst>
            </p:cNvPr>
            <p:cNvSpPr/>
            <p:nvPr/>
          </p:nvSpPr>
          <p:spPr>
            <a:xfrm>
              <a:off x="8328150" y="4091460"/>
              <a:ext cx="441146" cy="2308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900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5000</a:t>
              </a:r>
              <a:endParaRPr lang="zh-TW" altLang="en-US" sz="9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31" name="圖片 30" descr="一張含有 電子用品 的圖片&#10;&#10;描述是以高可信度產生">
            <a:extLst>
              <a:ext uri="{FF2B5EF4-FFF2-40B4-BE49-F238E27FC236}">
                <a16:creationId xmlns:a16="http://schemas.microsoft.com/office/drawing/2014/main" id="{B8095750-231E-4507-88F6-CFFEEE636F5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192334" y="2492863"/>
            <a:ext cx="1556230" cy="1336072"/>
          </a:xfrm>
          <a:prstGeom prst="rect">
            <a:avLst/>
          </a:prstGeom>
          <a:effectLst/>
        </p:spPr>
      </p:pic>
      <p:pic>
        <p:nvPicPr>
          <p:cNvPr id="32" name="圖片 31">
            <a:extLst>
              <a:ext uri="{FF2B5EF4-FFF2-40B4-BE49-F238E27FC236}">
                <a16:creationId xmlns:a16="http://schemas.microsoft.com/office/drawing/2014/main" id="{A3BAAC99-66A4-4298-8270-C50F363289F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8351" t="7698" r="309" b="3046"/>
          <a:stretch/>
        </p:blipFill>
        <p:spPr>
          <a:xfrm>
            <a:off x="5929461" y="1239559"/>
            <a:ext cx="3214539" cy="3903941"/>
          </a:xfrm>
          <a:prstGeom prst="snip2DiagRect">
            <a:avLst/>
          </a:prstGeom>
        </p:spPr>
      </p:pic>
    </p:spTree>
    <p:extLst>
      <p:ext uri="{BB962C8B-B14F-4D97-AF65-F5344CB8AC3E}">
        <p14:creationId xmlns:p14="http://schemas.microsoft.com/office/powerpoint/2010/main" val="5628579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F6B8BBE6-3CA6-4E8D-B2FF-8279CE1B44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1" lang="en-US" altLang="zh-CN"/>
              <a:t>2.5GbE/5GbE Connection </a:t>
            </a:r>
            <a:endParaRPr lang="zh-TW" altLang="en-US"/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4F18861E-78B1-45EE-992A-AD5D8BFFFC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963" y="1724200"/>
            <a:ext cx="1267820" cy="972233"/>
          </a:xfrm>
          <a:prstGeom prst="rect">
            <a:avLst/>
          </a:prstGeom>
        </p:spPr>
      </p:pic>
      <p:pic>
        <p:nvPicPr>
          <p:cNvPr id="6" name="圖片 5">
            <a:extLst>
              <a:ext uri="{FF2B5EF4-FFF2-40B4-BE49-F238E27FC236}">
                <a16:creationId xmlns:a16="http://schemas.microsoft.com/office/drawing/2014/main" id="{093E4604-1840-4EC6-B83F-C9338E9C55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2908" y="1679340"/>
            <a:ext cx="1371600" cy="857250"/>
          </a:xfrm>
          <a:prstGeom prst="rect">
            <a:avLst/>
          </a:prstGeom>
        </p:spPr>
      </p:pic>
      <p:cxnSp>
        <p:nvCxnSpPr>
          <p:cNvPr id="7" name="直線接點 6">
            <a:extLst>
              <a:ext uri="{FF2B5EF4-FFF2-40B4-BE49-F238E27FC236}">
                <a16:creationId xmlns:a16="http://schemas.microsoft.com/office/drawing/2014/main" id="{4C91AFE5-DAC9-41E0-8736-D26952581F73}"/>
              </a:ext>
            </a:extLst>
          </p:cNvPr>
          <p:cNvCxnSpPr>
            <a:cxnSpLocks/>
          </p:cNvCxnSpPr>
          <p:nvPr/>
        </p:nvCxnSpPr>
        <p:spPr>
          <a:xfrm flipV="1">
            <a:off x="3801616" y="2099705"/>
            <a:ext cx="2460871" cy="1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字方塊 7">
            <a:extLst>
              <a:ext uri="{FF2B5EF4-FFF2-40B4-BE49-F238E27FC236}">
                <a16:creationId xmlns:a16="http://schemas.microsoft.com/office/drawing/2014/main" id="{DD633CAC-DC9C-4818-B321-1C9F69C8BEF9}"/>
              </a:ext>
            </a:extLst>
          </p:cNvPr>
          <p:cNvSpPr txBox="1"/>
          <p:nvPr/>
        </p:nvSpPr>
        <p:spPr>
          <a:xfrm>
            <a:off x="1909403" y="1777910"/>
            <a:ext cx="8627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TW" b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USB 3.0</a:t>
            </a:r>
            <a:endParaRPr kumimoji="1" lang="zh-TW" altLang="en-US" b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A9DD6E55-7832-491A-B1F0-92A589F605BD}"/>
              </a:ext>
            </a:extLst>
          </p:cNvPr>
          <p:cNvSpPr txBox="1"/>
          <p:nvPr/>
        </p:nvSpPr>
        <p:spPr>
          <a:xfrm>
            <a:off x="2846869" y="2510933"/>
            <a:ext cx="11753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TW" sz="1200" b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QNA-UC5G1T</a:t>
            </a:r>
            <a:endParaRPr kumimoji="1" lang="zh-TW" altLang="en-US" sz="1200" b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8DB30299-056E-45ED-A2E8-152CBEC089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780" y="3536729"/>
            <a:ext cx="1267820" cy="972233"/>
          </a:xfrm>
          <a:prstGeom prst="rect">
            <a:avLst/>
          </a:prstGeom>
        </p:spPr>
      </p:pic>
      <p:cxnSp>
        <p:nvCxnSpPr>
          <p:cNvPr id="12" name="直線接點 11">
            <a:extLst>
              <a:ext uri="{FF2B5EF4-FFF2-40B4-BE49-F238E27FC236}">
                <a16:creationId xmlns:a16="http://schemas.microsoft.com/office/drawing/2014/main" id="{667BF69B-B2E3-47AD-AAC5-C6175BB8D3F2}"/>
              </a:ext>
            </a:extLst>
          </p:cNvPr>
          <p:cNvCxnSpPr>
            <a:cxnSpLocks/>
          </p:cNvCxnSpPr>
          <p:nvPr/>
        </p:nvCxnSpPr>
        <p:spPr>
          <a:xfrm>
            <a:off x="1873447" y="2084337"/>
            <a:ext cx="982835" cy="0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圖片 12">
            <a:extLst>
              <a:ext uri="{FF2B5EF4-FFF2-40B4-BE49-F238E27FC236}">
                <a16:creationId xmlns:a16="http://schemas.microsoft.com/office/drawing/2014/main" id="{A5397738-7525-449B-9BDF-11724941CF5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072" t="18982" r="5019" b="4450"/>
          <a:stretch/>
        </p:blipFill>
        <p:spPr>
          <a:xfrm>
            <a:off x="2960561" y="3403525"/>
            <a:ext cx="1529069" cy="1100733"/>
          </a:xfrm>
          <a:prstGeom prst="rect">
            <a:avLst/>
          </a:prstGeom>
        </p:spPr>
      </p:pic>
      <p:sp>
        <p:nvSpPr>
          <p:cNvPr id="14" name="文字方塊 13">
            <a:extLst>
              <a:ext uri="{FF2B5EF4-FFF2-40B4-BE49-F238E27FC236}">
                <a16:creationId xmlns:a16="http://schemas.microsoft.com/office/drawing/2014/main" id="{D8AADC07-C23F-4095-A201-88E5B5018463}"/>
              </a:ext>
            </a:extLst>
          </p:cNvPr>
          <p:cNvSpPr txBox="1"/>
          <p:nvPr/>
        </p:nvSpPr>
        <p:spPr>
          <a:xfrm>
            <a:off x="3870102" y="1543079"/>
            <a:ext cx="23238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TW" b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5Gbps direct connect with Cat 5e cable</a:t>
            </a:r>
            <a:endParaRPr kumimoji="1" lang="zh-TW" altLang="en-US" b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5" name="直線接點 14">
            <a:extLst>
              <a:ext uri="{FF2B5EF4-FFF2-40B4-BE49-F238E27FC236}">
                <a16:creationId xmlns:a16="http://schemas.microsoft.com/office/drawing/2014/main" id="{12630965-ED78-411F-B116-64181DB6CEA0}"/>
              </a:ext>
            </a:extLst>
          </p:cNvPr>
          <p:cNvCxnSpPr>
            <a:cxnSpLocks/>
          </p:cNvCxnSpPr>
          <p:nvPr/>
        </p:nvCxnSpPr>
        <p:spPr>
          <a:xfrm>
            <a:off x="4532996" y="4044334"/>
            <a:ext cx="1777719" cy="0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7A391EB8-A652-4916-82A1-0F93845356D5}"/>
              </a:ext>
            </a:extLst>
          </p:cNvPr>
          <p:cNvSpPr txBox="1"/>
          <p:nvPr/>
        </p:nvSpPr>
        <p:spPr>
          <a:xfrm>
            <a:off x="4445190" y="3707465"/>
            <a:ext cx="196399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TW" b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 5e network cable</a:t>
            </a:r>
            <a:endParaRPr kumimoji="1" lang="zh-TW" altLang="en-US" b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文字方塊 16">
            <a:extLst>
              <a:ext uri="{FF2B5EF4-FFF2-40B4-BE49-F238E27FC236}">
                <a16:creationId xmlns:a16="http://schemas.microsoft.com/office/drawing/2014/main" id="{1570598E-0BF5-4838-9A56-D29115F32E0D}"/>
              </a:ext>
            </a:extLst>
          </p:cNvPr>
          <p:cNvSpPr txBox="1"/>
          <p:nvPr/>
        </p:nvSpPr>
        <p:spPr>
          <a:xfrm>
            <a:off x="3156669" y="4520400"/>
            <a:ext cx="11368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zh-TW" sz="1200" b="1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WiFi</a:t>
            </a:r>
            <a:r>
              <a:rPr kumimoji="1" lang="en-US" altLang="zh-TW" sz="1200" b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6 AP </a:t>
            </a:r>
          </a:p>
          <a:p>
            <a:pPr algn="ctr"/>
            <a:r>
              <a:rPr kumimoji="1" lang="en-US" altLang="zh-CN" sz="1200" b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w/ 5GbE port</a:t>
            </a:r>
            <a:endParaRPr kumimoji="1" lang="zh-TW" altLang="en-US" sz="1200" b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8" name="群組 17">
            <a:extLst>
              <a:ext uri="{FF2B5EF4-FFF2-40B4-BE49-F238E27FC236}">
                <a16:creationId xmlns:a16="http://schemas.microsoft.com/office/drawing/2014/main" id="{6F7EA06A-E94C-48C4-8BE5-4D22544355CF}"/>
              </a:ext>
            </a:extLst>
          </p:cNvPr>
          <p:cNvGrpSpPr/>
          <p:nvPr/>
        </p:nvGrpSpPr>
        <p:grpSpPr>
          <a:xfrm>
            <a:off x="1890243" y="3653831"/>
            <a:ext cx="860204" cy="831182"/>
            <a:chOff x="1466701" y="3181706"/>
            <a:chExt cx="860204" cy="831182"/>
          </a:xfrm>
        </p:grpSpPr>
        <p:sp>
          <p:nvSpPr>
            <p:cNvPr id="19" name="弧線 28">
              <a:extLst>
                <a:ext uri="{FF2B5EF4-FFF2-40B4-BE49-F238E27FC236}">
                  <a16:creationId xmlns:a16="http://schemas.microsoft.com/office/drawing/2014/main" id="{B88FC693-50A1-4454-8738-4ADFCE4ED71B}"/>
                </a:ext>
              </a:extLst>
            </p:cNvPr>
            <p:cNvSpPr/>
            <p:nvPr/>
          </p:nvSpPr>
          <p:spPr>
            <a:xfrm rot="2352297">
              <a:off x="1468825" y="3416735"/>
              <a:ext cx="408413" cy="444592"/>
            </a:xfrm>
            <a:prstGeom prst="arc">
              <a:avLst/>
            </a:prstGeom>
            <a:ln w="190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kumimoji="1" lang="zh-TW" altLang="en-US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" name="弧線 29">
              <a:extLst>
                <a:ext uri="{FF2B5EF4-FFF2-40B4-BE49-F238E27FC236}">
                  <a16:creationId xmlns:a16="http://schemas.microsoft.com/office/drawing/2014/main" id="{FAA55461-1397-493D-B8BF-B3A9E920259E}"/>
                </a:ext>
              </a:extLst>
            </p:cNvPr>
            <p:cNvSpPr/>
            <p:nvPr/>
          </p:nvSpPr>
          <p:spPr>
            <a:xfrm rot="2586061">
              <a:off x="1466701" y="3348781"/>
              <a:ext cx="559129" cy="580497"/>
            </a:xfrm>
            <a:prstGeom prst="arc">
              <a:avLst/>
            </a:prstGeom>
            <a:ln w="28575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kumimoji="1" lang="zh-TW" altLang="en-US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" name="弧線 30">
              <a:extLst>
                <a:ext uri="{FF2B5EF4-FFF2-40B4-BE49-F238E27FC236}">
                  <a16:creationId xmlns:a16="http://schemas.microsoft.com/office/drawing/2014/main" id="{F5510E1E-88BD-41CF-9F04-1CFC16DA396D}"/>
                </a:ext>
              </a:extLst>
            </p:cNvPr>
            <p:cNvSpPr/>
            <p:nvPr/>
          </p:nvSpPr>
          <p:spPr>
            <a:xfrm rot="2586061">
              <a:off x="1479781" y="3277398"/>
              <a:ext cx="691721" cy="723260"/>
            </a:xfrm>
            <a:prstGeom prst="arc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kumimoji="1" lang="zh-TW" altLang="en-US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" name="弧線 31">
              <a:extLst>
                <a:ext uri="{FF2B5EF4-FFF2-40B4-BE49-F238E27FC236}">
                  <a16:creationId xmlns:a16="http://schemas.microsoft.com/office/drawing/2014/main" id="{51DE6C86-EA59-403E-B65B-8A92D93A31B1}"/>
                </a:ext>
              </a:extLst>
            </p:cNvPr>
            <p:cNvSpPr/>
            <p:nvPr/>
          </p:nvSpPr>
          <p:spPr>
            <a:xfrm rot="2883621">
              <a:off x="1510577" y="3196559"/>
              <a:ext cx="831182" cy="801475"/>
            </a:xfrm>
            <a:prstGeom prst="arc">
              <a:avLst/>
            </a:prstGeom>
            <a:ln w="571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kumimoji="1" lang="zh-TW" altLang="en-US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3" name="文字方塊 22">
            <a:extLst>
              <a:ext uri="{FF2B5EF4-FFF2-40B4-BE49-F238E27FC236}">
                <a16:creationId xmlns:a16="http://schemas.microsoft.com/office/drawing/2014/main" id="{486425A8-F46A-4791-A84D-6A26C07469FE}"/>
              </a:ext>
            </a:extLst>
          </p:cNvPr>
          <p:cNvSpPr txBox="1"/>
          <p:nvPr/>
        </p:nvSpPr>
        <p:spPr>
          <a:xfrm>
            <a:off x="1999887" y="3031518"/>
            <a:ext cx="99925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TW" b="1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WiFi</a:t>
            </a:r>
            <a:r>
              <a:rPr kumimoji="1" lang="en-US" altLang="zh-TW" b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6 </a:t>
            </a:r>
          </a:p>
          <a:p>
            <a:pPr algn="ctr"/>
            <a:r>
              <a:rPr kumimoji="1" lang="en-US" altLang="zh-CN" b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Wireless network</a:t>
            </a:r>
            <a:endParaRPr kumimoji="1" lang="zh-TW" altLang="en-US" b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文字方塊 23">
            <a:extLst>
              <a:ext uri="{FF2B5EF4-FFF2-40B4-BE49-F238E27FC236}">
                <a16:creationId xmlns:a16="http://schemas.microsoft.com/office/drawing/2014/main" id="{B0BD549D-20F9-43A3-976E-A0368B62F8DE}"/>
              </a:ext>
            </a:extLst>
          </p:cNvPr>
          <p:cNvSpPr txBox="1"/>
          <p:nvPr/>
        </p:nvSpPr>
        <p:spPr>
          <a:xfrm>
            <a:off x="6684509" y="2581173"/>
            <a:ext cx="90120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TW" sz="1200" b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TVS-872N</a:t>
            </a:r>
            <a:endParaRPr kumimoji="1" lang="zh-TW" altLang="en-US" sz="1200" b="1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文字方塊 24">
            <a:extLst>
              <a:ext uri="{FF2B5EF4-FFF2-40B4-BE49-F238E27FC236}">
                <a16:creationId xmlns:a16="http://schemas.microsoft.com/office/drawing/2014/main" id="{BD521F77-0AC8-4403-AD38-2FC62E345B67}"/>
              </a:ext>
            </a:extLst>
          </p:cNvPr>
          <p:cNvSpPr txBox="1"/>
          <p:nvPr/>
        </p:nvSpPr>
        <p:spPr>
          <a:xfrm>
            <a:off x="6728257" y="4473020"/>
            <a:ext cx="90120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TW" sz="1200" b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TVS-872N</a:t>
            </a:r>
            <a:endParaRPr kumimoji="1" lang="zh-TW" altLang="en-US" sz="1200" b="1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7" name="圖片 7">
            <a:extLst>
              <a:ext uri="{FF2B5EF4-FFF2-40B4-BE49-F238E27FC236}">
                <a16:creationId xmlns:a16="http://schemas.microsoft.com/office/drawing/2014/main" id="{CD6C828B-77F3-4B35-8EFF-11BFEA3DE34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6310715" y="3218254"/>
            <a:ext cx="2161416" cy="1350886"/>
          </a:xfrm>
          <a:prstGeom prst="rect">
            <a:avLst/>
          </a:prstGeom>
        </p:spPr>
      </p:pic>
      <p:pic>
        <p:nvPicPr>
          <p:cNvPr id="28" name="圖片 7">
            <a:extLst>
              <a:ext uri="{FF2B5EF4-FFF2-40B4-BE49-F238E27FC236}">
                <a16:creationId xmlns:a16="http://schemas.microsoft.com/office/drawing/2014/main" id="{B1E4A474-2088-4BDD-B3C9-67D05A7638C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6260283" y="1360537"/>
            <a:ext cx="2161416" cy="1350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37051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>
            <a:extLst>
              <a:ext uri="{FF2B5EF4-FFF2-40B4-BE49-F238E27FC236}">
                <a16:creationId xmlns:a16="http://schemas.microsoft.com/office/drawing/2014/main" id="{4AFF2DB7-CEBE-425A-852A-FCB28295D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7462" y="1679559"/>
            <a:ext cx="6055519" cy="2139950"/>
          </a:xfrm>
        </p:spPr>
        <p:txBody>
          <a:bodyPr>
            <a:noAutofit/>
          </a:bodyPr>
          <a:lstStyle/>
          <a:p>
            <a:pPr algn="ctr"/>
            <a:r>
              <a:rPr lang="zh-TW" altLang="en-US" sz="6000" b="1">
                <a:solidFill>
                  <a:schemeClr val="tx1">
                    <a:lumMod val="85000"/>
                    <a:lumOff val="15000"/>
                  </a:schemeClr>
                </a:solidFill>
                <a:ea typeface="微軟正黑體"/>
              </a:rPr>
              <a:t>5GbE </a:t>
            </a:r>
            <a:r>
              <a:rPr lang="en-US" altLang="zh-TW" sz="6000" b="1">
                <a:solidFill>
                  <a:schemeClr val="tx1">
                    <a:lumMod val="85000"/>
                    <a:lumOff val="15000"/>
                  </a:schemeClr>
                </a:solidFill>
                <a:ea typeface="微軟正黑體"/>
              </a:rPr>
              <a:t>Performance</a:t>
            </a:r>
            <a:r>
              <a:rPr lang="zh-TW" altLang="en-US" sz="6000" b="1">
                <a:solidFill>
                  <a:schemeClr val="tx1">
                    <a:lumMod val="85000"/>
                    <a:lumOff val="15000"/>
                  </a:schemeClr>
                </a:solidFill>
                <a:ea typeface="微軟正黑體"/>
              </a:rPr>
              <a:t> </a:t>
            </a:r>
            <a:br>
              <a:rPr lang="en-US" altLang="zh-TW" sz="6000" b="1">
                <a:solidFill>
                  <a:schemeClr val="tx1">
                    <a:lumMod val="85000"/>
                    <a:lumOff val="15000"/>
                  </a:schemeClr>
                </a:solidFill>
                <a:ea typeface="微軟正黑體"/>
              </a:rPr>
            </a:br>
            <a:r>
              <a:rPr kumimoji="1" lang="en-US" altLang="zh-CN" sz="6000" b="1">
                <a:solidFill>
                  <a:schemeClr val="tx1">
                    <a:lumMod val="85000"/>
                    <a:lumOff val="15000"/>
                  </a:schemeClr>
                </a:solidFill>
              </a:rPr>
              <a:t>Live Demo</a:t>
            </a:r>
            <a:endParaRPr lang="zh-TW" altLang="en-US" sz="6000" b="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0" name="矩形 11">
            <a:extLst>
              <a:ext uri="{FF2B5EF4-FFF2-40B4-BE49-F238E27FC236}">
                <a16:creationId xmlns:a16="http://schemas.microsoft.com/office/drawing/2014/main" id="{BD8F1F18-C45E-4A11-B493-F8645E87076B}"/>
              </a:ext>
            </a:extLst>
          </p:cNvPr>
          <p:cNvSpPr/>
          <p:nvPr/>
        </p:nvSpPr>
        <p:spPr>
          <a:xfrm>
            <a:off x="0" y="0"/>
            <a:ext cx="1905640" cy="5143500"/>
          </a:xfrm>
          <a:custGeom>
            <a:avLst/>
            <a:gdLst>
              <a:gd name="connsiteX0" fmla="*/ 0 w 699247"/>
              <a:gd name="connsiteY0" fmla="*/ 0 h 5143500"/>
              <a:gd name="connsiteX1" fmla="*/ 699247 w 699247"/>
              <a:gd name="connsiteY1" fmla="*/ 0 h 5143500"/>
              <a:gd name="connsiteX2" fmla="*/ 699247 w 699247"/>
              <a:gd name="connsiteY2" fmla="*/ 5143500 h 5143500"/>
              <a:gd name="connsiteX3" fmla="*/ 0 w 699247"/>
              <a:gd name="connsiteY3" fmla="*/ 5143500 h 5143500"/>
              <a:gd name="connsiteX4" fmla="*/ 0 w 699247"/>
              <a:gd name="connsiteY4" fmla="*/ 0 h 5143500"/>
              <a:gd name="connsiteX0" fmla="*/ 0 w 3035193"/>
              <a:gd name="connsiteY0" fmla="*/ 0 h 5143500"/>
              <a:gd name="connsiteX1" fmla="*/ 699247 w 3035193"/>
              <a:gd name="connsiteY1" fmla="*/ 0 h 5143500"/>
              <a:gd name="connsiteX2" fmla="*/ 3035193 w 3035193"/>
              <a:gd name="connsiteY2" fmla="*/ 5143500 h 5143500"/>
              <a:gd name="connsiteX3" fmla="*/ 0 w 3035193"/>
              <a:gd name="connsiteY3" fmla="*/ 5143500 h 5143500"/>
              <a:gd name="connsiteX4" fmla="*/ 0 w 3035193"/>
              <a:gd name="connsiteY4" fmla="*/ 0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35193" h="5143500">
                <a:moveTo>
                  <a:pt x="0" y="0"/>
                </a:moveTo>
                <a:lnTo>
                  <a:pt x="699247" y="0"/>
                </a:lnTo>
                <a:lnTo>
                  <a:pt x="3035193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solidFill>
            <a:srgbClr val="00D6F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1" name="圖片 10" descr="一張含有 室內, 桌, 武器 的圖片&#10;&#10;自動產生的描述">
            <a:extLst>
              <a:ext uri="{FF2B5EF4-FFF2-40B4-BE49-F238E27FC236}">
                <a16:creationId xmlns:a16="http://schemas.microsoft.com/office/drawing/2014/main" id="{AB0AB4FB-677F-4DCF-93AA-4DAEBE5CED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305" t="10716" r="6764" b="13812"/>
          <a:stretch/>
        </p:blipFill>
        <p:spPr>
          <a:xfrm rot="20849906">
            <a:off x="-883607" y="3100854"/>
            <a:ext cx="4467485" cy="2096276"/>
          </a:xfrm>
          <a:prstGeom prst="rect">
            <a:avLst/>
          </a:prstGeom>
        </p:spPr>
      </p:pic>
      <p:pic>
        <p:nvPicPr>
          <p:cNvPr id="12" name="圖形 11">
            <a:extLst>
              <a:ext uri="{FF2B5EF4-FFF2-40B4-BE49-F238E27FC236}">
                <a16:creationId xmlns:a16="http://schemas.microsoft.com/office/drawing/2014/main" id="{CA04D8DE-D6BB-405F-9063-51A9588BC7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236668" y="294703"/>
            <a:ext cx="1318888" cy="238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0611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矩形: 剪去單一角落 19">
            <a:extLst>
              <a:ext uri="{FF2B5EF4-FFF2-40B4-BE49-F238E27FC236}">
                <a16:creationId xmlns:a16="http://schemas.microsoft.com/office/drawing/2014/main" id="{EB081D2B-8195-4F1F-A448-1BD0E2548D40}"/>
              </a:ext>
            </a:extLst>
          </p:cNvPr>
          <p:cNvSpPr/>
          <p:nvPr/>
        </p:nvSpPr>
        <p:spPr>
          <a:xfrm flipH="1">
            <a:off x="468723" y="308610"/>
            <a:ext cx="7999082" cy="820943"/>
          </a:xfrm>
          <a:prstGeom prst="snip1Rect">
            <a:avLst>
              <a:gd name="adj" fmla="val 0"/>
            </a:avLst>
          </a:prstGeom>
          <a:solidFill>
            <a:schemeClr val="bg1">
              <a:lumMod val="6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橢圓 7">
            <a:extLst>
              <a:ext uri="{FF2B5EF4-FFF2-40B4-BE49-F238E27FC236}">
                <a16:creationId xmlns:a16="http://schemas.microsoft.com/office/drawing/2014/main" id="{F3221632-9416-46B7-9EC2-2BA15F1BD430}"/>
              </a:ext>
            </a:extLst>
          </p:cNvPr>
          <p:cNvSpPr/>
          <p:nvPr/>
        </p:nvSpPr>
        <p:spPr>
          <a:xfrm>
            <a:off x="7246045" y="138314"/>
            <a:ext cx="1675118" cy="1675118"/>
          </a:xfrm>
          <a:prstGeom prst="ellipse">
            <a:avLst/>
          </a:prstGeom>
          <a:solidFill>
            <a:srgbClr val="00D6F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2" name="图片 3" descr="图片包含 电子产品, 室内, 黑色&#10;&#10;已生成极高可信度的说明">
            <a:extLst>
              <a:ext uri="{FF2B5EF4-FFF2-40B4-BE49-F238E27FC236}">
                <a16:creationId xmlns:a16="http://schemas.microsoft.com/office/drawing/2014/main" id="{19127A41-EFE9-4EEF-8226-B7B9FEC68B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0465" y="1458308"/>
            <a:ext cx="5522581" cy="3449557"/>
          </a:xfrm>
          <a:prstGeom prst="rect">
            <a:avLst/>
          </a:prstGeom>
        </p:spPr>
      </p:pic>
      <p:sp>
        <p:nvSpPr>
          <p:cNvPr id="3" name="標題 2">
            <a:extLst>
              <a:ext uri="{FF2B5EF4-FFF2-40B4-BE49-F238E27FC236}">
                <a16:creationId xmlns:a16="http://schemas.microsoft.com/office/drawing/2014/main" id="{429E885A-37B2-4406-A3A4-E45DCE9D9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598" y="274638"/>
            <a:ext cx="7886700" cy="993775"/>
          </a:xfrm>
        </p:spPr>
        <p:txBody>
          <a:bodyPr>
            <a:normAutofit/>
          </a:bodyPr>
          <a:lstStyle/>
          <a:p>
            <a:r>
              <a:rPr lang="en-US" altLang="zh-TW"/>
              <a:t>Front View</a:t>
            </a:r>
            <a:endParaRPr lang="zh-TW" altLang="en-US"/>
          </a:p>
        </p:txBody>
      </p:sp>
      <p:cxnSp>
        <p:nvCxnSpPr>
          <p:cNvPr id="10" name="Shape 193">
            <a:extLst>
              <a:ext uri="{FF2B5EF4-FFF2-40B4-BE49-F238E27FC236}">
                <a16:creationId xmlns:a16="http://schemas.microsoft.com/office/drawing/2014/main" id="{DC7679F1-35B2-DC47-8747-85C88385124C}"/>
              </a:ext>
            </a:extLst>
          </p:cNvPr>
          <p:cNvCxnSpPr>
            <a:cxnSpLocks/>
          </p:cNvCxnSpPr>
          <p:nvPr/>
        </p:nvCxnSpPr>
        <p:spPr>
          <a:xfrm rot="10800000" flipV="1">
            <a:off x="6614523" y="2979887"/>
            <a:ext cx="864831" cy="615570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13" name="Shape 193">
            <a:extLst>
              <a:ext uri="{FF2B5EF4-FFF2-40B4-BE49-F238E27FC236}">
                <a16:creationId xmlns:a16="http://schemas.microsoft.com/office/drawing/2014/main" id="{828EB346-F88B-0B44-A9AD-C17CA50F097A}"/>
              </a:ext>
            </a:extLst>
          </p:cNvPr>
          <p:cNvCxnSpPr>
            <a:cxnSpLocks/>
          </p:cNvCxnSpPr>
          <p:nvPr/>
        </p:nvCxnSpPr>
        <p:spPr>
          <a:xfrm rot="10800000" flipV="1">
            <a:off x="6824890" y="3477428"/>
            <a:ext cx="654464" cy="573878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sp>
        <p:nvSpPr>
          <p:cNvPr id="19" name="Shape 183">
            <a:extLst>
              <a:ext uri="{FF2B5EF4-FFF2-40B4-BE49-F238E27FC236}">
                <a16:creationId xmlns:a16="http://schemas.microsoft.com/office/drawing/2014/main" id="{D5688F2A-5A42-AE4E-AB3B-0699AFDA7EA9}"/>
              </a:ext>
            </a:extLst>
          </p:cNvPr>
          <p:cNvSpPr txBox="1"/>
          <p:nvPr/>
        </p:nvSpPr>
        <p:spPr>
          <a:xfrm>
            <a:off x="73337" y="2999733"/>
            <a:ext cx="1759124" cy="461359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lvl="0">
              <a:buClr>
                <a:srgbClr val="595959"/>
              </a:buClr>
              <a:buSzPct val="25000"/>
            </a:pPr>
            <a:r>
              <a:rPr lang="en-US" altLang="zh-TW" sz="1200" b="1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3.5"/ </a:t>
            </a:r>
            <a:r>
              <a:rPr lang="en-US" altLang="zh-TW" sz="1200" b="1" i="0" u="none" strike="noStrike" cap="none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  <a:sym typeface="Arial"/>
              </a:rPr>
              <a:t>2.5”SATA </a:t>
            </a:r>
          </a:p>
          <a:p>
            <a:pPr lvl="0">
              <a:buClr>
                <a:srgbClr val="595959"/>
              </a:buClr>
              <a:buSzPct val="25000"/>
            </a:pPr>
            <a:r>
              <a:rPr lang="en-US" altLang="zh-TW" sz="1200" b="1" i="0" u="none" strike="noStrike" cap="none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  <a:sym typeface="Arial"/>
              </a:rPr>
              <a:t>6Gb/s HDD/SSD </a:t>
            </a:r>
            <a:r>
              <a:rPr lang="en-US" altLang="zh-TW" sz="1200" b="1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bays</a:t>
            </a:r>
            <a:endParaRPr lang="zh-TW" sz="1200" b="1" i="0" u="none" strike="noStrike" cap="none">
              <a:solidFill>
                <a:schemeClr val="tx1"/>
              </a:solidFill>
              <a:latin typeface="微軟正黑體" pitchFamily="34" charset="-120"/>
              <a:ea typeface="微軟正黑體" pitchFamily="34" charset="-120"/>
              <a:sym typeface="Arial"/>
            </a:endParaRPr>
          </a:p>
        </p:txBody>
      </p:sp>
      <p:sp>
        <p:nvSpPr>
          <p:cNvPr id="28" name="TextBox 13">
            <a:extLst>
              <a:ext uri="{FF2B5EF4-FFF2-40B4-BE49-F238E27FC236}">
                <a16:creationId xmlns:a16="http://schemas.microsoft.com/office/drawing/2014/main" id="{B3FA9EEE-0368-4A2C-8426-C46FB5F2AF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63165" y="1381483"/>
            <a:ext cx="952346" cy="2846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121908" tIns="60954" rIns="121908" bIns="60954" anchor="t">
            <a:spAutoFit/>
          </a:bodyPr>
          <a:lstStyle/>
          <a:p>
            <a:pPr eaLnBrk="1" hangingPunct="1">
              <a:defRPr/>
            </a:pPr>
            <a:r>
              <a:rPr lang="en-US" altLang="zh-TW" sz="1050" b="1">
                <a:solidFill>
                  <a:schemeClr val="tx2">
                    <a:lumMod val="50000"/>
                  </a:schemeClr>
                </a:solidFill>
                <a:ea typeface="微軟正黑體"/>
              </a:rPr>
              <a:t>TVS-672N</a:t>
            </a:r>
            <a:endParaRPr lang="en-US" altLang="en-US" sz="1050" b="1">
              <a:solidFill>
                <a:schemeClr val="tx2">
                  <a:lumMod val="50000"/>
                </a:schemeClr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26" name="Shape 180">
            <a:extLst>
              <a:ext uri="{FF2B5EF4-FFF2-40B4-BE49-F238E27FC236}">
                <a16:creationId xmlns:a16="http://schemas.microsoft.com/office/drawing/2014/main" id="{96804B3E-85E3-C44E-AC41-698374D8904E}"/>
              </a:ext>
            </a:extLst>
          </p:cNvPr>
          <p:cNvSpPr txBox="1"/>
          <p:nvPr/>
        </p:nvSpPr>
        <p:spPr>
          <a:xfrm>
            <a:off x="126530" y="1323265"/>
            <a:ext cx="1799925" cy="627653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>
              <a:buClr>
                <a:srgbClr val="595959"/>
              </a:buClr>
              <a:buSzPct val="25000"/>
            </a:pPr>
            <a:r>
              <a:rPr lang="zh-TW" altLang="zh-TW" sz="1200" b="1">
                <a:solidFill>
                  <a:schemeClr val="tx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LED</a:t>
            </a:r>
            <a:r>
              <a:rPr lang="en-US" altLang="zh-TW" sz="1200" b="1">
                <a:solidFill>
                  <a:schemeClr val="tx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s</a:t>
            </a:r>
            <a:r>
              <a:rPr lang="zh-TW" altLang="en-US" sz="1200" b="1">
                <a:solidFill>
                  <a:schemeClr val="tx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 </a:t>
            </a:r>
            <a:r>
              <a:rPr lang="en-US" altLang="zh-TW" sz="1200" b="1">
                <a:solidFill>
                  <a:schemeClr val="tx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with</a:t>
            </a:r>
            <a:r>
              <a:rPr lang="zh-TW" altLang="en-US" sz="1200" b="1">
                <a:solidFill>
                  <a:schemeClr val="tx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 </a:t>
            </a:r>
            <a:r>
              <a:rPr lang="en-US" altLang="zh-TW" sz="1200" b="1">
                <a:solidFill>
                  <a:schemeClr val="tx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adjustable</a:t>
            </a:r>
            <a:r>
              <a:rPr lang="zh-TW" altLang="en-US" sz="1200" b="1">
                <a:solidFill>
                  <a:schemeClr val="tx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 </a:t>
            </a:r>
            <a:r>
              <a:rPr lang="en-US" altLang="zh-TW" sz="1200" b="1">
                <a:solidFill>
                  <a:schemeClr val="tx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brightnes</a:t>
            </a:r>
            <a:r>
              <a:rPr lang="en-US" altLang="zh-TW" sz="1200" b="1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s:</a:t>
            </a:r>
            <a:endParaRPr lang="zh-TW" altLang="en-US" sz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Clr>
                <a:srgbClr val="595959"/>
              </a:buClr>
              <a:buSzPct val="25000"/>
            </a:pPr>
            <a:r>
              <a:rPr lang="zh-TW" altLang="zh-TW" sz="1200" b="1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HDD</a:t>
            </a:r>
            <a:r>
              <a:rPr lang="en-US" altLang="zh-TW" sz="1200" b="1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, </a:t>
            </a:r>
            <a:r>
              <a:rPr lang="zh-TW" altLang="en-US" sz="1200" b="1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Status</a:t>
            </a:r>
            <a:r>
              <a:rPr lang="en-US" altLang="zh-TW" sz="1200" b="1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, </a:t>
            </a:r>
            <a:r>
              <a:rPr lang="zh-TW" altLang="en-US" sz="1200" b="1">
                <a:solidFill>
                  <a:schemeClr val="tx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LAN、</a:t>
            </a:r>
            <a:r>
              <a:rPr lang="en-US" altLang="zh-TW" sz="1200" b="1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USB, M.2 </a:t>
            </a:r>
            <a:r>
              <a:rPr lang="zh-TW" altLang="en-US" sz="1200" b="1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</a:rPr>
              <a:t> </a:t>
            </a:r>
            <a:endParaRPr lang="zh-TW" sz="1200" b="1">
              <a:solidFill>
                <a:schemeClr val="tx1"/>
              </a:solidFill>
            </a:endParaRPr>
          </a:p>
        </p:txBody>
      </p:sp>
      <p:cxnSp>
        <p:nvCxnSpPr>
          <p:cNvPr id="35" name="Shape 193">
            <a:extLst>
              <a:ext uri="{FF2B5EF4-FFF2-40B4-BE49-F238E27FC236}">
                <a16:creationId xmlns:a16="http://schemas.microsoft.com/office/drawing/2014/main" id="{F13598B4-D331-49B5-A5AD-69F117BC7E1D}"/>
              </a:ext>
            </a:extLst>
          </p:cNvPr>
          <p:cNvCxnSpPr>
            <a:cxnSpLocks/>
          </p:cNvCxnSpPr>
          <p:nvPr/>
        </p:nvCxnSpPr>
        <p:spPr>
          <a:xfrm>
            <a:off x="935780" y="3477428"/>
            <a:ext cx="919358" cy="357039"/>
          </a:xfrm>
          <a:prstGeom prst="bentConnector3">
            <a:avLst>
              <a:gd name="adj1" fmla="val -762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sp>
        <p:nvSpPr>
          <p:cNvPr id="6" name="TextBox 13">
            <a:extLst>
              <a:ext uri="{FF2B5EF4-FFF2-40B4-BE49-F238E27FC236}">
                <a16:creationId xmlns:a16="http://schemas.microsoft.com/office/drawing/2014/main" id="{B8E859CA-9FB4-144A-A742-BE1FA7FAD5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85846" y="2037129"/>
            <a:ext cx="1747961" cy="677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121908" tIns="60954" rIns="121908" bIns="60954">
            <a:spAutoFit/>
          </a:bodyPr>
          <a:lstStyle/>
          <a:p>
            <a:pPr>
              <a:defRPr/>
            </a:pPr>
            <a:r>
              <a:rPr lang="en-US" altLang="zh-TW" sz="1200" b="1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LCM  </a:t>
            </a:r>
          </a:p>
          <a:p>
            <a:pPr>
              <a:defRPr/>
            </a:pPr>
            <a:r>
              <a:rPr lang="zh-TW" altLang="en-US" sz="1200" b="1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System</a:t>
            </a:r>
            <a:r>
              <a:rPr lang="en-US" altLang="zh-TW" sz="1200" b="1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 </a:t>
            </a:r>
            <a:r>
              <a:rPr lang="zh-TW" altLang="en-US" sz="1200" b="1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Status</a:t>
            </a:r>
            <a:r>
              <a:rPr lang="en-US" altLang="zh-TW" sz="1200" b="1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,</a:t>
            </a:r>
            <a:r>
              <a:rPr lang="zh-TW" altLang="en-US" sz="1200" b="1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 Display</a:t>
            </a:r>
            <a:endParaRPr lang="en-US" altLang="zh-TW" sz="1200" b="1">
              <a:solidFill>
                <a:schemeClr val="tx1"/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9" name="Shape 192">
            <a:extLst>
              <a:ext uri="{FF2B5EF4-FFF2-40B4-BE49-F238E27FC236}">
                <a16:creationId xmlns:a16="http://schemas.microsoft.com/office/drawing/2014/main" id="{F3A85C50-8ADD-9E41-A548-3C51A7158C7C}"/>
              </a:ext>
            </a:extLst>
          </p:cNvPr>
          <p:cNvSpPr txBox="1"/>
          <p:nvPr/>
        </p:nvSpPr>
        <p:spPr>
          <a:xfrm>
            <a:off x="7505330" y="2842207"/>
            <a:ext cx="840631" cy="275359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ct val="25000"/>
              <a:buFont typeface="Arial"/>
              <a:buNone/>
            </a:pPr>
            <a:r>
              <a:rPr lang="en-US" altLang="zh-TW" sz="1200" b="1" i="0" u="none" strike="noStrike" cap="none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sym typeface="Arial"/>
              </a:rPr>
              <a:t>Power button</a:t>
            </a:r>
            <a:endParaRPr lang="zh-TW" sz="1200" b="1" i="0" u="none" strike="noStrike" cap="none">
              <a:solidFill>
                <a:schemeClr val="tx1"/>
              </a:solidFill>
              <a:latin typeface="微軟正黑體" pitchFamily="34" charset="-120"/>
              <a:ea typeface="微軟正黑體" pitchFamily="34" charset="-120"/>
              <a:sym typeface="Arial"/>
            </a:endParaRPr>
          </a:p>
        </p:txBody>
      </p:sp>
      <p:sp>
        <p:nvSpPr>
          <p:cNvPr id="12" name="Shape 195">
            <a:extLst>
              <a:ext uri="{FF2B5EF4-FFF2-40B4-BE49-F238E27FC236}">
                <a16:creationId xmlns:a16="http://schemas.microsoft.com/office/drawing/2014/main" id="{371E4077-225D-4D43-BAB4-5B09D2228078}"/>
              </a:ext>
            </a:extLst>
          </p:cNvPr>
          <p:cNvSpPr txBox="1"/>
          <p:nvPr/>
        </p:nvSpPr>
        <p:spPr>
          <a:xfrm>
            <a:off x="7505330" y="3332828"/>
            <a:ext cx="1638670" cy="26423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>
              <a:buClr>
                <a:srgbClr val="595959"/>
              </a:buClr>
              <a:buSzPct val="25000"/>
            </a:pPr>
            <a:r>
              <a:rPr lang="zh-TW" altLang="zh-TW" sz="1200" b="1">
                <a:solidFill>
                  <a:schemeClr val="tx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USB 3.</a:t>
            </a:r>
            <a:r>
              <a:rPr lang="en-US" altLang="zh-TW" sz="1200" b="1">
                <a:solidFill>
                  <a:schemeClr val="tx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1</a:t>
            </a:r>
            <a:r>
              <a:rPr lang="zh-TW" altLang="zh-TW" sz="1200" b="1">
                <a:solidFill>
                  <a:schemeClr val="tx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 </a:t>
            </a:r>
            <a:r>
              <a:rPr lang="en-US" altLang="zh-TW" sz="1200" b="1">
                <a:solidFill>
                  <a:schemeClr val="tx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Gen</a:t>
            </a:r>
            <a:r>
              <a:rPr lang="zh-TW" altLang="en-US" sz="1200" b="1">
                <a:solidFill>
                  <a:schemeClr val="tx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 </a:t>
            </a:r>
            <a:r>
              <a:rPr lang="en-US" altLang="zh-TW" sz="1200" b="1">
                <a:solidFill>
                  <a:schemeClr val="tx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2</a:t>
            </a:r>
            <a:r>
              <a:rPr lang="zh-TW" altLang="en-US" sz="1200" b="1">
                <a:solidFill>
                  <a:schemeClr val="tx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 </a:t>
            </a:r>
            <a:r>
              <a:rPr lang="en-US" altLang="zh-TW" sz="1200" b="1">
                <a:solidFill>
                  <a:schemeClr val="tx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po</a:t>
            </a:r>
            <a:r>
              <a:rPr lang="en-US" altLang="zh-TW" sz="1200" b="1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rt</a:t>
            </a:r>
            <a:r>
              <a:rPr lang="en-US" altLang="zh-TW" sz="1200" b="1">
                <a:solidFill>
                  <a:schemeClr val="tx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 &amp; One Touch Copy button</a:t>
            </a:r>
            <a:endParaRPr lang="zh-TW" altLang="en-US" sz="12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9" name="Shape 193">
            <a:extLst>
              <a:ext uri="{FF2B5EF4-FFF2-40B4-BE49-F238E27FC236}">
                <a16:creationId xmlns:a16="http://schemas.microsoft.com/office/drawing/2014/main" id="{AB0FA953-DDF5-4669-BA44-1CE6AEAF7641}"/>
              </a:ext>
            </a:extLst>
          </p:cNvPr>
          <p:cNvCxnSpPr>
            <a:cxnSpLocks/>
          </p:cNvCxnSpPr>
          <p:nvPr/>
        </p:nvCxnSpPr>
        <p:spPr>
          <a:xfrm>
            <a:off x="888063" y="2194315"/>
            <a:ext cx="951707" cy="184511"/>
          </a:xfrm>
          <a:prstGeom prst="bentConnector3">
            <a:avLst>
              <a:gd name="adj1" fmla="val -762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pic>
        <p:nvPicPr>
          <p:cNvPr id="5" name="图片 7" descr="图片包含 室内, 电子产品&#10;&#10;已生成高可信度的说明">
            <a:extLst>
              <a:ext uri="{FF2B5EF4-FFF2-40B4-BE49-F238E27FC236}">
                <a16:creationId xmlns:a16="http://schemas.microsoft.com/office/drawing/2014/main" id="{345A0BCF-5F9A-4FD3-AB82-8D2213AAA1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450" y="414572"/>
            <a:ext cx="1641316" cy="1027878"/>
          </a:xfrm>
          <a:prstGeom prst="rect">
            <a:avLst/>
          </a:prstGeom>
        </p:spPr>
      </p:pic>
      <p:cxnSp>
        <p:nvCxnSpPr>
          <p:cNvPr id="30" name="Shape 193">
            <a:extLst>
              <a:ext uri="{FF2B5EF4-FFF2-40B4-BE49-F238E27FC236}">
                <a16:creationId xmlns:a16="http://schemas.microsoft.com/office/drawing/2014/main" id="{2C65BD91-303E-4661-9409-6BF2A86E963F}"/>
              </a:ext>
            </a:extLst>
          </p:cNvPr>
          <p:cNvCxnSpPr>
            <a:cxnSpLocks/>
          </p:cNvCxnSpPr>
          <p:nvPr/>
        </p:nvCxnSpPr>
        <p:spPr>
          <a:xfrm flipH="1">
            <a:off x="5710730" y="2218013"/>
            <a:ext cx="1794601" cy="1406"/>
          </a:xfrm>
          <a:prstGeom prst="bentConnector3">
            <a:avLst>
              <a:gd name="adj1" fmla="val -573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sp>
        <p:nvSpPr>
          <p:cNvPr id="44" name="矩形: 圓角 43">
            <a:extLst>
              <a:ext uri="{FF2B5EF4-FFF2-40B4-BE49-F238E27FC236}">
                <a16:creationId xmlns:a16="http://schemas.microsoft.com/office/drawing/2014/main" id="{6E53B1E5-3E52-430A-BAD7-E4B583BD7B6D}"/>
              </a:ext>
            </a:extLst>
          </p:cNvPr>
          <p:cNvSpPr/>
          <p:nvPr/>
        </p:nvSpPr>
        <p:spPr>
          <a:xfrm>
            <a:off x="1926455" y="2654423"/>
            <a:ext cx="4208015" cy="1828800"/>
          </a:xfrm>
          <a:prstGeom prst="roundRect">
            <a:avLst>
              <a:gd name="adj" fmla="val 6473"/>
            </a:avLst>
          </a:prstGeom>
          <a:noFill/>
          <a:ln w="19050">
            <a:solidFill>
              <a:srgbClr val="00D6F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326438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矩形: 剪去單一角落 38">
            <a:extLst>
              <a:ext uri="{FF2B5EF4-FFF2-40B4-BE49-F238E27FC236}">
                <a16:creationId xmlns:a16="http://schemas.microsoft.com/office/drawing/2014/main" id="{2CEF5F4F-4F7B-4B1A-9D38-58CD89CFAC7C}"/>
              </a:ext>
            </a:extLst>
          </p:cNvPr>
          <p:cNvSpPr/>
          <p:nvPr/>
        </p:nvSpPr>
        <p:spPr>
          <a:xfrm flipH="1">
            <a:off x="468723" y="308610"/>
            <a:ext cx="7999082" cy="820943"/>
          </a:xfrm>
          <a:prstGeom prst="snip1Rect">
            <a:avLst>
              <a:gd name="adj" fmla="val 0"/>
            </a:avLst>
          </a:prstGeom>
          <a:solidFill>
            <a:schemeClr val="bg1">
              <a:lumMod val="6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5" name="橢圓 34">
            <a:extLst>
              <a:ext uri="{FF2B5EF4-FFF2-40B4-BE49-F238E27FC236}">
                <a16:creationId xmlns:a16="http://schemas.microsoft.com/office/drawing/2014/main" id="{A666C24A-FBFB-4C24-85C8-60D886B521C7}"/>
              </a:ext>
            </a:extLst>
          </p:cNvPr>
          <p:cNvSpPr/>
          <p:nvPr/>
        </p:nvSpPr>
        <p:spPr>
          <a:xfrm>
            <a:off x="7246045" y="138314"/>
            <a:ext cx="1675118" cy="1675118"/>
          </a:xfrm>
          <a:prstGeom prst="ellipse">
            <a:avLst/>
          </a:prstGeom>
          <a:solidFill>
            <a:srgbClr val="00D6F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2" name="图片 3">
            <a:extLst>
              <a:ext uri="{FF2B5EF4-FFF2-40B4-BE49-F238E27FC236}">
                <a16:creationId xmlns:a16="http://schemas.microsoft.com/office/drawing/2014/main" id="{532260FB-1EA6-461E-A7A9-A9635C7123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0572" y="1469579"/>
            <a:ext cx="5259444" cy="3289207"/>
          </a:xfrm>
          <a:prstGeom prst="rect">
            <a:avLst/>
          </a:prstGeom>
        </p:spPr>
      </p:pic>
      <p:sp>
        <p:nvSpPr>
          <p:cNvPr id="3" name="標題 2">
            <a:extLst>
              <a:ext uri="{FF2B5EF4-FFF2-40B4-BE49-F238E27FC236}">
                <a16:creationId xmlns:a16="http://schemas.microsoft.com/office/drawing/2014/main" id="{429E885A-37B2-4406-A3A4-E45DCE9D9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4638"/>
            <a:ext cx="6890736" cy="993775"/>
          </a:xfrm>
        </p:spPr>
        <p:txBody>
          <a:bodyPr>
            <a:normAutofit/>
          </a:bodyPr>
          <a:lstStyle/>
          <a:p>
            <a:r>
              <a:rPr lang="en-US" altLang="zh-TW"/>
              <a:t>Rear View</a:t>
            </a:r>
            <a:endParaRPr lang="zh-TW" altLang="en-US"/>
          </a:p>
        </p:txBody>
      </p:sp>
      <p:cxnSp>
        <p:nvCxnSpPr>
          <p:cNvPr id="7" name="Shape 193">
            <a:extLst>
              <a:ext uri="{FF2B5EF4-FFF2-40B4-BE49-F238E27FC236}">
                <a16:creationId xmlns:a16="http://schemas.microsoft.com/office/drawing/2014/main" id="{6DBE727A-1FA7-1B47-8F02-9AA4FE9E04E1}"/>
              </a:ext>
            </a:extLst>
          </p:cNvPr>
          <p:cNvCxnSpPr>
            <a:cxnSpLocks/>
          </p:cNvCxnSpPr>
          <p:nvPr/>
        </p:nvCxnSpPr>
        <p:spPr>
          <a:xfrm flipV="1">
            <a:off x="1738293" y="4189717"/>
            <a:ext cx="625598" cy="286551"/>
          </a:xfrm>
          <a:prstGeom prst="bentConnector3">
            <a:avLst>
              <a:gd name="adj1" fmla="val 49125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15" name="Shape 193">
            <a:extLst>
              <a:ext uri="{FF2B5EF4-FFF2-40B4-BE49-F238E27FC236}">
                <a16:creationId xmlns:a16="http://schemas.microsoft.com/office/drawing/2014/main" id="{B81054D1-A226-5C45-96C3-339B95AA4C40}"/>
              </a:ext>
            </a:extLst>
          </p:cNvPr>
          <p:cNvCxnSpPr>
            <a:cxnSpLocks/>
          </p:cNvCxnSpPr>
          <p:nvPr/>
        </p:nvCxnSpPr>
        <p:spPr>
          <a:xfrm rot="10800000">
            <a:off x="6457016" y="2292259"/>
            <a:ext cx="1271652" cy="395283"/>
          </a:xfrm>
          <a:prstGeom prst="bentConnector3">
            <a:avLst>
              <a:gd name="adj1" fmla="val 26865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18" name="Shape 193">
            <a:extLst>
              <a:ext uri="{FF2B5EF4-FFF2-40B4-BE49-F238E27FC236}">
                <a16:creationId xmlns:a16="http://schemas.microsoft.com/office/drawing/2014/main" id="{2EDA49B6-C7FF-B147-9C6E-5828F6F0FC20}"/>
              </a:ext>
            </a:extLst>
          </p:cNvPr>
          <p:cNvCxnSpPr>
            <a:cxnSpLocks/>
          </p:cNvCxnSpPr>
          <p:nvPr/>
        </p:nvCxnSpPr>
        <p:spPr>
          <a:xfrm>
            <a:off x="1767220" y="2798944"/>
            <a:ext cx="998500" cy="280412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22" name="Shape 193">
            <a:extLst>
              <a:ext uri="{FF2B5EF4-FFF2-40B4-BE49-F238E27FC236}">
                <a16:creationId xmlns:a16="http://schemas.microsoft.com/office/drawing/2014/main" id="{EE6D1991-AAFE-4241-BE1D-1AE325FAD509}"/>
              </a:ext>
            </a:extLst>
          </p:cNvPr>
          <p:cNvCxnSpPr>
            <a:cxnSpLocks/>
          </p:cNvCxnSpPr>
          <p:nvPr/>
        </p:nvCxnSpPr>
        <p:spPr>
          <a:xfrm>
            <a:off x="1795499" y="2181827"/>
            <a:ext cx="1035165" cy="553422"/>
          </a:xfrm>
          <a:prstGeom prst="bentConnector3">
            <a:avLst>
              <a:gd name="adj1" fmla="val 39246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26" name="Shape 193">
            <a:extLst>
              <a:ext uri="{FF2B5EF4-FFF2-40B4-BE49-F238E27FC236}">
                <a16:creationId xmlns:a16="http://schemas.microsoft.com/office/drawing/2014/main" id="{65DBA6E8-3179-0646-BA9C-B0C6FD6C192E}"/>
              </a:ext>
            </a:extLst>
          </p:cNvPr>
          <p:cNvCxnSpPr>
            <a:cxnSpLocks/>
          </p:cNvCxnSpPr>
          <p:nvPr/>
        </p:nvCxnSpPr>
        <p:spPr>
          <a:xfrm>
            <a:off x="1768140" y="3671540"/>
            <a:ext cx="1012963" cy="0"/>
          </a:xfrm>
          <a:prstGeom prst="straightConnector1">
            <a:avLst/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30" name="Shape 193">
            <a:extLst>
              <a:ext uri="{FF2B5EF4-FFF2-40B4-BE49-F238E27FC236}">
                <a16:creationId xmlns:a16="http://schemas.microsoft.com/office/drawing/2014/main" id="{3AB85C0F-D6B5-B341-94AC-67869597660C}"/>
              </a:ext>
            </a:extLst>
          </p:cNvPr>
          <p:cNvCxnSpPr>
            <a:cxnSpLocks/>
          </p:cNvCxnSpPr>
          <p:nvPr/>
        </p:nvCxnSpPr>
        <p:spPr>
          <a:xfrm rot="10800000">
            <a:off x="3267987" y="4365267"/>
            <a:ext cx="1548259" cy="333849"/>
          </a:xfrm>
          <a:prstGeom prst="bentConnector3">
            <a:avLst>
              <a:gd name="adj1" fmla="val 698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33" name="Shape 193">
            <a:extLst>
              <a:ext uri="{FF2B5EF4-FFF2-40B4-BE49-F238E27FC236}">
                <a16:creationId xmlns:a16="http://schemas.microsoft.com/office/drawing/2014/main" id="{4C76F702-555D-D548-8B04-D924E4F034DA}"/>
              </a:ext>
            </a:extLst>
          </p:cNvPr>
          <p:cNvCxnSpPr>
            <a:cxnSpLocks/>
          </p:cNvCxnSpPr>
          <p:nvPr/>
        </p:nvCxnSpPr>
        <p:spPr>
          <a:xfrm flipV="1">
            <a:off x="2938016" y="4452506"/>
            <a:ext cx="6157" cy="246474"/>
          </a:xfrm>
          <a:prstGeom prst="straightConnector1">
            <a:avLst/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49" name="Shape 193">
            <a:extLst>
              <a:ext uri="{FF2B5EF4-FFF2-40B4-BE49-F238E27FC236}">
                <a16:creationId xmlns:a16="http://schemas.microsoft.com/office/drawing/2014/main" id="{DC31F39B-5D72-4345-84AE-2D658F2D0D6A}"/>
              </a:ext>
            </a:extLst>
          </p:cNvPr>
          <p:cNvCxnSpPr>
            <a:cxnSpLocks/>
          </p:cNvCxnSpPr>
          <p:nvPr/>
        </p:nvCxnSpPr>
        <p:spPr>
          <a:xfrm flipV="1">
            <a:off x="1767219" y="3255834"/>
            <a:ext cx="1413974" cy="92170"/>
          </a:xfrm>
          <a:prstGeom prst="bentConnector4">
            <a:avLst>
              <a:gd name="adj1" fmla="val 45486"/>
              <a:gd name="adj2" fmla="val 515151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sp>
        <p:nvSpPr>
          <p:cNvPr id="50" name="矩形 39">
            <a:extLst>
              <a:ext uri="{FF2B5EF4-FFF2-40B4-BE49-F238E27FC236}">
                <a16:creationId xmlns:a16="http://schemas.microsoft.com/office/drawing/2014/main" id="{4F7576C5-AF16-6740-85A7-B035B0B2FE06}"/>
              </a:ext>
            </a:extLst>
          </p:cNvPr>
          <p:cNvSpPr/>
          <p:nvPr/>
        </p:nvSpPr>
        <p:spPr>
          <a:xfrm>
            <a:off x="3081824" y="3161566"/>
            <a:ext cx="255297" cy="707137"/>
          </a:xfrm>
          <a:prstGeom prst="rect">
            <a:avLst/>
          </a:prstGeom>
          <a:noFill/>
          <a:ln>
            <a:solidFill>
              <a:srgbClr val="00D6F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050" b="1">
              <a:solidFill>
                <a:srgbClr val="91640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1" name="Shape 193">
            <a:extLst>
              <a:ext uri="{FF2B5EF4-FFF2-40B4-BE49-F238E27FC236}">
                <a16:creationId xmlns:a16="http://schemas.microsoft.com/office/drawing/2014/main" id="{99CCA33F-E693-E242-B2C8-C8029B868794}"/>
              </a:ext>
            </a:extLst>
          </p:cNvPr>
          <p:cNvCxnSpPr>
            <a:cxnSpLocks/>
          </p:cNvCxnSpPr>
          <p:nvPr/>
        </p:nvCxnSpPr>
        <p:spPr>
          <a:xfrm>
            <a:off x="6165408" y="3330784"/>
            <a:ext cx="0" cy="284679"/>
          </a:xfrm>
          <a:prstGeom prst="straightConnector1">
            <a:avLst/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67" name="Shape 193">
            <a:extLst>
              <a:ext uri="{FF2B5EF4-FFF2-40B4-BE49-F238E27FC236}">
                <a16:creationId xmlns:a16="http://schemas.microsoft.com/office/drawing/2014/main" id="{21E8554B-CF11-4AD4-967A-2DDE15073B4B}"/>
              </a:ext>
            </a:extLst>
          </p:cNvPr>
          <p:cNvCxnSpPr>
            <a:cxnSpLocks/>
          </p:cNvCxnSpPr>
          <p:nvPr/>
        </p:nvCxnSpPr>
        <p:spPr>
          <a:xfrm>
            <a:off x="1795499" y="1741379"/>
            <a:ext cx="1003360" cy="469084"/>
          </a:xfrm>
          <a:prstGeom prst="bentConnector3">
            <a:avLst>
              <a:gd name="adj1" fmla="val 61887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112" name="Shape 193">
            <a:extLst>
              <a:ext uri="{FF2B5EF4-FFF2-40B4-BE49-F238E27FC236}">
                <a16:creationId xmlns:a16="http://schemas.microsoft.com/office/drawing/2014/main" id="{14111F0C-952C-41E0-AC50-B8EEE435B590}"/>
              </a:ext>
            </a:extLst>
          </p:cNvPr>
          <p:cNvCxnSpPr>
            <a:cxnSpLocks/>
          </p:cNvCxnSpPr>
          <p:nvPr/>
        </p:nvCxnSpPr>
        <p:spPr>
          <a:xfrm rot="10800000" flipV="1">
            <a:off x="4328379" y="3311845"/>
            <a:ext cx="3339153" cy="303617"/>
          </a:xfrm>
          <a:prstGeom prst="bentConnector3">
            <a:avLst>
              <a:gd name="adj1" fmla="val 100013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sp>
        <p:nvSpPr>
          <p:cNvPr id="139" name="矩形 39">
            <a:extLst>
              <a:ext uri="{FF2B5EF4-FFF2-40B4-BE49-F238E27FC236}">
                <a16:creationId xmlns:a16="http://schemas.microsoft.com/office/drawing/2014/main" id="{06590D58-603E-4397-8D91-613BA117C247}"/>
              </a:ext>
            </a:extLst>
          </p:cNvPr>
          <p:cNvSpPr/>
          <p:nvPr/>
        </p:nvSpPr>
        <p:spPr>
          <a:xfrm flipH="1">
            <a:off x="2774406" y="3161566"/>
            <a:ext cx="326129" cy="707137"/>
          </a:xfrm>
          <a:prstGeom prst="rect">
            <a:avLst/>
          </a:prstGeom>
          <a:noFill/>
          <a:ln w="12700">
            <a:solidFill>
              <a:srgbClr val="00D6F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05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2" name="圖片 4">
            <a:extLst>
              <a:ext uri="{FF2B5EF4-FFF2-40B4-BE49-F238E27FC236}">
                <a16:creationId xmlns:a16="http://schemas.microsoft.com/office/drawing/2014/main" id="{410623B7-6C6E-4CBD-A4EB-FEBAC546E2A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72167" y="448747"/>
            <a:ext cx="1458128" cy="911328"/>
          </a:xfrm>
          <a:prstGeom prst="rect">
            <a:avLst/>
          </a:prstGeom>
          <a:effectLst/>
        </p:spPr>
      </p:pic>
      <p:sp>
        <p:nvSpPr>
          <p:cNvPr id="144" name="TextBox 13">
            <a:extLst>
              <a:ext uri="{FF2B5EF4-FFF2-40B4-BE49-F238E27FC236}">
                <a16:creationId xmlns:a16="http://schemas.microsoft.com/office/drawing/2014/main" id="{B2CB38A3-94CC-490C-98F8-B1406AA726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13142" y="1358463"/>
            <a:ext cx="1038610" cy="2846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121908" tIns="60954" rIns="121908" bIns="60954">
            <a:spAutoFit/>
          </a:bodyPr>
          <a:lstStyle/>
          <a:p>
            <a:pPr eaLnBrk="1" hangingPunct="1">
              <a:defRPr/>
            </a:pPr>
            <a:r>
              <a:rPr lang="en-US" altLang="zh-TW" sz="1050" b="1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TVS-672N</a:t>
            </a:r>
            <a:endParaRPr lang="en-US" altLang="en-US" sz="1050" b="1">
              <a:solidFill>
                <a:schemeClr val="tx2">
                  <a:lumMod val="50000"/>
                </a:schemeClr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FDA1576-BD1E-0F41-86F1-9CF760149C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10008" y="2369691"/>
            <a:ext cx="1824967" cy="2846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 anchor="t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微軟正黑體" panose="020B0604030504040204" pitchFamily="34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lang="zh-TW" altLang="en-US" sz="1050" b="1">
                <a:ea typeface="微軟正黑體" pitchFamily="34" charset="-120"/>
                <a:cs typeface="Arial" panose="020B0604020202020204" pitchFamily="34" charset="0"/>
              </a:rPr>
              <a:t>250W PSU</a:t>
            </a:r>
          </a:p>
        </p:txBody>
      </p:sp>
      <p:sp>
        <p:nvSpPr>
          <p:cNvPr id="70" name="TextBox 13">
            <a:extLst>
              <a:ext uri="{FF2B5EF4-FFF2-40B4-BE49-F238E27FC236}">
                <a16:creationId xmlns:a16="http://schemas.microsoft.com/office/drawing/2014/main" id="{AEE4E1A3-D7D4-2144-B57C-1121F3526F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41793" y="3149674"/>
            <a:ext cx="1759060" cy="2846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微軟正黑體" panose="020B0604030504040204" pitchFamily="34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pPr>
              <a:buNone/>
            </a:pPr>
            <a:r>
              <a:rPr lang="zh-CN" altLang="en-US" sz="1050" b="1">
                <a:ea typeface="微軟正黑體" pitchFamily="34" charset="-120"/>
                <a:cs typeface="Arial" panose="020B0604020202020204" pitchFamily="34" charset="0"/>
              </a:rPr>
              <a:t>Smart cooling fan</a:t>
            </a:r>
            <a:r>
              <a:rPr lang="zh-CN" altLang="en-US" sz="1050" b="1">
                <a:ea typeface="微軟正黑體"/>
                <a:cs typeface="Arial" panose="020B0604020202020204" pitchFamily="34" charset="0"/>
              </a:rPr>
              <a:t>(s)</a:t>
            </a:r>
            <a:endParaRPr lang="zh-TW" altLang="en-US" sz="1050" b="1">
              <a:cs typeface="Arial" panose="020B0604020202020204" pitchFamily="34" charset="0"/>
            </a:endParaRPr>
          </a:p>
        </p:txBody>
      </p:sp>
      <p:sp>
        <p:nvSpPr>
          <p:cNvPr id="29" name="TextBox 13">
            <a:extLst>
              <a:ext uri="{FF2B5EF4-FFF2-40B4-BE49-F238E27FC236}">
                <a16:creationId xmlns:a16="http://schemas.microsoft.com/office/drawing/2014/main" id="{5C5FC839-D74E-6C48-85FD-6994EC6923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79842" y="4688163"/>
            <a:ext cx="2080384" cy="2846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微軟正黑體" panose="020B0604030504040204" pitchFamily="34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lang="en-US" altLang="en-US" sz="1050" b="1">
                <a:ea typeface="微軟正黑體" pitchFamily="34" charset="-120"/>
                <a:cs typeface="Arial" panose="020B0604020202020204" pitchFamily="34" charset="0"/>
              </a:rPr>
              <a:t>1 x 3.5mm line out</a:t>
            </a:r>
            <a:endParaRPr lang="zh-TW" altLang="en-US" sz="1050" b="1"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32" name="TextBox 13">
            <a:extLst>
              <a:ext uri="{FF2B5EF4-FFF2-40B4-BE49-F238E27FC236}">
                <a16:creationId xmlns:a16="http://schemas.microsoft.com/office/drawing/2014/main" id="{C08AF285-7ACA-7549-A34B-E39B1ABEBA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46084" y="4688163"/>
            <a:ext cx="2371460" cy="2846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微軟正黑體" panose="020B0604030504040204" pitchFamily="34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lang="en-US" altLang="zh-TW" sz="1050" b="1">
                <a:ea typeface="微軟正黑體" pitchFamily="34" charset="-120"/>
                <a:cs typeface="Arial" panose="020B0604020202020204" pitchFamily="34" charset="0"/>
              </a:rPr>
              <a:t>1 x </a:t>
            </a:r>
            <a:r>
              <a:rPr lang="en-US" altLang="en-US" sz="1050" b="1">
                <a:ea typeface="微軟正黑體" pitchFamily="34" charset="-120"/>
                <a:cs typeface="Arial" panose="020B0604020202020204" pitchFamily="34" charset="0"/>
              </a:rPr>
              <a:t>3.5mm Microphone input</a:t>
            </a:r>
          </a:p>
        </p:txBody>
      </p:sp>
      <p:sp>
        <p:nvSpPr>
          <p:cNvPr id="8" name="文字版面配置區 4">
            <a:extLst>
              <a:ext uri="{FF2B5EF4-FFF2-40B4-BE49-F238E27FC236}">
                <a16:creationId xmlns:a16="http://schemas.microsoft.com/office/drawing/2014/main" id="{19FDE225-ECBC-D84F-A241-B09853433256}"/>
              </a:ext>
            </a:extLst>
          </p:cNvPr>
          <p:cNvSpPr txBox="1">
            <a:spLocks/>
          </p:cNvSpPr>
          <p:nvPr/>
        </p:nvSpPr>
        <p:spPr>
          <a:xfrm>
            <a:off x="-1507898" y="809992"/>
            <a:ext cx="1441218" cy="499496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/>
          <a:p>
            <a:pPr marL="114300" lvl="0">
              <a:buClr>
                <a:schemeClr val="tx1"/>
              </a:buClr>
              <a:buSzPct val="100000"/>
              <a:buFont typeface="Arial"/>
              <a:buChar char="•"/>
            </a:pPr>
            <a:r>
              <a:rPr lang="zh-TW" altLang="en-US" sz="900" b="1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rPr>
              <a:t> 系統事件語音警示</a:t>
            </a:r>
          </a:p>
          <a:p>
            <a:pPr marL="114300" lvl="0">
              <a:buClr>
                <a:schemeClr val="tx1"/>
              </a:buClr>
              <a:buSzPct val="100000"/>
              <a:buFont typeface="Arial"/>
              <a:buChar char="•"/>
            </a:pPr>
            <a:r>
              <a:rPr lang="zh-TW" altLang="en-US" sz="900" b="1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rPr>
              <a:t> 音樂播放</a:t>
            </a:r>
            <a:endParaRPr kumimoji="0" lang="zh-TW" altLang="en-US" sz="900" b="1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軟正黑體" pitchFamily="34" charset="-120"/>
              <a:ea typeface="微軟正黑體" pitchFamily="34" charset="-120"/>
              <a:cs typeface="Verdana"/>
              <a:sym typeface="Verdana"/>
            </a:endParaRPr>
          </a:p>
        </p:txBody>
      </p:sp>
      <p:sp>
        <p:nvSpPr>
          <p:cNvPr id="17" name="TextBox 13">
            <a:extLst>
              <a:ext uri="{FF2B5EF4-FFF2-40B4-BE49-F238E27FC236}">
                <a16:creationId xmlns:a16="http://schemas.microsoft.com/office/drawing/2014/main" id="{CFE725D0-223C-5543-AC49-A89E1E9D74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6463" y="2460396"/>
            <a:ext cx="1660757" cy="6078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 anchor="t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微軟正黑體" panose="020B0604030504040204" pitchFamily="34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pPr algn="r">
              <a:spcBef>
                <a:spcPct val="0"/>
              </a:spcBef>
              <a:buNone/>
            </a:pPr>
            <a:r>
              <a:rPr lang="en-US" altLang="en-US" sz="1050" b="1">
                <a:solidFill>
                  <a:srgbClr val="FF0000"/>
                </a:solidFill>
                <a:ea typeface="微軟正黑體"/>
                <a:cs typeface="Arial" panose="020B0604020202020204" pitchFamily="34" charset="0"/>
              </a:rPr>
              <a:t>5GbE/2.5GbE/1GbE/100M port</a:t>
            </a:r>
            <a:endParaRPr lang="zh-TW" altLang="en-US" sz="1050" b="1">
              <a:solidFill>
                <a:srgbClr val="FF0000"/>
              </a:solidFill>
              <a:ea typeface="微軟正黑體"/>
              <a:cs typeface="Arial" panose="020B0604020202020204" pitchFamily="34" charset="0"/>
            </a:endParaRPr>
          </a:p>
          <a:p>
            <a:pPr algn="r" eaLnBrk="1" hangingPunct="1">
              <a:spcBef>
                <a:spcPct val="0"/>
              </a:spcBef>
              <a:buFontTx/>
              <a:buNone/>
            </a:pPr>
            <a:endParaRPr lang="en-US" altLang="en-US" sz="1050" b="1">
              <a:solidFill>
                <a:srgbClr val="FF0000"/>
              </a:solidFill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21" name="TextBox 13">
            <a:extLst>
              <a:ext uri="{FF2B5EF4-FFF2-40B4-BE49-F238E27FC236}">
                <a16:creationId xmlns:a16="http://schemas.microsoft.com/office/drawing/2014/main" id="{E814DEF0-D397-3C4A-8859-E6398EBBA7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2577" y="1931500"/>
            <a:ext cx="1442922" cy="44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微軟正黑體" panose="020B0604030504040204" pitchFamily="34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en-US" altLang="zh-TW" sz="105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1</a:t>
            </a:r>
            <a:r>
              <a:rPr lang="zh-TW" altLang="en-US" sz="105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 </a:t>
            </a:r>
            <a:r>
              <a:rPr lang="en-US" altLang="zh-TW" sz="105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x </a:t>
            </a:r>
            <a:r>
              <a:rPr lang="en-US" altLang="en-US" sz="105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4K HDMI 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en-US" altLang="en-US" sz="105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v2.0a</a:t>
            </a:r>
          </a:p>
        </p:txBody>
      </p:sp>
      <p:sp>
        <p:nvSpPr>
          <p:cNvPr id="25" name="TextBox 13">
            <a:extLst>
              <a:ext uri="{FF2B5EF4-FFF2-40B4-BE49-F238E27FC236}">
                <a16:creationId xmlns:a16="http://schemas.microsoft.com/office/drawing/2014/main" id="{F4063C53-AB96-5F40-9C58-23A7E97F25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2410" y="3463241"/>
            <a:ext cx="1605818" cy="7694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 anchor="t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微軟正黑體" panose="020B0604030504040204" pitchFamily="34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pPr algn="r">
              <a:spcBef>
                <a:spcPct val="0"/>
              </a:spcBef>
              <a:buNone/>
            </a:pPr>
            <a:r>
              <a:rPr lang="en-US" altLang="en-US" sz="105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4 x</a:t>
            </a:r>
            <a:r>
              <a:rPr lang="en-US" altLang="zh-TW" sz="105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 </a:t>
            </a:r>
            <a:r>
              <a:rPr lang="en-US" altLang="en-US" sz="105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USB port</a:t>
            </a:r>
            <a:r>
              <a:rPr lang="zh-CN" altLang="en-US" sz="105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：</a:t>
            </a:r>
            <a:endParaRPr lang="en-US" altLang="zh-CN" sz="1050" b="1">
              <a:solidFill>
                <a:schemeClr val="tx1">
                  <a:lumMod val="95000"/>
                  <a:lumOff val="5000"/>
                </a:schemeClr>
              </a:solidFill>
              <a:ea typeface="微軟正黑體" pitchFamily="34" charset="-120"/>
              <a:cs typeface="Arial" panose="020B0604020202020204" pitchFamily="34" charset="0"/>
            </a:endParaRPr>
          </a:p>
          <a:p>
            <a:pPr marL="86995" indent="-86995" algn="r">
              <a:spcBef>
                <a:spcPct val="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zh-TW" sz="105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3</a:t>
            </a:r>
            <a:r>
              <a:rPr lang="en-US" altLang="zh-CN" sz="105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 x USB 3.1 Gen 2 </a:t>
            </a:r>
          </a:p>
          <a:p>
            <a:pPr marL="86995" indent="-86995" algn="r">
              <a:spcBef>
                <a:spcPct val="0"/>
              </a:spcBef>
              <a:buClr>
                <a:schemeClr val="tx1"/>
              </a:buClr>
              <a:buNone/>
            </a:pPr>
            <a:r>
              <a:rPr lang="zh-TW" altLang="en-US" sz="105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  </a:t>
            </a:r>
            <a:r>
              <a:rPr lang="en-US" altLang="zh-CN" sz="105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(Type-C &amp; Type-A)</a:t>
            </a:r>
          </a:p>
          <a:p>
            <a:pPr marL="86995" indent="-86995" algn="r">
              <a:spcBef>
                <a:spcPct val="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zh-CN" sz="105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1 x USB 3.0 (Type-A)</a:t>
            </a:r>
          </a:p>
        </p:txBody>
      </p:sp>
      <p:sp>
        <p:nvSpPr>
          <p:cNvPr id="48" name="TextBox 13">
            <a:extLst>
              <a:ext uri="{FF2B5EF4-FFF2-40B4-BE49-F238E27FC236}">
                <a16:creationId xmlns:a16="http://schemas.microsoft.com/office/drawing/2014/main" id="{09CA26C1-17AE-DF46-A075-7560880C4C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23" y="3007521"/>
            <a:ext cx="1307876" cy="44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微軟正黑體" panose="020B0604030504040204" pitchFamily="34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en-US" altLang="en-US" sz="105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2 x</a:t>
            </a:r>
            <a:r>
              <a:rPr lang="en-US" altLang="zh-TW" sz="105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 </a:t>
            </a:r>
            <a:r>
              <a:rPr lang="en-US" altLang="en-US" sz="105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Gigabit 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en-US" altLang="en-US" sz="105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LAN port</a:t>
            </a:r>
          </a:p>
        </p:txBody>
      </p:sp>
      <p:sp>
        <p:nvSpPr>
          <p:cNvPr id="60" name="TextBox 13">
            <a:extLst>
              <a:ext uri="{FF2B5EF4-FFF2-40B4-BE49-F238E27FC236}">
                <a16:creationId xmlns:a16="http://schemas.microsoft.com/office/drawing/2014/main" id="{C8E4F56A-37F4-704F-BDDF-D49F63999F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997" y="1587497"/>
            <a:ext cx="1429502" cy="2846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 anchor="t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微軟正黑體" panose="020B0604030504040204" pitchFamily="34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en-US" altLang="zh-TW" sz="105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/>
                <a:cs typeface="Arial" panose="020B0604020202020204" pitchFamily="34" charset="0"/>
              </a:rPr>
              <a:t>2 x PCIe Slots</a:t>
            </a:r>
          </a:p>
        </p:txBody>
      </p:sp>
      <p:sp>
        <p:nvSpPr>
          <p:cNvPr id="34" name="文字版面配置區 4">
            <a:extLst>
              <a:ext uri="{FF2B5EF4-FFF2-40B4-BE49-F238E27FC236}">
                <a16:creationId xmlns:a16="http://schemas.microsoft.com/office/drawing/2014/main" id="{912CA5D3-150F-A746-B70B-5FCE6ABCFA9A}"/>
              </a:ext>
            </a:extLst>
          </p:cNvPr>
          <p:cNvSpPr txBox="1">
            <a:spLocks/>
          </p:cNvSpPr>
          <p:nvPr/>
        </p:nvSpPr>
        <p:spPr>
          <a:xfrm>
            <a:off x="367467" y="4417282"/>
            <a:ext cx="1441218" cy="499496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/>
          <a:p>
            <a:pPr marL="180975" indent="-90488"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altLang="zh-TW" sz="105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System</a:t>
            </a:r>
            <a:r>
              <a:rPr lang="zh-TW" altLang="en-US" sz="105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105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event</a:t>
            </a:r>
            <a:endParaRPr lang="zh-TW" sz="105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0975" indent="-90488"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altLang="zh-TW" sz="105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Audio</a:t>
            </a:r>
            <a:r>
              <a:rPr lang="zh-TW" sz="105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TW" sz="105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playback</a:t>
            </a:r>
            <a:endParaRPr lang="zh-TW" sz="105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13">
            <a:extLst>
              <a:ext uri="{FF2B5EF4-FFF2-40B4-BE49-F238E27FC236}">
                <a16:creationId xmlns:a16="http://schemas.microsoft.com/office/drawing/2014/main" id="{B1C89FBE-9637-8B42-957B-08B0E83A31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5880" y="4274941"/>
            <a:ext cx="1887201" cy="2846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 anchor="t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微軟正黑體" panose="020B0604030504040204" pitchFamily="34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pPr>
              <a:buNone/>
            </a:pPr>
            <a:r>
              <a:rPr lang="en-US" sz="1050" b="1">
                <a:ea typeface="微軟正黑體" pitchFamily="34" charset="-120"/>
                <a:cs typeface="Arial" panose="020B0604020202020204" pitchFamily="34" charset="0"/>
              </a:rPr>
              <a:t>2 watt </a:t>
            </a:r>
            <a:r>
              <a:rPr lang="en-US" altLang="zh-TW" sz="1050" b="1">
                <a:ea typeface="微軟正黑體" pitchFamily="34" charset="-120"/>
                <a:cs typeface="Arial" panose="020B0604020202020204" pitchFamily="34" charset="0"/>
              </a:rPr>
              <a:t>speaker </a:t>
            </a:r>
            <a:endParaRPr lang="en-US" sz="1050" b="1">
              <a:ea typeface="微軟正黑體" pitchFamily="34" charset="-12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05870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矩形: 剪去單一角落 19">
            <a:extLst>
              <a:ext uri="{FF2B5EF4-FFF2-40B4-BE49-F238E27FC236}">
                <a16:creationId xmlns:a16="http://schemas.microsoft.com/office/drawing/2014/main" id="{1E5DD457-CD0E-46CB-B859-6BEB441EE4D6}"/>
              </a:ext>
            </a:extLst>
          </p:cNvPr>
          <p:cNvSpPr/>
          <p:nvPr/>
        </p:nvSpPr>
        <p:spPr>
          <a:xfrm flipH="1">
            <a:off x="468723" y="308610"/>
            <a:ext cx="7999082" cy="820943"/>
          </a:xfrm>
          <a:prstGeom prst="snip1Rect">
            <a:avLst>
              <a:gd name="adj" fmla="val 0"/>
            </a:avLst>
          </a:prstGeom>
          <a:solidFill>
            <a:schemeClr val="bg1">
              <a:lumMod val="6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4" name="圖片 4" descr="一張含有 電子用品 的圖片&#10;&#10;描述是以非常高的可信度產生">
            <a:extLst>
              <a:ext uri="{FF2B5EF4-FFF2-40B4-BE49-F238E27FC236}">
                <a16:creationId xmlns:a16="http://schemas.microsoft.com/office/drawing/2014/main" id="{8F80BEFD-7ADE-452A-BAF6-D611BA3DB9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9857" y="974262"/>
            <a:ext cx="5770140" cy="4169238"/>
          </a:xfrm>
          <a:prstGeom prst="rect">
            <a:avLst/>
          </a:prstGeom>
          <a:effectLst/>
        </p:spPr>
      </p:pic>
      <p:cxnSp>
        <p:nvCxnSpPr>
          <p:cNvPr id="7" name="Shape 193">
            <a:extLst>
              <a:ext uri="{FF2B5EF4-FFF2-40B4-BE49-F238E27FC236}">
                <a16:creationId xmlns:a16="http://schemas.microsoft.com/office/drawing/2014/main" id="{2B275E77-5B76-FB43-BEC7-845E98358803}"/>
              </a:ext>
            </a:extLst>
          </p:cNvPr>
          <p:cNvCxnSpPr>
            <a:cxnSpLocks/>
          </p:cNvCxnSpPr>
          <p:nvPr/>
        </p:nvCxnSpPr>
        <p:spPr>
          <a:xfrm>
            <a:off x="1416584" y="2138254"/>
            <a:ext cx="1303286" cy="0"/>
          </a:xfrm>
          <a:prstGeom prst="straightConnector1">
            <a:avLst/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14" name="Shape 193">
            <a:extLst>
              <a:ext uri="{FF2B5EF4-FFF2-40B4-BE49-F238E27FC236}">
                <a16:creationId xmlns:a16="http://schemas.microsoft.com/office/drawing/2014/main" id="{78B36D08-17B4-7643-95B1-C38CC306FD91}"/>
              </a:ext>
            </a:extLst>
          </p:cNvPr>
          <p:cNvCxnSpPr>
            <a:cxnSpLocks/>
          </p:cNvCxnSpPr>
          <p:nvPr/>
        </p:nvCxnSpPr>
        <p:spPr>
          <a:xfrm>
            <a:off x="1416584" y="3131599"/>
            <a:ext cx="2239390" cy="0"/>
          </a:xfrm>
          <a:prstGeom prst="straightConnector1">
            <a:avLst/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sp>
        <p:nvSpPr>
          <p:cNvPr id="19" name="矩形: 圓角 18">
            <a:extLst>
              <a:ext uri="{FF2B5EF4-FFF2-40B4-BE49-F238E27FC236}">
                <a16:creationId xmlns:a16="http://schemas.microsoft.com/office/drawing/2014/main" id="{D245B76F-D10D-499B-8F86-6B293245840D}"/>
              </a:ext>
            </a:extLst>
          </p:cNvPr>
          <p:cNvSpPr/>
          <p:nvPr/>
        </p:nvSpPr>
        <p:spPr>
          <a:xfrm>
            <a:off x="4534616" y="2519026"/>
            <a:ext cx="913835" cy="818145"/>
          </a:xfrm>
          <a:prstGeom prst="roundRect">
            <a:avLst/>
          </a:prstGeom>
          <a:solidFill>
            <a:srgbClr val="E6E6E6"/>
          </a:solidFill>
          <a:ln>
            <a:noFill/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42" name="圖片 41">
            <a:extLst>
              <a:ext uri="{FF2B5EF4-FFF2-40B4-BE49-F238E27FC236}">
                <a16:creationId xmlns:a16="http://schemas.microsoft.com/office/drawing/2014/main" id="{BD60A58F-0E43-423A-AAF8-6B69C83947E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66771" y="2606193"/>
            <a:ext cx="849524" cy="643810"/>
          </a:xfrm>
          <a:prstGeom prst="rect">
            <a:avLst/>
          </a:prstGeom>
        </p:spPr>
      </p:pic>
      <p:cxnSp>
        <p:nvCxnSpPr>
          <p:cNvPr id="16" name="Shape 193">
            <a:extLst>
              <a:ext uri="{FF2B5EF4-FFF2-40B4-BE49-F238E27FC236}">
                <a16:creationId xmlns:a16="http://schemas.microsoft.com/office/drawing/2014/main" id="{9D59E12E-4C20-1641-8134-12A403C3DB49}"/>
              </a:ext>
            </a:extLst>
          </p:cNvPr>
          <p:cNvCxnSpPr>
            <a:cxnSpLocks/>
          </p:cNvCxnSpPr>
          <p:nvPr/>
        </p:nvCxnSpPr>
        <p:spPr>
          <a:xfrm rot="10800000">
            <a:off x="5010852" y="2525465"/>
            <a:ext cx="1878221" cy="501820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  <p:sp>
        <p:nvSpPr>
          <p:cNvPr id="29" name="矩形 28">
            <a:extLst>
              <a:ext uri="{FF2B5EF4-FFF2-40B4-BE49-F238E27FC236}">
                <a16:creationId xmlns:a16="http://schemas.microsoft.com/office/drawing/2014/main" id="{60795E61-2016-4321-8043-01BEE22D3118}"/>
              </a:ext>
            </a:extLst>
          </p:cNvPr>
          <p:cNvSpPr/>
          <p:nvPr/>
        </p:nvSpPr>
        <p:spPr>
          <a:xfrm>
            <a:off x="6870461" y="2582483"/>
            <a:ext cx="229586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spcBef>
                <a:spcPct val="0"/>
              </a:spcBef>
              <a:buNone/>
            </a:pPr>
            <a:r>
              <a:rPr lang="en-US" altLang="en-US" sz="1600" b="1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Intel </a:t>
            </a:r>
          </a:p>
          <a:p>
            <a:pPr eaLnBrk="1" hangingPunct="1">
              <a:spcBef>
                <a:spcPct val="0"/>
              </a:spcBef>
              <a:buNone/>
            </a:pPr>
            <a:r>
              <a:rPr lang="en-US" altLang="zh-CN" sz="1600" b="1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8</a:t>
            </a:r>
            <a:r>
              <a:rPr lang="en-US" altLang="zh-CN" sz="1600" b="1" baseline="30000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th</a:t>
            </a:r>
            <a:r>
              <a:rPr lang="en-US" altLang="zh-CN" sz="1600" b="1">
                <a:solidFill>
                  <a:schemeClr val="tx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 Gen Processor</a:t>
            </a:r>
          </a:p>
        </p:txBody>
      </p:sp>
      <p:sp>
        <p:nvSpPr>
          <p:cNvPr id="30" name="TextBox 13">
            <a:extLst>
              <a:ext uri="{FF2B5EF4-FFF2-40B4-BE49-F238E27FC236}">
                <a16:creationId xmlns:a16="http://schemas.microsoft.com/office/drawing/2014/main" id="{EA6525C9-F49B-4382-89EC-A2652E2EF8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48146" y="3084304"/>
            <a:ext cx="2230004" cy="3385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 anchor="t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微軟正黑體" panose="020B0604030504040204" pitchFamily="34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lang="en-US" sz="1400" b="1">
                <a:solidFill>
                  <a:srgbClr val="005EA4"/>
                </a:solidFill>
                <a:ea typeface="微軟正黑體"/>
                <a:cs typeface="Arial" panose="020B0604020202020204" pitchFamily="34" charset="0"/>
              </a:rPr>
              <a:t>Intel</a:t>
            </a:r>
            <a:r>
              <a:rPr lang="en-US" sz="1400" b="1" baseline="30000">
                <a:solidFill>
                  <a:srgbClr val="005EA4"/>
                </a:solidFill>
                <a:ea typeface="微軟正黑體"/>
                <a:cs typeface="Arial" panose="020B0604020202020204" pitchFamily="34" charset="0"/>
              </a:rPr>
              <a:t>®</a:t>
            </a:r>
            <a:r>
              <a:rPr lang="en-US" sz="1400" b="1">
                <a:solidFill>
                  <a:srgbClr val="005EA4"/>
                </a:solidFill>
                <a:ea typeface="微軟正黑體"/>
                <a:cs typeface="Arial" panose="020B0604020202020204" pitchFamily="34" charset="0"/>
              </a:rPr>
              <a:t> Core™ i3-8100T</a:t>
            </a:r>
            <a:endParaRPr lang="en-US" altLang="en-US" sz="1400" b="1">
              <a:solidFill>
                <a:srgbClr val="005EA4"/>
              </a:solidFill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6" name="TextBox 13">
            <a:extLst>
              <a:ext uri="{FF2B5EF4-FFF2-40B4-BE49-F238E27FC236}">
                <a16:creationId xmlns:a16="http://schemas.microsoft.com/office/drawing/2014/main" id="{8FDCD104-8E85-2F49-9FF4-AF85182D94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3913" y="1961000"/>
            <a:ext cx="1373915" cy="7694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微軟正黑體" panose="020B0604030504040204" pitchFamily="34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lang="en-US" altLang="zh-TW" sz="1400" b="1">
                <a:ea typeface="微軟正黑體" pitchFamily="34" charset="-120"/>
                <a:cs typeface="Arial" panose="020B0604020202020204" pitchFamily="34" charset="0"/>
              </a:rPr>
              <a:t>2</a:t>
            </a:r>
            <a:r>
              <a:rPr lang="zh-TW" altLang="en-US" sz="1400" b="1">
                <a:ea typeface="微軟正黑體" pitchFamily="34" charset="-120"/>
                <a:cs typeface="Arial" panose="020B0604020202020204" pitchFamily="34" charset="0"/>
              </a:rPr>
              <a:t> x</a:t>
            </a:r>
            <a:r>
              <a:rPr lang="zh-CN" altLang="en-US" sz="1400" b="1">
                <a:ea typeface="微軟正黑體" pitchFamily="34" charset="-120"/>
                <a:cs typeface="Arial" panose="020B0604020202020204" pitchFamily="34" charset="0"/>
              </a:rPr>
              <a:t> </a:t>
            </a:r>
            <a:r>
              <a:rPr lang="en-US" altLang="zh-CN" sz="1400" b="1">
                <a:ea typeface="微軟正黑體" pitchFamily="34" charset="-120"/>
                <a:cs typeface="Arial" panose="020B0604020202020204" pitchFamily="34" charset="0"/>
              </a:rPr>
              <a:t>6cm </a:t>
            </a:r>
            <a:br>
              <a:rPr lang="en-US" altLang="zh-CN" sz="1400" b="1">
                <a:ea typeface="微軟正黑體" pitchFamily="34" charset="-120"/>
                <a:cs typeface="Arial" panose="020B0604020202020204" pitchFamily="34" charset="0"/>
              </a:rPr>
            </a:br>
            <a:r>
              <a:rPr lang="en-US" altLang="zh-TW" sz="1400" b="1">
                <a:ea typeface="微軟正黑體" pitchFamily="34" charset="-120"/>
                <a:cs typeface="Arial" panose="020B0604020202020204" pitchFamily="34" charset="0"/>
              </a:rPr>
              <a:t>centrifugal</a:t>
            </a:r>
            <a:r>
              <a:rPr lang="en-US" altLang="zh-CN" sz="1400" b="1">
                <a:ea typeface="微軟正黑體" pitchFamily="34" charset="-120"/>
                <a:cs typeface="Arial" panose="020B0604020202020204" pitchFamily="34" charset="0"/>
              </a:rPr>
              <a:t> blower</a:t>
            </a:r>
            <a:endParaRPr lang="en-US" altLang="en-US" sz="1400" b="1"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04FDEF33-8B16-BA45-BC67-5B5F6F83BD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0647" y="2969702"/>
            <a:ext cx="1041158" cy="553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微軟正黑體" panose="020B0604030504040204" pitchFamily="34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pPr>
              <a:buNone/>
            </a:pPr>
            <a:r>
              <a:rPr lang="zh-CN" altLang="en-US" sz="1400" b="1">
                <a:ea typeface="微軟正黑體" pitchFamily="34" charset="-120"/>
                <a:cs typeface="Arial" panose="020B0604020202020204" pitchFamily="34" charset="0"/>
              </a:rPr>
              <a:t>CPU</a:t>
            </a:r>
            <a:r>
              <a:rPr lang="zh-CN" altLang="en-US" sz="1400" b="1">
                <a:ea typeface="微軟正黑體"/>
                <a:cs typeface="Arial" panose="020B0604020202020204" pitchFamily="34" charset="0"/>
              </a:rPr>
              <a:t> heat sink</a:t>
            </a:r>
            <a:endParaRPr lang="zh-CN" altLang="en-US" sz="1400">
              <a:cs typeface="Arial" panose="020B0604020202020204" pitchFamily="34" charset="0"/>
            </a:endParaRPr>
          </a:p>
        </p:txBody>
      </p:sp>
      <p:sp>
        <p:nvSpPr>
          <p:cNvPr id="5" name="標題 4">
            <a:extLst>
              <a:ext uri="{FF2B5EF4-FFF2-40B4-BE49-F238E27FC236}">
                <a16:creationId xmlns:a16="http://schemas.microsoft.com/office/drawing/2014/main" id="{5C085DA2-869F-4959-9A71-7449253CA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TVS-x72N Internal View</a:t>
            </a: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81714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1" name="Shape 731"/>
          <p:cNvSpPr/>
          <p:nvPr/>
        </p:nvSpPr>
        <p:spPr>
          <a:xfrm>
            <a:off x="1" y="0"/>
            <a:ext cx="91440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50" tIns="34250" rIns="68550" bIns="342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</a:pPr>
            <a:br>
              <a:rPr lang="zh-TW"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34" name="Shape 734"/>
          <p:cNvSpPr/>
          <p:nvPr/>
        </p:nvSpPr>
        <p:spPr>
          <a:xfrm>
            <a:off x="1" y="0"/>
            <a:ext cx="91440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50" tIns="34250" rIns="68550" bIns="342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</a:pPr>
            <a:br>
              <a:rPr lang="zh-TW"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" name="標題 1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zh-TW"/>
              <a:t>Output 4K</a:t>
            </a:r>
            <a:r>
              <a:rPr lang="en-US" altLang="zh-TW"/>
              <a:t>@60Hz</a:t>
            </a:r>
            <a:r>
              <a:rPr lang="zh-TW" altLang="zh-TW"/>
              <a:t> video via HDMI</a:t>
            </a:r>
            <a:endParaRPr lang="zh-TW" altLang="en-US"/>
          </a:p>
        </p:txBody>
      </p:sp>
      <p:pic>
        <p:nvPicPr>
          <p:cNvPr id="7" name="Picture 15" descr="C:\Users\user\Desktop\CHT TS-251A451A Presentation File_PPT\HDMI.png">
            <a:extLst>
              <a:ext uri="{FF2B5EF4-FFF2-40B4-BE49-F238E27FC236}">
                <a16:creationId xmlns:a16="http://schemas.microsoft.com/office/drawing/2014/main" id="{D82346D5-CB10-404B-B020-0BF65DC07B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7992" y="3567956"/>
            <a:ext cx="1173053" cy="272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48">
            <a:extLst>
              <a:ext uri="{FF2B5EF4-FFF2-40B4-BE49-F238E27FC236}">
                <a16:creationId xmlns:a16="http://schemas.microsoft.com/office/drawing/2014/main" id="{E375A363-866C-467C-9282-A8C5401269F6}"/>
              </a:ext>
            </a:extLst>
          </p:cNvPr>
          <p:cNvSpPr txBox="1"/>
          <p:nvPr/>
        </p:nvSpPr>
        <p:spPr>
          <a:xfrm>
            <a:off x="6003139" y="6059260"/>
            <a:ext cx="2640827" cy="553986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eaLnBrk="1" hangingPunct="1">
              <a:defRPr/>
            </a:pPr>
            <a:r>
              <a:rPr lang="zh-TW" altLang="en-US">
                <a:solidFill>
                  <a:srgbClr val="7030A0"/>
                </a:solidFill>
                <a:latin typeface="微軟正黑體"/>
                <a:ea typeface="微軟正黑體"/>
                <a:cs typeface="微軟正黑體"/>
              </a:rPr>
              <a:t>附贈支援 </a:t>
            </a:r>
            <a:r>
              <a:rPr lang="en-US" altLang="zh-TW" b="1" err="1">
                <a:solidFill>
                  <a:srgbClr val="7030A0"/>
                </a:solidFill>
                <a:latin typeface="+mn-lt"/>
                <a:ea typeface="微軟正黑體"/>
                <a:cs typeface="微軟正黑體"/>
              </a:rPr>
              <a:t>QButton</a:t>
            </a:r>
            <a:endParaRPr lang="en-US" altLang="zh-TW" b="1">
              <a:solidFill>
                <a:srgbClr val="7030A0"/>
              </a:solidFill>
              <a:latin typeface="+mn-lt"/>
              <a:ea typeface="微軟正黑體"/>
              <a:cs typeface="微軟正黑體"/>
            </a:endParaRPr>
          </a:p>
          <a:p>
            <a:pPr eaLnBrk="1" hangingPunct="1">
              <a:defRPr/>
            </a:pPr>
            <a:r>
              <a:rPr lang="zh-TW" altLang="en-US">
                <a:solidFill>
                  <a:srgbClr val="7030A0"/>
                </a:solidFill>
                <a:latin typeface="微軟正黑體"/>
                <a:ea typeface="微軟正黑體"/>
                <a:cs typeface="微軟正黑體"/>
              </a:rPr>
              <a:t>客製按鍵功能的遙控器！</a:t>
            </a:r>
            <a:endParaRPr lang="en-US" altLang="zh-TW">
              <a:solidFill>
                <a:srgbClr val="7030A0"/>
              </a:solidFill>
              <a:latin typeface="微軟正黑體"/>
              <a:ea typeface="微軟正黑體"/>
              <a:cs typeface="微軟正黑體"/>
            </a:endParaRPr>
          </a:p>
        </p:txBody>
      </p:sp>
      <p:grpSp>
        <p:nvGrpSpPr>
          <p:cNvPr id="29" name="群組 28">
            <a:extLst>
              <a:ext uri="{FF2B5EF4-FFF2-40B4-BE49-F238E27FC236}">
                <a16:creationId xmlns:a16="http://schemas.microsoft.com/office/drawing/2014/main" id="{1BAF96A7-7593-470B-9B57-64DF62A692F0}"/>
              </a:ext>
            </a:extLst>
          </p:cNvPr>
          <p:cNvGrpSpPr/>
          <p:nvPr/>
        </p:nvGrpSpPr>
        <p:grpSpPr>
          <a:xfrm>
            <a:off x="380689" y="3949336"/>
            <a:ext cx="1525932" cy="754394"/>
            <a:chOff x="648345" y="4073963"/>
            <a:chExt cx="1525932" cy="754394"/>
          </a:xfrm>
        </p:grpSpPr>
        <p:sp>
          <p:nvSpPr>
            <p:cNvPr id="15" name="Rectangle 60">
              <a:extLst>
                <a:ext uri="{FF2B5EF4-FFF2-40B4-BE49-F238E27FC236}">
                  <a16:creationId xmlns:a16="http://schemas.microsoft.com/office/drawing/2014/main" id="{C40030A8-4F03-4DC5-92C3-386304B733E6}"/>
                </a:ext>
              </a:extLst>
            </p:cNvPr>
            <p:cNvSpPr/>
            <p:nvPr/>
          </p:nvSpPr>
          <p:spPr>
            <a:xfrm>
              <a:off x="837020" y="4089705"/>
              <a:ext cx="1337257" cy="738652"/>
            </a:xfrm>
            <a:prstGeom prst="rect">
              <a:avLst/>
            </a:prstGeom>
          </p:spPr>
          <p:txBody>
            <a:bodyPr wrap="square" lIns="121908" tIns="60954" rIns="121908" bIns="60954" anchor="ctr">
              <a:spAutoFit/>
            </a:bodyPr>
            <a:lstStyle/>
            <a:p>
              <a:r>
                <a:rPr lang="zh-TW" altLang="zh-TW" sz="800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ea typeface="微軟正黑體"/>
                  <a:cs typeface="Arial" panose="020B0604020202020204" pitchFamily="34" charset="0"/>
                </a:rPr>
                <a:t>The supported video and audio may vary depending on the software, hardware, and the e</a:t>
              </a:r>
              <a:r>
                <a:rPr lang="en-US" altLang="zh-TW" sz="800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ea typeface="微軟正黑體"/>
                  <a:cs typeface="Arial" panose="020B0604020202020204" pitchFamily="34" charset="0"/>
                </a:rPr>
                <a:t>n</a:t>
              </a:r>
              <a:r>
                <a:rPr lang="zh-TW" altLang="zh-TW" sz="800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ea typeface="微軟正黑體"/>
                  <a:cs typeface="Arial" panose="020B0604020202020204" pitchFamily="34" charset="0"/>
                </a:rPr>
                <a:t>vironments. </a:t>
              </a:r>
              <a:endParaRPr lang="zh-TW" altLang="en-US" sz="8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6" name="Shape 882">
              <a:extLst>
                <a:ext uri="{FF2B5EF4-FFF2-40B4-BE49-F238E27FC236}">
                  <a16:creationId xmlns:a16="http://schemas.microsoft.com/office/drawing/2014/main" id="{1A73A7A8-DE69-4B7E-A966-A2A9BD2DADC3}"/>
                </a:ext>
              </a:extLst>
            </p:cNvPr>
            <p:cNvSpPr/>
            <p:nvPr/>
          </p:nvSpPr>
          <p:spPr>
            <a:xfrm flipH="1">
              <a:off x="648345" y="4073963"/>
              <a:ext cx="273183" cy="212852"/>
            </a:xfrm>
            <a:custGeom>
              <a:avLst/>
              <a:gdLst/>
              <a:ahLst/>
              <a:cxnLst/>
              <a:rect l="0" t="0" r="0" b="0"/>
              <a:pathLst>
                <a:path w="120000" h="120000" extrusionOk="0">
                  <a:moveTo>
                    <a:pt x="51626" y="29908"/>
                  </a:moveTo>
                  <a:cubicBezTo>
                    <a:pt x="55535" y="29908"/>
                    <a:pt x="58705" y="33750"/>
                    <a:pt x="58705" y="38489"/>
                  </a:cubicBezTo>
                  <a:cubicBezTo>
                    <a:pt x="58705" y="43229"/>
                    <a:pt x="55535" y="47071"/>
                    <a:pt x="51626" y="47071"/>
                  </a:cubicBezTo>
                  <a:cubicBezTo>
                    <a:pt x="47716" y="47071"/>
                    <a:pt x="44546" y="43229"/>
                    <a:pt x="44546" y="38489"/>
                  </a:cubicBezTo>
                  <a:cubicBezTo>
                    <a:pt x="44546" y="33750"/>
                    <a:pt x="47716" y="29908"/>
                    <a:pt x="51626" y="29908"/>
                  </a:cubicBezTo>
                  <a:close/>
                  <a:moveTo>
                    <a:pt x="74345" y="29908"/>
                  </a:moveTo>
                  <a:cubicBezTo>
                    <a:pt x="78255" y="29908"/>
                    <a:pt x="81424" y="33750"/>
                    <a:pt x="81424" y="38489"/>
                  </a:cubicBezTo>
                  <a:cubicBezTo>
                    <a:pt x="81424" y="43229"/>
                    <a:pt x="78255" y="47071"/>
                    <a:pt x="74345" y="47071"/>
                  </a:cubicBezTo>
                  <a:cubicBezTo>
                    <a:pt x="70435" y="47071"/>
                    <a:pt x="67266" y="43229"/>
                    <a:pt x="67266" y="38489"/>
                  </a:cubicBezTo>
                  <a:cubicBezTo>
                    <a:pt x="67266" y="33750"/>
                    <a:pt x="70435" y="29908"/>
                    <a:pt x="74345" y="29908"/>
                  </a:cubicBezTo>
                  <a:close/>
                  <a:moveTo>
                    <a:pt x="97064" y="29908"/>
                  </a:moveTo>
                  <a:cubicBezTo>
                    <a:pt x="100974" y="29908"/>
                    <a:pt x="104143" y="33750"/>
                    <a:pt x="104143" y="38489"/>
                  </a:cubicBezTo>
                  <a:cubicBezTo>
                    <a:pt x="104143" y="43229"/>
                    <a:pt x="100974" y="47071"/>
                    <a:pt x="97064" y="47071"/>
                  </a:cubicBezTo>
                  <a:cubicBezTo>
                    <a:pt x="93154" y="47071"/>
                    <a:pt x="89985" y="43229"/>
                    <a:pt x="89985" y="38489"/>
                  </a:cubicBezTo>
                  <a:cubicBezTo>
                    <a:pt x="89985" y="33750"/>
                    <a:pt x="93154" y="29908"/>
                    <a:pt x="97064" y="29908"/>
                  </a:cubicBezTo>
                  <a:close/>
                  <a:moveTo>
                    <a:pt x="25253" y="25746"/>
                  </a:moveTo>
                  <a:lnTo>
                    <a:pt x="12341" y="25746"/>
                  </a:lnTo>
                  <a:cubicBezTo>
                    <a:pt x="5525" y="25746"/>
                    <a:pt x="0" y="32444"/>
                    <a:pt x="0" y="40707"/>
                  </a:cubicBezTo>
                  <a:lnTo>
                    <a:pt x="0" y="88250"/>
                  </a:lnTo>
                  <a:cubicBezTo>
                    <a:pt x="0" y="96512"/>
                    <a:pt x="5525" y="103210"/>
                    <a:pt x="12341" y="103210"/>
                  </a:cubicBezTo>
                  <a:lnTo>
                    <a:pt x="26542" y="103210"/>
                  </a:lnTo>
                  <a:cubicBezTo>
                    <a:pt x="23858" y="108250"/>
                    <a:pt x="24133" y="111919"/>
                    <a:pt x="10259" y="120000"/>
                  </a:cubicBezTo>
                  <a:cubicBezTo>
                    <a:pt x="33603" y="116808"/>
                    <a:pt x="37236" y="115403"/>
                    <a:pt x="48279" y="103210"/>
                  </a:cubicBezTo>
                  <a:lnTo>
                    <a:pt x="78967" y="103210"/>
                  </a:lnTo>
                  <a:cubicBezTo>
                    <a:pt x="83972" y="103210"/>
                    <a:pt x="88281" y="99599"/>
                    <a:pt x="90194" y="94396"/>
                  </a:cubicBezTo>
                  <a:cubicBezTo>
                    <a:pt x="82256" y="91458"/>
                    <a:pt x="75819" y="87372"/>
                    <a:pt x="68282" y="81348"/>
                  </a:cubicBezTo>
                  <a:lnTo>
                    <a:pt x="37594" y="81348"/>
                  </a:lnTo>
                  <a:cubicBezTo>
                    <a:pt x="30778" y="81348"/>
                    <a:pt x="25253" y="74650"/>
                    <a:pt x="25253" y="66387"/>
                  </a:cubicBezTo>
                  <a:lnTo>
                    <a:pt x="25253" y="25746"/>
                  </a:lnTo>
                  <a:close/>
                  <a:moveTo>
                    <a:pt x="107658" y="0"/>
                  </a:moveTo>
                  <a:lnTo>
                    <a:pt x="41032" y="0"/>
                  </a:lnTo>
                  <a:cubicBezTo>
                    <a:pt x="34216" y="0"/>
                    <a:pt x="28690" y="6698"/>
                    <a:pt x="28690" y="14960"/>
                  </a:cubicBezTo>
                  <a:lnTo>
                    <a:pt x="28690" y="62503"/>
                  </a:lnTo>
                  <a:cubicBezTo>
                    <a:pt x="28690" y="70766"/>
                    <a:pt x="34216" y="77464"/>
                    <a:pt x="41032" y="77464"/>
                  </a:cubicBezTo>
                  <a:lnTo>
                    <a:pt x="71720" y="77464"/>
                  </a:lnTo>
                  <a:cubicBezTo>
                    <a:pt x="85817" y="88731"/>
                    <a:pt x="91486" y="90753"/>
                    <a:pt x="114830" y="93944"/>
                  </a:cubicBezTo>
                  <a:cubicBezTo>
                    <a:pt x="101210" y="84938"/>
                    <a:pt x="99704" y="85896"/>
                    <a:pt x="93457" y="77464"/>
                  </a:cubicBezTo>
                  <a:lnTo>
                    <a:pt x="107658" y="77464"/>
                  </a:lnTo>
                  <a:cubicBezTo>
                    <a:pt x="114474" y="77464"/>
                    <a:pt x="120000" y="70766"/>
                    <a:pt x="120000" y="62503"/>
                  </a:cubicBezTo>
                  <a:lnTo>
                    <a:pt x="120000" y="14960"/>
                  </a:lnTo>
                  <a:cubicBezTo>
                    <a:pt x="120000" y="6698"/>
                    <a:pt x="114474" y="0"/>
                    <a:pt x="107658" y="0"/>
                  </a:cubicBezTo>
                  <a:close/>
                </a:path>
              </a:pathLst>
            </a:custGeom>
            <a:solidFill>
              <a:srgbClr val="0156FF"/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>
                <a:solidFill>
                  <a:schemeClr val="lt1"/>
                </a:solidFill>
                <a:latin typeface="Arial" panose="020B0604020202020204" pitchFamily="34" charset="0"/>
                <a:cs typeface="Arial" panose="020B0604020202020204" pitchFamily="34" charset="0"/>
                <a:sym typeface="Arial"/>
              </a:endParaRPr>
            </a:p>
          </p:txBody>
        </p:sp>
      </p:grpSp>
      <p:pic>
        <p:nvPicPr>
          <p:cNvPr id="6" name="圖片 5" descr="Linux Station.png">
            <a:extLst>
              <a:ext uri="{FF2B5EF4-FFF2-40B4-BE49-F238E27FC236}">
                <a16:creationId xmlns:a16="http://schemas.microsoft.com/office/drawing/2014/main" id="{C72DF468-AB39-4E51-AA89-73DF1C0107C7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35286"/>
          <a:stretch/>
        </p:blipFill>
        <p:spPr>
          <a:xfrm>
            <a:off x="1591947" y="2011225"/>
            <a:ext cx="4949925" cy="3525157"/>
          </a:xfrm>
          <a:prstGeom prst="rect">
            <a:avLst/>
          </a:prstGeom>
        </p:spPr>
      </p:pic>
      <p:pic>
        <p:nvPicPr>
          <p:cNvPr id="4" name="圖片 3">
            <a:extLst>
              <a:ext uri="{FF2B5EF4-FFF2-40B4-BE49-F238E27FC236}">
                <a16:creationId xmlns:a16="http://schemas.microsoft.com/office/drawing/2014/main" id="{056FEE53-B751-4E51-8025-B7029FF1605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0790"/>
          <a:stretch/>
        </p:blipFill>
        <p:spPr>
          <a:xfrm>
            <a:off x="3903797" y="2966037"/>
            <a:ext cx="3905323" cy="2177463"/>
          </a:xfrm>
          <a:prstGeom prst="rect">
            <a:avLst/>
          </a:prstGeom>
        </p:spPr>
      </p:pic>
      <p:cxnSp>
        <p:nvCxnSpPr>
          <p:cNvPr id="5" name="直線接點 4">
            <a:extLst>
              <a:ext uri="{FF2B5EF4-FFF2-40B4-BE49-F238E27FC236}">
                <a16:creationId xmlns:a16="http://schemas.microsoft.com/office/drawing/2014/main" id="{8D9AAD49-E3D6-4245-B3A7-4EDB1BC89A51}"/>
              </a:ext>
            </a:extLst>
          </p:cNvPr>
          <p:cNvCxnSpPr/>
          <p:nvPr/>
        </p:nvCxnSpPr>
        <p:spPr>
          <a:xfrm>
            <a:off x="3188874" y="1244814"/>
            <a:ext cx="0" cy="760719"/>
          </a:xfrm>
          <a:prstGeom prst="line">
            <a:avLst/>
          </a:prstGeom>
          <a:ln w="19050">
            <a:solidFill>
              <a:srgbClr val="00D6F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線接點 19">
            <a:extLst>
              <a:ext uri="{FF2B5EF4-FFF2-40B4-BE49-F238E27FC236}">
                <a16:creationId xmlns:a16="http://schemas.microsoft.com/office/drawing/2014/main" id="{3A3D33E5-EA35-4A18-80E4-D18C2386AD78}"/>
              </a:ext>
            </a:extLst>
          </p:cNvPr>
          <p:cNvCxnSpPr/>
          <p:nvPr/>
        </p:nvCxnSpPr>
        <p:spPr>
          <a:xfrm>
            <a:off x="5862918" y="1244814"/>
            <a:ext cx="0" cy="760719"/>
          </a:xfrm>
          <a:prstGeom prst="line">
            <a:avLst/>
          </a:prstGeom>
          <a:ln w="19050">
            <a:solidFill>
              <a:srgbClr val="00D6F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44">
            <a:extLst>
              <a:ext uri="{FF2B5EF4-FFF2-40B4-BE49-F238E27FC236}">
                <a16:creationId xmlns:a16="http://schemas.microsoft.com/office/drawing/2014/main" id="{0E6A4235-D718-CC44-8FD8-1E6FA8F19433}"/>
              </a:ext>
            </a:extLst>
          </p:cNvPr>
          <p:cNvSpPr txBox="1"/>
          <p:nvPr/>
        </p:nvSpPr>
        <p:spPr>
          <a:xfrm>
            <a:off x="3461916" y="1024803"/>
            <a:ext cx="2175085" cy="923318"/>
          </a:xfrm>
          <a:prstGeom prst="rect">
            <a:avLst/>
          </a:prstGeom>
          <a:noFill/>
          <a:effectLst/>
        </p:spPr>
        <p:txBody>
          <a:bodyPr wrap="square" lIns="121908" tIns="60954" rIns="121908" bIns="60954" anchor="t">
            <a:spAutoFit/>
          </a:bodyPr>
          <a:lstStyle/>
          <a:p>
            <a:pPr algn="ctr" eaLnBrk="1" hangingPunct="1">
              <a:defRPr/>
            </a:pPr>
            <a:r>
              <a:rPr lang="en-US" sz="2400" b="1">
                <a:solidFill>
                  <a:srgbClr val="005EA4"/>
                </a:solidFill>
                <a:latin typeface="Arial" panose="020B0604020202020204" pitchFamily="34" charset="0"/>
                <a:ea typeface="Microsoft JhengHei" charset="-120"/>
                <a:cs typeface="Arial" panose="020B0604020202020204" pitchFamily="34" charset="0"/>
              </a:rPr>
              <a:t>4K UHD</a:t>
            </a:r>
          </a:p>
          <a:p>
            <a:pPr algn="ctr" eaLnBrk="1" hangingPunct="1">
              <a:defRPr/>
            </a:pPr>
            <a:r>
              <a:rPr lang="en-US" altLang="zh-TW" b="1">
                <a:solidFill>
                  <a:schemeClr val="tx1"/>
                </a:solidFill>
                <a:latin typeface="Arial" panose="020B0604020202020204" pitchFamily="34" charset="0"/>
                <a:ea typeface="Microsoft JhengHei" charset="-120"/>
                <a:cs typeface="Arial" panose="020B0604020202020204" pitchFamily="34" charset="0"/>
              </a:rPr>
              <a:t>1 x HDMI v2.0a</a:t>
            </a:r>
          </a:p>
          <a:p>
            <a:pPr algn="ctr" eaLnBrk="1" hangingPunct="1">
              <a:defRPr/>
            </a:pPr>
            <a:r>
              <a:rPr lang="en-US" altLang="zh-TW" b="1">
                <a:solidFill>
                  <a:schemeClr val="tx1"/>
                </a:solidFill>
                <a:latin typeface="Arial" panose="020B0604020202020204" pitchFamily="34" charset="0"/>
                <a:ea typeface="Microsoft JhengHei" charset="-120"/>
                <a:cs typeface="Arial" panose="020B0604020202020204" pitchFamily="34" charset="0"/>
              </a:rPr>
              <a:t>3840 x 2160, 60Hz</a:t>
            </a:r>
            <a:endParaRPr lang="en-US" b="1">
              <a:solidFill>
                <a:schemeClr val="tx1"/>
              </a:solidFill>
              <a:latin typeface="Arial" panose="020B0604020202020204" pitchFamily="34" charset="0"/>
              <a:ea typeface="Microsoft JhengHei" charset="-120"/>
              <a:cs typeface="Arial" panose="020B0604020202020204" pitchFamily="34" charset="0"/>
            </a:endParaRPr>
          </a:p>
        </p:txBody>
      </p:sp>
      <p:sp>
        <p:nvSpPr>
          <p:cNvPr id="18" name="TextBox 45">
            <a:extLst>
              <a:ext uri="{FF2B5EF4-FFF2-40B4-BE49-F238E27FC236}">
                <a16:creationId xmlns:a16="http://schemas.microsoft.com/office/drawing/2014/main" id="{DE29FA71-1ACB-1B4A-A1A8-31F15E06B86D}"/>
              </a:ext>
            </a:extLst>
          </p:cNvPr>
          <p:cNvSpPr txBox="1"/>
          <p:nvPr/>
        </p:nvSpPr>
        <p:spPr>
          <a:xfrm>
            <a:off x="6132542" y="1024803"/>
            <a:ext cx="2307782" cy="923318"/>
          </a:xfrm>
          <a:prstGeom prst="rect">
            <a:avLst/>
          </a:prstGeom>
          <a:noFill/>
          <a:effectLst/>
        </p:spPr>
        <p:txBody>
          <a:bodyPr wrap="square" lIns="121908" tIns="60954" rIns="121908" bIns="60954" anchor="t">
            <a:spAutoFit/>
          </a:bodyPr>
          <a:lstStyle/>
          <a:p>
            <a:pPr algn="ctr" eaLnBrk="1" hangingPunct="1">
              <a:defRPr/>
            </a:pPr>
            <a:r>
              <a:rPr lang="en-US" altLang="zh-TW" sz="2400" b="1">
                <a:solidFill>
                  <a:srgbClr val="005EA4"/>
                </a:solidFill>
                <a:latin typeface="Arial" panose="020B0604020202020204" pitchFamily="34" charset="0"/>
                <a:ea typeface="Microsoft JhengHei" charset="-120"/>
                <a:cs typeface="Arial" panose="020B0604020202020204" pitchFamily="34" charset="0"/>
              </a:rPr>
              <a:t>H.264</a:t>
            </a:r>
          </a:p>
          <a:p>
            <a:pPr algn="ctr">
              <a:defRPr/>
            </a:pPr>
            <a:r>
              <a:rPr lang="en-US" altLang="zh-TW" b="1">
                <a:solidFill>
                  <a:schemeClr val="tx1"/>
                </a:solidFill>
                <a:latin typeface="Arial" panose="020B0604020202020204" pitchFamily="34" charset="0"/>
                <a:ea typeface="Microsoft JhengHei" charset="-120"/>
                <a:cs typeface="Arial" panose="020B0604020202020204" pitchFamily="34" charset="0"/>
              </a:rPr>
              <a:t>Up to </a:t>
            </a:r>
            <a:r>
              <a:rPr lang="en-US" b="1">
                <a:solidFill>
                  <a:schemeClr val="tx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8-bit</a:t>
            </a:r>
            <a:r>
              <a:rPr lang="en-US" altLang="zh-TW" b="1">
                <a:solidFill>
                  <a:schemeClr val="tx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 </a:t>
            </a:r>
            <a:r>
              <a:rPr lang="en-US" b="1">
                <a:solidFill>
                  <a:schemeClr val="tx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4K</a:t>
            </a:r>
            <a:endParaRPr lang="en-US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defRPr/>
            </a:pPr>
            <a:r>
              <a:rPr lang="zh-TW" b="1">
                <a:solidFill>
                  <a:schemeClr val="tx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Playback </a:t>
            </a:r>
            <a:r>
              <a:rPr lang="en-US" altLang="zh-TW" b="1">
                <a:solidFill>
                  <a:schemeClr val="tx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&amp;</a:t>
            </a:r>
            <a:r>
              <a:rPr lang="zh-TW" altLang="en-US" b="1">
                <a:solidFill>
                  <a:schemeClr val="tx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 </a:t>
            </a:r>
            <a:r>
              <a:rPr lang="en-US" altLang="zh-TW" b="1" err="1">
                <a:solidFill>
                  <a:schemeClr val="tx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transcodi</a:t>
            </a:r>
            <a:r>
              <a:rPr lang="zh-TW" b="1">
                <a:solidFill>
                  <a:schemeClr val="tx1"/>
                </a:solidFill>
                <a:latin typeface="Arial" panose="020B0604020202020204" pitchFamily="34" charset="0"/>
                <a:ea typeface="Microsoft JhengHei" charset="-120"/>
                <a:cs typeface="Arial" panose="020B0604020202020204" pitchFamily="34" charset="0"/>
              </a:rPr>
              <a:t>ng</a:t>
            </a:r>
            <a:endParaRPr lang="zh-TW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18">
            <a:extLst>
              <a:ext uri="{FF2B5EF4-FFF2-40B4-BE49-F238E27FC236}">
                <a16:creationId xmlns:a16="http://schemas.microsoft.com/office/drawing/2014/main" id="{D9AEF493-3AC4-BD45-8FB0-B2156CD46304}"/>
              </a:ext>
            </a:extLst>
          </p:cNvPr>
          <p:cNvSpPr txBox="1"/>
          <p:nvPr/>
        </p:nvSpPr>
        <p:spPr>
          <a:xfrm>
            <a:off x="785786" y="1050176"/>
            <a:ext cx="2171249" cy="923318"/>
          </a:xfrm>
          <a:prstGeom prst="rect">
            <a:avLst/>
          </a:prstGeom>
          <a:noFill/>
          <a:effectLst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en-US" sz="2400" b="1">
                <a:solidFill>
                  <a:srgbClr val="005EA4"/>
                </a:solidFill>
                <a:latin typeface="Arial" panose="020B0604020202020204" pitchFamily="34" charset="0"/>
                <a:ea typeface="Microsoft JhengHei" charset="-120"/>
                <a:cs typeface="Arial" panose="020B0604020202020204" pitchFamily="34" charset="0"/>
              </a:rPr>
              <a:t>1.10 GHz</a:t>
            </a:r>
          </a:p>
          <a:p>
            <a:pPr algn="ctr" eaLnBrk="1" hangingPunct="1">
              <a:defRPr/>
            </a:pPr>
            <a:r>
              <a:rPr lang="en-US" altLang="zh-TW" b="1">
                <a:solidFill>
                  <a:schemeClr val="tx1"/>
                </a:solidFill>
                <a:latin typeface="Arial" panose="020B0604020202020204" pitchFamily="34" charset="0"/>
                <a:ea typeface="Microsoft JhengHei" charset="-120"/>
                <a:cs typeface="Arial" panose="020B0604020202020204" pitchFamily="34" charset="0"/>
              </a:rPr>
              <a:t>Intel UHD</a:t>
            </a:r>
          </a:p>
          <a:p>
            <a:pPr algn="ctr" eaLnBrk="1" hangingPunct="1">
              <a:defRPr/>
            </a:pPr>
            <a:r>
              <a:rPr lang="en-US" altLang="zh-TW" b="1">
                <a:solidFill>
                  <a:schemeClr val="tx1"/>
                </a:solidFill>
                <a:latin typeface="Arial" panose="020B0604020202020204" pitchFamily="34" charset="0"/>
                <a:ea typeface="Microsoft JhengHei" charset="-120"/>
                <a:cs typeface="Arial" panose="020B0604020202020204" pitchFamily="34" charset="0"/>
              </a:rPr>
              <a:t>Graphics 610/630</a:t>
            </a:r>
            <a:endParaRPr lang="en-US" b="1">
              <a:solidFill>
                <a:schemeClr val="tx1"/>
              </a:solidFill>
              <a:latin typeface="Arial" panose="020B0604020202020204" pitchFamily="34" charset="0"/>
              <a:ea typeface="Microsoft JhengHei" charset="-12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22082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圖片 11" descr="一張含有 天空, 顯示 的圖片&#10;&#10;描述是以高可信度產生">
            <a:extLst>
              <a:ext uri="{FF2B5EF4-FFF2-40B4-BE49-F238E27FC236}">
                <a16:creationId xmlns:a16="http://schemas.microsoft.com/office/drawing/2014/main" id="{1F244E8E-8DD9-45DC-8D1E-A5F06685C4E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1960768"/>
            <a:ext cx="9143999" cy="3182732"/>
          </a:xfrm>
          <a:prstGeom prst="rect">
            <a:avLst/>
          </a:prstGeom>
          <a:solidFill>
            <a:srgbClr val="00D6F6"/>
          </a:solidFill>
        </p:spPr>
      </p:pic>
      <p:sp>
        <p:nvSpPr>
          <p:cNvPr id="323" name="Shape 323"/>
          <p:cNvSpPr txBox="1"/>
          <p:nvPr/>
        </p:nvSpPr>
        <p:spPr>
          <a:xfrm>
            <a:off x="285720" y="910817"/>
            <a:ext cx="8203010" cy="20886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50" tIns="34250" rIns="68550" bIns="34250" anchor="t" anchorCtr="0">
            <a:noAutofit/>
          </a:bodyPr>
          <a:lstStyle/>
          <a:p>
            <a:pPr marL="444500" marR="0" lvl="0" indent="-228600" algn="l" rtl="0">
              <a:lnSpc>
                <a:spcPct val="100000"/>
              </a:lnSpc>
              <a:spcBef>
                <a:spcPts val="450"/>
              </a:spcBef>
              <a:spcAft>
                <a:spcPts val="0"/>
              </a:spcAft>
              <a:buClr>
                <a:srgbClr val="044981"/>
              </a:buClr>
              <a:buSzPts val="1800"/>
              <a:buFont typeface="Noto Sans Symbols"/>
              <a:buNone/>
            </a:pPr>
            <a:endParaRPr sz="1800" b="1" i="0" u="none" strike="noStrike" cap="none">
              <a:solidFill>
                <a:srgbClr val="916409"/>
              </a:solidFill>
              <a:latin typeface="微軟正黑體" pitchFamily="34" charset="-120"/>
              <a:ea typeface="微軟正黑體" pitchFamily="34" charset="-120"/>
              <a:cs typeface="Microsoft JhengHei"/>
              <a:sym typeface="Microsoft JhengHei"/>
            </a:endParaRPr>
          </a:p>
        </p:txBody>
      </p:sp>
      <p:sp>
        <p:nvSpPr>
          <p:cNvPr id="6" name="標題 5"/>
          <p:cNvSpPr>
            <a:spLocks noGrp="1"/>
          </p:cNvSpPr>
          <p:nvPr>
            <p:ph type="title"/>
          </p:nvPr>
        </p:nvSpPr>
        <p:spPr>
          <a:xfrm>
            <a:off x="228542" y="274638"/>
            <a:ext cx="8286808" cy="993775"/>
          </a:xfrm>
        </p:spPr>
        <p:txBody>
          <a:bodyPr>
            <a:noAutofit/>
          </a:bodyPr>
          <a:lstStyle/>
          <a:p>
            <a:pPr algn="ctr"/>
            <a:r>
              <a:rPr lang="en-US" altLang="zh-TW" sz="3600">
                <a:latin typeface="Arial" panose="020B0604020202020204" pitchFamily="34" charset="0"/>
                <a:ea typeface="微軟正黑體"/>
                <a:cs typeface="Arial" panose="020B0604020202020204" pitchFamily="34" charset="0"/>
                <a:sym typeface="Microsoft JhengHei"/>
              </a:rPr>
              <a:t>Built-in Two PCIe Gen3 x2 </a:t>
            </a:r>
            <a:r>
              <a:rPr lang="en-US" altLang="zh-TW" sz="3600">
                <a:latin typeface="Arial" panose="020B0604020202020204" pitchFamily="34" charset="0"/>
                <a:cs typeface="Arial" panose="020B0604020202020204" pitchFamily="34" charset="0"/>
              </a:rPr>
              <a:t>M.2 Slots</a:t>
            </a:r>
            <a:endParaRPr lang="en-US" altLang="zh-TW" sz="36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DC5D88F-BF7E-DE49-8AE0-902F013F071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59686"/>
          <a:stretch/>
        </p:blipFill>
        <p:spPr>
          <a:xfrm>
            <a:off x="6937509" y="1657322"/>
            <a:ext cx="2206491" cy="3394072"/>
          </a:xfrm>
          <a:prstGeom prst="rect">
            <a:avLst/>
          </a:prstGeom>
        </p:spPr>
      </p:pic>
      <p:graphicFrame>
        <p:nvGraphicFramePr>
          <p:cNvPr id="13" name="Chart 12">
            <a:extLst>
              <a:ext uri="{FF2B5EF4-FFF2-40B4-BE49-F238E27FC236}">
                <a16:creationId xmlns:a16="http://schemas.microsoft.com/office/drawing/2014/main" id="{D96499E8-4C73-8D4B-8319-F01D631D8FF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64624143"/>
              </p:ext>
            </p:extLst>
          </p:nvPr>
        </p:nvGraphicFramePr>
        <p:xfrm>
          <a:off x="3719728" y="2065526"/>
          <a:ext cx="3497817" cy="307797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14" name="Chart 13">
            <a:extLst>
              <a:ext uri="{FF2B5EF4-FFF2-40B4-BE49-F238E27FC236}">
                <a16:creationId xmlns:a16="http://schemas.microsoft.com/office/drawing/2014/main" id="{3433768B-5313-2447-A953-2D711646E78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09962019"/>
              </p:ext>
            </p:extLst>
          </p:nvPr>
        </p:nvGraphicFramePr>
        <p:xfrm>
          <a:off x="264225" y="2065527"/>
          <a:ext cx="3316029" cy="318273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11" name="文字版面配置區 6">
            <a:extLst>
              <a:ext uri="{FF2B5EF4-FFF2-40B4-BE49-F238E27FC236}">
                <a16:creationId xmlns:a16="http://schemas.microsoft.com/office/drawing/2014/main" id="{5673CCFA-7E11-E04F-821A-38E16BA31F82}"/>
              </a:ext>
            </a:extLst>
          </p:cNvPr>
          <p:cNvSpPr txBox="1">
            <a:spLocks/>
          </p:cNvSpPr>
          <p:nvPr/>
        </p:nvSpPr>
        <p:spPr>
          <a:xfrm>
            <a:off x="332676" y="1053035"/>
            <a:ext cx="8286808" cy="85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5113" indent="-163513">
              <a:lnSpc>
                <a:spcPct val="100000"/>
              </a:lnSpc>
              <a:buClr>
                <a:schemeClr val="tx1"/>
              </a:buClr>
            </a:pPr>
            <a:r>
              <a:rPr lang="zh-CN" altLang="en-US" sz="170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Microsoft JhengHei"/>
              </a:rPr>
              <a:t>Support</a:t>
            </a:r>
            <a:r>
              <a:rPr lang="en-US" altLang="zh-CN" sz="170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Microsoft JhengHei"/>
              </a:rPr>
              <a:t>s</a:t>
            </a:r>
            <a:r>
              <a:rPr lang="zh-TW" altLang="en-US" sz="170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Microsoft JhengHei"/>
              </a:rPr>
              <a:t> </a:t>
            </a:r>
            <a:r>
              <a:rPr lang="en-US" altLang="zh-TW" sz="1700">
                <a:solidFill>
                  <a:srgbClr val="0156FF"/>
                </a:solidFill>
                <a:latin typeface="Arial" panose="020B0604020202020204" pitchFamily="34" charset="0"/>
                <a:cs typeface="Arial" panose="020B0604020202020204" pitchFamily="34" charset="0"/>
                <a:sym typeface="Microsoft JhengHei"/>
              </a:rPr>
              <a:t>PCIe Gen3 x2</a:t>
            </a:r>
            <a:r>
              <a:rPr lang="zh-TW" altLang="en-US" sz="1700">
                <a:solidFill>
                  <a:srgbClr val="0156FF"/>
                </a:solidFill>
                <a:latin typeface="Arial" panose="020B0604020202020204" pitchFamily="34" charset="0"/>
                <a:cs typeface="Arial" panose="020B0604020202020204" pitchFamily="34" charset="0"/>
                <a:sym typeface="Microsoft JhengHei"/>
              </a:rPr>
              <a:t> </a:t>
            </a:r>
            <a:r>
              <a:rPr lang="en-US" altLang="zh-TW" sz="1700">
                <a:solidFill>
                  <a:srgbClr val="0156FF"/>
                </a:solidFill>
                <a:latin typeface="Arial" panose="020B0604020202020204" pitchFamily="34" charset="0"/>
                <a:cs typeface="Arial" panose="020B0604020202020204" pitchFamily="34" charset="0"/>
                <a:sym typeface="Microsoft JhengHei"/>
              </a:rPr>
              <a:t>M.2 SSD. </a:t>
            </a:r>
            <a:r>
              <a:rPr lang="en-US" altLang="zh-TW" sz="170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Microsoft JhengHei"/>
              </a:rPr>
              <a:t>Provides u</a:t>
            </a:r>
            <a:r>
              <a:rPr lang="zh-CN" altLang="en-US" sz="170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Microsoft JhengHei"/>
              </a:rPr>
              <a:t>p to</a:t>
            </a:r>
            <a:r>
              <a:rPr lang="en-US" altLang="zh-TW" sz="170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Microsoft JhengHei"/>
              </a:rPr>
              <a:t> 1.97 GB/s </a:t>
            </a:r>
            <a:r>
              <a:rPr lang="zh-CN" altLang="en-US" sz="170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Microsoft JhengHei"/>
              </a:rPr>
              <a:t>ba</a:t>
            </a:r>
            <a:r>
              <a:rPr lang="zh-CN" altLang="en-US" sz="170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ndwidth</a:t>
            </a:r>
            <a:endParaRPr lang="en-US" altLang="zh-CN" sz="1700">
              <a:solidFill>
                <a:schemeClr val="tx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5113" indent="-163513">
              <a:lnSpc>
                <a:spcPct val="100000"/>
              </a:lnSpc>
              <a:buClr>
                <a:schemeClr val="tx1"/>
              </a:buClr>
            </a:pPr>
            <a:r>
              <a:rPr lang="zh-CN" altLang="en-US" sz="170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latency cache and storage tiering.</a:t>
            </a:r>
            <a:endParaRPr lang="en-US" altLang="zh-CN" sz="1700">
              <a:solidFill>
                <a:schemeClr val="tx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13486333-EF6C-6246-B5C0-99D84F9D214C}"/>
              </a:ext>
            </a:extLst>
          </p:cNvPr>
          <p:cNvSpPr txBox="1"/>
          <p:nvPr/>
        </p:nvSpPr>
        <p:spPr>
          <a:xfrm>
            <a:off x="1695938" y="5486400"/>
            <a:ext cx="1847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kumimoji="1" lang="zh-TW" altLang="en-US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4E0202DB-AF73-48A9-B9C8-7446B4DF4367}"/>
              </a:ext>
            </a:extLst>
          </p:cNvPr>
          <p:cNvSpPr/>
          <p:nvPr/>
        </p:nvSpPr>
        <p:spPr>
          <a:xfrm>
            <a:off x="1008067" y="4817209"/>
            <a:ext cx="895512" cy="196865"/>
          </a:xfrm>
          <a:prstGeom prst="rect">
            <a:avLst/>
          </a:prstGeom>
          <a:solidFill>
            <a:srgbClr val="1355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altLang="zh-TW" sz="800" dirty="0">
                <a:latin typeface="Arial" panose="020B0604020202020204" pitchFamily="34" charset="0"/>
                <a:cs typeface="Arial" panose="020B0604020202020204" pitchFamily="34" charset="0"/>
              </a:rPr>
              <a:t>SR(MB/s)</a:t>
            </a:r>
            <a:endParaRPr lang="zh-TW" alt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矩形 14">
            <a:extLst>
              <a:ext uri="{FF2B5EF4-FFF2-40B4-BE49-F238E27FC236}">
                <a16:creationId xmlns:a16="http://schemas.microsoft.com/office/drawing/2014/main" id="{CC460936-254D-6048-AEC3-C57E67A96AFD}"/>
              </a:ext>
            </a:extLst>
          </p:cNvPr>
          <p:cNvSpPr/>
          <p:nvPr/>
        </p:nvSpPr>
        <p:spPr>
          <a:xfrm>
            <a:off x="2082020" y="4827458"/>
            <a:ext cx="895512" cy="196865"/>
          </a:xfrm>
          <a:prstGeom prst="rect">
            <a:avLst/>
          </a:prstGeom>
          <a:solidFill>
            <a:srgbClr val="1355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altLang="zh-TW" sz="800">
                <a:latin typeface="Arial" panose="020B0604020202020204" pitchFamily="34" charset="0"/>
                <a:cs typeface="Arial" panose="020B0604020202020204" pitchFamily="34" charset="0"/>
              </a:rPr>
              <a:t>SW(MB/s)</a:t>
            </a:r>
            <a:endParaRPr lang="zh-TW" altLang="en-US" sz="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圖片 25" descr="一張含有 天空, 顯示 的圖片&#10;&#10;描述是以高可信度產生">
            <a:extLst>
              <a:ext uri="{FF2B5EF4-FFF2-40B4-BE49-F238E27FC236}">
                <a16:creationId xmlns:a16="http://schemas.microsoft.com/office/drawing/2014/main" id="{48478753-137B-4384-9B81-D65D45B59E3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1960768"/>
            <a:ext cx="9143999" cy="3182732"/>
          </a:xfrm>
          <a:prstGeom prst="rect">
            <a:avLst/>
          </a:prstGeom>
          <a:solidFill>
            <a:srgbClr val="00D6F6"/>
          </a:solidFill>
        </p:spPr>
      </p:pic>
      <p:sp>
        <p:nvSpPr>
          <p:cNvPr id="731" name="Shape 731"/>
          <p:cNvSpPr/>
          <p:nvPr/>
        </p:nvSpPr>
        <p:spPr>
          <a:xfrm>
            <a:off x="1" y="0"/>
            <a:ext cx="91440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50" tIns="34250" rIns="68550" bIns="342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</a:pPr>
            <a:br>
              <a:rPr lang="zh-TW"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34" name="Shape 734"/>
          <p:cNvSpPr/>
          <p:nvPr/>
        </p:nvSpPr>
        <p:spPr>
          <a:xfrm>
            <a:off x="1" y="0"/>
            <a:ext cx="91440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50" tIns="34250" rIns="68550" bIns="342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</a:pPr>
            <a:br>
              <a:rPr lang="zh-TW"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" name="標題 18"/>
          <p:cNvSpPr>
            <a:spLocks noGrp="1"/>
          </p:cNvSpPr>
          <p:nvPr>
            <p:ph type="title"/>
          </p:nvPr>
        </p:nvSpPr>
        <p:spPr>
          <a:xfrm>
            <a:off x="2612570" y="274638"/>
            <a:ext cx="5902779" cy="993775"/>
          </a:xfrm>
        </p:spPr>
        <p:txBody>
          <a:bodyPr>
            <a:normAutofit/>
          </a:bodyPr>
          <a:lstStyle/>
          <a:p>
            <a:pPr algn="ctr"/>
            <a:r>
              <a:rPr lang="zh-TW" altLang="en-US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Me</a:t>
            </a:r>
            <a:r>
              <a:rPr lang="en-US" altLang="zh-TW" err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mo</a:t>
            </a:r>
            <a:r>
              <a:rPr lang="en-US" altLang="en-US" err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ry</a:t>
            </a:r>
            <a:r>
              <a:rPr lang="zh-TW" altLang="en-US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 </a:t>
            </a:r>
            <a:r>
              <a:rPr lang="en-US" altLang="en-US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Upgrade</a:t>
            </a:r>
            <a:endParaRPr lang="zh-TW" altLang="en-US">
              <a:latin typeface="Microsoft JhengHei"/>
              <a:ea typeface="Microsoft JhengHei"/>
            </a:endParaRPr>
          </a:p>
        </p:txBody>
      </p:sp>
      <p:pic>
        <p:nvPicPr>
          <p:cNvPr id="2" name="圖片 2">
            <a:extLst>
              <a:ext uri="{FF2B5EF4-FFF2-40B4-BE49-F238E27FC236}">
                <a16:creationId xmlns:a16="http://schemas.microsoft.com/office/drawing/2014/main" id="{C4808851-7AF4-4D39-97CB-DD591569074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4890"/>
          <a:stretch/>
        </p:blipFill>
        <p:spPr>
          <a:xfrm>
            <a:off x="0" y="406284"/>
            <a:ext cx="3306121" cy="4934120"/>
          </a:xfrm>
          <a:prstGeom prst="rect">
            <a:avLst/>
          </a:prstGeom>
          <a:effectLst/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016863D2-588D-6741-BFCE-2A21E96FBD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3905425"/>
              </p:ext>
            </p:extLst>
          </p:nvPr>
        </p:nvGraphicFramePr>
        <p:xfrm>
          <a:off x="3444932" y="1714706"/>
          <a:ext cx="5070417" cy="3239172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2265075">
                  <a:extLst>
                    <a:ext uri="{9D8B030D-6E8A-4147-A177-3AD203B41FA5}">
                      <a16:colId xmlns:a16="http://schemas.microsoft.com/office/drawing/2014/main" val="2215667010"/>
                    </a:ext>
                  </a:extLst>
                </a:gridCol>
                <a:gridCol w="2805342">
                  <a:extLst>
                    <a:ext uri="{9D8B030D-6E8A-4147-A177-3AD203B41FA5}">
                      <a16:colId xmlns:a16="http://schemas.microsoft.com/office/drawing/2014/main" val="471166135"/>
                    </a:ext>
                  </a:extLst>
                </a:gridCol>
              </a:tblGrid>
              <a:tr h="355764">
                <a:tc gridSpan="2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CN" altLang="zh-TW" sz="1200" b="1" i="0" u="none" strike="noStrike" noProof="0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ea typeface="微軟正黑體"/>
                          <a:cs typeface="Arial" panose="020B0604020202020204" pitchFamily="34" charset="0"/>
                        </a:rPr>
                        <a:t>Memory Accessories</a:t>
                      </a:r>
                      <a:endParaRPr lang="zh-TW" altLang="en-US" sz="12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3827461"/>
                  </a:ext>
                </a:extLst>
              </a:tr>
              <a:tr h="272222">
                <a:tc>
                  <a:txBody>
                    <a:bodyPr/>
                    <a:lstStyle/>
                    <a:p>
                      <a:r>
                        <a:rPr lang="en-US" sz="12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QNAP</a:t>
                      </a:r>
                      <a:r>
                        <a:rPr lang="zh-TW" altLang="en-US" sz="12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altLang="zh-TW" sz="1200" b="1"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P/N</a:t>
                      </a:r>
                      <a:endParaRPr lang="en-US" sz="1200" b="1">
                        <a:latin typeface="Arial" panose="020B0604020202020204" pitchFamily="34" charset="0"/>
                        <a:ea typeface="微軟正黑體" panose="020B0604030504040204" pitchFamily="34" charset="-12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206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b="1">
                          <a:latin typeface="Arial" panose="020B0604020202020204" pitchFamily="34" charset="0"/>
                          <a:ea typeface="微軟正黑體" panose="020B0604030504040204" pitchFamily="34" charset="-120"/>
                          <a:cs typeface="Arial" panose="020B0604020202020204" pitchFamily="34" charset="0"/>
                        </a:rPr>
                        <a:t>Specification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2060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3242692"/>
                  </a:ext>
                </a:extLst>
              </a:tr>
              <a:tr h="6472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RAM-2GDR4P0-SO-2400 </a:t>
                      </a:r>
                      <a:endParaRPr lang="en-US" sz="1200" b="1" i="0" kern="120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5EA4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92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DDR type: 2GB DDR4-2400</a:t>
                      </a:r>
                    </a:p>
                    <a:p>
                      <a:pPr fontAlgn="base"/>
                      <a:r>
                        <a:rPr lang="en-US" sz="92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Form(PIN): SO-DIMM, 260PIN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92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Manufacturer: APACER</a:t>
                      </a:r>
                    </a:p>
                    <a:p>
                      <a:pPr fontAlgn="base"/>
                      <a:r>
                        <a:rPr lang="en-US" sz="92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Manufacturer P/N: 78.A2GF7.4000B</a:t>
                      </a:r>
                      <a:endParaRPr lang="en-US" sz="920" b="1" i="0" kern="120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5E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1641215"/>
                  </a:ext>
                </a:extLst>
              </a:tr>
              <a:tr h="6472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RAM-4GDR4K0-SO-2666</a:t>
                      </a:r>
                      <a:endParaRPr lang="en-US" sz="1200" b="1" i="0" kern="120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92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DDR type: 4GB DDR4-2666</a:t>
                      </a:r>
                    </a:p>
                    <a:p>
                      <a:pPr fontAlgn="base"/>
                      <a:r>
                        <a:rPr lang="en-US" sz="92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Form(PIN): SO-DIMM, 260PIN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92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Manufacturer: KINGSTON</a:t>
                      </a:r>
                    </a:p>
                    <a:p>
                      <a:pPr fontAlgn="base"/>
                      <a:r>
                        <a:rPr lang="en-US" sz="92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Manufacturer P/N: CBD26D4S9S1ME-4B</a:t>
                      </a:r>
                      <a:endParaRPr lang="en-US" sz="920" b="1" i="0" kern="120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962769"/>
                  </a:ext>
                </a:extLst>
              </a:tr>
              <a:tr h="64728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RAM-8GDR4K0-SO-2666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5EA4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92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DDR type: 8GB DDR4-2666</a:t>
                      </a:r>
                    </a:p>
                    <a:p>
                      <a:pPr fontAlgn="base"/>
                      <a:r>
                        <a:rPr lang="en-US" sz="92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Form(PIN): SO-DIMM, 260PIN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92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Manufacturer: KINGSTON</a:t>
                      </a:r>
                    </a:p>
                    <a:p>
                      <a:pPr fontAlgn="base"/>
                      <a:r>
                        <a:rPr lang="en-US" sz="920" b="1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Manufacturer P/N: CBD26D4S9S8ME-8</a:t>
                      </a:r>
                      <a:endParaRPr lang="en-US" sz="920" b="1" i="0" kern="120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5E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5030306"/>
                  </a:ext>
                </a:extLst>
              </a:tr>
              <a:tr h="647283"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sz="1200" b="1" i="0" u="none" strike="noStrike" kern="1200" noProof="0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RAM-16GDR4T0-SO-2666</a:t>
                      </a:r>
                      <a:endParaRPr lang="zh-TW" alt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algn="l" fontAlgn="base">
                        <a:buNone/>
                      </a:pPr>
                      <a:r>
                        <a:rPr lang="en-US" sz="920" b="1" i="0" u="none" strike="noStrike" kern="1200" noProof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DDR type: 16GB DDR4-2666</a:t>
                      </a:r>
                      <a:endParaRPr lang="zh-TW" altLang="en-US" sz="920" b="0" i="0" u="none" strike="noStrike" kern="1200" noProof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lvl="0" algn="l" fontAlgn="base">
                        <a:buNone/>
                      </a:pPr>
                      <a:r>
                        <a:rPr lang="en-US" sz="920" b="1" i="0" u="none" strike="noStrike" kern="1200" noProof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Form(PIN): SO-DIMM, 260PIN</a:t>
                      </a:r>
                      <a:endParaRPr lang="en-US" sz="920" b="0" i="0" u="none" strike="noStrike" kern="1200" noProof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lvl="0" algn="l" fontAlgn="base">
                        <a:buNone/>
                      </a:pPr>
                      <a:r>
                        <a:rPr lang="en-US" sz="920" b="1" i="0" u="none" strike="noStrike" kern="1200" noProof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Manufacturer: Transcend</a:t>
                      </a:r>
                      <a:endParaRPr lang="en-US" sz="920" b="0" i="0" u="none" strike="noStrike" kern="1200" noProof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lvl="0" algn="l" fontAlgn="base">
                        <a:buNone/>
                      </a:pPr>
                      <a:r>
                        <a:rPr lang="en-US" sz="920" b="1" i="0" u="none" strike="noStrike" kern="1200" noProof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Manufacturer P/N: TS2GSH64V6B</a:t>
                      </a:r>
                      <a:endParaRPr lang="en-US" sz="92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957039"/>
                  </a:ext>
                </a:extLst>
              </a:tr>
            </a:tbl>
          </a:graphicData>
        </a:graphic>
      </p:graphicFrame>
      <p:sp>
        <p:nvSpPr>
          <p:cNvPr id="7" name="TextBox 13">
            <a:extLst>
              <a:ext uri="{FF2B5EF4-FFF2-40B4-BE49-F238E27FC236}">
                <a16:creationId xmlns:a16="http://schemas.microsoft.com/office/drawing/2014/main" id="{0DB11545-1D9B-164F-970F-FB2E576690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33516" y="1098277"/>
            <a:ext cx="2604873" cy="5847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285750" indent="-285750">
              <a:spcBef>
                <a:spcPct val="0"/>
              </a:spcBef>
              <a:buClr>
                <a:srgbClr val="005EA4"/>
              </a:buClr>
              <a:buFont typeface="Wingdings" panose="05000000000000000000" pitchFamily="2" charset="2"/>
              <a:buChar char="l"/>
              <a:defRPr sz="1600" b="1">
                <a:solidFill>
                  <a:srgbClr val="005EA4"/>
                </a:solidFill>
                <a:ea typeface="微軟正黑體" pitchFamily="34" charset="-12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r>
              <a:rPr lang="zh-CN" altLang="en-US"/>
              <a:t>Support Dual-channel and SODIMM x2</a:t>
            </a: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62A1A176-888E-4450-B952-FE57855DAE5E}"/>
              </a:ext>
            </a:extLst>
          </p:cNvPr>
          <p:cNvSpPr/>
          <p:nvPr/>
        </p:nvSpPr>
        <p:spPr>
          <a:xfrm>
            <a:off x="6038389" y="1119260"/>
            <a:ext cx="247696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spcBef>
                <a:spcPct val="0"/>
              </a:spcBef>
              <a:buClr>
                <a:srgbClr val="005EA4"/>
              </a:buClr>
              <a:buFont typeface="Wingdings" panose="05000000000000000000" pitchFamily="2" charset="2"/>
              <a:buChar char="l"/>
            </a:pPr>
            <a:r>
              <a:rPr lang="en-US" altLang="en-US" sz="1600" b="1">
                <a:solidFill>
                  <a:srgbClr val="005EA4"/>
                </a:solidFill>
                <a:ea typeface="微軟正黑體" pitchFamily="34" charset="-120"/>
                <a:cs typeface="Arial" panose="020B0604020202020204" pitchFamily="34" charset="0"/>
              </a:rPr>
              <a:t>DDR4 2400/2666MHz</a:t>
            </a:r>
          </a:p>
        </p:txBody>
      </p:sp>
      <p:cxnSp>
        <p:nvCxnSpPr>
          <p:cNvPr id="17" name="Shape 193">
            <a:extLst>
              <a:ext uri="{FF2B5EF4-FFF2-40B4-BE49-F238E27FC236}">
                <a16:creationId xmlns:a16="http://schemas.microsoft.com/office/drawing/2014/main" id="{16EE4E9F-CF11-43B0-931A-791E4B02B6B7}"/>
              </a:ext>
            </a:extLst>
          </p:cNvPr>
          <p:cNvCxnSpPr>
            <a:cxnSpLocks/>
          </p:cNvCxnSpPr>
          <p:nvPr/>
        </p:nvCxnSpPr>
        <p:spPr>
          <a:xfrm rot="5400000">
            <a:off x="1424866" y="1362723"/>
            <a:ext cx="1864313" cy="1695635"/>
          </a:xfrm>
          <a:prstGeom prst="bentConnector3">
            <a:avLst>
              <a:gd name="adj1" fmla="val -476"/>
            </a:avLst>
          </a:prstGeom>
          <a:noFill/>
          <a:ln w="19050" cap="flat" cmpd="sng">
            <a:solidFill>
              <a:srgbClr val="00D6F6"/>
            </a:solidFill>
            <a:prstDash val="solid"/>
            <a:round/>
            <a:headEnd type="none" w="med" len="med"/>
            <a:tailEnd type="oval" w="lg" len="lg"/>
          </a:ln>
        </p:spPr>
      </p:cxnSp>
    </p:spTree>
    <p:extLst>
      <p:ext uri="{BB962C8B-B14F-4D97-AF65-F5344CB8AC3E}">
        <p14:creationId xmlns:p14="http://schemas.microsoft.com/office/powerpoint/2010/main" val="17385744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標題 2">
            <a:extLst>
              <a:ext uri="{FF2B5EF4-FFF2-40B4-BE49-F238E27FC236}">
                <a16:creationId xmlns:a16="http://schemas.microsoft.com/office/drawing/2014/main" id="{E5B17E5A-A26D-43DC-9490-28AC22029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>
                <a:latin typeface="Arial" panose="020B0604020202020204" pitchFamily="34" charset="0"/>
                <a:cs typeface="Arial" panose="020B0604020202020204" pitchFamily="34" charset="0"/>
              </a:rPr>
              <a:t>PCIe Expansion Slot</a:t>
            </a:r>
            <a:endParaRPr lang="zh-TW" altLang="en-US" sz="4400"/>
          </a:p>
        </p:txBody>
      </p:sp>
      <p:pic>
        <p:nvPicPr>
          <p:cNvPr id="8" name="圖片 8">
            <a:extLst>
              <a:ext uri="{FF2B5EF4-FFF2-40B4-BE49-F238E27FC236}">
                <a16:creationId xmlns:a16="http://schemas.microsoft.com/office/drawing/2014/main" id="{68D9804B-02FC-4214-8093-A0DA107B4B1C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 rotWithShape="1">
          <a:blip r:embed="rId3"/>
          <a:srcRect r="48079" b="31159"/>
          <a:stretch/>
        </p:blipFill>
        <p:spPr>
          <a:xfrm>
            <a:off x="3993961" y="875788"/>
            <a:ext cx="5150039" cy="4267712"/>
          </a:xfrm>
          <a:prstGeom prst="rect">
            <a:avLst/>
          </a:prstGeom>
        </p:spPr>
      </p:pic>
      <p:sp>
        <p:nvSpPr>
          <p:cNvPr id="4" name="TextBox 13">
            <a:extLst>
              <a:ext uri="{FF2B5EF4-FFF2-40B4-BE49-F238E27FC236}">
                <a16:creationId xmlns:a16="http://schemas.microsoft.com/office/drawing/2014/main" id="{4FB26476-1D11-1148-83ED-9C27D01F7E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9569" y="1643638"/>
            <a:ext cx="3753820" cy="2769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 anchor="t">
            <a:spAutoFit/>
          </a:bodyPr>
          <a:lstStyle>
            <a:lvl1pPr>
              <a:spcBef>
                <a:spcPct val="20000"/>
              </a:spcBef>
              <a:buChar char="•"/>
              <a:defRPr kumimoji="1"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微軟正黑體" panose="020B0604030504040204" pitchFamily="34" charset="-12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6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微軟正黑體" panose="020B0604030504040204" pitchFamily="34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TW" sz="240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PCIe Gen3 x16​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zh-TW" sz="2400" b="1">
              <a:solidFill>
                <a:schemeClr val="tx1">
                  <a:lumMod val="95000"/>
                  <a:lumOff val="5000"/>
                </a:schemeClr>
              </a:solidFill>
              <a:ea typeface="微軟正黑體" pitchFamily="34" charset="-120"/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400" b="1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PCIe Gen3 x4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zh-CN" sz="2600">
              <a:solidFill>
                <a:schemeClr val="tx1">
                  <a:lumMod val="95000"/>
                  <a:lumOff val="5000"/>
                </a:schemeClr>
              </a:solidFill>
              <a:ea typeface="微軟正黑體" pitchFamily="34" charset="-120"/>
              <a:cs typeface="Arial" panose="020B0604020202020204" pitchFamily="34" charset="0"/>
            </a:endParaRPr>
          </a:p>
          <a:p>
            <a:pPr marL="342900" indent="-342900">
              <a:spcBef>
                <a:spcPct val="0"/>
              </a:spcBef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</a:pPr>
            <a:r>
              <a:rPr lang="en-US" altLang="zh-TW" sz="1800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Expands network bandwidth</a:t>
            </a:r>
            <a:endParaRPr lang="zh-TW" altLang="en-US" sz="1800">
              <a:solidFill>
                <a:schemeClr val="tx1">
                  <a:lumMod val="95000"/>
                  <a:lumOff val="5000"/>
                </a:schemeClr>
              </a:solidFill>
              <a:ea typeface="微軟正黑體" pitchFamily="34" charset="-120"/>
              <a:cs typeface="Arial" panose="020B0604020202020204" pitchFamily="34" charset="0"/>
            </a:endParaRPr>
          </a:p>
          <a:p>
            <a:pPr marL="342900" indent="-342900">
              <a:spcBef>
                <a:spcPct val="0"/>
              </a:spcBef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</a:pPr>
            <a:r>
              <a:rPr lang="en-US" altLang="zh-TW" sz="1800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Expands storage capacity</a:t>
            </a:r>
            <a:endParaRPr lang="zh-TW" altLang="en-US" sz="1800">
              <a:solidFill>
                <a:schemeClr val="tx1">
                  <a:lumMod val="95000"/>
                  <a:lumOff val="5000"/>
                </a:schemeClr>
              </a:solidFill>
              <a:ea typeface="微軟正黑體" pitchFamily="34" charset="-120"/>
              <a:cs typeface="Arial" panose="020B0604020202020204" pitchFamily="34" charset="0"/>
            </a:endParaRPr>
          </a:p>
          <a:p>
            <a:pPr marL="342900" indent="-342900">
              <a:spcBef>
                <a:spcPct val="0"/>
              </a:spcBef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</a:pPr>
            <a:r>
              <a:rPr lang="en-US" altLang="zh-TW" sz="1800">
                <a:solidFill>
                  <a:schemeClr val="tx1">
                    <a:lumMod val="95000"/>
                    <a:lumOff val="5000"/>
                  </a:schemeClr>
                </a:solidFill>
                <a:ea typeface="微軟正黑體" pitchFamily="34" charset="-120"/>
                <a:cs typeface="Arial" panose="020B0604020202020204" pitchFamily="34" charset="0"/>
              </a:rPr>
              <a:t>Add QM2 adapter for SSD acceleration</a:t>
            </a:r>
          </a:p>
        </p:txBody>
      </p:sp>
      <p:cxnSp>
        <p:nvCxnSpPr>
          <p:cNvPr id="11" name="Shape 193">
            <a:extLst>
              <a:ext uri="{FF2B5EF4-FFF2-40B4-BE49-F238E27FC236}">
                <a16:creationId xmlns:a16="http://schemas.microsoft.com/office/drawing/2014/main" id="{54A65282-41F3-461A-9851-D17E8CFC19D3}"/>
              </a:ext>
            </a:extLst>
          </p:cNvPr>
          <p:cNvCxnSpPr>
            <a:cxnSpLocks/>
          </p:cNvCxnSpPr>
          <p:nvPr/>
        </p:nvCxnSpPr>
        <p:spPr>
          <a:xfrm>
            <a:off x="2879111" y="1857135"/>
            <a:ext cx="1944349" cy="12700"/>
          </a:xfrm>
          <a:prstGeom prst="bentConnector3">
            <a:avLst>
              <a:gd name="adj1" fmla="val 50000"/>
            </a:avLst>
          </a:prstGeom>
          <a:noFill/>
          <a:ln w="21590" cap="flat" cmpd="sng">
            <a:solidFill>
              <a:srgbClr val="00B0F0"/>
            </a:solidFill>
            <a:prstDash val="solid"/>
            <a:round/>
            <a:headEnd type="none" w="med" len="med"/>
            <a:tailEnd type="oval" w="lg" len="lg"/>
          </a:ln>
        </p:spPr>
      </p:cxnSp>
      <p:cxnSp>
        <p:nvCxnSpPr>
          <p:cNvPr id="12" name="Shape 193">
            <a:extLst>
              <a:ext uri="{FF2B5EF4-FFF2-40B4-BE49-F238E27FC236}">
                <a16:creationId xmlns:a16="http://schemas.microsoft.com/office/drawing/2014/main" id="{B746BFA5-BDC6-4875-9FD6-74B22F4AA441}"/>
              </a:ext>
            </a:extLst>
          </p:cNvPr>
          <p:cNvCxnSpPr>
            <a:cxnSpLocks/>
          </p:cNvCxnSpPr>
          <p:nvPr/>
        </p:nvCxnSpPr>
        <p:spPr>
          <a:xfrm>
            <a:off x="2814341" y="2546745"/>
            <a:ext cx="1944349" cy="12700"/>
          </a:xfrm>
          <a:prstGeom prst="bentConnector3">
            <a:avLst>
              <a:gd name="adj1" fmla="val 50000"/>
            </a:avLst>
          </a:prstGeom>
          <a:noFill/>
          <a:ln w="21590" cap="flat" cmpd="sng">
            <a:solidFill>
              <a:srgbClr val="00B0F0"/>
            </a:solidFill>
            <a:prstDash val="solid"/>
            <a:round/>
            <a:headEnd type="none" w="med" len="med"/>
            <a:tailEnd type="oval" w="lg" len="lg"/>
          </a:ln>
        </p:spPr>
      </p:cxnSp>
    </p:spTree>
    <p:extLst>
      <p:ext uri="{BB962C8B-B14F-4D97-AF65-F5344CB8AC3E}">
        <p14:creationId xmlns:p14="http://schemas.microsoft.com/office/powerpoint/2010/main" val="41758538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>
            <a:extLst>
              <a:ext uri="{FF2B5EF4-FFF2-40B4-BE49-F238E27FC236}">
                <a16:creationId xmlns:a16="http://schemas.microsoft.com/office/drawing/2014/main" id="{34EA3231-29B6-4BEF-9525-872AA64D2F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>
                <a:latin typeface="Arial" panose="020B0604020202020204" pitchFamily="34" charset="0"/>
                <a:cs typeface="Arial" panose="020B0604020202020204" pitchFamily="34" charset="0"/>
              </a:rPr>
              <a:t>Versatile Accessories</a:t>
            </a:r>
            <a:endParaRPr lang="zh-TW" altLang="en-US" sz="4400"/>
          </a:p>
        </p:txBody>
      </p:sp>
      <p:sp>
        <p:nvSpPr>
          <p:cNvPr id="32" name="Shape 528">
            <a:extLst>
              <a:ext uri="{FF2B5EF4-FFF2-40B4-BE49-F238E27FC236}">
                <a16:creationId xmlns:a16="http://schemas.microsoft.com/office/drawing/2014/main" id="{24EE7AEC-AB8E-4C02-90F4-A19D68147FFE}"/>
              </a:ext>
            </a:extLst>
          </p:cNvPr>
          <p:cNvSpPr/>
          <p:nvPr/>
        </p:nvSpPr>
        <p:spPr>
          <a:xfrm>
            <a:off x="142844" y="1398710"/>
            <a:ext cx="8858312" cy="1658484"/>
          </a:xfrm>
          <a:prstGeom prst="roundRect">
            <a:avLst>
              <a:gd name="adj" fmla="val 4004"/>
            </a:avLst>
          </a:prstGeom>
          <a:solidFill>
            <a:schemeClr val="accent3">
              <a:lumMod val="75000"/>
            </a:scheme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lang="en-US" sz="1800" b="0" i="0" u="none" strike="noStrike" cap="none">
              <a:solidFill>
                <a:schemeClr val="lt1"/>
              </a:solidFill>
              <a:latin typeface="Arial" panose="020B0604020202020204" pitchFamily="34" charset="0"/>
              <a:cs typeface="Arial" panose="020B0604020202020204" pitchFamily="34" charset="0"/>
              <a:sym typeface="Arial"/>
            </a:endParaRPr>
          </a:p>
        </p:txBody>
      </p:sp>
      <p:sp>
        <p:nvSpPr>
          <p:cNvPr id="33" name="Shape 529">
            <a:extLst>
              <a:ext uri="{FF2B5EF4-FFF2-40B4-BE49-F238E27FC236}">
                <a16:creationId xmlns:a16="http://schemas.microsoft.com/office/drawing/2014/main" id="{008B9968-2B97-4534-8319-0B763655D88B}"/>
              </a:ext>
            </a:extLst>
          </p:cNvPr>
          <p:cNvSpPr/>
          <p:nvPr/>
        </p:nvSpPr>
        <p:spPr>
          <a:xfrm>
            <a:off x="2040209" y="1797968"/>
            <a:ext cx="1643074" cy="928694"/>
          </a:xfrm>
          <a:prstGeom prst="roundRect">
            <a:avLst>
              <a:gd name="adj" fmla="val 4004"/>
            </a:avLst>
          </a:prstGeom>
          <a:solidFill>
            <a:schemeClr val="lt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lang="en-US" sz="1800" b="0" i="0" u="none" strike="noStrike" cap="none">
              <a:solidFill>
                <a:schemeClr val="lt1"/>
              </a:solidFill>
              <a:latin typeface="Arial" panose="020B0604020202020204" pitchFamily="34" charset="0"/>
              <a:cs typeface="Arial" panose="020B0604020202020204" pitchFamily="34" charset="0"/>
              <a:sym typeface="Arial"/>
            </a:endParaRPr>
          </a:p>
        </p:txBody>
      </p:sp>
      <p:sp>
        <p:nvSpPr>
          <p:cNvPr id="34" name="Shape 529">
            <a:extLst>
              <a:ext uri="{FF2B5EF4-FFF2-40B4-BE49-F238E27FC236}">
                <a16:creationId xmlns:a16="http://schemas.microsoft.com/office/drawing/2014/main" id="{709636A4-556D-4DE0-A99D-C3542882FCB2}"/>
              </a:ext>
            </a:extLst>
          </p:cNvPr>
          <p:cNvSpPr/>
          <p:nvPr/>
        </p:nvSpPr>
        <p:spPr>
          <a:xfrm>
            <a:off x="3754721" y="1797968"/>
            <a:ext cx="1643074" cy="928694"/>
          </a:xfrm>
          <a:prstGeom prst="roundRect">
            <a:avLst>
              <a:gd name="adj" fmla="val 4004"/>
            </a:avLst>
          </a:prstGeom>
          <a:solidFill>
            <a:schemeClr val="lt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lang="en-US" sz="1800" b="0" i="0" u="none" strike="noStrike" cap="none">
              <a:solidFill>
                <a:schemeClr val="lt1"/>
              </a:solidFill>
              <a:latin typeface="Arial" panose="020B0604020202020204" pitchFamily="34" charset="0"/>
              <a:cs typeface="Arial" panose="020B0604020202020204" pitchFamily="34" charset="0"/>
              <a:sym typeface="Arial"/>
            </a:endParaRPr>
          </a:p>
        </p:txBody>
      </p:sp>
      <p:sp>
        <p:nvSpPr>
          <p:cNvPr id="38" name="Shape 529">
            <a:extLst>
              <a:ext uri="{FF2B5EF4-FFF2-40B4-BE49-F238E27FC236}">
                <a16:creationId xmlns:a16="http://schemas.microsoft.com/office/drawing/2014/main" id="{D53845BD-6324-46FB-95F7-4960F98703AC}"/>
              </a:ext>
            </a:extLst>
          </p:cNvPr>
          <p:cNvSpPr/>
          <p:nvPr/>
        </p:nvSpPr>
        <p:spPr>
          <a:xfrm>
            <a:off x="5469233" y="1797968"/>
            <a:ext cx="1643074" cy="928694"/>
          </a:xfrm>
          <a:prstGeom prst="roundRect">
            <a:avLst>
              <a:gd name="adj" fmla="val 4004"/>
            </a:avLst>
          </a:prstGeom>
          <a:solidFill>
            <a:schemeClr val="lt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lang="en-US" sz="1800" b="0" i="0" u="none" strike="noStrike" cap="none">
              <a:solidFill>
                <a:schemeClr val="lt1"/>
              </a:solidFill>
              <a:latin typeface="Arial" panose="020B0604020202020204" pitchFamily="34" charset="0"/>
              <a:cs typeface="Arial" panose="020B0604020202020204" pitchFamily="34" charset="0"/>
              <a:sym typeface="Arial"/>
            </a:endParaRPr>
          </a:p>
        </p:txBody>
      </p:sp>
      <p:sp>
        <p:nvSpPr>
          <p:cNvPr id="39" name="Shape 529">
            <a:extLst>
              <a:ext uri="{FF2B5EF4-FFF2-40B4-BE49-F238E27FC236}">
                <a16:creationId xmlns:a16="http://schemas.microsoft.com/office/drawing/2014/main" id="{A5290D05-A211-40B7-831E-50B39D0B9AA7}"/>
              </a:ext>
            </a:extLst>
          </p:cNvPr>
          <p:cNvSpPr/>
          <p:nvPr/>
        </p:nvSpPr>
        <p:spPr>
          <a:xfrm>
            <a:off x="7183745" y="1797968"/>
            <a:ext cx="1643074" cy="928694"/>
          </a:xfrm>
          <a:prstGeom prst="roundRect">
            <a:avLst>
              <a:gd name="adj" fmla="val 4004"/>
            </a:avLst>
          </a:prstGeom>
          <a:solidFill>
            <a:schemeClr val="lt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lang="en-US" sz="1800" b="0" i="0" u="none" strike="noStrike" cap="none">
              <a:solidFill>
                <a:schemeClr val="lt1"/>
              </a:solidFill>
              <a:latin typeface="Arial" panose="020B0604020202020204" pitchFamily="34" charset="0"/>
              <a:cs typeface="Arial" panose="020B0604020202020204" pitchFamily="34" charset="0"/>
              <a:sym typeface="Arial"/>
            </a:endParaRPr>
          </a:p>
        </p:txBody>
      </p:sp>
      <p:sp>
        <p:nvSpPr>
          <p:cNvPr id="40" name="Shape 529">
            <a:extLst>
              <a:ext uri="{FF2B5EF4-FFF2-40B4-BE49-F238E27FC236}">
                <a16:creationId xmlns:a16="http://schemas.microsoft.com/office/drawing/2014/main" id="{60653D1E-C607-4249-8EBC-C84920C4CAD1}"/>
              </a:ext>
            </a:extLst>
          </p:cNvPr>
          <p:cNvSpPr/>
          <p:nvPr/>
        </p:nvSpPr>
        <p:spPr>
          <a:xfrm>
            <a:off x="325697" y="1797968"/>
            <a:ext cx="1643074" cy="928694"/>
          </a:xfrm>
          <a:prstGeom prst="roundRect">
            <a:avLst>
              <a:gd name="adj" fmla="val 4004"/>
            </a:avLst>
          </a:prstGeom>
          <a:solidFill>
            <a:schemeClr val="lt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lang="en-US" sz="1800" b="0" i="0" u="none" strike="noStrike" cap="none">
              <a:solidFill>
                <a:schemeClr val="lt1"/>
              </a:solidFill>
              <a:latin typeface="Arial" panose="020B0604020202020204" pitchFamily="34" charset="0"/>
              <a:cs typeface="Arial" panose="020B0604020202020204" pitchFamily="34" charset="0"/>
              <a:sym typeface="Arial"/>
            </a:endParaRPr>
          </a:p>
        </p:txBody>
      </p:sp>
      <p:sp>
        <p:nvSpPr>
          <p:cNvPr id="41" name="TextBox 45">
            <a:extLst>
              <a:ext uri="{FF2B5EF4-FFF2-40B4-BE49-F238E27FC236}">
                <a16:creationId xmlns:a16="http://schemas.microsoft.com/office/drawing/2014/main" id="{2FC75663-3584-4310-8133-EA1CE6241C89}"/>
              </a:ext>
            </a:extLst>
          </p:cNvPr>
          <p:cNvSpPr txBox="1"/>
          <p:nvPr/>
        </p:nvSpPr>
        <p:spPr>
          <a:xfrm>
            <a:off x="5571450" y="2735128"/>
            <a:ext cx="1336113" cy="27699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QXG-10G1T</a:t>
            </a:r>
            <a:endParaRPr lang="zh-TW" altLang="en-US"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2" name="TextBox 73">
            <a:extLst>
              <a:ext uri="{FF2B5EF4-FFF2-40B4-BE49-F238E27FC236}">
                <a16:creationId xmlns:a16="http://schemas.microsoft.com/office/drawing/2014/main" id="{BDB8E515-56AC-47F1-8CD5-AB5E123E534A}"/>
              </a:ext>
            </a:extLst>
          </p:cNvPr>
          <p:cNvSpPr txBox="1"/>
          <p:nvPr/>
        </p:nvSpPr>
        <p:spPr>
          <a:xfrm>
            <a:off x="3736361" y="2716636"/>
            <a:ext cx="1602965" cy="307764"/>
          </a:xfrm>
          <a:prstGeom prst="rect">
            <a:avLst/>
          </a:prstGeom>
          <a:noFill/>
        </p:spPr>
        <p:txBody>
          <a:bodyPr wrap="square" lIns="121908" tIns="60954" rIns="121908" bIns="60954" rtlCol="0" anchor="t">
            <a:spAutoFit/>
          </a:bodyPr>
          <a:lstStyle/>
          <a:p>
            <a:pPr algn="ctr"/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LAN-10G2T-X550</a:t>
            </a:r>
            <a:endParaRPr lang="zh-TW" altLang="en-US"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43" name="Picture 75">
            <a:extLst>
              <a:ext uri="{FF2B5EF4-FFF2-40B4-BE49-F238E27FC236}">
                <a16:creationId xmlns:a16="http://schemas.microsoft.com/office/drawing/2014/main" id="{7CCFA696-55E7-4825-97EF-25DBA15338E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286644" y="1816133"/>
            <a:ext cx="1431060" cy="857256"/>
          </a:xfrm>
          <a:prstGeom prst="rect">
            <a:avLst/>
          </a:prstGeom>
        </p:spPr>
      </p:pic>
      <p:sp>
        <p:nvSpPr>
          <p:cNvPr id="44" name="TextBox 76">
            <a:extLst>
              <a:ext uri="{FF2B5EF4-FFF2-40B4-BE49-F238E27FC236}">
                <a16:creationId xmlns:a16="http://schemas.microsoft.com/office/drawing/2014/main" id="{E1119870-603E-4740-AF07-A8D8C384E566}"/>
              </a:ext>
            </a:extLst>
          </p:cNvPr>
          <p:cNvSpPr txBox="1"/>
          <p:nvPr/>
        </p:nvSpPr>
        <p:spPr>
          <a:xfrm>
            <a:off x="7407642" y="2744827"/>
            <a:ext cx="1268296" cy="276999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ctr"/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LAN-1G2T-I210</a:t>
            </a:r>
            <a:endParaRPr lang="zh-TW" altLang="en-US" sz="1200">
              <a:solidFill>
                <a:schemeClr val="bg1"/>
              </a:solidFill>
              <a:latin typeface="Arial" panose="020B0604020202020204" pitchFamily="34" charset="0"/>
              <a:ea typeface="新細明體"/>
              <a:cs typeface="Arial" panose="020B0604020202020204" pitchFamily="34" charset="0"/>
            </a:endParaRPr>
          </a:p>
        </p:txBody>
      </p:sp>
      <p:pic>
        <p:nvPicPr>
          <p:cNvPr id="45" name="圖片 46" descr="LAN-10G2T_x550+bracket.png">
            <a:extLst>
              <a:ext uri="{FF2B5EF4-FFF2-40B4-BE49-F238E27FC236}">
                <a16:creationId xmlns:a16="http://schemas.microsoft.com/office/drawing/2014/main" id="{14830AC3-1C8F-45E3-BCB0-2C49614C7BA7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64648" y="1906634"/>
            <a:ext cx="1352816" cy="766755"/>
          </a:xfrm>
          <a:prstGeom prst="rect">
            <a:avLst/>
          </a:prstGeom>
        </p:spPr>
      </p:pic>
      <p:sp>
        <p:nvSpPr>
          <p:cNvPr id="46" name="TextBox 29">
            <a:extLst>
              <a:ext uri="{FF2B5EF4-FFF2-40B4-BE49-F238E27FC236}">
                <a16:creationId xmlns:a16="http://schemas.microsoft.com/office/drawing/2014/main" id="{D4CAA517-8685-4183-A528-4AA642A15F83}"/>
              </a:ext>
            </a:extLst>
          </p:cNvPr>
          <p:cNvSpPr txBox="1"/>
          <p:nvPr/>
        </p:nvSpPr>
        <p:spPr>
          <a:xfrm>
            <a:off x="361339" y="2725282"/>
            <a:ext cx="1562263" cy="307764"/>
          </a:xfrm>
          <a:prstGeom prst="rect">
            <a:avLst/>
          </a:prstGeom>
          <a:noFill/>
        </p:spPr>
        <p:txBody>
          <a:bodyPr wrap="none" lIns="121908" tIns="60954" rIns="121908" bIns="60954" rtlCol="0" anchor="t">
            <a:spAutoFit/>
          </a:bodyPr>
          <a:lstStyle/>
          <a:p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QXG-25G2SF-CX4</a:t>
            </a:r>
          </a:p>
        </p:txBody>
      </p:sp>
      <p:pic>
        <p:nvPicPr>
          <p:cNvPr id="47" name="Picture 53">
            <a:extLst>
              <a:ext uri="{FF2B5EF4-FFF2-40B4-BE49-F238E27FC236}">
                <a16:creationId xmlns:a16="http://schemas.microsoft.com/office/drawing/2014/main" id="{B0093512-9701-4F0E-A403-0279D20D561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68852" y="1819553"/>
            <a:ext cx="1116048" cy="873144"/>
          </a:xfrm>
          <a:prstGeom prst="rect">
            <a:avLst/>
          </a:prstGeom>
        </p:spPr>
      </p:pic>
      <p:sp>
        <p:nvSpPr>
          <p:cNvPr id="48" name="Shape 528">
            <a:extLst>
              <a:ext uri="{FF2B5EF4-FFF2-40B4-BE49-F238E27FC236}">
                <a16:creationId xmlns:a16="http://schemas.microsoft.com/office/drawing/2014/main" id="{139F5113-7B45-4A87-AA17-2616F60F7B53}"/>
              </a:ext>
            </a:extLst>
          </p:cNvPr>
          <p:cNvSpPr/>
          <p:nvPr/>
        </p:nvSpPr>
        <p:spPr>
          <a:xfrm>
            <a:off x="142844" y="3122340"/>
            <a:ext cx="2221947" cy="1641675"/>
          </a:xfrm>
          <a:prstGeom prst="roundRect">
            <a:avLst>
              <a:gd name="adj" fmla="val 4004"/>
            </a:avLst>
          </a:prstGeom>
          <a:solidFill>
            <a:schemeClr val="accent3">
              <a:lumMod val="75000"/>
            </a:scheme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lang="en-US" sz="1800" b="0" i="0" u="none" strike="noStrike" cap="none">
              <a:solidFill>
                <a:schemeClr val="lt1"/>
              </a:solidFill>
              <a:latin typeface="Arial" panose="020B0604020202020204" pitchFamily="34" charset="0"/>
              <a:cs typeface="Arial" panose="020B0604020202020204" pitchFamily="34" charset="0"/>
              <a:sym typeface="Arial"/>
            </a:endParaRPr>
          </a:p>
        </p:txBody>
      </p:sp>
      <p:sp>
        <p:nvSpPr>
          <p:cNvPr id="49" name="Shape 529">
            <a:extLst>
              <a:ext uri="{FF2B5EF4-FFF2-40B4-BE49-F238E27FC236}">
                <a16:creationId xmlns:a16="http://schemas.microsoft.com/office/drawing/2014/main" id="{4F849C02-A176-426B-A75F-E519A8F6BC30}"/>
              </a:ext>
            </a:extLst>
          </p:cNvPr>
          <p:cNvSpPr/>
          <p:nvPr/>
        </p:nvSpPr>
        <p:spPr>
          <a:xfrm>
            <a:off x="457200" y="3517928"/>
            <a:ext cx="1643074" cy="1041275"/>
          </a:xfrm>
          <a:prstGeom prst="roundRect">
            <a:avLst>
              <a:gd name="adj" fmla="val 4004"/>
            </a:avLst>
          </a:prstGeom>
          <a:solidFill>
            <a:schemeClr val="lt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lang="en-US" sz="1800" b="0" i="0" u="none" strike="noStrike" cap="none">
              <a:solidFill>
                <a:schemeClr val="lt1"/>
              </a:solidFill>
              <a:latin typeface="Arial" panose="020B0604020202020204" pitchFamily="34" charset="0"/>
              <a:cs typeface="Arial" panose="020B0604020202020204" pitchFamily="34" charset="0"/>
              <a:sym typeface="Arial"/>
            </a:endParaRPr>
          </a:p>
        </p:txBody>
      </p:sp>
      <p:sp>
        <p:nvSpPr>
          <p:cNvPr id="50" name="TextBox 57">
            <a:extLst>
              <a:ext uri="{FF2B5EF4-FFF2-40B4-BE49-F238E27FC236}">
                <a16:creationId xmlns:a16="http://schemas.microsoft.com/office/drawing/2014/main" id="{5295B07F-36C3-48CD-BD64-372BC3BA322E}"/>
              </a:ext>
            </a:extLst>
          </p:cNvPr>
          <p:cNvSpPr txBox="1"/>
          <p:nvPr/>
        </p:nvSpPr>
        <p:spPr>
          <a:xfrm>
            <a:off x="814390" y="4512105"/>
            <a:ext cx="1082965" cy="307764"/>
          </a:xfrm>
          <a:prstGeom prst="rect">
            <a:avLst/>
          </a:prstGeom>
          <a:noFill/>
        </p:spPr>
        <p:txBody>
          <a:bodyPr wrap="none" lIns="121908" tIns="60954" rIns="121908" bIns="60954" rtlCol="0" anchor="t">
            <a:spAutoFit/>
          </a:bodyPr>
          <a:lstStyle/>
          <a:p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SAS-12G2E</a:t>
            </a:r>
          </a:p>
        </p:txBody>
      </p:sp>
      <p:sp>
        <p:nvSpPr>
          <p:cNvPr id="52" name="TextBox 66">
            <a:extLst>
              <a:ext uri="{FF2B5EF4-FFF2-40B4-BE49-F238E27FC236}">
                <a16:creationId xmlns:a16="http://schemas.microsoft.com/office/drawing/2014/main" id="{42E7C9D2-0FA7-452B-A076-202C6DCDB46E}"/>
              </a:ext>
            </a:extLst>
          </p:cNvPr>
          <p:cNvSpPr txBox="1"/>
          <p:nvPr/>
        </p:nvSpPr>
        <p:spPr>
          <a:xfrm>
            <a:off x="273338" y="1407021"/>
            <a:ext cx="5555962" cy="400097"/>
          </a:xfrm>
          <a:prstGeom prst="rect">
            <a:avLst/>
          </a:prstGeom>
          <a:noFill/>
        </p:spPr>
        <p:txBody>
          <a:bodyPr wrap="square" lIns="121908" tIns="60954" rIns="121908" bIns="60954" rtlCol="0">
            <a:spAutoFit/>
          </a:bodyPr>
          <a:lstStyle/>
          <a:p>
            <a:pPr marL="285722" indent="-285722"/>
            <a:r>
              <a:rPr lang="en-US" altLang="zh-TW" sz="1800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25GbE/10GbE/1GbE Network Adapter</a:t>
            </a:r>
            <a:endParaRPr lang="en-US" sz="1800" b="1">
              <a:solidFill>
                <a:schemeClr val="bg1"/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54" name="TextBox 66">
            <a:extLst>
              <a:ext uri="{FF2B5EF4-FFF2-40B4-BE49-F238E27FC236}">
                <a16:creationId xmlns:a16="http://schemas.microsoft.com/office/drawing/2014/main" id="{BB2F1CA8-6AEF-46C9-BAE3-837E4E602EA5}"/>
              </a:ext>
            </a:extLst>
          </p:cNvPr>
          <p:cNvSpPr txBox="1"/>
          <p:nvPr/>
        </p:nvSpPr>
        <p:spPr>
          <a:xfrm>
            <a:off x="324589" y="3096908"/>
            <a:ext cx="1645619" cy="400097"/>
          </a:xfrm>
          <a:prstGeom prst="rect">
            <a:avLst/>
          </a:prstGeom>
          <a:noFill/>
        </p:spPr>
        <p:txBody>
          <a:bodyPr wrap="none" lIns="121908" tIns="60954" rIns="121908" bIns="60954" rtlCol="0">
            <a:spAutoFit/>
          </a:bodyPr>
          <a:lstStyle/>
          <a:p>
            <a:pPr marL="285722" indent="-285722"/>
            <a:r>
              <a:rPr lang="en-US" altLang="zh-TW" sz="1800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SAS Adapter</a:t>
            </a:r>
            <a:endParaRPr lang="zh-TW" altLang="en-US" sz="1800" b="1">
              <a:solidFill>
                <a:schemeClr val="bg1"/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</p:txBody>
      </p:sp>
      <p:pic>
        <p:nvPicPr>
          <p:cNvPr id="55" name="圖片 54">
            <a:extLst>
              <a:ext uri="{FF2B5EF4-FFF2-40B4-BE49-F238E27FC236}">
                <a16:creationId xmlns:a16="http://schemas.microsoft.com/office/drawing/2014/main" id="{0DDE2CAC-5F94-46FA-AB65-7E3E62494ED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2110" y="1845004"/>
            <a:ext cx="1485646" cy="928694"/>
          </a:xfrm>
          <a:prstGeom prst="rect">
            <a:avLst/>
          </a:prstGeom>
        </p:spPr>
      </p:pic>
      <p:sp>
        <p:nvSpPr>
          <p:cNvPr id="56" name="TextBox 73">
            <a:extLst>
              <a:ext uri="{FF2B5EF4-FFF2-40B4-BE49-F238E27FC236}">
                <a16:creationId xmlns:a16="http://schemas.microsoft.com/office/drawing/2014/main" id="{F3D25515-82BE-4E69-9CD2-4B026BA6E007}"/>
              </a:ext>
            </a:extLst>
          </p:cNvPr>
          <p:cNvSpPr txBox="1"/>
          <p:nvPr/>
        </p:nvSpPr>
        <p:spPr>
          <a:xfrm>
            <a:off x="1995040" y="2708958"/>
            <a:ext cx="1602965" cy="307764"/>
          </a:xfrm>
          <a:prstGeom prst="rect">
            <a:avLst/>
          </a:prstGeom>
          <a:noFill/>
        </p:spPr>
        <p:txBody>
          <a:bodyPr wrap="square" lIns="121908" tIns="60954" rIns="121908" bIns="60954" rtlCol="0" anchor="t">
            <a:spAutoFit/>
          </a:bodyPr>
          <a:lstStyle/>
          <a:p>
            <a:pPr algn="ctr"/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QXG-10G2SF-CX4</a:t>
            </a:r>
            <a:endParaRPr lang="zh-TW" altLang="en-US"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57" name="圖片 56">
            <a:extLst>
              <a:ext uri="{FF2B5EF4-FFF2-40B4-BE49-F238E27FC236}">
                <a16:creationId xmlns:a16="http://schemas.microsoft.com/office/drawing/2014/main" id="{52FC87CC-01FB-4CC7-A100-A3FEC8FFB8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78698" y="1845546"/>
            <a:ext cx="1485646" cy="928694"/>
          </a:xfrm>
          <a:prstGeom prst="rect">
            <a:avLst/>
          </a:prstGeom>
        </p:spPr>
      </p:pic>
      <p:pic>
        <p:nvPicPr>
          <p:cNvPr id="58" name="圖片 57">
            <a:extLst>
              <a:ext uri="{FF2B5EF4-FFF2-40B4-BE49-F238E27FC236}">
                <a16:creationId xmlns:a16="http://schemas.microsoft.com/office/drawing/2014/main" id="{87C84F7C-BDB0-4CE1-8B31-CC049A9698E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189" y="3470830"/>
            <a:ext cx="1666040" cy="1041275"/>
          </a:xfrm>
          <a:prstGeom prst="rect">
            <a:avLst/>
          </a:prstGeom>
        </p:spPr>
      </p:pic>
      <p:sp>
        <p:nvSpPr>
          <p:cNvPr id="59" name="Shape 528">
            <a:extLst>
              <a:ext uri="{FF2B5EF4-FFF2-40B4-BE49-F238E27FC236}">
                <a16:creationId xmlns:a16="http://schemas.microsoft.com/office/drawing/2014/main" id="{9945B04D-5210-4E0E-B03B-3663D3A3F14C}"/>
              </a:ext>
            </a:extLst>
          </p:cNvPr>
          <p:cNvSpPr/>
          <p:nvPr/>
        </p:nvSpPr>
        <p:spPr>
          <a:xfrm>
            <a:off x="2413574" y="3128627"/>
            <a:ext cx="6587582" cy="1641675"/>
          </a:xfrm>
          <a:prstGeom prst="roundRect">
            <a:avLst>
              <a:gd name="adj" fmla="val 4004"/>
            </a:avLst>
          </a:prstGeom>
          <a:solidFill>
            <a:schemeClr val="accent3">
              <a:lumMod val="75000"/>
            </a:scheme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lang="en-US" sz="1800" b="0" i="0" u="none" strike="noStrike" cap="none">
              <a:solidFill>
                <a:schemeClr val="lt1"/>
              </a:solidFill>
              <a:latin typeface="Arial" panose="020B0604020202020204" pitchFamily="34" charset="0"/>
              <a:cs typeface="Arial" panose="020B0604020202020204" pitchFamily="34" charset="0"/>
              <a:sym typeface="Arial"/>
            </a:endParaRPr>
          </a:p>
        </p:txBody>
      </p:sp>
      <p:sp>
        <p:nvSpPr>
          <p:cNvPr id="60" name="TextBox 57">
            <a:extLst>
              <a:ext uri="{FF2B5EF4-FFF2-40B4-BE49-F238E27FC236}">
                <a16:creationId xmlns:a16="http://schemas.microsoft.com/office/drawing/2014/main" id="{BE44261D-3D1A-465D-8BDC-75DE36AD9366}"/>
              </a:ext>
            </a:extLst>
          </p:cNvPr>
          <p:cNvSpPr txBox="1"/>
          <p:nvPr/>
        </p:nvSpPr>
        <p:spPr>
          <a:xfrm>
            <a:off x="2937065" y="4488612"/>
            <a:ext cx="1124643" cy="307764"/>
          </a:xfrm>
          <a:prstGeom prst="rect">
            <a:avLst/>
          </a:prstGeom>
          <a:noFill/>
        </p:spPr>
        <p:txBody>
          <a:bodyPr wrap="none" lIns="121908" tIns="60954" rIns="121908" bIns="60954" rtlCol="0" anchor="t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>
              <a:defRPr sz="1200">
                <a:solidFill>
                  <a:schemeClr val="bg1"/>
                </a:solidFill>
                <a:ea typeface="+mn-ea"/>
              </a:defRPr>
            </a:lvl1pPr>
          </a:lstStyle>
          <a:p>
            <a:r>
              <a:rPr lang="en-US" altLang="zh-TW">
                <a:latin typeface="Arial" panose="020B0604020202020204" pitchFamily="34" charset="0"/>
                <a:cs typeface="Arial" panose="020B0604020202020204" pitchFamily="34" charset="0"/>
              </a:rPr>
              <a:t>QM2-4P-384</a:t>
            </a:r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2" name="TextBox 66">
            <a:extLst>
              <a:ext uri="{FF2B5EF4-FFF2-40B4-BE49-F238E27FC236}">
                <a16:creationId xmlns:a16="http://schemas.microsoft.com/office/drawing/2014/main" id="{E9B4BE55-B571-4BA2-A99C-A8166C2AB7F1}"/>
              </a:ext>
            </a:extLst>
          </p:cNvPr>
          <p:cNvSpPr txBox="1"/>
          <p:nvPr/>
        </p:nvSpPr>
        <p:spPr>
          <a:xfrm>
            <a:off x="2457354" y="3087044"/>
            <a:ext cx="2387809" cy="400097"/>
          </a:xfrm>
          <a:prstGeom prst="rect">
            <a:avLst/>
          </a:prstGeom>
          <a:noFill/>
        </p:spPr>
        <p:txBody>
          <a:bodyPr wrap="none" lIns="121908" tIns="60954" rIns="121908" bIns="60954" rtlCol="0">
            <a:spAutoFit/>
          </a:bodyPr>
          <a:lstStyle/>
          <a:p>
            <a:pPr marL="285722" indent="-285722"/>
            <a:r>
              <a:rPr lang="en-US" altLang="zh-CN" sz="1800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QM2 </a:t>
            </a:r>
            <a:r>
              <a:rPr lang="en-US" altLang="zh-CN" sz="1800" b="1" err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NVMe</a:t>
            </a:r>
            <a:r>
              <a:rPr lang="en-US" altLang="zh-CN" sz="1800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 Adapter</a:t>
            </a:r>
            <a:endParaRPr lang="zh-TW" altLang="en-US" sz="1800" b="1">
              <a:solidFill>
                <a:schemeClr val="bg1"/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63" name="Shape 529">
            <a:extLst>
              <a:ext uri="{FF2B5EF4-FFF2-40B4-BE49-F238E27FC236}">
                <a16:creationId xmlns:a16="http://schemas.microsoft.com/office/drawing/2014/main" id="{91E45F4E-1BB7-48DD-ACDA-F286A9A79DAF}"/>
              </a:ext>
            </a:extLst>
          </p:cNvPr>
          <p:cNvSpPr/>
          <p:nvPr/>
        </p:nvSpPr>
        <p:spPr>
          <a:xfrm>
            <a:off x="2700567" y="3503802"/>
            <a:ext cx="1649629" cy="928694"/>
          </a:xfrm>
          <a:prstGeom prst="roundRect">
            <a:avLst>
              <a:gd name="adj" fmla="val 4004"/>
            </a:avLst>
          </a:prstGeom>
          <a:solidFill>
            <a:schemeClr val="lt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lang="en-US" sz="1800" b="0" i="0" u="none" strike="noStrike" cap="none">
              <a:solidFill>
                <a:schemeClr val="lt1"/>
              </a:solidFill>
              <a:latin typeface="Arial" panose="020B0604020202020204" pitchFamily="34" charset="0"/>
              <a:cs typeface="Arial" panose="020B0604020202020204" pitchFamily="34" charset="0"/>
              <a:sym typeface="Arial"/>
            </a:endParaRPr>
          </a:p>
        </p:txBody>
      </p:sp>
      <p:sp>
        <p:nvSpPr>
          <p:cNvPr id="64" name="Shape 529">
            <a:extLst>
              <a:ext uri="{FF2B5EF4-FFF2-40B4-BE49-F238E27FC236}">
                <a16:creationId xmlns:a16="http://schemas.microsoft.com/office/drawing/2014/main" id="{8B0A7DE6-5214-4C38-BBF8-4DB2E413100D}"/>
              </a:ext>
            </a:extLst>
          </p:cNvPr>
          <p:cNvSpPr/>
          <p:nvPr/>
        </p:nvSpPr>
        <p:spPr>
          <a:xfrm>
            <a:off x="4948216" y="3503802"/>
            <a:ext cx="1649629" cy="928694"/>
          </a:xfrm>
          <a:prstGeom prst="roundRect">
            <a:avLst>
              <a:gd name="adj" fmla="val 4004"/>
            </a:avLst>
          </a:prstGeom>
          <a:solidFill>
            <a:schemeClr val="lt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lang="en-US" sz="1800" b="0" i="0" u="none" strike="noStrike" cap="none">
              <a:solidFill>
                <a:schemeClr val="lt1"/>
              </a:solidFill>
              <a:latin typeface="Arial" panose="020B0604020202020204" pitchFamily="34" charset="0"/>
              <a:cs typeface="Arial" panose="020B0604020202020204" pitchFamily="34" charset="0"/>
              <a:sym typeface="Arial"/>
            </a:endParaRPr>
          </a:p>
        </p:txBody>
      </p:sp>
      <p:sp>
        <p:nvSpPr>
          <p:cNvPr id="65" name="Shape 529">
            <a:extLst>
              <a:ext uri="{FF2B5EF4-FFF2-40B4-BE49-F238E27FC236}">
                <a16:creationId xmlns:a16="http://schemas.microsoft.com/office/drawing/2014/main" id="{74B34A88-172C-4880-BEE1-457C79FEF680}"/>
              </a:ext>
            </a:extLst>
          </p:cNvPr>
          <p:cNvSpPr/>
          <p:nvPr/>
        </p:nvSpPr>
        <p:spPr>
          <a:xfrm>
            <a:off x="7199262" y="3490901"/>
            <a:ext cx="1649629" cy="928694"/>
          </a:xfrm>
          <a:prstGeom prst="roundRect">
            <a:avLst>
              <a:gd name="adj" fmla="val 4004"/>
            </a:avLst>
          </a:prstGeom>
          <a:solidFill>
            <a:schemeClr val="lt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lang="en-US" sz="1800" b="0" i="0" u="none" strike="noStrike" cap="none">
              <a:solidFill>
                <a:schemeClr val="lt1"/>
              </a:solidFill>
              <a:latin typeface="Arial" panose="020B0604020202020204" pitchFamily="34" charset="0"/>
              <a:cs typeface="Arial" panose="020B0604020202020204" pitchFamily="34" charset="0"/>
              <a:sym typeface="Arial"/>
            </a:endParaRPr>
          </a:p>
        </p:txBody>
      </p:sp>
      <p:pic>
        <p:nvPicPr>
          <p:cNvPr id="66" name="圖片 10" descr="QM2-2S-220A_Front_left-angle.png">
            <a:extLst>
              <a:ext uri="{FF2B5EF4-FFF2-40B4-BE49-F238E27FC236}">
                <a16:creationId xmlns:a16="http://schemas.microsoft.com/office/drawing/2014/main" id="{703FF1F6-AB06-4161-8386-726898D5714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82139" y="3458836"/>
            <a:ext cx="1652128" cy="1032753"/>
          </a:xfrm>
          <a:prstGeom prst="rect">
            <a:avLst/>
          </a:prstGeom>
        </p:spPr>
      </p:pic>
      <p:pic>
        <p:nvPicPr>
          <p:cNvPr id="67" name="圖片 11">
            <a:extLst>
              <a:ext uri="{FF2B5EF4-FFF2-40B4-BE49-F238E27FC236}">
                <a16:creationId xmlns:a16="http://schemas.microsoft.com/office/drawing/2014/main" id="{D02021D7-1740-41A1-90E3-D7D65D390D51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31820" y="3479526"/>
            <a:ext cx="1706322" cy="984810"/>
          </a:xfrm>
          <a:prstGeom prst="rect">
            <a:avLst/>
          </a:prstGeom>
        </p:spPr>
      </p:pic>
      <p:pic>
        <p:nvPicPr>
          <p:cNvPr id="68" name="圖片 10" descr="QM2-2S-220A_Front_left-angle.png">
            <a:extLst>
              <a:ext uri="{FF2B5EF4-FFF2-40B4-BE49-F238E27FC236}">
                <a16:creationId xmlns:a16="http://schemas.microsoft.com/office/drawing/2014/main" id="{BC59E137-96DC-4C85-91E6-8E210DC2C754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45396" y="3467052"/>
            <a:ext cx="1607304" cy="1004738"/>
          </a:xfrm>
          <a:prstGeom prst="rect">
            <a:avLst/>
          </a:prstGeom>
        </p:spPr>
      </p:pic>
      <p:sp>
        <p:nvSpPr>
          <p:cNvPr id="69" name="TextBox 57">
            <a:extLst>
              <a:ext uri="{FF2B5EF4-FFF2-40B4-BE49-F238E27FC236}">
                <a16:creationId xmlns:a16="http://schemas.microsoft.com/office/drawing/2014/main" id="{9B5B9466-DEB8-4722-A19F-8E4CB02A2F85}"/>
              </a:ext>
            </a:extLst>
          </p:cNvPr>
          <p:cNvSpPr txBox="1"/>
          <p:nvPr/>
        </p:nvSpPr>
        <p:spPr>
          <a:xfrm>
            <a:off x="7461754" y="4491589"/>
            <a:ext cx="1124643" cy="307764"/>
          </a:xfrm>
          <a:prstGeom prst="rect">
            <a:avLst/>
          </a:prstGeom>
          <a:noFill/>
        </p:spPr>
        <p:txBody>
          <a:bodyPr wrap="none" lIns="121908" tIns="60954" rIns="121908" bIns="60954" rtlCol="0" anchor="t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>
              <a:defRPr sz="1200">
                <a:solidFill>
                  <a:schemeClr val="bg1"/>
                </a:solidFill>
                <a:ea typeface="+mn-ea"/>
              </a:defRPr>
            </a:lvl1pPr>
          </a:lstStyle>
          <a:p>
            <a:r>
              <a:rPr lang="en-US" altLang="zh-TW">
                <a:latin typeface="Arial" panose="020B0604020202020204" pitchFamily="34" charset="0"/>
                <a:cs typeface="Arial" panose="020B0604020202020204" pitchFamily="34" charset="0"/>
              </a:rPr>
              <a:t>QM2-2P-344</a:t>
            </a:r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0" name="TextBox 57">
            <a:extLst>
              <a:ext uri="{FF2B5EF4-FFF2-40B4-BE49-F238E27FC236}">
                <a16:creationId xmlns:a16="http://schemas.microsoft.com/office/drawing/2014/main" id="{ADFB31DD-2ADE-4A9F-9640-6053A650F3C6}"/>
              </a:ext>
            </a:extLst>
          </p:cNvPr>
          <p:cNvSpPr txBox="1"/>
          <p:nvPr/>
        </p:nvSpPr>
        <p:spPr>
          <a:xfrm>
            <a:off x="5166127" y="4484338"/>
            <a:ext cx="1124643" cy="307764"/>
          </a:xfrm>
          <a:prstGeom prst="rect">
            <a:avLst/>
          </a:prstGeom>
          <a:noFill/>
        </p:spPr>
        <p:txBody>
          <a:bodyPr wrap="none" lIns="121908" tIns="60954" rIns="121908" bIns="60954" rtlCol="0" anchor="t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>
              <a:defRPr sz="1200">
                <a:solidFill>
                  <a:schemeClr val="bg1"/>
                </a:solidFill>
                <a:ea typeface="+mn-ea"/>
              </a:defRPr>
            </a:lvl1pPr>
          </a:lstStyle>
          <a:p>
            <a:r>
              <a:rPr lang="en-US" altLang="zh-TW">
                <a:latin typeface="Arial" panose="020B0604020202020204" pitchFamily="34" charset="0"/>
                <a:cs typeface="Arial" panose="020B0604020202020204" pitchFamily="34" charset="0"/>
              </a:rPr>
              <a:t>QM2-2P-384</a:t>
            </a:r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83834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矩形 11">
            <a:extLst>
              <a:ext uri="{FF2B5EF4-FFF2-40B4-BE49-F238E27FC236}">
                <a16:creationId xmlns:a16="http://schemas.microsoft.com/office/drawing/2014/main" id="{F3C35E0D-BE50-4EB5-A568-133164585AC3}"/>
              </a:ext>
            </a:extLst>
          </p:cNvPr>
          <p:cNvSpPr/>
          <p:nvPr/>
        </p:nvSpPr>
        <p:spPr>
          <a:xfrm>
            <a:off x="1" y="0"/>
            <a:ext cx="1905640" cy="5143500"/>
          </a:xfrm>
          <a:custGeom>
            <a:avLst/>
            <a:gdLst>
              <a:gd name="connsiteX0" fmla="*/ 0 w 699247"/>
              <a:gd name="connsiteY0" fmla="*/ 0 h 5143500"/>
              <a:gd name="connsiteX1" fmla="*/ 699247 w 699247"/>
              <a:gd name="connsiteY1" fmla="*/ 0 h 5143500"/>
              <a:gd name="connsiteX2" fmla="*/ 699247 w 699247"/>
              <a:gd name="connsiteY2" fmla="*/ 5143500 h 5143500"/>
              <a:gd name="connsiteX3" fmla="*/ 0 w 699247"/>
              <a:gd name="connsiteY3" fmla="*/ 5143500 h 5143500"/>
              <a:gd name="connsiteX4" fmla="*/ 0 w 699247"/>
              <a:gd name="connsiteY4" fmla="*/ 0 h 5143500"/>
              <a:gd name="connsiteX0" fmla="*/ 0 w 3035193"/>
              <a:gd name="connsiteY0" fmla="*/ 0 h 5143500"/>
              <a:gd name="connsiteX1" fmla="*/ 699247 w 3035193"/>
              <a:gd name="connsiteY1" fmla="*/ 0 h 5143500"/>
              <a:gd name="connsiteX2" fmla="*/ 3035193 w 3035193"/>
              <a:gd name="connsiteY2" fmla="*/ 5143500 h 5143500"/>
              <a:gd name="connsiteX3" fmla="*/ 0 w 3035193"/>
              <a:gd name="connsiteY3" fmla="*/ 5143500 h 5143500"/>
              <a:gd name="connsiteX4" fmla="*/ 0 w 3035193"/>
              <a:gd name="connsiteY4" fmla="*/ 0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35193" h="5143500">
                <a:moveTo>
                  <a:pt x="0" y="0"/>
                </a:moveTo>
                <a:lnTo>
                  <a:pt x="699247" y="0"/>
                </a:lnTo>
                <a:lnTo>
                  <a:pt x="3035193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solidFill>
            <a:srgbClr val="00D6F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" name="標題 2">
            <a:extLst>
              <a:ext uri="{FF2B5EF4-FFF2-40B4-BE49-F238E27FC236}">
                <a16:creationId xmlns:a16="http://schemas.microsoft.com/office/drawing/2014/main" id="{4737C391-0D9F-48C7-98D2-B489865BC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5110" y="2184988"/>
            <a:ext cx="3498075" cy="888840"/>
          </a:xfrm>
        </p:spPr>
        <p:txBody>
          <a:bodyPr>
            <a:normAutofit fontScale="90000"/>
          </a:bodyPr>
          <a:lstStyle/>
          <a:p>
            <a:r>
              <a:rPr lang="en-US" altLang="zh-CN" sz="4400">
                <a:solidFill>
                  <a:schemeClr val="tx1">
                    <a:lumMod val="85000"/>
                    <a:lumOff val="15000"/>
                  </a:schemeClr>
                </a:solidFill>
              </a:rPr>
              <a:t>Applications</a:t>
            </a:r>
            <a:endParaRPr lang="en-US" altLang="zh-TW" sz="44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6B86EB24-47B2-441A-88E2-7B4D48D485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77033" y="3175012"/>
            <a:ext cx="6454229" cy="1125538"/>
          </a:xfrm>
        </p:spPr>
        <p:txBody>
          <a:bodyPr>
            <a:normAutofit/>
          </a:bodyPr>
          <a:lstStyle/>
          <a:p>
            <a:pPr algn="ctr"/>
            <a:r>
              <a:rPr lang="en-US" altLang="zh-TW" b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Business, Professional and Home</a:t>
            </a:r>
            <a:endParaRPr lang="zh-TW" altLang="en-US" b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zh-TW" altLang="en-US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圖形 6">
            <a:extLst>
              <a:ext uri="{FF2B5EF4-FFF2-40B4-BE49-F238E27FC236}">
                <a16:creationId xmlns:a16="http://schemas.microsoft.com/office/drawing/2014/main" id="{E781D577-9550-46EF-B85C-A1AC54E14E6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236668" y="294703"/>
            <a:ext cx="1318888" cy="238134"/>
          </a:xfrm>
          <a:prstGeom prst="rect">
            <a:avLst/>
          </a:prstGeom>
        </p:spPr>
      </p:pic>
      <p:grpSp>
        <p:nvGrpSpPr>
          <p:cNvPr id="21" name="圖形 19">
            <a:extLst>
              <a:ext uri="{FF2B5EF4-FFF2-40B4-BE49-F238E27FC236}">
                <a16:creationId xmlns:a16="http://schemas.microsoft.com/office/drawing/2014/main" id="{59F8D6F0-05C5-414A-B74B-4700A867C545}"/>
              </a:ext>
            </a:extLst>
          </p:cNvPr>
          <p:cNvGrpSpPr/>
          <p:nvPr/>
        </p:nvGrpSpPr>
        <p:grpSpPr>
          <a:xfrm>
            <a:off x="2237896" y="1517516"/>
            <a:ext cx="5532501" cy="770220"/>
            <a:chOff x="2328862" y="2257330"/>
            <a:chExt cx="4490276" cy="625125"/>
          </a:xfrm>
          <a:solidFill>
            <a:srgbClr val="000000"/>
          </a:solidFill>
        </p:grpSpPr>
        <p:sp>
          <p:nvSpPr>
            <p:cNvPr id="22" name="手繪多邊形: 圖案 21">
              <a:extLst>
                <a:ext uri="{FF2B5EF4-FFF2-40B4-BE49-F238E27FC236}">
                  <a16:creationId xmlns:a16="http://schemas.microsoft.com/office/drawing/2014/main" id="{D6AB4733-3BF2-4A9C-98AB-8F6C09CC2DC1}"/>
                </a:ext>
              </a:extLst>
            </p:cNvPr>
            <p:cNvSpPr/>
            <p:nvPr/>
          </p:nvSpPr>
          <p:spPr>
            <a:xfrm>
              <a:off x="2328862" y="2257425"/>
              <a:ext cx="523875" cy="609600"/>
            </a:xfrm>
            <a:custGeom>
              <a:avLst/>
              <a:gdLst>
                <a:gd name="connsiteX0" fmla="*/ 194786 w 523875"/>
                <a:gd name="connsiteY0" fmla="*/ 108871 h 609600"/>
                <a:gd name="connsiteX1" fmla="*/ 0 w 523875"/>
                <a:gd name="connsiteY1" fmla="*/ 108871 h 609600"/>
                <a:gd name="connsiteX2" fmla="*/ 0 w 523875"/>
                <a:gd name="connsiteY2" fmla="*/ 0 h 609600"/>
                <a:gd name="connsiteX3" fmla="*/ 527114 w 523875"/>
                <a:gd name="connsiteY3" fmla="*/ 0 h 609600"/>
                <a:gd name="connsiteX4" fmla="*/ 527114 w 523875"/>
                <a:gd name="connsiteY4" fmla="*/ 108871 h 609600"/>
                <a:gd name="connsiteX5" fmla="*/ 324707 w 523875"/>
                <a:gd name="connsiteY5" fmla="*/ 108871 h 609600"/>
                <a:gd name="connsiteX6" fmla="*/ 324707 w 523875"/>
                <a:gd name="connsiteY6" fmla="*/ 611315 h 609600"/>
                <a:gd name="connsiteX7" fmla="*/ 194786 w 523875"/>
                <a:gd name="connsiteY7" fmla="*/ 611315 h 609600"/>
                <a:gd name="connsiteX8" fmla="*/ 194786 w 523875"/>
                <a:gd name="connsiteY8" fmla="*/ 108871 h 60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3875" h="609600">
                  <a:moveTo>
                    <a:pt x="194786" y="108871"/>
                  </a:moveTo>
                  <a:lnTo>
                    <a:pt x="0" y="108871"/>
                  </a:lnTo>
                  <a:lnTo>
                    <a:pt x="0" y="0"/>
                  </a:lnTo>
                  <a:lnTo>
                    <a:pt x="527114" y="0"/>
                  </a:lnTo>
                  <a:lnTo>
                    <a:pt x="527114" y="108871"/>
                  </a:lnTo>
                  <a:lnTo>
                    <a:pt x="324707" y="108871"/>
                  </a:lnTo>
                  <a:lnTo>
                    <a:pt x="324707" y="611315"/>
                  </a:lnTo>
                  <a:lnTo>
                    <a:pt x="194786" y="611315"/>
                  </a:lnTo>
                  <a:lnTo>
                    <a:pt x="194786" y="10887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  <p:sp>
          <p:nvSpPr>
            <p:cNvPr id="23" name="手繪多邊形: 圖案 22">
              <a:extLst>
                <a:ext uri="{FF2B5EF4-FFF2-40B4-BE49-F238E27FC236}">
                  <a16:creationId xmlns:a16="http://schemas.microsoft.com/office/drawing/2014/main" id="{1B20E0B6-B80C-45D1-AF9A-13D9C9420F81}"/>
                </a:ext>
              </a:extLst>
            </p:cNvPr>
            <p:cNvSpPr/>
            <p:nvPr/>
          </p:nvSpPr>
          <p:spPr>
            <a:xfrm>
              <a:off x="2887313" y="2257425"/>
              <a:ext cx="647700" cy="609600"/>
            </a:xfrm>
            <a:custGeom>
              <a:avLst/>
              <a:gdLst>
                <a:gd name="connsiteX0" fmla="*/ 655606 w 647700"/>
                <a:gd name="connsiteY0" fmla="*/ 0 h 609600"/>
                <a:gd name="connsiteX1" fmla="*/ 388239 w 647700"/>
                <a:gd name="connsiteY1" fmla="*/ 611315 h 609600"/>
                <a:gd name="connsiteX2" fmla="*/ 257937 w 647700"/>
                <a:gd name="connsiteY2" fmla="*/ 611315 h 609600"/>
                <a:gd name="connsiteX3" fmla="*/ 0 w 647700"/>
                <a:gd name="connsiteY3" fmla="*/ 0 h 609600"/>
                <a:gd name="connsiteX4" fmla="*/ 146399 w 647700"/>
                <a:gd name="connsiteY4" fmla="*/ 0 h 609600"/>
                <a:gd name="connsiteX5" fmla="*/ 326422 w 647700"/>
                <a:gd name="connsiteY5" fmla="*/ 459962 h 609600"/>
                <a:gd name="connsiteX6" fmla="*/ 509206 w 647700"/>
                <a:gd name="connsiteY6" fmla="*/ 0 h 609600"/>
                <a:gd name="connsiteX7" fmla="*/ 655606 w 647700"/>
                <a:gd name="connsiteY7" fmla="*/ 0 h 60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47700" h="609600">
                  <a:moveTo>
                    <a:pt x="655606" y="0"/>
                  </a:moveTo>
                  <a:lnTo>
                    <a:pt x="388239" y="611315"/>
                  </a:lnTo>
                  <a:lnTo>
                    <a:pt x="257937" y="611315"/>
                  </a:lnTo>
                  <a:lnTo>
                    <a:pt x="0" y="0"/>
                  </a:lnTo>
                  <a:lnTo>
                    <a:pt x="146399" y="0"/>
                  </a:lnTo>
                  <a:lnTo>
                    <a:pt x="326422" y="459962"/>
                  </a:lnTo>
                  <a:lnTo>
                    <a:pt x="509206" y="0"/>
                  </a:lnTo>
                  <a:lnTo>
                    <a:pt x="655606" y="0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  <p:sp>
          <p:nvSpPr>
            <p:cNvPr id="24" name="手繪多邊形: 圖案 23">
              <a:extLst>
                <a:ext uri="{FF2B5EF4-FFF2-40B4-BE49-F238E27FC236}">
                  <a16:creationId xmlns:a16="http://schemas.microsoft.com/office/drawing/2014/main" id="{983B5C7F-2E12-4407-82D0-7F606510B9CC}"/>
                </a:ext>
              </a:extLst>
            </p:cNvPr>
            <p:cNvSpPr/>
            <p:nvPr/>
          </p:nvSpPr>
          <p:spPr>
            <a:xfrm>
              <a:off x="3560921" y="2257330"/>
              <a:ext cx="571500" cy="609600"/>
            </a:xfrm>
            <a:custGeom>
              <a:avLst/>
              <a:gdLst>
                <a:gd name="connsiteX0" fmla="*/ 29051 w 571500"/>
                <a:gd name="connsiteY0" fmla="*/ 611410 h 609600"/>
                <a:gd name="connsiteX1" fmla="*/ 29051 w 571500"/>
                <a:gd name="connsiteY1" fmla="*/ 502539 h 609600"/>
                <a:gd name="connsiteX2" fmla="*/ 308038 w 571500"/>
                <a:gd name="connsiteY2" fmla="*/ 502539 h 609600"/>
                <a:gd name="connsiteX3" fmla="*/ 397573 w 571500"/>
                <a:gd name="connsiteY3" fmla="*/ 489109 h 609600"/>
                <a:gd name="connsiteX4" fmla="*/ 429863 w 571500"/>
                <a:gd name="connsiteY4" fmla="*/ 431292 h 609600"/>
                <a:gd name="connsiteX5" fmla="*/ 392239 w 571500"/>
                <a:gd name="connsiteY5" fmla="*/ 366332 h 609600"/>
                <a:gd name="connsiteX6" fmla="*/ 323755 w 571500"/>
                <a:gd name="connsiteY6" fmla="*/ 354711 h 609600"/>
                <a:gd name="connsiteX7" fmla="*/ 210502 w 571500"/>
                <a:gd name="connsiteY7" fmla="*/ 354711 h 609600"/>
                <a:gd name="connsiteX8" fmla="*/ 60865 w 571500"/>
                <a:gd name="connsiteY8" fmla="*/ 317087 h 609600"/>
                <a:gd name="connsiteX9" fmla="*/ 16097 w 571500"/>
                <a:gd name="connsiteY9" fmla="*/ 257270 h 609600"/>
                <a:gd name="connsiteX10" fmla="*/ 0 w 571500"/>
                <a:gd name="connsiteY10" fmla="*/ 180499 h 609600"/>
                <a:gd name="connsiteX11" fmla="*/ 37624 w 571500"/>
                <a:gd name="connsiteY11" fmla="*/ 62675 h 609600"/>
                <a:gd name="connsiteX12" fmla="*/ 155448 w 571500"/>
                <a:gd name="connsiteY12" fmla="*/ 2667 h 609600"/>
                <a:gd name="connsiteX13" fmla="*/ 236982 w 571500"/>
                <a:gd name="connsiteY13" fmla="*/ 0 h 609600"/>
                <a:gd name="connsiteX14" fmla="*/ 540163 w 571500"/>
                <a:gd name="connsiteY14" fmla="*/ 0 h 609600"/>
                <a:gd name="connsiteX15" fmla="*/ 540163 w 571500"/>
                <a:gd name="connsiteY15" fmla="*/ 108871 h 609600"/>
                <a:gd name="connsiteX16" fmla="*/ 266509 w 571500"/>
                <a:gd name="connsiteY16" fmla="*/ 108871 h 609600"/>
                <a:gd name="connsiteX17" fmla="*/ 184975 w 571500"/>
                <a:gd name="connsiteY17" fmla="*/ 114205 h 609600"/>
                <a:gd name="connsiteX18" fmla="*/ 143732 w 571500"/>
                <a:gd name="connsiteY18" fmla="*/ 176498 h 609600"/>
                <a:gd name="connsiteX19" fmla="*/ 178213 w 571500"/>
                <a:gd name="connsiteY19" fmla="*/ 235649 h 609600"/>
                <a:gd name="connsiteX20" fmla="*/ 255270 w 571500"/>
                <a:gd name="connsiteY20" fmla="*/ 245936 h 609600"/>
                <a:gd name="connsiteX21" fmla="*/ 353377 w 571500"/>
                <a:gd name="connsiteY21" fmla="*/ 245936 h 609600"/>
                <a:gd name="connsiteX22" fmla="*/ 465772 w 571500"/>
                <a:gd name="connsiteY22" fmla="*/ 258890 h 609600"/>
                <a:gd name="connsiteX23" fmla="*/ 554926 w 571500"/>
                <a:gd name="connsiteY23" fmla="*/ 335947 h 609600"/>
                <a:gd name="connsiteX24" fmla="*/ 574643 w 571500"/>
                <a:gd name="connsiteY24" fmla="*/ 430911 h 609600"/>
                <a:gd name="connsiteX25" fmla="*/ 549116 w 571500"/>
                <a:gd name="connsiteY25" fmla="*/ 530733 h 609600"/>
                <a:gd name="connsiteX26" fmla="*/ 441198 w 571500"/>
                <a:gd name="connsiteY26" fmla="*/ 605504 h 609600"/>
                <a:gd name="connsiteX27" fmla="*/ 336423 w 571500"/>
                <a:gd name="connsiteY27" fmla="*/ 611315 h 609600"/>
                <a:gd name="connsiteX28" fmla="*/ 29051 w 571500"/>
                <a:gd name="connsiteY28" fmla="*/ 611315 h 60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71500" h="609600">
                  <a:moveTo>
                    <a:pt x="29051" y="611410"/>
                  </a:moveTo>
                  <a:lnTo>
                    <a:pt x="29051" y="502539"/>
                  </a:lnTo>
                  <a:lnTo>
                    <a:pt x="308038" y="502539"/>
                  </a:lnTo>
                  <a:cubicBezTo>
                    <a:pt x="352806" y="502539"/>
                    <a:pt x="382714" y="498062"/>
                    <a:pt x="397573" y="489109"/>
                  </a:cubicBezTo>
                  <a:cubicBezTo>
                    <a:pt x="419100" y="476250"/>
                    <a:pt x="429863" y="457010"/>
                    <a:pt x="429863" y="431292"/>
                  </a:cubicBezTo>
                  <a:cubicBezTo>
                    <a:pt x="429863" y="401764"/>
                    <a:pt x="417290" y="380048"/>
                    <a:pt x="392239" y="366332"/>
                  </a:cubicBezTo>
                  <a:cubicBezTo>
                    <a:pt x="377952" y="358616"/>
                    <a:pt x="355092" y="354711"/>
                    <a:pt x="323755" y="354711"/>
                  </a:cubicBezTo>
                  <a:lnTo>
                    <a:pt x="210502" y="354711"/>
                  </a:lnTo>
                  <a:cubicBezTo>
                    <a:pt x="141256" y="354711"/>
                    <a:pt x="91345" y="342138"/>
                    <a:pt x="60865" y="317087"/>
                  </a:cubicBezTo>
                  <a:cubicBezTo>
                    <a:pt x="41719" y="301276"/>
                    <a:pt x="26860" y="281369"/>
                    <a:pt x="16097" y="257270"/>
                  </a:cubicBezTo>
                  <a:cubicBezTo>
                    <a:pt x="5334" y="233267"/>
                    <a:pt x="0" y="207645"/>
                    <a:pt x="0" y="180499"/>
                  </a:cubicBezTo>
                  <a:cubicBezTo>
                    <a:pt x="0" y="137541"/>
                    <a:pt x="12573" y="98203"/>
                    <a:pt x="37624" y="62675"/>
                  </a:cubicBezTo>
                  <a:cubicBezTo>
                    <a:pt x="62103" y="28385"/>
                    <a:pt x="101346" y="8382"/>
                    <a:pt x="155448" y="2667"/>
                  </a:cubicBezTo>
                  <a:cubicBezTo>
                    <a:pt x="173641" y="857"/>
                    <a:pt x="200787" y="0"/>
                    <a:pt x="236982" y="0"/>
                  </a:cubicBezTo>
                  <a:lnTo>
                    <a:pt x="540163" y="0"/>
                  </a:lnTo>
                  <a:lnTo>
                    <a:pt x="540163" y="108871"/>
                  </a:lnTo>
                  <a:lnTo>
                    <a:pt x="266509" y="108871"/>
                  </a:lnTo>
                  <a:cubicBezTo>
                    <a:pt x="225647" y="109157"/>
                    <a:pt x="198406" y="110966"/>
                    <a:pt x="184975" y="114205"/>
                  </a:cubicBezTo>
                  <a:cubicBezTo>
                    <a:pt x="157543" y="121063"/>
                    <a:pt x="143732" y="141827"/>
                    <a:pt x="143732" y="176498"/>
                  </a:cubicBezTo>
                  <a:cubicBezTo>
                    <a:pt x="143732" y="205740"/>
                    <a:pt x="155257" y="225457"/>
                    <a:pt x="178213" y="235649"/>
                  </a:cubicBezTo>
                  <a:cubicBezTo>
                    <a:pt x="193738" y="242507"/>
                    <a:pt x="219456" y="245936"/>
                    <a:pt x="255270" y="245936"/>
                  </a:cubicBezTo>
                  <a:lnTo>
                    <a:pt x="353377" y="245936"/>
                  </a:lnTo>
                  <a:cubicBezTo>
                    <a:pt x="403574" y="245936"/>
                    <a:pt x="441007" y="250222"/>
                    <a:pt x="465772" y="258890"/>
                  </a:cubicBezTo>
                  <a:cubicBezTo>
                    <a:pt x="509016" y="273558"/>
                    <a:pt x="538734" y="299180"/>
                    <a:pt x="554926" y="335947"/>
                  </a:cubicBezTo>
                  <a:cubicBezTo>
                    <a:pt x="568071" y="365474"/>
                    <a:pt x="574643" y="397193"/>
                    <a:pt x="574643" y="430911"/>
                  </a:cubicBezTo>
                  <a:cubicBezTo>
                    <a:pt x="574643" y="467963"/>
                    <a:pt x="566166" y="501206"/>
                    <a:pt x="549116" y="530733"/>
                  </a:cubicBezTo>
                  <a:cubicBezTo>
                    <a:pt x="525209" y="572548"/>
                    <a:pt x="489204" y="597503"/>
                    <a:pt x="441198" y="605504"/>
                  </a:cubicBezTo>
                  <a:cubicBezTo>
                    <a:pt x="417957" y="609410"/>
                    <a:pt x="383000" y="611315"/>
                    <a:pt x="336423" y="611315"/>
                  </a:cubicBezTo>
                  <a:lnTo>
                    <a:pt x="29051" y="611315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  <p:sp>
          <p:nvSpPr>
            <p:cNvPr id="25" name="手繪多邊形: 圖案 24">
              <a:extLst>
                <a:ext uri="{FF2B5EF4-FFF2-40B4-BE49-F238E27FC236}">
                  <a16:creationId xmlns:a16="http://schemas.microsoft.com/office/drawing/2014/main" id="{680794F2-17A6-4D3E-90F1-3449ED507808}"/>
                </a:ext>
              </a:extLst>
            </p:cNvPr>
            <p:cNvSpPr/>
            <p:nvPr/>
          </p:nvSpPr>
          <p:spPr>
            <a:xfrm>
              <a:off x="4166806" y="2576703"/>
              <a:ext cx="209550" cy="104775"/>
            </a:xfrm>
            <a:custGeom>
              <a:avLst/>
              <a:gdLst>
                <a:gd name="connsiteX0" fmla="*/ 214027 w 209550"/>
                <a:gd name="connsiteY0" fmla="*/ 0 h 104775"/>
                <a:gd name="connsiteX1" fmla="*/ 214027 w 209550"/>
                <a:gd name="connsiteY1" fmla="*/ 110204 h 104775"/>
                <a:gd name="connsiteX2" fmla="*/ 0 w 209550"/>
                <a:gd name="connsiteY2" fmla="*/ 110204 h 104775"/>
                <a:gd name="connsiteX3" fmla="*/ 0 w 209550"/>
                <a:gd name="connsiteY3" fmla="*/ 0 h 104775"/>
                <a:gd name="connsiteX4" fmla="*/ 214027 w 209550"/>
                <a:gd name="connsiteY4" fmla="*/ 0 h 104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9550" h="104775">
                  <a:moveTo>
                    <a:pt x="214027" y="0"/>
                  </a:moveTo>
                  <a:lnTo>
                    <a:pt x="214027" y="110204"/>
                  </a:lnTo>
                  <a:lnTo>
                    <a:pt x="0" y="110204"/>
                  </a:lnTo>
                  <a:lnTo>
                    <a:pt x="0" y="0"/>
                  </a:lnTo>
                  <a:lnTo>
                    <a:pt x="214027" y="0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  <p:sp>
          <p:nvSpPr>
            <p:cNvPr id="26" name="手繪多邊形: 圖案 25">
              <a:extLst>
                <a:ext uri="{FF2B5EF4-FFF2-40B4-BE49-F238E27FC236}">
                  <a16:creationId xmlns:a16="http://schemas.microsoft.com/office/drawing/2014/main" id="{3DCD33AD-424E-4533-B56B-CECE0733847D}"/>
                </a:ext>
              </a:extLst>
            </p:cNvPr>
            <p:cNvSpPr/>
            <p:nvPr/>
          </p:nvSpPr>
          <p:spPr>
            <a:xfrm>
              <a:off x="5061775" y="2257425"/>
              <a:ext cx="533400" cy="609600"/>
            </a:xfrm>
            <a:custGeom>
              <a:avLst/>
              <a:gdLst>
                <a:gd name="connsiteX0" fmla="*/ 533400 w 533400"/>
                <a:gd name="connsiteY0" fmla="*/ 0 h 609600"/>
                <a:gd name="connsiteX1" fmla="*/ 533400 w 533400"/>
                <a:gd name="connsiteY1" fmla="*/ 108395 h 609600"/>
                <a:gd name="connsiteX2" fmla="*/ 162115 w 533400"/>
                <a:gd name="connsiteY2" fmla="*/ 611315 h 609600"/>
                <a:gd name="connsiteX3" fmla="*/ 3143 w 533400"/>
                <a:gd name="connsiteY3" fmla="*/ 611315 h 609600"/>
                <a:gd name="connsiteX4" fmla="*/ 387382 w 533400"/>
                <a:gd name="connsiteY4" fmla="*/ 108395 h 609600"/>
                <a:gd name="connsiteX5" fmla="*/ 0 w 533400"/>
                <a:gd name="connsiteY5" fmla="*/ 108395 h 609600"/>
                <a:gd name="connsiteX6" fmla="*/ 0 w 533400"/>
                <a:gd name="connsiteY6" fmla="*/ 0 h 609600"/>
                <a:gd name="connsiteX7" fmla="*/ 533400 w 533400"/>
                <a:gd name="connsiteY7" fmla="*/ 0 h 60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3400" h="609600">
                  <a:moveTo>
                    <a:pt x="533400" y="0"/>
                  </a:moveTo>
                  <a:lnTo>
                    <a:pt x="533400" y="108395"/>
                  </a:lnTo>
                  <a:lnTo>
                    <a:pt x="162115" y="611315"/>
                  </a:lnTo>
                  <a:lnTo>
                    <a:pt x="3143" y="611315"/>
                  </a:lnTo>
                  <a:lnTo>
                    <a:pt x="387382" y="108395"/>
                  </a:lnTo>
                  <a:lnTo>
                    <a:pt x="0" y="108395"/>
                  </a:lnTo>
                  <a:lnTo>
                    <a:pt x="0" y="0"/>
                  </a:lnTo>
                  <a:lnTo>
                    <a:pt x="533400" y="0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  <p:sp>
          <p:nvSpPr>
            <p:cNvPr id="27" name="手繪多邊形: 圖案 26">
              <a:extLst>
                <a:ext uri="{FF2B5EF4-FFF2-40B4-BE49-F238E27FC236}">
                  <a16:creationId xmlns:a16="http://schemas.microsoft.com/office/drawing/2014/main" id="{D182F921-7A99-4ABD-A75B-B2172B071D11}"/>
                </a:ext>
              </a:extLst>
            </p:cNvPr>
            <p:cNvSpPr/>
            <p:nvPr/>
          </p:nvSpPr>
          <p:spPr>
            <a:xfrm>
              <a:off x="5650199" y="2257425"/>
              <a:ext cx="542925" cy="609600"/>
            </a:xfrm>
            <a:custGeom>
              <a:avLst/>
              <a:gdLst>
                <a:gd name="connsiteX0" fmla="*/ 129951 w 542925"/>
                <a:gd name="connsiteY0" fmla="*/ 502920 h 609600"/>
                <a:gd name="connsiteX1" fmla="*/ 529430 w 542925"/>
                <a:gd name="connsiteY1" fmla="*/ 502920 h 609600"/>
                <a:gd name="connsiteX2" fmla="*/ 529430 w 542925"/>
                <a:gd name="connsiteY2" fmla="*/ 611315 h 609600"/>
                <a:gd name="connsiteX3" fmla="*/ 31 w 542925"/>
                <a:gd name="connsiteY3" fmla="*/ 611315 h 609600"/>
                <a:gd name="connsiteX4" fmla="*/ 31 w 542925"/>
                <a:gd name="connsiteY4" fmla="*/ 448723 h 609600"/>
                <a:gd name="connsiteX5" fmla="*/ 51561 w 542925"/>
                <a:gd name="connsiteY5" fmla="*/ 292418 h 609600"/>
                <a:gd name="connsiteX6" fmla="*/ 105568 w 542925"/>
                <a:gd name="connsiteY6" fmla="*/ 260128 h 609600"/>
                <a:gd name="connsiteX7" fmla="*/ 197579 w 542925"/>
                <a:gd name="connsiteY7" fmla="*/ 252031 h 609600"/>
                <a:gd name="connsiteX8" fmla="*/ 297401 w 542925"/>
                <a:gd name="connsiteY8" fmla="*/ 252031 h 609600"/>
                <a:gd name="connsiteX9" fmla="*/ 369505 w 542925"/>
                <a:gd name="connsiteY9" fmla="*/ 239459 h 609600"/>
                <a:gd name="connsiteX10" fmla="*/ 402176 w 542925"/>
                <a:gd name="connsiteY10" fmla="*/ 183071 h 609600"/>
                <a:gd name="connsiteX11" fmla="*/ 371696 w 542925"/>
                <a:gd name="connsiteY11" fmla="*/ 122587 h 609600"/>
                <a:gd name="connsiteX12" fmla="*/ 297306 w 542925"/>
                <a:gd name="connsiteY12" fmla="*/ 108299 h 609600"/>
                <a:gd name="connsiteX13" fmla="*/ 9841 w 542925"/>
                <a:gd name="connsiteY13" fmla="*/ 108299 h 609600"/>
                <a:gd name="connsiteX14" fmla="*/ 9841 w 542925"/>
                <a:gd name="connsiteY14" fmla="*/ 0 h 609600"/>
                <a:gd name="connsiteX15" fmla="*/ 324643 w 542925"/>
                <a:gd name="connsiteY15" fmla="*/ 0 h 609600"/>
                <a:gd name="connsiteX16" fmla="*/ 488663 w 542925"/>
                <a:gd name="connsiteY16" fmla="*/ 38957 h 609600"/>
                <a:gd name="connsiteX17" fmla="*/ 530573 w 542925"/>
                <a:gd name="connsiteY17" fmla="*/ 98298 h 609600"/>
                <a:gd name="connsiteX18" fmla="*/ 545623 w 542925"/>
                <a:gd name="connsiteY18" fmla="*/ 178213 h 609600"/>
                <a:gd name="connsiteX19" fmla="*/ 527239 w 542925"/>
                <a:gd name="connsiteY19" fmla="*/ 272510 h 609600"/>
                <a:gd name="connsiteX20" fmla="*/ 476185 w 542925"/>
                <a:gd name="connsiteY20" fmla="*/ 332708 h 609600"/>
                <a:gd name="connsiteX21" fmla="*/ 333786 w 542925"/>
                <a:gd name="connsiteY21" fmla="*/ 360521 h 609600"/>
                <a:gd name="connsiteX22" fmla="*/ 247300 w 542925"/>
                <a:gd name="connsiteY22" fmla="*/ 360521 h 609600"/>
                <a:gd name="connsiteX23" fmla="*/ 178529 w 542925"/>
                <a:gd name="connsiteY23" fmla="*/ 366332 h 609600"/>
                <a:gd name="connsiteX24" fmla="*/ 145192 w 542925"/>
                <a:gd name="connsiteY24" fmla="*/ 386525 h 609600"/>
                <a:gd name="connsiteX25" fmla="*/ 129951 w 542925"/>
                <a:gd name="connsiteY25" fmla="*/ 448818 h 609600"/>
                <a:gd name="connsiteX26" fmla="*/ 129951 w 542925"/>
                <a:gd name="connsiteY26" fmla="*/ 502920 h 60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542925" h="609600">
                  <a:moveTo>
                    <a:pt x="129951" y="502920"/>
                  </a:moveTo>
                  <a:lnTo>
                    <a:pt x="529430" y="502920"/>
                  </a:lnTo>
                  <a:lnTo>
                    <a:pt x="529430" y="611315"/>
                  </a:lnTo>
                  <a:lnTo>
                    <a:pt x="31" y="611315"/>
                  </a:lnTo>
                  <a:lnTo>
                    <a:pt x="31" y="448723"/>
                  </a:lnTo>
                  <a:cubicBezTo>
                    <a:pt x="-827" y="380333"/>
                    <a:pt x="16318" y="328232"/>
                    <a:pt x="51561" y="292418"/>
                  </a:cubicBezTo>
                  <a:cubicBezTo>
                    <a:pt x="67944" y="276320"/>
                    <a:pt x="85946" y="265557"/>
                    <a:pt x="105568" y="260128"/>
                  </a:cubicBezTo>
                  <a:cubicBezTo>
                    <a:pt x="125094" y="254794"/>
                    <a:pt x="155764" y="252031"/>
                    <a:pt x="197579" y="252031"/>
                  </a:cubicBezTo>
                  <a:lnTo>
                    <a:pt x="297401" y="252031"/>
                  </a:lnTo>
                  <a:cubicBezTo>
                    <a:pt x="330834" y="252031"/>
                    <a:pt x="354932" y="247841"/>
                    <a:pt x="369505" y="239459"/>
                  </a:cubicBezTo>
                  <a:cubicBezTo>
                    <a:pt x="391318" y="226886"/>
                    <a:pt x="402176" y="208121"/>
                    <a:pt x="402176" y="183071"/>
                  </a:cubicBezTo>
                  <a:cubicBezTo>
                    <a:pt x="402176" y="155639"/>
                    <a:pt x="391984" y="135446"/>
                    <a:pt x="371696" y="122587"/>
                  </a:cubicBezTo>
                  <a:cubicBezTo>
                    <a:pt x="356456" y="113062"/>
                    <a:pt x="331691" y="108299"/>
                    <a:pt x="297306" y="108299"/>
                  </a:cubicBezTo>
                  <a:lnTo>
                    <a:pt x="9841" y="108299"/>
                  </a:lnTo>
                  <a:lnTo>
                    <a:pt x="9841" y="0"/>
                  </a:lnTo>
                  <a:lnTo>
                    <a:pt x="324643" y="0"/>
                  </a:lnTo>
                  <a:cubicBezTo>
                    <a:pt x="402938" y="0"/>
                    <a:pt x="457611" y="12954"/>
                    <a:pt x="488663" y="38957"/>
                  </a:cubicBezTo>
                  <a:cubicBezTo>
                    <a:pt x="506570" y="53912"/>
                    <a:pt x="520572" y="73628"/>
                    <a:pt x="530573" y="98298"/>
                  </a:cubicBezTo>
                  <a:cubicBezTo>
                    <a:pt x="540574" y="122873"/>
                    <a:pt x="545623" y="149543"/>
                    <a:pt x="545623" y="178213"/>
                  </a:cubicBezTo>
                  <a:cubicBezTo>
                    <a:pt x="545623" y="213741"/>
                    <a:pt x="539527" y="245174"/>
                    <a:pt x="527239" y="272510"/>
                  </a:cubicBezTo>
                  <a:cubicBezTo>
                    <a:pt x="514952" y="299847"/>
                    <a:pt x="497998" y="319945"/>
                    <a:pt x="476185" y="332708"/>
                  </a:cubicBezTo>
                  <a:cubicBezTo>
                    <a:pt x="444848" y="351187"/>
                    <a:pt x="397414" y="360521"/>
                    <a:pt x="333786" y="360521"/>
                  </a:cubicBezTo>
                  <a:lnTo>
                    <a:pt x="247300" y="360521"/>
                  </a:lnTo>
                  <a:cubicBezTo>
                    <a:pt x="216534" y="360521"/>
                    <a:pt x="193674" y="362426"/>
                    <a:pt x="178529" y="366332"/>
                  </a:cubicBezTo>
                  <a:cubicBezTo>
                    <a:pt x="163479" y="370237"/>
                    <a:pt x="152335" y="376904"/>
                    <a:pt x="145192" y="386525"/>
                  </a:cubicBezTo>
                  <a:cubicBezTo>
                    <a:pt x="135667" y="396716"/>
                    <a:pt x="130523" y="417386"/>
                    <a:pt x="129951" y="448818"/>
                  </a:cubicBezTo>
                  <a:lnTo>
                    <a:pt x="129951" y="502920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  <p:sp>
          <p:nvSpPr>
            <p:cNvPr id="28" name="手繪多邊形: 圖案 27">
              <a:extLst>
                <a:ext uri="{FF2B5EF4-FFF2-40B4-BE49-F238E27FC236}">
                  <a16:creationId xmlns:a16="http://schemas.microsoft.com/office/drawing/2014/main" id="{710394D5-A300-407D-BCCE-DF2CE74365EE}"/>
                </a:ext>
              </a:extLst>
            </p:cNvPr>
            <p:cNvSpPr/>
            <p:nvPr/>
          </p:nvSpPr>
          <p:spPr>
            <a:xfrm>
              <a:off x="6285738" y="2257425"/>
              <a:ext cx="533400" cy="609600"/>
            </a:xfrm>
            <a:custGeom>
              <a:avLst/>
              <a:gdLst>
                <a:gd name="connsiteX0" fmla="*/ 124015 w 533400"/>
                <a:gd name="connsiteY0" fmla="*/ 162973 h 609600"/>
                <a:gd name="connsiteX1" fmla="*/ 124015 w 533400"/>
                <a:gd name="connsiteY1" fmla="*/ 611219 h 609600"/>
                <a:gd name="connsiteX2" fmla="*/ 0 w 533400"/>
                <a:gd name="connsiteY2" fmla="*/ 611219 h 609600"/>
                <a:gd name="connsiteX3" fmla="*/ 0 w 533400"/>
                <a:gd name="connsiteY3" fmla="*/ 0 h 609600"/>
                <a:gd name="connsiteX4" fmla="*/ 166592 w 533400"/>
                <a:gd name="connsiteY4" fmla="*/ 0 h 609600"/>
                <a:gd name="connsiteX5" fmla="*/ 409765 w 533400"/>
                <a:gd name="connsiteY5" fmla="*/ 455486 h 609600"/>
                <a:gd name="connsiteX6" fmla="*/ 409765 w 533400"/>
                <a:gd name="connsiteY6" fmla="*/ 0 h 609600"/>
                <a:gd name="connsiteX7" fmla="*/ 533781 w 533400"/>
                <a:gd name="connsiteY7" fmla="*/ 0 h 609600"/>
                <a:gd name="connsiteX8" fmla="*/ 533781 w 533400"/>
                <a:gd name="connsiteY8" fmla="*/ 611315 h 609600"/>
                <a:gd name="connsiteX9" fmla="*/ 373475 w 533400"/>
                <a:gd name="connsiteY9" fmla="*/ 611315 h 609600"/>
                <a:gd name="connsiteX10" fmla="*/ 124015 w 533400"/>
                <a:gd name="connsiteY10" fmla="*/ 162973 h 60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33400" h="609600">
                  <a:moveTo>
                    <a:pt x="124015" y="162973"/>
                  </a:moveTo>
                  <a:lnTo>
                    <a:pt x="124015" y="611219"/>
                  </a:lnTo>
                  <a:lnTo>
                    <a:pt x="0" y="611219"/>
                  </a:lnTo>
                  <a:lnTo>
                    <a:pt x="0" y="0"/>
                  </a:lnTo>
                  <a:lnTo>
                    <a:pt x="166592" y="0"/>
                  </a:lnTo>
                  <a:lnTo>
                    <a:pt x="409765" y="455486"/>
                  </a:lnTo>
                  <a:lnTo>
                    <a:pt x="409765" y="0"/>
                  </a:lnTo>
                  <a:lnTo>
                    <a:pt x="533781" y="0"/>
                  </a:lnTo>
                  <a:lnTo>
                    <a:pt x="533781" y="611315"/>
                  </a:lnTo>
                  <a:lnTo>
                    <a:pt x="373475" y="611315"/>
                  </a:lnTo>
                  <a:lnTo>
                    <a:pt x="124015" y="162973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  <p:sp>
          <p:nvSpPr>
            <p:cNvPr id="29" name="手繪多邊形: 圖案 28">
              <a:extLst>
                <a:ext uri="{FF2B5EF4-FFF2-40B4-BE49-F238E27FC236}">
                  <a16:creationId xmlns:a16="http://schemas.microsoft.com/office/drawing/2014/main" id="{7808618F-9BEB-41AA-9A73-7361C7A9C53A}"/>
                </a:ext>
              </a:extLst>
            </p:cNvPr>
            <p:cNvSpPr/>
            <p:nvPr/>
          </p:nvSpPr>
          <p:spPr>
            <a:xfrm>
              <a:off x="4427124" y="2387155"/>
              <a:ext cx="552450" cy="495300"/>
            </a:xfrm>
            <a:custGeom>
              <a:avLst/>
              <a:gdLst>
                <a:gd name="connsiteX0" fmla="*/ 349949 w 552450"/>
                <a:gd name="connsiteY0" fmla="*/ 247841 h 495300"/>
                <a:gd name="connsiteX1" fmla="*/ 554831 w 552450"/>
                <a:gd name="connsiteY1" fmla="*/ 496919 h 495300"/>
                <a:gd name="connsiteX2" fmla="*/ 410432 w 552450"/>
                <a:gd name="connsiteY2" fmla="*/ 496919 h 495300"/>
                <a:gd name="connsiteX3" fmla="*/ 277749 w 552450"/>
                <a:gd name="connsiteY3" fmla="*/ 336232 h 495300"/>
                <a:gd name="connsiteX4" fmla="*/ 145066 w 552450"/>
                <a:gd name="connsiteY4" fmla="*/ 496919 h 495300"/>
                <a:gd name="connsiteX5" fmla="*/ 0 w 552450"/>
                <a:gd name="connsiteY5" fmla="*/ 496919 h 495300"/>
                <a:gd name="connsiteX6" fmla="*/ 204883 w 552450"/>
                <a:gd name="connsiteY6" fmla="*/ 247841 h 495300"/>
                <a:gd name="connsiteX7" fmla="*/ 0 w 552450"/>
                <a:gd name="connsiteY7" fmla="*/ 0 h 495300"/>
                <a:gd name="connsiteX8" fmla="*/ 145733 w 552450"/>
                <a:gd name="connsiteY8" fmla="*/ 0 h 495300"/>
                <a:gd name="connsiteX9" fmla="*/ 277749 w 552450"/>
                <a:gd name="connsiteY9" fmla="*/ 160020 h 495300"/>
                <a:gd name="connsiteX10" fmla="*/ 409099 w 552450"/>
                <a:gd name="connsiteY10" fmla="*/ 0 h 495300"/>
                <a:gd name="connsiteX11" fmla="*/ 554831 w 552450"/>
                <a:gd name="connsiteY11" fmla="*/ 0 h 495300"/>
                <a:gd name="connsiteX12" fmla="*/ 349949 w 552450"/>
                <a:gd name="connsiteY12" fmla="*/ 247841 h 495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52450" h="495300">
                  <a:moveTo>
                    <a:pt x="349949" y="247841"/>
                  </a:moveTo>
                  <a:lnTo>
                    <a:pt x="554831" y="496919"/>
                  </a:lnTo>
                  <a:lnTo>
                    <a:pt x="410432" y="496919"/>
                  </a:lnTo>
                  <a:lnTo>
                    <a:pt x="277749" y="336232"/>
                  </a:lnTo>
                  <a:lnTo>
                    <a:pt x="145066" y="496919"/>
                  </a:lnTo>
                  <a:lnTo>
                    <a:pt x="0" y="496919"/>
                  </a:lnTo>
                  <a:lnTo>
                    <a:pt x="204883" y="247841"/>
                  </a:lnTo>
                  <a:lnTo>
                    <a:pt x="0" y="0"/>
                  </a:lnTo>
                  <a:lnTo>
                    <a:pt x="145733" y="0"/>
                  </a:lnTo>
                  <a:lnTo>
                    <a:pt x="277749" y="160020"/>
                  </a:lnTo>
                  <a:lnTo>
                    <a:pt x="409099" y="0"/>
                  </a:lnTo>
                  <a:lnTo>
                    <a:pt x="554831" y="0"/>
                  </a:lnTo>
                  <a:lnTo>
                    <a:pt x="349949" y="24784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/>
            </a:p>
          </p:txBody>
        </p:sp>
      </p:grpSp>
      <p:pic>
        <p:nvPicPr>
          <p:cNvPr id="16" name="圖片 15" descr="一張含有 室內, 桌, 武器 的圖片&#10;&#10;自動產生的描述">
            <a:extLst>
              <a:ext uri="{FF2B5EF4-FFF2-40B4-BE49-F238E27FC236}">
                <a16:creationId xmlns:a16="http://schemas.microsoft.com/office/drawing/2014/main" id="{D98BA892-C8DC-4EFC-BE0B-B95AFFC2FEA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305" t="10716" r="6764" b="13812"/>
          <a:stretch/>
        </p:blipFill>
        <p:spPr>
          <a:xfrm rot="20849906">
            <a:off x="-948550" y="2821598"/>
            <a:ext cx="4467485" cy="2096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4140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905FA-0C57-4883-8AE8-D188DCD071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34" y="269743"/>
            <a:ext cx="7886700" cy="994172"/>
          </a:xfrm>
        </p:spPr>
        <p:txBody>
          <a:bodyPr>
            <a:normAutofit/>
          </a:bodyPr>
          <a:lstStyle/>
          <a:p>
            <a:pPr>
              <a:lnSpc>
                <a:spcPts val="3600"/>
              </a:lnSpc>
            </a:pPr>
            <a:r>
              <a:rPr lang="en-US" altLang="zh-TW"/>
              <a:t>QNAP</a:t>
            </a:r>
            <a:r>
              <a:rPr lang="zh-TW" altLang="en-US"/>
              <a:t> </a:t>
            </a:r>
            <a:r>
              <a:rPr lang="en-US" altLang="zh-CN"/>
              <a:t>Data Backup Solutions</a:t>
            </a:r>
            <a:endParaRPr lang="zh-TW" altLang="en-US"/>
          </a:p>
        </p:txBody>
      </p:sp>
      <p:pic>
        <p:nvPicPr>
          <p:cNvPr id="19" name="圖片 45">
            <a:extLst>
              <a:ext uri="{FF2B5EF4-FFF2-40B4-BE49-F238E27FC236}">
                <a16:creationId xmlns:a16="http://schemas.microsoft.com/office/drawing/2014/main" id="{880C67F2-6F4E-495A-82FE-2272B367B2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234" y="2262964"/>
            <a:ext cx="8087532" cy="2321570"/>
          </a:xfrm>
          <a:prstGeom prst="rect">
            <a:avLst/>
          </a:prstGeom>
        </p:spPr>
      </p:pic>
      <p:pic>
        <p:nvPicPr>
          <p:cNvPr id="20" name="圖片 46">
            <a:extLst>
              <a:ext uri="{FF2B5EF4-FFF2-40B4-BE49-F238E27FC236}">
                <a16:creationId xmlns:a16="http://schemas.microsoft.com/office/drawing/2014/main" id="{6BEAC099-12CE-42E6-BEE0-A4D836AE92E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97"/>
          <a:stretch/>
        </p:blipFill>
        <p:spPr>
          <a:xfrm>
            <a:off x="-1" y="1588837"/>
            <a:ext cx="9144001" cy="430226"/>
          </a:xfrm>
          <a:prstGeom prst="rect">
            <a:avLst/>
          </a:prstGeom>
        </p:spPr>
      </p:pic>
      <p:sp>
        <p:nvSpPr>
          <p:cNvPr id="21" name="Google Shape;154;p22">
            <a:extLst>
              <a:ext uri="{FF2B5EF4-FFF2-40B4-BE49-F238E27FC236}">
                <a16:creationId xmlns:a16="http://schemas.microsoft.com/office/drawing/2014/main" id="{712DB3CA-3D52-4650-97B5-6685CF6536D7}"/>
              </a:ext>
            </a:extLst>
          </p:cNvPr>
          <p:cNvSpPr txBox="1"/>
          <p:nvPr/>
        </p:nvSpPr>
        <p:spPr>
          <a:xfrm>
            <a:off x="455009" y="1475539"/>
            <a:ext cx="1796067" cy="6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892" indent="-165096" algn="ctr">
              <a:buClr>
                <a:srgbClr val="0E7988"/>
              </a:buClr>
              <a:buSzPts val="700"/>
            </a:pPr>
            <a:r>
              <a:rPr lang="en-US" altLang="zh-CN" sz="2250" b="1">
                <a:solidFill>
                  <a:schemeClr val="bg1"/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Local</a:t>
            </a:r>
            <a:endParaRPr lang="en-US" altLang="zh-TW" sz="2250" b="1">
              <a:solidFill>
                <a:schemeClr val="bg1"/>
              </a:solidFill>
              <a:latin typeface="Arial" panose="020B0604020202020204" pitchFamily="34" charset="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2" name="Google Shape;155;p22">
            <a:extLst>
              <a:ext uri="{FF2B5EF4-FFF2-40B4-BE49-F238E27FC236}">
                <a16:creationId xmlns:a16="http://schemas.microsoft.com/office/drawing/2014/main" id="{0729C4FB-0F6F-4997-B5A9-E2E7AD6D4929}"/>
              </a:ext>
            </a:extLst>
          </p:cNvPr>
          <p:cNvSpPr txBox="1"/>
          <p:nvPr/>
        </p:nvSpPr>
        <p:spPr>
          <a:xfrm>
            <a:off x="3581551" y="1511239"/>
            <a:ext cx="1723513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892" indent="-165096" algn="ctr">
              <a:buClr>
                <a:srgbClr val="0E7988"/>
              </a:buClr>
              <a:buSzPts val="700"/>
            </a:pPr>
            <a:r>
              <a:rPr lang="en-US" altLang="zh-CN" sz="2250" b="1">
                <a:solidFill>
                  <a:schemeClr val="bg1"/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Remote</a:t>
            </a:r>
            <a:endParaRPr lang="en-US" altLang="zh-TW" sz="2250" b="1">
              <a:solidFill>
                <a:schemeClr val="bg1"/>
              </a:solidFill>
              <a:latin typeface="Arial" panose="020B0604020202020204" pitchFamily="34" charset="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3" name="Google Shape;156;p22">
            <a:extLst>
              <a:ext uri="{FF2B5EF4-FFF2-40B4-BE49-F238E27FC236}">
                <a16:creationId xmlns:a16="http://schemas.microsoft.com/office/drawing/2014/main" id="{A9D295EB-049D-4A44-8593-C5286558D66A}"/>
              </a:ext>
            </a:extLst>
          </p:cNvPr>
          <p:cNvSpPr txBox="1"/>
          <p:nvPr/>
        </p:nvSpPr>
        <p:spPr>
          <a:xfrm>
            <a:off x="6936577" y="1556860"/>
            <a:ext cx="1590438" cy="50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892" indent="-165096" algn="ctr">
              <a:buClr>
                <a:srgbClr val="0E7988"/>
              </a:buClr>
              <a:buSzPts val="700"/>
            </a:pPr>
            <a:r>
              <a:rPr lang="en-US" altLang="zh-CN" sz="2250" b="1">
                <a:solidFill>
                  <a:schemeClr val="bg1"/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Cloud</a:t>
            </a:r>
            <a:endParaRPr lang="en-US" altLang="zh-TW" sz="2250" b="1">
              <a:solidFill>
                <a:schemeClr val="bg1"/>
              </a:solidFill>
              <a:latin typeface="Arial" panose="020B0604020202020204" pitchFamily="34" charset="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4" name="Google Shape;157;p22">
            <a:extLst>
              <a:ext uri="{FF2B5EF4-FFF2-40B4-BE49-F238E27FC236}">
                <a16:creationId xmlns:a16="http://schemas.microsoft.com/office/drawing/2014/main" id="{7D0123C0-8F7E-46C6-A2BA-0CF7EFD87A6F}"/>
              </a:ext>
            </a:extLst>
          </p:cNvPr>
          <p:cNvSpPr txBox="1"/>
          <p:nvPr/>
        </p:nvSpPr>
        <p:spPr>
          <a:xfrm>
            <a:off x="455009" y="3181481"/>
            <a:ext cx="1716600" cy="33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434343"/>
              </a:buClr>
              <a:buSzPts val="300"/>
            </a:pPr>
            <a:r>
              <a:rPr lang="af-ZA" altLang="zh-TW" sz="1050" b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Mac </a:t>
            </a:r>
            <a:r>
              <a:rPr lang="af-ZA" altLang="zh-TW" sz="1050" b="1" err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Time</a:t>
            </a:r>
            <a:r>
              <a:rPr lang="af-ZA" altLang="zh-TW" sz="1050" b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af-ZA" altLang="zh-TW" sz="1050" b="1" err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Machine</a:t>
            </a:r>
            <a:endParaRPr lang="af-ZA" sz="1050" b="1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  <a:p>
            <a:pPr algn="ctr">
              <a:buClr>
                <a:srgbClr val="434343"/>
              </a:buClr>
              <a:buSzPts val="300"/>
            </a:pPr>
            <a:r>
              <a:rPr lang="af-ZA" altLang="zh-TW" sz="1050" b="1" err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Netbak</a:t>
            </a:r>
            <a:r>
              <a:rPr lang="af-ZA" altLang="zh-TW" sz="1050" b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af-ZA" altLang="zh-TW" sz="1050" b="1" err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Replicator</a:t>
            </a:r>
            <a:endParaRPr lang="af-ZA" altLang="zh-TW" sz="1050" b="1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5" name="Google Shape;158;p22">
            <a:extLst>
              <a:ext uri="{FF2B5EF4-FFF2-40B4-BE49-F238E27FC236}">
                <a16:creationId xmlns:a16="http://schemas.microsoft.com/office/drawing/2014/main" id="{81A8287B-71AF-45D0-83E8-09F951C56AE4}"/>
              </a:ext>
            </a:extLst>
          </p:cNvPr>
          <p:cNvSpPr txBox="1"/>
          <p:nvPr/>
        </p:nvSpPr>
        <p:spPr>
          <a:xfrm>
            <a:off x="1959047" y="4575563"/>
            <a:ext cx="1384810" cy="33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>
                <a:srgbClr val="434343"/>
              </a:buClr>
              <a:buSzPts val="300"/>
            </a:pPr>
            <a:r>
              <a:rPr lang="en-US" altLang="zh-TW" sz="1050" b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External storage</a:t>
            </a:r>
            <a:r>
              <a:rPr lang="zh-TW" altLang="en-US" sz="1050" b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 </a:t>
            </a:r>
            <a:r>
              <a:rPr lang="en-US" altLang="zh-TW" sz="1050" b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/ TR-004</a:t>
            </a:r>
          </a:p>
        </p:txBody>
      </p:sp>
      <p:sp>
        <p:nvSpPr>
          <p:cNvPr id="26" name="Google Shape;159;p22">
            <a:extLst>
              <a:ext uri="{FF2B5EF4-FFF2-40B4-BE49-F238E27FC236}">
                <a16:creationId xmlns:a16="http://schemas.microsoft.com/office/drawing/2014/main" id="{74FC6F67-1874-4D34-B365-95EDB983F0C2}"/>
              </a:ext>
            </a:extLst>
          </p:cNvPr>
          <p:cNvSpPr txBox="1"/>
          <p:nvPr/>
        </p:nvSpPr>
        <p:spPr>
          <a:xfrm>
            <a:off x="3736230" y="4566593"/>
            <a:ext cx="734700" cy="33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434343"/>
              </a:buClr>
              <a:buSzPts val="300"/>
            </a:pPr>
            <a:r>
              <a:rPr lang="en-US" altLang="zh-TW" sz="1050" b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VJBOD</a:t>
            </a:r>
            <a:endParaRPr lang="en-US" sz="1050" b="1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7" name="Google Shape;160;p22">
            <a:extLst>
              <a:ext uri="{FF2B5EF4-FFF2-40B4-BE49-F238E27FC236}">
                <a16:creationId xmlns:a16="http://schemas.microsoft.com/office/drawing/2014/main" id="{78EC4829-3303-41F2-9103-24D8952A35BC}"/>
              </a:ext>
            </a:extLst>
          </p:cNvPr>
          <p:cNvSpPr txBox="1"/>
          <p:nvPr/>
        </p:nvSpPr>
        <p:spPr>
          <a:xfrm>
            <a:off x="3908393" y="2412108"/>
            <a:ext cx="1031763" cy="1676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434343"/>
              </a:buClr>
              <a:buSzPts val="300"/>
            </a:pPr>
            <a:r>
              <a:rPr lang="af-ZA" altLang="zh-TW" sz="1050" b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RTRR</a:t>
            </a:r>
            <a:endParaRPr lang="af-ZA" sz="1050" b="1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8" name="Google Shape;162;p22">
            <a:extLst>
              <a:ext uri="{FF2B5EF4-FFF2-40B4-BE49-F238E27FC236}">
                <a16:creationId xmlns:a16="http://schemas.microsoft.com/office/drawing/2014/main" id="{ED1E3BD6-0398-4E0B-A821-C8BA7F502D70}"/>
              </a:ext>
            </a:extLst>
          </p:cNvPr>
          <p:cNvSpPr txBox="1"/>
          <p:nvPr/>
        </p:nvSpPr>
        <p:spPr>
          <a:xfrm>
            <a:off x="6071554" y="2408538"/>
            <a:ext cx="1228636" cy="1542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>
                <a:srgbClr val="434343"/>
              </a:buClr>
              <a:buSzPts val="300"/>
            </a:pPr>
            <a:r>
              <a:rPr lang="en-US" altLang="zh-CN" sz="1050" b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Backup</a:t>
            </a:r>
            <a:r>
              <a:rPr lang="en-US" altLang="zh-TW" sz="1050" b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/ </a:t>
            </a:r>
            <a:r>
              <a:rPr lang="en-US" altLang="zh-CN" sz="1050" b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Sync</a:t>
            </a:r>
            <a:endParaRPr lang="en-US" altLang="zh-TW" sz="1050" b="1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29" name="圖片 55">
            <a:extLst>
              <a:ext uri="{FF2B5EF4-FFF2-40B4-BE49-F238E27FC236}">
                <a16:creationId xmlns:a16="http://schemas.microsoft.com/office/drawing/2014/main" id="{4B2C59D4-1158-468E-912D-7ED1CCC45E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93399" y="3178779"/>
            <a:ext cx="300819" cy="447839"/>
          </a:xfrm>
          <a:prstGeom prst="rect">
            <a:avLst/>
          </a:prstGeom>
        </p:spPr>
      </p:pic>
      <p:sp>
        <p:nvSpPr>
          <p:cNvPr id="30" name="Google Shape;162;p22">
            <a:extLst>
              <a:ext uri="{FF2B5EF4-FFF2-40B4-BE49-F238E27FC236}">
                <a16:creationId xmlns:a16="http://schemas.microsoft.com/office/drawing/2014/main" id="{551278FC-812F-420B-9A31-1F5B76B04C30}"/>
              </a:ext>
            </a:extLst>
          </p:cNvPr>
          <p:cNvSpPr txBox="1"/>
          <p:nvPr/>
        </p:nvSpPr>
        <p:spPr>
          <a:xfrm>
            <a:off x="5978513" y="2533282"/>
            <a:ext cx="1228636" cy="42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434343"/>
              </a:buClr>
              <a:buSzPts val="300"/>
            </a:pPr>
            <a:r>
              <a:rPr lang="en-US" altLang="zh-TW" sz="900" b="1">
                <a:solidFill>
                  <a:srgbClr val="000000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TCP BBR</a:t>
            </a:r>
            <a:endParaRPr lang="en-US" altLang="zh-TW" sz="900" b="1">
              <a:solidFill>
                <a:srgbClr val="000000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31" name="矩形 57">
            <a:extLst>
              <a:ext uri="{FF2B5EF4-FFF2-40B4-BE49-F238E27FC236}">
                <a16:creationId xmlns:a16="http://schemas.microsoft.com/office/drawing/2014/main" id="{C7EEEE81-180C-4821-A7CD-0CD256FC091F}"/>
              </a:ext>
            </a:extLst>
          </p:cNvPr>
          <p:cNvSpPr/>
          <p:nvPr/>
        </p:nvSpPr>
        <p:spPr>
          <a:xfrm>
            <a:off x="4928278" y="4208192"/>
            <a:ext cx="1914565" cy="57708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71999">
              <a:buSzPts val="1400"/>
              <a:buFont typeface="Arial" panose="020B0604020202020204" pitchFamily="34" charset="0"/>
              <a:buChar char="•"/>
            </a:pPr>
            <a:r>
              <a:rPr lang="en-US" altLang="zh-TW" sz="1050" b="1" err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Rsync</a:t>
            </a:r>
            <a:r>
              <a:rPr lang="en-US" altLang="zh-TW" sz="1050" b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server</a:t>
            </a:r>
          </a:p>
          <a:p>
            <a:pPr indent="-71999">
              <a:buSzPts val="1400"/>
              <a:buFont typeface="Arial" panose="020B0604020202020204" pitchFamily="34" charset="0"/>
              <a:buChar char="•"/>
            </a:pPr>
            <a:r>
              <a:rPr lang="en-US" altLang="zh-TW" sz="1050" b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CIFS / SMB server</a:t>
            </a:r>
          </a:p>
          <a:p>
            <a:pPr indent="-71999">
              <a:buSzPts val="1400"/>
              <a:buFont typeface="Arial" panose="020B0604020202020204" pitchFamily="34" charset="0"/>
              <a:buChar char="•"/>
            </a:pPr>
            <a:r>
              <a:rPr lang="en-US" altLang="zh-TW" sz="1050" b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FTP server</a:t>
            </a:r>
          </a:p>
        </p:txBody>
      </p:sp>
      <p:sp>
        <p:nvSpPr>
          <p:cNvPr id="32" name="Google Shape;162;p22">
            <a:extLst>
              <a:ext uri="{FF2B5EF4-FFF2-40B4-BE49-F238E27FC236}">
                <a16:creationId xmlns:a16="http://schemas.microsoft.com/office/drawing/2014/main" id="{D63F1078-2040-44F8-AAF2-E5DC5EC81229}"/>
              </a:ext>
            </a:extLst>
          </p:cNvPr>
          <p:cNvSpPr txBox="1"/>
          <p:nvPr/>
        </p:nvSpPr>
        <p:spPr>
          <a:xfrm>
            <a:off x="3828990" y="2533282"/>
            <a:ext cx="1228636" cy="42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434343"/>
              </a:buClr>
              <a:buSzPts val="300"/>
            </a:pPr>
            <a:r>
              <a:rPr lang="en-US" altLang="zh-TW" sz="900" b="1">
                <a:solidFill>
                  <a:srgbClr val="000000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TCP BBR</a:t>
            </a:r>
            <a:endParaRPr lang="en-US" altLang="zh-TW" sz="900" b="1">
              <a:solidFill>
                <a:srgbClr val="000000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33" name="矩形 59">
            <a:extLst>
              <a:ext uri="{FF2B5EF4-FFF2-40B4-BE49-F238E27FC236}">
                <a16:creationId xmlns:a16="http://schemas.microsoft.com/office/drawing/2014/main" id="{E52EDB3F-E0AE-4AB1-8F30-A0BDD727CFE7}"/>
              </a:ext>
            </a:extLst>
          </p:cNvPr>
          <p:cNvSpPr/>
          <p:nvPr/>
        </p:nvSpPr>
        <p:spPr>
          <a:xfrm>
            <a:off x="7260715" y="3204457"/>
            <a:ext cx="1445802" cy="41549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71999">
              <a:buSzPts val="1400"/>
              <a:buFont typeface="Arial" panose="020B0604020202020204" pitchFamily="34" charset="0"/>
              <a:buChar char="•"/>
            </a:pPr>
            <a:r>
              <a:rPr lang="en-US" altLang="zh-CN" sz="1050" b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File storage</a:t>
            </a:r>
            <a:endParaRPr lang="en-US" altLang="zh-TW" sz="1050" b="1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  <a:p>
            <a:pPr indent="-71999">
              <a:buSzPts val="1400"/>
              <a:buFont typeface="Arial" panose="020B0604020202020204" pitchFamily="34" charset="0"/>
              <a:buChar char="•"/>
            </a:pPr>
            <a:r>
              <a:rPr lang="en-US" altLang="zh-TW" sz="1050" b="1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Object storage</a:t>
            </a:r>
          </a:p>
        </p:txBody>
      </p:sp>
      <p:pic>
        <p:nvPicPr>
          <p:cNvPr id="36" name="Picture 36">
            <a:extLst>
              <a:ext uri="{FF2B5EF4-FFF2-40B4-BE49-F238E27FC236}">
                <a16:creationId xmlns:a16="http://schemas.microsoft.com/office/drawing/2014/main" id="{83560F73-787D-4530-9ECD-E1625696651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4780" y="2112644"/>
            <a:ext cx="366013" cy="296676"/>
          </a:xfrm>
          <a:prstGeom prst="rect">
            <a:avLst/>
          </a:prstGeom>
        </p:spPr>
      </p:pic>
      <p:pic>
        <p:nvPicPr>
          <p:cNvPr id="35" name="圖片 61">
            <a:extLst>
              <a:ext uri="{FF2B5EF4-FFF2-40B4-BE49-F238E27FC236}">
                <a16:creationId xmlns:a16="http://schemas.microsoft.com/office/drawing/2014/main" id="{CC53C03A-7935-4702-9EE3-25149D8BFF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3447" y="3499939"/>
            <a:ext cx="300819" cy="447839"/>
          </a:xfrm>
          <a:prstGeom prst="rect">
            <a:avLst/>
          </a:prstGeom>
        </p:spPr>
      </p:pic>
      <p:pic>
        <p:nvPicPr>
          <p:cNvPr id="34" name="圖片 60">
            <a:extLst>
              <a:ext uri="{FF2B5EF4-FFF2-40B4-BE49-F238E27FC236}">
                <a16:creationId xmlns:a16="http://schemas.microsoft.com/office/drawing/2014/main" id="{91D306E7-5931-4337-85BF-90751DDD7A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25071" y="2178531"/>
            <a:ext cx="173072" cy="259581"/>
          </a:xfrm>
          <a:prstGeom prst="rect">
            <a:avLst/>
          </a:prstGeom>
        </p:spPr>
      </p:pic>
      <p:pic>
        <p:nvPicPr>
          <p:cNvPr id="4" name="圖片 8" descr="一張含有 撞球 的圖片&#10;&#10;描述是以非常高的可信度產生">
            <a:extLst>
              <a:ext uri="{FF2B5EF4-FFF2-40B4-BE49-F238E27FC236}">
                <a16:creationId xmlns:a16="http://schemas.microsoft.com/office/drawing/2014/main" id="{B8D7262B-318B-4663-ABAA-D1E6B307A2C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4347" y="2645454"/>
            <a:ext cx="450949" cy="441095"/>
          </a:xfrm>
          <a:prstGeom prst="rect">
            <a:avLst/>
          </a:prstGeom>
        </p:spPr>
      </p:pic>
      <p:pic>
        <p:nvPicPr>
          <p:cNvPr id="39" name="圖片 8" descr="一張含有 撞球 的圖片&#10;&#10;描述是以非常高的可信度產生">
            <a:extLst>
              <a:ext uri="{FF2B5EF4-FFF2-40B4-BE49-F238E27FC236}">
                <a16:creationId xmlns:a16="http://schemas.microsoft.com/office/drawing/2014/main" id="{56872BCA-9664-49FF-AF82-6BC8E376CD5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60043" y="2644519"/>
            <a:ext cx="450949" cy="441095"/>
          </a:xfrm>
          <a:prstGeom prst="rect">
            <a:avLst/>
          </a:prstGeom>
        </p:spPr>
      </p:pic>
      <p:pic>
        <p:nvPicPr>
          <p:cNvPr id="3" name="Picture 4" descr="一張含有 物件 的圖片&#10;&#10;描述是以高可信度產生">
            <a:extLst>
              <a:ext uri="{FF2B5EF4-FFF2-40B4-BE49-F238E27FC236}">
                <a16:creationId xmlns:a16="http://schemas.microsoft.com/office/drawing/2014/main" id="{153C484D-C884-4772-9C4B-EAFD50CFA1A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97426" y="2647731"/>
            <a:ext cx="445870" cy="426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5879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1BE4F6E-270C-4617-94E4-87EF6ED98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68580" tIns="34290" rIns="68580" bIns="34290" rtlCol="0" anchor="ctr">
            <a:noAutofit/>
          </a:bodyPr>
          <a:lstStyle/>
          <a:p>
            <a:r>
              <a:rPr lang="en-US" altLang="zh-TW"/>
              <a:t>HBS 3 Continuous Evolution</a:t>
            </a:r>
          </a:p>
        </p:txBody>
      </p:sp>
      <p:pic>
        <p:nvPicPr>
          <p:cNvPr id="6" name="圖片 8">
            <a:extLst>
              <a:ext uri="{FF2B5EF4-FFF2-40B4-BE49-F238E27FC236}">
                <a16:creationId xmlns:a16="http://schemas.microsoft.com/office/drawing/2014/main" id="{EF24F4C2-E759-4A66-89B3-F45821088B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1987" y="1149605"/>
            <a:ext cx="716991" cy="716991"/>
          </a:xfrm>
          <a:prstGeom prst="rect">
            <a:avLst/>
          </a:prstGeom>
        </p:spPr>
      </p:pic>
      <p:pic>
        <p:nvPicPr>
          <p:cNvPr id="3" name="圖片 4" descr="一張含有 向量圖形 的圖片&#10;&#10;描述是以非常高的可信度產生">
            <a:extLst>
              <a:ext uri="{FF2B5EF4-FFF2-40B4-BE49-F238E27FC236}">
                <a16:creationId xmlns:a16="http://schemas.microsoft.com/office/drawing/2014/main" id="{8E0C205C-5F36-4BEF-BE4C-1E3A33C968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48797" y="1157357"/>
            <a:ext cx="701489" cy="701489"/>
          </a:xfrm>
          <a:prstGeom prst="rect">
            <a:avLst/>
          </a:prstGeom>
        </p:spPr>
      </p:pic>
      <p:graphicFrame>
        <p:nvGraphicFramePr>
          <p:cNvPr id="8" name="表格 4">
            <a:extLst>
              <a:ext uri="{FF2B5EF4-FFF2-40B4-BE49-F238E27FC236}">
                <a16:creationId xmlns:a16="http://schemas.microsoft.com/office/drawing/2014/main" id="{024A1642-2A01-4B47-9E08-8E79B662CB0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32325306"/>
              </p:ext>
            </p:extLst>
          </p:nvPr>
        </p:nvGraphicFramePr>
        <p:xfrm>
          <a:off x="278655" y="1940945"/>
          <a:ext cx="8586689" cy="26874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9252">
                  <a:extLst>
                    <a:ext uri="{9D8B030D-6E8A-4147-A177-3AD203B41FA5}">
                      <a16:colId xmlns:a16="http://schemas.microsoft.com/office/drawing/2014/main" val="3665532687"/>
                    </a:ext>
                  </a:extLst>
                </a:gridCol>
                <a:gridCol w="3076997">
                  <a:extLst>
                    <a:ext uri="{9D8B030D-6E8A-4147-A177-3AD203B41FA5}">
                      <a16:colId xmlns:a16="http://schemas.microsoft.com/office/drawing/2014/main" val="1842703110"/>
                    </a:ext>
                  </a:extLst>
                </a:gridCol>
                <a:gridCol w="3290440">
                  <a:extLst>
                    <a:ext uri="{9D8B030D-6E8A-4147-A177-3AD203B41FA5}">
                      <a16:colId xmlns:a16="http://schemas.microsoft.com/office/drawing/2014/main" val="26493492"/>
                    </a:ext>
                  </a:extLst>
                </a:gridCol>
              </a:tblGrid>
              <a:tr h="355489">
                <a:tc>
                  <a:txBody>
                    <a:bodyPr/>
                    <a:lstStyle/>
                    <a:p>
                      <a:pPr algn="ctr"/>
                      <a:endParaRPr lang="zh-TW" altLang="en-US" sz="2000">
                        <a:latin typeface="Arial" panose="020B0604020202020204" pitchFamily="34" charset="0"/>
                        <a:ea typeface="Microsoft JhengHei"/>
                        <a:cs typeface="Arial" panose="020B0604020202020204" pitchFamily="34" charset="0"/>
                      </a:endParaRPr>
                    </a:p>
                  </a:txBody>
                  <a:tcPr marL="102435" marR="102435" anchor="ctr">
                    <a:solidFill>
                      <a:srgbClr val="CC00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000"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Hybrid Backup Sync  2.1</a:t>
                      </a:r>
                    </a:p>
                  </a:txBody>
                  <a:tcPr marL="102435" marR="102435" anchor="ctr">
                    <a:solidFill>
                      <a:srgbClr val="CC0066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TW" altLang="en-US" sz="2000"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HBS 3</a:t>
                      </a:r>
                    </a:p>
                  </a:txBody>
                  <a:tcPr marL="102435" marR="102435" anchor="ctr">
                    <a:solidFill>
                      <a:srgbClr val="CC00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5941615"/>
                  </a:ext>
                </a:extLst>
              </a:tr>
              <a:tr h="37442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altLang="zh-TW" sz="1600" b="1" i="0" u="none" strike="noStrike" noProof="0">
                          <a:latin typeface="Arial"/>
                          <a:cs typeface="Arial"/>
                        </a:rPr>
                        <a:t>Data Reduction</a:t>
                      </a:r>
                    </a:p>
                  </a:txBody>
                  <a:tcPr marL="102435" marR="102435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sz="1600">
                          <a:latin typeface="Arial"/>
                          <a:ea typeface="微軟正黑體"/>
                          <a:cs typeface="Arial"/>
                        </a:rPr>
                        <a:t>N/A</a:t>
                      </a:r>
                    </a:p>
                  </a:txBody>
                  <a:tcPr marL="102435" marR="102435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altLang="en-US" sz="1600" b="0" i="0" u="none" strike="noStrike" noProof="0">
                          <a:latin typeface="Arial"/>
                          <a:ea typeface="Microsoft JhengHei"/>
                          <a:cs typeface="Arial"/>
                        </a:rPr>
                        <a:t>Supports QuDedup technology</a:t>
                      </a:r>
                    </a:p>
                  </a:txBody>
                  <a:tcPr marL="102435" marR="102435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0092583"/>
                  </a:ext>
                </a:extLst>
              </a:tr>
              <a:tr h="37442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altLang="zh-TW" sz="1600" b="1" i="0" u="none" strike="noStrike" noProof="0">
                          <a:latin typeface="Arial"/>
                          <a:ea typeface="Microsoft JhengHei"/>
                          <a:cs typeface="Arial"/>
                        </a:rPr>
                        <a:t>Internet Acceleration</a:t>
                      </a:r>
                    </a:p>
                  </a:txBody>
                  <a:tcPr marL="102435" marR="102435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sz="1600">
                          <a:latin typeface="Arial"/>
                          <a:ea typeface="微軟正黑體"/>
                          <a:cs typeface="Arial"/>
                        </a:rPr>
                        <a:t>N/A</a:t>
                      </a:r>
                    </a:p>
                  </a:txBody>
                  <a:tcPr marL="102435" marR="102435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600" b="0" i="0" u="none" strike="noStrike" noProof="0">
                          <a:solidFill>
                            <a:srgbClr val="000000"/>
                          </a:solidFill>
                          <a:latin typeface="Arial"/>
                          <a:ea typeface="微軟正黑體"/>
                          <a:cs typeface="Arial"/>
                        </a:rPr>
                        <a:t> Supports TCP BBR</a:t>
                      </a:r>
                      <a:endParaRPr lang="zh-TW" altLang="en-US" sz="1600" b="0" i="0" u="none" strike="noStrike" noProof="0">
                        <a:solidFill>
                          <a:srgbClr val="000000"/>
                        </a:solidFill>
                        <a:latin typeface="Arial"/>
                        <a:ea typeface="Microsoft JhengHei"/>
                        <a:cs typeface="Arial"/>
                      </a:endParaRPr>
                    </a:p>
                  </a:txBody>
                  <a:tcPr marL="102435" marR="102435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9700840"/>
                  </a:ext>
                </a:extLst>
              </a:tr>
              <a:tr h="374424">
                <a:tc>
                  <a:txBody>
                    <a:bodyPr/>
                    <a:lstStyle/>
                    <a:p>
                      <a:r>
                        <a:rPr lang="zh-TW" altLang="en-US" sz="1600" b="1"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Cloud Synchronization</a:t>
                      </a:r>
                    </a:p>
                  </a:txBody>
                  <a:tcPr marL="102435" marR="102435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sz="1600">
                          <a:latin typeface="Arial"/>
                          <a:ea typeface="微軟正黑體"/>
                          <a:cs typeface="Arial"/>
                        </a:rPr>
                        <a:t>Supports 8 cloud providers</a:t>
                      </a:r>
                    </a:p>
                  </a:txBody>
                  <a:tcPr marL="102435" marR="102435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zh-TW" altLang="en-US" sz="1600">
                          <a:latin typeface="Arial"/>
                          <a:ea typeface="Microsoft JhengHei"/>
                          <a:cs typeface="Arial"/>
                        </a:rPr>
                        <a:t>Supports 22 cloud provides</a:t>
                      </a:r>
                    </a:p>
                  </a:txBody>
                  <a:tcPr marL="102435" marR="102435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1284718"/>
                  </a:ext>
                </a:extLst>
              </a:tr>
              <a:tr h="45371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zh-TW" altLang="en-US" sz="1600" b="1"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Cloud Backup</a:t>
                      </a:r>
                    </a:p>
                  </a:txBody>
                  <a:tcPr marL="102435" marR="102435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US" altLang="zh-TW" sz="1600">
                          <a:latin typeface="Arial"/>
                          <a:ea typeface="微軟正黑體"/>
                          <a:cs typeface="Arial"/>
                        </a:rPr>
                        <a:t>Supports 13 cloud providers</a:t>
                      </a:r>
                    </a:p>
                  </a:txBody>
                  <a:tcPr marL="102435" marR="102435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Calibri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10021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910789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圖形 61">
            <a:extLst>
              <a:ext uri="{FF2B5EF4-FFF2-40B4-BE49-F238E27FC236}">
                <a16:creationId xmlns:a16="http://schemas.microsoft.com/office/drawing/2014/main" id="{3F2206FB-5C29-4BEB-9FF2-BED04E5133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36022" y="3476984"/>
            <a:ext cx="874508" cy="53815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D28D52-DC4C-4684-A66D-9891DD9FD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509" y="273844"/>
            <a:ext cx="7886700" cy="994172"/>
          </a:xfrm>
        </p:spPr>
        <p:txBody>
          <a:bodyPr>
            <a:normAutofit fontScale="90000"/>
          </a:bodyPr>
          <a:lstStyle/>
          <a:p>
            <a:r>
              <a:rPr lang="en-US" altLang="zh-TW" sz="3600" err="1">
                <a:latin typeface="Arial"/>
                <a:ea typeface="微軟正黑體"/>
                <a:cs typeface="Arial"/>
              </a:rPr>
              <a:t>QuDedup</a:t>
            </a:r>
            <a:r>
              <a:rPr lang="zh-TW" altLang="en-US" sz="3600">
                <a:latin typeface="Arial"/>
                <a:ea typeface="微軟正黑體"/>
                <a:cs typeface="Arial"/>
              </a:rPr>
              <a:t> Technolog</a:t>
            </a:r>
            <a:r>
              <a:rPr lang="en-US" altLang="zh-TW" sz="3600">
                <a:latin typeface="Arial"/>
                <a:ea typeface="微軟正黑體"/>
                <a:cs typeface="Arial"/>
              </a:rPr>
              <a:t>y: Data Reduction, Small is Fast!</a:t>
            </a:r>
            <a:endParaRPr lang="en-US" altLang="zh-TW" sz="3300">
              <a:latin typeface="Arial"/>
              <a:ea typeface="微軟正黑體"/>
              <a:cs typeface="Arial"/>
            </a:endParaRPr>
          </a:p>
        </p:txBody>
      </p:sp>
      <p:sp>
        <p:nvSpPr>
          <p:cNvPr id="22" name="內容版面配置區 21">
            <a:extLst>
              <a:ext uri="{FF2B5EF4-FFF2-40B4-BE49-F238E27FC236}">
                <a16:creationId xmlns:a16="http://schemas.microsoft.com/office/drawing/2014/main" id="{F3FE0524-AFB9-47AC-A0BB-68E305F72E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979" y="1317045"/>
            <a:ext cx="3829050" cy="9100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TW" sz="1800" b="1">
                <a:solidFill>
                  <a:srgbClr val="114B9D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Feature highlights</a:t>
            </a:r>
          </a:p>
          <a:p>
            <a:pPr marL="177800" indent="-177800">
              <a:buFont typeface="Arial"/>
              <a:buChar char="•"/>
            </a:pPr>
            <a:r>
              <a:rPr lang="en-US" altLang="zh-TW" sz="1600" b="1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Source-side data deduplication</a:t>
            </a:r>
            <a:endParaRPr lang="zh-TW" altLang="en-US" sz="1600" b="1"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zh-TW" altLang="en-US" sz="1500"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  <a:p>
            <a:endParaRPr lang="zh-TW" altLang="en-US" sz="15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圖形 56">
            <a:extLst>
              <a:ext uri="{FF2B5EF4-FFF2-40B4-BE49-F238E27FC236}">
                <a16:creationId xmlns:a16="http://schemas.microsoft.com/office/drawing/2014/main" id="{1B9B11AC-BDCE-404E-A860-43F7EB4579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08732" y="3289391"/>
            <a:ext cx="4787264" cy="1680344"/>
          </a:xfrm>
          <a:prstGeom prst="rect">
            <a:avLst/>
          </a:prstGeom>
        </p:spPr>
      </p:pic>
      <p:grpSp>
        <p:nvGrpSpPr>
          <p:cNvPr id="6" name="群組 47">
            <a:extLst>
              <a:ext uri="{FF2B5EF4-FFF2-40B4-BE49-F238E27FC236}">
                <a16:creationId xmlns:a16="http://schemas.microsoft.com/office/drawing/2014/main" id="{18D4D493-FDF5-46B0-820B-B51A121BD265}"/>
              </a:ext>
            </a:extLst>
          </p:cNvPr>
          <p:cNvGrpSpPr/>
          <p:nvPr/>
        </p:nvGrpSpPr>
        <p:grpSpPr>
          <a:xfrm>
            <a:off x="5723047" y="2939655"/>
            <a:ext cx="1964214" cy="575376"/>
            <a:chOff x="8071066" y="3461248"/>
            <a:chExt cx="2449550" cy="717545"/>
          </a:xfrm>
        </p:grpSpPr>
        <p:pic>
          <p:nvPicPr>
            <p:cNvPr id="20" name="圖形 48">
              <a:extLst>
                <a:ext uri="{FF2B5EF4-FFF2-40B4-BE49-F238E27FC236}">
                  <a16:creationId xmlns:a16="http://schemas.microsoft.com/office/drawing/2014/main" id="{107C6F34-33C4-4F29-B51A-3E1052ED124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8071066" y="3461248"/>
              <a:ext cx="2449550" cy="717545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1" name="文字方塊 49">
              <a:extLst>
                <a:ext uri="{FF2B5EF4-FFF2-40B4-BE49-F238E27FC236}">
                  <a16:creationId xmlns:a16="http://schemas.microsoft.com/office/drawing/2014/main" id="{8C797D99-E073-419A-A606-5815A4B716C0}"/>
                </a:ext>
              </a:extLst>
            </p:cNvPr>
            <p:cNvSpPr txBox="1"/>
            <p:nvPr/>
          </p:nvSpPr>
          <p:spPr>
            <a:xfrm>
              <a:off x="8173557" y="3604576"/>
              <a:ext cx="532624" cy="430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TW" sz="1500">
                  <a:latin typeface="Arial" panose="020B0604020202020204" pitchFamily="34" charset="0"/>
                  <a:cs typeface="Arial" panose="020B0604020202020204" pitchFamily="34" charset="0"/>
                </a:rPr>
                <a:t>02</a:t>
              </a:r>
              <a:endParaRPr lang="zh-TW" altLang="en-US" sz="15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7" name="矩形: 圓角 50">
            <a:extLst>
              <a:ext uri="{FF2B5EF4-FFF2-40B4-BE49-F238E27FC236}">
                <a16:creationId xmlns:a16="http://schemas.microsoft.com/office/drawing/2014/main" id="{9F593BA5-DD78-4052-A329-CE33A410BBA3}"/>
              </a:ext>
            </a:extLst>
          </p:cNvPr>
          <p:cNvSpPr/>
          <p:nvPr/>
        </p:nvSpPr>
        <p:spPr>
          <a:xfrm>
            <a:off x="6326434" y="3090037"/>
            <a:ext cx="1192112" cy="243537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200" b="1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Storage space saving</a:t>
            </a:r>
            <a:endParaRPr lang="zh-TW" altLang="en-US" sz="1200" b="1"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</p:txBody>
      </p:sp>
      <p:grpSp>
        <p:nvGrpSpPr>
          <p:cNvPr id="8" name="群組 51">
            <a:extLst>
              <a:ext uri="{FF2B5EF4-FFF2-40B4-BE49-F238E27FC236}">
                <a16:creationId xmlns:a16="http://schemas.microsoft.com/office/drawing/2014/main" id="{B52996A6-3873-4D9E-8F63-6774E1745383}"/>
              </a:ext>
            </a:extLst>
          </p:cNvPr>
          <p:cNvGrpSpPr/>
          <p:nvPr/>
        </p:nvGrpSpPr>
        <p:grpSpPr>
          <a:xfrm>
            <a:off x="5723047" y="3767875"/>
            <a:ext cx="1964214" cy="575376"/>
            <a:chOff x="6553767" y="4986464"/>
            <a:chExt cx="2449550" cy="717545"/>
          </a:xfrm>
        </p:grpSpPr>
        <p:pic>
          <p:nvPicPr>
            <p:cNvPr id="18" name="圖形 52">
              <a:extLst>
                <a:ext uri="{FF2B5EF4-FFF2-40B4-BE49-F238E27FC236}">
                  <a16:creationId xmlns:a16="http://schemas.microsoft.com/office/drawing/2014/main" id="{1A18250D-3D95-4583-8FCF-B974FFF1483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6553767" y="4986464"/>
              <a:ext cx="2449550" cy="717545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9" name="文字方塊 53">
              <a:extLst>
                <a:ext uri="{FF2B5EF4-FFF2-40B4-BE49-F238E27FC236}">
                  <a16:creationId xmlns:a16="http://schemas.microsoft.com/office/drawing/2014/main" id="{58FAA905-7014-40DF-A8BF-146BD841351F}"/>
                </a:ext>
              </a:extLst>
            </p:cNvPr>
            <p:cNvSpPr txBox="1"/>
            <p:nvPr/>
          </p:nvSpPr>
          <p:spPr>
            <a:xfrm>
              <a:off x="6649412" y="5126948"/>
              <a:ext cx="532624" cy="430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TW" sz="1500">
                  <a:latin typeface="Arial" panose="020B0604020202020204" pitchFamily="34" charset="0"/>
                  <a:cs typeface="Arial" panose="020B0604020202020204" pitchFamily="34" charset="0"/>
                </a:rPr>
                <a:t>03</a:t>
              </a:r>
              <a:endParaRPr lang="zh-TW" altLang="en-US" sz="15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9" name="矩形: 圓角 54">
            <a:extLst>
              <a:ext uri="{FF2B5EF4-FFF2-40B4-BE49-F238E27FC236}">
                <a16:creationId xmlns:a16="http://schemas.microsoft.com/office/drawing/2014/main" id="{7DACA5A3-F467-433B-93BD-83ABBA1383BB}"/>
              </a:ext>
            </a:extLst>
          </p:cNvPr>
          <p:cNvSpPr/>
          <p:nvPr/>
        </p:nvSpPr>
        <p:spPr>
          <a:xfrm>
            <a:off x="6245274" y="3892693"/>
            <a:ext cx="1471171" cy="323165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200" b="1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Compatible with cloud services</a:t>
            </a:r>
            <a:endParaRPr lang="zh-TW" altLang="en-US" sz="1200" b="1"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</p:txBody>
      </p:sp>
      <p:grpSp>
        <p:nvGrpSpPr>
          <p:cNvPr id="10" name="群組 57">
            <a:extLst>
              <a:ext uri="{FF2B5EF4-FFF2-40B4-BE49-F238E27FC236}">
                <a16:creationId xmlns:a16="http://schemas.microsoft.com/office/drawing/2014/main" id="{3F4D9582-1215-43D4-8548-DA2C14237A19}"/>
              </a:ext>
            </a:extLst>
          </p:cNvPr>
          <p:cNvGrpSpPr/>
          <p:nvPr/>
        </p:nvGrpSpPr>
        <p:grpSpPr>
          <a:xfrm>
            <a:off x="2604123" y="2945800"/>
            <a:ext cx="1837163" cy="538159"/>
            <a:chOff x="3217357" y="3469440"/>
            <a:chExt cx="2449550" cy="717545"/>
          </a:xfrm>
        </p:grpSpPr>
        <p:pic>
          <p:nvPicPr>
            <p:cNvPr id="16" name="圖形 58">
              <a:extLst>
                <a:ext uri="{FF2B5EF4-FFF2-40B4-BE49-F238E27FC236}">
                  <a16:creationId xmlns:a16="http://schemas.microsoft.com/office/drawing/2014/main" id="{C7933F84-1078-4C92-968F-CB66C8BC726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3217357" y="3469440"/>
              <a:ext cx="2449550" cy="717545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7" name="文字方塊 59">
              <a:extLst>
                <a:ext uri="{FF2B5EF4-FFF2-40B4-BE49-F238E27FC236}">
                  <a16:creationId xmlns:a16="http://schemas.microsoft.com/office/drawing/2014/main" id="{8D32EB3E-0C5A-44E4-8462-057E711C2D43}"/>
                </a:ext>
              </a:extLst>
            </p:cNvPr>
            <p:cNvSpPr txBox="1"/>
            <p:nvPr/>
          </p:nvSpPr>
          <p:spPr>
            <a:xfrm>
              <a:off x="3331621" y="3604577"/>
              <a:ext cx="532624" cy="430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TW" sz="1500">
                  <a:latin typeface="Arial" panose="020B0604020202020204" pitchFamily="34" charset="0"/>
                  <a:cs typeface="Arial" panose="020B0604020202020204" pitchFamily="34" charset="0"/>
                </a:rPr>
                <a:t>01</a:t>
              </a:r>
              <a:endParaRPr lang="zh-TW" altLang="en-US" sz="15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1" name="矩形: 圓角 60">
            <a:extLst>
              <a:ext uri="{FF2B5EF4-FFF2-40B4-BE49-F238E27FC236}">
                <a16:creationId xmlns:a16="http://schemas.microsoft.com/office/drawing/2014/main" id="{C2C2A693-2DAF-48FD-96A7-2447A71E2EAC}"/>
              </a:ext>
            </a:extLst>
          </p:cNvPr>
          <p:cNvSpPr/>
          <p:nvPr/>
        </p:nvSpPr>
        <p:spPr>
          <a:xfrm>
            <a:off x="3089289" y="3096182"/>
            <a:ext cx="1278933" cy="237393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TW" sz="1200" b="1"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Bandwidth reduction</a:t>
            </a:r>
            <a:endParaRPr lang="zh-TW" altLang="en-US" sz="1200" b="1"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</p:txBody>
      </p:sp>
      <p:sp>
        <p:nvSpPr>
          <p:cNvPr id="13" name="TextBox 3">
            <a:extLst>
              <a:ext uri="{FF2B5EF4-FFF2-40B4-BE49-F238E27FC236}">
                <a16:creationId xmlns:a16="http://schemas.microsoft.com/office/drawing/2014/main" id="{0D53B44D-A7A3-4880-A521-FA4386688E72}"/>
              </a:ext>
            </a:extLst>
          </p:cNvPr>
          <p:cNvSpPr txBox="1"/>
          <p:nvPr/>
        </p:nvSpPr>
        <p:spPr>
          <a:xfrm>
            <a:off x="72624" y="4840309"/>
            <a:ext cx="1811747" cy="207749"/>
          </a:xfrm>
          <a:prstGeom prst="rect">
            <a:avLst/>
          </a:prstGeom>
          <a:noFill/>
        </p:spPr>
        <p:txBody>
          <a:bodyPr rot="0" spcFirstLastPara="0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err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QuDedup</a:t>
            </a:r>
            <a:r>
              <a:rPr lang="en-US" sz="9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 support</a:t>
            </a:r>
            <a:r>
              <a:rPr lang="en-US" altLang="zh-CN" sz="9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 model</a:t>
            </a:r>
            <a:r>
              <a:rPr lang="zh-CN" altLang="en-US" sz="9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: x86</a:t>
            </a:r>
          </a:p>
        </p:txBody>
      </p:sp>
      <p:sp>
        <p:nvSpPr>
          <p:cNvPr id="15" name="TextBox 7">
            <a:extLst>
              <a:ext uri="{FF2B5EF4-FFF2-40B4-BE49-F238E27FC236}">
                <a16:creationId xmlns:a16="http://schemas.microsoft.com/office/drawing/2014/main" id="{BBDE22E5-C72D-466A-9AFD-13281D1277B5}"/>
              </a:ext>
            </a:extLst>
          </p:cNvPr>
          <p:cNvSpPr txBox="1"/>
          <p:nvPr/>
        </p:nvSpPr>
        <p:spPr>
          <a:xfrm>
            <a:off x="4869386" y="2329243"/>
            <a:ext cx="4111327" cy="230832"/>
          </a:xfrm>
          <a:prstGeom prst="rect">
            <a:avLst/>
          </a:prstGeom>
        </p:spPr>
        <p:txBody>
          <a:bodyPr rot="0" spcFirstLastPara="0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5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Note: This is the compression rate of one VM image file.</a:t>
            </a:r>
          </a:p>
        </p:txBody>
      </p:sp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3C2BD67A-2259-4C90-9EF0-936DA9ACB8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6795923"/>
              </p:ext>
            </p:extLst>
          </p:nvPr>
        </p:nvGraphicFramePr>
        <p:xfrm>
          <a:off x="4869387" y="1237547"/>
          <a:ext cx="3755781" cy="9618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0587">
                  <a:extLst>
                    <a:ext uri="{9D8B030D-6E8A-4147-A177-3AD203B41FA5}">
                      <a16:colId xmlns:a16="http://schemas.microsoft.com/office/drawing/2014/main" val="681896157"/>
                    </a:ext>
                  </a:extLst>
                </a:gridCol>
                <a:gridCol w="1381049">
                  <a:extLst>
                    <a:ext uri="{9D8B030D-6E8A-4147-A177-3AD203B41FA5}">
                      <a16:colId xmlns:a16="http://schemas.microsoft.com/office/drawing/2014/main" val="842190728"/>
                    </a:ext>
                  </a:extLst>
                </a:gridCol>
                <a:gridCol w="1144145">
                  <a:extLst>
                    <a:ext uri="{9D8B030D-6E8A-4147-A177-3AD203B41FA5}">
                      <a16:colId xmlns:a16="http://schemas.microsoft.com/office/drawing/2014/main" val="1611167498"/>
                    </a:ext>
                  </a:extLst>
                </a:gridCol>
              </a:tblGrid>
              <a:tr h="52182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af-ZA" altLang="zh-TW" sz="12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VM </a:t>
                      </a:r>
                      <a:r>
                        <a:rPr lang="af-ZA" altLang="zh-TW" sz="1200" err="1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Image</a:t>
                      </a:r>
                      <a:r>
                        <a:rPr lang="af-ZA" altLang="zh-TW" sz="12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 </a:t>
                      </a:r>
                      <a:r>
                        <a:rPr lang="af-ZA" altLang="zh-TW" sz="1200" err="1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Size</a:t>
                      </a:r>
                      <a:r>
                        <a:rPr lang="af-ZA" altLang="zh-TW" sz="12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​</a:t>
                      </a:r>
                      <a:endParaRPr lang="af-ZA" altLang="zh-TW" sz="1400" b="1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Microsoft JhengHei"/>
                        <a:cs typeface="Arial" panose="020B0604020202020204" pitchFamily="34" charset="0"/>
                      </a:endParaRPr>
                    </a:p>
                    <a:p>
                      <a:pPr algn="ctr" fontAlgn="base"/>
                      <a:endParaRPr lang="en-US" altLang="zh-CN" sz="1200">
                        <a:solidFill>
                          <a:schemeClr val="bg1"/>
                        </a:solidFill>
                        <a:effectLst/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marL="68580" marR="68580" marT="34290" marB="34290" anchor="ctr">
                    <a:solidFill>
                      <a:srgbClr val="114B9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12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Deduped File Size</a:t>
                      </a:r>
                    </a:p>
                  </a:txBody>
                  <a:tcPr marL="68580" marR="68580" marT="34290" marB="34290" anchor="ctr">
                    <a:solidFill>
                      <a:srgbClr val="114B9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zh-CN" altLang="en-US" sz="1200" b="1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Microsoft JhengHei"/>
                          <a:cs typeface="Arial" panose="020B0604020202020204" pitchFamily="34" charset="0"/>
                        </a:rPr>
                        <a:t>Compression Rate</a:t>
                      </a:r>
                    </a:p>
                  </a:txBody>
                  <a:tcPr marL="68580" marR="68580" marT="34290" marB="34290" anchor="ctr">
                    <a:solidFill>
                      <a:srgbClr val="114B9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5424751"/>
                  </a:ext>
                </a:extLst>
              </a:tr>
              <a:tr h="440036">
                <a:tc>
                  <a:txBody>
                    <a:bodyPr/>
                    <a:lstStyle/>
                    <a:p>
                      <a:pPr algn="ctr" fontAlgn="base"/>
                      <a:r>
                        <a:rPr lang="af-ZA" altLang="zh-CN" sz="1400" b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15.48 GB</a:t>
                      </a:r>
                      <a:r>
                        <a:rPr lang="af-ZA" sz="1400" b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  <a:endParaRPr lang="af-ZA" sz="1500" b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400" b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7.59 GB​</a:t>
                      </a:r>
                      <a:endParaRPr lang="en-US" sz="1500" b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400" b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2.04:1​</a:t>
                      </a:r>
                      <a:endParaRPr lang="en-US" sz="1500" b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53943276"/>
                  </a:ext>
                </a:extLst>
              </a:tr>
            </a:tbl>
          </a:graphicData>
        </a:graphic>
      </p:graphicFrame>
      <p:sp>
        <p:nvSpPr>
          <p:cNvPr id="4" name="文字方塊 3">
            <a:extLst>
              <a:ext uri="{FF2B5EF4-FFF2-40B4-BE49-F238E27FC236}">
                <a16:creationId xmlns:a16="http://schemas.microsoft.com/office/drawing/2014/main" id="{86880315-D965-4A88-BE11-FFE56664ECD4}"/>
              </a:ext>
            </a:extLst>
          </p:cNvPr>
          <p:cNvSpPr txBox="1"/>
          <p:nvPr/>
        </p:nvSpPr>
        <p:spPr>
          <a:xfrm>
            <a:off x="580942" y="2045648"/>
            <a:ext cx="2622377" cy="12695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800" b="1">
                <a:solidFill>
                  <a:srgbClr val="114B9D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Advantages</a:t>
            </a:r>
            <a:endParaRPr lang="zh-TW" altLang="zh-TW" sz="1800">
              <a:solidFill>
                <a:srgbClr val="114B9D"/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  <a:p>
            <a:pPr marL="177800" indent="-177800">
              <a:buFont typeface="Arial" panose="020B0604020202020204" pitchFamily="34" charset="0"/>
              <a:buChar char="•"/>
            </a:pPr>
            <a:r>
              <a:rPr lang="zh-TW" altLang="en-US" sz="1200">
                <a:solidFill>
                  <a:schemeClr val="tx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Bandwidth reduction</a:t>
            </a:r>
          </a:p>
          <a:p>
            <a:pPr marL="177800" indent="-177800">
              <a:buFont typeface="Arial" panose="020B0604020202020204" pitchFamily="34" charset="0"/>
              <a:buChar char="•"/>
            </a:pPr>
            <a:r>
              <a:rPr lang="zh-TW" altLang="en-US" sz="1200">
                <a:solidFill>
                  <a:schemeClr val="tx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Storage space saving</a:t>
            </a:r>
          </a:p>
          <a:p>
            <a:pPr marL="177800" indent="-177800">
              <a:buFont typeface="Arial" panose="020B0604020202020204" pitchFamily="34" charset="0"/>
              <a:buChar char="•"/>
            </a:pPr>
            <a:r>
              <a:rPr lang="zh-TW" altLang="en-US" sz="1200">
                <a:solidFill>
                  <a:schemeClr val="tx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Highly compatible with cloud services</a:t>
            </a:r>
          </a:p>
          <a:p>
            <a:endParaRPr lang="zh-TW" altLang="en-US" sz="105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21892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平行四邊形 12">
            <a:extLst>
              <a:ext uri="{FF2B5EF4-FFF2-40B4-BE49-F238E27FC236}">
                <a16:creationId xmlns:a16="http://schemas.microsoft.com/office/drawing/2014/main" id="{C3AF15DB-7761-4217-91BB-8A9D0B9917DF}"/>
              </a:ext>
            </a:extLst>
          </p:cNvPr>
          <p:cNvSpPr/>
          <p:nvPr/>
        </p:nvSpPr>
        <p:spPr>
          <a:xfrm>
            <a:off x="4786315" y="3316851"/>
            <a:ext cx="4402986" cy="1030080"/>
          </a:xfrm>
          <a:custGeom>
            <a:avLst/>
            <a:gdLst>
              <a:gd name="connsiteX0" fmla="*/ 0 w 6143668"/>
              <a:gd name="connsiteY0" fmla="*/ 1030080 h 1030080"/>
              <a:gd name="connsiteX1" fmla="*/ 574033 w 6143668"/>
              <a:gd name="connsiteY1" fmla="*/ 0 h 1030080"/>
              <a:gd name="connsiteX2" fmla="*/ 6143668 w 6143668"/>
              <a:gd name="connsiteY2" fmla="*/ 0 h 1030080"/>
              <a:gd name="connsiteX3" fmla="*/ 5569635 w 6143668"/>
              <a:gd name="connsiteY3" fmla="*/ 1030080 h 1030080"/>
              <a:gd name="connsiteX4" fmla="*/ 0 w 6143668"/>
              <a:gd name="connsiteY4" fmla="*/ 1030080 h 1030080"/>
              <a:gd name="connsiteX0" fmla="*/ 0 w 5569635"/>
              <a:gd name="connsiteY0" fmla="*/ 1030080 h 1030080"/>
              <a:gd name="connsiteX1" fmla="*/ 574033 w 5569635"/>
              <a:gd name="connsiteY1" fmla="*/ 0 h 1030080"/>
              <a:gd name="connsiteX2" fmla="*/ 4325379 w 5569635"/>
              <a:gd name="connsiteY2" fmla="*/ 21021 h 1030080"/>
              <a:gd name="connsiteX3" fmla="*/ 5569635 w 5569635"/>
              <a:gd name="connsiteY3" fmla="*/ 1030080 h 1030080"/>
              <a:gd name="connsiteX4" fmla="*/ 0 w 5569635"/>
              <a:gd name="connsiteY4" fmla="*/ 1030080 h 1030080"/>
              <a:gd name="connsiteX0" fmla="*/ 0 w 4402986"/>
              <a:gd name="connsiteY0" fmla="*/ 1030080 h 1030080"/>
              <a:gd name="connsiteX1" fmla="*/ 574033 w 4402986"/>
              <a:gd name="connsiteY1" fmla="*/ 0 h 1030080"/>
              <a:gd name="connsiteX2" fmla="*/ 4325379 w 4402986"/>
              <a:gd name="connsiteY2" fmla="*/ 21021 h 1030080"/>
              <a:gd name="connsiteX3" fmla="*/ 4402986 w 4402986"/>
              <a:gd name="connsiteY3" fmla="*/ 1030080 h 1030080"/>
              <a:gd name="connsiteX4" fmla="*/ 0 w 4402986"/>
              <a:gd name="connsiteY4" fmla="*/ 1030080 h 1030080"/>
              <a:gd name="connsiteX0" fmla="*/ 0 w 4402986"/>
              <a:gd name="connsiteY0" fmla="*/ 1030080 h 1030080"/>
              <a:gd name="connsiteX1" fmla="*/ 574033 w 4402986"/>
              <a:gd name="connsiteY1" fmla="*/ 0 h 1030080"/>
              <a:gd name="connsiteX2" fmla="*/ 4367420 w 4402986"/>
              <a:gd name="connsiteY2" fmla="*/ 21021 h 1030080"/>
              <a:gd name="connsiteX3" fmla="*/ 4402986 w 4402986"/>
              <a:gd name="connsiteY3" fmla="*/ 1030080 h 1030080"/>
              <a:gd name="connsiteX4" fmla="*/ 0 w 4402986"/>
              <a:gd name="connsiteY4" fmla="*/ 1030080 h 1030080"/>
              <a:gd name="connsiteX0" fmla="*/ 0 w 4402986"/>
              <a:gd name="connsiteY0" fmla="*/ 1030080 h 1030080"/>
              <a:gd name="connsiteX1" fmla="*/ 574033 w 4402986"/>
              <a:gd name="connsiteY1" fmla="*/ 0 h 1030080"/>
              <a:gd name="connsiteX2" fmla="*/ 4395129 w 4402986"/>
              <a:gd name="connsiteY2" fmla="*/ 21021 h 1030080"/>
              <a:gd name="connsiteX3" fmla="*/ 4402986 w 4402986"/>
              <a:gd name="connsiteY3" fmla="*/ 1030080 h 1030080"/>
              <a:gd name="connsiteX4" fmla="*/ 0 w 4402986"/>
              <a:gd name="connsiteY4" fmla="*/ 1030080 h 1030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02986" h="1030080">
                <a:moveTo>
                  <a:pt x="0" y="1030080"/>
                </a:moveTo>
                <a:lnTo>
                  <a:pt x="574033" y="0"/>
                </a:lnTo>
                <a:lnTo>
                  <a:pt x="4395129" y="21021"/>
                </a:lnTo>
                <a:lnTo>
                  <a:pt x="4402986" y="1030080"/>
                </a:lnTo>
                <a:lnTo>
                  <a:pt x="0" y="1030080"/>
                </a:lnTo>
                <a:close/>
              </a:path>
            </a:pathLst>
          </a:custGeom>
          <a:blipFill dpi="0" rotWithShape="1">
            <a:blip r:embed="rId3" cstate="screen">
              <a:alphaModFix amt="37000"/>
            </a:blip>
            <a:srcRect/>
            <a:stretch>
              <a:fillRect/>
            </a:stretch>
          </a:blipFill>
          <a:ln w="12700"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Calibri" pitchFamily="34" charset="0"/>
            </a:endParaRPr>
          </a:p>
        </p:txBody>
      </p:sp>
      <p:sp>
        <p:nvSpPr>
          <p:cNvPr id="13" name="平行四邊形 12"/>
          <p:cNvSpPr/>
          <p:nvPr/>
        </p:nvSpPr>
        <p:spPr>
          <a:xfrm>
            <a:off x="4786315" y="2114948"/>
            <a:ext cx="4402986" cy="1030080"/>
          </a:xfrm>
          <a:custGeom>
            <a:avLst/>
            <a:gdLst>
              <a:gd name="connsiteX0" fmla="*/ 0 w 6143668"/>
              <a:gd name="connsiteY0" fmla="*/ 1030080 h 1030080"/>
              <a:gd name="connsiteX1" fmla="*/ 574033 w 6143668"/>
              <a:gd name="connsiteY1" fmla="*/ 0 h 1030080"/>
              <a:gd name="connsiteX2" fmla="*/ 6143668 w 6143668"/>
              <a:gd name="connsiteY2" fmla="*/ 0 h 1030080"/>
              <a:gd name="connsiteX3" fmla="*/ 5569635 w 6143668"/>
              <a:gd name="connsiteY3" fmla="*/ 1030080 h 1030080"/>
              <a:gd name="connsiteX4" fmla="*/ 0 w 6143668"/>
              <a:gd name="connsiteY4" fmla="*/ 1030080 h 1030080"/>
              <a:gd name="connsiteX0" fmla="*/ 0 w 5569635"/>
              <a:gd name="connsiteY0" fmla="*/ 1030080 h 1030080"/>
              <a:gd name="connsiteX1" fmla="*/ 574033 w 5569635"/>
              <a:gd name="connsiteY1" fmla="*/ 0 h 1030080"/>
              <a:gd name="connsiteX2" fmla="*/ 4325379 w 5569635"/>
              <a:gd name="connsiteY2" fmla="*/ 21021 h 1030080"/>
              <a:gd name="connsiteX3" fmla="*/ 5569635 w 5569635"/>
              <a:gd name="connsiteY3" fmla="*/ 1030080 h 1030080"/>
              <a:gd name="connsiteX4" fmla="*/ 0 w 5569635"/>
              <a:gd name="connsiteY4" fmla="*/ 1030080 h 1030080"/>
              <a:gd name="connsiteX0" fmla="*/ 0 w 4402986"/>
              <a:gd name="connsiteY0" fmla="*/ 1030080 h 1030080"/>
              <a:gd name="connsiteX1" fmla="*/ 574033 w 4402986"/>
              <a:gd name="connsiteY1" fmla="*/ 0 h 1030080"/>
              <a:gd name="connsiteX2" fmla="*/ 4325379 w 4402986"/>
              <a:gd name="connsiteY2" fmla="*/ 21021 h 1030080"/>
              <a:gd name="connsiteX3" fmla="*/ 4402986 w 4402986"/>
              <a:gd name="connsiteY3" fmla="*/ 1030080 h 1030080"/>
              <a:gd name="connsiteX4" fmla="*/ 0 w 4402986"/>
              <a:gd name="connsiteY4" fmla="*/ 1030080 h 1030080"/>
              <a:gd name="connsiteX0" fmla="*/ 0 w 4402986"/>
              <a:gd name="connsiteY0" fmla="*/ 1030080 h 1030080"/>
              <a:gd name="connsiteX1" fmla="*/ 574033 w 4402986"/>
              <a:gd name="connsiteY1" fmla="*/ 0 h 1030080"/>
              <a:gd name="connsiteX2" fmla="*/ 4367420 w 4402986"/>
              <a:gd name="connsiteY2" fmla="*/ 21021 h 1030080"/>
              <a:gd name="connsiteX3" fmla="*/ 4402986 w 4402986"/>
              <a:gd name="connsiteY3" fmla="*/ 1030080 h 1030080"/>
              <a:gd name="connsiteX4" fmla="*/ 0 w 4402986"/>
              <a:gd name="connsiteY4" fmla="*/ 1030080 h 1030080"/>
              <a:gd name="connsiteX0" fmla="*/ 0 w 4402986"/>
              <a:gd name="connsiteY0" fmla="*/ 1030080 h 1030080"/>
              <a:gd name="connsiteX1" fmla="*/ 574033 w 4402986"/>
              <a:gd name="connsiteY1" fmla="*/ 0 h 1030080"/>
              <a:gd name="connsiteX2" fmla="*/ 4395129 w 4402986"/>
              <a:gd name="connsiteY2" fmla="*/ 21021 h 1030080"/>
              <a:gd name="connsiteX3" fmla="*/ 4402986 w 4402986"/>
              <a:gd name="connsiteY3" fmla="*/ 1030080 h 1030080"/>
              <a:gd name="connsiteX4" fmla="*/ 0 w 4402986"/>
              <a:gd name="connsiteY4" fmla="*/ 1030080 h 1030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02986" h="1030080">
                <a:moveTo>
                  <a:pt x="0" y="1030080"/>
                </a:moveTo>
                <a:lnTo>
                  <a:pt x="574033" y="0"/>
                </a:lnTo>
                <a:lnTo>
                  <a:pt x="4395129" y="21021"/>
                </a:lnTo>
                <a:lnTo>
                  <a:pt x="4402986" y="1030080"/>
                </a:lnTo>
                <a:lnTo>
                  <a:pt x="0" y="1030080"/>
                </a:lnTo>
                <a:close/>
              </a:path>
            </a:pathLst>
          </a:custGeom>
          <a:blipFill dpi="0" rotWithShape="1">
            <a:blip r:embed="rId3" cstate="screen">
              <a:alphaModFix amt="37000"/>
            </a:blip>
            <a:srcRect/>
            <a:stretch>
              <a:fillRect/>
            </a:stretch>
          </a:blipFill>
          <a:ln w="12700"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Calibri" pitchFamily="34" charset="0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5218030" y="1928808"/>
            <a:ext cx="5511614" cy="10491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zh-TW" altLang="en-US" sz="2300" b="1">
              <a:solidFill>
                <a:schemeClr val="bg1"/>
              </a:solidFill>
              <a:latin typeface="Calibri" pitchFamily="34" charset="0"/>
              <a:ea typeface="微軟正黑體" pitchFamily="34" charset="-12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8515350" cy="993775"/>
          </a:xfrm>
        </p:spPr>
        <p:txBody>
          <a:bodyPr>
            <a:normAutofit fontScale="90000"/>
          </a:bodyPr>
          <a:lstStyle/>
          <a:p>
            <a:r>
              <a:rPr lang="en-US" altLang="zh-TW">
                <a:latin typeface="Arial "/>
              </a:rPr>
              <a:t>QTS &amp; virtualization increase productivity</a:t>
            </a:r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81984" y="1590845"/>
            <a:ext cx="5290780" cy="316271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106912" y="1232686"/>
            <a:ext cx="3988448" cy="1092595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>
              <a:defRPr/>
            </a:pPr>
            <a:r>
              <a:rPr lang="zh-TW" altLang="zh-TW" sz="2400">
                <a:solidFill>
                  <a:schemeClr val="tx1"/>
                </a:solidFill>
                <a:latin typeface="Arial" panose="020B0604020202020204" pitchFamily="34" charset="0"/>
                <a:ea typeface="Microsoft JhengHei" charset="-120"/>
                <a:cs typeface="Arial" pitchFamily="34" charset="0"/>
              </a:rPr>
              <a:t>Supports Windo</a:t>
            </a:r>
            <a:r>
              <a:rPr lang="en-US" altLang="zh-TW" sz="2400">
                <a:solidFill>
                  <a:schemeClr val="tx1"/>
                </a:solidFill>
                <a:latin typeface="Arial" panose="020B0604020202020204" pitchFamily="34" charset="0"/>
                <a:ea typeface="Microsoft JhengHei" charset="-120"/>
                <a:cs typeface="Arial" pitchFamily="34" charset="0"/>
              </a:rPr>
              <a:t>w</a:t>
            </a:r>
            <a:r>
              <a:rPr lang="zh-TW" altLang="zh-TW" sz="2400">
                <a:solidFill>
                  <a:schemeClr val="tx1"/>
                </a:solidFill>
                <a:latin typeface="Arial" panose="020B0604020202020204" pitchFamily="34" charset="0"/>
                <a:ea typeface="Microsoft JhengHei" charset="-120"/>
                <a:cs typeface="Arial" pitchFamily="34" charset="0"/>
              </a:rPr>
              <a:t>s</a:t>
            </a:r>
            <a:r>
              <a:rPr lang="en-US" altLang="zh-TW" sz="2400">
                <a:solidFill>
                  <a:schemeClr val="tx1"/>
                </a:solidFill>
                <a:latin typeface="Arial" panose="020B0604020202020204" pitchFamily="34" charset="0"/>
                <a:ea typeface="Microsoft JhengHei"/>
                <a:cs typeface="Arial" pitchFamily="34" charset="0"/>
              </a:rPr>
              <a:t>/Linux</a:t>
            </a:r>
            <a:r>
              <a:rPr lang="zh-TW" altLang="en-US" sz="2400">
                <a:solidFill>
                  <a:schemeClr val="tx1"/>
                </a:solidFill>
                <a:latin typeface="Arial" panose="020B0604020202020204" pitchFamily="34" charset="0"/>
                <a:ea typeface="Microsoft JhengHei"/>
                <a:cs typeface="Arial" pitchFamily="34" charset="0"/>
              </a:rPr>
              <a:t> </a:t>
            </a:r>
            <a:r>
              <a:rPr lang="en-US" altLang="zh-TW" sz="2400">
                <a:solidFill>
                  <a:schemeClr val="tx1"/>
                </a:solidFill>
                <a:latin typeface="Arial" panose="020B0604020202020204" pitchFamily="34" charset="0"/>
                <a:ea typeface="Microsoft JhengHei"/>
                <a:cs typeface="Arial" pitchFamily="34" charset="0"/>
              </a:rPr>
              <a:t>VMs</a:t>
            </a:r>
            <a:r>
              <a:rPr lang="zh-TW" altLang="en-US" sz="2400">
                <a:solidFill>
                  <a:schemeClr val="tx1"/>
                </a:solidFill>
                <a:latin typeface="Arial" panose="020B0604020202020204" pitchFamily="34" charset="0"/>
                <a:ea typeface="Microsoft JhengHei"/>
                <a:cs typeface="Arial" pitchFamily="34" charset="0"/>
              </a:rPr>
              <a:t> </a:t>
            </a:r>
            <a:r>
              <a:rPr lang="en-US" altLang="zh-TW" sz="2400">
                <a:solidFill>
                  <a:schemeClr val="tx1"/>
                </a:solidFill>
                <a:latin typeface="Arial" panose="020B0604020202020204" pitchFamily="34" charset="0"/>
                <a:ea typeface="Microsoft JhengHei"/>
                <a:cs typeface="Arial" pitchFamily="34" charset="0"/>
              </a:rPr>
              <a:t>and</a:t>
            </a:r>
            <a:r>
              <a:rPr lang="zh-TW" altLang="en-US" sz="2400">
                <a:solidFill>
                  <a:schemeClr val="tx1"/>
                </a:solidFill>
                <a:latin typeface="Arial" panose="020B0604020202020204" pitchFamily="34" charset="0"/>
                <a:ea typeface="Microsoft JhengHei"/>
                <a:cs typeface="Arial" pitchFamily="34" charset="0"/>
              </a:rPr>
              <a:t> </a:t>
            </a:r>
            <a:r>
              <a:rPr lang="en-US" altLang="zh-TW" sz="2400">
                <a:solidFill>
                  <a:schemeClr val="tx1"/>
                </a:solidFill>
                <a:latin typeface="Arial" panose="020B0604020202020204" pitchFamily="34" charset="0"/>
                <a:ea typeface="Microsoft JhengHei"/>
                <a:cs typeface="Arial" pitchFamily="34" charset="0"/>
              </a:rPr>
              <a:t>c</a:t>
            </a:r>
            <a:r>
              <a:rPr lang="zh-TW" altLang="zh-TW" sz="2400">
                <a:solidFill>
                  <a:schemeClr val="tx1"/>
                </a:solidFill>
                <a:latin typeface="Arial" panose="020B0604020202020204" pitchFamily="34" charset="0"/>
                <a:ea typeface="Microsoft JhengHei" charset="-120"/>
                <a:cs typeface="Arial" pitchFamily="34" charset="0"/>
              </a:rPr>
              <a:t>ontainers</a:t>
            </a:r>
            <a:endParaRPr lang="zh-TW" altLang="zh-TW" sz="2400">
              <a:solidFill>
                <a:schemeClr val="tx1"/>
              </a:solidFill>
              <a:latin typeface="Arial" panose="020B0604020202020204" pitchFamily="34" charset="0"/>
              <a:ea typeface="新細明體"/>
              <a:cs typeface="Arial" panose="020B0604020202020204" pitchFamily="34" charset="0"/>
            </a:endParaRPr>
          </a:p>
          <a:p>
            <a:pPr algn="ctr" eaLnBrk="1" hangingPunct="1">
              <a:defRPr/>
            </a:pPr>
            <a:endParaRPr lang="en-US" sz="1500">
              <a:solidFill>
                <a:schemeClr val="tx1"/>
              </a:solidFill>
              <a:latin typeface="Arial" panose="020B0604020202020204" pitchFamily="34" charset="0"/>
              <a:ea typeface="Microsoft JhengHei" charset="-120"/>
              <a:cs typeface="Arial" panose="020B0604020202020204" pitchFamily="34" charset="0"/>
            </a:endParaRPr>
          </a:p>
        </p:txBody>
      </p:sp>
      <p:pic>
        <p:nvPicPr>
          <p:cNvPr id="3075" name="Picture 3" descr="\\MARKETING\Marketing\MarketingMaterials\素材\_icons\ICON_Sabrina\Virtualization Station.png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29256" y="2216334"/>
            <a:ext cx="785818" cy="785818"/>
          </a:xfrm>
          <a:prstGeom prst="rect">
            <a:avLst/>
          </a:prstGeom>
          <a:noFill/>
        </p:spPr>
      </p:pic>
      <p:pic>
        <p:nvPicPr>
          <p:cNvPr id="3076" name="Picture 4" descr="\\MARKETING\Marketing\MarketingMaterials\素材\_icons\00_4.2iconPNG\Container-Station-icon.png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29256" y="3457212"/>
            <a:ext cx="785818" cy="785818"/>
          </a:xfrm>
          <a:prstGeom prst="rect">
            <a:avLst/>
          </a:prstGeom>
          <a:noFill/>
        </p:spPr>
      </p:pic>
      <p:pic>
        <p:nvPicPr>
          <p:cNvPr id="4" name="圖片 3">
            <a:extLst>
              <a:ext uri="{FF2B5EF4-FFF2-40B4-BE49-F238E27FC236}">
                <a16:creationId xmlns:a16="http://schemas.microsoft.com/office/drawing/2014/main" id="{585F7974-F05B-4684-BB10-12AC218B878E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182" y="1928808"/>
            <a:ext cx="3988448" cy="224350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224308" y="2418351"/>
            <a:ext cx="2786050" cy="430875"/>
          </a:xfrm>
          <a:prstGeom prst="rect">
            <a:avLst/>
          </a:prstGeom>
          <a:noFill/>
        </p:spPr>
        <p:txBody>
          <a:bodyPr wrap="square" lIns="121908" tIns="60954" rIns="121908" bIns="60954" anchor="t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algn="ctr">
              <a:defRPr sz="20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Microsoft JhengHei" charset="-120"/>
                <a:cs typeface="Arial" panose="020B0604020202020204" pitchFamily="34" charset="0"/>
              </a:defRPr>
            </a:lvl1pPr>
          </a:lstStyle>
          <a:p>
            <a:r>
              <a:rPr lang="en-US" altLang="zh-TW"/>
              <a:t>Virtualization Station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215074" y="3634683"/>
            <a:ext cx="2714612" cy="430875"/>
          </a:xfrm>
          <a:prstGeom prst="rect">
            <a:avLst/>
          </a:prstGeom>
          <a:noFill/>
        </p:spPr>
        <p:txBody>
          <a:bodyPr wrap="square" lIns="121908" tIns="60954" rIns="121908" bIns="60954" anchor="t">
            <a:spAutoFit/>
          </a:bodyPr>
          <a:lstStyle/>
          <a:p>
            <a:pPr algn="ctr">
              <a:defRPr/>
            </a:pPr>
            <a:r>
              <a:rPr lang="en-US" altLang="zh-TW" sz="20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Microsoft JhengHei" charset="-120"/>
                <a:cs typeface="Arial" panose="020B0604020202020204" pitchFamily="34" charset="0"/>
              </a:rPr>
              <a:t>Container Station</a:t>
            </a:r>
          </a:p>
        </p:txBody>
      </p:sp>
    </p:spTree>
    <p:extLst>
      <p:ext uri="{BB962C8B-B14F-4D97-AF65-F5344CB8AC3E}">
        <p14:creationId xmlns:p14="http://schemas.microsoft.com/office/powerpoint/2010/main" val="38598192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形 2" hidden="1">
            <a:extLst>
              <a:ext uri="{FF2B5EF4-FFF2-40B4-BE49-F238E27FC236}">
                <a16:creationId xmlns:a16="http://schemas.microsoft.com/office/drawing/2014/main" id="{39F2373D-020F-4372-BED1-E142115172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708656" y="388144"/>
            <a:ext cx="10747435" cy="5055943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D79102BD-4408-4FB4-9A81-2D8C6BFDF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TW" sz="5025">
                <a:latin typeface="Arial"/>
                <a:ea typeface="微軟正黑體"/>
                <a:cs typeface="Arial"/>
              </a:rPr>
              <a:t>Virtualization Station 3.2</a:t>
            </a:r>
            <a:br>
              <a:rPr lang="zh-TW" altLang="en-US">
                <a:latin typeface="Arial"/>
                <a:cs typeface="Arial"/>
              </a:rPr>
            </a:br>
            <a:r>
              <a:rPr lang="en-US" altLang="zh-TW" sz="2400">
                <a:latin typeface="Arial"/>
                <a:ea typeface="微軟正黑體"/>
                <a:cs typeface="Arial"/>
              </a:rPr>
              <a:t>Not</a:t>
            </a:r>
            <a:r>
              <a:rPr lang="zh-TW" altLang="en-US" sz="2400">
                <a:latin typeface="Arial"/>
                <a:ea typeface="微軟正黑體"/>
                <a:cs typeface="Arial"/>
              </a:rPr>
              <a:t> only </a:t>
            </a:r>
            <a:r>
              <a:rPr lang="en-US" altLang="zh-TW" sz="2400">
                <a:latin typeface="Arial"/>
                <a:ea typeface="微軟正黑體"/>
                <a:cs typeface="Arial"/>
              </a:rPr>
              <a:t>GPU</a:t>
            </a:r>
            <a:r>
              <a:rPr lang="zh-TW" altLang="en-US" sz="2400">
                <a:latin typeface="Arial"/>
                <a:ea typeface="微軟正黑體"/>
                <a:cs typeface="Arial"/>
              </a:rPr>
              <a:t> </a:t>
            </a:r>
            <a:r>
              <a:rPr lang="en-US" altLang="zh-TW" sz="2400">
                <a:latin typeface="Arial"/>
                <a:ea typeface="微軟正黑體"/>
                <a:cs typeface="Arial"/>
              </a:rPr>
              <a:t>pass-through</a:t>
            </a:r>
            <a:r>
              <a:rPr lang="zh-TW" altLang="en-US" sz="2400">
                <a:latin typeface="Arial"/>
                <a:ea typeface="微軟正黑體"/>
                <a:cs typeface="Arial"/>
              </a:rPr>
              <a:t> </a:t>
            </a:r>
            <a:r>
              <a:rPr lang="en-US" altLang="zh-TW" sz="2400">
                <a:latin typeface="Arial"/>
                <a:ea typeface="微軟正黑體"/>
                <a:cs typeface="Arial"/>
              </a:rPr>
              <a:t>but</a:t>
            </a:r>
            <a:r>
              <a:rPr lang="zh-TW" altLang="en-US" sz="2400">
                <a:latin typeface="Arial"/>
                <a:ea typeface="微軟正黑體"/>
                <a:cs typeface="Arial"/>
              </a:rPr>
              <a:t> much </a:t>
            </a:r>
            <a:r>
              <a:rPr lang="en-US" altLang="zh-TW" sz="2400">
                <a:latin typeface="Arial"/>
                <a:ea typeface="微軟正黑體"/>
                <a:cs typeface="Arial"/>
              </a:rPr>
              <a:t>more</a:t>
            </a:r>
            <a:endParaRPr lang="zh-TW" altLang="en-US" sz="2700">
              <a:latin typeface="Arial"/>
              <a:ea typeface="微軟正黑體"/>
              <a:cs typeface="Arial"/>
            </a:endParaRPr>
          </a:p>
        </p:txBody>
      </p:sp>
      <p:grpSp>
        <p:nvGrpSpPr>
          <p:cNvPr id="51" name="群組 50">
            <a:extLst>
              <a:ext uri="{FF2B5EF4-FFF2-40B4-BE49-F238E27FC236}">
                <a16:creationId xmlns:a16="http://schemas.microsoft.com/office/drawing/2014/main" id="{042AB5F0-A8EB-4AC5-9D81-210DB830B8E8}"/>
              </a:ext>
            </a:extLst>
          </p:cNvPr>
          <p:cNvGrpSpPr/>
          <p:nvPr/>
        </p:nvGrpSpPr>
        <p:grpSpPr>
          <a:xfrm>
            <a:off x="1936592" y="4329352"/>
            <a:ext cx="2251940" cy="507831"/>
            <a:chOff x="2378005" y="1972303"/>
            <a:chExt cx="3002587" cy="677108"/>
          </a:xfrm>
        </p:grpSpPr>
        <p:sp>
          <p:nvSpPr>
            <p:cNvPr id="29" name="TextBox 5">
              <a:extLst>
                <a:ext uri="{FF2B5EF4-FFF2-40B4-BE49-F238E27FC236}">
                  <a16:creationId xmlns:a16="http://schemas.microsoft.com/office/drawing/2014/main" id="{F1299637-42F6-4918-B49A-798834BE9634}"/>
                </a:ext>
              </a:extLst>
            </p:cNvPr>
            <p:cNvSpPr txBox="1"/>
            <p:nvPr/>
          </p:nvSpPr>
          <p:spPr>
            <a:xfrm>
              <a:off x="2378005" y="1972303"/>
              <a:ext cx="1260344" cy="6771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700" b="1">
                  <a:solidFill>
                    <a:srgbClr val="FF26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Past</a:t>
              </a:r>
            </a:p>
          </p:txBody>
        </p:sp>
        <p:sp>
          <p:nvSpPr>
            <p:cNvPr id="32" name="文字方塊 31">
              <a:extLst>
                <a:ext uri="{FF2B5EF4-FFF2-40B4-BE49-F238E27FC236}">
                  <a16:creationId xmlns:a16="http://schemas.microsoft.com/office/drawing/2014/main" id="{A419A0E7-466C-4BC6-BB92-556AB7247905}"/>
                </a:ext>
              </a:extLst>
            </p:cNvPr>
            <p:cNvSpPr txBox="1"/>
            <p:nvPr/>
          </p:nvSpPr>
          <p:spPr>
            <a:xfrm>
              <a:off x="3531816" y="2022634"/>
              <a:ext cx="1848776" cy="615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200" b="1">
                  <a:solidFill>
                    <a:schemeClr val="bg2">
                      <a:lumMod val="2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GPU</a:t>
              </a:r>
            </a:p>
            <a:p>
              <a:r>
                <a:rPr lang="en-US" altLang="zh-TW" sz="1200" b="1">
                  <a:solidFill>
                    <a:schemeClr val="bg2">
                      <a:lumMod val="2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Pass-through</a:t>
              </a:r>
              <a:endParaRPr lang="zh-TW" altLang="en-US" sz="12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50" name="群組 49">
            <a:extLst>
              <a:ext uri="{FF2B5EF4-FFF2-40B4-BE49-F238E27FC236}">
                <a16:creationId xmlns:a16="http://schemas.microsoft.com/office/drawing/2014/main" id="{2070FB30-F0DA-4E09-B3A5-78F14679D96C}"/>
              </a:ext>
            </a:extLst>
          </p:cNvPr>
          <p:cNvGrpSpPr/>
          <p:nvPr/>
        </p:nvGrpSpPr>
        <p:grpSpPr>
          <a:xfrm>
            <a:off x="4562008" y="4328124"/>
            <a:ext cx="2394877" cy="507831"/>
            <a:chOff x="6264818" y="1959779"/>
            <a:chExt cx="2878318" cy="677108"/>
          </a:xfrm>
        </p:grpSpPr>
        <p:sp>
          <p:nvSpPr>
            <p:cNvPr id="34" name="TextBox 5">
              <a:extLst>
                <a:ext uri="{FF2B5EF4-FFF2-40B4-BE49-F238E27FC236}">
                  <a16:creationId xmlns:a16="http://schemas.microsoft.com/office/drawing/2014/main" id="{8719ECC5-340E-4C90-A82A-E0D876C02AD8}"/>
                </a:ext>
              </a:extLst>
            </p:cNvPr>
            <p:cNvSpPr txBox="1"/>
            <p:nvPr/>
          </p:nvSpPr>
          <p:spPr>
            <a:xfrm>
              <a:off x="6264818" y="1959779"/>
              <a:ext cx="1241954" cy="6771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700" b="1">
                  <a:solidFill>
                    <a:srgbClr val="00AEFF"/>
                  </a:solidFill>
                  <a:latin typeface="Arial" panose="020B0604020202020204" pitchFamily="34" charset="0"/>
                  <a:ea typeface="微軟正黑體" panose="020B0604030504040204" pitchFamily="34" charset="-120"/>
                  <a:cs typeface="Arial" panose="020B0604020202020204" pitchFamily="34" charset="0"/>
                </a:rPr>
                <a:t>Now</a:t>
              </a:r>
              <a:endParaRPr lang="en-US" sz="2700" b="1">
                <a:solidFill>
                  <a:srgbClr val="00AEFF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endParaRPr>
            </a:p>
          </p:txBody>
        </p:sp>
        <p:sp>
          <p:nvSpPr>
            <p:cNvPr id="35" name="文字方塊 34">
              <a:extLst>
                <a:ext uri="{FF2B5EF4-FFF2-40B4-BE49-F238E27FC236}">
                  <a16:creationId xmlns:a16="http://schemas.microsoft.com/office/drawing/2014/main" id="{548CEF17-4747-489A-A887-8BFDF6A3F963}"/>
                </a:ext>
              </a:extLst>
            </p:cNvPr>
            <p:cNvSpPr txBox="1"/>
            <p:nvPr/>
          </p:nvSpPr>
          <p:spPr>
            <a:xfrm>
              <a:off x="7294360" y="2010110"/>
              <a:ext cx="1848776" cy="615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200" b="1">
                  <a:solidFill>
                    <a:schemeClr val="bg2">
                      <a:lumMod val="2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PCIe Devices</a:t>
              </a:r>
            </a:p>
            <a:p>
              <a:r>
                <a:rPr lang="en-US" altLang="zh-TW" sz="1200" b="1">
                  <a:solidFill>
                    <a:schemeClr val="bg2">
                      <a:lumMod val="2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Pass-through</a:t>
              </a:r>
              <a:endParaRPr lang="zh-TW" altLang="en-US" sz="12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55" name="圖形 18">
            <a:extLst>
              <a:ext uri="{FF2B5EF4-FFF2-40B4-BE49-F238E27FC236}">
                <a16:creationId xmlns:a16="http://schemas.microsoft.com/office/drawing/2014/main" id="{1EF53BDE-62CB-4243-A435-4A0728401B97}"/>
              </a:ext>
            </a:extLst>
          </p:cNvPr>
          <p:cNvSpPr/>
          <p:nvPr/>
        </p:nvSpPr>
        <p:spPr>
          <a:xfrm>
            <a:off x="1971666" y="3136691"/>
            <a:ext cx="1721744" cy="1167924"/>
          </a:xfrm>
          <a:custGeom>
            <a:avLst/>
            <a:gdLst>
              <a:gd name="connsiteX0" fmla="*/ 2138918 w 2203286"/>
              <a:gd name="connsiteY0" fmla="*/ 1601823 h 1597670"/>
              <a:gd name="connsiteX1" fmla="*/ 69213 w 2203286"/>
              <a:gd name="connsiteY1" fmla="*/ 1601823 h 1597670"/>
              <a:gd name="connsiteX2" fmla="*/ 0 w 2203286"/>
              <a:gd name="connsiteY2" fmla="*/ 1532610 h 1597670"/>
              <a:gd name="connsiteX3" fmla="*/ 0 w 2203286"/>
              <a:gd name="connsiteY3" fmla="*/ 69213 h 1597670"/>
              <a:gd name="connsiteX4" fmla="*/ 69213 w 2203286"/>
              <a:gd name="connsiteY4" fmla="*/ 0 h 1597670"/>
              <a:gd name="connsiteX5" fmla="*/ 2138918 w 2203286"/>
              <a:gd name="connsiteY5" fmla="*/ 0 h 1597670"/>
              <a:gd name="connsiteX6" fmla="*/ 2208131 w 2203286"/>
              <a:gd name="connsiteY6" fmla="*/ 69213 h 1597670"/>
              <a:gd name="connsiteX7" fmla="*/ 2208131 w 2203286"/>
              <a:gd name="connsiteY7" fmla="*/ 1532610 h 1597670"/>
              <a:gd name="connsiteX8" fmla="*/ 2138918 w 2203286"/>
              <a:gd name="connsiteY8" fmla="*/ 1601823 h 1597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03286" h="1597670">
                <a:moveTo>
                  <a:pt x="2138918" y="1601823"/>
                </a:moveTo>
                <a:lnTo>
                  <a:pt x="69213" y="1601823"/>
                </a:lnTo>
                <a:cubicBezTo>
                  <a:pt x="30973" y="1601823"/>
                  <a:pt x="0" y="1570850"/>
                  <a:pt x="0" y="1532610"/>
                </a:cubicBezTo>
                <a:lnTo>
                  <a:pt x="0" y="69213"/>
                </a:lnTo>
                <a:cubicBezTo>
                  <a:pt x="0" y="30973"/>
                  <a:pt x="30973" y="0"/>
                  <a:pt x="69213" y="0"/>
                </a:cubicBezTo>
                <a:lnTo>
                  <a:pt x="2138918" y="0"/>
                </a:lnTo>
                <a:cubicBezTo>
                  <a:pt x="2177158" y="0"/>
                  <a:pt x="2208131" y="30973"/>
                  <a:pt x="2208131" y="69213"/>
                </a:cubicBezTo>
                <a:lnTo>
                  <a:pt x="2208131" y="1532610"/>
                </a:lnTo>
                <a:cubicBezTo>
                  <a:pt x="2208131" y="1570850"/>
                  <a:pt x="2177158" y="1601823"/>
                  <a:pt x="2138918" y="160182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 w="5745" cap="flat">
            <a:noFill/>
            <a:prstDash val="solid"/>
            <a:miter/>
          </a:ln>
        </p:spPr>
        <p:txBody>
          <a:bodyPr rtlCol="0" anchor="ctr"/>
          <a:lstStyle/>
          <a:p>
            <a:endParaRPr lang="zh-TW" altLang="en-US" sz="105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6" name="Picture 4">
            <a:extLst>
              <a:ext uri="{FF2B5EF4-FFF2-40B4-BE49-F238E27FC236}">
                <a16:creationId xmlns:a16="http://schemas.microsoft.com/office/drawing/2014/main" id="{5945F7CD-4C46-4FF0-A000-039E568DB1D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16930" y="3185569"/>
            <a:ext cx="1123936" cy="848585"/>
          </a:xfrm>
          <a:prstGeom prst="rect">
            <a:avLst/>
          </a:prstGeom>
        </p:spPr>
      </p:pic>
      <p:sp>
        <p:nvSpPr>
          <p:cNvPr id="57" name="TextBox 24">
            <a:extLst>
              <a:ext uri="{FF2B5EF4-FFF2-40B4-BE49-F238E27FC236}">
                <a16:creationId xmlns:a16="http://schemas.microsoft.com/office/drawing/2014/main" id="{D51AB378-C036-45AF-BE03-06095AD6A45D}"/>
              </a:ext>
            </a:extLst>
          </p:cNvPr>
          <p:cNvSpPr txBox="1"/>
          <p:nvPr/>
        </p:nvSpPr>
        <p:spPr>
          <a:xfrm>
            <a:off x="2086418" y="3944534"/>
            <a:ext cx="165476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>
                <a:solidFill>
                  <a:srgbClr val="FF26FF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Discrete GPU</a:t>
            </a:r>
          </a:p>
        </p:txBody>
      </p:sp>
      <p:sp>
        <p:nvSpPr>
          <p:cNvPr id="59" name="圖形 19">
            <a:extLst>
              <a:ext uri="{FF2B5EF4-FFF2-40B4-BE49-F238E27FC236}">
                <a16:creationId xmlns:a16="http://schemas.microsoft.com/office/drawing/2014/main" id="{5BF3E963-0F14-4A86-BE60-3A9BB6B19728}"/>
              </a:ext>
            </a:extLst>
          </p:cNvPr>
          <p:cNvSpPr/>
          <p:nvPr/>
        </p:nvSpPr>
        <p:spPr>
          <a:xfrm>
            <a:off x="3864044" y="3136691"/>
            <a:ext cx="3475037" cy="1167924"/>
          </a:xfrm>
          <a:custGeom>
            <a:avLst/>
            <a:gdLst>
              <a:gd name="connsiteX0" fmla="*/ 4378541 w 4446946"/>
              <a:gd name="connsiteY0" fmla="*/ 1601823 h 1597670"/>
              <a:gd name="connsiteX1" fmla="*/ 69213 w 4446946"/>
              <a:gd name="connsiteY1" fmla="*/ 1601823 h 1597670"/>
              <a:gd name="connsiteX2" fmla="*/ 0 w 4446946"/>
              <a:gd name="connsiteY2" fmla="*/ 1532610 h 1597670"/>
              <a:gd name="connsiteX3" fmla="*/ 0 w 4446946"/>
              <a:gd name="connsiteY3" fmla="*/ 69213 h 1597670"/>
              <a:gd name="connsiteX4" fmla="*/ 69213 w 4446946"/>
              <a:gd name="connsiteY4" fmla="*/ 0 h 1597670"/>
              <a:gd name="connsiteX5" fmla="*/ 4378541 w 4446946"/>
              <a:gd name="connsiteY5" fmla="*/ 0 h 1597670"/>
              <a:gd name="connsiteX6" fmla="*/ 4447754 w 4446946"/>
              <a:gd name="connsiteY6" fmla="*/ 69213 h 1597670"/>
              <a:gd name="connsiteX7" fmla="*/ 4447754 w 4446946"/>
              <a:gd name="connsiteY7" fmla="*/ 1532610 h 1597670"/>
              <a:gd name="connsiteX8" fmla="*/ 4378541 w 4446946"/>
              <a:gd name="connsiteY8" fmla="*/ 1601823 h 1597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46946" h="1597670">
                <a:moveTo>
                  <a:pt x="4378541" y="1601823"/>
                </a:moveTo>
                <a:lnTo>
                  <a:pt x="69213" y="1601823"/>
                </a:lnTo>
                <a:cubicBezTo>
                  <a:pt x="30973" y="1601823"/>
                  <a:pt x="0" y="1570850"/>
                  <a:pt x="0" y="1532610"/>
                </a:cubicBezTo>
                <a:lnTo>
                  <a:pt x="0" y="69213"/>
                </a:lnTo>
                <a:cubicBezTo>
                  <a:pt x="0" y="30973"/>
                  <a:pt x="30973" y="0"/>
                  <a:pt x="69213" y="0"/>
                </a:cubicBezTo>
                <a:lnTo>
                  <a:pt x="4378541" y="0"/>
                </a:lnTo>
                <a:cubicBezTo>
                  <a:pt x="4416781" y="0"/>
                  <a:pt x="4447754" y="30973"/>
                  <a:pt x="4447754" y="69213"/>
                </a:cubicBezTo>
                <a:lnTo>
                  <a:pt x="4447754" y="1532610"/>
                </a:lnTo>
                <a:cubicBezTo>
                  <a:pt x="4447754" y="1570850"/>
                  <a:pt x="4416723" y="1601823"/>
                  <a:pt x="4378541" y="1601823"/>
                </a:cubicBezTo>
                <a:close/>
              </a:path>
            </a:pathLst>
          </a:custGeom>
          <a:solidFill>
            <a:srgbClr val="FFFFFF"/>
          </a:solidFill>
          <a:ln w="5757" cap="flat">
            <a:noFill/>
            <a:prstDash val="solid"/>
            <a:miter/>
          </a:ln>
        </p:spPr>
        <p:txBody>
          <a:bodyPr rtlCol="0" anchor="ctr"/>
          <a:lstStyle/>
          <a:p>
            <a:endParaRPr lang="zh-TW" altLang="en-US" sz="105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0" name="TextBox 24">
            <a:extLst>
              <a:ext uri="{FF2B5EF4-FFF2-40B4-BE49-F238E27FC236}">
                <a16:creationId xmlns:a16="http://schemas.microsoft.com/office/drawing/2014/main" id="{53AD75E1-749B-407D-A437-A9DAA0174F8E}"/>
              </a:ext>
            </a:extLst>
          </p:cNvPr>
          <p:cNvSpPr txBox="1"/>
          <p:nvPr/>
        </p:nvSpPr>
        <p:spPr>
          <a:xfrm>
            <a:off x="4040296" y="3955258"/>
            <a:ext cx="311990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600" b="1">
                <a:solidFill>
                  <a:srgbClr val="00AEFF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Attached PCIe Devices</a:t>
            </a:r>
            <a:endParaRPr lang="en-US" sz="1600" b="1">
              <a:solidFill>
                <a:srgbClr val="00AEFF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grpSp>
        <p:nvGrpSpPr>
          <p:cNvPr id="61" name="群組 60">
            <a:extLst>
              <a:ext uri="{FF2B5EF4-FFF2-40B4-BE49-F238E27FC236}">
                <a16:creationId xmlns:a16="http://schemas.microsoft.com/office/drawing/2014/main" id="{6E17D6DD-CD54-4586-967C-D346818909AF}"/>
              </a:ext>
            </a:extLst>
          </p:cNvPr>
          <p:cNvGrpSpPr/>
          <p:nvPr/>
        </p:nvGrpSpPr>
        <p:grpSpPr>
          <a:xfrm>
            <a:off x="3907507" y="3268904"/>
            <a:ext cx="1018513" cy="635147"/>
            <a:chOff x="5240799" y="2835985"/>
            <a:chExt cx="1358017" cy="846863"/>
          </a:xfrm>
        </p:grpSpPr>
        <p:pic>
          <p:nvPicPr>
            <p:cNvPr id="69" name="Picture 4" descr="mage result for SAS 12G">
              <a:extLst>
                <a:ext uri="{FF2B5EF4-FFF2-40B4-BE49-F238E27FC236}">
                  <a16:creationId xmlns:a16="http://schemas.microsoft.com/office/drawing/2014/main" id="{4CB5C37A-9DFE-4F54-BF1A-7F7AED4C9C0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15499" y="2835985"/>
              <a:ext cx="608617" cy="6086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0" name="TextBox 12">
              <a:extLst>
                <a:ext uri="{FF2B5EF4-FFF2-40B4-BE49-F238E27FC236}">
                  <a16:creationId xmlns:a16="http://schemas.microsoft.com/office/drawing/2014/main" id="{58AD7584-0122-40F2-A147-1935E6775227}"/>
                </a:ext>
              </a:extLst>
            </p:cNvPr>
            <p:cNvSpPr txBox="1"/>
            <p:nvPr/>
          </p:nvSpPr>
          <p:spPr>
            <a:xfrm>
              <a:off x="5240799" y="3398068"/>
              <a:ext cx="1358017" cy="2847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788">
                  <a:latin typeface="Arial" panose="020B0604020202020204" pitchFamily="34" charset="0"/>
                  <a:cs typeface="Arial" panose="020B0604020202020204" pitchFamily="34" charset="0"/>
                </a:rPr>
                <a:t>SAS</a:t>
              </a:r>
              <a:r>
                <a:rPr lang="zh-TW" altLang="en-US" sz="788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altLang="zh-TW" sz="788">
                  <a:latin typeface="Arial" panose="020B0604020202020204" pitchFamily="34" charset="0"/>
                  <a:cs typeface="Arial" panose="020B0604020202020204" pitchFamily="34" charset="0"/>
                </a:rPr>
                <a:t>12G</a:t>
              </a:r>
              <a:r>
                <a:rPr lang="zh-TW" altLang="en-US" sz="788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altLang="zh-TW" sz="788">
                  <a:latin typeface="Arial" panose="020B0604020202020204" pitchFamily="34" charset="0"/>
                  <a:cs typeface="Arial" panose="020B0604020202020204" pitchFamily="34" charset="0"/>
                </a:rPr>
                <a:t>adapter</a:t>
              </a:r>
              <a:endParaRPr lang="en-US" sz="788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62" name="群組 61">
            <a:extLst>
              <a:ext uri="{FF2B5EF4-FFF2-40B4-BE49-F238E27FC236}">
                <a16:creationId xmlns:a16="http://schemas.microsoft.com/office/drawing/2014/main" id="{9AF40F4F-B972-4447-A026-6CCD8E278228}"/>
              </a:ext>
            </a:extLst>
          </p:cNvPr>
          <p:cNvGrpSpPr/>
          <p:nvPr/>
        </p:nvGrpSpPr>
        <p:grpSpPr>
          <a:xfrm>
            <a:off x="5837202" y="3238699"/>
            <a:ext cx="1051050" cy="658607"/>
            <a:chOff x="7936305" y="2795712"/>
            <a:chExt cx="1401400" cy="878143"/>
          </a:xfrm>
        </p:grpSpPr>
        <p:pic>
          <p:nvPicPr>
            <p:cNvPr id="67" name="Picture 6" descr="mage result for QNAP USB 3.1">
              <a:extLst>
                <a:ext uri="{FF2B5EF4-FFF2-40B4-BE49-F238E27FC236}">
                  <a16:creationId xmlns:a16="http://schemas.microsoft.com/office/drawing/2014/main" id="{C0073A1C-7F8D-46A7-A164-5B7378A99B5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077120" y="2795712"/>
              <a:ext cx="1028364" cy="642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8" name="TextBox 17">
              <a:extLst>
                <a:ext uri="{FF2B5EF4-FFF2-40B4-BE49-F238E27FC236}">
                  <a16:creationId xmlns:a16="http://schemas.microsoft.com/office/drawing/2014/main" id="{9BFC6983-9721-4156-9AA3-568C4F3A5A40}"/>
                </a:ext>
              </a:extLst>
            </p:cNvPr>
            <p:cNvSpPr txBox="1"/>
            <p:nvPr/>
          </p:nvSpPr>
          <p:spPr>
            <a:xfrm>
              <a:off x="7936305" y="3389075"/>
              <a:ext cx="1401400" cy="2847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788">
                  <a:latin typeface="Arial" panose="020B0604020202020204" pitchFamily="34" charset="0"/>
                  <a:cs typeface="Arial" panose="020B0604020202020204" pitchFamily="34" charset="0"/>
                </a:rPr>
                <a:t>USB</a:t>
              </a:r>
              <a:r>
                <a:rPr lang="zh-TW" altLang="en-US" sz="788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altLang="zh-TW" sz="788">
                  <a:latin typeface="Arial" panose="020B0604020202020204" pitchFamily="34" charset="0"/>
                  <a:cs typeface="Arial" panose="020B0604020202020204" pitchFamily="34" charset="0"/>
                </a:rPr>
                <a:t>3.1</a:t>
              </a:r>
              <a:r>
                <a:rPr lang="zh-TW" altLang="en-US" sz="788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altLang="zh-TW" sz="788">
                  <a:latin typeface="Arial" panose="020B0604020202020204" pitchFamily="34" charset="0"/>
                  <a:cs typeface="Arial" panose="020B0604020202020204" pitchFamily="34" charset="0"/>
                </a:rPr>
                <a:t>expansion</a:t>
              </a:r>
              <a:endParaRPr lang="en-US" sz="788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63" name="群組 62">
            <a:extLst>
              <a:ext uri="{FF2B5EF4-FFF2-40B4-BE49-F238E27FC236}">
                <a16:creationId xmlns:a16="http://schemas.microsoft.com/office/drawing/2014/main" id="{FF7E49BB-D18A-4654-9A04-B2ABF55FED62}"/>
              </a:ext>
            </a:extLst>
          </p:cNvPr>
          <p:cNvGrpSpPr/>
          <p:nvPr/>
        </p:nvGrpSpPr>
        <p:grpSpPr>
          <a:xfrm>
            <a:off x="4931512" y="3262970"/>
            <a:ext cx="927632" cy="755586"/>
            <a:chOff x="6643007" y="2828072"/>
            <a:chExt cx="1236843" cy="1007449"/>
          </a:xfrm>
        </p:grpSpPr>
        <p:pic>
          <p:nvPicPr>
            <p:cNvPr id="65" name="Picture 10" descr="mage result for fibre channel">
              <a:extLst>
                <a:ext uri="{FF2B5EF4-FFF2-40B4-BE49-F238E27FC236}">
                  <a16:creationId xmlns:a16="http://schemas.microsoft.com/office/drawing/2014/main" id="{64753C1A-8755-43C4-B882-214F267061C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0732" y="2828072"/>
              <a:ext cx="901392" cy="6009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6" name="TextBox 18">
              <a:extLst>
                <a:ext uri="{FF2B5EF4-FFF2-40B4-BE49-F238E27FC236}">
                  <a16:creationId xmlns:a16="http://schemas.microsoft.com/office/drawing/2014/main" id="{291A10A1-C7DB-4355-8D35-2043A6D23B39}"/>
                </a:ext>
              </a:extLst>
            </p:cNvPr>
            <p:cNvSpPr txBox="1"/>
            <p:nvPr/>
          </p:nvSpPr>
          <p:spPr>
            <a:xfrm>
              <a:off x="6643007" y="3389074"/>
              <a:ext cx="1236843" cy="44644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788" err="1">
                  <a:latin typeface="Arial" panose="020B0604020202020204" pitchFamily="34" charset="0"/>
                  <a:cs typeface="Arial" panose="020B0604020202020204" pitchFamily="34" charset="0"/>
                </a:rPr>
                <a:t>Fibre</a:t>
              </a:r>
              <a:r>
                <a:rPr lang="zh-TW" altLang="en-US" sz="788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altLang="zh-TW" sz="788">
                  <a:latin typeface="Arial" panose="020B0604020202020204" pitchFamily="34" charset="0"/>
                  <a:cs typeface="Arial" panose="020B0604020202020204" pitchFamily="34" charset="0"/>
                </a:rPr>
                <a:t>Channel</a:t>
              </a:r>
              <a:r>
                <a:rPr lang="zh-TW" altLang="en-US" sz="788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altLang="zh-TW" sz="788">
                  <a:latin typeface="Arial" panose="020B0604020202020204" pitchFamily="34" charset="0"/>
                  <a:cs typeface="Arial" panose="020B0604020202020204" pitchFamily="34" charset="0"/>
                </a:rPr>
                <a:t>adapter</a:t>
              </a:r>
              <a:endParaRPr lang="en-US" sz="788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64" name="TextBox 19">
            <a:extLst>
              <a:ext uri="{FF2B5EF4-FFF2-40B4-BE49-F238E27FC236}">
                <a16:creationId xmlns:a16="http://schemas.microsoft.com/office/drawing/2014/main" id="{4C4F15E4-9D4B-4A8B-8503-36025822804E}"/>
              </a:ext>
            </a:extLst>
          </p:cNvPr>
          <p:cNvSpPr txBox="1"/>
          <p:nvPr/>
        </p:nvSpPr>
        <p:spPr>
          <a:xfrm>
            <a:off x="6823868" y="3442332"/>
            <a:ext cx="444608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s-IS" altLang="zh-TW" sz="105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endParaRPr lang="en-US" sz="105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2" name="圖形 17">
            <a:extLst>
              <a:ext uri="{FF2B5EF4-FFF2-40B4-BE49-F238E27FC236}">
                <a16:creationId xmlns:a16="http://schemas.microsoft.com/office/drawing/2014/main" id="{58B33AA8-F145-4E91-AF59-49BFAC5D9743}"/>
              </a:ext>
            </a:extLst>
          </p:cNvPr>
          <p:cNvSpPr/>
          <p:nvPr/>
        </p:nvSpPr>
        <p:spPr>
          <a:xfrm>
            <a:off x="1971665" y="2622881"/>
            <a:ext cx="5367416" cy="427371"/>
          </a:xfrm>
          <a:custGeom>
            <a:avLst/>
            <a:gdLst>
              <a:gd name="connsiteX0" fmla="*/ 6787894 w 6858000"/>
              <a:gd name="connsiteY0" fmla="*/ 548874 h 546056"/>
              <a:gd name="connsiteX1" fmla="*/ 70459 w 6858000"/>
              <a:gd name="connsiteY1" fmla="*/ 548874 h 546056"/>
              <a:gd name="connsiteX2" fmla="*/ 0 w 6858000"/>
              <a:gd name="connsiteY2" fmla="*/ 478416 h 546056"/>
              <a:gd name="connsiteX3" fmla="*/ 0 w 6858000"/>
              <a:gd name="connsiteY3" fmla="*/ 70459 h 546056"/>
              <a:gd name="connsiteX4" fmla="*/ 70459 w 6858000"/>
              <a:gd name="connsiteY4" fmla="*/ 0 h 546056"/>
              <a:gd name="connsiteX5" fmla="*/ 6787894 w 6858000"/>
              <a:gd name="connsiteY5" fmla="*/ 0 h 546056"/>
              <a:gd name="connsiteX6" fmla="*/ 6858353 w 6858000"/>
              <a:gd name="connsiteY6" fmla="*/ 70459 h 546056"/>
              <a:gd name="connsiteX7" fmla="*/ 6858353 w 6858000"/>
              <a:gd name="connsiteY7" fmla="*/ 478416 h 546056"/>
              <a:gd name="connsiteX8" fmla="*/ 6787894 w 6858000"/>
              <a:gd name="connsiteY8" fmla="*/ 548874 h 5460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8000" h="546056">
                <a:moveTo>
                  <a:pt x="6787894" y="548874"/>
                </a:moveTo>
                <a:lnTo>
                  <a:pt x="70459" y="548874"/>
                </a:lnTo>
                <a:cubicBezTo>
                  <a:pt x="31530" y="548874"/>
                  <a:pt x="0" y="517344"/>
                  <a:pt x="0" y="478416"/>
                </a:cubicBezTo>
                <a:lnTo>
                  <a:pt x="0" y="70459"/>
                </a:lnTo>
                <a:cubicBezTo>
                  <a:pt x="0" y="31530"/>
                  <a:pt x="31530" y="0"/>
                  <a:pt x="70459" y="0"/>
                </a:cubicBezTo>
                <a:lnTo>
                  <a:pt x="6787894" y="0"/>
                </a:lnTo>
                <a:cubicBezTo>
                  <a:pt x="6826822" y="0"/>
                  <a:pt x="6858353" y="31530"/>
                  <a:pt x="6858353" y="70459"/>
                </a:cubicBezTo>
                <a:lnTo>
                  <a:pt x="6858353" y="478416"/>
                </a:lnTo>
                <a:cubicBezTo>
                  <a:pt x="6858353" y="517344"/>
                  <a:pt x="6826822" y="548874"/>
                  <a:pt x="6787894" y="548874"/>
                </a:cubicBezTo>
                <a:close/>
              </a:path>
            </a:pathLst>
          </a:custGeom>
          <a:solidFill>
            <a:srgbClr val="FF26FF">
              <a:alpha val="80000"/>
            </a:srgbClr>
          </a:solidFill>
          <a:ln w="5872" cap="flat">
            <a:noFill/>
            <a:prstDash val="solid"/>
            <a:miter/>
          </a:ln>
        </p:spPr>
        <p:txBody>
          <a:bodyPr rtlCol="0" anchor="ctr"/>
          <a:lstStyle/>
          <a:p>
            <a:endParaRPr lang="zh-TW" altLang="en-US" sz="105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3" name="文字方塊 72">
            <a:extLst>
              <a:ext uri="{FF2B5EF4-FFF2-40B4-BE49-F238E27FC236}">
                <a16:creationId xmlns:a16="http://schemas.microsoft.com/office/drawing/2014/main" id="{3DD10C0E-E940-4E5E-A17F-D2C1F1D637D0}"/>
              </a:ext>
            </a:extLst>
          </p:cNvPr>
          <p:cNvSpPr txBox="1"/>
          <p:nvPr/>
        </p:nvSpPr>
        <p:spPr>
          <a:xfrm>
            <a:off x="2145990" y="2688449"/>
            <a:ext cx="490016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KVM / VFIO</a:t>
            </a:r>
            <a:endParaRPr lang="zh-TW" altLang="en-US" sz="16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5" name="圖形 16">
            <a:extLst>
              <a:ext uri="{FF2B5EF4-FFF2-40B4-BE49-F238E27FC236}">
                <a16:creationId xmlns:a16="http://schemas.microsoft.com/office/drawing/2014/main" id="{176BAF37-1297-4EF9-A0B6-9C109B6C3682}"/>
              </a:ext>
            </a:extLst>
          </p:cNvPr>
          <p:cNvSpPr/>
          <p:nvPr/>
        </p:nvSpPr>
        <p:spPr>
          <a:xfrm>
            <a:off x="1971665" y="2109072"/>
            <a:ext cx="5367416" cy="427371"/>
          </a:xfrm>
          <a:custGeom>
            <a:avLst/>
            <a:gdLst>
              <a:gd name="connsiteX0" fmla="*/ 6787894 w 6858000"/>
              <a:gd name="connsiteY0" fmla="*/ 548874 h 546056"/>
              <a:gd name="connsiteX1" fmla="*/ 70459 w 6858000"/>
              <a:gd name="connsiteY1" fmla="*/ 548874 h 546056"/>
              <a:gd name="connsiteX2" fmla="*/ 0 w 6858000"/>
              <a:gd name="connsiteY2" fmla="*/ 478416 h 546056"/>
              <a:gd name="connsiteX3" fmla="*/ 0 w 6858000"/>
              <a:gd name="connsiteY3" fmla="*/ 70459 h 546056"/>
              <a:gd name="connsiteX4" fmla="*/ 70459 w 6858000"/>
              <a:gd name="connsiteY4" fmla="*/ 0 h 546056"/>
              <a:gd name="connsiteX5" fmla="*/ 6787894 w 6858000"/>
              <a:gd name="connsiteY5" fmla="*/ 0 h 546056"/>
              <a:gd name="connsiteX6" fmla="*/ 6858353 w 6858000"/>
              <a:gd name="connsiteY6" fmla="*/ 70459 h 546056"/>
              <a:gd name="connsiteX7" fmla="*/ 6858353 w 6858000"/>
              <a:gd name="connsiteY7" fmla="*/ 478416 h 546056"/>
              <a:gd name="connsiteX8" fmla="*/ 6787894 w 6858000"/>
              <a:gd name="connsiteY8" fmla="*/ 548874 h 5460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8000" h="546056">
                <a:moveTo>
                  <a:pt x="6787894" y="548874"/>
                </a:moveTo>
                <a:lnTo>
                  <a:pt x="70459" y="548874"/>
                </a:lnTo>
                <a:cubicBezTo>
                  <a:pt x="31530" y="548874"/>
                  <a:pt x="0" y="517344"/>
                  <a:pt x="0" y="478416"/>
                </a:cubicBezTo>
                <a:lnTo>
                  <a:pt x="0" y="70459"/>
                </a:lnTo>
                <a:cubicBezTo>
                  <a:pt x="0" y="31530"/>
                  <a:pt x="31530" y="0"/>
                  <a:pt x="70459" y="0"/>
                </a:cubicBezTo>
                <a:lnTo>
                  <a:pt x="6787894" y="0"/>
                </a:lnTo>
                <a:cubicBezTo>
                  <a:pt x="6826822" y="0"/>
                  <a:pt x="6858353" y="31530"/>
                  <a:pt x="6858353" y="70459"/>
                </a:cubicBezTo>
                <a:lnTo>
                  <a:pt x="6858353" y="478416"/>
                </a:lnTo>
                <a:cubicBezTo>
                  <a:pt x="6858353" y="517344"/>
                  <a:pt x="6826822" y="548874"/>
                  <a:pt x="6787894" y="548874"/>
                </a:cubicBezTo>
                <a:close/>
              </a:path>
            </a:pathLst>
          </a:custGeom>
          <a:solidFill>
            <a:srgbClr val="9E5AFF">
              <a:alpha val="80000"/>
            </a:srgbClr>
          </a:solidFill>
          <a:ln w="5872" cap="flat">
            <a:noFill/>
            <a:prstDash val="solid"/>
            <a:miter/>
          </a:ln>
        </p:spPr>
        <p:txBody>
          <a:bodyPr rtlCol="0" anchor="ctr"/>
          <a:lstStyle/>
          <a:p>
            <a:endParaRPr lang="zh-TW" altLang="en-US" sz="105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6" name="文字方塊 75">
            <a:extLst>
              <a:ext uri="{FF2B5EF4-FFF2-40B4-BE49-F238E27FC236}">
                <a16:creationId xmlns:a16="http://schemas.microsoft.com/office/drawing/2014/main" id="{177959BE-E901-47E5-89E7-073A6C9DB458}"/>
              </a:ext>
            </a:extLst>
          </p:cNvPr>
          <p:cNvSpPr txBox="1"/>
          <p:nvPr/>
        </p:nvSpPr>
        <p:spPr>
          <a:xfrm>
            <a:off x="2134383" y="2195138"/>
            <a:ext cx="490016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Virtualization Station</a:t>
            </a:r>
            <a:endParaRPr lang="zh-TW" altLang="en-US" sz="16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8" name="圖形 15">
            <a:extLst>
              <a:ext uri="{FF2B5EF4-FFF2-40B4-BE49-F238E27FC236}">
                <a16:creationId xmlns:a16="http://schemas.microsoft.com/office/drawing/2014/main" id="{5180185F-2F4F-4B98-AD16-075C455C20BA}"/>
              </a:ext>
            </a:extLst>
          </p:cNvPr>
          <p:cNvSpPr/>
          <p:nvPr/>
        </p:nvSpPr>
        <p:spPr>
          <a:xfrm>
            <a:off x="1971665" y="1595264"/>
            <a:ext cx="5367416" cy="427371"/>
          </a:xfrm>
          <a:custGeom>
            <a:avLst/>
            <a:gdLst>
              <a:gd name="connsiteX0" fmla="*/ 6787894 w 6858000"/>
              <a:gd name="connsiteY0" fmla="*/ 548874 h 546056"/>
              <a:gd name="connsiteX1" fmla="*/ 70459 w 6858000"/>
              <a:gd name="connsiteY1" fmla="*/ 548874 h 546056"/>
              <a:gd name="connsiteX2" fmla="*/ 0 w 6858000"/>
              <a:gd name="connsiteY2" fmla="*/ 478416 h 546056"/>
              <a:gd name="connsiteX3" fmla="*/ 0 w 6858000"/>
              <a:gd name="connsiteY3" fmla="*/ 70459 h 546056"/>
              <a:gd name="connsiteX4" fmla="*/ 70459 w 6858000"/>
              <a:gd name="connsiteY4" fmla="*/ 0 h 546056"/>
              <a:gd name="connsiteX5" fmla="*/ 6787894 w 6858000"/>
              <a:gd name="connsiteY5" fmla="*/ 0 h 546056"/>
              <a:gd name="connsiteX6" fmla="*/ 6858353 w 6858000"/>
              <a:gd name="connsiteY6" fmla="*/ 70459 h 546056"/>
              <a:gd name="connsiteX7" fmla="*/ 6858353 w 6858000"/>
              <a:gd name="connsiteY7" fmla="*/ 478416 h 546056"/>
              <a:gd name="connsiteX8" fmla="*/ 6787894 w 6858000"/>
              <a:gd name="connsiteY8" fmla="*/ 548874 h 5460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8000" h="546056">
                <a:moveTo>
                  <a:pt x="6787894" y="548874"/>
                </a:moveTo>
                <a:lnTo>
                  <a:pt x="70459" y="548874"/>
                </a:lnTo>
                <a:cubicBezTo>
                  <a:pt x="31530" y="548874"/>
                  <a:pt x="0" y="517344"/>
                  <a:pt x="0" y="478416"/>
                </a:cubicBezTo>
                <a:lnTo>
                  <a:pt x="0" y="70459"/>
                </a:lnTo>
                <a:cubicBezTo>
                  <a:pt x="0" y="31530"/>
                  <a:pt x="31530" y="0"/>
                  <a:pt x="70459" y="0"/>
                </a:cubicBezTo>
                <a:lnTo>
                  <a:pt x="6787894" y="0"/>
                </a:lnTo>
                <a:cubicBezTo>
                  <a:pt x="6826822" y="0"/>
                  <a:pt x="6858353" y="31530"/>
                  <a:pt x="6858353" y="70459"/>
                </a:cubicBezTo>
                <a:lnTo>
                  <a:pt x="6858353" y="478416"/>
                </a:lnTo>
                <a:cubicBezTo>
                  <a:pt x="6858353" y="517344"/>
                  <a:pt x="6826822" y="548874"/>
                  <a:pt x="6787894" y="548874"/>
                </a:cubicBezTo>
                <a:close/>
              </a:path>
            </a:pathLst>
          </a:custGeom>
          <a:solidFill>
            <a:srgbClr val="00AEFF">
              <a:alpha val="80000"/>
            </a:srgbClr>
          </a:solidFill>
          <a:ln w="5872" cap="flat">
            <a:noFill/>
            <a:prstDash val="solid"/>
            <a:miter/>
          </a:ln>
        </p:spPr>
        <p:txBody>
          <a:bodyPr rtlCol="0" anchor="ctr"/>
          <a:lstStyle/>
          <a:p>
            <a:endParaRPr lang="zh-TW" altLang="en-US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9" name="文字方塊 78">
            <a:extLst>
              <a:ext uri="{FF2B5EF4-FFF2-40B4-BE49-F238E27FC236}">
                <a16:creationId xmlns:a16="http://schemas.microsoft.com/office/drawing/2014/main" id="{2E5A76B3-ABCB-4CC1-9203-DB58A816BB42}"/>
              </a:ext>
            </a:extLst>
          </p:cNvPr>
          <p:cNvSpPr txBox="1"/>
          <p:nvPr/>
        </p:nvSpPr>
        <p:spPr>
          <a:xfrm>
            <a:off x="2115100" y="1670450"/>
            <a:ext cx="4900162" cy="33855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altLang="zh-TW" sz="1600" b="1">
                <a:solidFill>
                  <a:schemeClr val="bg1"/>
                </a:solidFill>
                <a:latin typeface="Arial" panose="020B0604020202020204" pitchFamily="34" charset="0"/>
                <a:ea typeface="新細明體"/>
                <a:cs typeface="Arial" panose="020B0604020202020204" pitchFamily="34" charset="0"/>
              </a:rPr>
              <a:t>VM Applications / Guest OS</a:t>
            </a:r>
            <a:endParaRPr lang="zh-TW" altLang="en-US" sz="1600" b="1">
              <a:solidFill>
                <a:schemeClr val="bg1"/>
              </a:solidFill>
              <a:latin typeface="Arial" panose="020B0604020202020204" pitchFamily="34" charset="0"/>
              <a:ea typeface="新細明體"/>
              <a:cs typeface="Arial" panose="020B0604020202020204" pitchFamily="34" charset="0"/>
            </a:endParaRPr>
          </a:p>
        </p:txBody>
      </p:sp>
      <p:pic>
        <p:nvPicPr>
          <p:cNvPr id="52" name="圖形 51">
            <a:extLst>
              <a:ext uri="{FF2B5EF4-FFF2-40B4-BE49-F238E27FC236}">
                <a16:creationId xmlns:a16="http://schemas.microsoft.com/office/drawing/2014/main" id="{31E3D4C6-609F-4566-AC4C-E71887328A2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28650" y="1739504"/>
            <a:ext cx="2141159" cy="2630282"/>
          </a:xfrm>
          <a:prstGeom prst="rect">
            <a:avLst/>
          </a:prstGeom>
        </p:spPr>
      </p:pic>
      <p:pic>
        <p:nvPicPr>
          <p:cNvPr id="80" name="圖形 79">
            <a:extLst>
              <a:ext uri="{FF2B5EF4-FFF2-40B4-BE49-F238E27FC236}">
                <a16:creationId xmlns:a16="http://schemas.microsoft.com/office/drawing/2014/main" id="{476D44EC-3EA8-4065-A0B5-176F65D0F27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6487525" y="1739503"/>
            <a:ext cx="2141159" cy="2630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67662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矩形: 圓角化同側角落 38">
            <a:extLst>
              <a:ext uri="{FF2B5EF4-FFF2-40B4-BE49-F238E27FC236}">
                <a16:creationId xmlns:a16="http://schemas.microsoft.com/office/drawing/2014/main" id="{7C2D9342-9895-4F0D-88D0-47D37C6D3559}"/>
              </a:ext>
            </a:extLst>
          </p:cNvPr>
          <p:cNvSpPr/>
          <p:nvPr/>
        </p:nvSpPr>
        <p:spPr>
          <a:xfrm>
            <a:off x="2932283" y="2536068"/>
            <a:ext cx="2878827" cy="2607430"/>
          </a:xfrm>
          <a:prstGeom prst="round2SameRect">
            <a:avLst>
              <a:gd name="adj1" fmla="val 9198"/>
              <a:gd name="adj2" fmla="val 0"/>
            </a:avLst>
          </a:prstGeom>
          <a:solidFill>
            <a:srgbClr val="00D6F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矩形: 圓角化同側角落 28">
            <a:extLst>
              <a:ext uri="{FF2B5EF4-FFF2-40B4-BE49-F238E27FC236}">
                <a16:creationId xmlns:a16="http://schemas.microsoft.com/office/drawing/2014/main" id="{0321B861-3110-4CBF-ABCC-8B4F3E3CF902}"/>
              </a:ext>
            </a:extLst>
          </p:cNvPr>
          <p:cNvSpPr/>
          <p:nvPr/>
        </p:nvSpPr>
        <p:spPr>
          <a:xfrm>
            <a:off x="279872" y="2536071"/>
            <a:ext cx="2481252" cy="2607428"/>
          </a:xfrm>
          <a:prstGeom prst="round2SameRect">
            <a:avLst>
              <a:gd name="adj1" fmla="val 9198"/>
              <a:gd name="adj2" fmla="val 0"/>
            </a:avLst>
          </a:prstGeom>
          <a:solidFill>
            <a:srgbClr val="00D6F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矩形: 圓角化同側角落 43">
            <a:extLst>
              <a:ext uri="{FF2B5EF4-FFF2-40B4-BE49-F238E27FC236}">
                <a16:creationId xmlns:a16="http://schemas.microsoft.com/office/drawing/2014/main" id="{C5784AB2-85DD-43A3-8F1A-9ACD312EB60D}"/>
              </a:ext>
            </a:extLst>
          </p:cNvPr>
          <p:cNvSpPr/>
          <p:nvPr/>
        </p:nvSpPr>
        <p:spPr>
          <a:xfrm>
            <a:off x="5980711" y="2536068"/>
            <a:ext cx="2878827" cy="2607430"/>
          </a:xfrm>
          <a:prstGeom prst="round2SameRect">
            <a:avLst>
              <a:gd name="adj1" fmla="val 9198"/>
              <a:gd name="adj2" fmla="val 0"/>
            </a:avLst>
          </a:prstGeom>
          <a:solidFill>
            <a:srgbClr val="00D6F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5" name="標題 4">
            <a:extLst>
              <a:ext uri="{FF2B5EF4-FFF2-40B4-BE49-F238E27FC236}">
                <a16:creationId xmlns:a16="http://schemas.microsoft.com/office/drawing/2014/main" id="{5E819E0D-C1CA-44CE-9874-37268FBA31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TW"/>
              <a:t>Explores</a:t>
            </a:r>
            <a:r>
              <a:rPr lang="zh-TW" altLang="en-US"/>
              <a:t> </a:t>
            </a:r>
            <a:r>
              <a:rPr lang="en-US" altLang="zh-TW"/>
              <a:t>More</a:t>
            </a:r>
            <a:r>
              <a:rPr lang="zh-TW" altLang="en-US"/>
              <a:t> </a:t>
            </a:r>
            <a:r>
              <a:rPr lang="en-US" altLang="zh-TW"/>
              <a:t>Applications</a:t>
            </a:r>
            <a:r>
              <a:rPr lang="zh-TW" altLang="en-US"/>
              <a:t> </a:t>
            </a:r>
            <a:br>
              <a:rPr lang="zh-TW" altLang="en-US"/>
            </a:br>
            <a:r>
              <a:rPr lang="en-US" altLang="zh-TW"/>
              <a:t>managing</a:t>
            </a:r>
            <a:r>
              <a:rPr lang="zh-TW" altLang="en-US"/>
              <a:t> </a:t>
            </a:r>
            <a:r>
              <a:rPr lang="en-US" altLang="zh-TW"/>
              <a:t>NAS</a:t>
            </a:r>
            <a:r>
              <a:rPr lang="zh-TW" altLang="en-US"/>
              <a:t> </a:t>
            </a:r>
            <a:r>
              <a:rPr lang="en-US" altLang="zh-TW"/>
              <a:t>data</a:t>
            </a:r>
            <a:r>
              <a:rPr lang="zh-TW" altLang="en-US"/>
              <a:t> </a:t>
            </a:r>
            <a:r>
              <a:rPr lang="en-US" altLang="zh-TW"/>
              <a:t>efficiently</a:t>
            </a:r>
            <a:endParaRPr lang="zh-TW" altLang="en-US"/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242FF801-8738-411F-9290-23EDF075AE8E}"/>
              </a:ext>
            </a:extLst>
          </p:cNvPr>
          <p:cNvSpPr/>
          <p:nvPr/>
        </p:nvSpPr>
        <p:spPr>
          <a:xfrm>
            <a:off x="3021557" y="2609083"/>
            <a:ext cx="2878282" cy="83099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TW" sz="1600" b="1">
                <a:solidFill>
                  <a:schemeClr val="tx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Connected storage equipment throughout SAS / </a:t>
            </a:r>
            <a:r>
              <a:rPr lang="en-US" altLang="zh-TW" sz="1600" b="1" err="1">
                <a:solidFill>
                  <a:schemeClr val="tx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Fibre</a:t>
            </a:r>
            <a:r>
              <a:rPr lang="en-US" altLang="zh-TW" sz="1600" b="1">
                <a:solidFill>
                  <a:schemeClr val="tx1"/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 Channel adapters</a:t>
            </a: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8B7CCCB9-C58B-409F-9E2E-1AE4B8B23F34}"/>
              </a:ext>
            </a:extLst>
          </p:cNvPr>
          <p:cNvSpPr txBox="1"/>
          <p:nvPr/>
        </p:nvSpPr>
        <p:spPr>
          <a:xfrm>
            <a:off x="2975533" y="3586127"/>
            <a:ext cx="2796665" cy="15696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214313" indent="-214313">
              <a:buClr>
                <a:schemeClr val="bg2">
                  <a:lumMod val="25000"/>
                </a:schemeClr>
              </a:buClr>
              <a:buFont typeface="Wingdings" panose="05000000000000000000" pitchFamily="2" charset="2"/>
              <a:buChar char="l"/>
              <a:defRPr sz="1200">
                <a:solidFill>
                  <a:schemeClr val="bg2">
                    <a:lumMod val="25000"/>
                  </a:schemeClr>
                </a:solidFill>
                <a:ea typeface="微軟正黑體"/>
              </a:defRPr>
            </a:lvl1pPr>
          </a:lstStyle>
          <a:p>
            <a:pPr marL="285750" indent="-285750"/>
            <a:r>
              <a:rPr lang="en-US" altLang="zh-TW">
                <a:latin typeface="Arial" panose="020B0604020202020204" pitchFamily="34" charset="0"/>
                <a:cs typeface="Arial" panose="020B0604020202020204" pitchFamily="34" charset="0"/>
              </a:rPr>
              <a:t>Directly access data from storage equipment</a:t>
            </a:r>
          </a:p>
          <a:p>
            <a:endParaRPr lang="en-US" altLang="zh-TW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/>
            <a:r>
              <a:rPr lang="en-US" altLang="zh-TW">
                <a:latin typeface="Arial" panose="020B0604020202020204" pitchFamily="34" charset="0"/>
                <a:cs typeface="Arial" panose="020B0604020202020204" pitchFamily="34" charset="0"/>
              </a:rPr>
              <a:t>Leverages CDM (Copy Data Management) application to snapshot/copy LUN stored in the NAS and results in network traffic reduce.</a:t>
            </a:r>
          </a:p>
        </p:txBody>
      </p:sp>
      <p:grpSp>
        <p:nvGrpSpPr>
          <p:cNvPr id="3" name="群組 2">
            <a:extLst>
              <a:ext uri="{FF2B5EF4-FFF2-40B4-BE49-F238E27FC236}">
                <a16:creationId xmlns:a16="http://schemas.microsoft.com/office/drawing/2014/main" id="{95B041A2-1001-4C40-8076-6413F757AC27}"/>
              </a:ext>
            </a:extLst>
          </p:cNvPr>
          <p:cNvGrpSpPr/>
          <p:nvPr/>
        </p:nvGrpSpPr>
        <p:grpSpPr>
          <a:xfrm>
            <a:off x="3014989" y="1319402"/>
            <a:ext cx="2671767" cy="993775"/>
            <a:chOff x="3337142" y="1309183"/>
            <a:chExt cx="2030092" cy="755101"/>
          </a:xfrm>
        </p:grpSpPr>
        <p:grpSp>
          <p:nvGrpSpPr>
            <p:cNvPr id="34" name="群組 33">
              <a:extLst>
                <a:ext uri="{FF2B5EF4-FFF2-40B4-BE49-F238E27FC236}">
                  <a16:creationId xmlns:a16="http://schemas.microsoft.com/office/drawing/2014/main" id="{D8624F43-3A46-462E-B8FF-886A5029BFBF}"/>
                </a:ext>
              </a:extLst>
            </p:cNvPr>
            <p:cNvGrpSpPr/>
            <p:nvPr/>
          </p:nvGrpSpPr>
          <p:grpSpPr>
            <a:xfrm>
              <a:off x="3337142" y="1309183"/>
              <a:ext cx="2030092" cy="755101"/>
              <a:chOff x="4678193" y="1561695"/>
              <a:chExt cx="3227090" cy="1200329"/>
            </a:xfrm>
          </p:grpSpPr>
          <p:pic>
            <p:nvPicPr>
              <p:cNvPr id="24" name="圖片 23">
                <a:extLst>
                  <a:ext uri="{FF2B5EF4-FFF2-40B4-BE49-F238E27FC236}">
                    <a16:creationId xmlns:a16="http://schemas.microsoft.com/office/drawing/2014/main" id="{BB26BF5F-1BA2-4DA9-BD8A-7E330010F1C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5661276" y="1561695"/>
                <a:ext cx="1200329" cy="1200329"/>
              </a:xfrm>
              <a:prstGeom prst="rect">
                <a:avLst/>
              </a:prstGeom>
            </p:spPr>
          </p:pic>
          <p:pic>
            <p:nvPicPr>
              <p:cNvPr id="26" name="圖片 25">
                <a:extLst>
                  <a:ext uri="{FF2B5EF4-FFF2-40B4-BE49-F238E27FC236}">
                    <a16:creationId xmlns:a16="http://schemas.microsoft.com/office/drawing/2014/main" id="{BB4B02B8-A803-49A9-8E69-B7192328327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6697766" y="1561695"/>
                <a:ext cx="1207517" cy="1200329"/>
              </a:xfrm>
              <a:prstGeom prst="rect">
                <a:avLst/>
              </a:prstGeom>
            </p:spPr>
          </p:pic>
          <p:pic>
            <p:nvPicPr>
              <p:cNvPr id="31" name="圖片 30">
                <a:extLst>
                  <a:ext uri="{FF2B5EF4-FFF2-40B4-BE49-F238E27FC236}">
                    <a16:creationId xmlns:a16="http://schemas.microsoft.com/office/drawing/2014/main" id="{642CD4AE-13C5-485C-88C0-D49986C3B10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4678193" y="1561695"/>
                <a:ext cx="1207517" cy="1200329"/>
              </a:xfrm>
              <a:prstGeom prst="rect">
                <a:avLst/>
              </a:prstGeom>
            </p:spPr>
          </p:pic>
        </p:grpSp>
        <p:pic>
          <p:nvPicPr>
            <p:cNvPr id="36" name="圖片 35">
              <a:extLst>
                <a:ext uri="{FF2B5EF4-FFF2-40B4-BE49-F238E27FC236}">
                  <a16:creationId xmlns:a16="http://schemas.microsoft.com/office/drawing/2014/main" id="{A69A17B3-7AAB-4DC1-B2CB-65C2BEEF667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972407" y="1628865"/>
              <a:ext cx="144119" cy="144119"/>
            </a:xfrm>
            <a:prstGeom prst="rect">
              <a:avLst/>
            </a:prstGeom>
          </p:spPr>
        </p:pic>
      </p:grpSp>
      <p:grpSp>
        <p:nvGrpSpPr>
          <p:cNvPr id="2" name="群組 1">
            <a:extLst>
              <a:ext uri="{FF2B5EF4-FFF2-40B4-BE49-F238E27FC236}">
                <a16:creationId xmlns:a16="http://schemas.microsoft.com/office/drawing/2014/main" id="{7063C0B5-23C7-4077-A76F-7EB962B8ACBA}"/>
              </a:ext>
            </a:extLst>
          </p:cNvPr>
          <p:cNvGrpSpPr/>
          <p:nvPr/>
        </p:nvGrpSpPr>
        <p:grpSpPr>
          <a:xfrm>
            <a:off x="6387829" y="1273098"/>
            <a:ext cx="1974174" cy="1086389"/>
            <a:chOff x="6224997" y="1309091"/>
            <a:chExt cx="1385478" cy="762429"/>
          </a:xfrm>
        </p:grpSpPr>
        <p:grpSp>
          <p:nvGrpSpPr>
            <p:cNvPr id="33" name="群組 32">
              <a:extLst>
                <a:ext uri="{FF2B5EF4-FFF2-40B4-BE49-F238E27FC236}">
                  <a16:creationId xmlns:a16="http://schemas.microsoft.com/office/drawing/2014/main" id="{CA52751F-CB90-4B05-8459-756132BBC957}"/>
                </a:ext>
              </a:extLst>
            </p:cNvPr>
            <p:cNvGrpSpPr/>
            <p:nvPr/>
          </p:nvGrpSpPr>
          <p:grpSpPr>
            <a:xfrm>
              <a:off x="6224997" y="1309091"/>
              <a:ext cx="1385478" cy="762429"/>
              <a:chOff x="8299996" y="1550047"/>
              <a:chExt cx="2202394" cy="1211977"/>
            </a:xfrm>
          </p:grpSpPr>
          <p:pic>
            <p:nvPicPr>
              <p:cNvPr id="28" name="圖片 27">
                <a:extLst>
                  <a:ext uri="{FF2B5EF4-FFF2-40B4-BE49-F238E27FC236}">
                    <a16:creationId xmlns:a16="http://schemas.microsoft.com/office/drawing/2014/main" id="{D9B6BB9C-DC74-4979-B6FF-D15423887D4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9302061" y="1561695"/>
                <a:ext cx="1200329" cy="1200329"/>
              </a:xfrm>
              <a:prstGeom prst="rect">
                <a:avLst/>
              </a:prstGeom>
            </p:spPr>
          </p:pic>
          <p:pic>
            <p:nvPicPr>
              <p:cNvPr id="32" name="圖片 31">
                <a:extLst>
                  <a:ext uri="{FF2B5EF4-FFF2-40B4-BE49-F238E27FC236}">
                    <a16:creationId xmlns:a16="http://schemas.microsoft.com/office/drawing/2014/main" id="{B5C82ED3-4186-480F-A0CB-AB74B5A68C9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299996" y="1550047"/>
                <a:ext cx="1207517" cy="1200329"/>
              </a:xfrm>
              <a:prstGeom prst="rect">
                <a:avLst/>
              </a:prstGeom>
            </p:spPr>
          </p:pic>
        </p:grpSp>
        <p:pic>
          <p:nvPicPr>
            <p:cNvPr id="37" name="圖片 36">
              <a:extLst>
                <a:ext uri="{FF2B5EF4-FFF2-40B4-BE49-F238E27FC236}">
                  <a16:creationId xmlns:a16="http://schemas.microsoft.com/office/drawing/2014/main" id="{911C4B45-5B4C-4221-AB8A-75556561037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855374" y="1635919"/>
              <a:ext cx="144119" cy="144119"/>
            </a:xfrm>
            <a:prstGeom prst="rect">
              <a:avLst/>
            </a:prstGeom>
          </p:spPr>
        </p:pic>
      </p:grpSp>
      <p:grpSp>
        <p:nvGrpSpPr>
          <p:cNvPr id="4" name="群組 3">
            <a:extLst>
              <a:ext uri="{FF2B5EF4-FFF2-40B4-BE49-F238E27FC236}">
                <a16:creationId xmlns:a16="http://schemas.microsoft.com/office/drawing/2014/main" id="{171F7EEE-68E6-455C-A071-E52323E434CE}"/>
              </a:ext>
            </a:extLst>
          </p:cNvPr>
          <p:cNvGrpSpPr/>
          <p:nvPr/>
        </p:nvGrpSpPr>
        <p:grpSpPr>
          <a:xfrm>
            <a:off x="522636" y="1276527"/>
            <a:ext cx="1960647" cy="1079524"/>
            <a:chOff x="1013583" y="1316418"/>
            <a:chExt cx="1371425" cy="755101"/>
          </a:xfrm>
        </p:grpSpPr>
        <p:grpSp>
          <p:nvGrpSpPr>
            <p:cNvPr id="35" name="群組 34">
              <a:extLst>
                <a:ext uri="{FF2B5EF4-FFF2-40B4-BE49-F238E27FC236}">
                  <a16:creationId xmlns:a16="http://schemas.microsoft.com/office/drawing/2014/main" id="{FE21BDCB-C608-45F0-82C0-051162A78818}"/>
                </a:ext>
              </a:extLst>
            </p:cNvPr>
            <p:cNvGrpSpPr/>
            <p:nvPr/>
          </p:nvGrpSpPr>
          <p:grpSpPr>
            <a:xfrm>
              <a:off x="1013583" y="1316418"/>
              <a:ext cx="1371425" cy="755101"/>
              <a:chOff x="1174629" y="1561695"/>
              <a:chExt cx="2180054" cy="1200329"/>
            </a:xfrm>
          </p:grpSpPr>
          <p:pic>
            <p:nvPicPr>
              <p:cNvPr id="20" name="圖片 19">
                <a:extLst>
                  <a:ext uri="{FF2B5EF4-FFF2-40B4-BE49-F238E27FC236}">
                    <a16:creationId xmlns:a16="http://schemas.microsoft.com/office/drawing/2014/main" id="{E78C348B-F979-4690-B0DA-E686E5D186D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1174629" y="1561695"/>
                <a:ext cx="1207517" cy="1200329"/>
              </a:xfrm>
              <a:prstGeom prst="rect">
                <a:avLst/>
              </a:prstGeom>
            </p:spPr>
          </p:pic>
          <p:pic>
            <p:nvPicPr>
              <p:cNvPr id="22" name="圖片 21">
                <a:extLst>
                  <a:ext uri="{FF2B5EF4-FFF2-40B4-BE49-F238E27FC236}">
                    <a16:creationId xmlns:a16="http://schemas.microsoft.com/office/drawing/2014/main" id="{F1AC6B38-9A73-47E8-A20D-D1EF8FCC728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2147166" y="1561695"/>
                <a:ext cx="1207517" cy="1200329"/>
              </a:xfrm>
              <a:prstGeom prst="rect">
                <a:avLst/>
              </a:prstGeom>
            </p:spPr>
          </p:pic>
        </p:grpSp>
        <p:pic>
          <p:nvPicPr>
            <p:cNvPr id="30" name="圖片 29">
              <a:extLst>
                <a:ext uri="{FF2B5EF4-FFF2-40B4-BE49-F238E27FC236}">
                  <a16:creationId xmlns:a16="http://schemas.microsoft.com/office/drawing/2014/main" id="{4AF5B30C-64BD-4ECD-8EEB-B65E84590AA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614024" y="1636099"/>
              <a:ext cx="144119" cy="144119"/>
            </a:xfrm>
            <a:prstGeom prst="rect">
              <a:avLst/>
            </a:prstGeom>
          </p:spPr>
        </p:pic>
      </p:grpSp>
      <p:sp>
        <p:nvSpPr>
          <p:cNvPr id="6" name="矩形 5">
            <a:extLst>
              <a:ext uri="{FF2B5EF4-FFF2-40B4-BE49-F238E27FC236}">
                <a16:creationId xmlns:a16="http://schemas.microsoft.com/office/drawing/2014/main" id="{EAA8E4C4-B7F5-46A7-A3F3-E5E35BB182CF}"/>
              </a:ext>
            </a:extLst>
          </p:cNvPr>
          <p:cNvSpPr/>
          <p:nvPr/>
        </p:nvSpPr>
        <p:spPr>
          <a:xfrm>
            <a:off x="334379" y="3491220"/>
            <a:ext cx="2356549" cy="4571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矩形 14">
            <a:extLst>
              <a:ext uri="{FF2B5EF4-FFF2-40B4-BE49-F238E27FC236}">
                <a16:creationId xmlns:a16="http://schemas.microsoft.com/office/drawing/2014/main" id="{A8A40262-06CF-4DEC-A064-1A94B10AB8F6}"/>
              </a:ext>
            </a:extLst>
          </p:cNvPr>
          <p:cNvSpPr/>
          <p:nvPr/>
        </p:nvSpPr>
        <p:spPr>
          <a:xfrm>
            <a:off x="515264" y="2824526"/>
            <a:ext cx="182293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buClrTx/>
            </a:pPr>
            <a:r>
              <a:rPr lang="en-US" altLang="zh-TW" sz="2000" b="1" kern="1200">
                <a:solidFill>
                  <a:srgbClr val="E7E6E6">
                    <a:lumMod val="25000"/>
                  </a:srgbClr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Discrete GPU</a:t>
            </a:r>
          </a:p>
        </p:txBody>
      </p:sp>
      <p:sp>
        <p:nvSpPr>
          <p:cNvPr id="21" name="矩形 20">
            <a:extLst>
              <a:ext uri="{FF2B5EF4-FFF2-40B4-BE49-F238E27FC236}">
                <a16:creationId xmlns:a16="http://schemas.microsoft.com/office/drawing/2014/main" id="{D817ABE9-407E-4750-8A44-073DE5E6C9C0}"/>
              </a:ext>
            </a:extLst>
          </p:cNvPr>
          <p:cNvSpPr/>
          <p:nvPr/>
        </p:nvSpPr>
        <p:spPr>
          <a:xfrm>
            <a:off x="404928" y="3582969"/>
            <a:ext cx="22860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l"/>
            </a:pPr>
            <a:r>
              <a:rPr lang="en-US" altLang="zh-TW" sz="1200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Transcoding (e.g. Adobe Premiere)</a:t>
            </a:r>
          </a:p>
          <a:p>
            <a:endParaRPr lang="en-US" altLang="zh-TW" sz="1200">
              <a:solidFill>
                <a:schemeClr val="bg2">
                  <a:lumMod val="25000"/>
                </a:schemeClr>
              </a:solidFill>
              <a:latin typeface="Arial" panose="020B0604020202020204" pitchFamily="34" charset="0"/>
              <a:ea typeface="微軟正黑體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l"/>
            </a:pPr>
            <a:r>
              <a:rPr lang="en-US" altLang="zh-TW" sz="1200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微軟正黑體"/>
                <a:cs typeface="Arial" panose="020B0604020202020204" pitchFamily="34" charset="0"/>
              </a:rPr>
              <a:t>AI model training (e.g. TensorFlow, Caffe..)</a:t>
            </a:r>
          </a:p>
        </p:txBody>
      </p:sp>
      <p:sp>
        <p:nvSpPr>
          <p:cNvPr id="43" name="矩形 42">
            <a:extLst>
              <a:ext uri="{FF2B5EF4-FFF2-40B4-BE49-F238E27FC236}">
                <a16:creationId xmlns:a16="http://schemas.microsoft.com/office/drawing/2014/main" id="{C4ED0655-F8C5-4C26-A886-A9E1D7AF11DE}"/>
              </a:ext>
            </a:extLst>
          </p:cNvPr>
          <p:cNvSpPr/>
          <p:nvPr/>
        </p:nvSpPr>
        <p:spPr>
          <a:xfrm>
            <a:off x="3014990" y="3507044"/>
            <a:ext cx="2739161" cy="4571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矩形 44">
            <a:extLst>
              <a:ext uri="{FF2B5EF4-FFF2-40B4-BE49-F238E27FC236}">
                <a16:creationId xmlns:a16="http://schemas.microsoft.com/office/drawing/2014/main" id="{95978CFA-1946-4D92-B75F-F5BF52251423}"/>
              </a:ext>
            </a:extLst>
          </p:cNvPr>
          <p:cNvSpPr/>
          <p:nvPr/>
        </p:nvSpPr>
        <p:spPr>
          <a:xfrm>
            <a:off x="6069440" y="2609083"/>
            <a:ext cx="2732594" cy="83099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TW" sz="1600" b="1">
                <a:solidFill>
                  <a:schemeClr val="tx1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Connected screen capture device throughout USB interface</a:t>
            </a:r>
          </a:p>
        </p:txBody>
      </p:sp>
      <p:sp>
        <p:nvSpPr>
          <p:cNvPr id="46" name="文字方塊 45">
            <a:extLst>
              <a:ext uri="{FF2B5EF4-FFF2-40B4-BE49-F238E27FC236}">
                <a16:creationId xmlns:a16="http://schemas.microsoft.com/office/drawing/2014/main" id="{410965E4-9549-4A0E-AB17-FBCD4B2C4954}"/>
              </a:ext>
            </a:extLst>
          </p:cNvPr>
          <p:cNvSpPr txBox="1"/>
          <p:nvPr/>
        </p:nvSpPr>
        <p:spPr>
          <a:xfrm>
            <a:off x="6062874" y="3589116"/>
            <a:ext cx="2739160" cy="6463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214313" indent="-214313">
              <a:buClr>
                <a:schemeClr val="bg2">
                  <a:lumMod val="25000"/>
                </a:schemeClr>
              </a:buClr>
              <a:buFont typeface="Wingdings" panose="05000000000000000000" pitchFamily="2" charset="2"/>
              <a:buChar char="l"/>
              <a:defRPr sz="1200">
                <a:solidFill>
                  <a:schemeClr val="bg2">
                    <a:lumMod val="25000"/>
                  </a:schemeClr>
                </a:solidFill>
                <a:ea typeface="微軟正黑體"/>
              </a:defRPr>
            </a:lvl1pPr>
          </a:lstStyle>
          <a:p>
            <a:r>
              <a:rPr lang="en-US" altLang="zh-CN">
                <a:latin typeface="Arial" panose="020B0604020202020204" pitchFamily="34" charset="0"/>
                <a:cs typeface="Arial" panose="020B0604020202020204" pitchFamily="34" charset="0"/>
              </a:rPr>
              <a:t>Offload CPU computing resource and use NAS storage capacity to save data.</a:t>
            </a:r>
          </a:p>
        </p:txBody>
      </p:sp>
      <p:sp>
        <p:nvSpPr>
          <p:cNvPr id="38" name="矩形 37">
            <a:extLst>
              <a:ext uri="{FF2B5EF4-FFF2-40B4-BE49-F238E27FC236}">
                <a16:creationId xmlns:a16="http://schemas.microsoft.com/office/drawing/2014/main" id="{97433F16-382E-42AC-958E-142D89C08005}"/>
              </a:ext>
            </a:extLst>
          </p:cNvPr>
          <p:cNvSpPr/>
          <p:nvPr/>
        </p:nvSpPr>
        <p:spPr>
          <a:xfrm>
            <a:off x="6091625" y="3507044"/>
            <a:ext cx="2739161" cy="4571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642012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Shape 723">
            <a:extLst>
              <a:ext uri="{FF2B5EF4-FFF2-40B4-BE49-F238E27FC236}">
                <a16:creationId xmlns:a16="http://schemas.microsoft.com/office/drawing/2014/main" id="{9DD0A636-9E46-4A78-98EC-F1F95E69733B}"/>
              </a:ext>
            </a:extLst>
          </p:cNvPr>
          <p:cNvSpPr/>
          <p:nvPr/>
        </p:nvSpPr>
        <p:spPr>
          <a:xfrm>
            <a:off x="301444" y="1609650"/>
            <a:ext cx="2598242" cy="2598242"/>
          </a:xfrm>
          <a:prstGeom prst="ellipse">
            <a:avLst/>
          </a:prstGeom>
          <a:solidFill>
            <a:srgbClr val="00D6F6"/>
          </a:solidFill>
          <a:ln w="38100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ctr" rtl="0">
              <a:spcBef>
                <a:spcPts val="0"/>
              </a:spcBef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3" name="矩形: 圓角 42">
            <a:extLst>
              <a:ext uri="{FF2B5EF4-FFF2-40B4-BE49-F238E27FC236}">
                <a16:creationId xmlns:a16="http://schemas.microsoft.com/office/drawing/2014/main" id="{E551A58E-9A92-4A49-97A9-C0B89F2B6930}"/>
              </a:ext>
            </a:extLst>
          </p:cNvPr>
          <p:cNvSpPr/>
          <p:nvPr/>
        </p:nvSpPr>
        <p:spPr>
          <a:xfrm>
            <a:off x="4071093" y="4073929"/>
            <a:ext cx="2435102" cy="859783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箭號: 五邊形 45">
            <a:extLst>
              <a:ext uri="{FF2B5EF4-FFF2-40B4-BE49-F238E27FC236}">
                <a16:creationId xmlns:a16="http://schemas.microsoft.com/office/drawing/2014/main" id="{E93FDEC3-721A-4DEA-A4CA-A1AD212AC660}"/>
              </a:ext>
            </a:extLst>
          </p:cNvPr>
          <p:cNvSpPr/>
          <p:nvPr/>
        </p:nvSpPr>
        <p:spPr>
          <a:xfrm>
            <a:off x="4057302" y="4022431"/>
            <a:ext cx="1479257" cy="385554"/>
          </a:xfrm>
          <a:prstGeom prst="homePlate">
            <a:avLst>
              <a:gd name="adj" fmla="val 36525"/>
            </a:avLst>
          </a:prstGeom>
          <a:gradFill>
            <a:gsLst>
              <a:gs pos="100000">
                <a:srgbClr val="FEB4E5"/>
              </a:gs>
              <a:gs pos="0">
                <a:srgbClr val="FEB4E5"/>
              </a:gs>
              <a:gs pos="80000">
                <a:srgbClr val="CC0066"/>
              </a:gs>
              <a:gs pos="20000">
                <a:srgbClr val="CC006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8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" name="矩形: 圓角 50">
            <a:extLst>
              <a:ext uri="{FF2B5EF4-FFF2-40B4-BE49-F238E27FC236}">
                <a16:creationId xmlns:a16="http://schemas.microsoft.com/office/drawing/2014/main" id="{99FD9F1C-A22B-4DC8-91FA-0E0C1B576612}"/>
              </a:ext>
            </a:extLst>
          </p:cNvPr>
          <p:cNvSpPr/>
          <p:nvPr/>
        </p:nvSpPr>
        <p:spPr>
          <a:xfrm>
            <a:off x="4071093" y="2247660"/>
            <a:ext cx="3692660" cy="859783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8" name="矩形: 圓角 67">
            <a:extLst>
              <a:ext uri="{FF2B5EF4-FFF2-40B4-BE49-F238E27FC236}">
                <a16:creationId xmlns:a16="http://schemas.microsoft.com/office/drawing/2014/main" id="{465A069F-099B-4E0B-BD30-8C07C3D0F840}"/>
              </a:ext>
            </a:extLst>
          </p:cNvPr>
          <p:cNvSpPr/>
          <p:nvPr/>
        </p:nvSpPr>
        <p:spPr>
          <a:xfrm>
            <a:off x="4071093" y="3237201"/>
            <a:ext cx="2694552" cy="715702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1" name="矩形: 圓角 70">
            <a:extLst>
              <a:ext uri="{FF2B5EF4-FFF2-40B4-BE49-F238E27FC236}">
                <a16:creationId xmlns:a16="http://schemas.microsoft.com/office/drawing/2014/main" id="{0066D171-39AD-4046-BB16-B7C8150C81BE}"/>
              </a:ext>
            </a:extLst>
          </p:cNvPr>
          <p:cNvSpPr/>
          <p:nvPr/>
        </p:nvSpPr>
        <p:spPr>
          <a:xfrm>
            <a:off x="4071092" y="1300939"/>
            <a:ext cx="4566867" cy="813499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1" name="箭號: 五邊形 40">
            <a:extLst>
              <a:ext uri="{FF2B5EF4-FFF2-40B4-BE49-F238E27FC236}">
                <a16:creationId xmlns:a16="http://schemas.microsoft.com/office/drawing/2014/main" id="{F841FDB4-2BE1-42AD-92ED-7142A2CCFD79}"/>
              </a:ext>
            </a:extLst>
          </p:cNvPr>
          <p:cNvSpPr/>
          <p:nvPr/>
        </p:nvSpPr>
        <p:spPr>
          <a:xfrm>
            <a:off x="4057303" y="2196202"/>
            <a:ext cx="1188907" cy="385554"/>
          </a:xfrm>
          <a:prstGeom prst="homePlate">
            <a:avLst>
              <a:gd name="adj" fmla="val 36525"/>
            </a:avLst>
          </a:prstGeom>
          <a:gradFill>
            <a:gsLst>
              <a:gs pos="100000">
                <a:srgbClr val="46BEF2"/>
              </a:gs>
              <a:gs pos="0">
                <a:srgbClr val="4ED7FD"/>
              </a:gs>
              <a:gs pos="80000">
                <a:srgbClr val="2E74D2"/>
              </a:gs>
              <a:gs pos="20000">
                <a:srgbClr val="2862CA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8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箭號: 五邊形 41">
            <a:extLst>
              <a:ext uri="{FF2B5EF4-FFF2-40B4-BE49-F238E27FC236}">
                <a16:creationId xmlns:a16="http://schemas.microsoft.com/office/drawing/2014/main" id="{381F5900-BB36-418F-8351-AD25AFD72E38}"/>
              </a:ext>
            </a:extLst>
          </p:cNvPr>
          <p:cNvSpPr/>
          <p:nvPr/>
        </p:nvSpPr>
        <p:spPr>
          <a:xfrm>
            <a:off x="4057303" y="1231487"/>
            <a:ext cx="1188907" cy="385554"/>
          </a:xfrm>
          <a:prstGeom prst="homePlate">
            <a:avLst>
              <a:gd name="adj" fmla="val 36525"/>
            </a:avLst>
          </a:prstGeom>
          <a:gradFill>
            <a:gsLst>
              <a:gs pos="100000">
                <a:srgbClr val="46BEF2"/>
              </a:gs>
              <a:gs pos="0">
                <a:srgbClr val="4ED7FD"/>
              </a:gs>
              <a:gs pos="80000">
                <a:srgbClr val="2E74D2"/>
              </a:gs>
              <a:gs pos="20000">
                <a:srgbClr val="2862CA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8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箭號: 五邊形 44">
            <a:extLst>
              <a:ext uri="{FF2B5EF4-FFF2-40B4-BE49-F238E27FC236}">
                <a16:creationId xmlns:a16="http://schemas.microsoft.com/office/drawing/2014/main" id="{0128BCC4-B0A7-48A1-8BE2-6F7C8452C106}"/>
              </a:ext>
            </a:extLst>
          </p:cNvPr>
          <p:cNvSpPr/>
          <p:nvPr/>
        </p:nvSpPr>
        <p:spPr>
          <a:xfrm>
            <a:off x="4057303" y="3184473"/>
            <a:ext cx="1188907" cy="385554"/>
          </a:xfrm>
          <a:prstGeom prst="homePlate">
            <a:avLst>
              <a:gd name="adj" fmla="val 36525"/>
            </a:avLst>
          </a:prstGeom>
          <a:gradFill>
            <a:gsLst>
              <a:gs pos="100000">
                <a:srgbClr val="46BEF2"/>
              </a:gs>
              <a:gs pos="0">
                <a:srgbClr val="4ED7FD"/>
              </a:gs>
              <a:gs pos="80000">
                <a:srgbClr val="2E74D2"/>
              </a:gs>
              <a:gs pos="20000">
                <a:srgbClr val="2862CA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8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2" name="標題 18">
            <a:extLst>
              <a:ext uri="{FF2B5EF4-FFF2-40B4-BE49-F238E27FC236}">
                <a16:creationId xmlns:a16="http://schemas.microsoft.com/office/drawing/2014/main" id="{DC8FC468-85B0-4AA9-9D9A-85F079CF4611}"/>
              </a:ext>
            </a:extLst>
          </p:cNvPr>
          <p:cNvSpPr txBox="1">
            <a:spLocks/>
          </p:cNvSpPr>
          <p:nvPr/>
        </p:nvSpPr>
        <p:spPr>
          <a:xfrm>
            <a:off x="1732712" y="305227"/>
            <a:ext cx="8229600" cy="857250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200" b="1" i="0" u="none" strike="noStrike" cap="none">
                <a:solidFill>
                  <a:schemeClr val="bg1"/>
                </a:solidFill>
                <a:latin typeface="+mj-lt"/>
                <a:ea typeface="微軟正黑體" pitchFamily="34" charset="-120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zh-TW" altLang="en-US"/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534E37C7-7E9D-43C6-8268-9851FD3F8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616" y="274638"/>
            <a:ext cx="8515350" cy="993775"/>
          </a:xfrm>
        </p:spPr>
        <p:txBody>
          <a:bodyPr>
            <a:normAutofit fontScale="90000"/>
          </a:bodyPr>
          <a:lstStyle/>
          <a:p>
            <a:r>
              <a:rPr lang="en-US" altLang="zh-TW"/>
              <a:t>PLEX Server for your home media center</a:t>
            </a:r>
            <a:endParaRPr lang="zh-TW" altLang="en-US"/>
          </a:p>
        </p:txBody>
      </p:sp>
      <p:pic>
        <p:nvPicPr>
          <p:cNvPr id="5" name="圖片 4" descr="一張含有 室內, 電子用品, 牆 的圖片&#10;&#10;自動產生的描述">
            <a:extLst>
              <a:ext uri="{FF2B5EF4-FFF2-40B4-BE49-F238E27FC236}">
                <a16:creationId xmlns:a16="http://schemas.microsoft.com/office/drawing/2014/main" id="{B72A80E8-727E-6448-8BE0-D07880A7D5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203" y="1816296"/>
            <a:ext cx="3781728" cy="2363580"/>
          </a:xfrm>
          <a:prstGeom prst="rect">
            <a:avLst/>
          </a:prstGeom>
        </p:spPr>
      </p:pic>
      <p:pic>
        <p:nvPicPr>
          <p:cNvPr id="38" name="Shape 362">
            <a:extLst>
              <a:ext uri="{FF2B5EF4-FFF2-40B4-BE49-F238E27FC236}">
                <a16:creationId xmlns:a16="http://schemas.microsoft.com/office/drawing/2014/main" id="{37E32E14-1CC5-487D-B068-723E940E4991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4232" y="3400231"/>
            <a:ext cx="790760" cy="790760"/>
          </a:xfrm>
          <a:prstGeom prst="rect">
            <a:avLst/>
          </a:prstGeom>
          <a:noFill/>
          <a:ln>
            <a:noFill/>
          </a:ln>
        </p:spPr>
      </p:pic>
      <p:sp>
        <p:nvSpPr>
          <p:cNvPr id="50" name="矩形 49">
            <a:extLst>
              <a:ext uri="{FF2B5EF4-FFF2-40B4-BE49-F238E27FC236}">
                <a16:creationId xmlns:a16="http://schemas.microsoft.com/office/drawing/2014/main" id="{C82DF85D-C706-4B40-989F-314F6E4A2E0B}"/>
              </a:ext>
            </a:extLst>
          </p:cNvPr>
          <p:cNvSpPr/>
          <p:nvPr/>
        </p:nvSpPr>
        <p:spPr>
          <a:xfrm>
            <a:off x="4034979" y="4054004"/>
            <a:ext cx="146546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altLang="zh-TW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 playback</a:t>
            </a:r>
          </a:p>
        </p:txBody>
      </p:sp>
      <p:sp>
        <p:nvSpPr>
          <p:cNvPr id="62" name="矩形 61">
            <a:extLst>
              <a:ext uri="{FF2B5EF4-FFF2-40B4-BE49-F238E27FC236}">
                <a16:creationId xmlns:a16="http://schemas.microsoft.com/office/drawing/2014/main" id="{60634F54-B519-4B83-A592-D9D714B79758}"/>
              </a:ext>
            </a:extLst>
          </p:cNvPr>
          <p:cNvSpPr/>
          <p:nvPr/>
        </p:nvSpPr>
        <p:spPr>
          <a:xfrm>
            <a:off x="4034979" y="2227735"/>
            <a:ext cx="106150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69850">
              <a:buClr>
                <a:schemeClr val="dk1"/>
              </a:buClr>
              <a:buSzPts val="1100"/>
            </a:pPr>
            <a:r>
              <a:rPr lang="en-US" altLang="zh-TW" b="1">
                <a:solidFill>
                  <a:srgbClr val="FFFFFF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Streaming</a:t>
            </a:r>
          </a:p>
        </p:txBody>
      </p:sp>
      <p:sp>
        <p:nvSpPr>
          <p:cNvPr id="70" name="矩形 69">
            <a:extLst>
              <a:ext uri="{FF2B5EF4-FFF2-40B4-BE49-F238E27FC236}">
                <a16:creationId xmlns:a16="http://schemas.microsoft.com/office/drawing/2014/main" id="{363A0FE4-630F-499D-90EC-C257AF459203}"/>
              </a:ext>
            </a:extLst>
          </p:cNvPr>
          <p:cNvSpPr/>
          <p:nvPr/>
        </p:nvSpPr>
        <p:spPr>
          <a:xfrm>
            <a:off x="4034979" y="3217275"/>
            <a:ext cx="10615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69850">
              <a:buClr>
                <a:schemeClr val="dk1"/>
              </a:buClr>
              <a:buSzPts val="1100"/>
            </a:pPr>
            <a:r>
              <a:rPr lang="en-US" altLang="zh-TW" b="1">
                <a:solidFill>
                  <a:srgbClr val="FFFFFF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Streaming</a:t>
            </a:r>
          </a:p>
          <a:p>
            <a:pPr lvl="0" indent="-69850">
              <a:buClr>
                <a:schemeClr val="dk1"/>
              </a:buClr>
              <a:buSzPts val="1100"/>
            </a:pPr>
            <a:endParaRPr lang="en-US" altLang="zh-TW" b="1">
              <a:solidFill>
                <a:srgbClr val="FFFFFF"/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</p:txBody>
      </p:sp>
      <p:pic>
        <p:nvPicPr>
          <p:cNvPr id="72" name="Shape 369" descr="「streaming device icon png」的圖片搜尋結果">
            <a:extLst>
              <a:ext uri="{FF2B5EF4-FFF2-40B4-BE49-F238E27FC236}">
                <a16:creationId xmlns:a16="http://schemas.microsoft.com/office/drawing/2014/main" id="{38315035-0344-4006-880B-520A0E8D4242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 t="55508"/>
          <a:stretch/>
        </p:blipFill>
        <p:spPr>
          <a:xfrm>
            <a:off x="5242045" y="1374709"/>
            <a:ext cx="3300539" cy="701308"/>
          </a:xfrm>
          <a:prstGeom prst="rect">
            <a:avLst/>
          </a:prstGeom>
          <a:noFill/>
          <a:ln>
            <a:noFill/>
          </a:ln>
        </p:spPr>
      </p:pic>
      <p:sp>
        <p:nvSpPr>
          <p:cNvPr id="73" name="Shape 374">
            <a:extLst>
              <a:ext uri="{FF2B5EF4-FFF2-40B4-BE49-F238E27FC236}">
                <a16:creationId xmlns:a16="http://schemas.microsoft.com/office/drawing/2014/main" id="{B90E10A1-CD97-4C44-A36D-F687067E9979}"/>
              </a:ext>
            </a:extLst>
          </p:cNvPr>
          <p:cNvSpPr txBox="1"/>
          <p:nvPr/>
        </p:nvSpPr>
        <p:spPr>
          <a:xfrm>
            <a:off x="4155459" y="4328586"/>
            <a:ext cx="777185" cy="3503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en-US" b="1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HDMI</a:t>
            </a:r>
          </a:p>
        </p:txBody>
      </p:sp>
      <p:sp>
        <p:nvSpPr>
          <p:cNvPr id="100" name="矩形 99">
            <a:extLst>
              <a:ext uri="{FF2B5EF4-FFF2-40B4-BE49-F238E27FC236}">
                <a16:creationId xmlns:a16="http://schemas.microsoft.com/office/drawing/2014/main" id="{663278C4-D246-4854-B697-1A70AB7B54E4}"/>
              </a:ext>
            </a:extLst>
          </p:cNvPr>
          <p:cNvSpPr/>
          <p:nvPr/>
        </p:nvSpPr>
        <p:spPr>
          <a:xfrm>
            <a:off x="4034979" y="1270670"/>
            <a:ext cx="10615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69850">
              <a:buClr>
                <a:schemeClr val="dk1"/>
              </a:buClr>
              <a:buSzPts val="1100"/>
            </a:pPr>
            <a:r>
              <a:rPr lang="en-US" altLang="zh-TW" b="1">
                <a:solidFill>
                  <a:srgbClr val="FFFFFF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Streaming</a:t>
            </a:r>
          </a:p>
          <a:p>
            <a:pPr lvl="0" indent="-69850">
              <a:buClr>
                <a:schemeClr val="dk1"/>
              </a:buClr>
              <a:buSzPts val="1100"/>
            </a:pPr>
            <a:endParaRPr lang="en-US" altLang="zh-TW" b="1">
              <a:solidFill>
                <a:srgbClr val="FFFFFF"/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</p:txBody>
      </p:sp>
      <p:grpSp>
        <p:nvGrpSpPr>
          <p:cNvPr id="36" name="群組 35">
            <a:extLst>
              <a:ext uri="{FF2B5EF4-FFF2-40B4-BE49-F238E27FC236}">
                <a16:creationId xmlns:a16="http://schemas.microsoft.com/office/drawing/2014/main" id="{E13AE982-5371-E04A-951F-B91F93BC075E}"/>
              </a:ext>
            </a:extLst>
          </p:cNvPr>
          <p:cNvGrpSpPr/>
          <p:nvPr/>
        </p:nvGrpSpPr>
        <p:grpSpPr>
          <a:xfrm>
            <a:off x="5498870" y="4100884"/>
            <a:ext cx="1001644" cy="860964"/>
            <a:chOff x="4727389" y="3903538"/>
            <a:chExt cx="1001644" cy="860964"/>
          </a:xfrm>
        </p:grpSpPr>
        <p:sp>
          <p:nvSpPr>
            <p:cNvPr id="37" name="Shape 371">
              <a:extLst>
                <a:ext uri="{FF2B5EF4-FFF2-40B4-BE49-F238E27FC236}">
                  <a16:creationId xmlns:a16="http://schemas.microsoft.com/office/drawing/2014/main" id="{48B4D04E-3A1C-9B45-92B0-2B12D89C72DF}"/>
                </a:ext>
              </a:extLst>
            </p:cNvPr>
            <p:cNvSpPr txBox="1"/>
            <p:nvPr/>
          </p:nvSpPr>
          <p:spPr>
            <a:xfrm>
              <a:off x="4727389" y="4437202"/>
              <a:ext cx="1001644" cy="32730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t" anchorCtr="0">
              <a:noAutofit/>
            </a:bodyPr>
            <a:lstStyle/>
            <a:p>
              <a:pPr lvl="0"/>
              <a:r>
                <a:rPr lang="en-US" altLang="zh-TW" sz="1000" b="1">
                  <a:solidFill>
                    <a:schemeClr val="tx1"/>
                  </a:solidFill>
                  <a:latin typeface="Arial" panose="020B0604020202020204" pitchFamily="34" charset="0"/>
                  <a:ea typeface="微軟正黑體" pitchFamily="34" charset="-120"/>
                  <a:cs typeface="Arial" panose="020B0604020202020204" pitchFamily="34" charset="0"/>
                </a:rPr>
                <a:t>TV / Monitor</a:t>
              </a:r>
            </a:p>
          </p:txBody>
        </p:sp>
        <p:pic>
          <p:nvPicPr>
            <p:cNvPr id="39" name="Shape 224">
              <a:extLst>
                <a:ext uri="{FF2B5EF4-FFF2-40B4-BE49-F238E27FC236}">
                  <a16:creationId xmlns:a16="http://schemas.microsoft.com/office/drawing/2014/main" id="{35B4DBDE-D032-EB46-ABB0-5554B6D8029B}"/>
                </a:ext>
              </a:extLst>
            </p:cNvPr>
            <p:cNvPicPr preferRelativeResize="0"/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765085" y="3903538"/>
              <a:ext cx="880687" cy="614837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40" name="群組 39">
            <a:extLst>
              <a:ext uri="{FF2B5EF4-FFF2-40B4-BE49-F238E27FC236}">
                <a16:creationId xmlns:a16="http://schemas.microsoft.com/office/drawing/2014/main" id="{20977AD6-838D-D642-B198-3C4D347E0F69}"/>
              </a:ext>
            </a:extLst>
          </p:cNvPr>
          <p:cNvGrpSpPr/>
          <p:nvPr/>
        </p:nvGrpSpPr>
        <p:grpSpPr>
          <a:xfrm>
            <a:off x="5434425" y="3224303"/>
            <a:ext cx="1159794" cy="785800"/>
            <a:chOff x="5122010" y="2742210"/>
            <a:chExt cx="1159794" cy="785800"/>
          </a:xfrm>
        </p:grpSpPr>
        <p:sp>
          <p:nvSpPr>
            <p:cNvPr id="44" name="Shape 372">
              <a:extLst>
                <a:ext uri="{FF2B5EF4-FFF2-40B4-BE49-F238E27FC236}">
                  <a16:creationId xmlns:a16="http://schemas.microsoft.com/office/drawing/2014/main" id="{4778F6D3-202D-4C49-BC93-3B3985596B1B}"/>
                </a:ext>
              </a:extLst>
            </p:cNvPr>
            <p:cNvSpPr txBox="1"/>
            <p:nvPr/>
          </p:nvSpPr>
          <p:spPr>
            <a:xfrm>
              <a:off x="5122010" y="3200710"/>
              <a:ext cx="642942" cy="32730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t" anchorCtr="0">
              <a:noAutofit/>
            </a:bodyPr>
            <a:lstStyle/>
            <a:p>
              <a:pPr lvl="0"/>
              <a:r>
                <a:rPr lang="en-US" altLang="zh-TW" sz="1000" b="1">
                  <a:solidFill>
                    <a:schemeClr val="tx1"/>
                  </a:solidFill>
                  <a:latin typeface="Arial" panose="020B0604020202020204" pitchFamily="34" charset="0"/>
                  <a:ea typeface="微軟正黑體" pitchFamily="34" charset="-120"/>
                  <a:cs typeface="Arial" panose="020B0604020202020204" pitchFamily="34" charset="0"/>
                </a:rPr>
                <a:t>Phone</a:t>
              </a:r>
            </a:p>
          </p:txBody>
        </p:sp>
        <p:pic>
          <p:nvPicPr>
            <p:cNvPr id="48" name="Shape 65" descr="D:\Fullppt\PNG이미지\핸드폰2.png">
              <a:extLst>
                <a:ext uri="{FF2B5EF4-FFF2-40B4-BE49-F238E27FC236}">
                  <a16:creationId xmlns:a16="http://schemas.microsoft.com/office/drawing/2014/main" id="{DD4D470B-B536-E44F-AA54-4F3083142DB2}"/>
                </a:ext>
              </a:extLst>
            </p:cNvPr>
            <p:cNvPicPr preferRelativeResize="0"/>
            <p:nvPr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265810" y="2832155"/>
              <a:ext cx="262604" cy="47691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9" name="矩形 48">
              <a:extLst>
                <a:ext uri="{FF2B5EF4-FFF2-40B4-BE49-F238E27FC236}">
                  <a16:creationId xmlns:a16="http://schemas.microsoft.com/office/drawing/2014/main" id="{187E9F70-9F0E-9946-9184-1ECC96508B48}"/>
                </a:ext>
              </a:extLst>
            </p:cNvPr>
            <p:cNvSpPr/>
            <p:nvPr/>
          </p:nvSpPr>
          <p:spPr>
            <a:xfrm>
              <a:off x="5707608" y="3241250"/>
              <a:ext cx="574196" cy="24622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en-US" altLang="zh-TW" sz="1000" b="1">
                  <a:solidFill>
                    <a:schemeClr val="tx1"/>
                  </a:solidFill>
                  <a:latin typeface="Arial" panose="020B0604020202020204" pitchFamily="34" charset="0"/>
                  <a:ea typeface="微軟正黑體" pitchFamily="34" charset="-120"/>
                  <a:cs typeface="Arial" panose="020B0604020202020204" pitchFamily="34" charset="0"/>
                </a:rPr>
                <a:t>Tablet</a:t>
              </a:r>
            </a:p>
          </p:txBody>
        </p:sp>
        <p:pic>
          <p:nvPicPr>
            <p:cNvPr id="53" name="Shape 65" descr="D:\Fullppt\PNG이미지\핸드폰2.png">
              <a:extLst>
                <a:ext uri="{FF2B5EF4-FFF2-40B4-BE49-F238E27FC236}">
                  <a16:creationId xmlns:a16="http://schemas.microsoft.com/office/drawing/2014/main" id="{851323EF-D106-1345-87F1-1C339F6E798F}"/>
                </a:ext>
              </a:extLst>
            </p:cNvPr>
            <p:cNvPicPr preferRelativeResize="0"/>
            <p:nvPr/>
          </p:nvPicPr>
          <p:blipFill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753358" y="2742210"/>
              <a:ext cx="440422" cy="58135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54" name="群組 53">
            <a:extLst>
              <a:ext uri="{FF2B5EF4-FFF2-40B4-BE49-F238E27FC236}">
                <a16:creationId xmlns:a16="http://schemas.microsoft.com/office/drawing/2014/main" id="{228AA6B7-CCC6-2B44-937D-764D572D0BCB}"/>
              </a:ext>
            </a:extLst>
          </p:cNvPr>
          <p:cNvGrpSpPr/>
          <p:nvPr/>
        </p:nvGrpSpPr>
        <p:grpSpPr>
          <a:xfrm>
            <a:off x="5405492" y="2313799"/>
            <a:ext cx="2247194" cy="847208"/>
            <a:chOff x="5108550" y="1924177"/>
            <a:chExt cx="2247194" cy="847208"/>
          </a:xfrm>
        </p:grpSpPr>
        <p:sp>
          <p:nvSpPr>
            <p:cNvPr id="55" name="Shape 373">
              <a:extLst>
                <a:ext uri="{FF2B5EF4-FFF2-40B4-BE49-F238E27FC236}">
                  <a16:creationId xmlns:a16="http://schemas.microsoft.com/office/drawing/2014/main" id="{1346FDDA-001B-F047-BBF6-5ADBCAF736DE}"/>
                </a:ext>
              </a:extLst>
            </p:cNvPr>
            <p:cNvSpPr txBox="1"/>
            <p:nvPr/>
          </p:nvSpPr>
          <p:spPr>
            <a:xfrm>
              <a:off x="6707968" y="2444085"/>
              <a:ext cx="505432" cy="32730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t" anchorCtr="0">
              <a:noAutofit/>
            </a:bodyPr>
            <a:lstStyle/>
            <a:p>
              <a:pPr lvl="0"/>
              <a:r>
                <a:rPr lang="en-US" altLang="zh-TW" sz="1000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PC</a:t>
              </a:r>
            </a:p>
          </p:txBody>
        </p:sp>
        <p:sp>
          <p:nvSpPr>
            <p:cNvPr id="56" name="Shape 376">
              <a:extLst>
                <a:ext uri="{FF2B5EF4-FFF2-40B4-BE49-F238E27FC236}">
                  <a16:creationId xmlns:a16="http://schemas.microsoft.com/office/drawing/2014/main" id="{F6CB9EFC-0FA0-D942-982C-BF1A24FFCBE9}"/>
                </a:ext>
              </a:extLst>
            </p:cNvPr>
            <p:cNvSpPr txBox="1"/>
            <p:nvPr/>
          </p:nvSpPr>
          <p:spPr>
            <a:xfrm>
              <a:off x="5108550" y="2444085"/>
              <a:ext cx="1644984" cy="32730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t" anchorCtr="0">
              <a:noAutofit/>
            </a:bodyPr>
            <a:lstStyle/>
            <a:p>
              <a:pPr lvl="0"/>
              <a:r>
                <a:rPr lang="en-US" altLang="zh-TW" sz="1000" b="1">
                  <a:solidFill>
                    <a:schemeClr val="tx1"/>
                  </a:solidFill>
                  <a:latin typeface="Arial" panose="020B0604020202020204" pitchFamily="34" charset="0"/>
                  <a:ea typeface="微軟正黑體" pitchFamily="34" charset="-120"/>
                  <a:cs typeface="Arial" panose="020B0604020202020204" pitchFamily="34" charset="0"/>
                </a:rPr>
                <a:t>          Smart TV</a:t>
              </a:r>
            </a:p>
          </p:txBody>
        </p:sp>
        <p:grpSp>
          <p:nvGrpSpPr>
            <p:cNvPr id="57" name="群組 7">
              <a:extLst>
                <a:ext uri="{FF2B5EF4-FFF2-40B4-BE49-F238E27FC236}">
                  <a16:creationId xmlns:a16="http://schemas.microsoft.com/office/drawing/2014/main" id="{E0A6E5C5-EEEE-8548-9314-5EDA1437501F}"/>
                </a:ext>
              </a:extLst>
            </p:cNvPr>
            <p:cNvGrpSpPr/>
            <p:nvPr/>
          </p:nvGrpSpPr>
          <p:grpSpPr>
            <a:xfrm>
              <a:off x="6385941" y="1992558"/>
              <a:ext cx="969803" cy="573498"/>
              <a:chOff x="5669477" y="2620125"/>
              <a:chExt cx="3474523" cy="2256184"/>
            </a:xfrm>
          </p:grpSpPr>
          <p:pic>
            <p:nvPicPr>
              <p:cNvPr id="59" name="Picture 4" descr="相關圖片">
                <a:extLst>
                  <a:ext uri="{FF2B5EF4-FFF2-40B4-BE49-F238E27FC236}">
                    <a16:creationId xmlns:a16="http://schemas.microsoft.com/office/drawing/2014/main" id="{14386720-D013-0443-9100-8FC2C13ABC00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9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669477" y="2620125"/>
                <a:ext cx="3474523" cy="225618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60" name="圖片 59">
                <a:extLst>
                  <a:ext uri="{FF2B5EF4-FFF2-40B4-BE49-F238E27FC236}">
                    <a16:creationId xmlns:a16="http://schemas.microsoft.com/office/drawing/2014/main" id="{55A4F1D4-A4AC-C445-A464-6EFEEEA3B54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6292025" y="2913432"/>
                <a:ext cx="2240418" cy="1451593"/>
              </a:xfrm>
              <a:prstGeom prst="rect">
                <a:avLst/>
              </a:prstGeom>
            </p:spPr>
          </p:pic>
        </p:grpSp>
        <p:pic>
          <p:nvPicPr>
            <p:cNvPr id="58" name="Shape 215">
              <a:extLst>
                <a:ext uri="{FF2B5EF4-FFF2-40B4-BE49-F238E27FC236}">
                  <a16:creationId xmlns:a16="http://schemas.microsoft.com/office/drawing/2014/main" id="{CE6A736A-95B1-0B49-9BB3-B6C6A75225DE}"/>
                </a:ext>
              </a:extLst>
            </p:cNvPr>
            <p:cNvPicPr preferRelativeResize="0"/>
            <p:nvPr/>
          </p:nvPicPr>
          <p:blipFill>
            <a:blip r:embed="rId11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10800000" flipV="1">
              <a:off x="5282116" y="1924177"/>
              <a:ext cx="1018140" cy="640154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279822568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5" name="Shape 357">
            <a:extLst>
              <a:ext uri="{FF2B5EF4-FFF2-40B4-BE49-F238E27FC236}">
                <a16:creationId xmlns:a16="http://schemas.microsoft.com/office/drawing/2014/main" id="{A6A87806-33AA-40D1-B89F-2F42272C9E1A}"/>
              </a:ext>
            </a:extLst>
          </p:cNvPr>
          <p:cNvCxnSpPr/>
          <p:nvPr/>
        </p:nvCxnSpPr>
        <p:spPr>
          <a:xfrm rot="10800000" flipH="1">
            <a:off x="1785918" y="-2000282"/>
            <a:ext cx="4533900" cy="7500"/>
          </a:xfrm>
          <a:prstGeom prst="straightConnector1">
            <a:avLst/>
          </a:prstGeom>
          <a:noFill/>
          <a:ln w="19050" cap="flat" cmpd="sng">
            <a:solidFill>
              <a:srgbClr val="4A86E8"/>
            </a:solidFill>
            <a:prstDash val="solid"/>
            <a:round/>
            <a:headEnd type="none" w="lg" len="lg"/>
            <a:tailEnd type="none" w="lg" len="lg"/>
          </a:ln>
        </p:spPr>
      </p:cxnSp>
      <p:cxnSp>
        <p:nvCxnSpPr>
          <p:cNvPr id="25" name="Shape 358">
            <a:extLst>
              <a:ext uri="{FF2B5EF4-FFF2-40B4-BE49-F238E27FC236}">
                <a16:creationId xmlns:a16="http://schemas.microsoft.com/office/drawing/2014/main" id="{D5B7BABF-6456-4279-AE84-CF76FAE8ADB5}"/>
              </a:ext>
            </a:extLst>
          </p:cNvPr>
          <p:cNvCxnSpPr>
            <a:cxnSpLocks/>
          </p:cNvCxnSpPr>
          <p:nvPr/>
        </p:nvCxnSpPr>
        <p:spPr>
          <a:xfrm flipH="1">
            <a:off x="2045004" y="2278403"/>
            <a:ext cx="1274259" cy="0"/>
          </a:xfrm>
          <a:prstGeom prst="straightConnector1">
            <a:avLst/>
          </a:prstGeom>
          <a:ln w="57150">
            <a:solidFill>
              <a:srgbClr val="0070C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線接點 25">
            <a:extLst>
              <a:ext uri="{FF2B5EF4-FFF2-40B4-BE49-F238E27FC236}">
                <a16:creationId xmlns:a16="http://schemas.microsoft.com/office/drawing/2014/main" id="{3B0664EF-ABAF-4D7B-B16B-46A93048AB3A}"/>
              </a:ext>
            </a:extLst>
          </p:cNvPr>
          <p:cNvCxnSpPr>
            <a:cxnSpLocks/>
          </p:cNvCxnSpPr>
          <p:nvPr/>
        </p:nvCxnSpPr>
        <p:spPr>
          <a:xfrm>
            <a:off x="4749392" y="3107349"/>
            <a:ext cx="1661512" cy="1263851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hape 360">
            <a:extLst>
              <a:ext uri="{FF2B5EF4-FFF2-40B4-BE49-F238E27FC236}">
                <a16:creationId xmlns:a16="http://schemas.microsoft.com/office/drawing/2014/main" id="{B12E27E2-1A0C-4876-9AF6-55C6D3F87E34}"/>
              </a:ext>
            </a:extLst>
          </p:cNvPr>
          <p:cNvCxnSpPr>
            <a:cxnSpLocks/>
          </p:cNvCxnSpPr>
          <p:nvPr/>
        </p:nvCxnSpPr>
        <p:spPr>
          <a:xfrm flipH="1">
            <a:off x="1971406" y="3216469"/>
            <a:ext cx="1579658" cy="1018484"/>
          </a:xfrm>
          <a:prstGeom prst="straightConnector1">
            <a:avLst/>
          </a:prstGeom>
          <a:ln w="57150">
            <a:solidFill>
              <a:srgbClr val="0070C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線接點 33">
            <a:extLst>
              <a:ext uri="{FF2B5EF4-FFF2-40B4-BE49-F238E27FC236}">
                <a16:creationId xmlns:a16="http://schemas.microsoft.com/office/drawing/2014/main" id="{D9E068CC-5685-4A5F-A58B-7AC7F4DC9AC5}"/>
              </a:ext>
            </a:extLst>
          </p:cNvPr>
          <p:cNvCxnSpPr/>
          <p:nvPr/>
        </p:nvCxnSpPr>
        <p:spPr>
          <a:xfrm>
            <a:off x="4311054" y="2278937"/>
            <a:ext cx="2997780" cy="1550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Shape 351">
            <a:extLst>
              <a:ext uri="{FF2B5EF4-FFF2-40B4-BE49-F238E27FC236}">
                <a16:creationId xmlns:a16="http://schemas.microsoft.com/office/drawing/2014/main" id="{DCF511D3-5CBB-4BB5-A5C2-70418D645033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2070020">
            <a:off x="466383" y="2052236"/>
            <a:ext cx="762128" cy="762219"/>
          </a:xfrm>
          <a:prstGeom prst="rect">
            <a:avLst/>
          </a:prstGeom>
          <a:noFill/>
          <a:ln>
            <a:noFill/>
          </a:ln>
        </p:spPr>
      </p:pic>
      <p:pic>
        <p:nvPicPr>
          <p:cNvPr id="29" name="Shape 352">
            <a:extLst>
              <a:ext uri="{FF2B5EF4-FFF2-40B4-BE49-F238E27FC236}">
                <a16:creationId xmlns:a16="http://schemas.microsoft.com/office/drawing/2014/main" id="{E875E535-A58A-41D7-B8CF-6122C6C65561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82033" y="2420643"/>
            <a:ext cx="697158" cy="697241"/>
          </a:xfrm>
          <a:prstGeom prst="rect">
            <a:avLst/>
          </a:prstGeom>
          <a:noFill/>
          <a:ln>
            <a:noFill/>
          </a:ln>
        </p:spPr>
      </p:pic>
      <p:sp>
        <p:nvSpPr>
          <p:cNvPr id="31" name="Shape 364">
            <a:extLst>
              <a:ext uri="{FF2B5EF4-FFF2-40B4-BE49-F238E27FC236}">
                <a16:creationId xmlns:a16="http://schemas.microsoft.com/office/drawing/2014/main" id="{A84F03EA-BF1B-43E8-A09A-2AC6374E291B}"/>
              </a:ext>
            </a:extLst>
          </p:cNvPr>
          <p:cNvSpPr txBox="1"/>
          <p:nvPr/>
        </p:nvSpPr>
        <p:spPr>
          <a:xfrm>
            <a:off x="386961" y="4453675"/>
            <a:ext cx="1373959" cy="296317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lvl="0">
              <a:spcBef>
                <a:spcPts val="0"/>
              </a:spcBef>
              <a:buNone/>
            </a:pPr>
            <a:r>
              <a:rPr lang="en-US" sz="1200" b="1" err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Qremote</a:t>
            </a:r>
            <a:r>
              <a:rPr lang="en-US" sz="12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App</a:t>
            </a:r>
          </a:p>
        </p:txBody>
      </p:sp>
      <p:sp>
        <p:nvSpPr>
          <p:cNvPr id="32" name="Shape 366">
            <a:extLst>
              <a:ext uri="{FF2B5EF4-FFF2-40B4-BE49-F238E27FC236}">
                <a16:creationId xmlns:a16="http://schemas.microsoft.com/office/drawing/2014/main" id="{C305CE3B-3899-4A60-8020-5F1FD49619CF}"/>
              </a:ext>
            </a:extLst>
          </p:cNvPr>
          <p:cNvSpPr txBox="1"/>
          <p:nvPr/>
        </p:nvSpPr>
        <p:spPr>
          <a:xfrm>
            <a:off x="236954" y="2908711"/>
            <a:ext cx="1054118" cy="296317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lvl="0" rtl="0">
              <a:spcBef>
                <a:spcPts val="0"/>
              </a:spcBef>
              <a:buNone/>
            </a:pPr>
            <a:r>
              <a:rPr lang="en-US" sz="12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Mouse &amp; </a:t>
            </a:r>
          </a:p>
          <a:p>
            <a:pPr lvl="0" rtl="0">
              <a:spcBef>
                <a:spcPts val="0"/>
              </a:spcBef>
              <a:buNone/>
            </a:pPr>
            <a:r>
              <a:rPr lang="en-US" sz="12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Keyboard</a:t>
            </a:r>
          </a:p>
        </p:txBody>
      </p:sp>
      <p:pic>
        <p:nvPicPr>
          <p:cNvPr id="33" name="Shape 363">
            <a:extLst>
              <a:ext uri="{FF2B5EF4-FFF2-40B4-BE49-F238E27FC236}">
                <a16:creationId xmlns:a16="http://schemas.microsoft.com/office/drawing/2014/main" id="{22626351-368A-415A-A735-834E87D22EB8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499096" y="3612554"/>
            <a:ext cx="623207" cy="1108575"/>
          </a:xfrm>
          <a:prstGeom prst="rect">
            <a:avLst/>
          </a:prstGeom>
          <a:noFill/>
          <a:ln>
            <a:noFill/>
          </a:ln>
        </p:spPr>
      </p:pic>
      <p:sp>
        <p:nvSpPr>
          <p:cNvPr id="36" name="Shape 723">
            <a:extLst>
              <a:ext uri="{FF2B5EF4-FFF2-40B4-BE49-F238E27FC236}">
                <a16:creationId xmlns:a16="http://schemas.microsoft.com/office/drawing/2014/main" id="{D00D5377-AEB1-410D-9970-4ED055136042}"/>
              </a:ext>
            </a:extLst>
          </p:cNvPr>
          <p:cNvSpPr/>
          <p:nvPr/>
        </p:nvSpPr>
        <p:spPr>
          <a:xfrm>
            <a:off x="2555985" y="1268413"/>
            <a:ext cx="2598242" cy="2598242"/>
          </a:xfrm>
          <a:prstGeom prst="ellipse">
            <a:avLst/>
          </a:prstGeom>
          <a:solidFill>
            <a:srgbClr val="00D6F6"/>
          </a:solidFill>
          <a:ln w="38100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ctr" rtl="0">
              <a:spcBef>
                <a:spcPts val="0"/>
              </a:spcBef>
              <a:buNone/>
            </a:pPr>
            <a:endParaRPr lang="zh-TW" altLang="en-US" sz="1200">
              <a:solidFill>
                <a:schemeClr val="dk1"/>
              </a:solidFill>
              <a:latin typeface="Arial" panose="020B0604020202020204" pitchFamily="34" charset="0"/>
              <a:cs typeface="Arial" panose="020B0604020202020204" pitchFamily="34" charset="0"/>
              <a:sym typeface="Arial"/>
            </a:endParaRPr>
          </a:p>
        </p:txBody>
      </p:sp>
      <p:pic>
        <p:nvPicPr>
          <p:cNvPr id="40" name="Picture 3" descr="C:\Users\Han Tsai\Desktop\HD_直播\radio.png">
            <a:extLst>
              <a:ext uri="{FF2B5EF4-FFF2-40B4-BE49-F238E27FC236}">
                <a16:creationId xmlns:a16="http://schemas.microsoft.com/office/drawing/2014/main" id="{12EBD8CC-1891-40D2-8454-6BEAFE5352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26188" y="3912747"/>
            <a:ext cx="1282646" cy="836690"/>
          </a:xfrm>
          <a:prstGeom prst="rect">
            <a:avLst/>
          </a:prstGeom>
          <a:noFill/>
        </p:spPr>
      </p:pic>
      <p:pic>
        <p:nvPicPr>
          <p:cNvPr id="41" name="圖片 40">
            <a:extLst>
              <a:ext uri="{FF2B5EF4-FFF2-40B4-BE49-F238E27FC236}">
                <a16:creationId xmlns:a16="http://schemas.microsoft.com/office/drawing/2014/main" id="{9B3A7BBE-5B9B-415E-BE47-816F7BB2E1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55918" y="1397803"/>
            <a:ext cx="3664175" cy="2290109"/>
          </a:xfrm>
          <a:prstGeom prst="rect">
            <a:avLst/>
          </a:prstGeom>
        </p:spPr>
      </p:pic>
      <p:pic>
        <p:nvPicPr>
          <p:cNvPr id="42" name="Picture 2" descr="C:\Users\Han Tsai\Desktop\HD_直播\MPNITOR.png">
            <a:extLst>
              <a:ext uri="{FF2B5EF4-FFF2-40B4-BE49-F238E27FC236}">
                <a16:creationId xmlns:a16="http://schemas.microsoft.com/office/drawing/2014/main" id="{E04568F5-2E6A-46F0-A1E2-FE741CB54B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835225" y="1757007"/>
            <a:ext cx="1845148" cy="1437510"/>
          </a:xfrm>
          <a:prstGeom prst="rect">
            <a:avLst/>
          </a:prstGeom>
          <a:noFill/>
        </p:spPr>
      </p:pic>
      <p:sp>
        <p:nvSpPr>
          <p:cNvPr id="43" name="Shape 246">
            <a:extLst>
              <a:ext uri="{FF2B5EF4-FFF2-40B4-BE49-F238E27FC236}">
                <a16:creationId xmlns:a16="http://schemas.microsoft.com/office/drawing/2014/main" id="{0D4964E2-3F14-4561-8D2A-AF3075FD4659}"/>
              </a:ext>
            </a:extLst>
          </p:cNvPr>
          <p:cNvSpPr txBox="1"/>
          <p:nvPr/>
        </p:nvSpPr>
        <p:spPr>
          <a:xfrm>
            <a:off x="1191368" y="2104263"/>
            <a:ext cx="1033973" cy="343449"/>
          </a:xfrm>
          <a:prstGeom prst="rect">
            <a:avLst/>
          </a:prstGeom>
          <a:gradFill>
            <a:gsLst>
              <a:gs pos="100000">
                <a:srgbClr val="46BEF2"/>
              </a:gs>
              <a:gs pos="0">
                <a:srgbClr val="4ED7FD"/>
              </a:gs>
              <a:gs pos="80000">
                <a:srgbClr val="2E74D2"/>
              </a:gs>
              <a:gs pos="20000">
                <a:srgbClr val="2862CA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algn="ctr">
              <a:defRPr sz="1013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USB</a:t>
            </a:r>
            <a:endParaRPr lang="en-US" sz="18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Shape 246">
            <a:extLst>
              <a:ext uri="{FF2B5EF4-FFF2-40B4-BE49-F238E27FC236}">
                <a16:creationId xmlns:a16="http://schemas.microsoft.com/office/drawing/2014/main" id="{CE4CA202-CC48-45AC-B59D-E282B935EAC6}"/>
              </a:ext>
            </a:extLst>
          </p:cNvPr>
          <p:cNvSpPr txBox="1"/>
          <p:nvPr/>
        </p:nvSpPr>
        <p:spPr>
          <a:xfrm>
            <a:off x="2272463" y="3891504"/>
            <a:ext cx="1126636" cy="343449"/>
          </a:xfrm>
          <a:prstGeom prst="rect">
            <a:avLst/>
          </a:prstGeom>
          <a:gradFill>
            <a:gsLst>
              <a:gs pos="100000">
                <a:srgbClr val="46BEF2"/>
              </a:gs>
              <a:gs pos="0">
                <a:srgbClr val="4ED7FD"/>
              </a:gs>
              <a:gs pos="80000">
                <a:srgbClr val="2E74D2"/>
              </a:gs>
              <a:gs pos="20000">
                <a:srgbClr val="2862CA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 algn="ctr">
              <a:defRPr sz="1800" b="1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>
                <a:latin typeface="Arial" panose="020B0604020202020204" pitchFamily="34" charset="0"/>
                <a:cs typeface="Arial" panose="020B0604020202020204" pitchFamily="34" charset="0"/>
              </a:rPr>
              <a:t>Network</a:t>
            </a:r>
          </a:p>
        </p:txBody>
      </p:sp>
      <p:sp>
        <p:nvSpPr>
          <p:cNvPr id="45" name="Shape 246">
            <a:extLst>
              <a:ext uri="{FF2B5EF4-FFF2-40B4-BE49-F238E27FC236}">
                <a16:creationId xmlns:a16="http://schemas.microsoft.com/office/drawing/2014/main" id="{F4B62240-F713-4F46-8EDD-D263492064BC}"/>
              </a:ext>
            </a:extLst>
          </p:cNvPr>
          <p:cNvSpPr txBox="1"/>
          <p:nvPr/>
        </p:nvSpPr>
        <p:spPr>
          <a:xfrm>
            <a:off x="4955451" y="3891505"/>
            <a:ext cx="1049973" cy="343449"/>
          </a:xfrm>
          <a:prstGeom prst="rect">
            <a:avLst/>
          </a:prstGeom>
          <a:gradFill>
            <a:gsLst>
              <a:gs pos="100000">
                <a:srgbClr val="46BEF2"/>
              </a:gs>
              <a:gs pos="0">
                <a:srgbClr val="4ED7FD"/>
              </a:gs>
              <a:gs pos="80000">
                <a:srgbClr val="2E74D2"/>
              </a:gs>
              <a:gs pos="20000">
                <a:srgbClr val="2862CA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 algn="ctr">
              <a:defRPr sz="1800" b="1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Audio</a:t>
            </a:r>
          </a:p>
        </p:txBody>
      </p:sp>
      <p:sp>
        <p:nvSpPr>
          <p:cNvPr id="46" name="Shape 246">
            <a:extLst>
              <a:ext uri="{FF2B5EF4-FFF2-40B4-BE49-F238E27FC236}">
                <a16:creationId xmlns:a16="http://schemas.microsoft.com/office/drawing/2014/main" id="{71845282-3318-4508-B719-3B8CFE0766F8}"/>
              </a:ext>
            </a:extLst>
          </p:cNvPr>
          <p:cNvSpPr txBox="1"/>
          <p:nvPr/>
        </p:nvSpPr>
        <p:spPr>
          <a:xfrm>
            <a:off x="5651806" y="2093752"/>
            <a:ext cx="988424" cy="343449"/>
          </a:xfrm>
          <a:prstGeom prst="rect">
            <a:avLst/>
          </a:prstGeom>
          <a:gradFill>
            <a:gsLst>
              <a:gs pos="100000">
                <a:srgbClr val="46BEF2"/>
              </a:gs>
              <a:gs pos="0">
                <a:srgbClr val="4ED7FD"/>
              </a:gs>
              <a:gs pos="80000">
                <a:srgbClr val="2E74D2"/>
              </a:gs>
              <a:gs pos="20000">
                <a:srgbClr val="2862CA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 algn="ctr">
              <a:defRPr sz="1800" b="1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>
                <a:latin typeface="Arial" panose="020B0604020202020204" pitchFamily="34" charset="0"/>
                <a:cs typeface="Arial" panose="020B0604020202020204" pitchFamily="34" charset="0"/>
              </a:rPr>
              <a:t>HDMI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7" name="圖片 46">
            <a:extLst>
              <a:ext uri="{FF2B5EF4-FFF2-40B4-BE49-F238E27FC236}">
                <a16:creationId xmlns:a16="http://schemas.microsoft.com/office/drawing/2014/main" id="{4B6730AC-B877-4784-BB04-4965079528F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55985" y="1362135"/>
            <a:ext cx="659431" cy="659509"/>
          </a:xfrm>
          <a:prstGeom prst="rect">
            <a:avLst/>
          </a:prstGeom>
        </p:spPr>
      </p:pic>
      <p:sp>
        <p:nvSpPr>
          <p:cNvPr id="5" name="標題 4">
            <a:extLst>
              <a:ext uri="{FF2B5EF4-FFF2-40B4-BE49-F238E27FC236}">
                <a16:creationId xmlns:a16="http://schemas.microsoft.com/office/drawing/2014/main" id="{5299E19A-3A31-4720-B929-A45AEB6E5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668" y="274638"/>
            <a:ext cx="8395164" cy="993775"/>
          </a:xfrm>
        </p:spPr>
        <p:txBody>
          <a:bodyPr>
            <a:noAutofit/>
          </a:bodyPr>
          <a:lstStyle/>
          <a:p>
            <a:pPr lvl="0"/>
            <a:r>
              <a:rPr lang="en-US" altLang="zh-TW" sz="3200" b="1"/>
              <a:t>HD Station turns NAS into a PC</a:t>
            </a:r>
            <a:endParaRPr lang="en-US" altLang="zh-TW" sz="3200" b="1" kern="0"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920300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箭號: 五邊形 29">
            <a:extLst>
              <a:ext uri="{FF2B5EF4-FFF2-40B4-BE49-F238E27FC236}">
                <a16:creationId xmlns:a16="http://schemas.microsoft.com/office/drawing/2014/main" id="{4C510D59-D12D-42B3-9F9C-F9CA52CFAAFC}"/>
              </a:ext>
            </a:extLst>
          </p:cNvPr>
          <p:cNvSpPr/>
          <p:nvPr/>
        </p:nvSpPr>
        <p:spPr>
          <a:xfrm>
            <a:off x="6337416" y="1198193"/>
            <a:ext cx="2319677" cy="584775"/>
          </a:xfrm>
          <a:prstGeom prst="homePlate">
            <a:avLst>
              <a:gd name="adj" fmla="val 36525"/>
            </a:avLst>
          </a:prstGeom>
          <a:gradFill>
            <a:gsLst>
              <a:gs pos="100000">
                <a:srgbClr val="46BEF2"/>
              </a:gs>
              <a:gs pos="0">
                <a:srgbClr val="4ED7FD"/>
              </a:gs>
              <a:gs pos="80000">
                <a:srgbClr val="2E74D2"/>
              </a:gs>
              <a:gs pos="20000">
                <a:srgbClr val="2862CA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6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箭號: 五邊形 30">
            <a:extLst>
              <a:ext uri="{FF2B5EF4-FFF2-40B4-BE49-F238E27FC236}">
                <a16:creationId xmlns:a16="http://schemas.microsoft.com/office/drawing/2014/main" id="{3E850919-5A1B-4311-9370-35BBA1278ECD}"/>
              </a:ext>
            </a:extLst>
          </p:cNvPr>
          <p:cNvSpPr/>
          <p:nvPr/>
        </p:nvSpPr>
        <p:spPr>
          <a:xfrm>
            <a:off x="3489183" y="1198193"/>
            <a:ext cx="2319677" cy="584775"/>
          </a:xfrm>
          <a:prstGeom prst="homePlate">
            <a:avLst>
              <a:gd name="adj" fmla="val 36525"/>
            </a:avLst>
          </a:prstGeom>
          <a:gradFill>
            <a:gsLst>
              <a:gs pos="100000">
                <a:srgbClr val="46BEF2"/>
              </a:gs>
              <a:gs pos="0">
                <a:srgbClr val="4ED7FD"/>
              </a:gs>
              <a:gs pos="80000">
                <a:srgbClr val="2E74D2"/>
              </a:gs>
              <a:gs pos="20000">
                <a:srgbClr val="2862CA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6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箭號: 五邊形 31">
            <a:extLst>
              <a:ext uri="{FF2B5EF4-FFF2-40B4-BE49-F238E27FC236}">
                <a16:creationId xmlns:a16="http://schemas.microsoft.com/office/drawing/2014/main" id="{385AE354-CC8D-4B7A-B19B-F76F5156FFA9}"/>
              </a:ext>
            </a:extLst>
          </p:cNvPr>
          <p:cNvSpPr/>
          <p:nvPr/>
        </p:nvSpPr>
        <p:spPr>
          <a:xfrm>
            <a:off x="293093" y="1198192"/>
            <a:ext cx="2319677" cy="605555"/>
          </a:xfrm>
          <a:prstGeom prst="homePlate">
            <a:avLst>
              <a:gd name="adj" fmla="val 36525"/>
            </a:avLst>
          </a:prstGeom>
          <a:gradFill>
            <a:gsLst>
              <a:gs pos="100000">
                <a:srgbClr val="46BEF2"/>
              </a:gs>
              <a:gs pos="0">
                <a:srgbClr val="4ED7FD"/>
              </a:gs>
              <a:gs pos="80000">
                <a:srgbClr val="2E74D2"/>
              </a:gs>
              <a:gs pos="20000">
                <a:srgbClr val="2862CA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6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箭號: 五邊形 23">
            <a:extLst>
              <a:ext uri="{FF2B5EF4-FFF2-40B4-BE49-F238E27FC236}">
                <a16:creationId xmlns:a16="http://schemas.microsoft.com/office/drawing/2014/main" id="{F99826D2-22B2-4136-BE69-95B20DC62D85}"/>
              </a:ext>
            </a:extLst>
          </p:cNvPr>
          <p:cNvSpPr/>
          <p:nvPr/>
        </p:nvSpPr>
        <p:spPr>
          <a:xfrm>
            <a:off x="6337416" y="2463000"/>
            <a:ext cx="2319677" cy="584775"/>
          </a:xfrm>
          <a:prstGeom prst="homePlate">
            <a:avLst>
              <a:gd name="adj" fmla="val 36525"/>
            </a:avLst>
          </a:prstGeom>
          <a:gradFill>
            <a:gsLst>
              <a:gs pos="100000">
                <a:srgbClr val="46BEF2"/>
              </a:gs>
              <a:gs pos="0">
                <a:srgbClr val="4ED7FD"/>
              </a:gs>
              <a:gs pos="80000">
                <a:srgbClr val="2E74D2"/>
              </a:gs>
              <a:gs pos="20000">
                <a:srgbClr val="2862CA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6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箭號: 五邊形 25">
            <a:extLst>
              <a:ext uri="{FF2B5EF4-FFF2-40B4-BE49-F238E27FC236}">
                <a16:creationId xmlns:a16="http://schemas.microsoft.com/office/drawing/2014/main" id="{70B1AF7C-FAF8-4784-9391-77C2D1C893BA}"/>
              </a:ext>
            </a:extLst>
          </p:cNvPr>
          <p:cNvSpPr/>
          <p:nvPr/>
        </p:nvSpPr>
        <p:spPr>
          <a:xfrm>
            <a:off x="3489183" y="2463000"/>
            <a:ext cx="2319677" cy="584775"/>
          </a:xfrm>
          <a:prstGeom prst="homePlate">
            <a:avLst>
              <a:gd name="adj" fmla="val 36525"/>
            </a:avLst>
          </a:prstGeom>
          <a:gradFill>
            <a:gsLst>
              <a:gs pos="100000">
                <a:srgbClr val="46BEF2"/>
              </a:gs>
              <a:gs pos="0">
                <a:srgbClr val="4ED7FD"/>
              </a:gs>
              <a:gs pos="80000">
                <a:srgbClr val="2E74D2"/>
              </a:gs>
              <a:gs pos="20000">
                <a:srgbClr val="2862CA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6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箭號: 五邊形 24">
            <a:extLst>
              <a:ext uri="{FF2B5EF4-FFF2-40B4-BE49-F238E27FC236}">
                <a16:creationId xmlns:a16="http://schemas.microsoft.com/office/drawing/2014/main" id="{851EDC72-FBA1-410E-95E7-22232AC11E35}"/>
              </a:ext>
            </a:extLst>
          </p:cNvPr>
          <p:cNvSpPr/>
          <p:nvPr/>
        </p:nvSpPr>
        <p:spPr>
          <a:xfrm>
            <a:off x="293093" y="2462999"/>
            <a:ext cx="2319677" cy="605555"/>
          </a:xfrm>
          <a:prstGeom prst="homePlate">
            <a:avLst>
              <a:gd name="adj" fmla="val 36525"/>
            </a:avLst>
          </a:prstGeom>
          <a:gradFill>
            <a:gsLst>
              <a:gs pos="100000">
                <a:srgbClr val="46BEF2"/>
              </a:gs>
              <a:gs pos="0">
                <a:srgbClr val="4ED7FD"/>
              </a:gs>
              <a:gs pos="80000">
                <a:srgbClr val="2E74D2"/>
              </a:gs>
              <a:gs pos="20000">
                <a:srgbClr val="2862CA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6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2" name="標題 18">
            <a:extLst>
              <a:ext uri="{FF2B5EF4-FFF2-40B4-BE49-F238E27FC236}">
                <a16:creationId xmlns:a16="http://schemas.microsoft.com/office/drawing/2014/main" id="{DC8FC468-85B0-4AA9-9D9A-85F079CF4611}"/>
              </a:ext>
            </a:extLst>
          </p:cNvPr>
          <p:cNvSpPr txBox="1">
            <a:spLocks/>
          </p:cNvSpPr>
          <p:nvPr/>
        </p:nvSpPr>
        <p:spPr>
          <a:xfrm>
            <a:off x="1732712" y="305227"/>
            <a:ext cx="8229600" cy="857250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200" b="1" i="0" u="none" strike="noStrike" cap="none">
                <a:solidFill>
                  <a:schemeClr val="bg1"/>
                </a:solidFill>
                <a:latin typeface="+mj-lt"/>
                <a:ea typeface="微軟正黑體" pitchFamily="34" charset="-120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zh-TW" altLang="en-US"/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2D8A5151-3955-4172-9234-909758ED231D}"/>
              </a:ext>
            </a:extLst>
          </p:cNvPr>
          <p:cNvSpPr txBox="1"/>
          <p:nvPr/>
        </p:nvSpPr>
        <p:spPr>
          <a:xfrm>
            <a:off x="486907" y="1317031"/>
            <a:ext cx="1738521" cy="33855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 fontAlgn="base"/>
            <a:r>
              <a:rPr lang="en-US" altLang="zh-TW" sz="1600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System tools</a:t>
            </a:r>
            <a:endParaRPr lang="zh-TW" altLang="en-US" sz="1600" b="1">
              <a:solidFill>
                <a:schemeClr val="bg1"/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8" name="TextBox 6">
            <a:extLst>
              <a:ext uri="{FF2B5EF4-FFF2-40B4-BE49-F238E27FC236}">
                <a16:creationId xmlns:a16="http://schemas.microsoft.com/office/drawing/2014/main" id="{7DCA92B5-AE45-494B-8D65-049D869D8757}"/>
              </a:ext>
            </a:extLst>
          </p:cNvPr>
          <p:cNvSpPr txBox="1"/>
          <p:nvPr/>
        </p:nvSpPr>
        <p:spPr>
          <a:xfrm>
            <a:off x="3341668" y="2483780"/>
            <a:ext cx="2275414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 fontAlgn="base"/>
            <a:r>
              <a:rPr lang="en-US" altLang="zh-TW" sz="1600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Multimedia data management</a:t>
            </a:r>
            <a:endParaRPr lang="zh-TW" altLang="en-US" sz="1600" b="1">
              <a:solidFill>
                <a:schemeClr val="bg1"/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10" name="TextBox 6">
            <a:extLst>
              <a:ext uri="{FF2B5EF4-FFF2-40B4-BE49-F238E27FC236}">
                <a16:creationId xmlns:a16="http://schemas.microsoft.com/office/drawing/2014/main" id="{9A703C44-05C5-4825-952F-24447B23954D}"/>
              </a:ext>
            </a:extLst>
          </p:cNvPr>
          <p:cNvSpPr txBox="1"/>
          <p:nvPr/>
        </p:nvSpPr>
        <p:spPr>
          <a:xfrm>
            <a:off x="293093" y="2473388"/>
            <a:ext cx="2048131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 fontAlgn="base"/>
            <a:r>
              <a:rPr lang="en-US" altLang="zh-TW" sz="1600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Multimedia applications</a:t>
            </a:r>
            <a:endParaRPr lang="zh-TW" altLang="en-US" sz="1600" b="1">
              <a:solidFill>
                <a:schemeClr val="bg1"/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12" name="TextBox 6">
            <a:extLst>
              <a:ext uri="{FF2B5EF4-FFF2-40B4-BE49-F238E27FC236}">
                <a16:creationId xmlns:a16="http://schemas.microsoft.com/office/drawing/2014/main" id="{9232F5ED-3DDE-4E49-8128-9B440B572515}"/>
              </a:ext>
            </a:extLst>
          </p:cNvPr>
          <p:cNvSpPr txBox="1"/>
          <p:nvPr/>
        </p:nvSpPr>
        <p:spPr>
          <a:xfrm>
            <a:off x="3679772" y="1287506"/>
            <a:ext cx="1938497" cy="33855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 fontAlgn="base"/>
            <a:r>
              <a:rPr lang="en-US" altLang="zh-TW" sz="1600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Monitoring tools</a:t>
            </a:r>
            <a:endParaRPr lang="zh-TW" altLang="en-US" sz="1600" b="1">
              <a:solidFill>
                <a:schemeClr val="bg1"/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14" name="TextBox 6">
            <a:extLst>
              <a:ext uri="{FF2B5EF4-FFF2-40B4-BE49-F238E27FC236}">
                <a16:creationId xmlns:a16="http://schemas.microsoft.com/office/drawing/2014/main" id="{CD0B3CE2-9518-4E2C-B04B-9556C6C6CC92}"/>
              </a:ext>
            </a:extLst>
          </p:cNvPr>
          <p:cNvSpPr txBox="1"/>
          <p:nvPr/>
        </p:nvSpPr>
        <p:spPr>
          <a:xfrm>
            <a:off x="6345980" y="2463000"/>
            <a:ext cx="1775885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 fontAlgn="base"/>
            <a:r>
              <a:rPr lang="en-US" altLang="zh-TW" sz="1600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Browser &amp; office tools</a:t>
            </a:r>
            <a:endParaRPr lang="zh-TW" altLang="en-US" sz="1600" b="1">
              <a:solidFill>
                <a:schemeClr val="bg1"/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16" name="TextBox 6">
            <a:extLst>
              <a:ext uri="{FF2B5EF4-FFF2-40B4-BE49-F238E27FC236}">
                <a16:creationId xmlns:a16="http://schemas.microsoft.com/office/drawing/2014/main" id="{351103FC-334D-44A7-9592-4BDF52249DBF}"/>
              </a:ext>
            </a:extLst>
          </p:cNvPr>
          <p:cNvSpPr txBox="1"/>
          <p:nvPr/>
        </p:nvSpPr>
        <p:spPr>
          <a:xfrm>
            <a:off x="6300199" y="1205614"/>
            <a:ext cx="2215151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 fontAlgn="base"/>
            <a:r>
              <a:rPr lang="en-US" altLang="zh-TW" sz="1600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Communication tools</a:t>
            </a:r>
            <a:endParaRPr lang="zh-TW" altLang="en-US" sz="1600" b="1">
              <a:solidFill>
                <a:schemeClr val="bg1"/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17" name="TextBox 6">
            <a:extLst>
              <a:ext uri="{FF2B5EF4-FFF2-40B4-BE49-F238E27FC236}">
                <a16:creationId xmlns:a16="http://schemas.microsoft.com/office/drawing/2014/main" id="{E63F4FE7-B902-449F-818E-8A2EDA646EA8}"/>
              </a:ext>
            </a:extLst>
          </p:cNvPr>
          <p:cNvSpPr txBox="1"/>
          <p:nvPr/>
        </p:nvSpPr>
        <p:spPr>
          <a:xfrm>
            <a:off x="409736" y="1775652"/>
            <a:ext cx="2018393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QTS</a:t>
            </a:r>
          </a:p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File Station HD</a:t>
            </a:r>
            <a:endParaRPr lang="zh-TW" altLang="en-US" sz="1600" b="1">
              <a:solidFill>
                <a:schemeClr val="bg2">
                  <a:lumMod val="25000"/>
                </a:schemeClr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18" name="TextBox 6">
            <a:extLst>
              <a:ext uri="{FF2B5EF4-FFF2-40B4-BE49-F238E27FC236}">
                <a16:creationId xmlns:a16="http://schemas.microsoft.com/office/drawing/2014/main" id="{40FD993C-4EC8-4888-8561-2EB00FF63A00}"/>
              </a:ext>
            </a:extLst>
          </p:cNvPr>
          <p:cNvSpPr txBox="1"/>
          <p:nvPr/>
        </p:nvSpPr>
        <p:spPr>
          <a:xfrm>
            <a:off x="3498728" y="1775656"/>
            <a:ext cx="2580200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Surveillance Station</a:t>
            </a:r>
          </a:p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QVR Pro Client</a:t>
            </a:r>
          </a:p>
        </p:txBody>
      </p:sp>
      <p:sp>
        <p:nvSpPr>
          <p:cNvPr id="19" name="TextBox 6">
            <a:extLst>
              <a:ext uri="{FF2B5EF4-FFF2-40B4-BE49-F238E27FC236}">
                <a16:creationId xmlns:a16="http://schemas.microsoft.com/office/drawing/2014/main" id="{B920F224-86FC-41B3-8507-67C7A6ABB0F7}"/>
              </a:ext>
            </a:extLst>
          </p:cNvPr>
          <p:cNvSpPr txBox="1"/>
          <p:nvPr/>
        </p:nvSpPr>
        <p:spPr>
          <a:xfrm>
            <a:off x="6270707" y="1775656"/>
            <a:ext cx="2580200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Skype</a:t>
            </a:r>
          </a:p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Facebook</a:t>
            </a:r>
          </a:p>
        </p:txBody>
      </p:sp>
      <p:sp>
        <p:nvSpPr>
          <p:cNvPr id="21" name="TextBox 6">
            <a:extLst>
              <a:ext uri="{FF2B5EF4-FFF2-40B4-BE49-F238E27FC236}">
                <a16:creationId xmlns:a16="http://schemas.microsoft.com/office/drawing/2014/main" id="{400EA2C3-F086-4180-A316-69471F6A53E0}"/>
              </a:ext>
            </a:extLst>
          </p:cNvPr>
          <p:cNvSpPr txBox="1"/>
          <p:nvPr/>
        </p:nvSpPr>
        <p:spPr>
          <a:xfrm>
            <a:off x="409736" y="3136665"/>
            <a:ext cx="2424981" cy="181588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HD Player</a:t>
            </a:r>
          </a:p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 err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OceanKTV</a:t>
            </a:r>
            <a:endParaRPr lang="en-US" altLang="zh-TW" sz="1600" b="1">
              <a:solidFill>
                <a:schemeClr val="bg2">
                  <a:lumMod val="25000"/>
                </a:schemeClr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YouTube</a:t>
            </a:r>
          </a:p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Clementine</a:t>
            </a:r>
          </a:p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Plex Home Theater</a:t>
            </a:r>
          </a:p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Spotify</a:t>
            </a:r>
          </a:p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TuneIn Radio</a:t>
            </a:r>
          </a:p>
        </p:txBody>
      </p:sp>
      <p:sp>
        <p:nvSpPr>
          <p:cNvPr id="22" name="TextBox 6">
            <a:extLst>
              <a:ext uri="{FF2B5EF4-FFF2-40B4-BE49-F238E27FC236}">
                <a16:creationId xmlns:a16="http://schemas.microsoft.com/office/drawing/2014/main" id="{020AF15F-A367-47E6-8DD6-A485730649F4}"/>
              </a:ext>
            </a:extLst>
          </p:cNvPr>
          <p:cNvSpPr txBox="1"/>
          <p:nvPr/>
        </p:nvSpPr>
        <p:spPr>
          <a:xfrm>
            <a:off x="3498728" y="3136665"/>
            <a:ext cx="2580200" cy="83099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Photo Station HD</a:t>
            </a:r>
          </a:p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Video Station HD</a:t>
            </a:r>
          </a:p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Music Station HD</a:t>
            </a:r>
          </a:p>
        </p:txBody>
      </p:sp>
      <p:sp>
        <p:nvSpPr>
          <p:cNvPr id="23" name="TextBox 6">
            <a:extLst>
              <a:ext uri="{FF2B5EF4-FFF2-40B4-BE49-F238E27FC236}">
                <a16:creationId xmlns:a16="http://schemas.microsoft.com/office/drawing/2014/main" id="{E0EA9DB2-A0F2-4D56-80F0-5A0D6E75E45D}"/>
              </a:ext>
            </a:extLst>
          </p:cNvPr>
          <p:cNvSpPr txBox="1"/>
          <p:nvPr/>
        </p:nvSpPr>
        <p:spPr>
          <a:xfrm>
            <a:off x="6531229" y="3136665"/>
            <a:ext cx="2319677" cy="83099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Chrome</a:t>
            </a:r>
          </a:p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Firefox</a:t>
            </a:r>
          </a:p>
          <a:p>
            <a:pPr marL="342900" indent="-342900" fontAlgn="base">
              <a:buClr>
                <a:schemeClr val="bg2">
                  <a:lumMod val="25000"/>
                </a:schemeClr>
              </a:buClr>
              <a:buSzPct val="95000"/>
              <a:buFont typeface="Arial" panose="020B0604020202020204" pitchFamily="34" charset="0"/>
              <a:buChar char="•"/>
            </a:pPr>
            <a:r>
              <a:rPr lang="en-US" altLang="zh-TW" sz="16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LibreOffice</a:t>
            </a:r>
          </a:p>
        </p:txBody>
      </p:sp>
      <p:sp>
        <p:nvSpPr>
          <p:cNvPr id="20" name="標題 19">
            <a:extLst>
              <a:ext uri="{FF2B5EF4-FFF2-40B4-BE49-F238E27FC236}">
                <a16:creationId xmlns:a16="http://schemas.microsoft.com/office/drawing/2014/main" id="{4F73ABDB-5CBF-4E8F-99F4-59837983C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" y="274638"/>
            <a:ext cx="8229600" cy="993775"/>
          </a:xfrm>
        </p:spPr>
        <p:txBody>
          <a:bodyPr>
            <a:normAutofit fontScale="90000"/>
          </a:bodyPr>
          <a:lstStyle/>
          <a:p>
            <a:pPr lvl="0"/>
            <a:r>
              <a:rPr lang="en-US" altLang="zh-TW" b="1"/>
              <a:t>Apps and utilities available in HD</a:t>
            </a:r>
            <a:r>
              <a:rPr lang="zh-TW" altLang="en-US" b="1"/>
              <a:t> </a:t>
            </a:r>
            <a:r>
              <a:rPr lang="en-US" altLang="zh-TW" b="1"/>
              <a:t>Station</a:t>
            </a:r>
            <a:endParaRPr lang="en-US" altLang="zh-TW" b="1" kern="0"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7734334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直線接點 13">
            <a:extLst>
              <a:ext uri="{FF2B5EF4-FFF2-40B4-BE49-F238E27FC236}">
                <a16:creationId xmlns:a16="http://schemas.microsoft.com/office/drawing/2014/main" id="{2379F8D9-B0D1-C74B-A072-256EC7E2FFAF}"/>
              </a:ext>
            </a:extLst>
          </p:cNvPr>
          <p:cNvCxnSpPr>
            <a:cxnSpLocks/>
          </p:cNvCxnSpPr>
          <p:nvPr/>
        </p:nvCxnSpPr>
        <p:spPr>
          <a:xfrm>
            <a:off x="3218082" y="3479408"/>
            <a:ext cx="2131916" cy="0"/>
          </a:xfrm>
          <a:prstGeom prst="line">
            <a:avLst/>
          </a:prstGeom>
          <a:noFill/>
          <a:ln w="19050" cap="flat" cmpd="sng">
            <a:solidFill>
              <a:schemeClr val="bg2">
                <a:lumMod val="25000"/>
              </a:schemeClr>
            </a:solidFill>
            <a:prstDash val="sysDash"/>
            <a:round/>
            <a:headEnd type="none" w="lg" len="lg"/>
            <a:tailEnd type="none" w="lg" len="lg"/>
          </a:ln>
        </p:spPr>
      </p:cxnSp>
      <p:pic>
        <p:nvPicPr>
          <p:cNvPr id="12" name="圖片 11" descr="一張含有 監視器, 室內, 電子用品, 電腦 的圖片&#10;&#10;自動產生的描述">
            <a:extLst>
              <a:ext uri="{FF2B5EF4-FFF2-40B4-BE49-F238E27FC236}">
                <a16:creationId xmlns:a16="http://schemas.microsoft.com/office/drawing/2014/main" id="{6ADF6FE1-A5F8-9A4C-B5F4-A0A646C730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664" y="2426668"/>
            <a:ext cx="3368766" cy="2105479"/>
          </a:xfrm>
          <a:prstGeom prst="rect">
            <a:avLst/>
          </a:prstGeom>
        </p:spPr>
      </p:pic>
      <p:pic>
        <p:nvPicPr>
          <p:cNvPr id="37" name="圖片 36">
            <a:extLst>
              <a:ext uri="{FF2B5EF4-FFF2-40B4-BE49-F238E27FC236}">
                <a16:creationId xmlns:a16="http://schemas.microsoft.com/office/drawing/2014/main" id="{C0C429DE-8F7C-EB46-9785-A5073EA80C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5472" y="1692398"/>
            <a:ext cx="3892771" cy="3127587"/>
          </a:xfrm>
          <a:prstGeom prst="rect">
            <a:avLst/>
          </a:prstGeom>
        </p:spPr>
      </p:pic>
      <p:sp>
        <p:nvSpPr>
          <p:cNvPr id="10" name="文字方塊 9">
            <a:extLst>
              <a:ext uri="{FF2B5EF4-FFF2-40B4-BE49-F238E27FC236}">
                <a16:creationId xmlns:a16="http://schemas.microsoft.com/office/drawing/2014/main" id="{F6FB7D77-3FB1-8742-AA1C-55F902DFAF09}"/>
              </a:ext>
            </a:extLst>
          </p:cNvPr>
          <p:cNvSpPr txBox="1"/>
          <p:nvPr/>
        </p:nvSpPr>
        <p:spPr>
          <a:xfrm>
            <a:off x="275757" y="1187040"/>
            <a:ext cx="445346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kumimoji="1" lang="en-US" altLang="zh-CN" sz="1600"/>
              <a:t>HDMI for direct local display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kumimoji="1" lang="en-US" altLang="zh-CN" sz="1600"/>
              <a:t>6-bay/8-bay</a:t>
            </a:r>
            <a:r>
              <a:rPr kumimoji="1" lang="zh-TW" altLang="en-US" sz="1600"/>
              <a:t> </a:t>
            </a:r>
            <a:r>
              <a:rPr kumimoji="1" lang="en-US" altLang="zh-CN" sz="1600"/>
              <a:t>high capacity for videos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kumimoji="1" lang="en-US" altLang="zh-CN" sz="1600"/>
              <a:t>5GbE/ 2.5GbE multi-Gig network bandwidth</a:t>
            </a:r>
          </a:p>
        </p:txBody>
      </p:sp>
      <p:sp>
        <p:nvSpPr>
          <p:cNvPr id="44" name="文字方塊 43">
            <a:extLst>
              <a:ext uri="{FF2B5EF4-FFF2-40B4-BE49-F238E27FC236}">
                <a16:creationId xmlns:a16="http://schemas.microsoft.com/office/drawing/2014/main" id="{F21A584F-2F6C-8D4B-99DA-584ED6BE32BE}"/>
              </a:ext>
            </a:extLst>
          </p:cNvPr>
          <p:cNvSpPr txBox="1"/>
          <p:nvPr/>
        </p:nvSpPr>
        <p:spPr>
          <a:xfrm>
            <a:off x="3530315" y="3486827"/>
            <a:ext cx="12474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b="1"/>
              <a:t>HDMI output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kumimoji="1" lang="zh-TW" altLang="en-US" b="1"/>
          </a:p>
        </p:txBody>
      </p:sp>
      <p:sp>
        <p:nvSpPr>
          <p:cNvPr id="11" name="標題 10">
            <a:extLst>
              <a:ext uri="{FF2B5EF4-FFF2-40B4-BE49-F238E27FC236}">
                <a16:creationId xmlns:a16="http://schemas.microsoft.com/office/drawing/2014/main" id="{0CEB054F-63CA-4B8A-ACEA-34649EB4A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617" y="274638"/>
            <a:ext cx="8667345" cy="993775"/>
          </a:xfrm>
        </p:spPr>
        <p:txBody>
          <a:bodyPr>
            <a:normAutofit fontScale="90000"/>
          </a:bodyPr>
          <a:lstStyle/>
          <a:p>
            <a:r>
              <a:rPr lang="en-US" altLang="zh-TW"/>
              <a:t>Build up Surveillance System with QVR Pro</a:t>
            </a:r>
            <a:endParaRPr lang="zh-TW" altLang="en-US"/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F5C53869-7B82-44D5-9025-784E83C826A8}"/>
              </a:ext>
            </a:extLst>
          </p:cNvPr>
          <p:cNvSpPr/>
          <p:nvPr/>
        </p:nvSpPr>
        <p:spPr>
          <a:xfrm>
            <a:off x="275757" y="4446927"/>
            <a:ext cx="102774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Clr>
                <a:schemeClr val="dk1"/>
              </a:buClr>
              <a:buSzPts val="1100"/>
              <a:defRPr/>
            </a:pPr>
            <a:r>
              <a:rPr lang="en-US" altLang="zh-TW" sz="1200" b="1">
                <a:solidFill>
                  <a:schemeClr val="bg2">
                    <a:lumMod val="25000"/>
                  </a:schemeClr>
                </a:solidFill>
                <a:ea typeface="Microsoft JhengHei"/>
                <a:sym typeface="Calibri"/>
              </a:rPr>
              <a:t>QVR Pro</a:t>
            </a:r>
            <a:endParaRPr lang="en-US" altLang="zh-TW" sz="120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8" name="圖片 17">
            <a:extLst>
              <a:ext uri="{FF2B5EF4-FFF2-40B4-BE49-F238E27FC236}">
                <a16:creationId xmlns:a16="http://schemas.microsoft.com/office/drawing/2014/main" id="{66000501-ED15-4EA5-9C69-75002E16CB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5341" y="3923708"/>
            <a:ext cx="523219" cy="523219"/>
          </a:xfrm>
          <a:prstGeom prst="rect">
            <a:avLst/>
          </a:prstGeom>
        </p:spPr>
      </p:pic>
      <p:pic>
        <p:nvPicPr>
          <p:cNvPr id="22" name="圖片 21">
            <a:extLst>
              <a:ext uri="{FF2B5EF4-FFF2-40B4-BE49-F238E27FC236}">
                <a16:creationId xmlns:a16="http://schemas.microsoft.com/office/drawing/2014/main" id="{65895E96-C857-4FE0-9338-A48316A88C3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44440" y="1447279"/>
            <a:ext cx="783050" cy="783050"/>
          </a:xfrm>
          <a:prstGeom prst="rect">
            <a:avLst/>
          </a:prstGeom>
        </p:spPr>
      </p:pic>
      <p:grpSp>
        <p:nvGrpSpPr>
          <p:cNvPr id="2" name="群組 1">
            <a:extLst>
              <a:ext uri="{FF2B5EF4-FFF2-40B4-BE49-F238E27FC236}">
                <a16:creationId xmlns:a16="http://schemas.microsoft.com/office/drawing/2014/main" id="{5A16704D-BA1A-4958-B216-06F6EDCD2A21}"/>
              </a:ext>
            </a:extLst>
          </p:cNvPr>
          <p:cNvGrpSpPr/>
          <p:nvPr/>
        </p:nvGrpSpPr>
        <p:grpSpPr>
          <a:xfrm>
            <a:off x="3756985" y="2598139"/>
            <a:ext cx="823088" cy="823088"/>
            <a:chOff x="3756985" y="2628451"/>
            <a:chExt cx="823088" cy="823088"/>
          </a:xfrm>
        </p:grpSpPr>
        <p:sp>
          <p:nvSpPr>
            <p:cNvPr id="15" name="Shape 723">
              <a:extLst>
                <a:ext uri="{FF2B5EF4-FFF2-40B4-BE49-F238E27FC236}">
                  <a16:creationId xmlns:a16="http://schemas.microsoft.com/office/drawing/2014/main" id="{84E6121F-D13D-4297-8FC8-955488FD9DBE}"/>
                </a:ext>
              </a:extLst>
            </p:cNvPr>
            <p:cNvSpPr/>
            <p:nvPr/>
          </p:nvSpPr>
          <p:spPr>
            <a:xfrm>
              <a:off x="3756985" y="2628451"/>
              <a:ext cx="823088" cy="823088"/>
            </a:xfrm>
            <a:prstGeom prst="ellipse">
              <a:avLst/>
            </a:prstGeom>
            <a:solidFill>
              <a:srgbClr val="00D6F6"/>
            </a:solidFill>
            <a:ln w="38100" cap="flat" cmpd="sng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wrap="square" lIns="91425" tIns="45700" rIns="91425" bIns="45700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marR="0" lvl="0" indent="0" algn="ctr" rtl="0">
                <a:spcBef>
                  <a:spcPts val="0"/>
                </a:spcBef>
                <a:buNone/>
              </a:pPr>
              <a:endParaRPr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pic>
          <p:nvPicPr>
            <p:cNvPr id="46" name="圖片 45">
              <a:extLst>
                <a:ext uri="{FF2B5EF4-FFF2-40B4-BE49-F238E27FC236}">
                  <a16:creationId xmlns:a16="http://schemas.microsoft.com/office/drawing/2014/main" id="{9BB17CC9-EF23-4D4B-A2A2-0A3306FD670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842663" y="2659533"/>
              <a:ext cx="651732" cy="74125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9726373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DEAB9803-3614-4DB6-80EA-1BE5FB031A9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154"/>
          <a:stretch/>
        </p:blipFill>
        <p:spPr>
          <a:xfrm>
            <a:off x="108323" y="2289607"/>
            <a:ext cx="8912198" cy="2702771"/>
          </a:xfrm>
          <a:prstGeom prst="rect">
            <a:avLst/>
          </a:prstGeom>
        </p:spPr>
      </p:pic>
      <p:cxnSp>
        <p:nvCxnSpPr>
          <p:cNvPr id="36" name="Google Shape;155;p29">
            <a:extLst>
              <a:ext uri="{FF2B5EF4-FFF2-40B4-BE49-F238E27FC236}">
                <a16:creationId xmlns:a16="http://schemas.microsoft.com/office/drawing/2014/main" id="{4488B3A5-EE64-417A-B582-6196E5EE56A3}"/>
              </a:ext>
            </a:extLst>
          </p:cNvPr>
          <p:cNvCxnSpPr>
            <a:cxnSpLocks/>
          </p:cNvCxnSpPr>
          <p:nvPr/>
        </p:nvCxnSpPr>
        <p:spPr>
          <a:xfrm flipV="1">
            <a:off x="1242489" y="1901974"/>
            <a:ext cx="0" cy="900659"/>
          </a:xfrm>
          <a:prstGeom prst="straightConnector1">
            <a:avLst/>
          </a:prstGeom>
          <a:ln>
            <a:solidFill>
              <a:schemeClr val="accent5">
                <a:lumMod val="40000"/>
                <a:lumOff val="60000"/>
              </a:schemeClr>
            </a:solidFill>
            <a:headEnd type="none" w="sm" len="sm"/>
            <a:tailEnd type="triangle" w="med" len="med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8" name="Google Shape;153;p29">
            <a:extLst>
              <a:ext uri="{FF2B5EF4-FFF2-40B4-BE49-F238E27FC236}">
                <a16:creationId xmlns:a16="http://schemas.microsoft.com/office/drawing/2014/main" id="{3F2503ED-1822-4D64-B7A8-BE1D38AF6747}"/>
              </a:ext>
            </a:extLst>
          </p:cNvPr>
          <p:cNvCxnSpPr>
            <a:cxnSpLocks/>
          </p:cNvCxnSpPr>
          <p:nvPr/>
        </p:nvCxnSpPr>
        <p:spPr>
          <a:xfrm>
            <a:off x="1419040" y="1910282"/>
            <a:ext cx="0" cy="930680"/>
          </a:xfrm>
          <a:prstGeom prst="straightConnector1">
            <a:avLst/>
          </a:prstGeom>
          <a:noFill/>
          <a:ln w="38100" cap="flat" cmpd="sng">
            <a:solidFill>
              <a:srgbClr val="F79646"/>
            </a:solidFill>
            <a:prstDash val="solid"/>
            <a:round/>
            <a:headEnd type="none" w="sm" len="sm"/>
            <a:tailEnd type="triangle" w="med" len="med"/>
          </a:ln>
        </p:spPr>
      </p:cxnSp>
      <p:pic>
        <p:nvPicPr>
          <p:cNvPr id="107" name="圖片 106">
            <a:extLst>
              <a:ext uri="{FF2B5EF4-FFF2-40B4-BE49-F238E27FC236}">
                <a16:creationId xmlns:a16="http://schemas.microsoft.com/office/drawing/2014/main" id="{5425423A-819A-45CB-A729-0ADC5BB3657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8853" y="1598309"/>
            <a:ext cx="1710203" cy="301308"/>
          </a:xfrm>
          <a:prstGeom prst="rect">
            <a:avLst/>
          </a:prstGeom>
        </p:spPr>
      </p:pic>
      <p:cxnSp>
        <p:nvCxnSpPr>
          <p:cNvPr id="108" name="Google Shape;149;p29">
            <a:extLst>
              <a:ext uri="{FF2B5EF4-FFF2-40B4-BE49-F238E27FC236}">
                <a16:creationId xmlns:a16="http://schemas.microsoft.com/office/drawing/2014/main" id="{A772DA41-3A8D-49C6-953F-CFE47B906BC0}"/>
              </a:ext>
            </a:extLst>
          </p:cNvPr>
          <p:cNvCxnSpPr>
            <a:cxnSpLocks/>
          </p:cNvCxnSpPr>
          <p:nvPr/>
        </p:nvCxnSpPr>
        <p:spPr>
          <a:xfrm flipV="1">
            <a:off x="286123" y="1476360"/>
            <a:ext cx="3529950" cy="1673635"/>
          </a:xfrm>
          <a:prstGeom prst="bentConnector3">
            <a:avLst>
              <a:gd name="adj1" fmla="val -102"/>
            </a:avLst>
          </a:prstGeom>
          <a:noFill/>
          <a:ln w="28575" cap="flat" cmpd="sng">
            <a:solidFill>
              <a:schemeClr val="bg2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12" name="Google Shape;139;p29">
            <a:extLst>
              <a:ext uri="{FF2B5EF4-FFF2-40B4-BE49-F238E27FC236}">
                <a16:creationId xmlns:a16="http://schemas.microsoft.com/office/drawing/2014/main" id="{67270AC5-5230-4A71-9AD6-0B4D55628458}"/>
              </a:ext>
            </a:extLst>
          </p:cNvPr>
          <p:cNvCxnSpPr/>
          <p:nvPr/>
        </p:nvCxnSpPr>
        <p:spPr>
          <a:xfrm>
            <a:off x="8294195" y="2840318"/>
            <a:ext cx="202039" cy="472195"/>
          </a:xfrm>
          <a:prstGeom prst="bentConnector2">
            <a:avLst/>
          </a:prstGeom>
          <a:noFill/>
          <a:ln w="28575" cap="flat" cmpd="sng">
            <a:solidFill>
              <a:schemeClr val="bg2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13" name="Google Shape;142;p29">
            <a:extLst>
              <a:ext uri="{FF2B5EF4-FFF2-40B4-BE49-F238E27FC236}">
                <a16:creationId xmlns:a16="http://schemas.microsoft.com/office/drawing/2014/main" id="{9A6CC778-F4FE-496D-B9D6-1595361FD25C}"/>
              </a:ext>
            </a:extLst>
          </p:cNvPr>
          <p:cNvCxnSpPr/>
          <p:nvPr/>
        </p:nvCxnSpPr>
        <p:spPr>
          <a:xfrm rot="10800000" flipV="1">
            <a:off x="6192849" y="2840318"/>
            <a:ext cx="457185" cy="491394"/>
          </a:xfrm>
          <a:prstGeom prst="bentConnector2">
            <a:avLst/>
          </a:prstGeom>
          <a:noFill/>
          <a:ln w="28575" cap="flat" cmpd="sng">
            <a:solidFill>
              <a:schemeClr val="bg2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14" name="Google Shape;143;p29">
            <a:extLst>
              <a:ext uri="{FF2B5EF4-FFF2-40B4-BE49-F238E27FC236}">
                <a16:creationId xmlns:a16="http://schemas.microsoft.com/office/drawing/2014/main" id="{81F01C8D-F83B-4F25-AE97-A212E16FF533}"/>
              </a:ext>
            </a:extLst>
          </p:cNvPr>
          <p:cNvCxnSpPr/>
          <p:nvPr/>
        </p:nvCxnSpPr>
        <p:spPr>
          <a:xfrm rot="5400000">
            <a:off x="7183906" y="3286700"/>
            <a:ext cx="576306" cy="111"/>
          </a:xfrm>
          <a:prstGeom prst="bentConnector3">
            <a:avLst>
              <a:gd name="adj1" fmla="val 50000"/>
            </a:avLst>
          </a:prstGeom>
          <a:noFill/>
          <a:ln w="28575" cap="flat" cmpd="sng">
            <a:solidFill>
              <a:schemeClr val="bg2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15" name="Google Shape;145;p29">
            <a:extLst>
              <a:ext uri="{FF2B5EF4-FFF2-40B4-BE49-F238E27FC236}">
                <a16:creationId xmlns:a16="http://schemas.microsoft.com/office/drawing/2014/main" id="{34857E49-35E0-4B3F-BBC8-42637AE8FE7E}"/>
              </a:ext>
            </a:extLst>
          </p:cNvPr>
          <p:cNvCxnSpPr>
            <a:cxnSpLocks/>
          </p:cNvCxnSpPr>
          <p:nvPr/>
        </p:nvCxnSpPr>
        <p:spPr>
          <a:xfrm>
            <a:off x="5113040" y="1500959"/>
            <a:ext cx="2447372" cy="1477384"/>
          </a:xfrm>
          <a:prstGeom prst="bentConnector3">
            <a:avLst>
              <a:gd name="adj1" fmla="val 89622"/>
            </a:avLst>
          </a:prstGeom>
          <a:noFill/>
          <a:ln w="28575" cap="flat" cmpd="sng">
            <a:solidFill>
              <a:schemeClr val="bg2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16" name="Google Shape;215;p29">
            <a:extLst>
              <a:ext uri="{FF2B5EF4-FFF2-40B4-BE49-F238E27FC236}">
                <a16:creationId xmlns:a16="http://schemas.microsoft.com/office/drawing/2014/main" id="{E167F8C8-3087-4153-B08D-C59B14F404CD}"/>
              </a:ext>
            </a:extLst>
          </p:cNvPr>
          <p:cNvCxnSpPr>
            <a:cxnSpLocks/>
          </p:cNvCxnSpPr>
          <p:nvPr/>
        </p:nvCxnSpPr>
        <p:spPr>
          <a:xfrm flipV="1">
            <a:off x="5663710" y="2162481"/>
            <a:ext cx="2248850" cy="1992877"/>
          </a:xfrm>
          <a:prstGeom prst="bentConnector3">
            <a:avLst>
              <a:gd name="adj1" fmla="val -10571"/>
            </a:avLst>
          </a:prstGeom>
          <a:noFill/>
          <a:ln w="28575" cap="flat" cmpd="sng">
            <a:solidFill>
              <a:schemeClr val="bg2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64" name="群組 63">
            <a:extLst>
              <a:ext uri="{FF2B5EF4-FFF2-40B4-BE49-F238E27FC236}">
                <a16:creationId xmlns:a16="http://schemas.microsoft.com/office/drawing/2014/main" id="{19E2E563-5A18-4C6C-A3DB-632056846181}"/>
              </a:ext>
            </a:extLst>
          </p:cNvPr>
          <p:cNvGrpSpPr/>
          <p:nvPr/>
        </p:nvGrpSpPr>
        <p:grpSpPr>
          <a:xfrm>
            <a:off x="5543213" y="3262510"/>
            <a:ext cx="1097100" cy="1069800"/>
            <a:chOff x="3758675" y="3299600"/>
            <a:chExt cx="1097100" cy="1069800"/>
          </a:xfrm>
        </p:grpSpPr>
        <p:sp>
          <p:nvSpPr>
            <p:cNvPr id="65" name="Google Shape;148;p29">
              <a:extLst>
                <a:ext uri="{FF2B5EF4-FFF2-40B4-BE49-F238E27FC236}">
                  <a16:creationId xmlns:a16="http://schemas.microsoft.com/office/drawing/2014/main" id="{C52E681D-6FDF-4651-9D37-68DFDB972641}"/>
                </a:ext>
              </a:extLst>
            </p:cNvPr>
            <p:cNvSpPr txBox="1"/>
            <p:nvPr/>
          </p:nvSpPr>
          <p:spPr>
            <a:xfrm>
              <a:off x="3758675" y="3299600"/>
              <a:ext cx="1097100" cy="1069800"/>
            </a:xfrm>
            <a:prstGeom prst="rect">
              <a:avLst/>
            </a:prstGeom>
            <a:solidFill>
              <a:srgbClr val="9FC5E8"/>
            </a:solidFill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/>
            <a:p>
              <a:pPr marL="0" lvl="0" indent="0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F3F3F3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sp>
          <p:nvSpPr>
            <p:cNvPr id="66" name="Google Shape;189;p29">
              <a:extLst>
                <a:ext uri="{FF2B5EF4-FFF2-40B4-BE49-F238E27FC236}">
                  <a16:creationId xmlns:a16="http://schemas.microsoft.com/office/drawing/2014/main" id="{66FB8F37-0DD9-450A-80B4-5E72A9ADDDAD}"/>
                </a:ext>
              </a:extLst>
            </p:cNvPr>
            <p:cNvSpPr txBox="1"/>
            <p:nvPr/>
          </p:nvSpPr>
          <p:spPr>
            <a:xfrm>
              <a:off x="3799472" y="3982475"/>
              <a:ext cx="997200" cy="329100"/>
            </a:xfrm>
            <a:prstGeom prst="rect">
              <a:avLst/>
            </a:prstGeom>
            <a:solidFill>
              <a:srgbClr val="D0E0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000" b="1">
                  <a:latin typeface="Arial" panose="020B0604020202020204" pitchFamily="34" charset="0"/>
                  <a:ea typeface="微軟正黑體" pitchFamily="34" charset="-120"/>
                  <a:cs typeface="Arial" panose="020B0604020202020204" pitchFamily="34" charset="0"/>
                </a:rPr>
                <a:t>QVR Pro</a:t>
              </a:r>
              <a:endParaRPr sz="1000" b="1"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pic>
          <p:nvPicPr>
            <p:cNvPr id="67" name="Google Shape;190;p29">
              <a:extLst>
                <a:ext uri="{FF2B5EF4-FFF2-40B4-BE49-F238E27FC236}">
                  <a16:creationId xmlns:a16="http://schemas.microsoft.com/office/drawing/2014/main" id="{4E60A981-CF34-48CC-A429-4F6D4570DD5F}"/>
                </a:ext>
              </a:extLst>
            </p:cNvPr>
            <p:cNvPicPr preferRelativeResize="0"/>
            <p:nvPr/>
          </p:nvPicPr>
          <p:blipFill rotWithShape="1">
            <a:blip r:embed="rId5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840440" y="4017586"/>
              <a:ext cx="258900" cy="258882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68" name="群組 217">
              <a:extLst>
                <a:ext uri="{FF2B5EF4-FFF2-40B4-BE49-F238E27FC236}">
                  <a16:creationId xmlns:a16="http://schemas.microsoft.com/office/drawing/2014/main" id="{D849CC7F-B155-43D5-8AAA-22554871F136}"/>
                </a:ext>
              </a:extLst>
            </p:cNvPr>
            <p:cNvGrpSpPr/>
            <p:nvPr/>
          </p:nvGrpSpPr>
          <p:grpSpPr>
            <a:xfrm>
              <a:off x="3783006" y="3334502"/>
              <a:ext cx="1003308" cy="372158"/>
              <a:chOff x="1565012" y="2875152"/>
              <a:chExt cx="1139832" cy="422798"/>
            </a:xfrm>
          </p:grpSpPr>
          <p:pic>
            <p:nvPicPr>
              <p:cNvPr id="73" name="Shape 673">
                <a:extLst>
                  <a:ext uri="{FF2B5EF4-FFF2-40B4-BE49-F238E27FC236}">
                    <a16:creationId xmlns:a16="http://schemas.microsoft.com/office/drawing/2014/main" id="{D818BB26-2807-40E3-B73E-AEAF88C1E041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565012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74" name="Shape 673">
                <a:extLst>
                  <a:ext uri="{FF2B5EF4-FFF2-40B4-BE49-F238E27FC236}">
                    <a16:creationId xmlns:a16="http://schemas.microsoft.com/office/drawing/2014/main" id="{F8250CE1-9816-41A1-8CDB-EAC690811277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857356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75" name="Shape 673">
                <a:extLst>
                  <a:ext uri="{FF2B5EF4-FFF2-40B4-BE49-F238E27FC236}">
                    <a16:creationId xmlns:a16="http://schemas.microsoft.com/office/drawing/2014/main" id="{4AD26EE4-20E4-4574-8834-CED1356A5581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2143108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69" name="群組 221">
              <a:extLst>
                <a:ext uri="{FF2B5EF4-FFF2-40B4-BE49-F238E27FC236}">
                  <a16:creationId xmlns:a16="http://schemas.microsoft.com/office/drawing/2014/main" id="{72191B88-8C70-425B-9950-C210862E4C2D}"/>
                </a:ext>
              </a:extLst>
            </p:cNvPr>
            <p:cNvGrpSpPr/>
            <p:nvPr/>
          </p:nvGrpSpPr>
          <p:grpSpPr>
            <a:xfrm>
              <a:off x="3783006" y="3602604"/>
              <a:ext cx="1003308" cy="372158"/>
              <a:chOff x="1565012" y="2875152"/>
              <a:chExt cx="1139832" cy="422798"/>
            </a:xfrm>
          </p:grpSpPr>
          <p:pic>
            <p:nvPicPr>
              <p:cNvPr id="70" name="Shape 673">
                <a:extLst>
                  <a:ext uri="{FF2B5EF4-FFF2-40B4-BE49-F238E27FC236}">
                    <a16:creationId xmlns:a16="http://schemas.microsoft.com/office/drawing/2014/main" id="{FDF2ACB7-7C24-4284-9A9A-65A5E16125BB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565012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71" name="Shape 673">
                <a:extLst>
                  <a:ext uri="{FF2B5EF4-FFF2-40B4-BE49-F238E27FC236}">
                    <a16:creationId xmlns:a16="http://schemas.microsoft.com/office/drawing/2014/main" id="{EC2F95E9-63D2-47B0-910A-555D2EC79AE2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857356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72" name="Shape 673">
                <a:extLst>
                  <a:ext uri="{FF2B5EF4-FFF2-40B4-BE49-F238E27FC236}">
                    <a16:creationId xmlns:a16="http://schemas.microsoft.com/office/drawing/2014/main" id="{EF9A0F29-B1C3-4117-9EA6-13B84C6FDF4C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2143108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grpSp>
        <p:nvGrpSpPr>
          <p:cNvPr id="76" name="群組 75">
            <a:extLst>
              <a:ext uri="{FF2B5EF4-FFF2-40B4-BE49-F238E27FC236}">
                <a16:creationId xmlns:a16="http://schemas.microsoft.com/office/drawing/2014/main" id="{16F4E08D-2E68-4702-B4FC-5EE7D63C1331}"/>
              </a:ext>
            </a:extLst>
          </p:cNvPr>
          <p:cNvGrpSpPr/>
          <p:nvPr/>
        </p:nvGrpSpPr>
        <p:grpSpPr>
          <a:xfrm>
            <a:off x="6707458" y="3262510"/>
            <a:ext cx="1097100" cy="1069800"/>
            <a:chOff x="3758675" y="3299600"/>
            <a:chExt cx="1097100" cy="1069800"/>
          </a:xfrm>
        </p:grpSpPr>
        <p:sp>
          <p:nvSpPr>
            <p:cNvPr id="77" name="Google Shape;148;p29">
              <a:extLst>
                <a:ext uri="{FF2B5EF4-FFF2-40B4-BE49-F238E27FC236}">
                  <a16:creationId xmlns:a16="http://schemas.microsoft.com/office/drawing/2014/main" id="{5A7625F3-8982-40CC-AFF3-2DB473D6C2A6}"/>
                </a:ext>
              </a:extLst>
            </p:cNvPr>
            <p:cNvSpPr txBox="1"/>
            <p:nvPr/>
          </p:nvSpPr>
          <p:spPr>
            <a:xfrm>
              <a:off x="3758675" y="3299600"/>
              <a:ext cx="1097100" cy="1069800"/>
            </a:xfrm>
            <a:prstGeom prst="rect">
              <a:avLst/>
            </a:prstGeom>
            <a:solidFill>
              <a:srgbClr val="9FC5E8"/>
            </a:solidFill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/>
            <a:p>
              <a:pPr marL="0" lvl="0" indent="0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F3F3F3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sp>
          <p:nvSpPr>
            <p:cNvPr id="78" name="Google Shape;189;p29">
              <a:extLst>
                <a:ext uri="{FF2B5EF4-FFF2-40B4-BE49-F238E27FC236}">
                  <a16:creationId xmlns:a16="http://schemas.microsoft.com/office/drawing/2014/main" id="{17ED9D90-D10D-4D42-90D3-43C4F3CC5486}"/>
                </a:ext>
              </a:extLst>
            </p:cNvPr>
            <p:cNvSpPr txBox="1"/>
            <p:nvPr/>
          </p:nvSpPr>
          <p:spPr>
            <a:xfrm>
              <a:off x="3799472" y="3982475"/>
              <a:ext cx="997200" cy="329100"/>
            </a:xfrm>
            <a:prstGeom prst="rect">
              <a:avLst/>
            </a:prstGeom>
            <a:solidFill>
              <a:srgbClr val="D0E0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000" b="1">
                  <a:latin typeface="Arial" panose="020B0604020202020204" pitchFamily="34" charset="0"/>
                  <a:ea typeface="微軟正黑體" pitchFamily="34" charset="-120"/>
                  <a:cs typeface="Arial" panose="020B0604020202020204" pitchFamily="34" charset="0"/>
                </a:rPr>
                <a:t>QVR Pro</a:t>
              </a:r>
              <a:endParaRPr sz="1000" b="1"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pic>
          <p:nvPicPr>
            <p:cNvPr id="79" name="Google Shape;190;p29">
              <a:extLst>
                <a:ext uri="{FF2B5EF4-FFF2-40B4-BE49-F238E27FC236}">
                  <a16:creationId xmlns:a16="http://schemas.microsoft.com/office/drawing/2014/main" id="{88A82999-71E0-4D53-AE5B-5F7489BF3555}"/>
                </a:ext>
              </a:extLst>
            </p:cNvPr>
            <p:cNvPicPr preferRelativeResize="0"/>
            <p:nvPr/>
          </p:nvPicPr>
          <p:blipFill rotWithShape="1">
            <a:blip r:embed="rId5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840440" y="4017586"/>
              <a:ext cx="258900" cy="258882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80" name="群組 217">
              <a:extLst>
                <a:ext uri="{FF2B5EF4-FFF2-40B4-BE49-F238E27FC236}">
                  <a16:creationId xmlns:a16="http://schemas.microsoft.com/office/drawing/2014/main" id="{C78277F5-7EEE-4916-B67F-767EB8DA8ED0}"/>
                </a:ext>
              </a:extLst>
            </p:cNvPr>
            <p:cNvGrpSpPr/>
            <p:nvPr/>
          </p:nvGrpSpPr>
          <p:grpSpPr>
            <a:xfrm>
              <a:off x="3783006" y="3334502"/>
              <a:ext cx="1003308" cy="372158"/>
              <a:chOff x="1565012" y="2875152"/>
              <a:chExt cx="1139832" cy="422798"/>
            </a:xfrm>
          </p:grpSpPr>
          <p:pic>
            <p:nvPicPr>
              <p:cNvPr id="85" name="Shape 673">
                <a:extLst>
                  <a:ext uri="{FF2B5EF4-FFF2-40B4-BE49-F238E27FC236}">
                    <a16:creationId xmlns:a16="http://schemas.microsoft.com/office/drawing/2014/main" id="{46BB4967-64D0-4BDA-8AAA-4A7E28F320B8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565012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86" name="Shape 673">
                <a:extLst>
                  <a:ext uri="{FF2B5EF4-FFF2-40B4-BE49-F238E27FC236}">
                    <a16:creationId xmlns:a16="http://schemas.microsoft.com/office/drawing/2014/main" id="{C9C7F987-232C-4C2E-AF78-2E9E96AF0FD9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857356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87" name="Shape 673">
                <a:extLst>
                  <a:ext uri="{FF2B5EF4-FFF2-40B4-BE49-F238E27FC236}">
                    <a16:creationId xmlns:a16="http://schemas.microsoft.com/office/drawing/2014/main" id="{9D1A4EBE-350B-4EAF-95CE-2546ADF47FF4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2143108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81" name="群組 221">
              <a:extLst>
                <a:ext uri="{FF2B5EF4-FFF2-40B4-BE49-F238E27FC236}">
                  <a16:creationId xmlns:a16="http://schemas.microsoft.com/office/drawing/2014/main" id="{DB306EAC-4658-42AA-AA28-FD76E26DD6DA}"/>
                </a:ext>
              </a:extLst>
            </p:cNvPr>
            <p:cNvGrpSpPr/>
            <p:nvPr/>
          </p:nvGrpSpPr>
          <p:grpSpPr>
            <a:xfrm>
              <a:off x="3783006" y="3602604"/>
              <a:ext cx="1003308" cy="372158"/>
              <a:chOff x="1565012" y="2875152"/>
              <a:chExt cx="1139832" cy="422798"/>
            </a:xfrm>
          </p:grpSpPr>
          <p:pic>
            <p:nvPicPr>
              <p:cNvPr id="82" name="Shape 673">
                <a:extLst>
                  <a:ext uri="{FF2B5EF4-FFF2-40B4-BE49-F238E27FC236}">
                    <a16:creationId xmlns:a16="http://schemas.microsoft.com/office/drawing/2014/main" id="{802D5EA8-67A9-4D93-AEC5-C04E9CD81869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565012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83" name="Shape 673">
                <a:extLst>
                  <a:ext uri="{FF2B5EF4-FFF2-40B4-BE49-F238E27FC236}">
                    <a16:creationId xmlns:a16="http://schemas.microsoft.com/office/drawing/2014/main" id="{9D202EE4-65A6-4FFD-AA3E-11F3D30FBFDF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857356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84" name="Shape 673">
                <a:extLst>
                  <a:ext uri="{FF2B5EF4-FFF2-40B4-BE49-F238E27FC236}">
                    <a16:creationId xmlns:a16="http://schemas.microsoft.com/office/drawing/2014/main" id="{C3A5FFBF-5AFD-4F0E-9388-B6DAB535905B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2143108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grpSp>
        <p:nvGrpSpPr>
          <p:cNvPr id="88" name="群組 87">
            <a:extLst>
              <a:ext uri="{FF2B5EF4-FFF2-40B4-BE49-F238E27FC236}">
                <a16:creationId xmlns:a16="http://schemas.microsoft.com/office/drawing/2014/main" id="{AAF0176F-0CFC-465F-B62B-343BA6519480}"/>
              </a:ext>
            </a:extLst>
          </p:cNvPr>
          <p:cNvGrpSpPr/>
          <p:nvPr/>
        </p:nvGrpSpPr>
        <p:grpSpPr>
          <a:xfrm>
            <a:off x="7865834" y="3262510"/>
            <a:ext cx="1097100" cy="1069800"/>
            <a:chOff x="3758675" y="3299600"/>
            <a:chExt cx="1097100" cy="1069800"/>
          </a:xfrm>
        </p:grpSpPr>
        <p:sp>
          <p:nvSpPr>
            <p:cNvPr id="89" name="Google Shape;148;p29">
              <a:extLst>
                <a:ext uri="{FF2B5EF4-FFF2-40B4-BE49-F238E27FC236}">
                  <a16:creationId xmlns:a16="http://schemas.microsoft.com/office/drawing/2014/main" id="{DA14F014-C8B4-4E62-8370-034BD83F3831}"/>
                </a:ext>
              </a:extLst>
            </p:cNvPr>
            <p:cNvSpPr txBox="1"/>
            <p:nvPr/>
          </p:nvSpPr>
          <p:spPr>
            <a:xfrm>
              <a:off x="3758675" y="3299600"/>
              <a:ext cx="1097100" cy="1069800"/>
            </a:xfrm>
            <a:prstGeom prst="rect">
              <a:avLst/>
            </a:prstGeom>
            <a:solidFill>
              <a:srgbClr val="9FC5E8"/>
            </a:solidFill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/>
            <a:p>
              <a:pPr marL="0" lvl="0" indent="0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F3F3F3"/>
                </a:solidFill>
                <a:latin typeface="微軟正黑體" pitchFamily="34" charset="-120"/>
                <a:ea typeface="微軟正黑體" pitchFamily="34" charset="-120"/>
              </a:endParaRPr>
            </a:p>
          </p:txBody>
        </p:sp>
        <p:sp>
          <p:nvSpPr>
            <p:cNvPr id="90" name="Google Shape;189;p29">
              <a:extLst>
                <a:ext uri="{FF2B5EF4-FFF2-40B4-BE49-F238E27FC236}">
                  <a16:creationId xmlns:a16="http://schemas.microsoft.com/office/drawing/2014/main" id="{D40CA5F8-15FB-4E45-8965-D9DEC91E94C5}"/>
                </a:ext>
              </a:extLst>
            </p:cNvPr>
            <p:cNvSpPr txBox="1"/>
            <p:nvPr/>
          </p:nvSpPr>
          <p:spPr>
            <a:xfrm>
              <a:off x="3799472" y="3982475"/>
              <a:ext cx="997200" cy="329100"/>
            </a:xfrm>
            <a:prstGeom prst="rect">
              <a:avLst/>
            </a:prstGeom>
            <a:solidFill>
              <a:srgbClr val="D0E0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000" b="1">
                  <a:latin typeface="微軟正黑體" pitchFamily="34" charset="-120"/>
                  <a:ea typeface="微軟正黑體" pitchFamily="34" charset="-120"/>
                </a:rPr>
                <a:t>QVR Pro</a:t>
              </a:r>
              <a:endParaRPr sz="1000" b="1">
                <a:latin typeface="微軟正黑體" pitchFamily="34" charset="-120"/>
                <a:ea typeface="微軟正黑體" pitchFamily="34" charset="-120"/>
              </a:endParaRPr>
            </a:p>
          </p:txBody>
        </p:sp>
        <p:pic>
          <p:nvPicPr>
            <p:cNvPr id="91" name="Google Shape;190;p29">
              <a:extLst>
                <a:ext uri="{FF2B5EF4-FFF2-40B4-BE49-F238E27FC236}">
                  <a16:creationId xmlns:a16="http://schemas.microsoft.com/office/drawing/2014/main" id="{B999A933-809E-456F-AFA8-9ACE4B53A863}"/>
                </a:ext>
              </a:extLst>
            </p:cNvPr>
            <p:cNvPicPr preferRelativeResize="0"/>
            <p:nvPr/>
          </p:nvPicPr>
          <p:blipFill rotWithShape="1">
            <a:blip r:embed="rId5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840440" y="4017586"/>
              <a:ext cx="258900" cy="258882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92" name="群組 217">
              <a:extLst>
                <a:ext uri="{FF2B5EF4-FFF2-40B4-BE49-F238E27FC236}">
                  <a16:creationId xmlns:a16="http://schemas.microsoft.com/office/drawing/2014/main" id="{86F3121B-9F50-4854-B1E1-51E2B81C1B78}"/>
                </a:ext>
              </a:extLst>
            </p:cNvPr>
            <p:cNvGrpSpPr/>
            <p:nvPr/>
          </p:nvGrpSpPr>
          <p:grpSpPr>
            <a:xfrm>
              <a:off x="3783006" y="3334502"/>
              <a:ext cx="1003308" cy="372158"/>
              <a:chOff x="1565012" y="2875152"/>
              <a:chExt cx="1139832" cy="422798"/>
            </a:xfrm>
          </p:grpSpPr>
          <p:pic>
            <p:nvPicPr>
              <p:cNvPr id="97" name="Shape 673">
                <a:extLst>
                  <a:ext uri="{FF2B5EF4-FFF2-40B4-BE49-F238E27FC236}">
                    <a16:creationId xmlns:a16="http://schemas.microsoft.com/office/drawing/2014/main" id="{7F341024-96E5-4B0B-AC3C-F6EECCC4D738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565012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98" name="Shape 673">
                <a:extLst>
                  <a:ext uri="{FF2B5EF4-FFF2-40B4-BE49-F238E27FC236}">
                    <a16:creationId xmlns:a16="http://schemas.microsoft.com/office/drawing/2014/main" id="{2C599496-CC04-4037-B0DE-652399726A6C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857356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99" name="Shape 673">
                <a:extLst>
                  <a:ext uri="{FF2B5EF4-FFF2-40B4-BE49-F238E27FC236}">
                    <a16:creationId xmlns:a16="http://schemas.microsoft.com/office/drawing/2014/main" id="{FEE16BCF-1486-4672-BE8B-E4B256DC0BF6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2143108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93" name="群組 221">
              <a:extLst>
                <a:ext uri="{FF2B5EF4-FFF2-40B4-BE49-F238E27FC236}">
                  <a16:creationId xmlns:a16="http://schemas.microsoft.com/office/drawing/2014/main" id="{B3D15091-1D0B-4B2C-A377-71FF4D7D530F}"/>
                </a:ext>
              </a:extLst>
            </p:cNvPr>
            <p:cNvGrpSpPr/>
            <p:nvPr/>
          </p:nvGrpSpPr>
          <p:grpSpPr>
            <a:xfrm>
              <a:off x="3783006" y="3602604"/>
              <a:ext cx="1003308" cy="372158"/>
              <a:chOff x="1565012" y="2875152"/>
              <a:chExt cx="1139832" cy="422798"/>
            </a:xfrm>
          </p:grpSpPr>
          <p:pic>
            <p:nvPicPr>
              <p:cNvPr id="94" name="Shape 673">
                <a:extLst>
                  <a:ext uri="{FF2B5EF4-FFF2-40B4-BE49-F238E27FC236}">
                    <a16:creationId xmlns:a16="http://schemas.microsoft.com/office/drawing/2014/main" id="{1C470F95-129F-4046-8EDC-1AB9D8571A6F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565012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95" name="Shape 673">
                <a:extLst>
                  <a:ext uri="{FF2B5EF4-FFF2-40B4-BE49-F238E27FC236}">
                    <a16:creationId xmlns:a16="http://schemas.microsoft.com/office/drawing/2014/main" id="{74DC5364-DBC4-4C73-86B7-FE12D9F3340B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857356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96" name="Shape 673">
                <a:extLst>
                  <a:ext uri="{FF2B5EF4-FFF2-40B4-BE49-F238E27FC236}">
                    <a16:creationId xmlns:a16="http://schemas.microsoft.com/office/drawing/2014/main" id="{BE3825F5-8B22-45E5-8BCD-E9496FA61510}"/>
                  </a:ext>
                </a:extLst>
              </p:cNvPr>
              <p:cNvPicPr preferRelativeResize="0"/>
              <p:nvPr/>
            </p:nvPicPr>
            <p:blipFill rotWithShape="1">
              <a:blip r:embed="rId6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2143108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pic>
        <p:nvPicPr>
          <p:cNvPr id="119" name="圖片 118">
            <a:extLst>
              <a:ext uri="{FF2B5EF4-FFF2-40B4-BE49-F238E27FC236}">
                <a16:creationId xmlns:a16="http://schemas.microsoft.com/office/drawing/2014/main" id="{1A3BA3D4-0C1D-4E56-B868-FBDB2592909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81210" y="2571750"/>
            <a:ext cx="1726064" cy="505629"/>
          </a:xfrm>
          <a:prstGeom prst="rect">
            <a:avLst/>
          </a:prstGeom>
        </p:spPr>
      </p:pic>
      <p:sp>
        <p:nvSpPr>
          <p:cNvPr id="117" name="矩形 116">
            <a:extLst>
              <a:ext uri="{FF2B5EF4-FFF2-40B4-BE49-F238E27FC236}">
                <a16:creationId xmlns:a16="http://schemas.microsoft.com/office/drawing/2014/main" id="{DF6C2443-0732-4428-9AC2-DB702A199DF9}"/>
              </a:ext>
            </a:extLst>
          </p:cNvPr>
          <p:cNvSpPr/>
          <p:nvPr/>
        </p:nvSpPr>
        <p:spPr>
          <a:xfrm>
            <a:off x="6929132" y="2595806"/>
            <a:ext cx="1334911" cy="4462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TW" sz="900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Central Management</a:t>
            </a:r>
            <a:endParaRPr lang="zh-TW" altLang="en-US" b="1">
              <a:solidFill>
                <a:schemeClr val="bg1"/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  <a:p>
            <a:pPr lvl="0" algn="ctr"/>
            <a:r>
              <a:rPr lang="en-US" altLang="zh-TW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QVR Center</a:t>
            </a:r>
          </a:p>
        </p:txBody>
      </p:sp>
      <p:grpSp>
        <p:nvGrpSpPr>
          <p:cNvPr id="121" name="群組 120">
            <a:extLst>
              <a:ext uri="{FF2B5EF4-FFF2-40B4-BE49-F238E27FC236}">
                <a16:creationId xmlns:a16="http://schemas.microsoft.com/office/drawing/2014/main" id="{3F468C9A-31CD-4AEA-B94A-79AE187F63ED}"/>
              </a:ext>
            </a:extLst>
          </p:cNvPr>
          <p:cNvGrpSpPr/>
          <p:nvPr/>
        </p:nvGrpSpPr>
        <p:grpSpPr>
          <a:xfrm>
            <a:off x="6526529" y="2522787"/>
            <a:ext cx="428712" cy="428712"/>
            <a:chOff x="2936223" y="1228169"/>
            <a:chExt cx="669099" cy="669099"/>
          </a:xfrm>
        </p:grpSpPr>
        <p:sp>
          <p:nvSpPr>
            <p:cNvPr id="122" name="矩形: 圓角 121">
              <a:extLst>
                <a:ext uri="{FF2B5EF4-FFF2-40B4-BE49-F238E27FC236}">
                  <a16:creationId xmlns:a16="http://schemas.microsoft.com/office/drawing/2014/main" id="{30DA4B55-BDB7-4DD8-8940-C5584EFA8D03}"/>
                </a:ext>
              </a:extLst>
            </p:cNvPr>
            <p:cNvSpPr/>
            <p:nvPr/>
          </p:nvSpPr>
          <p:spPr>
            <a:xfrm>
              <a:off x="2936223" y="1228169"/>
              <a:ext cx="669099" cy="669099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123" name="Google Shape;240;p31">
              <a:extLst>
                <a:ext uri="{FF2B5EF4-FFF2-40B4-BE49-F238E27FC236}">
                  <a16:creationId xmlns:a16="http://schemas.microsoft.com/office/drawing/2014/main" id="{C99C6163-3D2C-48D8-86E6-920046D0B8D5}"/>
                </a:ext>
              </a:extLst>
            </p:cNvPr>
            <p:cNvPicPr preferRelativeResize="0"/>
            <p:nvPr/>
          </p:nvPicPr>
          <p:blipFill>
            <a:blip r:embed="rId8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949013" y="1242448"/>
              <a:ext cx="653152" cy="653152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106" name="圖片 105">
            <a:extLst>
              <a:ext uri="{FF2B5EF4-FFF2-40B4-BE49-F238E27FC236}">
                <a16:creationId xmlns:a16="http://schemas.microsoft.com/office/drawing/2014/main" id="{D8BDB794-4CB6-4DCC-AE4B-511C3AF06F1A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23591" y="1868831"/>
            <a:ext cx="1312086" cy="522629"/>
          </a:xfrm>
          <a:prstGeom prst="rect">
            <a:avLst/>
          </a:prstGeom>
        </p:spPr>
      </p:pic>
      <p:sp>
        <p:nvSpPr>
          <p:cNvPr id="105" name="矩形 104">
            <a:extLst>
              <a:ext uri="{FF2B5EF4-FFF2-40B4-BE49-F238E27FC236}">
                <a16:creationId xmlns:a16="http://schemas.microsoft.com/office/drawing/2014/main" id="{4B2E705C-FB9E-48D2-B085-A18E5A2E887A}"/>
              </a:ext>
            </a:extLst>
          </p:cNvPr>
          <p:cNvSpPr/>
          <p:nvPr/>
        </p:nvSpPr>
        <p:spPr>
          <a:xfrm>
            <a:off x="7899253" y="1924907"/>
            <a:ext cx="1178598" cy="407804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TW" sz="800" b="1">
                <a:solidFill>
                  <a:schemeClr val="bg1"/>
                </a:solidFill>
              </a:rPr>
              <a:t>Remote Replication</a:t>
            </a:r>
            <a:endParaRPr lang="zh-TW" altLang="en-US" sz="1250" b="1">
              <a:solidFill>
                <a:schemeClr val="bg1"/>
              </a:solidFill>
              <a:latin typeface="Microsoft JhengHei"/>
              <a:ea typeface="Microsoft JhengHei"/>
            </a:endParaRPr>
          </a:p>
          <a:p>
            <a:pPr lvl="0"/>
            <a:r>
              <a:rPr lang="en-US" altLang="zh-TW" sz="1250" b="1">
                <a:solidFill>
                  <a:schemeClr val="bg1"/>
                </a:solidFill>
              </a:rPr>
              <a:t>HBS - RTRR</a:t>
            </a:r>
          </a:p>
        </p:txBody>
      </p:sp>
      <p:pic>
        <p:nvPicPr>
          <p:cNvPr id="130" name="Google Shape;146;p29">
            <a:extLst>
              <a:ext uri="{FF2B5EF4-FFF2-40B4-BE49-F238E27FC236}">
                <a16:creationId xmlns:a16="http://schemas.microsoft.com/office/drawing/2014/main" id="{0F68E693-6E35-46D8-B2B4-EBE8D0C50262}"/>
              </a:ext>
            </a:extLst>
          </p:cNvPr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7533243" y="1921742"/>
            <a:ext cx="414134" cy="414134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5" name="群組 34">
            <a:extLst>
              <a:ext uri="{FF2B5EF4-FFF2-40B4-BE49-F238E27FC236}">
                <a16:creationId xmlns:a16="http://schemas.microsoft.com/office/drawing/2014/main" id="{B350B9D7-C8C5-42E4-885C-6FBF1061E227}"/>
              </a:ext>
            </a:extLst>
          </p:cNvPr>
          <p:cNvGrpSpPr/>
          <p:nvPr/>
        </p:nvGrpSpPr>
        <p:grpSpPr>
          <a:xfrm>
            <a:off x="232879" y="2851681"/>
            <a:ext cx="2527148" cy="1644689"/>
            <a:chOff x="374783" y="2641100"/>
            <a:chExt cx="2703003" cy="1759128"/>
          </a:xfrm>
        </p:grpSpPr>
        <p:cxnSp>
          <p:nvCxnSpPr>
            <p:cNvPr id="5" name="Google Shape;134;p29">
              <a:extLst>
                <a:ext uri="{FF2B5EF4-FFF2-40B4-BE49-F238E27FC236}">
                  <a16:creationId xmlns:a16="http://schemas.microsoft.com/office/drawing/2014/main" id="{5DC39A86-9EF4-4AA4-97A1-33FFECFB4893}"/>
                </a:ext>
              </a:extLst>
            </p:cNvPr>
            <p:cNvCxnSpPr>
              <a:cxnSpLocks/>
              <a:stCxn id="6" idx="2"/>
              <a:endCxn id="12" idx="0"/>
            </p:cNvCxnSpPr>
            <p:nvPr/>
          </p:nvCxnSpPr>
          <p:spPr>
            <a:xfrm rot="5400000">
              <a:off x="1019424" y="3746665"/>
              <a:ext cx="178313" cy="1783"/>
            </a:xfrm>
            <a:prstGeom prst="straightConnector1">
              <a:avLst/>
            </a:prstGeom>
            <a:noFill/>
            <a:ln w="28575" cap="flat" cmpd="sng">
              <a:solidFill>
                <a:srgbClr val="000000"/>
              </a:solidFill>
              <a:prstDash val="solid"/>
              <a:round/>
              <a:headEnd type="stealth" w="med" len="med"/>
              <a:tailEnd type="none" w="med" len="med"/>
            </a:ln>
          </p:spPr>
        </p:cxnSp>
        <p:sp>
          <p:nvSpPr>
            <p:cNvPr id="6" name="Google Shape;135;p29">
              <a:extLst>
                <a:ext uri="{FF2B5EF4-FFF2-40B4-BE49-F238E27FC236}">
                  <a16:creationId xmlns:a16="http://schemas.microsoft.com/office/drawing/2014/main" id="{D5E1C6AD-29DA-48CB-ADEA-473FCB9A17FB}"/>
                </a:ext>
              </a:extLst>
            </p:cNvPr>
            <p:cNvSpPr/>
            <p:nvPr/>
          </p:nvSpPr>
          <p:spPr>
            <a:xfrm>
              <a:off x="378349" y="2641100"/>
              <a:ext cx="1462243" cy="1017300"/>
            </a:xfrm>
            <a:prstGeom prst="roundRect">
              <a:avLst>
                <a:gd name="adj" fmla="val 8442"/>
              </a:avLst>
            </a:prstGeom>
            <a:solidFill>
              <a:srgbClr val="DAEEF3"/>
            </a:solidFill>
            <a:ln w="25400" cap="flat" cmpd="sng">
              <a:noFill/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 b="1"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  <a:sym typeface="Calibri"/>
              </a:endParaRPr>
            </a:p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 b="1"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  <a:sym typeface="Calibri"/>
              </a:endParaRPr>
            </a:p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 b="1"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  <a:sym typeface="Calibri"/>
              </a:endParaRPr>
            </a:p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 b="1"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  <a:sym typeface="Calibri"/>
              </a:endParaRPr>
            </a:p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 b="1">
                  <a:latin typeface="Arial" panose="020B0604020202020204" pitchFamily="34" charset="0"/>
                  <a:ea typeface="微軟正黑體" pitchFamily="34" charset="-120"/>
                  <a:cs typeface="Arial" panose="020B0604020202020204" pitchFamily="34" charset="0"/>
                  <a:sym typeface="Calibri"/>
                </a:rPr>
                <a:t>QVR Pro</a:t>
              </a:r>
              <a:endParaRPr sz="1200" b="1"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  <a:sym typeface="Calibri"/>
              </a:endParaRPr>
            </a:p>
          </p:txBody>
        </p:sp>
        <p:pic>
          <p:nvPicPr>
            <p:cNvPr id="7" name="Google Shape;159;p29">
              <a:extLst>
                <a:ext uri="{FF2B5EF4-FFF2-40B4-BE49-F238E27FC236}">
                  <a16:creationId xmlns:a16="http://schemas.microsoft.com/office/drawing/2014/main" id="{1B40C601-D543-4C05-802A-FBA1223AE650}"/>
                </a:ext>
              </a:extLst>
            </p:cNvPr>
            <p:cNvPicPr preferRelativeResize="0"/>
            <p:nvPr/>
          </p:nvPicPr>
          <p:blipFill rotWithShape="1">
            <a:blip r:embed="rId11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67327" y="3064833"/>
              <a:ext cx="373200" cy="2838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8" name="Google Shape;160;p29">
              <a:extLst>
                <a:ext uri="{FF2B5EF4-FFF2-40B4-BE49-F238E27FC236}">
                  <a16:creationId xmlns:a16="http://schemas.microsoft.com/office/drawing/2014/main" id="{8A98C7BE-6905-41B7-99F6-E39628056223}"/>
                </a:ext>
              </a:extLst>
            </p:cNvPr>
            <p:cNvPicPr preferRelativeResize="0"/>
            <p:nvPr/>
          </p:nvPicPr>
          <p:blipFill rotWithShape="1">
            <a:blip r:embed="rId12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81366" y="2709098"/>
              <a:ext cx="299728" cy="28031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Google Shape;150;p29">
              <a:extLst>
                <a:ext uri="{FF2B5EF4-FFF2-40B4-BE49-F238E27FC236}">
                  <a16:creationId xmlns:a16="http://schemas.microsoft.com/office/drawing/2014/main" id="{34AD6785-1D1E-4421-8902-A5AB09B65F18}"/>
                </a:ext>
              </a:extLst>
            </p:cNvPr>
            <p:cNvPicPr preferRelativeResize="0"/>
            <p:nvPr/>
          </p:nvPicPr>
          <p:blipFill rotWithShape="1">
            <a:blip r:embed="rId13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53326" y="2742446"/>
              <a:ext cx="360016" cy="3600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0" name="Google Shape;161;p29">
              <a:extLst>
                <a:ext uri="{FF2B5EF4-FFF2-40B4-BE49-F238E27FC236}">
                  <a16:creationId xmlns:a16="http://schemas.microsoft.com/office/drawing/2014/main" id="{0F14D10F-36A6-430B-BCA1-7E7831C7A061}"/>
                </a:ext>
              </a:extLst>
            </p:cNvPr>
            <p:cNvSpPr txBox="1"/>
            <p:nvPr/>
          </p:nvSpPr>
          <p:spPr>
            <a:xfrm>
              <a:off x="1063365" y="3041850"/>
              <a:ext cx="907856" cy="2592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800" b="1">
                  <a:solidFill>
                    <a:srgbClr val="000000"/>
                  </a:solidFill>
                  <a:latin typeface="Arial" panose="020B0604020202020204" pitchFamily="34" charset="0"/>
                  <a:ea typeface="微軟正黑體" pitchFamily="34" charset="-120"/>
                  <a:cs typeface="Arial" panose="020B0604020202020204" pitchFamily="34" charset="0"/>
                  <a:sym typeface="Arial"/>
                </a:rPr>
                <a:t>Recording Engine</a:t>
              </a:r>
              <a:endParaRPr sz="800" b="1"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sp>
          <p:nvSpPr>
            <p:cNvPr id="11" name="Google Shape;162;p29">
              <a:extLst>
                <a:ext uri="{FF2B5EF4-FFF2-40B4-BE49-F238E27FC236}">
                  <a16:creationId xmlns:a16="http://schemas.microsoft.com/office/drawing/2014/main" id="{08CB5CB0-CE35-4DA3-A462-359EA5B1B350}"/>
                </a:ext>
              </a:extLst>
            </p:cNvPr>
            <p:cNvSpPr txBox="1"/>
            <p:nvPr/>
          </p:nvSpPr>
          <p:spPr>
            <a:xfrm>
              <a:off x="1084517" y="2679625"/>
              <a:ext cx="855968" cy="2592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800" b="1">
                  <a:solidFill>
                    <a:srgbClr val="000000"/>
                  </a:solidFill>
                  <a:latin typeface="Arial" panose="020B0604020202020204" pitchFamily="34" charset="0"/>
                  <a:ea typeface="微軟正黑體" pitchFamily="34" charset="-120"/>
                  <a:cs typeface="Arial" panose="020B0604020202020204" pitchFamily="34" charset="0"/>
                  <a:sym typeface="Arial"/>
                </a:rPr>
                <a:t>Metadata Vault</a:t>
              </a:r>
              <a:endParaRPr sz="800" b="1">
                <a:solidFill>
                  <a:srgbClr val="000000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  <a:sym typeface="Arial"/>
              </a:endParaRPr>
            </a:p>
          </p:txBody>
        </p:sp>
        <p:sp>
          <p:nvSpPr>
            <p:cNvPr id="12" name="Google Shape;136;p29">
              <a:extLst>
                <a:ext uri="{FF2B5EF4-FFF2-40B4-BE49-F238E27FC236}">
                  <a16:creationId xmlns:a16="http://schemas.microsoft.com/office/drawing/2014/main" id="{AB0C6694-9B5A-4712-93F1-B9388F4E6640}"/>
                </a:ext>
              </a:extLst>
            </p:cNvPr>
            <p:cNvSpPr/>
            <p:nvPr/>
          </p:nvSpPr>
          <p:spPr>
            <a:xfrm>
              <a:off x="374783" y="3836711"/>
              <a:ext cx="1465810" cy="563517"/>
            </a:xfrm>
            <a:prstGeom prst="roundRect">
              <a:avLst>
                <a:gd name="adj" fmla="val 11337"/>
              </a:avLst>
            </a:prstGeom>
            <a:solidFill>
              <a:srgbClr val="DAEEF3"/>
            </a:solidFill>
            <a:ln w="25400" cap="flat" cmpd="sng">
              <a:noFill/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b" anchorCtr="0">
              <a:noAutofit/>
            </a:bodyPr>
            <a:lstStyle/>
            <a:p>
              <a:pPr marL="0" marR="0" lvl="0" indent="0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 b="1">
                  <a:latin typeface="Arial" panose="020B0604020202020204" pitchFamily="34" charset="0"/>
                  <a:ea typeface="微軟正黑體" pitchFamily="34" charset="-120"/>
                  <a:cs typeface="Arial" panose="020B0604020202020204" pitchFamily="34" charset="0"/>
                  <a:sym typeface="Calibri"/>
                </a:rPr>
                <a:t>        </a:t>
              </a:r>
              <a:endParaRPr sz="1200" b="1"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  <a:sym typeface="Calibri"/>
              </a:endParaRPr>
            </a:p>
          </p:txBody>
        </p:sp>
        <p:pic>
          <p:nvPicPr>
            <p:cNvPr id="13" name="Google Shape;195;p29" descr="Guard_512.png">
              <a:extLst>
                <a:ext uri="{FF2B5EF4-FFF2-40B4-BE49-F238E27FC236}">
                  <a16:creationId xmlns:a16="http://schemas.microsoft.com/office/drawing/2014/main" id="{9A33D180-276D-48DE-B9F5-F95496143C81}"/>
                </a:ext>
              </a:extLst>
            </p:cNvPr>
            <p:cNvPicPr preferRelativeResize="0"/>
            <p:nvPr/>
          </p:nvPicPr>
          <p:blipFill rotWithShape="1">
            <a:blip r:embed="rId14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 flipH="1">
              <a:off x="440032" y="3991363"/>
              <a:ext cx="304800" cy="329178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4" name="Google Shape;214;p29">
              <a:extLst>
                <a:ext uri="{FF2B5EF4-FFF2-40B4-BE49-F238E27FC236}">
                  <a16:creationId xmlns:a16="http://schemas.microsoft.com/office/drawing/2014/main" id="{CE502EE3-5A8E-4DA3-B6D6-20B61F16E53B}"/>
                </a:ext>
              </a:extLst>
            </p:cNvPr>
            <p:cNvSpPr txBox="1"/>
            <p:nvPr/>
          </p:nvSpPr>
          <p:spPr>
            <a:xfrm>
              <a:off x="676408" y="3962533"/>
              <a:ext cx="1164184" cy="13198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lvl="0" algn="ctr"/>
              <a:r>
                <a:rPr lang="en-US" altLang="zh-TW" sz="1200" b="1">
                  <a:solidFill>
                    <a:srgbClr val="C00000"/>
                  </a:solidFill>
                  <a:latin typeface="Arial" panose="020B0604020202020204" pitchFamily="34" charset="0"/>
                  <a:ea typeface="微軟正黑體" pitchFamily="34" charset="-120"/>
                  <a:cs typeface="Arial" panose="020B0604020202020204" pitchFamily="34" charset="0"/>
                  <a:sym typeface="Calibri"/>
                </a:rPr>
                <a:t>High Availability</a:t>
              </a:r>
              <a:endParaRPr lang="en-US" altLang="zh-TW" sz="1200">
                <a:solidFill>
                  <a:srgbClr val="C00000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grpSp>
          <p:nvGrpSpPr>
            <p:cNvPr id="15" name="群組 14">
              <a:extLst>
                <a:ext uri="{FF2B5EF4-FFF2-40B4-BE49-F238E27FC236}">
                  <a16:creationId xmlns:a16="http://schemas.microsoft.com/office/drawing/2014/main" id="{52B3E504-A7B2-4A27-B713-6A072F7C6B46}"/>
                </a:ext>
              </a:extLst>
            </p:cNvPr>
            <p:cNvGrpSpPr/>
            <p:nvPr/>
          </p:nvGrpSpPr>
          <p:grpSpPr>
            <a:xfrm>
              <a:off x="1937954" y="2657278"/>
              <a:ext cx="1139832" cy="422798"/>
              <a:chOff x="1565012" y="2875152"/>
              <a:chExt cx="1139832" cy="422798"/>
            </a:xfrm>
          </p:grpSpPr>
          <p:pic>
            <p:nvPicPr>
              <p:cNvPr id="16" name="Shape 673">
                <a:extLst>
                  <a:ext uri="{FF2B5EF4-FFF2-40B4-BE49-F238E27FC236}">
                    <a16:creationId xmlns:a16="http://schemas.microsoft.com/office/drawing/2014/main" id="{6A39BB5D-F930-45E9-A113-4904734F8954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565012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7" name="Shape 673">
                <a:extLst>
                  <a:ext uri="{FF2B5EF4-FFF2-40B4-BE49-F238E27FC236}">
                    <a16:creationId xmlns:a16="http://schemas.microsoft.com/office/drawing/2014/main" id="{66475CE3-9D01-45E6-9D82-2E9275286F28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857356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8" name="Shape 673">
                <a:extLst>
                  <a:ext uri="{FF2B5EF4-FFF2-40B4-BE49-F238E27FC236}">
                    <a16:creationId xmlns:a16="http://schemas.microsoft.com/office/drawing/2014/main" id="{079F1E02-F008-4C5F-8536-0F8CA16A7E9F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2143108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19" name="群組 18">
              <a:extLst>
                <a:ext uri="{FF2B5EF4-FFF2-40B4-BE49-F238E27FC236}">
                  <a16:creationId xmlns:a16="http://schemas.microsoft.com/office/drawing/2014/main" id="{7637D787-96A1-49D8-BF30-8813C3302062}"/>
                </a:ext>
              </a:extLst>
            </p:cNvPr>
            <p:cNvGrpSpPr/>
            <p:nvPr/>
          </p:nvGrpSpPr>
          <p:grpSpPr>
            <a:xfrm>
              <a:off x="1937954" y="2925380"/>
              <a:ext cx="1139832" cy="422798"/>
              <a:chOff x="1565012" y="2875152"/>
              <a:chExt cx="1139832" cy="422798"/>
            </a:xfrm>
          </p:grpSpPr>
          <p:pic>
            <p:nvPicPr>
              <p:cNvPr id="20" name="Shape 673">
                <a:extLst>
                  <a:ext uri="{FF2B5EF4-FFF2-40B4-BE49-F238E27FC236}">
                    <a16:creationId xmlns:a16="http://schemas.microsoft.com/office/drawing/2014/main" id="{BD523195-8E4A-4DC0-9480-86D4C84E2B6E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565012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1" name="Shape 673">
                <a:extLst>
                  <a:ext uri="{FF2B5EF4-FFF2-40B4-BE49-F238E27FC236}">
                    <a16:creationId xmlns:a16="http://schemas.microsoft.com/office/drawing/2014/main" id="{7E0F9573-5F1E-4074-B3BF-7442181A1822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857356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2" name="Shape 673">
                <a:extLst>
                  <a:ext uri="{FF2B5EF4-FFF2-40B4-BE49-F238E27FC236}">
                    <a16:creationId xmlns:a16="http://schemas.microsoft.com/office/drawing/2014/main" id="{4DE9B63D-568F-4280-8BDB-44AB89555C49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2143108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23" name="群組 22">
              <a:extLst>
                <a:ext uri="{FF2B5EF4-FFF2-40B4-BE49-F238E27FC236}">
                  <a16:creationId xmlns:a16="http://schemas.microsoft.com/office/drawing/2014/main" id="{7402CC6B-D805-4D71-A931-0E593FFF6357}"/>
                </a:ext>
              </a:extLst>
            </p:cNvPr>
            <p:cNvGrpSpPr/>
            <p:nvPr/>
          </p:nvGrpSpPr>
          <p:grpSpPr>
            <a:xfrm>
              <a:off x="1937954" y="3195764"/>
              <a:ext cx="1139832" cy="422798"/>
              <a:chOff x="1565012" y="2875152"/>
              <a:chExt cx="1139832" cy="422798"/>
            </a:xfrm>
          </p:grpSpPr>
          <p:pic>
            <p:nvPicPr>
              <p:cNvPr id="24" name="Shape 673">
                <a:extLst>
                  <a:ext uri="{FF2B5EF4-FFF2-40B4-BE49-F238E27FC236}">
                    <a16:creationId xmlns:a16="http://schemas.microsoft.com/office/drawing/2014/main" id="{93F36EB0-9FEB-488A-8E3A-641C8D390FB4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565012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5" name="Shape 673">
                <a:extLst>
                  <a:ext uri="{FF2B5EF4-FFF2-40B4-BE49-F238E27FC236}">
                    <a16:creationId xmlns:a16="http://schemas.microsoft.com/office/drawing/2014/main" id="{37AE88A6-C641-4910-AE90-1D7F9DF30AEC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857356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6" name="Shape 673">
                <a:extLst>
                  <a:ext uri="{FF2B5EF4-FFF2-40B4-BE49-F238E27FC236}">
                    <a16:creationId xmlns:a16="http://schemas.microsoft.com/office/drawing/2014/main" id="{A7BB4057-4600-499B-9134-89510510307A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2143108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27" name="群組 26">
              <a:extLst>
                <a:ext uri="{FF2B5EF4-FFF2-40B4-BE49-F238E27FC236}">
                  <a16:creationId xmlns:a16="http://schemas.microsoft.com/office/drawing/2014/main" id="{90605314-87A4-45C7-9556-F9CD8E5FFAB3}"/>
                </a:ext>
              </a:extLst>
            </p:cNvPr>
            <p:cNvGrpSpPr/>
            <p:nvPr/>
          </p:nvGrpSpPr>
          <p:grpSpPr>
            <a:xfrm>
              <a:off x="1937954" y="3473832"/>
              <a:ext cx="1139832" cy="422798"/>
              <a:chOff x="1565012" y="2875152"/>
              <a:chExt cx="1139832" cy="422798"/>
            </a:xfrm>
          </p:grpSpPr>
          <p:pic>
            <p:nvPicPr>
              <p:cNvPr id="28" name="Shape 673">
                <a:extLst>
                  <a:ext uri="{FF2B5EF4-FFF2-40B4-BE49-F238E27FC236}">
                    <a16:creationId xmlns:a16="http://schemas.microsoft.com/office/drawing/2014/main" id="{5E4B7EE1-6194-4173-95CD-0FA1564EB1A5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565012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9" name="Shape 673">
                <a:extLst>
                  <a:ext uri="{FF2B5EF4-FFF2-40B4-BE49-F238E27FC236}">
                    <a16:creationId xmlns:a16="http://schemas.microsoft.com/office/drawing/2014/main" id="{418CF5B8-CC1C-401F-9F6F-A8ABC2538622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857356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30" name="Shape 673">
                <a:extLst>
                  <a:ext uri="{FF2B5EF4-FFF2-40B4-BE49-F238E27FC236}">
                    <a16:creationId xmlns:a16="http://schemas.microsoft.com/office/drawing/2014/main" id="{2E508C82-E9D2-4592-8B9C-4638D6F4C6A3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2143108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31" name="群組 30">
              <a:extLst>
                <a:ext uri="{FF2B5EF4-FFF2-40B4-BE49-F238E27FC236}">
                  <a16:creationId xmlns:a16="http://schemas.microsoft.com/office/drawing/2014/main" id="{7F15E1F5-E15B-42B3-B069-40E8E964AD3F}"/>
                </a:ext>
              </a:extLst>
            </p:cNvPr>
            <p:cNvGrpSpPr/>
            <p:nvPr/>
          </p:nvGrpSpPr>
          <p:grpSpPr>
            <a:xfrm>
              <a:off x="1937954" y="3711198"/>
              <a:ext cx="1139832" cy="422798"/>
              <a:chOff x="1565012" y="2875152"/>
              <a:chExt cx="1139832" cy="422798"/>
            </a:xfrm>
          </p:grpSpPr>
          <p:pic>
            <p:nvPicPr>
              <p:cNvPr id="32" name="Shape 673">
                <a:extLst>
                  <a:ext uri="{FF2B5EF4-FFF2-40B4-BE49-F238E27FC236}">
                    <a16:creationId xmlns:a16="http://schemas.microsoft.com/office/drawing/2014/main" id="{BE8DFF7F-28BB-4DD4-945F-B8DD495C9D7B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565012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33" name="Shape 673">
                <a:extLst>
                  <a:ext uri="{FF2B5EF4-FFF2-40B4-BE49-F238E27FC236}">
                    <a16:creationId xmlns:a16="http://schemas.microsoft.com/office/drawing/2014/main" id="{DAAE6C47-7024-40D6-9B99-E94A26048C01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1857356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34" name="Shape 673">
                <a:extLst>
                  <a:ext uri="{FF2B5EF4-FFF2-40B4-BE49-F238E27FC236}">
                    <a16:creationId xmlns:a16="http://schemas.microsoft.com/office/drawing/2014/main" id="{11E34F43-8697-414A-AEF8-12DCA7BFCE23}"/>
                  </a:ext>
                </a:extLst>
              </p:cNvPr>
              <p:cNvPicPr preferRelativeResize="0"/>
              <p:nvPr/>
            </p:nvPicPr>
            <p:blipFill rotWithShape="1">
              <a:blip r:embed="rId15" cstate="print">
                <a:alphaModFix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2143108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cxnSp>
        <p:nvCxnSpPr>
          <p:cNvPr id="131" name="Google Shape;147;p29">
            <a:extLst>
              <a:ext uri="{FF2B5EF4-FFF2-40B4-BE49-F238E27FC236}">
                <a16:creationId xmlns:a16="http://schemas.microsoft.com/office/drawing/2014/main" id="{EDF11122-B312-4522-BB20-8BE27FCF7905}"/>
              </a:ext>
            </a:extLst>
          </p:cNvPr>
          <p:cNvCxnSpPr/>
          <p:nvPr/>
        </p:nvCxnSpPr>
        <p:spPr>
          <a:xfrm rot="16200000">
            <a:off x="3791020" y="2610709"/>
            <a:ext cx="1009130" cy="570"/>
          </a:xfrm>
          <a:prstGeom prst="bentConnector3">
            <a:avLst>
              <a:gd name="adj1" fmla="val 50002"/>
            </a:avLst>
          </a:prstGeom>
          <a:noFill/>
          <a:ln w="28575" cap="flat" cmpd="sng">
            <a:solidFill>
              <a:schemeClr val="bg2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52" name="群組 51">
            <a:extLst>
              <a:ext uri="{FF2B5EF4-FFF2-40B4-BE49-F238E27FC236}">
                <a16:creationId xmlns:a16="http://schemas.microsoft.com/office/drawing/2014/main" id="{49B248D4-FD6F-49AD-82FD-491C22664C3B}"/>
              </a:ext>
            </a:extLst>
          </p:cNvPr>
          <p:cNvGrpSpPr/>
          <p:nvPr/>
        </p:nvGrpSpPr>
        <p:grpSpPr>
          <a:xfrm>
            <a:off x="3414422" y="2840962"/>
            <a:ext cx="1573080" cy="1533936"/>
            <a:chOff x="3758675" y="3299600"/>
            <a:chExt cx="1097100" cy="1069800"/>
          </a:xfrm>
        </p:grpSpPr>
        <p:sp>
          <p:nvSpPr>
            <p:cNvPr id="53" name="Google Shape;148;p29">
              <a:extLst>
                <a:ext uri="{FF2B5EF4-FFF2-40B4-BE49-F238E27FC236}">
                  <a16:creationId xmlns:a16="http://schemas.microsoft.com/office/drawing/2014/main" id="{BB551CD7-AF23-4166-9FC9-4699C20D4652}"/>
                </a:ext>
              </a:extLst>
            </p:cNvPr>
            <p:cNvSpPr txBox="1"/>
            <p:nvPr/>
          </p:nvSpPr>
          <p:spPr>
            <a:xfrm>
              <a:off x="3758675" y="3299600"/>
              <a:ext cx="1097100" cy="1069800"/>
            </a:xfrm>
            <a:prstGeom prst="rect">
              <a:avLst/>
            </a:prstGeom>
            <a:solidFill>
              <a:srgbClr val="9FC5E8"/>
            </a:solidFill>
            <a:ln>
              <a:noFill/>
            </a:ln>
          </p:spPr>
          <p:txBody>
            <a:bodyPr spcFirstLastPara="1" wrap="square" lIns="91425" tIns="91425" rIns="91425" bIns="91425" anchor="b" anchorCtr="0">
              <a:noAutofit/>
            </a:bodyPr>
            <a:lstStyle/>
            <a:p>
              <a:pPr marL="0" lvl="0" indent="0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F3F3F3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sp>
          <p:nvSpPr>
            <p:cNvPr id="54" name="Google Shape;189;p29">
              <a:extLst>
                <a:ext uri="{FF2B5EF4-FFF2-40B4-BE49-F238E27FC236}">
                  <a16:creationId xmlns:a16="http://schemas.microsoft.com/office/drawing/2014/main" id="{154F5466-A6BD-41CC-BAD7-81845DD566D9}"/>
                </a:ext>
              </a:extLst>
            </p:cNvPr>
            <p:cNvSpPr txBox="1"/>
            <p:nvPr/>
          </p:nvSpPr>
          <p:spPr>
            <a:xfrm>
              <a:off x="3799472" y="3982475"/>
              <a:ext cx="997200" cy="329100"/>
            </a:xfrm>
            <a:prstGeom prst="rect">
              <a:avLst/>
            </a:prstGeom>
            <a:solidFill>
              <a:srgbClr val="D0E0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000" b="1">
                  <a:latin typeface="Arial" panose="020B0604020202020204" pitchFamily="34" charset="0"/>
                  <a:ea typeface="微軟正黑體" pitchFamily="34" charset="-120"/>
                  <a:cs typeface="Arial" panose="020B0604020202020204" pitchFamily="34" charset="0"/>
                </a:rPr>
                <a:t>           QVR Pro </a:t>
              </a:r>
              <a:endParaRPr sz="1000" b="1"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  <p:pic>
          <p:nvPicPr>
            <p:cNvPr id="55" name="Google Shape;190;p29">
              <a:extLst>
                <a:ext uri="{FF2B5EF4-FFF2-40B4-BE49-F238E27FC236}">
                  <a16:creationId xmlns:a16="http://schemas.microsoft.com/office/drawing/2014/main" id="{B2E96207-794B-4F80-88AE-B4A38EA3328F}"/>
                </a:ext>
              </a:extLst>
            </p:cNvPr>
            <p:cNvPicPr preferRelativeResize="0"/>
            <p:nvPr/>
          </p:nvPicPr>
          <p:blipFill rotWithShape="1">
            <a:blip r:embed="rId16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945000" y="4017586"/>
              <a:ext cx="258900" cy="258882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56" name="群組 217">
              <a:extLst>
                <a:ext uri="{FF2B5EF4-FFF2-40B4-BE49-F238E27FC236}">
                  <a16:creationId xmlns:a16="http://schemas.microsoft.com/office/drawing/2014/main" id="{6B0468EB-8620-46F1-A316-3CC2C0A680E9}"/>
                </a:ext>
              </a:extLst>
            </p:cNvPr>
            <p:cNvGrpSpPr/>
            <p:nvPr/>
          </p:nvGrpSpPr>
          <p:grpSpPr>
            <a:xfrm>
              <a:off x="3783006" y="3334502"/>
              <a:ext cx="1003308" cy="372158"/>
              <a:chOff x="1565012" y="2875152"/>
              <a:chExt cx="1139832" cy="422798"/>
            </a:xfrm>
          </p:grpSpPr>
          <p:pic>
            <p:nvPicPr>
              <p:cNvPr id="61" name="Shape 673">
                <a:extLst>
                  <a:ext uri="{FF2B5EF4-FFF2-40B4-BE49-F238E27FC236}">
                    <a16:creationId xmlns:a16="http://schemas.microsoft.com/office/drawing/2014/main" id="{86BEB58B-790E-449B-9796-F445574B06E6}"/>
                  </a:ext>
                </a:extLst>
              </p:cNvPr>
              <p:cNvPicPr preferRelativeResize="0"/>
              <p:nvPr/>
            </p:nvPicPr>
            <p:blipFill rotWithShape="1">
              <a:blip r:embed="rId17">
                <a:alphaModFix/>
              </a:blip>
              <a:srcRect/>
              <a:stretch/>
            </p:blipFill>
            <p:spPr>
              <a:xfrm>
                <a:off x="1565012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62" name="Shape 673">
                <a:extLst>
                  <a:ext uri="{FF2B5EF4-FFF2-40B4-BE49-F238E27FC236}">
                    <a16:creationId xmlns:a16="http://schemas.microsoft.com/office/drawing/2014/main" id="{697FA8A4-52FE-4934-8598-DB2414292C68}"/>
                  </a:ext>
                </a:extLst>
              </p:cNvPr>
              <p:cNvPicPr preferRelativeResize="0"/>
              <p:nvPr/>
            </p:nvPicPr>
            <p:blipFill rotWithShape="1">
              <a:blip r:embed="rId17">
                <a:alphaModFix/>
              </a:blip>
              <a:srcRect/>
              <a:stretch/>
            </p:blipFill>
            <p:spPr>
              <a:xfrm>
                <a:off x="1857356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63" name="Shape 673">
                <a:extLst>
                  <a:ext uri="{FF2B5EF4-FFF2-40B4-BE49-F238E27FC236}">
                    <a16:creationId xmlns:a16="http://schemas.microsoft.com/office/drawing/2014/main" id="{2400491E-6D1B-4952-8EE8-19659E07C138}"/>
                  </a:ext>
                </a:extLst>
              </p:cNvPr>
              <p:cNvPicPr preferRelativeResize="0"/>
              <p:nvPr/>
            </p:nvPicPr>
            <p:blipFill rotWithShape="1">
              <a:blip r:embed="rId17">
                <a:alphaModFix/>
              </a:blip>
              <a:srcRect/>
              <a:stretch/>
            </p:blipFill>
            <p:spPr>
              <a:xfrm>
                <a:off x="2143108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57" name="群組 221">
              <a:extLst>
                <a:ext uri="{FF2B5EF4-FFF2-40B4-BE49-F238E27FC236}">
                  <a16:creationId xmlns:a16="http://schemas.microsoft.com/office/drawing/2014/main" id="{DD603C09-0029-4DF4-A7D5-2D4D736A2B33}"/>
                </a:ext>
              </a:extLst>
            </p:cNvPr>
            <p:cNvGrpSpPr/>
            <p:nvPr/>
          </p:nvGrpSpPr>
          <p:grpSpPr>
            <a:xfrm>
              <a:off x="3783006" y="3602604"/>
              <a:ext cx="1003308" cy="372158"/>
              <a:chOff x="1565012" y="2875152"/>
              <a:chExt cx="1139832" cy="422798"/>
            </a:xfrm>
          </p:grpSpPr>
          <p:pic>
            <p:nvPicPr>
              <p:cNvPr id="58" name="Shape 673">
                <a:extLst>
                  <a:ext uri="{FF2B5EF4-FFF2-40B4-BE49-F238E27FC236}">
                    <a16:creationId xmlns:a16="http://schemas.microsoft.com/office/drawing/2014/main" id="{E5E50E18-FA6B-4D91-B0F4-CDC1612C0C09}"/>
                  </a:ext>
                </a:extLst>
              </p:cNvPr>
              <p:cNvPicPr preferRelativeResize="0"/>
              <p:nvPr/>
            </p:nvPicPr>
            <p:blipFill rotWithShape="1">
              <a:blip r:embed="rId17">
                <a:alphaModFix/>
              </a:blip>
              <a:srcRect/>
              <a:stretch/>
            </p:blipFill>
            <p:spPr>
              <a:xfrm>
                <a:off x="1565012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59" name="Shape 673">
                <a:extLst>
                  <a:ext uri="{FF2B5EF4-FFF2-40B4-BE49-F238E27FC236}">
                    <a16:creationId xmlns:a16="http://schemas.microsoft.com/office/drawing/2014/main" id="{58C388A6-6548-41BA-B0C6-600DAE4EBFD6}"/>
                  </a:ext>
                </a:extLst>
              </p:cNvPr>
              <p:cNvPicPr preferRelativeResize="0"/>
              <p:nvPr/>
            </p:nvPicPr>
            <p:blipFill rotWithShape="1">
              <a:blip r:embed="rId17">
                <a:alphaModFix/>
              </a:blip>
              <a:srcRect/>
              <a:stretch/>
            </p:blipFill>
            <p:spPr>
              <a:xfrm>
                <a:off x="1857356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60" name="Shape 673">
                <a:extLst>
                  <a:ext uri="{FF2B5EF4-FFF2-40B4-BE49-F238E27FC236}">
                    <a16:creationId xmlns:a16="http://schemas.microsoft.com/office/drawing/2014/main" id="{CF161D5B-4ADE-4B8D-BF70-49ACCA1CDFCF}"/>
                  </a:ext>
                </a:extLst>
              </p:cNvPr>
              <p:cNvPicPr preferRelativeResize="0"/>
              <p:nvPr/>
            </p:nvPicPr>
            <p:blipFill rotWithShape="1">
              <a:blip r:embed="rId17">
                <a:alphaModFix/>
              </a:blip>
              <a:srcRect/>
              <a:stretch/>
            </p:blipFill>
            <p:spPr>
              <a:xfrm>
                <a:off x="2143108" y="2875152"/>
                <a:ext cx="561736" cy="42279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pic>
        <p:nvPicPr>
          <p:cNvPr id="104" name="圖片 103">
            <a:extLst>
              <a:ext uri="{FF2B5EF4-FFF2-40B4-BE49-F238E27FC236}">
                <a16:creationId xmlns:a16="http://schemas.microsoft.com/office/drawing/2014/main" id="{1A8FBD40-DE0D-478C-95D1-0B863E5BA864}"/>
              </a:ext>
            </a:extLst>
          </p:cNvPr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13864" y="1966259"/>
            <a:ext cx="1545431" cy="279286"/>
          </a:xfrm>
          <a:prstGeom prst="rect">
            <a:avLst/>
          </a:prstGeom>
        </p:spPr>
      </p:pic>
      <p:sp>
        <p:nvSpPr>
          <p:cNvPr id="103" name="矩形 102">
            <a:extLst>
              <a:ext uri="{FF2B5EF4-FFF2-40B4-BE49-F238E27FC236}">
                <a16:creationId xmlns:a16="http://schemas.microsoft.com/office/drawing/2014/main" id="{4FC9099C-6C6E-411E-8EAC-6FA1CA5E656B}"/>
              </a:ext>
            </a:extLst>
          </p:cNvPr>
          <p:cNvSpPr/>
          <p:nvPr/>
        </p:nvSpPr>
        <p:spPr>
          <a:xfrm>
            <a:off x="3648732" y="1965996"/>
            <a:ext cx="1416225" cy="28469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algn="r"/>
            <a:r>
              <a:rPr lang="en-US" altLang="zh-TW" sz="125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QVR Pro Client</a:t>
            </a:r>
          </a:p>
        </p:txBody>
      </p:sp>
      <p:pic>
        <p:nvPicPr>
          <p:cNvPr id="133" name="圖片 132">
            <a:extLst>
              <a:ext uri="{FF2B5EF4-FFF2-40B4-BE49-F238E27FC236}">
                <a16:creationId xmlns:a16="http://schemas.microsoft.com/office/drawing/2014/main" id="{243C71FD-13C2-4D4C-A4D4-D6CAFEE1C219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830087" y="780371"/>
            <a:ext cx="1405877" cy="1048099"/>
          </a:xfrm>
          <a:prstGeom prst="rect">
            <a:avLst/>
          </a:prstGeom>
        </p:spPr>
      </p:pic>
      <p:pic>
        <p:nvPicPr>
          <p:cNvPr id="137" name="圖片 136">
            <a:extLst>
              <a:ext uri="{FF2B5EF4-FFF2-40B4-BE49-F238E27FC236}">
                <a16:creationId xmlns:a16="http://schemas.microsoft.com/office/drawing/2014/main" id="{E2CC666B-E3FC-424C-A4C4-616DCA8ED697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7695007" y="780371"/>
            <a:ext cx="1219665" cy="1333866"/>
          </a:xfrm>
          <a:prstGeom prst="rect">
            <a:avLst/>
          </a:prstGeom>
        </p:spPr>
      </p:pic>
      <p:sp>
        <p:nvSpPr>
          <p:cNvPr id="51" name="Google Shape;152;p29">
            <a:extLst>
              <a:ext uri="{FF2B5EF4-FFF2-40B4-BE49-F238E27FC236}">
                <a16:creationId xmlns:a16="http://schemas.microsoft.com/office/drawing/2014/main" id="{E2D0F05C-0A1A-47DD-B9FB-2281A9587302}"/>
              </a:ext>
            </a:extLst>
          </p:cNvPr>
          <p:cNvSpPr txBox="1"/>
          <p:nvPr/>
        </p:nvSpPr>
        <p:spPr>
          <a:xfrm>
            <a:off x="527166" y="1605139"/>
            <a:ext cx="1834312" cy="345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algn="ctr"/>
            <a:r>
              <a:rPr lang="en" sz="1250" b="1" dirty="0">
                <a:solidFill>
                  <a:srgbClr val="FFFFFF"/>
                </a:solidFill>
              </a:rPr>
              <a:t>3rd -Party</a:t>
            </a:r>
            <a:r>
              <a:rPr lang="en" sz="1250" b="1" dirty="0">
                <a:solidFill>
                  <a:srgbClr val="FFFFFF"/>
                </a:solidFill>
                <a:sym typeface="Arial"/>
              </a:rPr>
              <a:t> AI Engine</a:t>
            </a:r>
            <a:endParaRPr lang="zh-TW" altLang="en-US" sz="1250" dirty="0">
              <a:solidFill>
                <a:srgbClr val="FFFFFF"/>
              </a:solidFill>
              <a:sym typeface="Arial"/>
            </a:endParaRPr>
          </a:p>
        </p:txBody>
      </p:sp>
      <p:pic>
        <p:nvPicPr>
          <p:cNvPr id="143" name="圖片 142">
            <a:extLst>
              <a:ext uri="{FF2B5EF4-FFF2-40B4-BE49-F238E27FC236}">
                <a16:creationId xmlns:a16="http://schemas.microsoft.com/office/drawing/2014/main" id="{6D023A92-CFD1-438F-AC02-615E9579D168}"/>
              </a:ext>
            </a:extLst>
          </p:cNvPr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33222" y="1936307"/>
            <a:ext cx="1061466" cy="536543"/>
          </a:xfrm>
          <a:prstGeom prst="rect">
            <a:avLst/>
          </a:prstGeom>
        </p:spPr>
      </p:pic>
      <p:sp>
        <p:nvSpPr>
          <p:cNvPr id="48" name="Google Shape;157;p29">
            <a:extLst>
              <a:ext uri="{FF2B5EF4-FFF2-40B4-BE49-F238E27FC236}">
                <a16:creationId xmlns:a16="http://schemas.microsoft.com/office/drawing/2014/main" id="{F5EFB175-96DD-424A-AD82-B68DB696C09B}"/>
              </a:ext>
            </a:extLst>
          </p:cNvPr>
          <p:cNvSpPr txBox="1"/>
          <p:nvPr/>
        </p:nvSpPr>
        <p:spPr>
          <a:xfrm>
            <a:off x="1563205" y="2009540"/>
            <a:ext cx="1010318" cy="221355"/>
          </a:xfrm>
          <a:prstGeom prst="rect">
            <a:avLst/>
          </a:prstGeom>
          <a:solidFill>
            <a:srgbClr val="F16C0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indent="0" algn="ctr">
              <a:buNone/>
              <a:defRPr sz="1000" b="1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defRPr>
            </a:lvl1pPr>
          </a:lstStyle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  <a:sym typeface="Calibri"/>
              </a:rPr>
              <a:t>Metadata</a:t>
            </a:r>
          </a:p>
        </p:txBody>
      </p:sp>
      <p:pic>
        <p:nvPicPr>
          <p:cNvPr id="144" name="圖片 143">
            <a:extLst>
              <a:ext uri="{FF2B5EF4-FFF2-40B4-BE49-F238E27FC236}">
                <a16:creationId xmlns:a16="http://schemas.microsoft.com/office/drawing/2014/main" id="{98A2189C-B281-4CBF-A54D-59456B8F2902}"/>
              </a:ext>
            </a:extLst>
          </p:cNvPr>
          <p:cNvPicPr>
            <a:picLocks noChangeAspect="1"/>
          </p:cNvPicPr>
          <p:nvPr/>
        </p:nvPicPr>
        <p:blipFill rotWithShape="1">
          <a:blip r:embed="rId2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14666" y="1926642"/>
            <a:ext cx="737276" cy="603407"/>
          </a:xfrm>
          <a:prstGeom prst="rect">
            <a:avLst/>
          </a:prstGeom>
        </p:spPr>
      </p:pic>
      <p:sp>
        <p:nvSpPr>
          <p:cNvPr id="47" name="Google Shape;156;p29">
            <a:extLst>
              <a:ext uri="{FF2B5EF4-FFF2-40B4-BE49-F238E27FC236}">
                <a16:creationId xmlns:a16="http://schemas.microsoft.com/office/drawing/2014/main" id="{63C36DD2-2155-4778-8F18-441DC7924E4C}"/>
              </a:ext>
            </a:extLst>
          </p:cNvPr>
          <p:cNvSpPr/>
          <p:nvPr/>
        </p:nvSpPr>
        <p:spPr>
          <a:xfrm>
            <a:off x="429089" y="1971020"/>
            <a:ext cx="689774" cy="227195"/>
          </a:xfrm>
          <a:prstGeom prst="rect">
            <a:avLst/>
          </a:prstGeom>
          <a:solidFill>
            <a:srgbClr val="31859B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b="1">
                <a:solidFill>
                  <a:srgbClr val="FFFFFF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  <a:sym typeface="Arial"/>
              </a:rPr>
              <a:t>RTSP</a:t>
            </a:r>
          </a:p>
        </p:txBody>
      </p:sp>
      <p:sp>
        <p:nvSpPr>
          <p:cNvPr id="39" name="標題 38">
            <a:extLst>
              <a:ext uri="{FF2B5EF4-FFF2-40B4-BE49-F238E27FC236}">
                <a16:creationId xmlns:a16="http://schemas.microsoft.com/office/drawing/2014/main" id="{6390F3B9-8B70-46F6-A2D8-13E82B15E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1031"/>
            <a:ext cx="9144000" cy="993775"/>
          </a:xfrm>
        </p:spPr>
        <p:txBody>
          <a:bodyPr>
            <a:normAutofit/>
          </a:bodyPr>
          <a:lstStyle/>
          <a:p>
            <a:r>
              <a:rPr lang="en-US" altLang="zh-TW" sz="2900"/>
              <a:t>Surveillance solutions for both home and business </a:t>
            </a:r>
            <a:endParaRPr lang="zh-TW" altLang="en-US" sz="2900"/>
          </a:p>
        </p:txBody>
      </p:sp>
      <p:pic>
        <p:nvPicPr>
          <p:cNvPr id="43" name="圖片 42">
            <a:extLst>
              <a:ext uri="{FF2B5EF4-FFF2-40B4-BE49-F238E27FC236}">
                <a16:creationId xmlns:a16="http://schemas.microsoft.com/office/drawing/2014/main" id="{4BABF72F-062C-4060-B074-D15F9A00E0B5}"/>
              </a:ext>
            </a:extLst>
          </p:cNvPr>
          <p:cNvPicPr>
            <a:picLocks noChangeAspect="1"/>
          </p:cNvPicPr>
          <p:nvPr/>
        </p:nvPicPr>
        <p:blipFill rotWithShape="1">
          <a:blip r:embed="rId23"/>
          <a:srcRect l="28092" b="8774"/>
          <a:stretch/>
        </p:blipFill>
        <p:spPr>
          <a:xfrm>
            <a:off x="3611704" y="839707"/>
            <a:ext cx="1758018" cy="1201331"/>
          </a:xfrm>
          <a:prstGeom prst="rect">
            <a:avLst/>
          </a:prstGeom>
        </p:spPr>
      </p:pic>
      <p:pic>
        <p:nvPicPr>
          <p:cNvPr id="120" name="圖片 119">
            <a:extLst>
              <a:ext uri="{FF2B5EF4-FFF2-40B4-BE49-F238E27FC236}">
                <a16:creationId xmlns:a16="http://schemas.microsoft.com/office/drawing/2014/main" id="{349163FC-0574-4E43-AFC9-9CF5FBFDA42D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3417723" y="815897"/>
            <a:ext cx="488973" cy="488973"/>
          </a:xfrm>
          <a:prstGeom prst="rect">
            <a:avLst/>
          </a:prstGeom>
        </p:spPr>
      </p:pic>
      <p:sp>
        <p:nvSpPr>
          <p:cNvPr id="124" name="矩形 123">
            <a:extLst>
              <a:ext uri="{FF2B5EF4-FFF2-40B4-BE49-F238E27FC236}">
                <a16:creationId xmlns:a16="http://schemas.microsoft.com/office/drawing/2014/main" id="{8BF7CFCF-B66F-403B-A551-E12C11095D99}"/>
              </a:ext>
            </a:extLst>
          </p:cNvPr>
          <p:cNvSpPr/>
          <p:nvPr/>
        </p:nvSpPr>
        <p:spPr>
          <a:xfrm>
            <a:off x="1559349" y="2221296"/>
            <a:ext cx="1105283" cy="246221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/>
            <a:r>
              <a:rPr lang="en-US" altLang="zh-TW" sz="1000" b="1">
                <a:solidFill>
                  <a:schemeClr val="bg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Metadata URL</a:t>
            </a:r>
            <a:endParaRPr lang="zh-TW" altLang="en-US" sz="1000" b="1">
              <a:solidFill>
                <a:schemeClr val="bg1"/>
              </a:solidFill>
              <a:latin typeface="Arial" panose="020B0604020202020204" pitchFamily="34" charset="0"/>
              <a:ea typeface="Microsoft JhengHei"/>
              <a:cs typeface="Arial" panose="020B0604020202020204" pitchFamily="34" charset="0"/>
            </a:endParaRPr>
          </a:p>
        </p:txBody>
      </p:sp>
      <p:sp>
        <p:nvSpPr>
          <p:cNvPr id="125" name="矩形 124">
            <a:extLst>
              <a:ext uri="{FF2B5EF4-FFF2-40B4-BE49-F238E27FC236}">
                <a16:creationId xmlns:a16="http://schemas.microsoft.com/office/drawing/2014/main" id="{FDBF9C3E-DBED-4496-8006-32901330BB14}"/>
              </a:ext>
            </a:extLst>
          </p:cNvPr>
          <p:cNvSpPr/>
          <p:nvPr/>
        </p:nvSpPr>
        <p:spPr>
          <a:xfrm>
            <a:off x="388197" y="2164805"/>
            <a:ext cx="702950" cy="40011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lvl="0"/>
            <a:r>
              <a:rPr lang="en-US" altLang="zh-TW" sz="1000" b="1">
                <a:solidFill>
                  <a:schemeClr val="bg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QVR Pro API</a:t>
            </a: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A421272A-01F3-470A-8015-44A6A142FABF}"/>
              </a:ext>
            </a:extLst>
          </p:cNvPr>
          <p:cNvSpPr/>
          <p:nvPr/>
        </p:nvSpPr>
        <p:spPr>
          <a:xfrm>
            <a:off x="547888" y="4266340"/>
            <a:ext cx="101502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1200" b="1"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QVR Guard</a:t>
            </a:r>
            <a:endParaRPr lang="zh-TW" altLang="en-US" sz="1200" b="1"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58717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>
            <a:extLst>
              <a:ext uri="{FF2B5EF4-FFF2-40B4-BE49-F238E27FC236}">
                <a16:creationId xmlns:a16="http://schemas.microsoft.com/office/drawing/2014/main" id="{0855DC87-086D-4750-87B4-EF8BDC80273B}"/>
              </a:ext>
            </a:extLst>
          </p:cNvPr>
          <p:cNvSpPr/>
          <p:nvPr/>
        </p:nvSpPr>
        <p:spPr>
          <a:xfrm>
            <a:off x="1990174" y="1940814"/>
            <a:ext cx="464409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TW" sz="1800"/>
              <a:t>The 5GbE/2.5GbE/1GbE Multi-Gig NAS with SSD cache for higher performance</a:t>
            </a:r>
            <a:endParaRPr lang="zh-TW" altLang="en-US" sz="28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8" name="群組 7">
            <a:extLst>
              <a:ext uri="{FF2B5EF4-FFF2-40B4-BE49-F238E27FC236}">
                <a16:creationId xmlns:a16="http://schemas.microsoft.com/office/drawing/2014/main" id="{115439FE-D2FC-43BB-B653-66B19AEC577B}"/>
              </a:ext>
            </a:extLst>
          </p:cNvPr>
          <p:cNvGrpSpPr/>
          <p:nvPr/>
        </p:nvGrpSpPr>
        <p:grpSpPr>
          <a:xfrm>
            <a:off x="1224722" y="2212843"/>
            <a:ext cx="786854" cy="759836"/>
            <a:chOff x="8412303" y="1191429"/>
            <a:chExt cx="539688" cy="521159"/>
          </a:xfrm>
        </p:grpSpPr>
        <p:sp>
          <p:nvSpPr>
            <p:cNvPr id="9" name="橢圓 8">
              <a:extLst>
                <a:ext uri="{FF2B5EF4-FFF2-40B4-BE49-F238E27FC236}">
                  <a16:creationId xmlns:a16="http://schemas.microsoft.com/office/drawing/2014/main" id="{91A5570E-0B41-4FC7-9F3A-49B492E49BC6}"/>
                </a:ext>
              </a:extLst>
            </p:cNvPr>
            <p:cNvSpPr/>
            <p:nvPr/>
          </p:nvSpPr>
          <p:spPr>
            <a:xfrm>
              <a:off x="8412860" y="1191429"/>
              <a:ext cx="539131" cy="521159"/>
            </a:xfrm>
            <a:prstGeom prst="ellipse">
              <a:avLst/>
            </a:prstGeom>
            <a:solidFill>
              <a:srgbClr val="002060"/>
            </a:solidFill>
            <a:ln w="28575"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10" name="矩形 9">
              <a:extLst>
                <a:ext uri="{FF2B5EF4-FFF2-40B4-BE49-F238E27FC236}">
                  <a16:creationId xmlns:a16="http://schemas.microsoft.com/office/drawing/2014/main" id="{51BD84FB-2289-4C41-B069-00A19C4ACD63}"/>
                </a:ext>
              </a:extLst>
            </p:cNvPr>
            <p:cNvSpPr/>
            <p:nvPr/>
          </p:nvSpPr>
          <p:spPr>
            <a:xfrm>
              <a:off x="8412303" y="1217651"/>
              <a:ext cx="539130" cy="44330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 indent="-127000" algn="ctr">
                <a:buClr>
                  <a:srgbClr val="0070C0"/>
                </a:buClr>
                <a:buSzPts val="2000"/>
              </a:pPr>
              <a:r>
                <a:rPr lang="en-US" altLang="zh-TW" sz="1200" b="1">
                  <a:solidFill>
                    <a:schemeClr val="bg1"/>
                  </a:solidFill>
                  <a:latin typeface="Arial" panose="020B0604020202020204" pitchFamily="34" charset="0"/>
                  <a:ea typeface="微軟正黑體" pitchFamily="34" charset="-120"/>
                  <a:cs typeface="Arial" panose="020B0604020202020204" pitchFamily="34" charset="0"/>
                </a:rPr>
                <a:t>New</a:t>
              </a:r>
            </a:p>
            <a:p>
              <a:pPr lvl="0" indent="-127000" algn="ctr">
                <a:buClr>
                  <a:srgbClr val="0070C0"/>
                </a:buClr>
                <a:buSzPts val="2000"/>
              </a:pPr>
              <a:r>
                <a:rPr lang="en-US" altLang="zh-TW" sz="1200" b="1">
                  <a:solidFill>
                    <a:schemeClr val="bg1"/>
                  </a:solidFill>
                  <a:latin typeface="Arial" panose="020B0604020202020204" pitchFamily="34" charset="0"/>
                  <a:ea typeface="微軟正黑體" pitchFamily="34" charset="-120"/>
                  <a:cs typeface="Arial" panose="020B0604020202020204" pitchFamily="34" charset="0"/>
                </a:rPr>
                <a:t>Product</a:t>
              </a:r>
            </a:p>
            <a:p>
              <a:pPr lvl="0" indent="-127000" algn="ctr">
                <a:buClr>
                  <a:srgbClr val="0070C0"/>
                </a:buClr>
                <a:buSzPts val="2000"/>
              </a:pPr>
              <a:r>
                <a:rPr lang="en-US" altLang="zh-TW" sz="1200" b="1">
                  <a:solidFill>
                    <a:schemeClr val="bg1"/>
                  </a:solidFill>
                  <a:latin typeface="Arial" panose="020B0604020202020204" pitchFamily="34" charset="0"/>
                  <a:ea typeface="微軟正黑體" pitchFamily="34" charset="-120"/>
                  <a:cs typeface="Arial" panose="020B0604020202020204" pitchFamily="34" charset="0"/>
                </a:rPr>
                <a:t>launch</a:t>
              </a:r>
              <a:endParaRPr lang="zh-TW" altLang="en-US" sz="1200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endParaRPr>
            </a:p>
          </p:txBody>
        </p:sp>
      </p:grpSp>
      <p:sp>
        <p:nvSpPr>
          <p:cNvPr id="11" name="副標題 16">
            <a:extLst>
              <a:ext uri="{FF2B5EF4-FFF2-40B4-BE49-F238E27FC236}">
                <a16:creationId xmlns:a16="http://schemas.microsoft.com/office/drawing/2014/main" id="{7252ED0B-D3E7-4415-AF60-4A4A2845B910}"/>
              </a:ext>
            </a:extLst>
          </p:cNvPr>
          <p:cNvSpPr txBox="1">
            <a:spLocks/>
          </p:cNvSpPr>
          <p:nvPr/>
        </p:nvSpPr>
        <p:spPr>
          <a:xfrm>
            <a:off x="2690568" y="4801570"/>
            <a:ext cx="3642140" cy="37111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600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2019 QNAP Systems, Inc. All rights reserved. QNAP® and other names of QNAP Products are proprietary marks or registered trademarks of QNAP Systems, Inc. Other products and company names mentioned herein are trademarks of their respective holders.</a:t>
            </a:r>
            <a:endParaRPr lang="zh-TW" altLang="en-US" sz="600">
              <a:solidFill>
                <a:schemeClr val="bg2">
                  <a:lumMod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1_自訂設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1250</Words>
  <Application>Microsoft Office PowerPoint</Application>
  <PresentationFormat>如螢幕大小 (16:9)</PresentationFormat>
  <Paragraphs>369</Paragraphs>
  <Slides>28</Slides>
  <Notes>15</Notes>
  <HiddenSlides>0</HiddenSlides>
  <MMClips>0</MMClips>
  <ScaleCrop>false</ScaleCrop>
  <HeadingPairs>
    <vt:vector size="6" baseType="variant">
      <vt:variant>
        <vt:lpstr>使用字型</vt:lpstr>
      </vt:variant>
      <vt:variant>
        <vt:i4>9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28</vt:i4>
      </vt:variant>
    </vt:vector>
  </HeadingPairs>
  <TitlesOfParts>
    <vt:vector size="38" baseType="lpstr">
      <vt:lpstr>Arial </vt:lpstr>
      <vt:lpstr>Noto Sans Symbols</vt:lpstr>
      <vt:lpstr>Microsoft JhengHei</vt:lpstr>
      <vt:lpstr>Microsoft JhengHei</vt:lpstr>
      <vt:lpstr>新細明體</vt:lpstr>
      <vt:lpstr>Arial</vt:lpstr>
      <vt:lpstr>Calibri</vt:lpstr>
      <vt:lpstr>Calibri Light</vt:lpstr>
      <vt:lpstr>Wingdings</vt:lpstr>
      <vt:lpstr>1_自訂設計</vt:lpstr>
      <vt:lpstr>PowerPoint 簡報</vt:lpstr>
      <vt:lpstr>Easily Upgrade your Performance to 5GbE with TVS-x72N</vt:lpstr>
      <vt:lpstr>TVS-x72N - New Member in TVS-x72 Family</vt:lpstr>
      <vt:lpstr>Cost Effective NAS for Home and Business</vt:lpstr>
      <vt:lpstr>5GbE Accessory QNA-UC5G1T (Optional Purchase)</vt:lpstr>
      <vt:lpstr>2.5GbE/5GbE Connection </vt:lpstr>
      <vt:lpstr>5GbE Performance  Live Demo</vt:lpstr>
      <vt:lpstr>Front View</vt:lpstr>
      <vt:lpstr>Rear View</vt:lpstr>
      <vt:lpstr>TVS-x72N Internal View</vt:lpstr>
      <vt:lpstr>Output 4K@60Hz video via HDMI</vt:lpstr>
      <vt:lpstr>Built-in Two PCIe Gen3 x2 M.2 Slots</vt:lpstr>
      <vt:lpstr>Memory Upgrade</vt:lpstr>
      <vt:lpstr>PCIe Expansion Slot</vt:lpstr>
      <vt:lpstr>Versatile Accessories</vt:lpstr>
      <vt:lpstr>Applications</vt:lpstr>
      <vt:lpstr>QNAP Data Backup Solutions</vt:lpstr>
      <vt:lpstr>HBS 3 Continuous Evolution</vt:lpstr>
      <vt:lpstr>QuDedup Technology: Data Reduction, Small is Fast!</vt:lpstr>
      <vt:lpstr>QTS &amp; virtualization increase productivity</vt:lpstr>
      <vt:lpstr>Virtualization Station 3.2 Not only GPU pass-through but much more</vt:lpstr>
      <vt:lpstr>Explores More Applications  managing NAS data efficiently</vt:lpstr>
      <vt:lpstr>PLEX Server for your home media center</vt:lpstr>
      <vt:lpstr>HD Station turns NAS into a PC</vt:lpstr>
      <vt:lpstr>Apps and utilities available in HD Station</vt:lpstr>
      <vt:lpstr>Build up Surveillance System with QVR Pro</vt:lpstr>
      <vt:lpstr>Surveillance solutions for both home and business 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投影片 1</dc:title>
  <dc:creator>Coco Chiang</dc:creator>
  <cp:lastModifiedBy>QNAP_Yvonne Tsai</cp:lastModifiedBy>
  <cp:revision>2</cp:revision>
  <cp:lastPrinted>2019-08-12T09:22:55Z</cp:lastPrinted>
  <dcterms:modified xsi:type="dcterms:W3CDTF">2019-08-13T08:29:36Z</dcterms:modified>
</cp:coreProperties>
</file>