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9" r:id="rId4"/>
    <p:sldId id="262" r:id="rId5"/>
    <p:sldId id="261" r:id="rId6"/>
    <p:sldId id="263" r:id="rId7"/>
    <p:sldId id="273" r:id="rId8"/>
    <p:sldId id="258" r:id="rId9"/>
    <p:sldId id="1154" r:id="rId10"/>
    <p:sldId id="1283" r:id="rId11"/>
    <p:sldId id="1279" r:id="rId12"/>
    <p:sldId id="1127" r:id="rId13"/>
    <p:sldId id="1126" r:id="rId14"/>
    <p:sldId id="1277" r:id="rId15"/>
    <p:sldId id="1281" r:id="rId16"/>
    <p:sldId id="1280" r:id="rId17"/>
    <p:sldId id="281" r:id="rId18"/>
    <p:sldId id="1278" r:id="rId19"/>
    <p:sldId id="270" r:id="rId20"/>
    <p:sldId id="128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Josh Chen" initials="QC" lastIdx="3" clrIdx="0">
    <p:extLst>
      <p:ext uri="{19B8F6BF-5375-455C-9EA6-DF929625EA0E}">
        <p15:presenceInfo xmlns:p15="http://schemas.microsoft.com/office/powerpoint/2012/main" userId="S::joshchen@ieinet.onmicrosoft.com::d3befd68-b539-44ef-b27a-666b8050c887" providerId="AD"/>
      </p:ext>
    </p:extLst>
  </p:cmAuthor>
  <p:cmAuthor id="2" name="QNAP_Ichung Tsai" initials="QT" lastIdx="7" clrIdx="1">
    <p:extLst>
      <p:ext uri="{19B8F6BF-5375-455C-9EA6-DF929625EA0E}">
        <p15:presenceInfo xmlns:p15="http://schemas.microsoft.com/office/powerpoint/2012/main" userId="S::ichungtsai@ieinet.onmicrosoft.com::dfac0fbd-260b-4bb6-99a5-cd67de5de6a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FF0"/>
    <a:srgbClr val="FEF0F8"/>
    <a:srgbClr val="D038DC"/>
    <a:srgbClr val="32D23A"/>
    <a:srgbClr val="EE4C04"/>
    <a:srgbClr val="F72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5A3731-EB2F-D38F-DCD5-D8E7A2C7E483}" v="37" dt="2019-08-12T03:39:09.961"/>
    <p1510:client id="{9C575FB3-B0D5-4FD9-AB71-FD4FA2B5EFC3}" v="252" dt="2019-08-12T05:53:48.249"/>
    <p1510:client id="{9CB3B830-8EFB-CF98-860C-BE2E682FF801}" v="2" dt="2019-08-12T02:30:13.080"/>
    <p1510:client id="{56524D2B-2121-BD48-A8B2-1A7046B6F173}" v="57" dt="2019-08-12T03:43:05.237"/>
  </p1510:revLst>
</p1510:revInfo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10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0D3183-0356-FB4E-B6A1-A1BD1A32BB68}" type="datetimeFigureOut">
              <a:rPr lang="en-US" smtClean="0"/>
              <a:t>8/12/2019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043C4-92AC-A149-A9E6-968714015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28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B5EA4B-62ED-7247-BD6B-CE14FC3786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418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01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58155af8e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58155af8e0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1548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7537db066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57537db066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57537db066_0_1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altLang="zh-TW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10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5DA64-9979-D144-9FFE-2120BCB78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16B077-3F23-E14F-8B37-25373AC6F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8D13704-F4BB-4C12-A444-3A3A4A324C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" y="0"/>
            <a:ext cx="12187704" cy="686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3FA8-3C2E-DC49-A493-E9ECEDDB7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214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701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EE31C9EF-04C8-4BA9-8A3F-C3A4E6712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6" y="0"/>
            <a:ext cx="12220100" cy="687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223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7993" y="341368"/>
            <a:ext cx="10515600" cy="1325563"/>
          </a:xfrm>
        </p:spPr>
        <p:txBody>
          <a:bodyPr>
            <a:normAutofit/>
          </a:bodyPr>
          <a:lstStyle>
            <a:lvl1pPr>
              <a:defRPr sz="4267"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1pPr>
            <a:lvl2pPr>
              <a:defRPr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2pPr>
            <a:lvl3pPr>
              <a:defRPr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3pPr>
            <a:lvl4pPr>
              <a:defRPr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4pPr>
            <a:lvl5pPr>
              <a:defRPr b="1">
                <a:solidFill>
                  <a:srgbClr val="080058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6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F4B87DF-BD47-458F-B3C7-3376E446D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66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FC223-08DA-8C40-972F-4FBA1599C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124F-12B2-0240-AD08-357C26274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995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F4B87DF-BD47-458F-B3C7-3376E446D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66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FC223-08DA-8C40-972F-4FBA1599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13" y="2229852"/>
            <a:ext cx="5192050" cy="1631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124F-12B2-0240-AD08-357C26274D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813" y="3996352"/>
            <a:ext cx="5192050" cy="1446381"/>
          </a:xfrm>
        </p:spPr>
        <p:txBody>
          <a:bodyPr>
            <a:normAutofit/>
          </a:bodyPr>
          <a:lstStyle>
            <a:lvl1pPr marL="360000" indent="-360000"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4pPr marL="72000" indent="0">
              <a:buNone/>
              <a:defRPr/>
            </a:lvl4pPr>
            <a:lvl5pPr marL="7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2296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F4B87DF-BD47-458F-B3C7-3376E446D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7" cy="6866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FC223-08DA-8C40-972F-4FBA1599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13" y="2229852"/>
            <a:ext cx="5192050" cy="1631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124F-12B2-0240-AD08-357C26274D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813" y="3996352"/>
            <a:ext cx="5192050" cy="1446381"/>
          </a:xfrm>
        </p:spPr>
        <p:txBody>
          <a:bodyPr>
            <a:normAutofit/>
          </a:bodyPr>
          <a:lstStyle>
            <a:lvl1pPr marL="360000" indent="-360000"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4pPr marL="72000" indent="0">
              <a:buNone/>
              <a:defRPr/>
            </a:lvl4pPr>
            <a:lvl5pPr marL="7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798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F4B87DF-BD47-458F-B3C7-3376E446D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7" cy="6866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FC223-08DA-8C40-972F-4FBA1599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13" y="2229852"/>
            <a:ext cx="5192050" cy="1631563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124F-12B2-0240-AD08-357C26274DD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0813" y="3996352"/>
            <a:ext cx="5192050" cy="1446381"/>
          </a:xfrm>
        </p:spPr>
        <p:txBody>
          <a:bodyPr>
            <a:normAutofit/>
          </a:bodyPr>
          <a:lstStyle>
            <a:lvl1pPr marL="360000" indent="-360000">
              <a:buFont typeface="Wingdings" panose="05000000000000000000" pitchFamily="2" charset="2"/>
              <a:buChar char="ü"/>
              <a:defRPr sz="2800">
                <a:solidFill>
                  <a:schemeClr val="bg1"/>
                </a:solidFill>
              </a:defRPr>
            </a:lvl1pPr>
            <a:lvl4pPr marL="72000" indent="0">
              <a:buNone/>
              <a:defRPr/>
            </a:lvl4pPr>
            <a:lvl5pPr marL="72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213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F4B87DF-BD47-458F-B3C7-3376E446D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66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FC223-08DA-8C40-972F-4FBA1599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77" y="168174"/>
            <a:ext cx="1110527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124F-12B2-0240-AD08-357C26274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777" y="1825625"/>
            <a:ext cx="1110527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6549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F4B87DF-BD47-458F-B3C7-3376E446D9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7" cy="68665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2FC223-08DA-8C40-972F-4FBA1599C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777" y="168174"/>
            <a:ext cx="1110527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B124F-12B2-0240-AD08-357C26274D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777" y="1825625"/>
            <a:ext cx="1110527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792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40074-5C7B-A443-B8C7-AAD567C9F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1883D-8E2B-C340-B89F-95F30FD6B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066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AC384-0E75-0F4C-B763-37BCDCA45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8A46B-E411-FE49-8453-B037FEFAC7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5C507F-7269-B34C-B23D-22B845171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59339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E951B5-EDA6-5E4C-8F7B-22DEBF6C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71882-C6DE-5547-BDA0-2D8933077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6172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10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5" r:id="rId5"/>
    <p:sldLayoutId id="2147483662" r:id="rId6"/>
    <p:sldLayoutId id="2147483666" r:id="rId7"/>
    <p:sldLayoutId id="2147483651" r:id="rId8"/>
    <p:sldLayoutId id="2147483652" r:id="rId9"/>
    <p:sldLayoutId id="2147483654" r:id="rId10"/>
    <p:sldLayoutId id="2147483655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72000" indent="180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72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72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72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72000" indent="180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5" Type="http://schemas.openxmlformats.org/officeDocument/2006/relationships/image" Target="../media/image73.sv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12" Type="http://schemas.openxmlformats.org/officeDocument/2006/relationships/image" Target="../media/image35.png"/><Relationship Id="rId17" Type="http://schemas.openxmlformats.org/officeDocument/2006/relationships/image" Target="../media/image40.tiff"/><Relationship Id="rId2" Type="http://schemas.openxmlformats.org/officeDocument/2006/relationships/image" Target="../media/image25.tiff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tiff"/><Relationship Id="rId11" Type="http://schemas.openxmlformats.org/officeDocument/2006/relationships/image" Target="../media/image34.png"/><Relationship Id="rId5" Type="http://schemas.openxmlformats.org/officeDocument/2006/relationships/image" Target="../media/image28.tiff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image" Target="../media/image27.tiff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17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8715"/>
            <a:ext cx="10515600" cy="1325563"/>
          </a:xfrm>
        </p:spPr>
        <p:txBody>
          <a:bodyPr/>
          <a:lstStyle/>
          <a:p>
            <a:r>
              <a:rPr lang="en-US" altLang="zh-TW">
                <a:ea typeface="微軟正黑體"/>
              </a:rPr>
              <a:t>2</a:t>
            </a:r>
            <a:r>
              <a:rPr lang="zh-TW" altLang="en-US">
                <a:ea typeface="微軟正黑體"/>
              </a:rPr>
              <a:t> </a:t>
            </a:r>
            <a:r>
              <a:rPr lang="en-US" altLang="zh-TW">
                <a:ea typeface="微軟正黑體"/>
              </a:rPr>
              <a:t>Modes</a:t>
            </a:r>
            <a:r>
              <a:rPr lang="zh-TW" altLang="en-US">
                <a:ea typeface="微軟正黑體"/>
              </a:rPr>
              <a:t> </a:t>
            </a:r>
            <a:r>
              <a:rPr lang="en-US" altLang="zh-TW">
                <a:ea typeface="微軟正黑體"/>
              </a:rPr>
              <a:t>On</a:t>
            </a:r>
            <a:r>
              <a:rPr lang="zh-TW" altLang="en-US">
                <a:ea typeface="微軟正黑體"/>
              </a:rPr>
              <a:t> </a:t>
            </a:r>
            <a:r>
              <a:rPr lang="en-US" altLang="zh-TW">
                <a:ea typeface="微軟正黑體"/>
              </a:rPr>
              <a:t>Your</a:t>
            </a:r>
            <a:r>
              <a:rPr lang="zh-TW" altLang="en-US">
                <a:ea typeface="微軟正黑體"/>
              </a:rPr>
              <a:t> </a:t>
            </a:r>
            <a:r>
              <a:rPr lang="en-US" altLang="zh-TW">
                <a:ea typeface="微軟正黑體"/>
              </a:rPr>
              <a:t>Demand</a:t>
            </a:r>
            <a:endParaRPr lang="zh-TW" altLang="en-US"/>
          </a:p>
        </p:txBody>
      </p:sp>
      <p:graphicFrame>
        <p:nvGraphicFramePr>
          <p:cNvPr id="5" name="內容版面配置區 4">
            <a:extLst>
              <a:ext uri="{FF2B5EF4-FFF2-40B4-BE49-F238E27FC236}">
                <a16:creationId xmlns:a16="http://schemas.microsoft.com/office/drawing/2014/main" id="{A9CA8A33-F183-48A8-B3E1-8B887A7F15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8466863"/>
              </p:ext>
            </p:extLst>
          </p:nvPr>
        </p:nvGraphicFramePr>
        <p:xfrm>
          <a:off x="629960" y="1343800"/>
          <a:ext cx="10932080" cy="5060266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632795">
                  <a:extLst>
                    <a:ext uri="{9D8B030D-6E8A-4147-A177-3AD203B41FA5}">
                      <a16:colId xmlns:a16="http://schemas.microsoft.com/office/drawing/2014/main" val="3960305946"/>
                    </a:ext>
                  </a:extLst>
                </a:gridCol>
                <a:gridCol w="4822300">
                  <a:extLst>
                    <a:ext uri="{9D8B030D-6E8A-4147-A177-3AD203B41FA5}">
                      <a16:colId xmlns:a16="http://schemas.microsoft.com/office/drawing/2014/main" val="3428543488"/>
                    </a:ext>
                  </a:extLst>
                </a:gridCol>
                <a:gridCol w="3476985">
                  <a:extLst>
                    <a:ext uri="{9D8B030D-6E8A-4147-A177-3AD203B41FA5}">
                      <a16:colId xmlns:a16="http://schemas.microsoft.com/office/drawing/2014/main" val="917110911"/>
                    </a:ext>
                  </a:extLst>
                </a:gridCol>
              </a:tblGrid>
              <a:tr h="561119"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endParaRPr lang="zh-TW" altLang="en-US" sz="200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90500" marB="1905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800"/>
                        </a:lnSpc>
                        <a:buNone/>
                      </a:pPr>
                      <a:r>
                        <a:rPr lang="en-US" altLang="zh-TW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</a:t>
                      </a:r>
                      <a:r>
                        <a:rPr lang="zh-TW" alt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Cloud</a:t>
                      </a:r>
                      <a:r>
                        <a:rPr lang="zh-TW" alt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Gateway</a:t>
                      </a:r>
                      <a:endParaRPr lang="zh-TW" sz="2000"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90500" marB="1905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800"/>
                        </a:lnSpc>
                        <a:buNone/>
                      </a:pPr>
                      <a:r>
                        <a:rPr lang="af-ZA" altLang="zh-TW" sz="200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File Station</a:t>
                      </a:r>
                      <a:r>
                        <a:rPr lang="zh-TW" altLang="en-US" sz="200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000" u="none" strike="noStrike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</a:t>
                      </a:r>
                      <a:endParaRPr lang="zh-TW" sz="2000"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4031" marR="84031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406080790"/>
                  </a:ext>
                </a:extLst>
              </a:tr>
              <a:tr h="625626"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Setup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Method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Choose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”File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Cloud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Gateway”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mode</a:t>
                      </a:r>
                    </a:p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and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create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a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cache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space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Mount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cloud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drives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D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903083"/>
                  </a:ext>
                </a:extLst>
              </a:tr>
              <a:tr h="625626"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Connections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800"/>
                        </a:lnSpc>
                        <a:buNone/>
                      </a:pPr>
                      <a:r>
                        <a:rPr lang="en-US" altLang="zh-TW" sz="1800" u="none" strike="noStrike" noProof="0">
                          <a:effectLst/>
                        </a:rPr>
                        <a:t>2 life-time</a:t>
                      </a:r>
                      <a:r>
                        <a:rPr lang="zh-TW" altLang="en-US" sz="1800" u="none" strike="noStrike" noProof="0">
                          <a:effectLst/>
                        </a:rPr>
                        <a:t> </a:t>
                      </a:r>
                      <a:r>
                        <a:rPr lang="en-US" altLang="zh-TW" sz="1800" u="none" strike="noStrike" noProof="0">
                          <a:effectLst/>
                        </a:rPr>
                        <a:t>free</a:t>
                      </a:r>
                      <a:r>
                        <a:rPr lang="zh-TW" altLang="en-US" sz="1800" u="none" strike="noStrike" noProof="0">
                          <a:effectLst/>
                        </a:rPr>
                        <a:t> </a:t>
                      </a:r>
                      <a:r>
                        <a:rPr lang="en-US" altLang="zh-TW" sz="1800" u="none" strike="noStrike" noProof="0">
                          <a:effectLst/>
                        </a:rPr>
                        <a:t>connections</a:t>
                      </a:r>
                    </a:p>
                    <a:p>
                      <a:pPr lvl="0" algn="ctr">
                        <a:lnSpc>
                          <a:spcPts val="1800"/>
                        </a:lnSpc>
                        <a:buNone/>
                      </a:pPr>
                      <a:r>
                        <a:rPr lang="en-US" altLang="zh-TW" sz="1800" u="none" strike="noStrike" noProof="0">
                          <a:effectLst/>
                        </a:rPr>
                        <a:t>Buy</a:t>
                      </a:r>
                      <a:r>
                        <a:rPr lang="zh-TW" altLang="en-US" sz="1800" u="none" strike="noStrike" noProof="0">
                          <a:effectLst/>
                        </a:rPr>
                        <a:t> </a:t>
                      </a:r>
                      <a:r>
                        <a:rPr lang="en-US" altLang="zh-TW" sz="1800" u="none" strike="noStrike" noProof="0">
                          <a:effectLst/>
                        </a:rPr>
                        <a:t>license</a:t>
                      </a:r>
                      <a:r>
                        <a:rPr lang="zh-TW" altLang="en-US" sz="1800" u="none" strike="noStrike" noProof="0">
                          <a:effectLst/>
                        </a:rPr>
                        <a:t> </a:t>
                      </a:r>
                      <a:r>
                        <a:rPr lang="en-US" altLang="zh-TW" sz="1800" u="none" strike="noStrike" noProof="0">
                          <a:effectLst/>
                        </a:rPr>
                        <a:t>for</a:t>
                      </a:r>
                      <a:r>
                        <a:rPr lang="zh-TW" altLang="en-US" sz="1800" u="none" strike="noStrike" noProof="0">
                          <a:effectLst/>
                        </a:rPr>
                        <a:t> </a:t>
                      </a:r>
                      <a:r>
                        <a:rPr lang="en-US" altLang="zh-TW" sz="1800" u="none" strike="noStrike" noProof="0">
                          <a:effectLst/>
                        </a:rPr>
                        <a:t>more</a:t>
                      </a:r>
                      <a:r>
                        <a:rPr lang="zh-TW" altLang="en-US" sz="1800" u="none" strike="noStrike" noProof="0">
                          <a:effectLst/>
                        </a:rPr>
                        <a:t> </a:t>
                      </a:r>
                      <a:r>
                        <a:rPr lang="en-US" altLang="zh-TW" sz="1800" u="none" strike="noStrike" noProof="0">
                          <a:effectLst/>
                        </a:rPr>
                        <a:t>connections</a:t>
                      </a:r>
                      <a:endParaRPr lang="zh-TW" sz="1800" b="0" i="0" u="none" strike="noStrike" noProof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No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limit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solidFill>
                      <a:srgbClr val="FE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653340"/>
                  </a:ext>
                </a:extLst>
              </a:tr>
              <a:tr h="625626"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Accessing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Performance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High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performance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due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to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the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cache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space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Depends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on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network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speed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solidFill>
                      <a:srgbClr val="FD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1127217"/>
                  </a:ext>
                </a:extLst>
              </a:tr>
              <a:tr h="40117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Access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in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File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Station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Supported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Supported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solidFill>
                      <a:srgbClr val="FE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086711"/>
                  </a:ext>
                </a:extLst>
              </a:tr>
              <a:tr h="625626"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Access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in</a:t>
                      </a:r>
                    </a:p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af-ZA" sz="1800">
                          <a:effectLst/>
                        </a:rPr>
                        <a:t>SMB / NFS / AFP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2000">
                          <a:solidFill>
                            <a:srgbClr val="C00000"/>
                          </a:solidFill>
                          <a:effectLst/>
                        </a:rPr>
                        <a:t>Supported</a:t>
                      </a:r>
                      <a:endParaRPr lang="zh-TW" altLang="en-US" sz="1800" b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NOT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Supported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solidFill>
                      <a:srgbClr val="FD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394411"/>
                  </a:ext>
                </a:extLst>
              </a:tr>
              <a:tr h="40117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Sync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with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Cloud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Sync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constantly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solidFill>
                      <a:srgbClr val="FEF0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ts val="1800"/>
                        </a:lnSpc>
                      </a:pPr>
                      <a:r>
                        <a:rPr lang="en-US" altLang="zh-TW" sz="1800">
                          <a:effectLst/>
                        </a:rPr>
                        <a:t>Sync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only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when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browsing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solidFill>
                      <a:srgbClr val="FEF0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444660"/>
                  </a:ext>
                </a:extLst>
              </a:tr>
              <a:tr h="850073">
                <a:tc>
                  <a:txBody>
                    <a:bodyPr/>
                    <a:lstStyle/>
                    <a:p>
                      <a:pPr lvl="0" algn="ctr">
                        <a:lnSpc>
                          <a:spcPts val="1800"/>
                        </a:lnSpc>
                        <a:buNone/>
                      </a:pPr>
                      <a:r>
                        <a:rPr lang="en-US" altLang="zh-TW" sz="1800">
                          <a:effectLst/>
                        </a:rPr>
                        <a:t>Access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with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Multimedia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Applications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on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QTS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800"/>
                        </a:lnSpc>
                        <a:buNone/>
                      </a:pPr>
                      <a:r>
                        <a:rPr lang="en-US" altLang="zh-TW" sz="2000">
                          <a:solidFill>
                            <a:srgbClr val="C00000"/>
                          </a:solidFill>
                          <a:effectLst/>
                        </a:rPr>
                        <a:t>Supported</a:t>
                      </a:r>
                      <a:endParaRPr lang="zh-TW" altLang="en-US" sz="2000" b="1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800"/>
                        </a:lnSpc>
                        <a:buNone/>
                      </a:pPr>
                      <a:r>
                        <a:rPr lang="en-US" altLang="zh-TW" sz="1800">
                          <a:effectLst/>
                        </a:rPr>
                        <a:t>NOT</a:t>
                      </a:r>
                      <a:r>
                        <a:rPr lang="zh-TW" altLang="en-US" sz="1800">
                          <a:effectLst/>
                        </a:rPr>
                        <a:t> </a:t>
                      </a:r>
                      <a:r>
                        <a:rPr lang="en-US" altLang="zh-TW" sz="1800">
                          <a:effectLst/>
                        </a:rPr>
                        <a:t>Supported</a:t>
                      </a:r>
                      <a:endParaRPr lang="zh-TW" altLang="en-US" sz="1800" b="0">
                        <a:effectLst/>
                        <a:latin typeface="Arial" panose="020B0604020202020204" pitchFamily="34" charset="0"/>
                        <a:ea typeface="Microsoft JhengHei UI"/>
                        <a:cs typeface="Arial" panose="020B0604020202020204" pitchFamily="34" charset="0"/>
                      </a:endParaRPr>
                    </a:p>
                  </a:txBody>
                  <a:tcPr marL="87533" marR="87533" marT="108000" marB="108000" anchor="ctr"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4804"/>
                  </a:ext>
                </a:extLst>
              </a:tr>
            </a:tbl>
          </a:graphicData>
        </a:graphic>
      </p:graphicFrame>
      <p:pic>
        <p:nvPicPr>
          <p:cNvPr id="10" name="圖片 9">
            <a:extLst>
              <a:ext uri="{FF2B5EF4-FFF2-40B4-BE49-F238E27FC236}">
                <a16:creationId xmlns:a16="http://schemas.microsoft.com/office/drawing/2014/main" id="{65A9D322-EC1C-40D3-A671-83AF803DF8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30" t="1827"/>
          <a:stretch/>
        </p:blipFill>
        <p:spPr>
          <a:xfrm rot="10800000">
            <a:off x="6120064" y="5705596"/>
            <a:ext cx="1648327" cy="511279"/>
          </a:xfrm>
          <a:prstGeom prst="rect">
            <a:avLst/>
          </a:prstGeom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29BF4657-1AD4-40FA-AB9E-7884DA539DA9}"/>
              </a:ext>
            </a:extLst>
          </p:cNvPr>
          <p:cNvSpPr/>
          <p:nvPr/>
        </p:nvSpPr>
        <p:spPr>
          <a:xfrm>
            <a:off x="6168191" y="5792214"/>
            <a:ext cx="1757307" cy="38617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Choose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this!</a:t>
            </a: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6385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7"/>
          <p:cNvSpPr txBox="1">
            <a:spLocks noGrp="1"/>
          </p:cNvSpPr>
          <p:nvPr>
            <p:ph type="title"/>
          </p:nvPr>
        </p:nvSpPr>
        <p:spPr>
          <a:xfrm>
            <a:off x="188584" y="65670"/>
            <a:ext cx="11813656" cy="132556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lnSpc>
                <a:spcPts val="4000"/>
              </a:lnSpc>
            </a:pPr>
            <a:r>
              <a:rPr kumimoji="1" lang="en-US" altLang="zh-TW" sz="4000"/>
              <a:t>Set up a File Cloud Gateway and Speed Up Transferring</a:t>
            </a:r>
            <a:endParaRPr kumimoji="1" lang="zh-TW" altLang="en-US" sz="400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9A84024-53D2-8F4D-89C5-B5B33E6F5672}"/>
              </a:ext>
            </a:extLst>
          </p:cNvPr>
          <p:cNvSpPr/>
          <p:nvPr/>
        </p:nvSpPr>
        <p:spPr>
          <a:xfrm>
            <a:off x="5961550" y="2075392"/>
            <a:ext cx="53385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00"/>
              </a:lnSpc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After connecting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public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and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private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cloud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HybridMount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gateway, the transferring between cloud drives and the NAS is simplified, and the user could access files with fast local network.</a:t>
            </a:r>
          </a:p>
          <a:p>
            <a:pPr>
              <a:lnSpc>
                <a:spcPts val="2400"/>
              </a:lnSpc>
            </a:pPr>
            <a:r>
              <a:rPr lang="en-US" altLang="zh-TW" sz="2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Meanwhile, the user can access files in cloud drives through common protocols like SMB, AFP, and NFS.</a:t>
            </a:r>
            <a:endParaRPr lang="en" altLang="zh-TW" sz="2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6C5A3985-8AB3-486C-A955-BFE6F86F43E0}"/>
              </a:ext>
            </a:extLst>
          </p:cNvPr>
          <p:cNvSpPr txBox="1"/>
          <p:nvPr/>
        </p:nvSpPr>
        <p:spPr>
          <a:xfrm>
            <a:off x="2907175" y="3369242"/>
            <a:ext cx="13423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1333">
                <a:solidFill>
                  <a:srgbClr val="F7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Internet</a:t>
            </a:r>
            <a:endParaRPr kumimoji="1" lang="zh-TW" altLang="en-US" sz="1333">
              <a:solidFill>
                <a:srgbClr val="F700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00" name="直線單箭頭接點 99">
            <a:extLst>
              <a:ext uri="{FF2B5EF4-FFF2-40B4-BE49-F238E27FC236}">
                <a16:creationId xmlns:a16="http://schemas.microsoft.com/office/drawing/2014/main" id="{25BDB4CF-6902-4D46-AB9B-230622F662F4}"/>
              </a:ext>
            </a:extLst>
          </p:cNvPr>
          <p:cNvCxnSpPr>
            <a:cxnSpLocks/>
            <a:endCxn id="93" idx="0"/>
          </p:cNvCxnSpPr>
          <p:nvPr/>
        </p:nvCxnSpPr>
        <p:spPr>
          <a:xfrm>
            <a:off x="2711821" y="3045384"/>
            <a:ext cx="0" cy="810234"/>
          </a:xfrm>
          <a:prstGeom prst="straightConnector1">
            <a:avLst/>
          </a:prstGeom>
          <a:ln w="10160">
            <a:solidFill>
              <a:srgbClr val="F700FF"/>
            </a:solidFill>
            <a:prstDash val="sysDash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文字方塊 171">
            <a:extLst>
              <a:ext uri="{FF2B5EF4-FFF2-40B4-BE49-F238E27FC236}">
                <a16:creationId xmlns:a16="http://schemas.microsoft.com/office/drawing/2014/main" id="{52CDAA46-9194-4172-9706-DC6E4287C5DD}"/>
              </a:ext>
            </a:extLst>
          </p:cNvPr>
          <p:cNvSpPr txBox="1"/>
          <p:nvPr/>
        </p:nvSpPr>
        <p:spPr>
          <a:xfrm>
            <a:off x="3776521" y="4720228"/>
            <a:ext cx="134234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TW" sz="1333">
                <a:solidFill>
                  <a:srgbClr val="08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Local</a:t>
            </a:r>
            <a:r>
              <a:rPr kumimoji="1" lang="zh-TW" altLang="en-US" sz="1333">
                <a:solidFill>
                  <a:srgbClr val="08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TW" sz="1333">
                <a:solidFill>
                  <a:srgbClr val="08005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Network</a:t>
            </a:r>
            <a:endParaRPr kumimoji="1" lang="zh-TW" altLang="en-US" sz="1333">
              <a:solidFill>
                <a:srgbClr val="080059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1D60CF51-1130-C942-BA2A-8FF5BF1F1D96}"/>
              </a:ext>
            </a:extLst>
          </p:cNvPr>
          <p:cNvGrpSpPr/>
          <p:nvPr/>
        </p:nvGrpSpPr>
        <p:grpSpPr>
          <a:xfrm>
            <a:off x="2560336" y="2792003"/>
            <a:ext cx="288004" cy="288004"/>
            <a:chOff x="6402861" y="2949856"/>
            <a:chExt cx="216003" cy="216003"/>
          </a:xfrm>
        </p:grpSpPr>
        <p:sp>
          <p:nvSpPr>
            <p:cNvPr id="105" name="橢圓 104">
              <a:extLst>
                <a:ext uri="{FF2B5EF4-FFF2-40B4-BE49-F238E27FC236}">
                  <a16:creationId xmlns:a16="http://schemas.microsoft.com/office/drawing/2014/main" id="{B512E9B9-FD97-4FEE-AC9B-6386C6CC8D88}"/>
                </a:ext>
              </a:extLst>
            </p:cNvPr>
            <p:cNvSpPr/>
            <p:nvPr/>
          </p:nvSpPr>
          <p:spPr>
            <a:xfrm>
              <a:off x="6402861" y="2949856"/>
              <a:ext cx="216003" cy="216003"/>
            </a:xfrm>
            <a:prstGeom prst="ellipse">
              <a:avLst/>
            </a:prstGeom>
            <a:solidFill>
              <a:srgbClr val="F7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grpSp>
          <p:nvGrpSpPr>
            <p:cNvPr id="112" name="圖形 15">
              <a:extLst>
                <a:ext uri="{FF2B5EF4-FFF2-40B4-BE49-F238E27FC236}">
                  <a16:creationId xmlns:a16="http://schemas.microsoft.com/office/drawing/2014/main" id="{D4F8D930-EEF9-483B-A148-F603387DE777}"/>
                </a:ext>
              </a:extLst>
            </p:cNvPr>
            <p:cNvGrpSpPr/>
            <p:nvPr/>
          </p:nvGrpSpPr>
          <p:grpSpPr>
            <a:xfrm>
              <a:off x="6448556" y="2979172"/>
              <a:ext cx="106518" cy="144561"/>
              <a:chOff x="5700272" y="2268099"/>
              <a:chExt cx="128257" cy="174063"/>
            </a:xfrm>
          </p:grpSpPr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3B8FF480-1817-4504-B15B-F19B1A081806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5" name="手繪多邊形: 圖案 164">
                <a:extLst>
                  <a:ext uri="{FF2B5EF4-FFF2-40B4-BE49-F238E27FC236}">
                    <a16:creationId xmlns:a16="http://schemas.microsoft.com/office/drawing/2014/main" id="{5B30A7FE-137D-4A1F-8C0C-D47A5D4927A2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6" name="手繪多邊形: 圖案 165">
                <a:extLst>
                  <a:ext uri="{FF2B5EF4-FFF2-40B4-BE49-F238E27FC236}">
                    <a16:creationId xmlns:a16="http://schemas.microsoft.com/office/drawing/2014/main" id="{06E1202B-BEF9-4C51-B869-4474D4D6EF3F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67" name="手繪多邊形: 圖案 166">
                <a:extLst>
                  <a:ext uri="{FF2B5EF4-FFF2-40B4-BE49-F238E27FC236}">
                    <a16:creationId xmlns:a16="http://schemas.microsoft.com/office/drawing/2014/main" id="{4F157B90-4D0A-498C-9364-63203AE10E8E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</p:grpSp>
      </p:grpSp>
      <p:cxnSp>
        <p:nvCxnSpPr>
          <p:cNvPr id="102" name="直線單箭頭接點 101">
            <a:extLst>
              <a:ext uri="{FF2B5EF4-FFF2-40B4-BE49-F238E27FC236}">
                <a16:creationId xmlns:a16="http://schemas.microsoft.com/office/drawing/2014/main" id="{BC6A9E23-9CDB-4BE7-B731-D7AFFF922842}"/>
              </a:ext>
            </a:extLst>
          </p:cNvPr>
          <p:cNvCxnSpPr>
            <a:cxnSpLocks/>
          </p:cNvCxnSpPr>
          <p:nvPr/>
        </p:nvCxnSpPr>
        <p:spPr>
          <a:xfrm>
            <a:off x="2742570" y="4625438"/>
            <a:ext cx="10264" cy="743298"/>
          </a:xfrm>
          <a:prstGeom prst="straightConnector1">
            <a:avLst/>
          </a:prstGeom>
          <a:ln w="10160">
            <a:solidFill>
              <a:schemeClr val="tx2">
                <a:lumMod val="75000"/>
              </a:schemeClr>
            </a:solidFill>
            <a:prstDash val="sysDash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直線單箭頭接點 100">
            <a:extLst>
              <a:ext uri="{FF2B5EF4-FFF2-40B4-BE49-F238E27FC236}">
                <a16:creationId xmlns:a16="http://schemas.microsoft.com/office/drawing/2014/main" id="{8BC13D93-0F42-4BEE-B879-97968395B429}"/>
              </a:ext>
            </a:extLst>
          </p:cNvPr>
          <p:cNvCxnSpPr>
            <a:cxnSpLocks/>
          </p:cNvCxnSpPr>
          <p:nvPr/>
        </p:nvCxnSpPr>
        <p:spPr>
          <a:xfrm flipH="1">
            <a:off x="1360474" y="4529700"/>
            <a:ext cx="1468467" cy="786635"/>
          </a:xfrm>
          <a:prstGeom prst="straightConnector1">
            <a:avLst/>
          </a:prstGeom>
          <a:ln w="10160">
            <a:solidFill>
              <a:schemeClr val="tx2">
                <a:lumMod val="75000"/>
              </a:schemeClr>
            </a:solidFill>
            <a:prstDash val="sysDash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線單箭頭接點 102">
            <a:extLst>
              <a:ext uri="{FF2B5EF4-FFF2-40B4-BE49-F238E27FC236}">
                <a16:creationId xmlns:a16="http://schemas.microsoft.com/office/drawing/2014/main" id="{F58A677D-F397-4A03-B2DE-71B489AF593D}"/>
              </a:ext>
            </a:extLst>
          </p:cNvPr>
          <p:cNvCxnSpPr>
            <a:cxnSpLocks/>
          </p:cNvCxnSpPr>
          <p:nvPr/>
        </p:nvCxnSpPr>
        <p:spPr>
          <a:xfrm>
            <a:off x="2667373" y="4544554"/>
            <a:ext cx="1688093" cy="784429"/>
          </a:xfrm>
          <a:prstGeom prst="straightConnector1">
            <a:avLst/>
          </a:prstGeom>
          <a:ln w="10160">
            <a:solidFill>
              <a:schemeClr val="tx2">
                <a:lumMod val="75000"/>
              </a:schemeClr>
            </a:solidFill>
            <a:prstDash val="sysDash"/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群組 8">
            <a:extLst>
              <a:ext uri="{FF2B5EF4-FFF2-40B4-BE49-F238E27FC236}">
                <a16:creationId xmlns:a16="http://schemas.microsoft.com/office/drawing/2014/main" id="{8315A376-1E17-354A-9DEF-E6822977BC56}"/>
              </a:ext>
            </a:extLst>
          </p:cNvPr>
          <p:cNvGrpSpPr/>
          <p:nvPr/>
        </p:nvGrpSpPr>
        <p:grpSpPr>
          <a:xfrm>
            <a:off x="2419856" y="4334678"/>
            <a:ext cx="288004" cy="288004"/>
            <a:chOff x="5892997" y="4071156"/>
            <a:chExt cx="216003" cy="216003"/>
          </a:xfrm>
        </p:grpSpPr>
        <p:sp>
          <p:nvSpPr>
            <p:cNvPr id="107" name="橢圓 106">
              <a:extLst>
                <a:ext uri="{FF2B5EF4-FFF2-40B4-BE49-F238E27FC236}">
                  <a16:creationId xmlns:a16="http://schemas.microsoft.com/office/drawing/2014/main" id="{FE953B2B-6999-4320-80C7-30691B091615}"/>
                </a:ext>
              </a:extLst>
            </p:cNvPr>
            <p:cNvSpPr/>
            <p:nvPr/>
          </p:nvSpPr>
          <p:spPr>
            <a:xfrm>
              <a:off x="5892997" y="4071156"/>
              <a:ext cx="216003" cy="21600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grpSp>
          <p:nvGrpSpPr>
            <p:cNvPr id="114" name="圖形 15">
              <a:extLst>
                <a:ext uri="{FF2B5EF4-FFF2-40B4-BE49-F238E27FC236}">
                  <a16:creationId xmlns:a16="http://schemas.microsoft.com/office/drawing/2014/main" id="{8F68AE97-21EA-499E-8099-49C6E981C463}"/>
                </a:ext>
              </a:extLst>
            </p:cNvPr>
            <p:cNvGrpSpPr/>
            <p:nvPr/>
          </p:nvGrpSpPr>
          <p:grpSpPr>
            <a:xfrm>
              <a:off x="5937451" y="4103222"/>
              <a:ext cx="106518" cy="144561"/>
              <a:chOff x="5700272" y="2268099"/>
              <a:chExt cx="128257" cy="174063"/>
            </a:xfrm>
          </p:grpSpPr>
          <p:sp>
            <p:nvSpPr>
              <p:cNvPr id="126" name="手繪多邊形: 圖案 125">
                <a:extLst>
                  <a:ext uri="{FF2B5EF4-FFF2-40B4-BE49-F238E27FC236}">
                    <a16:creationId xmlns:a16="http://schemas.microsoft.com/office/drawing/2014/main" id="{04E880C1-4685-49DA-8800-25173F3A195E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7" name="手繪多邊形: 圖案 126">
                <a:extLst>
                  <a:ext uri="{FF2B5EF4-FFF2-40B4-BE49-F238E27FC236}">
                    <a16:creationId xmlns:a16="http://schemas.microsoft.com/office/drawing/2014/main" id="{EA23D257-CEA3-4A04-8478-95D71AA2313A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AFE413B8-50DA-4751-A964-4744C8C40384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9" name="手繪多邊形: 圖案 128">
                <a:extLst>
                  <a:ext uri="{FF2B5EF4-FFF2-40B4-BE49-F238E27FC236}">
                    <a16:creationId xmlns:a16="http://schemas.microsoft.com/office/drawing/2014/main" id="{39E3E5F8-F96D-4A16-862B-71744BD4A232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</p:grp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ADBCF87-429C-C84C-A640-DC5179F0B249}"/>
              </a:ext>
            </a:extLst>
          </p:cNvPr>
          <p:cNvGrpSpPr/>
          <p:nvPr/>
        </p:nvGrpSpPr>
        <p:grpSpPr>
          <a:xfrm>
            <a:off x="2828941" y="4349489"/>
            <a:ext cx="288004" cy="288004"/>
            <a:chOff x="7061513" y="4070817"/>
            <a:chExt cx="216003" cy="216003"/>
          </a:xfrm>
        </p:grpSpPr>
        <p:sp>
          <p:nvSpPr>
            <p:cNvPr id="109" name="橢圓 108">
              <a:extLst>
                <a:ext uri="{FF2B5EF4-FFF2-40B4-BE49-F238E27FC236}">
                  <a16:creationId xmlns:a16="http://schemas.microsoft.com/office/drawing/2014/main" id="{A4F6E564-408E-42B7-ADC3-A49955D04E7A}"/>
                </a:ext>
              </a:extLst>
            </p:cNvPr>
            <p:cNvSpPr/>
            <p:nvPr/>
          </p:nvSpPr>
          <p:spPr>
            <a:xfrm>
              <a:off x="7061513" y="4070817"/>
              <a:ext cx="216003" cy="21600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grpSp>
          <p:nvGrpSpPr>
            <p:cNvPr id="116" name="圖形 15">
              <a:extLst>
                <a:ext uri="{FF2B5EF4-FFF2-40B4-BE49-F238E27FC236}">
                  <a16:creationId xmlns:a16="http://schemas.microsoft.com/office/drawing/2014/main" id="{26FA9835-0532-449F-90AF-62A2BC54F72F}"/>
                </a:ext>
              </a:extLst>
            </p:cNvPr>
            <p:cNvGrpSpPr/>
            <p:nvPr/>
          </p:nvGrpSpPr>
          <p:grpSpPr>
            <a:xfrm>
              <a:off x="7109989" y="4100886"/>
              <a:ext cx="106518" cy="144561"/>
              <a:chOff x="5700272" y="2268099"/>
              <a:chExt cx="128257" cy="174063"/>
            </a:xfrm>
          </p:grpSpPr>
          <p:sp>
            <p:nvSpPr>
              <p:cNvPr id="118" name="手繪多邊形: 圖案 117">
                <a:extLst>
                  <a:ext uri="{FF2B5EF4-FFF2-40B4-BE49-F238E27FC236}">
                    <a16:creationId xmlns:a16="http://schemas.microsoft.com/office/drawing/2014/main" id="{196E3BFD-CBB5-4E4D-912A-C4B774FF3A84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19" name="手繪多邊形: 圖案 118">
                <a:extLst>
                  <a:ext uri="{FF2B5EF4-FFF2-40B4-BE49-F238E27FC236}">
                    <a16:creationId xmlns:a16="http://schemas.microsoft.com/office/drawing/2014/main" id="{500A0559-0A25-465E-9940-2FEEB9E39A7D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0" name="手繪多邊形: 圖案 119">
                <a:extLst>
                  <a:ext uri="{FF2B5EF4-FFF2-40B4-BE49-F238E27FC236}">
                    <a16:creationId xmlns:a16="http://schemas.microsoft.com/office/drawing/2014/main" id="{054F5367-9820-4565-90B4-34D8AFBC378B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1" name="手繪多邊形: 圖案 120">
                <a:extLst>
                  <a:ext uri="{FF2B5EF4-FFF2-40B4-BE49-F238E27FC236}">
                    <a16:creationId xmlns:a16="http://schemas.microsoft.com/office/drawing/2014/main" id="{0FD8D86A-7DE2-4E5B-A29E-35D6B5AE3F47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</p:grp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BAAB713-9C11-B848-B250-1AA91F80C81F}"/>
              </a:ext>
            </a:extLst>
          </p:cNvPr>
          <p:cNvGrpSpPr/>
          <p:nvPr/>
        </p:nvGrpSpPr>
        <p:grpSpPr>
          <a:xfrm>
            <a:off x="2619172" y="4331974"/>
            <a:ext cx="288004" cy="288004"/>
            <a:chOff x="6446988" y="4079298"/>
            <a:chExt cx="216003" cy="216003"/>
          </a:xfrm>
        </p:grpSpPr>
        <p:sp>
          <p:nvSpPr>
            <p:cNvPr id="108" name="橢圓 107">
              <a:extLst>
                <a:ext uri="{FF2B5EF4-FFF2-40B4-BE49-F238E27FC236}">
                  <a16:creationId xmlns:a16="http://schemas.microsoft.com/office/drawing/2014/main" id="{C5133763-9BD5-4007-ADFB-9DF63D81B4A8}"/>
                </a:ext>
              </a:extLst>
            </p:cNvPr>
            <p:cNvSpPr/>
            <p:nvPr/>
          </p:nvSpPr>
          <p:spPr>
            <a:xfrm>
              <a:off x="6446988" y="4079298"/>
              <a:ext cx="216003" cy="216003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grpSp>
          <p:nvGrpSpPr>
            <p:cNvPr id="115" name="圖形 15">
              <a:extLst>
                <a:ext uri="{FF2B5EF4-FFF2-40B4-BE49-F238E27FC236}">
                  <a16:creationId xmlns:a16="http://schemas.microsoft.com/office/drawing/2014/main" id="{CF805702-25BD-479A-BD10-E25C12750400}"/>
                </a:ext>
              </a:extLst>
            </p:cNvPr>
            <p:cNvGrpSpPr/>
            <p:nvPr/>
          </p:nvGrpSpPr>
          <p:grpSpPr>
            <a:xfrm>
              <a:off x="6490749" y="4108826"/>
              <a:ext cx="106518" cy="144561"/>
              <a:chOff x="5700272" y="2268099"/>
              <a:chExt cx="128257" cy="174063"/>
            </a:xfrm>
          </p:grpSpPr>
          <p:sp>
            <p:nvSpPr>
              <p:cNvPr id="122" name="手繪多邊形: 圖案 121">
                <a:extLst>
                  <a:ext uri="{FF2B5EF4-FFF2-40B4-BE49-F238E27FC236}">
                    <a16:creationId xmlns:a16="http://schemas.microsoft.com/office/drawing/2014/main" id="{38079702-0E27-43AF-B2F7-63F112B262CC}"/>
                  </a:ext>
                </a:extLst>
              </p:cNvPr>
              <p:cNvSpPr/>
              <p:nvPr/>
            </p:nvSpPr>
            <p:spPr>
              <a:xfrm>
                <a:off x="5700272" y="2268099"/>
                <a:ext cx="128257" cy="174063"/>
              </a:xfrm>
              <a:custGeom>
                <a:avLst/>
                <a:gdLst>
                  <a:gd name="connsiteX0" fmla="*/ 62296 w 128256"/>
                  <a:gd name="connsiteY0" fmla="*/ 62296 h 174062"/>
                  <a:gd name="connsiteX1" fmla="*/ 62296 w 128256"/>
                  <a:gd name="connsiteY1" fmla="*/ 8245 h 174062"/>
                  <a:gd name="connsiteX2" fmla="*/ 124592 w 128256"/>
                  <a:gd name="connsiteY2" fmla="*/ 8245 h 174062"/>
                  <a:gd name="connsiteX3" fmla="*/ 124592 w 128256"/>
                  <a:gd name="connsiteY3" fmla="*/ 169482 h 174062"/>
                  <a:gd name="connsiteX4" fmla="*/ 8245 w 128256"/>
                  <a:gd name="connsiteY4" fmla="*/ 169482 h 174062"/>
                  <a:gd name="connsiteX5" fmla="*/ 8245 w 128256"/>
                  <a:gd name="connsiteY5" fmla="*/ 62296 h 174062"/>
                  <a:gd name="connsiteX6" fmla="*/ 62296 w 128256"/>
                  <a:gd name="connsiteY6" fmla="*/ 62296 h 174062"/>
                  <a:gd name="connsiteX7" fmla="*/ 0 w 128256"/>
                  <a:gd name="connsiteY7" fmla="*/ 59548 h 174062"/>
                  <a:gd name="connsiteX8" fmla="*/ 0 w 128256"/>
                  <a:gd name="connsiteY8" fmla="*/ 169482 h 174062"/>
                  <a:gd name="connsiteX9" fmla="*/ 0 w 128256"/>
                  <a:gd name="connsiteY9" fmla="*/ 177727 h 174062"/>
                  <a:gd name="connsiteX10" fmla="*/ 8245 w 128256"/>
                  <a:gd name="connsiteY10" fmla="*/ 177727 h 174062"/>
                  <a:gd name="connsiteX11" fmla="*/ 124592 w 128256"/>
                  <a:gd name="connsiteY11" fmla="*/ 177727 h 174062"/>
                  <a:gd name="connsiteX12" fmla="*/ 132837 w 128256"/>
                  <a:gd name="connsiteY12" fmla="*/ 177727 h 174062"/>
                  <a:gd name="connsiteX13" fmla="*/ 132837 w 128256"/>
                  <a:gd name="connsiteY13" fmla="*/ 169482 h 174062"/>
                  <a:gd name="connsiteX14" fmla="*/ 132837 w 128256"/>
                  <a:gd name="connsiteY14" fmla="*/ 8245 h 174062"/>
                  <a:gd name="connsiteX15" fmla="*/ 132837 w 128256"/>
                  <a:gd name="connsiteY15" fmla="*/ 0 h 174062"/>
                  <a:gd name="connsiteX16" fmla="*/ 124592 w 128256"/>
                  <a:gd name="connsiteY16" fmla="*/ 0 h 174062"/>
                  <a:gd name="connsiteX17" fmla="*/ 60464 w 128256"/>
                  <a:gd name="connsiteY17" fmla="*/ 0 h 174062"/>
                  <a:gd name="connsiteX18" fmla="*/ 0 w 128256"/>
                  <a:gd name="connsiteY18" fmla="*/ 59548 h 174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8256" h="174062">
                    <a:moveTo>
                      <a:pt x="62296" y="62296"/>
                    </a:moveTo>
                    <a:lnTo>
                      <a:pt x="62296" y="8245"/>
                    </a:lnTo>
                    <a:lnTo>
                      <a:pt x="124592" y="8245"/>
                    </a:lnTo>
                    <a:lnTo>
                      <a:pt x="124592" y="169482"/>
                    </a:lnTo>
                    <a:lnTo>
                      <a:pt x="8245" y="169482"/>
                    </a:lnTo>
                    <a:lnTo>
                      <a:pt x="8245" y="62296"/>
                    </a:lnTo>
                    <a:lnTo>
                      <a:pt x="62296" y="62296"/>
                    </a:lnTo>
                    <a:close/>
                    <a:moveTo>
                      <a:pt x="0" y="59548"/>
                    </a:moveTo>
                    <a:lnTo>
                      <a:pt x="0" y="169482"/>
                    </a:lnTo>
                    <a:lnTo>
                      <a:pt x="0" y="177727"/>
                    </a:lnTo>
                    <a:lnTo>
                      <a:pt x="8245" y="177727"/>
                    </a:lnTo>
                    <a:lnTo>
                      <a:pt x="124592" y="177727"/>
                    </a:lnTo>
                    <a:lnTo>
                      <a:pt x="132837" y="177727"/>
                    </a:lnTo>
                    <a:lnTo>
                      <a:pt x="132837" y="169482"/>
                    </a:lnTo>
                    <a:lnTo>
                      <a:pt x="132837" y="8245"/>
                    </a:lnTo>
                    <a:lnTo>
                      <a:pt x="132837" y="0"/>
                    </a:lnTo>
                    <a:lnTo>
                      <a:pt x="124592" y="0"/>
                    </a:lnTo>
                    <a:lnTo>
                      <a:pt x="60464" y="0"/>
                    </a:lnTo>
                    <a:lnTo>
                      <a:pt x="0" y="59548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3" name="手繪多邊形: 圖案 122">
                <a:extLst>
                  <a:ext uri="{FF2B5EF4-FFF2-40B4-BE49-F238E27FC236}">
                    <a16:creationId xmlns:a16="http://schemas.microsoft.com/office/drawing/2014/main" id="{EC189C37-51F5-477D-88CB-CF0DDB037B66}"/>
                  </a:ext>
                </a:extLst>
              </p:cNvPr>
              <p:cNvSpPr/>
              <p:nvPr/>
            </p:nvSpPr>
            <p:spPr>
              <a:xfrm>
                <a:off x="5720629" y="2349123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4" name="手繪多邊形: 圖案 123">
                <a:extLst>
                  <a:ext uri="{FF2B5EF4-FFF2-40B4-BE49-F238E27FC236}">
                    <a16:creationId xmlns:a16="http://schemas.microsoft.com/office/drawing/2014/main" id="{6F9DC9F0-4051-43D8-9692-4A7C43748C2F}"/>
                  </a:ext>
                </a:extLst>
              </p:cNvPr>
              <p:cNvSpPr/>
              <p:nvPr/>
            </p:nvSpPr>
            <p:spPr>
              <a:xfrm>
                <a:off x="5720629" y="237774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  <p:sp>
            <p:nvSpPr>
              <p:cNvPr id="125" name="手繪多邊形: 圖案 124">
                <a:extLst>
                  <a:ext uri="{FF2B5EF4-FFF2-40B4-BE49-F238E27FC236}">
                    <a16:creationId xmlns:a16="http://schemas.microsoft.com/office/drawing/2014/main" id="{1C5ABC4F-9F6F-4EC1-8471-B7CECFAE457F}"/>
                  </a:ext>
                </a:extLst>
              </p:cNvPr>
              <p:cNvSpPr/>
              <p:nvPr/>
            </p:nvSpPr>
            <p:spPr>
              <a:xfrm>
                <a:off x="5720629" y="2406620"/>
                <a:ext cx="82451" cy="9161"/>
              </a:xfrm>
              <a:custGeom>
                <a:avLst/>
                <a:gdLst>
                  <a:gd name="connsiteX0" fmla="*/ 89780 w 82450"/>
                  <a:gd name="connsiteY0" fmla="*/ 7329 h 0"/>
                  <a:gd name="connsiteX1" fmla="*/ 0 w 82450"/>
                  <a:gd name="connsiteY1" fmla="*/ 7329 h 0"/>
                  <a:gd name="connsiteX2" fmla="*/ 0 w 82450"/>
                  <a:gd name="connsiteY2" fmla="*/ 0 h 0"/>
                  <a:gd name="connsiteX3" fmla="*/ 89780 w 82450"/>
                  <a:gd name="connsiteY3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450">
                    <a:moveTo>
                      <a:pt x="89780" y="7329"/>
                    </a:moveTo>
                    <a:lnTo>
                      <a:pt x="0" y="7329"/>
                    </a:lnTo>
                    <a:lnTo>
                      <a:pt x="0" y="0"/>
                    </a:lnTo>
                    <a:lnTo>
                      <a:pt x="89780" y="0"/>
                    </a:lnTo>
                    <a:close/>
                  </a:path>
                </a:pathLst>
              </a:custGeom>
              <a:solidFill>
                <a:srgbClr val="FFFFFF"/>
              </a:solidFill>
              <a:ln w="88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/>
              </a:p>
            </p:txBody>
          </p:sp>
        </p:grpSp>
      </p:grp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9164CFD5-5BB3-194C-8573-800BF60FD949}"/>
              </a:ext>
            </a:extLst>
          </p:cNvPr>
          <p:cNvSpPr txBox="1"/>
          <p:nvPr/>
        </p:nvSpPr>
        <p:spPr>
          <a:xfrm>
            <a:off x="4828543" y="5703484"/>
            <a:ext cx="12668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200">
                <a:latin typeface="Arial" panose="020B0604020202020204" pitchFamily="34" charset="0"/>
                <a:cs typeface="Arial" panose="020B0604020202020204" pitchFamily="34" charset="0"/>
              </a:rPr>
              <a:t>SMB/AFP/NFS</a:t>
            </a:r>
            <a:endParaRPr kumimoji="1" lang="zh-TW" alt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" name="Picture 4" descr="https://www.qnap.com/i/_attach_file/product/photo/800_500/339_1524708675_TVS-951X_Front.png?v=1">
            <a:extLst>
              <a:ext uri="{FF2B5EF4-FFF2-40B4-BE49-F238E27FC236}">
                <a16:creationId xmlns:a16="http://schemas.microsoft.com/office/drawing/2014/main" id="{8A4712AE-C888-47EA-A3B0-AFDD13C9B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7588" y="3855618"/>
            <a:ext cx="1468465" cy="9177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圖片 7" descr="一張含有 向量圖形 的圖片&#10;&#10;自動產生的描述">
            <a:extLst>
              <a:ext uri="{FF2B5EF4-FFF2-40B4-BE49-F238E27FC236}">
                <a16:creationId xmlns:a16="http://schemas.microsoft.com/office/drawing/2014/main" id="{42F65ED9-3778-4478-9BA4-D98F4B632E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175" y="3701853"/>
            <a:ext cx="653995" cy="653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995A42E5-7B9C-4EF3-A429-90D21ECF8A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1339" y="2023545"/>
            <a:ext cx="2133145" cy="1044353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603C32EC-50EF-4C04-8793-11D87DD47F15}"/>
              </a:ext>
            </a:extLst>
          </p:cNvPr>
          <p:cNvSpPr/>
          <p:nvPr/>
        </p:nvSpPr>
        <p:spPr>
          <a:xfrm>
            <a:off x="542777" y="5392354"/>
            <a:ext cx="4347193" cy="806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片 14" descr="一張含有 螢幕擷取畫面 的圖片&#10;&#10;自動產生的描述">
            <a:extLst>
              <a:ext uri="{FF2B5EF4-FFF2-40B4-BE49-F238E27FC236}">
                <a16:creationId xmlns:a16="http://schemas.microsoft.com/office/drawing/2014/main" id="{650193D8-19B2-4907-857C-E16C485B72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777" y="5448667"/>
            <a:ext cx="1345048" cy="786635"/>
          </a:xfrm>
          <a:prstGeom prst="rect">
            <a:avLst/>
          </a:prstGeom>
        </p:spPr>
      </p:pic>
      <p:pic>
        <p:nvPicPr>
          <p:cNvPr id="58" name="圖片 57" descr="一張含有 螢幕擷取畫面 的圖片&#10;&#10;自動產生的描述">
            <a:extLst>
              <a:ext uri="{FF2B5EF4-FFF2-40B4-BE49-F238E27FC236}">
                <a16:creationId xmlns:a16="http://schemas.microsoft.com/office/drawing/2014/main" id="{30CEA8D7-FC68-4070-BF6C-98B9650CFE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619" y="5448667"/>
            <a:ext cx="1345048" cy="786635"/>
          </a:xfrm>
          <a:prstGeom prst="rect">
            <a:avLst/>
          </a:prstGeom>
        </p:spPr>
      </p:pic>
      <p:pic>
        <p:nvPicPr>
          <p:cNvPr id="59" name="圖片 58" descr="一張含有 螢幕擷取畫面 的圖片&#10;&#10;自動產生的描述">
            <a:extLst>
              <a:ext uri="{FF2B5EF4-FFF2-40B4-BE49-F238E27FC236}">
                <a16:creationId xmlns:a16="http://schemas.microsoft.com/office/drawing/2014/main" id="{CFAB35A3-51B4-43D4-81E4-70EBE41A9B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2632" y="5448667"/>
            <a:ext cx="1345048" cy="78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2963 L 0.00486 0.2246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27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16667E-6 -3.45679E-6 L 0.00139 0.16328 L 0.1198 0.16328 " pathEditMode="relative" rAng="0" ptsTypes="AAA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0" y="8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7 0.00432 L -0.12726 0.16142 L 0.03559 0.16358 " pathEditMode="relative" ptsTypes="AAA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52 -0.00216 L 0.14045 0.15493 L -0.0434 0.16142 " pathEditMode="relative" ptsTypes="AAA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6282DE20-2BB1-4DC6-BE5C-AC26392390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821" y="3207800"/>
            <a:ext cx="5068200" cy="119890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651B850E-08A2-492C-AA9E-C4C856D7BD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821" y="1906397"/>
            <a:ext cx="5068200" cy="1198909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D83CFC8-04B6-4D9B-B943-FFA6CFCEF4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27" y="1680002"/>
            <a:ext cx="9075688" cy="467836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1E89DCB-A5EC-4F21-8900-80B6103A5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64" y="185162"/>
            <a:ext cx="11105271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/>
              <a:t>Accelerate When Reading Cached Files​</a:t>
            </a:r>
            <a:endParaRPr lang="zh-TW" altLang="en-US">
              <a:latin typeface="微軟正黑體" panose="020B0604030504040204" pitchFamily="34" charset="-12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E7C1B19-C21A-4F36-A7CC-00FA28856F9B}"/>
              </a:ext>
            </a:extLst>
          </p:cNvPr>
          <p:cNvSpPr/>
          <p:nvPr/>
        </p:nvSpPr>
        <p:spPr>
          <a:xfrm>
            <a:off x="7468511" y="2086220"/>
            <a:ext cx="4121465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33"/>
              </a:lnSpc>
            </a:pPr>
            <a:r>
              <a:rPr lang="en-US" altLang="zh-TW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When first reading, the file will be downloaded from the cloud to the local cache volume and kept.​</a:t>
            </a:r>
            <a:endParaRPr lang="en-GB" altLang="zh-TW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D2904663-C8C6-4AA4-9E01-E63EB3E9BD8E}"/>
              </a:ext>
            </a:extLst>
          </p:cNvPr>
          <p:cNvSpPr/>
          <p:nvPr/>
        </p:nvSpPr>
        <p:spPr>
          <a:xfrm>
            <a:off x="7468511" y="3361569"/>
            <a:ext cx="3911276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33"/>
              </a:lnSpc>
            </a:pPr>
            <a:r>
              <a:rPr lang="en-GB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When reading the cached files, it will read the files in local cache volume to avoid download again.​</a:t>
            </a:r>
            <a:endParaRPr lang="en-GB" altLang="zh-TW" sz="16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0B313CFE-F2DE-4E0B-8A7D-08170C0FA936}"/>
              </a:ext>
            </a:extLst>
          </p:cNvPr>
          <p:cNvSpPr txBox="1"/>
          <p:nvPr/>
        </p:nvSpPr>
        <p:spPr>
          <a:xfrm>
            <a:off x="5741025" y="5277275"/>
            <a:ext cx="1080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/>
            <a:r>
              <a:rPr lang="en-US" altLang="zh-CN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LAN</a:t>
            </a:r>
            <a:endParaRPr lang="en-GB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8F793C6-FE8A-4E26-9BEB-791D86C3D59F}"/>
              </a:ext>
            </a:extLst>
          </p:cNvPr>
          <p:cNvSpPr/>
          <p:nvPr/>
        </p:nvSpPr>
        <p:spPr>
          <a:xfrm>
            <a:off x="2739840" y="4100953"/>
            <a:ext cx="14198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70"/>
            <a:r>
              <a:rPr lang="en-US" altLang="zh-CN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Internet</a:t>
            </a:r>
            <a:endParaRPr lang="en-GB" altLang="zh-TW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C7DF8601-C004-3C47-B10C-50FE98E6CCBC}"/>
              </a:ext>
            </a:extLst>
          </p:cNvPr>
          <p:cNvSpPr txBox="1"/>
          <p:nvPr/>
        </p:nvSpPr>
        <p:spPr>
          <a:xfrm>
            <a:off x="665609" y="5410160"/>
            <a:ext cx="1518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 Space</a:t>
            </a:r>
          </a:p>
          <a:p>
            <a:pPr algn="ctr"/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 NAS</a:t>
            </a:r>
            <a:endParaRPr lang="en-GB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61B0424-6A55-4C2A-83BF-4A5EBB981810}"/>
              </a:ext>
            </a:extLst>
          </p:cNvPr>
          <p:cNvSpPr/>
          <p:nvPr/>
        </p:nvSpPr>
        <p:spPr>
          <a:xfrm>
            <a:off x="5829798" y="5785106"/>
            <a:ext cx="902792" cy="296547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Faster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E06B58D0-F776-4C66-B8FD-85A07BBAD0BC}"/>
              </a:ext>
            </a:extLst>
          </p:cNvPr>
          <p:cNvSpPr/>
          <p:nvPr/>
        </p:nvSpPr>
        <p:spPr>
          <a:xfrm>
            <a:off x="2981674" y="4439507"/>
            <a:ext cx="936200" cy="296547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Slower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951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B4497BF-B8DB-492B-BD39-A5FF57F342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855" y="1941607"/>
            <a:ext cx="9332995" cy="4383033"/>
          </a:xfrm>
          <a:prstGeom prst="rect">
            <a:avLst/>
          </a:prstGeom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DA6AF7C0-6086-42DA-9D67-207F12D46598}"/>
              </a:ext>
            </a:extLst>
          </p:cNvPr>
          <p:cNvSpPr txBox="1"/>
          <p:nvPr/>
        </p:nvSpPr>
        <p:spPr>
          <a:xfrm>
            <a:off x="5885105" y="4703633"/>
            <a:ext cx="1349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70"/>
            <a:r>
              <a:rPr lang="en-US" altLang="zh-CN" sz="1600" b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LAN</a:t>
            </a:r>
            <a:endParaRPr lang="en-GB" sz="1600" b="1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B5C81540-A57D-413A-AF56-A1005B80A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32" y="145429"/>
            <a:ext cx="11105271" cy="1325563"/>
          </a:xfrm>
        </p:spPr>
        <p:txBody>
          <a:bodyPr>
            <a:noAutofit/>
          </a:bodyPr>
          <a:lstStyle/>
          <a:p>
            <a:pPr algn="ctr"/>
            <a:r>
              <a:rPr lang="en-US" altLang="zh-TW" sz="4000"/>
              <a:t>Cache Uploading Files To Reduce Waiting Time​</a:t>
            </a:r>
            <a:endParaRPr lang="zh-TW" altLang="en-US" sz="4000">
              <a:latin typeface="微軟正黑體" panose="020B0604030504040204" pitchFamily="34" charset="-12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5D122CA0-9CF9-4C16-981C-332428F8CDBF}"/>
              </a:ext>
            </a:extLst>
          </p:cNvPr>
          <p:cNvSpPr/>
          <p:nvPr/>
        </p:nvSpPr>
        <p:spPr>
          <a:xfrm>
            <a:off x="2719504" y="3294191"/>
            <a:ext cx="16949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Internet</a:t>
            </a:r>
            <a:b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(in background)</a:t>
            </a:r>
            <a:endParaRPr lang="en-GB" altLang="zh-TW" sz="16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F0ACBDFD-16E7-CC4C-9329-D633C13648B8}"/>
              </a:ext>
            </a:extLst>
          </p:cNvPr>
          <p:cNvSpPr txBox="1"/>
          <p:nvPr/>
        </p:nvSpPr>
        <p:spPr>
          <a:xfrm>
            <a:off x="518055" y="5740982"/>
            <a:ext cx="1411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Cache Space in NAS</a:t>
            </a:r>
            <a:endParaRPr lang="en-GB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715868A-F051-4DFA-9892-95EBC3221EB0}"/>
              </a:ext>
            </a:extLst>
          </p:cNvPr>
          <p:cNvSpPr/>
          <p:nvPr/>
        </p:nvSpPr>
        <p:spPr>
          <a:xfrm>
            <a:off x="6090267" y="5191456"/>
            <a:ext cx="938685" cy="296547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Faster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B0E0AB4-357B-4949-87E4-E148DF99BE01}"/>
              </a:ext>
            </a:extLst>
          </p:cNvPr>
          <p:cNvSpPr/>
          <p:nvPr/>
        </p:nvSpPr>
        <p:spPr>
          <a:xfrm>
            <a:off x="3387256" y="3910873"/>
            <a:ext cx="1014500" cy="296547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Slower</a:t>
            </a:r>
            <a:endParaRPr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3A18B1E3-AC6F-4D45-916D-F8D6F66C1792}"/>
              </a:ext>
            </a:extLst>
          </p:cNvPr>
          <p:cNvSpPr/>
          <p:nvPr/>
        </p:nvSpPr>
        <p:spPr>
          <a:xfrm rot="10800000">
            <a:off x="6684275" y="1937294"/>
            <a:ext cx="4983394" cy="2160994"/>
          </a:xfrm>
          <a:prstGeom prst="roundRect">
            <a:avLst>
              <a:gd name="adj" fmla="val 4290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57" name="矩形 2056">
            <a:extLst>
              <a:ext uri="{FF2B5EF4-FFF2-40B4-BE49-F238E27FC236}">
                <a16:creationId xmlns:a16="http://schemas.microsoft.com/office/drawing/2014/main" id="{D62D98B0-D83F-40A1-ABA1-1296C5687CC9}"/>
              </a:ext>
            </a:extLst>
          </p:cNvPr>
          <p:cNvSpPr/>
          <p:nvPr/>
        </p:nvSpPr>
        <p:spPr>
          <a:xfrm>
            <a:off x="6821000" y="2060285"/>
            <a:ext cx="4709944" cy="42056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2133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When uploading data to the cloud​</a:t>
            </a:r>
            <a:endParaRPr lang="zh-TW" altLang="en-US" sz="2133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63BFFE5-F97B-4DF7-843C-144FB71B9C91}"/>
              </a:ext>
            </a:extLst>
          </p:cNvPr>
          <p:cNvSpPr/>
          <p:nvPr/>
        </p:nvSpPr>
        <p:spPr>
          <a:xfrm>
            <a:off x="6848295" y="2605972"/>
            <a:ext cx="4662741" cy="1307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7C3D914-FB96-4F1D-94BB-A0E27D848E93}"/>
              </a:ext>
            </a:extLst>
          </p:cNvPr>
          <p:cNvSpPr/>
          <p:nvPr/>
        </p:nvSpPr>
        <p:spPr>
          <a:xfrm>
            <a:off x="6891511" y="2728421"/>
            <a:ext cx="4722245" cy="110081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TW" sz="16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Upload the files to NAS through LAN and then upload to the cloud in the background. It helps you reduce waiting uploading in front of your computer.​</a:t>
            </a:r>
            <a:endParaRPr lang="en-GB" altLang="zh-TW" sz="160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 descr="一張含有 向量圖形 的圖片&#10;&#10;自動產生的描述">
            <a:extLst>
              <a:ext uri="{FF2B5EF4-FFF2-40B4-BE49-F238E27FC236}">
                <a16:creationId xmlns:a16="http://schemas.microsoft.com/office/drawing/2014/main" id="{1F2669FA-B6DC-4135-8648-33371D4B2B3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4012" y="1999797"/>
            <a:ext cx="1720174" cy="99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34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DDAAA6-8200-8742-B3A8-BFC282BC3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12" y="1661758"/>
            <a:ext cx="5395415" cy="2446148"/>
          </a:xfrm>
        </p:spPr>
        <p:txBody>
          <a:bodyPr>
            <a:normAutofit/>
          </a:bodyPr>
          <a:lstStyle/>
          <a:p>
            <a:pPr algn="ctr"/>
            <a:r>
              <a:rPr lang="en-US" altLang="zh-TW" sz="4400" spc="-150"/>
              <a:t>Multimedia</a:t>
            </a:r>
            <a:r>
              <a:rPr lang="zh-TW" altLang="en-US" sz="4400" spc="-150"/>
              <a:t> </a:t>
            </a:r>
            <a:r>
              <a:rPr lang="en-US" altLang="zh-TW" sz="4400" spc="-150"/>
              <a:t>Console</a:t>
            </a:r>
            <a:r>
              <a:rPr lang="zh-TW" altLang="en-US" sz="4400" spc="-150"/>
              <a:t> </a:t>
            </a:r>
            <a:br>
              <a:rPr lang="en-US" altLang="zh-TW" spc="-150"/>
            </a:br>
            <a:r>
              <a:rPr lang="en-US" altLang="zh-TW" spc="-150"/>
              <a:t>x</a:t>
            </a:r>
            <a:br>
              <a:rPr lang="en-US" altLang="zh-TW" spc="-150"/>
            </a:br>
            <a:r>
              <a:rPr lang="en-US" altLang="zh-TW" sz="4400" err="1"/>
              <a:t>HybridMount</a:t>
            </a:r>
            <a:endParaRPr lang="en-US" sz="4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3C477-D8F9-3A4C-A26B-6A84D7AE6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594" y="4242843"/>
            <a:ext cx="5192050" cy="1446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2400"/>
              <a:t>Manage</a:t>
            </a:r>
            <a:r>
              <a:rPr lang="zh-TW" altLang="en-US" sz="2400"/>
              <a:t> </a:t>
            </a:r>
            <a:r>
              <a:rPr lang="en-US" altLang="zh-TW" sz="2400"/>
              <a:t>Multimedia</a:t>
            </a:r>
            <a:r>
              <a:rPr lang="zh-TW" altLang="en-US" sz="2400"/>
              <a:t> </a:t>
            </a:r>
            <a:r>
              <a:rPr lang="en-US" altLang="zh-TW" sz="2400"/>
              <a:t>Contents</a:t>
            </a:r>
          </a:p>
          <a:p>
            <a:pPr marL="0" indent="0" algn="ctr">
              <a:buNone/>
            </a:pPr>
            <a:r>
              <a:rPr lang="en-US" altLang="zh-TW" sz="2400"/>
              <a:t>in</a:t>
            </a:r>
            <a:r>
              <a:rPr lang="zh-TW" altLang="en-US" sz="2400"/>
              <a:t> </a:t>
            </a:r>
            <a:r>
              <a:rPr lang="en-US" altLang="zh-TW" sz="2400"/>
              <a:t>Hybrid</a:t>
            </a:r>
            <a:r>
              <a:rPr lang="zh-TW" altLang="en-US" sz="2400"/>
              <a:t> </a:t>
            </a:r>
            <a:r>
              <a:rPr lang="en-US" altLang="zh-TW" sz="2400"/>
              <a:t>Cloud</a:t>
            </a:r>
            <a:endParaRPr lang="en-US" sz="2400"/>
          </a:p>
        </p:txBody>
      </p:sp>
      <p:cxnSp>
        <p:nvCxnSpPr>
          <p:cNvPr id="5" name="直線接點 22">
            <a:extLst>
              <a:ext uri="{FF2B5EF4-FFF2-40B4-BE49-F238E27FC236}">
                <a16:creationId xmlns:a16="http://schemas.microsoft.com/office/drawing/2014/main" id="{CFBFF528-97FD-C74E-AEFF-D19C80EE196F}"/>
              </a:ext>
            </a:extLst>
          </p:cNvPr>
          <p:cNvCxnSpPr>
            <a:cxnSpLocks/>
          </p:cNvCxnSpPr>
          <p:nvPr/>
        </p:nvCxnSpPr>
        <p:spPr>
          <a:xfrm>
            <a:off x="568757" y="4024802"/>
            <a:ext cx="500143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777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監視器, 女性, 螢幕, 個人 的圖片&#10;&#10;自動產生的描述">
            <a:extLst>
              <a:ext uri="{FF2B5EF4-FFF2-40B4-BE49-F238E27FC236}">
                <a16:creationId xmlns:a16="http://schemas.microsoft.com/office/drawing/2014/main" id="{F1265244-7A2A-4A4B-AAFC-AC8FA51006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665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EB948C-8C69-6441-B0B2-BCF1BC2E2045}"/>
              </a:ext>
            </a:extLst>
          </p:cNvPr>
          <p:cNvSpPr txBox="1"/>
          <p:nvPr/>
        </p:nvSpPr>
        <p:spPr>
          <a:xfrm>
            <a:off x="4046451" y="615263"/>
            <a:ext cx="7866256" cy="13051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If you store all your photos on the cloud,</a:t>
            </a:r>
            <a:br>
              <a:rPr lang="en-US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sz="28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but cannot find a good management application.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17ED5-3DBF-D243-B01E-AB4AF9557670}"/>
              </a:ext>
            </a:extLst>
          </p:cNvPr>
          <p:cNvSpPr txBox="1"/>
          <p:nvPr/>
        </p:nvSpPr>
        <p:spPr>
          <a:xfrm>
            <a:off x="148848" y="2776096"/>
            <a:ext cx="7421524" cy="13051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If you store all your videos on the cloud,</a:t>
            </a:r>
            <a:br>
              <a:rPr lang="en-US" altLang="zh-CN" sz="28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en-US" altLang="zh-CN" sz="28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and you get tired of waiting for the download.</a:t>
            </a:r>
            <a:endParaRPr lang="en-US" sz="28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55F32-703A-A848-9AE0-8842BDAC1D05}"/>
              </a:ext>
            </a:extLst>
          </p:cNvPr>
          <p:cNvSpPr txBox="1"/>
          <p:nvPr/>
        </p:nvSpPr>
        <p:spPr>
          <a:xfrm>
            <a:off x="7559881" y="4994361"/>
            <a:ext cx="4145687" cy="14791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 Cloud</a:t>
            </a:r>
          </a:p>
          <a:p>
            <a:pPr>
              <a:lnSpc>
                <a:spcPct val="150000"/>
              </a:lnSpc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is your best choice!</a:t>
            </a:r>
          </a:p>
        </p:txBody>
      </p:sp>
    </p:spTree>
    <p:extLst>
      <p:ext uri="{BB962C8B-B14F-4D97-AF65-F5344CB8AC3E}">
        <p14:creationId xmlns:p14="http://schemas.microsoft.com/office/powerpoint/2010/main" val="3554525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C79FF5B-45B3-42D0-A44A-0CF408BCB330}"/>
              </a:ext>
            </a:extLst>
          </p:cNvPr>
          <p:cNvSpPr/>
          <p:nvPr/>
        </p:nvSpPr>
        <p:spPr>
          <a:xfrm>
            <a:off x="479452" y="1384890"/>
            <a:ext cx="11239333" cy="49940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6C69C34-5A8A-134B-925D-8ADF5C00D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73" y="238610"/>
            <a:ext cx="10992853" cy="1325563"/>
          </a:xfrm>
        </p:spPr>
        <p:txBody>
          <a:bodyPr>
            <a:normAutofit/>
          </a:bodyPr>
          <a:lstStyle/>
          <a:p>
            <a:r>
              <a:rPr lang="en-US" altLang="zh-TW" sz="4000"/>
              <a:t>Step</a:t>
            </a:r>
            <a:r>
              <a:rPr lang="zh-TW" altLang="en-US" sz="4000"/>
              <a:t> </a:t>
            </a:r>
            <a:r>
              <a:rPr lang="en-US" altLang="zh-TW" sz="4000"/>
              <a:t>1:</a:t>
            </a:r>
            <a:r>
              <a:rPr lang="zh-TW" altLang="en-US" sz="4000"/>
              <a:t> </a:t>
            </a:r>
            <a:r>
              <a:rPr lang="en-US" altLang="zh-TW" sz="4000"/>
              <a:t>Build a Hybrid Cloud with </a:t>
            </a:r>
            <a:r>
              <a:rPr lang="en-US" altLang="zh-TW" sz="4000" err="1"/>
              <a:t>HybridMount</a:t>
            </a:r>
            <a:endParaRPr lang="en-US" sz="40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EB36E2-1C6E-A74E-BD2D-366AF8CA7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816" y="2225715"/>
            <a:ext cx="5467184" cy="3237849"/>
          </a:xfrm>
        </p:spPr>
        <p:txBody>
          <a:bodyPr>
            <a:normAutofit/>
          </a:bodyPr>
          <a:lstStyle/>
          <a:p>
            <a:pPr indent="0">
              <a:lnSpc>
                <a:spcPct val="150000"/>
              </a:lnSpc>
              <a:buNone/>
            </a:pPr>
            <a:r>
              <a:rPr lang="en-US" altLang="zh-TW"/>
              <a:t>Set</a:t>
            </a:r>
            <a:r>
              <a:rPr lang="zh-TW" altLang="en-US"/>
              <a:t> </a:t>
            </a:r>
            <a:r>
              <a:rPr lang="en-US" altLang="zh-TW"/>
              <a:t>up</a:t>
            </a:r>
            <a:r>
              <a:rPr lang="zh-TW" altLang="en-US"/>
              <a:t> </a:t>
            </a:r>
            <a:r>
              <a:rPr lang="en-US" altLang="zh-TW"/>
              <a:t>a</a:t>
            </a:r>
            <a:r>
              <a:rPr lang="zh-TW" altLang="en-US"/>
              <a:t> </a:t>
            </a:r>
            <a:r>
              <a:rPr lang="en-US" altLang="zh-TW"/>
              <a:t>File Cloud</a:t>
            </a:r>
            <a:r>
              <a:rPr lang="zh-TW" altLang="en-US"/>
              <a:t> </a:t>
            </a:r>
            <a:r>
              <a:rPr lang="en-US" altLang="zh-TW"/>
              <a:t>Gateway by</a:t>
            </a:r>
            <a:r>
              <a:rPr lang="zh-TW" altLang="en-US"/>
              <a:t> </a:t>
            </a:r>
            <a:r>
              <a:rPr lang="en-US" altLang="zh-TW"/>
              <a:t>connecting</a:t>
            </a:r>
            <a:r>
              <a:rPr lang="zh-TW" altLang="en-US"/>
              <a:t> </a:t>
            </a:r>
            <a:r>
              <a:rPr lang="en-US" altLang="zh-TW"/>
              <a:t>QNAP</a:t>
            </a:r>
            <a:r>
              <a:rPr lang="zh-TW" altLang="en-US"/>
              <a:t> </a:t>
            </a:r>
            <a:r>
              <a:rPr lang="en-US" altLang="zh-TW"/>
              <a:t>NAS</a:t>
            </a:r>
            <a:r>
              <a:rPr lang="zh-TW" altLang="en-US"/>
              <a:t> </a:t>
            </a:r>
            <a:r>
              <a:rPr lang="en-US" altLang="zh-TW"/>
              <a:t>to</a:t>
            </a:r>
            <a:r>
              <a:rPr lang="zh-TW" altLang="en-US"/>
              <a:t> </a:t>
            </a:r>
            <a:r>
              <a:rPr lang="en-US" altLang="zh-TW"/>
              <a:t>cloud</a:t>
            </a:r>
            <a:r>
              <a:rPr lang="zh-TW" altLang="en-US"/>
              <a:t> </a:t>
            </a:r>
            <a:r>
              <a:rPr lang="en-US" altLang="zh-TW"/>
              <a:t>drives</a:t>
            </a:r>
            <a:r>
              <a:rPr lang="zh-TW" altLang="en-US"/>
              <a:t> </a:t>
            </a:r>
            <a:r>
              <a:rPr lang="en-US" altLang="zh-TW"/>
              <a:t>with</a:t>
            </a:r>
            <a:r>
              <a:rPr lang="zh-TW" altLang="en-US"/>
              <a:t> </a:t>
            </a:r>
            <a:r>
              <a:rPr lang="en-US" altLang="zh-TW" sz="4000" b="1" err="1"/>
              <a:t>HybridMount</a:t>
            </a:r>
            <a:r>
              <a:rPr lang="en-US" altLang="zh-TW"/>
              <a:t>, then access the cloud drive in fast transferring performance.</a:t>
            </a:r>
            <a:r>
              <a:rPr lang="zh-TW" altLang="en-US"/>
              <a:t> </a:t>
            </a:r>
            <a:endParaRPr lang="en-US" b="1"/>
          </a:p>
        </p:txBody>
      </p:sp>
      <p:pic>
        <p:nvPicPr>
          <p:cNvPr id="3" name="圖片 2" descr="一張含有 個人, 室內, 男人, 坐 的圖片&#10;&#10;自動產生的描述">
            <a:extLst>
              <a:ext uri="{FF2B5EF4-FFF2-40B4-BE49-F238E27FC236}">
                <a16:creationId xmlns:a16="http://schemas.microsoft.com/office/drawing/2014/main" id="{EF14818B-1B7A-4DC9-BEB6-E385CA9F08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323" y="1592081"/>
            <a:ext cx="7281527" cy="478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28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537F5EC0-EFC4-49B8-9413-F1F2896046A1}"/>
              </a:ext>
            </a:extLst>
          </p:cNvPr>
          <p:cNvSpPr/>
          <p:nvPr/>
        </p:nvSpPr>
        <p:spPr>
          <a:xfrm>
            <a:off x="479452" y="1384890"/>
            <a:ext cx="11239333" cy="49940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EC2E43B9-52E0-462C-B0AE-EC35333AF73F}"/>
              </a:ext>
            </a:extLst>
          </p:cNvPr>
          <p:cNvSpPr/>
          <p:nvPr/>
        </p:nvSpPr>
        <p:spPr>
          <a:xfrm>
            <a:off x="7378165" y="2420486"/>
            <a:ext cx="3824062" cy="1163224"/>
          </a:xfrm>
          <a:prstGeom prst="roundRect">
            <a:avLst>
              <a:gd name="adj" fmla="val 5382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165AA4-BBDF-BB43-9049-B6BE1E9D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627" y="235381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000"/>
              <a:t>Step</a:t>
            </a:r>
            <a:r>
              <a:rPr lang="zh-TW" altLang="en-US" sz="4000"/>
              <a:t> </a:t>
            </a:r>
            <a:r>
              <a:rPr lang="en-US" altLang="zh-TW" sz="4000"/>
              <a:t>2:</a:t>
            </a:r>
            <a:r>
              <a:rPr lang="zh-TW" altLang="en-US" sz="4000"/>
              <a:t> </a:t>
            </a:r>
            <a:r>
              <a:rPr lang="en-US" altLang="zh-CN" sz="4000"/>
              <a:t>Set Cloud Drives as Content Sources</a:t>
            </a:r>
            <a:endParaRPr lang="en-US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62A6F6-B44C-EC44-949D-7C17CA94B7F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378165" y="3790831"/>
            <a:ext cx="3824062" cy="168227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SzPct val="80000"/>
              <a:buNone/>
            </a:pPr>
            <a:r>
              <a:rPr lang="en-US" altLang="zh-CN" sz="1800"/>
              <a:t>Set the </a:t>
            </a:r>
            <a:r>
              <a:rPr lang="en-US" altLang="zh-TW" sz="1800" err="1"/>
              <a:t>Hybrid</a:t>
            </a:r>
            <a:r>
              <a:rPr lang="en-US" altLang="zh-CN" sz="1800" err="1"/>
              <a:t>Mount</a:t>
            </a:r>
            <a:r>
              <a:rPr lang="en-US" altLang="zh-CN" sz="1800"/>
              <a:t> Volume as a content source, and you can browse contents on the cloud in multimedia applications.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70E8CA-A580-614E-B640-8064400F7920}"/>
              </a:ext>
            </a:extLst>
          </p:cNvPr>
          <p:cNvSpPr txBox="1"/>
          <p:nvPr/>
        </p:nvSpPr>
        <p:spPr>
          <a:xfrm>
            <a:off x="7378165" y="2561397"/>
            <a:ext cx="3824062" cy="1065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spcBef>
                <a:spcPts val="1000"/>
              </a:spcBef>
            </a:pP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</a:t>
            </a:r>
            <a:r>
              <a:rPr lang="zh-TW" altLang="en-US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Console</a:t>
            </a:r>
          </a:p>
          <a:p>
            <a:pPr algn="ctr">
              <a:lnSpc>
                <a:spcPts val="1800"/>
              </a:lnSpc>
              <a:spcBef>
                <a:spcPts val="1000"/>
              </a:spcBef>
            </a:pP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x</a:t>
            </a:r>
          </a:p>
          <a:p>
            <a:pPr algn="ctr">
              <a:lnSpc>
                <a:spcPts val="1800"/>
              </a:lnSpc>
              <a:spcBef>
                <a:spcPts val="1000"/>
              </a:spcBef>
            </a:pPr>
            <a:r>
              <a:rPr lang="en-US" altLang="zh-TW" sz="2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HybridMount</a:t>
            </a:r>
            <a:endParaRPr lang="en-US" sz="2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BAA61225-9B7C-BE46-A134-91C6BF01D3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9" t="1657" r="547" b="1210"/>
          <a:stretch/>
        </p:blipFill>
        <p:spPr>
          <a:xfrm>
            <a:off x="965920" y="2140447"/>
            <a:ext cx="5743279" cy="3374288"/>
          </a:xfrm>
          <a:prstGeom prst="roundRect">
            <a:avLst>
              <a:gd name="adj" fmla="val 18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49DEF0-CE8C-504C-B869-CE0137385ECA}"/>
              </a:ext>
            </a:extLst>
          </p:cNvPr>
          <p:cNvSpPr/>
          <p:nvPr/>
        </p:nvSpPr>
        <p:spPr>
          <a:xfrm>
            <a:off x="4046631" y="3028240"/>
            <a:ext cx="2140772" cy="130481"/>
          </a:xfrm>
          <a:prstGeom prst="rect">
            <a:avLst/>
          </a:prstGeom>
          <a:solidFill>
            <a:srgbClr val="FE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A1C844-071E-8243-B542-BCF0BA0188D8}"/>
              </a:ext>
            </a:extLst>
          </p:cNvPr>
          <p:cNvSpPr txBox="1"/>
          <p:nvPr/>
        </p:nvSpPr>
        <p:spPr>
          <a:xfrm>
            <a:off x="3950498" y="2980254"/>
            <a:ext cx="624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solidFill>
                  <a:srgbClr val="5B5A59"/>
                </a:solidFill>
              </a:rPr>
              <a:t>Dropbox</a:t>
            </a:r>
            <a:endParaRPr lang="en-US" sz="800" b="1">
              <a:solidFill>
                <a:srgbClr val="5B5A59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0290E72-C6BD-430D-A486-FECC62B01375}"/>
              </a:ext>
            </a:extLst>
          </p:cNvPr>
          <p:cNvSpPr/>
          <p:nvPr/>
        </p:nvSpPr>
        <p:spPr>
          <a:xfrm>
            <a:off x="3791423" y="2976696"/>
            <a:ext cx="704377" cy="212652"/>
          </a:xfrm>
          <a:prstGeom prst="roundRect">
            <a:avLst/>
          </a:prstGeom>
          <a:noFill/>
          <a:ln w="38100">
            <a:solidFill>
              <a:srgbClr val="D03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0771C8-40D6-8B45-8599-BF5DCFF68906}"/>
              </a:ext>
            </a:extLst>
          </p:cNvPr>
          <p:cNvSpPr/>
          <p:nvPr/>
        </p:nvSpPr>
        <p:spPr>
          <a:xfrm>
            <a:off x="1678081" y="3400734"/>
            <a:ext cx="576169" cy="130481"/>
          </a:xfrm>
          <a:prstGeom prst="rect">
            <a:avLst/>
          </a:prstGeom>
          <a:solidFill>
            <a:srgbClr val="FE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B71199-AA18-C641-BF39-3F54000786BA}"/>
              </a:ext>
            </a:extLst>
          </p:cNvPr>
          <p:cNvSpPr txBox="1"/>
          <p:nvPr/>
        </p:nvSpPr>
        <p:spPr>
          <a:xfrm>
            <a:off x="1581948" y="3352748"/>
            <a:ext cx="624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solidFill>
                  <a:srgbClr val="5B5A59"/>
                </a:solidFill>
              </a:rPr>
              <a:t>Dropbox</a:t>
            </a:r>
            <a:endParaRPr lang="en-US" sz="800" b="1">
              <a:solidFill>
                <a:srgbClr val="5B5A59"/>
              </a:solidFill>
            </a:endParaRP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0B526A90-C3C8-4D85-A5C4-D3EC2A33C930}"/>
              </a:ext>
            </a:extLst>
          </p:cNvPr>
          <p:cNvSpPr/>
          <p:nvPr/>
        </p:nvSpPr>
        <p:spPr>
          <a:xfrm>
            <a:off x="1370830" y="3357467"/>
            <a:ext cx="740545" cy="204258"/>
          </a:xfrm>
          <a:prstGeom prst="roundRect">
            <a:avLst/>
          </a:prstGeom>
          <a:noFill/>
          <a:ln w="38100">
            <a:solidFill>
              <a:srgbClr val="D03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07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59F593-B455-42A5-A7D1-C356207C2486}"/>
              </a:ext>
            </a:extLst>
          </p:cNvPr>
          <p:cNvSpPr/>
          <p:nvPr/>
        </p:nvSpPr>
        <p:spPr>
          <a:xfrm>
            <a:off x="479452" y="1384890"/>
            <a:ext cx="11239333" cy="49940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FD507AB-B5A6-DA4A-AB5A-98E7E7445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16" y="241634"/>
            <a:ext cx="11519882" cy="1325563"/>
          </a:xfrm>
        </p:spPr>
        <p:txBody>
          <a:bodyPr>
            <a:normAutofit/>
          </a:bodyPr>
          <a:lstStyle/>
          <a:p>
            <a:r>
              <a:rPr lang="en-US" altLang="zh-TW" sz="4000">
                <a:latin typeface="Arial"/>
                <a:ea typeface="微軟正黑體"/>
                <a:cs typeface="Arial"/>
              </a:rPr>
              <a:t>Step</a:t>
            </a:r>
            <a:r>
              <a:rPr lang="zh-TW" altLang="en-US" sz="40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4000">
                <a:latin typeface="Arial"/>
                <a:ea typeface="微軟正黑體"/>
                <a:cs typeface="Arial"/>
              </a:rPr>
              <a:t>3:</a:t>
            </a:r>
            <a:r>
              <a:rPr lang="zh-TW" altLang="en-US" sz="40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4000">
                <a:latin typeface="Arial"/>
                <a:ea typeface="微軟正黑體"/>
                <a:cs typeface="Arial"/>
              </a:rPr>
              <a:t>Enjoy Multimedia Entertainment on QTS</a:t>
            </a:r>
            <a:endParaRPr lang="en-US" sz="4000">
              <a:latin typeface="Arial"/>
              <a:ea typeface="微軟正黑體"/>
              <a:cs typeface="Arial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F2B6407-D82D-F340-86F7-31733DA59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436" y="1952438"/>
            <a:ext cx="4964359" cy="41836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en-US" altLang="zh-TW">
                <a:latin typeface="Arial"/>
                <a:ea typeface="微軟正黑體"/>
                <a:cs typeface="Arial"/>
              </a:rPr>
              <a:t>Enjoy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large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storage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space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on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cloud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drives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and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various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multimedia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services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on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QTS:</a:t>
            </a:r>
            <a:endParaRPr lang="en-US" altLang="zh-CN">
              <a:latin typeface="Arial"/>
              <a:ea typeface="微軟正黑體"/>
              <a:cs typeface="Arial"/>
            </a:endParaRPr>
          </a:p>
          <a:p>
            <a:pPr marL="107950" indent="-107950">
              <a:lnSpc>
                <a:spcPts val="3000"/>
              </a:lnSpc>
            </a:pPr>
            <a:r>
              <a:rPr lang="en-US" altLang="zh-TW">
                <a:latin typeface="Arial"/>
                <a:ea typeface="微軟正黑體"/>
                <a:cs typeface="Arial"/>
              </a:rPr>
              <a:t>Use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 err="1">
                <a:latin typeface="Arial"/>
                <a:ea typeface="微軟正黑體"/>
                <a:cs typeface="Arial"/>
              </a:rPr>
              <a:t>QuMagie</a:t>
            </a:r>
            <a:r>
              <a:rPr lang="en-US" altLang="zh-TW">
                <a:latin typeface="Arial"/>
                <a:ea typeface="微軟正黑體"/>
                <a:cs typeface="Arial"/>
              </a:rPr>
              <a:t> to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smartly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organize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your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photos.</a:t>
            </a:r>
          </a:p>
          <a:p>
            <a:pPr marL="107950" indent="-107950">
              <a:lnSpc>
                <a:spcPts val="3000"/>
              </a:lnSpc>
            </a:pPr>
            <a:r>
              <a:rPr lang="en-US" altLang="zh-TW">
                <a:latin typeface="Arial"/>
                <a:ea typeface="微軟正黑體"/>
                <a:cs typeface="Arial"/>
              </a:rPr>
              <a:t>Build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your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video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library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with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Video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Station.</a:t>
            </a:r>
          </a:p>
          <a:p>
            <a:pPr marL="107950" indent="-107950">
              <a:lnSpc>
                <a:spcPts val="3000"/>
              </a:lnSpc>
            </a:pPr>
            <a:r>
              <a:rPr lang="en-US" altLang="zh-TW">
                <a:latin typeface="Arial"/>
                <a:ea typeface="微軟正黑體"/>
                <a:cs typeface="Arial"/>
              </a:rPr>
              <a:t>Stream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videos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to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different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displayers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with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DLNA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Server.</a:t>
            </a:r>
            <a:endParaRPr lang="en-US">
              <a:latin typeface="Arial"/>
              <a:ea typeface="微軟正黑體"/>
              <a:cs typeface="Arial"/>
            </a:endParaRPr>
          </a:p>
        </p:txBody>
      </p:sp>
      <p:grpSp>
        <p:nvGrpSpPr>
          <p:cNvPr id="8" name="群組 106">
            <a:extLst>
              <a:ext uri="{FF2B5EF4-FFF2-40B4-BE49-F238E27FC236}">
                <a16:creationId xmlns:a16="http://schemas.microsoft.com/office/drawing/2014/main" id="{E1FE5BA8-EE02-1949-9A0D-B85290357CC9}"/>
              </a:ext>
            </a:extLst>
          </p:cNvPr>
          <p:cNvGrpSpPr/>
          <p:nvPr/>
        </p:nvGrpSpPr>
        <p:grpSpPr>
          <a:xfrm>
            <a:off x="5775920" y="2140556"/>
            <a:ext cx="5854048" cy="3696523"/>
            <a:chOff x="4979557" y="2153705"/>
            <a:chExt cx="3712303" cy="2344121"/>
          </a:xfrm>
        </p:grpSpPr>
        <p:pic>
          <p:nvPicPr>
            <p:cNvPr id="9" name="Google Shape;270;p22">
              <a:extLst>
                <a:ext uri="{FF2B5EF4-FFF2-40B4-BE49-F238E27FC236}">
                  <a16:creationId xmlns:a16="http://schemas.microsoft.com/office/drawing/2014/main" id="{3BF01A4C-63D1-CF4B-A858-FEAC124BBB3B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92" t="15012" r="23766" b="14935"/>
            <a:stretch/>
          </p:blipFill>
          <p:spPr>
            <a:xfrm>
              <a:off x="6149766" y="2153705"/>
              <a:ext cx="192300" cy="235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72;p22">
              <a:extLst>
                <a:ext uri="{FF2B5EF4-FFF2-40B4-BE49-F238E27FC236}">
                  <a16:creationId xmlns:a16="http://schemas.microsoft.com/office/drawing/2014/main" id="{1F24FB86-5FF5-644E-BECC-AAC42AE5F8DB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4528"/>
            <a:stretch/>
          </p:blipFill>
          <p:spPr>
            <a:xfrm>
              <a:off x="4979557" y="3199682"/>
              <a:ext cx="383610" cy="236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73;p22">
              <a:extLst>
                <a:ext uri="{FF2B5EF4-FFF2-40B4-BE49-F238E27FC236}">
                  <a16:creationId xmlns:a16="http://schemas.microsoft.com/office/drawing/2014/main" id="{606450B8-19E2-4E40-A830-E6ED706554F9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4528"/>
            <a:stretch/>
          </p:blipFill>
          <p:spPr>
            <a:xfrm>
              <a:off x="6202210" y="2799181"/>
              <a:ext cx="383610" cy="2368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74;p22">
              <a:extLst>
                <a:ext uri="{FF2B5EF4-FFF2-40B4-BE49-F238E27FC236}">
                  <a16:creationId xmlns:a16="http://schemas.microsoft.com/office/drawing/2014/main" id="{69D23373-42E4-A144-90C9-09575AA047FC}"/>
                </a:ext>
              </a:extLst>
            </p:cNvPr>
            <p:cNvPicPr preferRelativeResize="0"/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992" t="15012" r="23766" b="14935"/>
            <a:stretch/>
          </p:blipFill>
          <p:spPr>
            <a:xfrm>
              <a:off x="6305763" y="3904108"/>
              <a:ext cx="192300" cy="235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75;p22">
              <a:extLst>
                <a:ext uri="{FF2B5EF4-FFF2-40B4-BE49-F238E27FC236}">
                  <a16:creationId xmlns:a16="http://schemas.microsoft.com/office/drawing/2014/main" id="{2C2C29CB-C046-7C4A-8320-7777ACFD7D5A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5972" y="2417974"/>
              <a:ext cx="230602" cy="2306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76;p22">
              <a:extLst>
                <a:ext uri="{FF2B5EF4-FFF2-40B4-BE49-F238E27FC236}">
                  <a16:creationId xmlns:a16="http://schemas.microsoft.com/office/drawing/2014/main" id="{9464D107-2DBA-8543-B637-7353A44740CB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779" t="21556" r="18767" b="22683"/>
            <a:stretch/>
          </p:blipFill>
          <p:spPr>
            <a:xfrm>
              <a:off x="5674955" y="4291936"/>
              <a:ext cx="230602" cy="20589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Google Shape;278;p22">
              <a:extLst>
                <a:ext uri="{FF2B5EF4-FFF2-40B4-BE49-F238E27FC236}">
                  <a16:creationId xmlns:a16="http://schemas.microsoft.com/office/drawing/2014/main" id="{349C63A5-045A-CC48-8CEC-7A9058DFF90B}"/>
                </a:ext>
              </a:extLst>
            </p:cNvPr>
            <p:cNvCxnSpPr>
              <a:cxnSpLocks/>
            </p:cNvCxnSpPr>
            <p:nvPr/>
          </p:nvCxnSpPr>
          <p:spPr>
            <a:xfrm>
              <a:off x="6285364" y="2659383"/>
              <a:ext cx="919230" cy="567951"/>
            </a:xfrm>
            <a:prstGeom prst="straightConnector1">
              <a:avLst/>
            </a:prstGeom>
            <a:noFill/>
            <a:ln w="10160" cap="flat" cmpd="sng">
              <a:solidFill>
                <a:srgbClr val="333F5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79;p22">
              <a:extLst>
                <a:ext uri="{FF2B5EF4-FFF2-40B4-BE49-F238E27FC236}">
                  <a16:creationId xmlns:a16="http://schemas.microsoft.com/office/drawing/2014/main" id="{06185EAF-CAFE-F04D-ACA8-4427608A832F}"/>
                </a:ext>
              </a:extLst>
            </p:cNvPr>
            <p:cNvCxnSpPr>
              <a:cxnSpLocks/>
            </p:cNvCxnSpPr>
            <p:nvPr/>
          </p:nvCxnSpPr>
          <p:spPr>
            <a:xfrm>
              <a:off x="6285364" y="3227334"/>
              <a:ext cx="919230" cy="0"/>
            </a:xfrm>
            <a:prstGeom prst="straightConnector1">
              <a:avLst/>
            </a:prstGeom>
            <a:noFill/>
            <a:ln w="10160" cap="flat" cmpd="sng">
              <a:solidFill>
                <a:srgbClr val="333F5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80;p22">
              <a:extLst>
                <a:ext uri="{FF2B5EF4-FFF2-40B4-BE49-F238E27FC236}">
                  <a16:creationId xmlns:a16="http://schemas.microsoft.com/office/drawing/2014/main" id="{55DC7864-6D50-9A48-A931-086D2AEFCB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5364" y="3227334"/>
              <a:ext cx="919230" cy="575121"/>
            </a:xfrm>
            <a:prstGeom prst="straightConnector1">
              <a:avLst/>
            </a:prstGeom>
            <a:noFill/>
            <a:ln w="10160" cap="flat" cmpd="sng">
              <a:solidFill>
                <a:srgbClr val="333F5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18" name="Picture 4" descr="https://www.qnap.com/i/_attach_file/product/photo/800_500/339_1524708675_TVS-951X_Front.png?v=1">
              <a:extLst>
                <a:ext uri="{FF2B5EF4-FFF2-40B4-BE49-F238E27FC236}">
                  <a16:creationId xmlns:a16="http://schemas.microsoft.com/office/drawing/2014/main" id="{A14F353A-831F-584B-988A-6B411E465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3595" y="2804785"/>
              <a:ext cx="1352159" cy="84509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5" descr="https://lh4.googleusercontent.com/ETlYkxMtNwBhq_pF5u1Y0xJwnaq7RXkdBxqpC3lVyjcob8rGPOWaXiTlFupURIDJ0HJjjiUV9J85QzE7q_rLvINO7Ow9ShVw_x_KIq7Mfm-4ukuNjXC_AnFPBN4-2jjw7GL0pN0LihM">
              <a:extLst>
                <a:ext uri="{FF2B5EF4-FFF2-40B4-BE49-F238E27FC236}">
                  <a16:creationId xmlns:a16="http://schemas.microsoft.com/office/drawing/2014/main" id="{F0896712-2668-F14B-AE3A-4EC6FD6843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381" y="3033552"/>
              <a:ext cx="405236" cy="40523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37" descr="https://lh3.googleusercontent.com/-NG0S4Pwe25TCICHnKWyvCv5tMwZQO4HmP1zJ8VIaAY2muB5NPdEhMsO7o3dAh04YrJwLxVE18ona_WuHYZ-pY4HnfTbOIjEhgKUWAxuOT-lfh14fMdFHPjdg1b6fdTOQIgUIO9wjn0">
              <a:extLst>
                <a:ext uri="{FF2B5EF4-FFF2-40B4-BE49-F238E27FC236}">
                  <a16:creationId xmlns:a16="http://schemas.microsoft.com/office/drawing/2014/main" id="{B21B2544-B04F-B140-B0E7-D2593053AE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381" y="3734211"/>
              <a:ext cx="405236" cy="40523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Google Shape;261;p27">
              <a:extLst>
                <a:ext uri="{FF2B5EF4-FFF2-40B4-BE49-F238E27FC236}">
                  <a16:creationId xmlns:a16="http://schemas.microsoft.com/office/drawing/2014/main" id="{C908E180-85D0-7642-897F-92F8820F28E9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72417" y="2306648"/>
              <a:ext cx="406200" cy="40617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圖形 120">
              <a:extLst>
                <a:ext uri="{FF2B5EF4-FFF2-40B4-BE49-F238E27FC236}">
                  <a16:creationId xmlns:a16="http://schemas.microsoft.com/office/drawing/2014/main" id="{19344D14-3905-1541-8CC7-F9952CB017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399432" y="2232944"/>
              <a:ext cx="813132" cy="4869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圖形 121">
              <a:extLst>
                <a:ext uri="{FF2B5EF4-FFF2-40B4-BE49-F238E27FC236}">
                  <a16:creationId xmlns:a16="http://schemas.microsoft.com/office/drawing/2014/main" id="{907B7FDB-E283-DC41-8B9E-9572460E2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5383690" y="2903641"/>
              <a:ext cx="813132" cy="48699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圖形 122">
              <a:extLst>
                <a:ext uri="{FF2B5EF4-FFF2-40B4-BE49-F238E27FC236}">
                  <a16:creationId xmlns:a16="http://schemas.microsoft.com/office/drawing/2014/main" id="{32F81EAC-331C-4A4A-B593-FB12DA34B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5399432" y="3596332"/>
              <a:ext cx="817997" cy="4899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Google Shape;275;p22">
              <a:extLst>
                <a:ext uri="{FF2B5EF4-FFF2-40B4-BE49-F238E27FC236}">
                  <a16:creationId xmlns:a16="http://schemas.microsoft.com/office/drawing/2014/main" id="{D0310CF0-EB29-874F-BA72-5E0F53A7D93F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69303" y="3813280"/>
              <a:ext cx="230602" cy="2306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文字方塊 124">
              <a:extLst>
                <a:ext uri="{FF2B5EF4-FFF2-40B4-BE49-F238E27FC236}">
                  <a16:creationId xmlns:a16="http://schemas.microsoft.com/office/drawing/2014/main" id="{81ABC062-590E-C644-A844-9F6171B201DC}"/>
                </a:ext>
              </a:extLst>
            </p:cNvPr>
            <p:cNvSpPr txBox="1"/>
            <p:nvPr/>
          </p:nvSpPr>
          <p:spPr>
            <a:xfrm>
              <a:off x="7979169" y="3471454"/>
              <a:ext cx="622306" cy="142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en-US" altLang="zh-TW" sz="1050"/>
                <a:t>Video Station</a:t>
              </a:r>
              <a:endParaRPr kumimoji="1" lang="zh-TW" altLang="en-US" sz="1050"/>
            </a:p>
          </p:txBody>
        </p:sp>
        <p:sp>
          <p:nvSpPr>
            <p:cNvPr id="27" name="文字方塊 125">
              <a:extLst>
                <a:ext uri="{FF2B5EF4-FFF2-40B4-BE49-F238E27FC236}">
                  <a16:creationId xmlns:a16="http://schemas.microsoft.com/office/drawing/2014/main" id="{3D4CD8D7-A6F2-6641-91A8-0A57026AE4FA}"/>
                </a:ext>
              </a:extLst>
            </p:cNvPr>
            <p:cNvSpPr txBox="1"/>
            <p:nvPr/>
          </p:nvSpPr>
          <p:spPr>
            <a:xfrm>
              <a:off x="7979169" y="4162571"/>
              <a:ext cx="622306" cy="142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en-US" altLang="zh-TW" sz="1050"/>
                <a:t>Music Station</a:t>
              </a:r>
              <a:endParaRPr kumimoji="1" lang="zh-TW" altLang="en-US" sz="1050"/>
            </a:p>
          </p:txBody>
        </p:sp>
        <p:sp>
          <p:nvSpPr>
            <p:cNvPr id="28" name="文字方塊 126">
              <a:extLst>
                <a:ext uri="{FF2B5EF4-FFF2-40B4-BE49-F238E27FC236}">
                  <a16:creationId xmlns:a16="http://schemas.microsoft.com/office/drawing/2014/main" id="{C4AFFD2B-7CF8-D94F-AEE1-4B6706FFB5C3}"/>
                </a:ext>
              </a:extLst>
            </p:cNvPr>
            <p:cNvSpPr txBox="1"/>
            <p:nvPr/>
          </p:nvSpPr>
          <p:spPr>
            <a:xfrm>
              <a:off x="7894757" y="2724523"/>
              <a:ext cx="797103" cy="142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en-US" altLang="zh-TW" sz="1050" err="1"/>
                <a:t>QuMagie</a:t>
              </a:r>
              <a:endParaRPr kumimoji="1" lang="zh-TW" alt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1421641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室內, 窗戶, 牆 的圖片&#10;&#10;自動產生的描述">
            <a:extLst>
              <a:ext uri="{FF2B5EF4-FFF2-40B4-BE49-F238E27FC236}">
                <a16:creationId xmlns:a16="http://schemas.microsoft.com/office/drawing/2014/main" id="{FE0BE81E-B752-4268-9EC3-ED5ACF5019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94"/>
            <a:ext cx="12207110" cy="706547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72DFDBB-FAAD-4571-B9EB-80A7C7A1C2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644"/>
          <a:stretch/>
        </p:blipFill>
        <p:spPr>
          <a:xfrm>
            <a:off x="917300" y="1823183"/>
            <a:ext cx="10218059" cy="4587007"/>
          </a:xfrm>
          <a:prstGeom prst="rect">
            <a:avLst/>
          </a:prstGeom>
        </p:spPr>
      </p:pic>
      <p:sp>
        <p:nvSpPr>
          <p:cNvPr id="334" name="Google Shape;334;p40"/>
          <p:cNvSpPr txBox="1">
            <a:spLocks noGrp="1"/>
          </p:cNvSpPr>
          <p:nvPr>
            <p:ph type="title"/>
          </p:nvPr>
        </p:nvSpPr>
        <p:spPr>
          <a:xfrm>
            <a:off x="1219301" y="365125"/>
            <a:ext cx="9644786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US" altLang="zh-CN"/>
              <a:t>Recommended Models</a:t>
            </a:r>
            <a:endParaRPr/>
          </a:p>
        </p:txBody>
      </p:sp>
      <p:pic>
        <p:nvPicPr>
          <p:cNvPr id="35" name="Google Shape;355;p40">
            <a:extLst>
              <a:ext uri="{FF2B5EF4-FFF2-40B4-BE49-F238E27FC236}">
                <a16:creationId xmlns:a16="http://schemas.microsoft.com/office/drawing/2014/main" id="{77BD2D5A-A333-4E01-A859-6FFA04A092EA}"/>
              </a:ext>
            </a:extLst>
          </p:cNvPr>
          <p:cNvPicPr preferRelativeResize="0"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5531" y="3129542"/>
            <a:ext cx="2127252" cy="132976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Google Shape;355;p40">
            <a:extLst>
              <a:ext uri="{FF2B5EF4-FFF2-40B4-BE49-F238E27FC236}">
                <a16:creationId xmlns:a16="http://schemas.microsoft.com/office/drawing/2014/main" id="{44F4DA1B-F6B9-4934-BA54-76D8C7512D10}"/>
              </a:ext>
            </a:extLst>
          </p:cNvPr>
          <p:cNvPicPr preferRelativeResize="0"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36600" y="3135366"/>
            <a:ext cx="2225227" cy="1391015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Google Shape;355;p40">
            <a:extLst>
              <a:ext uri="{FF2B5EF4-FFF2-40B4-BE49-F238E27FC236}">
                <a16:creationId xmlns:a16="http://schemas.microsoft.com/office/drawing/2014/main" id="{7464482B-DC74-4B01-8259-CA2828104810}"/>
              </a:ext>
            </a:extLst>
          </p:cNvPr>
          <p:cNvPicPr preferRelativeResize="0"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0757" y="3171746"/>
            <a:ext cx="2127249" cy="13297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9" name="Google Shape;342;p40">
            <a:extLst>
              <a:ext uri="{FF2B5EF4-FFF2-40B4-BE49-F238E27FC236}">
                <a16:creationId xmlns:a16="http://schemas.microsoft.com/office/drawing/2014/main" id="{42524EF8-729B-4DF4-BE76-543BFB827EBF}"/>
              </a:ext>
            </a:extLst>
          </p:cNvPr>
          <p:cNvSpPr txBox="1"/>
          <p:nvPr/>
        </p:nvSpPr>
        <p:spPr>
          <a:xfrm>
            <a:off x="1289641" y="2133243"/>
            <a:ext cx="2225227" cy="979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-US" altLang="zh-TW" sz="2133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Personal</a:t>
            </a:r>
          </a:p>
          <a:p>
            <a:pPr algn="ctr"/>
            <a:r>
              <a:rPr lang="en-US" sz="3200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TS-351</a:t>
            </a:r>
            <a:endParaRPr sz="3200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42;p40">
            <a:extLst>
              <a:ext uri="{FF2B5EF4-FFF2-40B4-BE49-F238E27FC236}">
                <a16:creationId xmlns:a16="http://schemas.microsoft.com/office/drawing/2014/main" id="{4521ACD3-E92A-4C95-A8A8-3123417EBC74}"/>
              </a:ext>
            </a:extLst>
          </p:cNvPr>
          <p:cNvSpPr txBox="1"/>
          <p:nvPr/>
        </p:nvSpPr>
        <p:spPr>
          <a:xfrm>
            <a:off x="3746199" y="2133243"/>
            <a:ext cx="2225227" cy="979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-US" altLang="zh-CN" sz="2133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Family</a:t>
            </a:r>
            <a:endParaRPr lang="en-US" altLang="zh-TW" sz="2133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  <a:p>
            <a:pPr algn="ctr"/>
            <a:r>
              <a:rPr lang="en-US" sz="3067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TS-453B</a:t>
            </a:r>
            <a:endParaRPr lang="en-US" sz="3067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42;p40">
            <a:extLst>
              <a:ext uri="{FF2B5EF4-FFF2-40B4-BE49-F238E27FC236}">
                <a16:creationId xmlns:a16="http://schemas.microsoft.com/office/drawing/2014/main" id="{E8957581-BBB3-4328-A9CD-8F1C70913B28}"/>
              </a:ext>
            </a:extLst>
          </p:cNvPr>
          <p:cNvSpPr txBox="1"/>
          <p:nvPr/>
        </p:nvSpPr>
        <p:spPr>
          <a:xfrm>
            <a:off x="6236600" y="2133243"/>
            <a:ext cx="2225227" cy="979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/>
            <a:r>
              <a:rPr lang="en-US" altLang="zh-TW" sz="2133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Professional</a:t>
            </a:r>
          </a:p>
          <a:p>
            <a:pPr lvl="0" algn="ctr"/>
            <a:r>
              <a:rPr lang="en-US" altLang="zh-TW" sz="2667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TVS-1282T3</a:t>
            </a:r>
          </a:p>
        </p:txBody>
      </p:sp>
      <p:sp>
        <p:nvSpPr>
          <p:cNvPr id="42" name="Google Shape;342;p40">
            <a:extLst>
              <a:ext uri="{FF2B5EF4-FFF2-40B4-BE49-F238E27FC236}">
                <a16:creationId xmlns:a16="http://schemas.microsoft.com/office/drawing/2014/main" id="{9B975CEF-C577-424E-A64F-8B24DF827093}"/>
              </a:ext>
            </a:extLst>
          </p:cNvPr>
          <p:cNvSpPr txBox="1"/>
          <p:nvPr/>
        </p:nvSpPr>
        <p:spPr>
          <a:xfrm>
            <a:off x="8709200" y="2133243"/>
            <a:ext cx="2225227" cy="979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lvl="0" algn="ctr"/>
            <a:r>
              <a:rPr lang="en-US" altLang="zh-CN" sz="2133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Studio</a:t>
            </a:r>
            <a:endParaRPr lang="en-US" altLang="zh-TW" sz="2133" b="1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/>
            <a:r>
              <a:rPr lang="en-US" altLang="zh-TW" sz="3067" b="1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TVS-872XT</a:t>
            </a:r>
          </a:p>
        </p:txBody>
      </p:sp>
      <p:sp>
        <p:nvSpPr>
          <p:cNvPr id="43" name="Google Shape;359;p40">
            <a:extLst>
              <a:ext uri="{FF2B5EF4-FFF2-40B4-BE49-F238E27FC236}">
                <a16:creationId xmlns:a16="http://schemas.microsoft.com/office/drawing/2014/main" id="{85086C66-70BA-4E41-97DC-0757CD2D6878}"/>
              </a:ext>
            </a:extLst>
          </p:cNvPr>
          <p:cNvSpPr txBox="1"/>
          <p:nvPr/>
        </p:nvSpPr>
        <p:spPr>
          <a:xfrm>
            <a:off x="1433252" y="4635969"/>
            <a:ext cx="2081616" cy="1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3 Bay</a:t>
            </a:r>
            <a:endParaRPr sz="1467">
              <a:latin typeface="Calibri"/>
              <a:ea typeface="Calibri"/>
              <a:cs typeface="Calibri"/>
              <a:sym typeface="Calibri"/>
            </a:endParaRPr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Intel® Celeron® J1800 Duo Core</a:t>
            </a:r>
            <a:endParaRPr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4GB RAM</a:t>
            </a:r>
            <a:endParaRPr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HDMI Output</a:t>
            </a:r>
            <a:endParaRPr sz="14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359;p40">
            <a:extLst>
              <a:ext uri="{FF2B5EF4-FFF2-40B4-BE49-F238E27FC236}">
                <a16:creationId xmlns:a16="http://schemas.microsoft.com/office/drawing/2014/main" id="{EEE2C854-0F7B-448D-A63D-ABC7EEE183C6}"/>
              </a:ext>
            </a:extLst>
          </p:cNvPr>
          <p:cNvSpPr txBox="1"/>
          <p:nvPr/>
        </p:nvSpPr>
        <p:spPr>
          <a:xfrm>
            <a:off x="3818004" y="4635969"/>
            <a:ext cx="2081616" cy="1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4 Bay</a:t>
            </a:r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Intel® Celeron® J3455 </a:t>
            </a:r>
            <a:r>
              <a:rPr lang="en-US" altLang="zh-CN" sz="1467">
                <a:latin typeface="Calibri"/>
                <a:ea typeface="Calibri"/>
                <a:cs typeface="Calibri"/>
                <a:sym typeface="Calibri"/>
              </a:rPr>
              <a:t>Quad-Core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4GB </a:t>
            </a:r>
            <a:r>
              <a:rPr lang="en-US" altLang="zh-CN" sz="1467">
                <a:latin typeface="Calibri"/>
                <a:ea typeface="Calibri"/>
                <a:cs typeface="Calibri"/>
                <a:sym typeface="Calibri"/>
              </a:rPr>
              <a:t>RAM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HDMI Output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CN" sz="1467">
                <a:latin typeface="Calibri"/>
                <a:ea typeface="Calibri"/>
                <a:cs typeface="Calibri"/>
                <a:sym typeface="Calibri"/>
              </a:rPr>
              <a:t>Built-in SD Card Slot</a:t>
            </a:r>
            <a:endParaRPr lang="en-US" altLang="zh-TW" sz="1467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359;p40">
            <a:extLst>
              <a:ext uri="{FF2B5EF4-FFF2-40B4-BE49-F238E27FC236}">
                <a16:creationId xmlns:a16="http://schemas.microsoft.com/office/drawing/2014/main" id="{10ADF2E4-382B-4036-B3C0-E9CAA85C2557}"/>
              </a:ext>
            </a:extLst>
          </p:cNvPr>
          <p:cNvSpPr txBox="1"/>
          <p:nvPr/>
        </p:nvSpPr>
        <p:spPr>
          <a:xfrm>
            <a:off x="6355545" y="4635969"/>
            <a:ext cx="2081616" cy="1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12 Bay</a:t>
            </a:r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Intel® Core™ i5-7500 / i7-7700 </a:t>
            </a:r>
            <a:r>
              <a:rPr lang="en-US" altLang="zh-CN" sz="1467">
                <a:latin typeface="Calibri"/>
                <a:ea typeface="Calibri"/>
                <a:cs typeface="Calibri"/>
                <a:sym typeface="Calibri"/>
              </a:rPr>
              <a:t>Quad-Core</a:t>
            </a:r>
            <a:endParaRPr lang="en-US" altLang="zh-TW" sz="1467">
              <a:latin typeface="Calibri"/>
              <a:ea typeface="Calibri"/>
              <a:cs typeface="Calibri"/>
              <a:sym typeface="Calibri"/>
            </a:endParaRPr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CN" sz="1467">
                <a:latin typeface="Calibri"/>
                <a:ea typeface="Calibri"/>
                <a:cs typeface="Calibri"/>
                <a:sym typeface="Calibri"/>
              </a:rPr>
              <a:t>Up to</a:t>
            </a:r>
            <a:r>
              <a:rPr lang="zh-TW" altLang="en-US" sz="1467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64GB </a:t>
            </a:r>
            <a:r>
              <a:rPr lang="en-US" altLang="zh-CN" sz="1467">
                <a:latin typeface="Calibri"/>
                <a:ea typeface="Calibri"/>
                <a:cs typeface="Calibri"/>
                <a:sym typeface="Calibri"/>
              </a:rPr>
              <a:t>RAM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HDMI Output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Thunderbolt 3</a:t>
            </a:r>
          </a:p>
        </p:txBody>
      </p:sp>
      <p:sp>
        <p:nvSpPr>
          <p:cNvPr id="46" name="Google Shape;359;p40">
            <a:extLst>
              <a:ext uri="{FF2B5EF4-FFF2-40B4-BE49-F238E27FC236}">
                <a16:creationId xmlns:a16="http://schemas.microsoft.com/office/drawing/2014/main" id="{5F89E33F-19E3-46AC-805F-47B423CDDE54}"/>
              </a:ext>
            </a:extLst>
          </p:cNvPr>
          <p:cNvSpPr txBox="1"/>
          <p:nvPr/>
        </p:nvSpPr>
        <p:spPr>
          <a:xfrm>
            <a:off x="8806389" y="4635969"/>
            <a:ext cx="2081616" cy="11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8 Bay</a:t>
            </a:r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Intel® Core™ i5-8400T</a:t>
            </a:r>
            <a:br>
              <a:rPr lang="en-US" altLang="zh-TW" sz="1467">
                <a:latin typeface="Calibri"/>
                <a:ea typeface="Calibri"/>
                <a:cs typeface="Calibri"/>
                <a:sym typeface="Calibri"/>
              </a:rPr>
            </a:br>
            <a:r>
              <a:rPr lang="en-US" altLang="zh-CN" sz="1467">
                <a:latin typeface="Calibri"/>
                <a:ea typeface="Calibri"/>
                <a:cs typeface="Calibri"/>
                <a:sym typeface="Calibri"/>
              </a:rPr>
              <a:t>6-core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16GB </a:t>
            </a:r>
            <a:r>
              <a:rPr lang="en-US" altLang="zh-CN" sz="1467">
                <a:latin typeface="Calibri"/>
                <a:ea typeface="Calibri"/>
                <a:cs typeface="Calibri"/>
                <a:sym typeface="Calibri"/>
              </a:rPr>
              <a:t>RAM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HDMI Output</a:t>
            </a:r>
            <a:endParaRPr lang="en-US" altLang="zh-TW" sz="1467"/>
          </a:p>
          <a:p>
            <a:pPr marL="120648" indent="-129114">
              <a:buSzPts val="1100"/>
              <a:buFont typeface="Arial"/>
              <a:buChar char="•"/>
            </a:pPr>
            <a:r>
              <a:rPr lang="en-US" altLang="zh-TW" sz="1467">
                <a:latin typeface="Calibri"/>
                <a:ea typeface="Calibri"/>
                <a:cs typeface="Calibri"/>
                <a:sym typeface="Calibri"/>
              </a:rPr>
              <a:t>Thunderbolt 3</a:t>
            </a:r>
          </a:p>
        </p:txBody>
      </p:sp>
      <p:pic>
        <p:nvPicPr>
          <p:cNvPr id="6" name="Picture 5" descr="A picture containing monitor, video, game, indoor&#10;&#10;Description automatically generated">
            <a:extLst>
              <a:ext uri="{FF2B5EF4-FFF2-40B4-BE49-F238E27FC236}">
                <a16:creationId xmlns:a16="http://schemas.microsoft.com/office/drawing/2014/main" id="{02CF7118-3CC5-C048-8275-474CCE294B7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5487" y="3128741"/>
            <a:ext cx="2225227" cy="13907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電視, 監視器, 螢幕, 室內 的圖片&#10;&#10;自動產生的描述">
            <a:extLst>
              <a:ext uri="{FF2B5EF4-FFF2-40B4-BE49-F238E27FC236}">
                <a16:creationId xmlns:a16="http://schemas.microsoft.com/office/drawing/2014/main" id="{6B1452BF-C1A8-4906-85EA-D5B3C90BEC6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4929" y="439730"/>
            <a:ext cx="1555539" cy="28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423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A1DC7F3-11A8-4ED4-869B-3E3EC8C1E4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22" r="59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065F8F-E727-9445-933B-434884384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75" y="569887"/>
            <a:ext cx="11617449" cy="1325563"/>
          </a:xfrm>
        </p:spPr>
        <p:txBody>
          <a:bodyPr>
            <a:normAutofit/>
          </a:bodyPr>
          <a:lstStyle/>
          <a:p>
            <a: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</a:t>
            </a:r>
            <a:r>
              <a:rPr lang="zh-TW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Multimedia</a:t>
            </a:r>
            <a:r>
              <a:rPr lang="zh-TW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r>
              <a:rPr lang="zh-TW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TW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</a:t>
            </a:r>
            <a:r>
              <a:rPr lang="zh-TW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DB095-2209-794A-8C28-568B7019C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021" y="1831908"/>
            <a:ext cx="10515600" cy="41384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71755" indent="179705">
              <a:lnSpc>
                <a:spcPct val="250000"/>
              </a:lnSpc>
            </a:pPr>
            <a:r>
              <a:rPr lang="en-US" altLang="ja-JP" b="1">
                <a:solidFill>
                  <a:schemeClr val="bg1"/>
                </a:solidFill>
                <a:latin typeface="Arial" panose="020B0604020202020204" pitchFamily="34" charset="0"/>
                <a:ea typeface="游ゴシック Light"/>
                <a:cs typeface="Arial" panose="020B0604020202020204" pitchFamily="34" charset="0"/>
              </a:rPr>
              <a:t>Reveal the truth about Multimedia Console</a:t>
            </a:r>
          </a:p>
          <a:p>
            <a:pPr marL="71755" indent="179705">
              <a:lnSpc>
                <a:spcPct val="250000"/>
              </a:lnSpc>
            </a:pPr>
            <a:r>
              <a:rPr lang="en-US" b="1" err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HybridMount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–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Connecting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Drives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and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NAS</a:t>
            </a:r>
            <a:endParaRPr lang="en-US" altLang="zh-CN" b="1">
              <a:solidFill>
                <a:schemeClr val="bg1"/>
              </a:solidFill>
              <a:latin typeface="Arial" panose="020B0604020202020204" pitchFamily="34" charset="0"/>
              <a:ea typeface="等线 Light"/>
              <a:cs typeface="Arial" panose="020B0604020202020204" pitchFamily="34" charset="0"/>
            </a:endParaRPr>
          </a:p>
          <a:p>
            <a:pPr marL="71755" indent="179705">
              <a:lnSpc>
                <a:spcPct val="250000"/>
              </a:lnSpc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Multimedia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Console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x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 </a:t>
            </a:r>
            <a:r>
              <a:rPr lang="en-US" altLang="zh-TW" b="1" err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HybridMount</a:t>
            </a:r>
            <a:endParaRPr lang="en-US" altLang="zh-CN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3AC1E20-BC1B-4DAA-830B-78A579C7F7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21" y="6020997"/>
            <a:ext cx="1471863" cy="2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02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C3104A8-FEA7-4794-8C49-CBE46C9F9D1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8" y="1499"/>
            <a:ext cx="12181762" cy="6860768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129A3C3-6E22-4182-AB3F-E5B74D5F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49" y="2176658"/>
            <a:ext cx="5257800" cy="250468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altLang="zh-TW" b="1">
                <a:solidFill>
                  <a:schemeClr val="bg1"/>
                </a:solidFill>
              </a:rPr>
              <a:t>QNAP</a:t>
            </a:r>
            <a:r>
              <a:rPr lang="zh-TW" altLang="en-US" b="1">
                <a:solidFill>
                  <a:schemeClr val="bg1"/>
                </a:solidFill>
              </a:rPr>
              <a:t> </a:t>
            </a:r>
            <a:r>
              <a:rPr lang="en-US" altLang="zh-TW" b="1">
                <a:solidFill>
                  <a:schemeClr val="bg1"/>
                </a:solidFill>
              </a:rPr>
              <a:t>Hybrid</a:t>
            </a:r>
            <a:r>
              <a:rPr lang="zh-TW" altLang="en-US" b="1">
                <a:solidFill>
                  <a:schemeClr val="bg1"/>
                </a:solidFill>
              </a:rPr>
              <a:t> </a:t>
            </a:r>
            <a:r>
              <a:rPr lang="en-US" altLang="zh-TW" b="1">
                <a:solidFill>
                  <a:schemeClr val="bg1"/>
                </a:solidFill>
              </a:rPr>
              <a:t>Cloud</a:t>
            </a:r>
            <a:br>
              <a:rPr lang="en-US" altLang="zh-TW" b="1">
                <a:solidFill>
                  <a:schemeClr val="bg1"/>
                </a:solidFill>
              </a:rPr>
            </a:br>
            <a:r>
              <a:rPr lang="en-US" altLang="zh-TW" b="1">
                <a:solidFill>
                  <a:schemeClr val="bg1"/>
                </a:solidFill>
              </a:rPr>
              <a:t>is</a:t>
            </a:r>
            <a:r>
              <a:rPr lang="zh-TW" altLang="en-US" b="1">
                <a:solidFill>
                  <a:schemeClr val="bg1"/>
                </a:solidFill>
              </a:rPr>
              <a:t> </a:t>
            </a:r>
            <a:r>
              <a:rPr lang="en-US" altLang="zh-TW" b="1">
                <a:solidFill>
                  <a:schemeClr val="bg1"/>
                </a:solidFill>
              </a:rPr>
              <a:t>your</a:t>
            </a:r>
            <a:r>
              <a:rPr lang="zh-TW" altLang="en-US" b="1">
                <a:solidFill>
                  <a:schemeClr val="bg1"/>
                </a:solidFill>
              </a:rPr>
              <a:t> </a:t>
            </a:r>
            <a:r>
              <a:rPr lang="en-US" altLang="zh-TW" b="1">
                <a:solidFill>
                  <a:schemeClr val="bg1"/>
                </a:solidFill>
              </a:rPr>
              <a:t>best</a:t>
            </a:r>
            <a:r>
              <a:rPr lang="zh-TW" altLang="en-US" b="1">
                <a:solidFill>
                  <a:schemeClr val="bg1"/>
                </a:solidFill>
              </a:rPr>
              <a:t> </a:t>
            </a:r>
            <a:r>
              <a:rPr lang="en-US" altLang="zh-TW" b="1">
                <a:solidFill>
                  <a:schemeClr val="bg1"/>
                </a:solidFill>
              </a:rPr>
              <a:t>choice!</a:t>
            </a:r>
            <a:endParaRPr lang="zh-TW" altLang="en-US"/>
          </a:p>
        </p:txBody>
      </p:sp>
      <p:pic>
        <p:nvPicPr>
          <p:cNvPr id="8" name="圖片 7" descr="一張含有 電視, 監視器, 螢幕, 室內 的圖片&#10;&#10;自動產生的描述">
            <a:extLst>
              <a:ext uri="{FF2B5EF4-FFF2-40B4-BE49-F238E27FC236}">
                <a16:creationId xmlns:a16="http://schemas.microsoft.com/office/drawing/2014/main" id="{57563318-DFF7-4FBF-88F3-DA423A1DFC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4929" y="439730"/>
            <a:ext cx="1555539" cy="28227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10ADB49-7D34-4DFA-8411-EB89DF36C6DD}"/>
              </a:ext>
            </a:extLst>
          </p:cNvPr>
          <p:cNvSpPr txBox="1"/>
          <p:nvPr/>
        </p:nvSpPr>
        <p:spPr>
          <a:xfrm>
            <a:off x="316949" y="6188401"/>
            <a:ext cx="54160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/>
              <a:t>Copyright © 2019 QNAP Systems, Inc. All rights reserved. QNAP® and other names of QNAP Products</a:t>
            </a:r>
            <a:r>
              <a:rPr lang="zh-TW" altLang="en-US" sz="800"/>
              <a:t> </a:t>
            </a:r>
            <a:r>
              <a:rPr lang="en-US" altLang="zh-TW" sz="800"/>
              <a:t>are</a:t>
            </a:r>
            <a:r>
              <a:rPr lang="zh-TW" altLang="en-US" sz="800"/>
              <a:t> </a:t>
            </a:r>
            <a:r>
              <a:rPr lang="en-US" altLang="zh-TW" sz="800"/>
              <a:t>proprietary</a:t>
            </a:r>
            <a:r>
              <a:rPr lang="zh-TW" altLang="en-US" sz="800"/>
              <a:t> </a:t>
            </a:r>
            <a:r>
              <a:rPr lang="en-US" altLang="zh-TW" sz="800"/>
              <a:t>marks or registered trademarks of QNAP Systems, Inc. Other products and company names mentioned herein are trademarks of their respective holders. </a:t>
            </a:r>
            <a:endParaRPr lang="zh-TW" altLang="en-US" sz="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53032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67D6CE-2048-D041-9905-38AD0B3F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09" y="1860605"/>
            <a:ext cx="5391746" cy="200081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ja-JP" sz="3100">
                <a:latin typeface="微軟正黑體"/>
                <a:ea typeface="游ゴシック Light"/>
              </a:rPr>
              <a:t>Reveal the truth about </a:t>
            </a:r>
            <a:br>
              <a:rPr lang="en-US" altLang="ja-JP">
                <a:latin typeface="微軟正黑體"/>
                <a:ea typeface="游ゴシック Light"/>
              </a:rPr>
            </a:br>
            <a:r>
              <a:rPr lang="en-US" altLang="ja-JP" sz="4000">
                <a:latin typeface="微軟正黑體"/>
                <a:ea typeface="游ゴシック Light"/>
              </a:rPr>
              <a:t>Multimedia Console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75B584-2897-2E48-95D2-5F86FF002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09" y="3996352"/>
            <a:ext cx="5542821" cy="1446381"/>
          </a:xfrm>
        </p:spPr>
        <p:txBody>
          <a:bodyPr/>
          <a:lstStyle/>
          <a:p>
            <a:r>
              <a:rPr lang="en-US" altLang="zh-CN">
                <a:ea typeface="Microsoft JhengHei" panose="020B0604030504040204" pitchFamily="34" charset="-120"/>
              </a:rPr>
              <a:t>Set</a:t>
            </a:r>
            <a:r>
              <a:rPr lang="zh-TW" altLang="en-US">
                <a:ea typeface="Microsoft JhengHei" panose="020B0604030504040204" pitchFamily="34" charset="-120"/>
              </a:rPr>
              <a:t> </a:t>
            </a:r>
            <a:r>
              <a:rPr lang="en-US" altLang="zh-CN">
                <a:ea typeface="Microsoft JhengHei" panose="020B0604030504040204" pitchFamily="34" charset="-120"/>
              </a:rPr>
              <a:t>content sources</a:t>
            </a:r>
            <a:endParaRPr lang="en-US" altLang="zh-CN"/>
          </a:p>
          <a:p>
            <a:r>
              <a:rPr lang="en-US" altLang="ja-JP">
                <a:ea typeface="Microsoft JhengHei" panose="020B0604030504040204" pitchFamily="34" charset="-120"/>
              </a:rPr>
              <a:t>Smoothly upgrade from Media Library</a:t>
            </a:r>
            <a:endParaRPr lang="en-US" spc="-150"/>
          </a:p>
        </p:txBody>
      </p:sp>
    </p:spTree>
    <p:extLst>
      <p:ext uri="{BB962C8B-B14F-4D97-AF65-F5344CB8AC3E}">
        <p14:creationId xmlns:p14="http://schemas.microsoft.com/office/powerpoint/2010/main" val="1850731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7BC70A06-6D4F-405A-8CE6-1C02FF1FCF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500" y="1716057"/>
            <a:ext cx="1301278" cy="943945"/>
          </a:xfrm>
          <a:prstGeom prst="rect">
            <a:avLst/>
          </a:prstGeom>
        </p:spPr>
      </p:pic>
      <p:sp>
        <p:nvSpPr>
          <p:cNvPr id="18" name="橢圓 17">
            <a:extLst>
              <a:ext uri="{FF2B5EF4-FFF2-40B4-BE49-F238E27FC236}">
                <a16:creationId xmlns:a16="http://schemas.microsoft.com/office/drawing/2014/main" id="{D9230D94-399A-4EDF-8421-609B189A4901}"/>
              </a:ext>
            </a:extLst>
          </p:cNvPr>
          <p:cNvSpPr/>
          <p:nvPr/>
        </p:nvSpPr>
        <p:spPr>
          <a:xfrm>
            <a:off x="6290319" y="1610139"/>
            <a:ext cx="2138353" cy="2138353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橢圓 1">
            <a:extLst>
              <a:ext uri="{FF2B5EF4-FFF2-40B4-BE49-F238E27FC236}">
                <a16:creationId xmlns:a16="http://schemas.microsoft.com/office/drawing/2014/main" id="{D571284F-BFB6-4196-8A5D-644EA78E90A8}"/>
              </a:ext>
            </a:extLst>
          </p:cNvPr>
          <p:cNvSpPr/>
          <p:nvPr/>
        </p:nvSpPr>
        <p:spPr>
          <a:xfrm>
            <a:off x="455003" y="1610139"/>
            <a:ext cx="2138353" cy="2138353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999E5263-65D8-490D-BBA2-757F6A777A65}"/>
              </a:ext>
            </a:extLst>
          </p:cNvPr>
          <p:cNvSpPr/>
          <p:nvPr/>
        </p:nvSpPr>
        <p:spPr>
          <a:xfrm>
            <a:off x="6294335" y="2686929"/>
            <a:ext cx="5508766" cy="3666162"/>
          </a:xfrm>
          <a:prstGeom prst="roundRect">
            <a:avLst>
              <a:gd name="adj" fmla="val 6497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59DB5951-7606-4C0F-9A18-A89D0CAABABE}"/>
              </a:ext>
            </a:extLst>
          </p:cNvPr>
          <p:cNvSpPr/>
          <p:nvPr/>
        </p:nvSpPr>
        <p:spPr>
          <a:xfrm>
            <a:off x="456241" y="2686928"/>
            <a:ext cx="5508766" cy="3666163"/>
          </a:xfrm>
          <a:prstGeom prst="roundRect">
            <a:avLst>
              <a:gd name="adj" fmla="val 6497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FC62AE-7A5D-8842-9118-674799F7A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977" y="83132"/>
            <a:ext cx="11360621" cy="1325563"/>
          </a:xfrm>
        </p:spPr>
        <p:txBody>
          <a:bodyPr>
            <a:normAutofit/>
          </a:bodyPr>
          <a:lstStyle/>
          <a:p>
            <a:r>
              <a:rPr lang="en-US" altLang="zh-CN" sz="4000">
                <a:latin typeface="Arial" panose="020B0604020202020204" pitchFamily="34" charset="0"/>
                <a:cs typeface="Arial" panose="020B0604020202020204" pitchFamily="34" charset="0"/>
              </a:rPr>
              <a:t>Why don’t my photos appear in Photo Station?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51D67584-6C25-4925-AB32-615EAB305F03}"/>
              </a:ext>
            </a:extLst>
          </p:cNvPr>
          <p:cNvSpPr txBox="1">
            <a:spLocks/>
          </p:cNvSpPr>
          <p:nvPr/>
        </p:nvSpPr>
        <p:spPr>
          <a:xfrm>
            <a:off x="659081" y="4064557"/>
            <a:ext cx="5508766" cy="1792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altLang="zh-CN" b="1">
                <a:solidFill>
                  <a:schemeClr val="bg1"/>
                </a:solidFill>
              </a:rPr>
              <a:t>Set the folder as a “Media Folder” in Control Panel.</a:t>
            </a:r>
          </a:p>
          <a:p>
            <a:pPr marL="361950" indent="-3619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altLang="zh-CN" b="1">
                <a:solidFill>
                  <a:schemeClr val="bg1"/>
                </a:solidFill>
              </a:rPr>
              <a:t>Set the folder property as “Photo”, “Video”, or “Music” in File Station.</a:t>
            </a:r>
          </a:p>
          <a:p>
            <a:pPr marL="361950" indent="-3619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altLang="zh-CN" b="1">
                <a:solidFill>
                  <a:schemeClr val="bg1"/>
                </a:solidFill>
              </a:rPr>
              <a:t>Set content sources in different applications.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A47BD34D-015D-46BD-9082-5ED6B765B9F2}"/>
              </a:ext>
            </a:extLst>
          </p:cNvPr>
          <p:cNvSpPr txBox="1">
            <a:spLocks/>
          </p:cNvSpPr>
          <p:nvPr/>
        </p:nvSpPr>
        <p:spPr>
          <a:xfrm>
            <a:off x="6562026" y="4064557"/>
            <a:ext cx="4633560" cy="1186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lvl="0" indent="-3619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altLang="zh-CN" b="1">
                <a:solidFill>
                  <a:schemeClr val="bg1"/>
                </a:solidFill>
              </a:rPr>
              <a:t>Set content sources for all multimedia applications in Multimedia Console!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08975BFB-B540-42D5-8E37-E043FF115830}"/>
              </a:ext>
            </a:extLst>
          </p:cNvPr>
          <p:cNvSpPr txBox="1"/>
          <p:nvPr/>
        </p:nvSpPr>
        <p:spPr>
          <a:xfrm>
            <a:off x="659081" y="2970690"/>
            <a:ext cx="530592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spcBef>
                <a:spcPts val="1000"/>
              </a:spcBef>
              <a:buClr>
                <a:prstClr val="white"/>
              </a:buClr>
              <a:buSzPct val="90000"/>
              <a:defRPr/>
            </a:pPr>
            <a:r>
              <a:rPr lang="en-US" altLang="zh-TW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Before QTS 4.4.1, you have to choose 1 method from the following 3: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D530364-60B2-45E8-AE93-A67450297174}"/>
              </a:ext>
            </a:extLst>
          </p:cNvPr>
          <p:cNvSpPr txBox="1"/>
          <p:nvPr/>
        </p:nvSpPr>
        <p:spPr>
          <a:xfrm>
            <a:off x="6499403" y="2970690"/>
            <a:ext cx="530592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80000"/>
              </a:lnSpc>
              <a:spcBef>
                <a:spcPts val="1000"/>
              </a:spcBef>
              <a:buClr>
                <a:prstClr val="white"/>
              </a:buClr>
              <a:buSzPct val="90000"/>
              <a:defRPr/>
            </a:pPr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From QTS 4.4.1, you only need to go to Multimedia Console:</a:t>
            </a: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9E9BA0E0-8CED-4EE5-855D-37573CFC2D76}"/>
              </a:ext>
            </a:extLst>
          </p:cNvPr>
          <p:cNvCxnSpPr>
            <a:cxnSpLocks/>
          </p:cNvCxnSpPr>
          <p:nvPr/>
        </p:nvCxnSpPr>
        <p:spPr>
          <a:xfrm>
            <a:off x="6477802" y="3964642"/>
            <a:ext cx="50014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>
            <a:extLst>
              <a:ext uri="{FF2B5EF4-FFF2-40B4-BE49-F238E27FC236}">
                <a16:creationId xmlns:a16="http://schemas.microsoft.com/office/drawing/2014/main" id="{461AB8C2-0965-4101-9172-9668A2EF85B2}"/>
              </a:ext>
            </a:extLst>
          </p:cNvPr>
          <p:cNvCxnSpPr>
            <a:cxnSpLocks/>
          </p:cNvCxnSpPr>
          <p:nvPr/>
        </p:nvCxnSpPr>
        <p:spPr>
          <a:xfrm>
            <a:off x="695978" y="3964642"/>
            <a:ext cx="50014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DDF60FAE-96F8-4361-BAD1-2A0F82996740}"/>
              </a:ext>
            </a:extLst>
          </p:cNvPr>
          <p:cNvSpPr txBox="1"/>
          <p:nvPr/>
        </p:nvSpPr>
        <p:spPr>
          <a:xfrm>
            <a:off x="455003" y="1848319"/>
            <a:ext cx="2138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Scattered</a:t>
            </a:r>
          </a:p>
          <a:p>
            <a:pPr algn="ctr"/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Complicated</a:t>
            </a: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270CA40-6DBB-4A68-815C-144CAF62BC56}"/>
              </a:ext>
            </a:extLst>
          </p:cNvPr>
          <p:cNvSpPr txBox="1"/>
          <p:nvPr/>
        </p:nvSpPr>
        <p:spPr>
          <a:xfrm>
            <a:off x="6477802" y="1890230"/>
            <a:ext cx="1776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Collected</a:t>
            </a:r>
          </a:p>
          <a:p>
            <a:pPr algn="ctr"/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Simplified</a:t>
            </a:r>
          </a:p>
        </p:txBody>
      </p:sp>
    </p:spTree>
    <p:extLst>
      <p:ext uri="{BB962C8B-B14F-4D97-AF65-F5344CB8AC3E}">
        <p14:creationId xmlns:p14="http://schemas.microsoft.com/office/powerpoint/2010/main" val="739845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DC1120E-F3FE-5A4C-BFB9-DAB61641E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" t="1411" r="7208" b="1502"/>
          <a:stretch/>
        </p:blipFill>
        <p:spPr>
          <a:xfrm>
            <a:off x="4078264" y="1807278"/>
            <a:ext cx="7346191" cy="4489340"/>
          </a:xfrm>
          <a:prstGeom prst="roundRect">
            <a:avLst>
              <a:gd name="adj" fmla="val 18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7558F8D-C213-D14E-92DE-C9EB60695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52" y="89605"/>
            <a:ext cx="11819895" cy="1325563"/>
          </a:xfrm>
        </p:spPr>
        <p:txBody>
          <a:bodyPr>
            <a:normAutofit/>
          </a:bodyPr>
          <a:lstStyle/>
          <a:p>
            <a:r>
              <a:rPr lang="en-US" altLang="zh-CN" sz="4000"/>
              <a:t>Set Content Sources for All Multimedia Applications</a:t>
            </a:r>
            <a:endParaRPr lang="en-US" sz="40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C61217-219C-304A-BE66-98462FBFC02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277789" y="2707483"/>
            <a:ext cx="3800475" cy="525462"/>
          </a:xfrm>
        </p:spPr>
        <p:txBody>
          <a:bodyPr anchor="ctr">
            <a:noAutofit/>
          </a:bodyPr>
          <a:lstStyle/>
          <a:p>
            <a:pPr marL="0" indent="0">
              <a:lnSpc>
                <a:spcPts val="1400"/>
              </a:lnSpc>
              <a:buNone/>
            </a:pPr>
            <a:r>
              <a:rPr lang="en-US" altLang="zh-CN" sz="2500" b="1">
                <a:solidFill>
                  <a:srgbClr val="7030A0"/>
                </a:solidFill>
              </a:rPr>
              <a:t>Go to </a:t>
            </a:r>
          </a:p>
          <a:p>
            <a:pPr marL="0" indent="0">
              <a:lnSpc>
                <a:spcPts val="1400"/>
              </a:lnSpc>
              <a:buNone/>
            </a:pPr>
            <a:r>
              <a:rPr lang="en-US" altLang="zh-CN" sz="2500" b="1">
                <a:solidFill>
                  <a:srgbClr val="7030A0"/>
                </a:solidFill>
              </a:rPr>
              <a:t>Content Management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2A55879-A185-439F-90D3-42080E611DEE}"/>
              </a:ext>
            </a:extLst>
          </p:cNvPr>
          <p:cNvSpPr txBox="1">
            <a:spLocks/>
          </p:cNvSpPr>
          <p:nvPr/>
        </p:nvSpPr>
        <p:spPr>
          <a:xfrm>
            <a:off x="277789" y="3429000"/>
            <a:ext cx="3421388" cy="841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None/>
              <a:defRPr/>
            </a:pPr>
            <a:r>
              <a:rPr lang="en-US" altLang="zh-CN" sz="1800">
                <a:solidFill>
                  <a:prstClr val="black"/>
                </a:solidFill>
              </a:rPr>
              <a:t>Assign folders as content sources for each application.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FFBAF1B-1139-4EB7-A513-661F612A14F4}"/>
              </a:ext>
            </a:extLst>
          </p:cNvPr>
          <p:cNvSpPr/>
          <p:nvPr/>
        </p:nvSpPr>
        <p:spPr>
          <a:xfrm>
            <a:off x="4086215" y="2655736"/>
            <a:ext cx="1463795" cy="389661"/>
          </a:xfrm>
          <a:prstGeom prst="rect">
            <a:avLst/>
          </a:prstGeom>
          <a:noFill/>
          <a:ln w="28575">
            <a:solidFill>
              <a:srgbClr val="D03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EF8C6C3-BADA-4CD7-9310-9C86BDF399C8}"/>
              </a:ext>
            </a:extLst>
          </p:cNvPr>
          <p:cNvCxnSpPr/>
          <p:nvPr/>
        </p:nvCxnSpPr>
        <p:spPr>
          <a:xfrm>
            <a:off x="249653" y="3331651"/>
            <a:ext cx="342138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481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>
            <a:extLst>
              <a:ext uri="{FF2B5EF4-FFF2-40B4-BE49-F238E27FC236}">
                <a16:creationId xmlns:a16="http://schemas.microsoft.com/office/drawing/2014/main" id="{D6418C31-E29D-40A5-9E67-C798629C8A95}"/>
              </a:ext>
            </a:extLst>
          </p:cNvPr>
          <p:cNvSpPr/>
          <p:nvPr/>
        </p:nvSpPr>
        <p:spPr>
          <a:xfrm>
            <a:off x="479452" y="1384890"/>
            <a:ext cx="11239333" cy="49940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 descr="一張含有 物件, 光 的圖片&#10;&#10;自動產生的描述">
            <a:extLst>
              <a:ext uri="{FF2B5EF4-FFF2-40B4-BE49-F238E27FC236}">
                <a16:creationId xmlns:a16="http://schemas.microsoft.com/office/drawing/2014/main" id="{923AE8CA-4694-40B4-AD22-B76A84A4B2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70" y="1620210"/>
            <a:ext cx="2114438" cy="2114438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60B71A4C-2FB8-4083-A979-92631A4BCC5D}"/>
              </a:ext>
            </a:extLst>
          </p:cNvPr>
          <p:cNvSpPr txBox="1"/>
          <p:nvPr/>
        </p:nvSpPr>
        <p:spPr>
          <a:xfrm>
            <a:off x="760939" y="1866062"/>
            <a:ext cx="18147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TW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Upgrade</a:t>
            </a:r>
            <a:r>
              <a:rPr lang="zh-TW" altLang="en-US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endParaRPr lang="en-US" altLang="zh-TW" b="1">
              <a:solidFill>
                <a:srgbClr val="7030A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US" altLang="zh-TW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Multimedia</a:t>
            </a:r>
            <a:r>
              <a:rPr lang="zh-TW" altLang="en-US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b="1">
                <a:solidFill>
                  <a:srgbClr val="7030A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Console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C4821A5-2853-44D4-B918-B11CDFA8B9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211699" y="2811330"/>
            <a:ext cx="951503" cy="60183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2762189-EB72-A240-9D0C-CD5445AB3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3" y="202675"/>
            <a:ext cx="11899231" cy="1325563"/>
          </a:xfrm>
        </p:spPr>
        <p:txBody>
          <a:bodyPr>
            <a:normAutofit/>
          </a:bodyPr>
          <a:lstStyle/>
          <a:p>
            <a:r>
              <a:rPr lang="en-US" altLang="zh-CN" sz="3400"/>
              <a:t>Smoothly Upgrade from Media Library to Multimedia Console</a:t>
            </a:r>
            <a:endParaRPr lang="en-US" sz="3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027D7B-77E9-AC42-BD97-3A0265336170}"/>
              </a:ext>
            </a:extLst>
          </p:cNvPr>
          <p:cNvSpPr txBox="1"/>
          <p:nvPr/>
        </p:nvSpPr>
        <p:spPr>
          <a:xfrm>
            <a:off x="656700" y="4827313"/>
            <a:ext cx="200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600">
                <a:solidFill>
                  <a:prstClr val="black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Upgrade to content sources for each application based on folder properties.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EFC032-6191-1345-8954-853C8F767628}"/>
              </a:ext>
            </a:extLst>
          </p:cNvPr>
          <p:cNvSpPr txBox="1"/>
          <p:nvPr/>
        </p:nvSpPr>
        <p:spPr>
          <a:xfrm>
            <a:off x="3664570" y="1385877"/>
            <a:ext cx="1502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Photo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7E9C9736-4AD6-48C2-BD73-2DD2F8ED6D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0203" y="1702313"/>
            <a:ext cx="9569973" cy="4661479"/>
          </a:xfrm>
          <a:prstGeom prst="rect">
            <a:avLst/>
          </a:prstGeom>
        </p:spPr>
      </p:pic>
      <p:sp>
        <p:nvSpPr>
          <p:cNvPr id="27" name="TextBox 5">
            <a:extLst>
              <a:ext uri="{FF2B5EF4-FFF2-40B4-BE49-F238E27FC236}">
                <a16:creationId xmlns:a16="http://schemas.microsoft.com/office/drawing/2014/main" id="{58B8CCDA-D353-484B-9EC6-18D57DCDFD98}"/>
              </a:ext>
            </a:extLst>
          </p:cNvPr>
          <p:cNvSpPr txBox="1"/>
          <p:nvPr/>
        </p:nvSpPr>
        <p:spPr>
          <a:xfrm>
            <a:off x="6181710" y="1385877"/>
            <a:ext cx="1502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49AEAE93-50AC-4F8E-94ED-5E004F214E11}"/>
              </a:ext>
            </a:extLst>
          </p:cNvPr>
          <p:cNvSpPr txBox="1"/>
          <p:nvPr/>
        </p:nvSpPr>
        <p:spPr>
          <a:xfrm>
            <a:off x="8698850" y="1385877"/>
            <a:ext cx="1502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Music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TextBox 5">
            <a:extLst>
              <a:ext uri="{FF2B5EF4-FFF2-40B4-BE49-F238E27FC236}">
                <a16:creationId xmlns:a16="http://schemas.microsoft.com/office/drawing/2014/main" id="{F3514E5A-9655-420A-ADA6-9DA2F37B4198}"/>
              </a:ext>
            </a:extLst>
          </p:cNvPr>
          <p:cNvSpPr txBox="1"/>
          <p:nvPr/>
        </p:nvSpPr>
        <p:spPr>
          <a:xfrm>
            <a:off x="5346131" y="4624624"/>
            <a:ext cx="19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Video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88EFF0E1-47CE-4D3E-B641-79D249810A02}"/>
              </a:ext>
            </a:extLst>
          </p:cNvPr>
          <p:cNvSpPr txBox="1"/>
          <p:nvPr/>
        </p:nvSpPr>
        <p:spPr>
          <a:xfrm>
            <a:off x="7455088" y="4624624"/>
            <a:ext cx="19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Music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Station</a:t>
            </a:r>
          </a:p>
        </p:txBody>
      </p:sp>
      <p:sp>
        <p:nvSpPr>
          <p:cNvPr id="35" name="TextBox 5">
            <a:extLst>
              <a:ext uri="{FF2B5EF4-FFF2-40B4-BE49-F238E27FC236}">
                <a16:creationId xmlns:a16="http://schemas.microsoft.com/office/drawing/2014/main" id="{4EEC60FA-95C3-44D8-B8A1-D19ABFB8C54B}"/>
              </a:ext>
            </a:extLst>
          </p:cNvPr>
          <p:cNvSpPr txBox="1"/>
          <p:nvPr/>
        </p:nvSpPr>
        <p:spPr>
          <a:xfrm>
            <a:off x="4027816" y="5605539"/>
            <a:ext cx="139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QuMagie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38" name="TextBox 5">
            <a:extLst>
              <a:ext uri="{FF2B5EF4-FFF2-40B4-BE49-F238E27FC236}">
                <a16:creationId xmlns:a16="http://schemas.microsoft.com/office/drawing/2014/main" id="{14B3EF7D-B994-4217-8667-BE0D95315669}"/>
              </a:ext>
            </a:extLst>
          </p:cNvPr>
          <p:cNvSpPr txBox="1"/>
          <p:nvPr/>
        </p:nvSpPr>
        <p:spPr>
          <a:xfrm>
            <a:off x="2721650" y="4536947"/>
            <a:ext cx="1047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Photo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Station</a:t>
            </a:r>
          </a:p>
        </p:txBody>
      </p: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CC10BD7E-6FE4-4652-977B-F72D8F14911D}"/>
              </a:ext>
            </a:extLst>
          </p:cNvPr>
          <p:cNvCxnSpPr>
            <a:cxnSpLocks/>
          </p:cNvCxnSpPr>
          <p:nvPr/>
        </p:nvCxnSpPr>
        <p:spPr>
          <a:xfrm>
            <a:off x="4509079" y="2562079"/>
            <a:ext cx="5232903" cy="1671280"/>
          </a:xfrm>
          <a:prstGeom prst="straightConnector1">
            <a:avLst/>
          </a:prstGeom>
          <a:ln w="57150">
            <a:solidFill>
              <a:srgbClr val="EE4C04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單箭頭接點 46">
            <a:extLst>
              <a:ext uri="{FF2B5EF4-FFF2-40B4-BE49-F238E27FC236}">
                <a16:creationId xmlns:a16="http://schemas.microsoft.com/office/drawing/2014/main" id="{F4FA3649-98FD-4351-85A8-8744D07C7D97}"/>
              </a:ext>
            </a:extLst>
          </p:cNvPr>
          <p:cNvCxnSpPr>
            <a:cxnSpLocks/>
          </p:cNvCxnSpPr>
          <p:nvPr/>
        </p:nvCxnSpPr>
        <p:spPr>
          <a:xfrm>
            <a:off x="7137956" y="2557895"/>
            <a:ext cx="3063184" cy="1637739"/>
          </a:xfrm>
          <a:prstGeom prst="straightConnector1">
            <a:avLst/>
          </a:prstGeom>
          <a:ln w="57150">
            <a:solidFill>
              <a:srgbClr val="EE4C04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9F098C74-B1C0-49D5-B42C-7DAF75345CC2}"/>
              </a:ext>
            </a:extLst>
          </p:cNvPr>
          <p:cNvCxnSpPr>
            <a:cxnSpLocks/>
          </p:cNvCxnSpPr>
          <p:nvPr/>
        </p:nvCxnSpPr>
        <p:spPr>
          <a:xfrm>
            <a:off x="9677233" y="2540585"/>
            <a:ext cx="827316" cy="1586930"/>
          </a:xfrm>
          <a:prstGeom prst="straightConnector1">
            <a:avLst/>
          </a:prstGeom>
          <a:ln w="57150">
            <a:solidFill>
              <a:srgbClr val="EE4C04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DC8560D4-6286-430C-8DE0-13E46F6B9129}"/>
              </a:ext>
            </a:extLst>
          </p:cNvPr>
          <p:cNvCxnSpPr/>
          <p:nvPr/>
        </p:nvCxnSpPr>
        <p:spPr>
          <a:xfrm>
            <a:off x="4509079" y="2540585"/>
            <a:ext cx="0" cy="1733266"/>
          </a:xfrm>
          <a:prstGeom prst="straightConnector1">
            <a:avLst/>
          </a:prstGeom>
          <a:ln w="57150">
            <a:solidFill>
              <a:srgbClr val="00B0F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單箭頭接點 38">
            <a:extLst>
              <a:ext uri="{FF2B5EF4-FFF2-40B4-BE49-F238E27FC236}">
                <a16:creationId xmlns:a16="http://schemas.microsoft.com/office/drawing/2014/main" id="{2E61074C-A129-4E2A-B0FE-3AF15FA5DF46}"/>
              </a:ext>
            </a:extLst>
          </p:cNvPr>
          <p:cNvCxnSpPr>
            <a:cxnSpLocks/>
          </p:cNvCxnSpPr>
          <p:nvPr/>
        </p:nvCxnSpPr>
        <p:spPr>
          <a:xfrm flipH="1">
            <a:off x="4840768" y="2562079"/>
            <a:ext cx="2298032" cy="1684366"/>
          </a:xfrm>
          <a:prstGeom prst="straightConnector1">
            <a:avLst/>
          </a:prstGeom>
          <a:ln w="57150">
            <a:solidFill>
              <a:srgbClr val="00B0F0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B158DA79-7D62-4351-A483-053BFD1E9C17}"/>
              </a:ext>
            </a:extLst>
          </p:cNvPr>
          <p:cNvCxnSpPr>
            <a:cxnSpLocks/>
          </p:cNvCxnSpPr>
          <p:nvPr/>
        </p:nvCxnSpPr>
        <p:spPr>
          <a:xfrm flipH="1">
            <a:off x="6308297" y="2562079"/>
            <a:ext cx="829659" cy="1711772"/>
          </a:xfrm>
          <a:prstGeom prst="straightConnector1">
            <a:avLst/>
          </a:prstGeom>
          <a:ln w="57150">
            <a:solidFill>
              <a:srgbClr val="32D23A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560A8A07-2DAA-4475-8CDF-046A72A2712B}"/>
              </a:ext>
            </a:extLst>
          </p:cNvPr>
          <p:cNvCxnSpPr>
            <a:cxnSpLocks/>
          </p:cNvCxnSpPr>
          <p:nvPr/>
        </p:nvCxnSpPr>
        <p:spPr>
          <a:xfrm flipH="1">
            <a:off x="8380842" y="2540585"/>
            <a:ext cx="1296391" cy="1705860"/>
          </a:xfrm>
          <a:prstGeom prst="straightConnector1">
            <a:avLst/>
          </a:prstGeom>
          <a:ln w="57150">
            <a:solidFill>
              <a:srgbClr val="D038DC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5">
            <a:extLst>
              <a:ext uri="{FF2B5EF4-FFF2-40B4-BE49-F238E27FC236}">
                <a16:creationId xmlns:a16="http://schemas.microsoft.com/office/drawing/2014/main" id="{87498063-1F9E-461A-B043-101DAD90F91D}"/>
              </a:ext>
            </a:extLst>
          </p:cNvPr>
          <p:cNvSpPr txBox="1"/>
          <p:nvPr/>
        </p:nvSpPr>
        <p:spPr>
          <a:xfrm>
            <a:off x="9511433" y="4624624"/>
            <a:ext cx="192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DLNA</a:t>
            </a:r>
            <a:r>
              <a:rPr kumimoji="0" lang="zh-TW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</a:t>
            </a:r>
            <a:endParaRPr kumimoji="0" lang="en-US" altLang="zh-TW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新細明體" panose="02020500000000000000" pitchFamily="18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88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一張含有 個人, 水, 水上運動, 男人 的圖片&#10;&#10;自動產生的描述">
            <a:extLst>
              <a:ext uri="{FF2B5EF4-FFF2-40B4-BE49-F238E27FC236}">
                <a16:creationId xmlns:a16="http://schemas.microsoft.com/office/drawing/2014/main" id="{7B1FB0DF-134F-47F1-AF37-291EA86F65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77" t="17893" r="3286"/>
          <a:stretch/>
        </p:blipFill>
        <p:spPr>
          <a:xfrm>
            <a:off x="0" y="0"/>
            <a:ext cx="12246359" cy="6858000"/>
          </a:xfrm>
          <a:prstGeom prst="rect">
            <a:avLst/>
          </a:prstGeom>
        </p:spPr>
      </p:pic>
      <p:sp>
        <p:nvSpPr>
          <p:cNvPr id="20" name="橢圓 19">
            <a:extLst>
              <a:ext uri="{FF2B5EF4-FFF2-40B4-BE49-F238E27FC236}">
                <a16:creationId xmlns:a16="http://schemas.microsoft.com/office/drawing/2014/main" id="{988CF79F-1A65-4CAD-BB6D-5DF0EFEB079B}"/>
              </a:ext>
            </a:extLst>
          </p:cNvPr>
          <p:cNvSpPr/>
          <p:nvPr/>
        </p:nvSpPr>
        <p:spPr>
          <a:xfrm>
            <a:off x="3612854" y="1832092"/>
            <a:ext cx="1470526" cy="1470526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086F0E6-B550-CF47-99ED-3B9701503C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455" y="2545853"/>
            <a:ext cx="2661284" cy="2934777"/>
          </a:xfrm>
          <a:prstGeom prst="roundRect">
            <a:avLst>
              <a:gd name="adj" fmla="val 18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A28456-9F20-254E-B2DA-E3E8E76CE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43" y="183165"/>
            <a:ext cx="11139454" cy="1325563"/>
          </a:xfrm>
        </p:spPr>
        <p:txBody>
          <a:bodyPr>
            <a:normAutofit/>
          </a:bodyPr>
          <a:lstStyle/>
          <a:p>
            <a:r>
              <a:rPr lang="en-US" altLang="zh-CN" sz="4000">
                <a:solidFill>
                  <a:schemeClr val="bg1"/>
                </a:solidFill>
              </a:rPr>
              <a:t>Smoothly Upgrade from Media Library to Multimedia Console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597D88-C8F9-7943-80C2-1B81328594F9}"/>
              </a:ext>
            </a:extLst>
          </p:cNvPr>
          <p:cNvSpPr txBox="1"/>
          <p:nvPr/>
        </p:nvSpPr>
        <p:spPr>
          <a:xfrm>
            <a:off x="3757717" y="2052933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90000"/>
              <a:buFontTx/>
              <a:buNone/>
              <a:tabLst/>
              <a:defRPr/>
            </a:pPr>
            <a:r>
              <a:rPr lang="en-US" altLang="zh-TW" sz="2400" b="1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Before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CF0CBA4-DF4A-534A-ADFF-EFB5D8B9E762}"/>
              </a:ext>
            </a:extLst>
          </p:cNvPr>
          <p:cNvSpPr/>
          <p:nvPr/>
        </p:nvSpPr>
        <p:spPr>
          <a:xfrm>
            <a:off x="4497059" y="4333115"/>
            <a:ext cx="603878" cy="221543"/>
          </a:xfrm>
          <a:prstGeom prst="roundRect">
            <a:avLst/>
          </a:prstGeom>
          <a:noFill/>
          <a:ln w="38100">
            <a:solidFill>
              <a:srgbClr val="D03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871CF4-2087-D04F-91B4-02AA1D45A5DA}"/>
              </a:ext>
            </a:extLst>
          </p:cNvPr>
          <p:cNvSpPr txBox="1"/>
          <p:nvPr/>
        </p:nvSpPr>
        <p:spPr>
          <a:xfrm>
            <a:off x="3418628" y="5502523"/>
            <a:ext cx="2994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Folder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Properties: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“Video”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C0A5CE-1ED6-8B4A-8CB7-86C449316A9A}"/>
              </a:ext>
            </a:extLst>
          </p:cNvPr>
          <p:cNvSpPr txBox="1"/>
          <p:nvPr/>
        </p:nvSpPr>
        <p:spPr>
          <a:xfrm>
            <a:off x="6621106" y="5502523"/>
            <a:ext cx="502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Assigned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as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content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source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for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</a:t>
            </a:r>
            <a:r>
              <a:rPr lang="zh-TW" altLang="en-US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Station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D4F8B01B-695E-49C8-BE16-3EB957738683}"/>
              </a:ext>
            </a:extLst>
          </p:cNvPr>
          <p:cNvSpPr/>
          <p:nvPr/>
        </p:nvSpPr>
        <p:spPr>
          <a:xfrm>
            <a:off x="6693679" y="1832092"/>
            <a:ext cx="1470526" cy="1470526"/>
          </a:xfrm>
          <a:prstGeom prst="ellipse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96E264D2-A024-4BEF-A9D6-35F443D5AB74}"/>
              </a:ext>
            </a:extLst>
          </p:cNvPr>
          <p:cNvSpPr txBox="1"/>
          <p:nvPr/>
        </p:nvSpPr>
        <p:spPr>
          <a:xfrm>
            <a:off x="6966781" y="2052933"/>
            <a:ext cx="904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prstClr val="white"/>
              </a:buClr>
              <a:buSzPct val="90000"/>
              <a:buFontTx/>
              <a:buNone/>
              <a:tabLst/>
              <a:defRPr/>
            </a:pPr>
            <a:r>
              <a:rPr kumimoji="0" lang="en-US" altLang="zh-TW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After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6" name="Picture 2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1EFCF7E-0525-3345-B1A4-DA2FFAC956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732"/>
          <a:stretch/>
        </p:blipFill>
        <p:spPr>
          <a:xfrm>
            <a:off x="6693679" y="2551490"/>
            <a:ext cx="4883147" cy="2922119"/>
          </a:xfrm>
          <a:prstGeom prst="roundRect">
            <a:avLst>
              <a:gd name="adj" fmla="val 186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D37541C9-1C18-4AA9-A2E2-64344F763F13}"/>
              </a:ext>
            </a:extLst>
          </p:cNvPr>
          <p:cNvSpPr/>
          <p:nvPr/>
        </p:nvSpPr>
        <p:spPr>
          <a:xfrm>
            <a:off x="8586725" y="3913130"/>
            <a:ext cx="925461" cy="276806"/>
          </a:xfrm>
          <a:prstGeom prst="roundRect">
            <a:avLst/>
          </a:prstGeom>
          <a:noFill/>
          <a:ln w="38100">
            <a:solidFill>
              <a:srgbClr val="D038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00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5932DE-A421-9140-8F87-71E226832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813" y="2122998"/>
            <a:ext cx="5192050" cy="17384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5300"/>
              <a:t>HybridMount</a:t>
            </a:r>
            <a:r>
              <a:rPr lang="zh-TW" altLang="en-US" sz="4000"/>
              <a:t> </a:t>
            </a:r>
            <a:br>
              <a:rPr lang="en-US" altLang="zh-TW" sz="4000"/>
            </a:br>
            <a:r>
              <a:rPr lang="en-US" altLang="zh-CN" sz="2400"/>
              <a:t>Connecting Cloud Drives and NAS</a:t>
            </a:r>
            <a:endParaRPr lang="en-US" sz="4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261A26-660E-6B4E-B28D-729FBDEA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CN" sz="2400"/>
              <a:t>Set up a File Cloud Gateway</a:t>
            </a:r>
          </a:p>
          <a:p>
            <a:pPr>
              <a:lnSpc>
                <a:spcPct val="100000"/>
              </a:lnSpc>
            </a:pPr>
            <a:r>
              <a:rPr lang="en-US" altLang="zh-CN" sz="2400"/>
              <a:t>Keys of Fast Transferring</a:t>
            </a:r>
          </a:p>
        </p:txBody>
      </p:sp>
    </p:spTree>
    <p:extLst>
      <p:ext uri="{BB962C8B-B14F-4D97-AF65-F5344CB8AC3E}">
        <p14:creationId xmlns:p14="http://schemas.microsoft.com/office/powerpoint/2010/main" val="3802458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913D599A-0E2C-46D1-B746-4C4BAAC64DCD}"/>
              </a:ext>
            </a:extLst>
          </p:cNvPr>
          <p:cNvSpPr/>
          <p:nvPr/>
        </p:nvSpPr>
        <p:spPr>
          <a:xfrm>
            <a:off x="1835675" y="1673216"/>
            <a:ext cx="8520649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HybridMount </a:t>
            </a:r>
            <a:endParaRPr lang="en-US" altLang="zh-CN" sz="4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32DB121-24B5-4ABF-B6BA-248A2E82441B}"/>
              </a:ext>
            </a:extLst>
          </p:cNvPr>
          <p:cNvSpPr/>
          <p:nvPr/>
        </p:nvSpPr>
        <p:spPr>
          <a:xfrm>
            <a:off x="5279404" y="6236389"/>
            <a:ext cx="1769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SMB</a:t>
            </a:r>
            <a:r>
              <a:rPr lang="en-US" altLang="zh-TW" sz="16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16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NFS</a:t>
            </a:r>
            <a:r>
              <a:rPr lang="en-US" altLang="zh-TW" sz="16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1600">
                <a:solidFill>
                  <a:srgbClr val="1462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AFP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4795C15-F71B-4D9E-A451-041FD01B6F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3159" y="86984"/>
            <a:ext cx="11205759" cy="1325563"/>
          </a:xfrm>
        </p:spPr>
        <p:txBody>
          <a:bodyPr>
            <a:normAutofit/>
          </a:bodyPr>
          <a:lstStyle/>
          <a:p>
            <a:pPr algn="ctr">
              <a:lnSpc>
                <a:spcPts val="4480"/>
              </a:lnSpc>
            </a:pP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</a:rPr>
              <a:t>The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</a:rPr>
              <a:t>New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</a:rPr>
              <a:t>Hybrid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</a:rPr>
              <a:t>Cloud</a:t>
            </a:r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</a:rPr>
              <a:t>Gateway</a:t>
            </a:r>
            <a:endParaRPr lang="zh-TW" altLang="en-US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72D518E-8DD8-4F3A-8A54-8A5E0090C883}"/>
              </a:ext>
            </a:extLst>
          </p:cNvPr>
          <p:cNvSpPr/>
          <p:nvPr/>
        </p:nvSpPr>
        <p:spPr>
          <a:xfrm>
            <a:off x="3362385" y="5551916"/>
            <a:ext cx="49473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Allocate a part of NAS ​</a:t>
            </a:r>
          </a:p>
          <a:p>
            <a:pPr lvl="1" algn="ctr"/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storage to enjoy the hybrid cloud! ​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49958BF-0388-4EF6-AE3F-624F8EB3B175}"/>
              </a:ext>
            </a:extLst>
          </p:cNvPr>
          <p:cNvSpPr/>
          <p:nvPr/>
        </p:nvSpPr>
        <p:spPr>
          <a:xfrm>
            <a:off x="2225535" y="6451860"/>
            <a:ext cx="1136850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33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Local</a:t>
            </a:r>
            <a:r>
              <a:rPr lang="zh-TW" altLang="en-US" sz="1333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333">
                <a:solidFill>
                  <a:srgbClr val="333F5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Cache</a:t>
            </a:r>
            <a:endParaRPr lang="zh-TW" altLang="en-US" sz="1333">
              <a:solidFill>
                <a:srgbClr val="333F5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FC60645-0BA6-E545-AE83-94FF6AC0887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3200106" y="2713358"/>
            <a:ext cx="682743" cy="682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AEE1015-E882-884E-B3CE-3674167ADA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8313878" y="2553045"/>
            <a:ext cx="481597" cy="4815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8B1F885-99CF-AE40-8307-3FA3FB0D75A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9088103" y="2064161"/>
            <a:ext cx="682409" cy="6824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5D0460F-2C4F-D84F-B718-FDDE16A4059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4414801" y="3151370"/>
            <a:ext cx="508916" cy="473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E11A1A5-F1A4-D14D-AD0C-0D476641545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425" y="2128824"/>
            <a:ext cx="447868" cy="3202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DBB4C5B-D566-F94B-A501-3CB67EABDA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705" y="1882507"/>
            <a:ext cx="522455" cy="522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B8E273AB-D0F3-4658-9F1F-F9B0B9134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9143855" y="3255832"/>
            <a:ext cx="494576" cy="4945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3F878C4-F77D-43EB-9312-149BB809FE8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3748" y="1448132"/>
            <a:ext cx="478407" cy="479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一張含有 物件 的圖片&#10;&#10;自動產生的描述">
            <a:extLst>
              <a:ext uri="{FF2B5EF4-FFF2-40B4-BE49-F238E27FC236}">
                <a16:creationId xmlns:a16="http://schemas.microsoft.com/office/drawing/2014/main" id="{8B66389E-E280-41E1-9736-DE968FC4336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552"/>
          <a:stretch/>
        </p:blipFill>
        <p:spPr>
          <a:xfrm rot="20887694">
            <a:off x="1645099" y="2620851"/>
            <a:ext cx="541519" cy="4071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24FC1C4D-2D8F-4780-9692-35BD7318B52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9940916" y="2872134"/>
            <a:ext cx="573383" cy="302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7">
            <a:extLst>
              <a:ext uri="{FF2B5EF4-FFF2-40B4-BE49-F238E27FC236}">
                <a16:creationId xmlns:a16="http://schemas.microsoft.com/office/drawing/2014/main" id="{087F7672-1926-475E-837C-9ECE2FE67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10533925" y="2025237"/>
            <a:ext cx="611500" cy="527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EE72719C-53A8-48D0-8C9B-39B7B33269D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903460" y="2024228"/>
            <a:ext cx="712473" cy="529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91BF9862-86FD-45F6-B0AB-8350A707FCD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7969236" y="1950477"/>
            <a:ext cx="787921" cy="3092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991433E-EBC5-4A2F-9976-CEB74573AC4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4030672" y="2298631"/>
            <a:ext cx="562749" cy="5627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B57AAE0D-FC6F-4F38-8E9C-CF284517904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0619" y="2824416"/>
            <a:ext cx="466720" cy="479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FC98236-F8FB-F34F-9481-38EFCB1FEE1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240"/>
          <a:stretch/>
        </p:blipFill>
        <p:spPr>
          <a:xfrm rot="181714">
            <a:off x="8076332" y="3358227"/>
            <a:ext cx="466720" cy="4524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7CC7F16A-161D-EA43-8F5D-8899728F4D0C}"/>
              </a:ext>
            </a:extLst>
          </p:cNvPr>
          <p:cNvSpPr/>
          <p:nvPr/>
        </p:nvSpPr>
        <p:spPr>
          <a:xfrm>
            <a:off x="4080085" y="5172164"/>
            <a:ext cx="3905944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zh-CN" sz="24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Bring Clouds Closer!​</a:t>
            </a:r>
          </a:p>
        </p:txBody>
      </p:sp>
    </p:spTree>
    <p:extLst>
      <p:ext uri="{BB962C8B-B14F-4D97-AF65-F5344CB8AC3E}">
        <p14:creationId xmlns:p14="http://schemas.microsoft.com/office/powerpoint/2010/main" val="15113272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741</Words>
  <Application>Microsoft Office PowerPoint</Application>
  <PresentationFormat>寬螢幕</PresentationFormat>
  <Paragraphs>157</Paragraphs>
  <Slides>20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6" baseType="lpstr">
      <vt:lpstr>DengXian</vt:lpstr>
      <vt:lpstr>微軟正黑體</vt:lpstr>
      <vt:lpstr>Arial</vt:lpstr>
      <vt:lpstr>Calibri</vt:lpstr>
      <vt:lpstr>Wingdings</vt:lpstr>
      <vt:lpstr>Office Theme</vt:lpstr>
      <vt:lpstr>PowerPoint 簡報</vt:lpstr>
      <vt:lpstr>Manage Multimedia Contents in Hybrid Cloud</vt:lpstr>
      <vt:lpstr>Reveal the truth about  Multimedia Console</vt:lpstr>
      <vt:lpstr>Why don’t my photos appear in Photo Station?</vt:lpstr>
      <vt:lpstr>Set Content Sources for All Multimedia Applications</vt:lpstr>
      <vt:lpstr>Smoothly Upgrade from Media Library to Multimedia Console</vt:lpstr>
      <vt:lpstr>Smoothly Upgrade from Media Library to Multimedia Console</vt:lpstr>
      <vt:lpstr>HybridMount  Connecting Cloud Drives and NAS</vt:lpstr>
      <vt:lpstr>The New Hybrid Cloud Gateway</vt:lpstr>
      <vt:lpstr>2 Modes On Your Demand</vt:lpstr>
      <vt:lpstr>Set up a File Cloud Gateway and Speed Up Transferring</vt:lpstr>
      <vt:lpstr>Accelerate When Reading Cached Files​</vt:lpstr>
      <vt:lpstr>Cache Uploading Files To Reduce Waiting Time​</vt:lpstr>
      <vt:lpstr>Multimedia Console  x HybridMount</vt:lpstr>
      <vt:lpstr>PowerPoint 簡報</vt:lpstr>
      <vt:lpstr>Step 1: Build a Hybrid Cloud with HybridMount</vt:lpstr>
      <vt:lpstr>Step 2: Set Cloud Drives as Content Sources</vt:lpstr>
      <vt:lpstr>Step 3: Enjoy Multimedia Entertainment on QTS</vt:lpstr>
      <vt:lpstr>Recommended Models</vt:lpstr>
      <vt:lpstr>QNAP Hybrid Cloud is your best choice!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QNAP_Ichung Tsai</dc:creator>
  <cp:lastModifiedBy>QNAP_Hsuan Chang</cp:lastModifiedBy>
  <cp:revision>2</cp:revision>
  <cp:lastPrinted>2019-08-08T08:50:52Z</cp:lastPrinted>
  <dcterms:created xsi:type="dcterms:W3CDTF">2019-08-01T06:03:30Z</dcterms:created>
  <dcterms:modified xsi:type="dcterms:W3CDTF">2019-08-12T05:55:57Z</dcterms:modified>
</cp:coreProperties>
</file>