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2" r:id="rId5"/>
    <p:sldId id="261" r:id="rId6"/>
    <p:sldId id="263" r:id="rId7"/>
    <p:sldId id="273" r:id="rId8"/>
    <p:sldId id="258" r:id="rId9"/>
    <p:sldId id="1154" r:id="rId10"/>
    <p:sldId id="1283" r:id="rId11"/>
    <p:sldId id="1279" r:id="rId12"/>
    <p:sldId id="1127" r:id="rId13"/>
    <p:sldId id="1126" r:id="rId14"/>
    <p:sldId id="1277" r:id="rId15"/>
    <p:sldId id="1281" r:id="rId16"/>
    <p:sldId id="1280" r:id="rId17"/>
    <p:sldId id="281" r:id="rId18"/>
    <p:sldId id="1278" r:id="rId19"/>
    <p:sldId id="270" r:id="rId20"/>
    <p:sldId id="1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osh Chen" initials="QC" lastIdx="3" clrIdx="0">
    <p:extLst>
      <p:ext uri="{19B8F6BF-5375-455C-9EA6-DF929625EA0E}">
        <p15:presenceInfo xmlns:p15="http://schemas.microsoft.com/office/powerpoint/2012/main" userId="S::joshchen@ieinet.onmicrosoft.com::d3befd68-b539-44ef-b27a-666b8050c887" providerId="AD"/>
      </p:ext>
    </p:extLst>
  </p:cmAuthor>
  <p:cmAuthor id="2" name="QNAP_Ichung Tsai" initials="QT" lastIdx="5" clrIdx="1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F"/>
    <a:srgbClr val="FFFFFF"/>
    <a:srgbClr val="5B5A59"/>
    <a:srgbClr val="4CE5FE"/>
    <a:srgbClr val="ACF2FE"/>
    <a:srgbClr val="76EBFE"/>
    <a:srgbClr val="D038DC"/>
    <a:srgbClr val="32D23A"/>
    <a:srgbClr val="EE4C04"/>
    <a:srgbClr val="F72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F9BC0-E7CE-4930-8A8F-6D8B64AE94BD}" v="45" dt="2019-08-12T05:47:09.540"/>
    <p1510:client id="{C9F97A4B-B202-E146-954A-86ADA2B5AB39}" v="22" dt="2019-08-12T03:42:28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D3183-0356-FB4E-B6A1-A1BD1A32BB6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043C4-92AC-A149-A9E6-968714015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28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EA4B-62ED-7247-BD6B-CE14FC378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41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2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8155af8e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8155af8e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548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7537db06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57537db066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57537db066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1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DA64-9979-D144-9FFE-2120BCB78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6B077-3F23-E14F-8B37-25373AC6F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8D13704-F4BB-4C12-A444-3A3A4A324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" y="1625"/>
            <a:ext cx="12187705" cy="68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3FA8-3C2E-DC49-A493-E9ECEDDB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21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701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EE31C9EF-04C8-4BA9-8A3F-C3A4E6712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" y="0"/>
            <a:ext cx="12220100" cy="68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993" y="341368"/>
            <a:ext cx="10515600" cy="1325563"/>
          </a:xfrm>
        </p:spPr>
        <p:txBody>
          <a:bodyPr>
            <a:normAutofit/>
          </a:bodyPr>
          <a:lstStyle>
            <a:lvl1pPr>
              <a:defRPr sz="4267"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4pPr>
            <a:lvl5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6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99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13" y="2229852"/>
            <a:ext cx="5192050" cy="1631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813" y="3996352"/>
            <a:ext cx="5192050" cy="1446381"/>
          </a:xfrm>
        </p:spPr>
        <p:txBody>
          <a:bodyPr>
            <a:normAutofit/>
          </a:bodyPr>
          <a:lstStyle>
            <a:lvl1pPr marL="360000" indent="-360000"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4pPr marL="72000" indent="0">
              <a:buNone/>
              <a:defRPr/>
            </a:lvl4pPr>
            <a:lvl5pPr marL="7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29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7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13" y="2229852"/>
            <a:ext cx="5192050" cy="1631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813" y="3996352"/>
            <a:ext cx="5192050" cy="1446381"/>
          </a:xfrm>
        </p:spPr>
        <p:txBody>
          <a:bodyPr>
            <a:normAutofit/>
          </a:bodyPr>
          <a:lstStyle>
            <a:lvl1pPr marL="360000" indent="-360000"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4pPr marL="72000" indent="0">
              <a:buNone/>
              <a:defRPr/>
            </a:lvl4pPr>
            <a:lvl5pPr marL="7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9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7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13" y="2229852"/>
            <a:ext cx="5192050" cy="1631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813" y="3996352"/>
            <a:ext cx="5192050" cy="1446381"/>
          </a:xfrm>
        </p:spPr>
        <p:txBody>
          <a:bodyPr>
            <a:normAutofit/>
          </a:bodyPr>
          <a:lstStyle>
            <a:lvl1pPr marL="360000" indent="-360000"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4pPr marL="72000" indent="0">
              <a:buNone/>
              <a:defRPr/>
            </a:lvl4pPr>
            <a:lvl5pPr marL="7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13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77" y="168174"/>
            <a:ext cx="1110527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77" y="1825625"/>
            <a:ext cx="1110527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654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7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77" y="168174"/>
            <a:ext cx="1110527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77" y="1825625"/>
            <a:ext cx="1110527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9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40074-5C7B-A443-B8C7-AAD567C9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1883D-8E2B-C340-B89F-95F30FD6B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6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C384-0E75-0F4C-B763-37BCDCA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8A46B-E411-FE49-8453-B037FEFAC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C507F-7269-B34C-B23D-22B84517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33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E951B5-EDA6-5E4C-8F7B-22DEBF6C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71882-C6DE-5547-BDA0-2D893307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62" r:id="rId6"/>
    <p:sldLayoutId id="2147483666" r:id="rId7"/>
    <p:sldLayoutId id="2147483651" r:id="rId8"/>
    <p:sldLayoutId id="2147483652" r:id="rId9"/>
    <p:sldLayoutId id="2147483654" r:id="rId10"/>
    <p:sldLayoutId id="2147483655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72000" indent="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2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72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72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72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pn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12" Type="http://schemas.openxmlformats.org/officeDocument/2006/relationships/image" Target="../media/image34.png"/><Relationship Id="rId17" Type="http://schemas.openxmlformats.org/officeDocument/2006/relationships/image" Target="../media/image39.tiff"/><Relationship Id="rId2" Type="http://schemas.openxmlformats.org/officeDocument/2006/relationships/image" Target="../media/image24.tiff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tiff"/><Relationship Id="rId11" Type="http://schemas.openxmlformats.org/officeDocument/2006/relationships/image" Target="../media/image33.png"/><Relationship Id="rId5" Type="http://schemas.openxmlformats.org/officeDocument/2006/relationships/image" Target="../media/image27.tiff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tiff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7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4">
            <a:extLst>
              <a:ext uri="{FF2B5EF4-FFF2-40B4-BE49-F238E27FC236}">
                <a16:creationId xmlns:a16="http://schemas.microsoft.com/office/drawing/2014/main" id="{BD918DDD-3993-4A18-8A21-7D54A61485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972805"/>
              </p:ext>
            </p:extLst>
          </p:nvPr>
        </p:nvGraphicFramePr>
        <p:xfrm>
          <a:off x="521676" y="1500212"/>
          <a:ext cx="10932080" cy="4821949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87008">
                  <a:extLst>
                    <a:ext uri="{9D8B030D-6E8A-4147-A177-3AD203B41FA5}">
                      <a16:colId xmlns:a16="http://schemas.microsoft.com/office/drawing/2014/main" val="3960305946"/>
                    </a:ext>
                  </a:extLst>
                </a:gridCol>
                <a:gridCol w="4668087">
                  <a:extLst>
                    <a:ext uri="{9D8B030D-6E8A-4147-A177-3AD203B41FA5}">
                      <a16:colId xmlns:a16="http://schemas.microsoft.com/office/drawing/2014/main" val="3428543488"/>
                    </a:ext>
                  </a:extLst>
                </a:gridCol>
                <a:gridCol w="3476985">
                  <a:extLst>
                    <a:ext uri="{9D8B030D-6E8A-4147-A177-3AD203B41FA5}">
                      <a16:colId xmlns:a16="http://schemas.microsoft.com/office/drawing/2014/main" val="917110911"/>
                    </a:ext>
                  </a:extLst>
                </a:gridCol>
              </a:tblGrid>
              <a:tr h="593570">
                <a:tc>
                  <a:txBody>
                    <a:bodyPr/>
                    <a:lstStyle/>
                    <a:p>
                      <a:pPr algn="ctr" fontAlgn="ctr"/>
                      <a:endParaRPr lang="zh-TW" altLang="en-US" sz="2000">
                        <a:effectLst/>
                        <a:latin typeface="Microsoft JhengHei UI"/>
                        <a:ea typeface="Microsoft JhengHei UI"/>
                      </a:endParaRPr>
                    </a:p>
                  </a:txBody>
                  <a:tcPr marL="89128" marR="89128" marT="190500" marB="1905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2000" b="1" i="0" u="none" strike="noStrike" noProof="0">
                          <a:effectLst/>
                          <a:latin typeface="Microsoft JhengHei UI"/>
                          <a:ea typeface="Microsoft JhengHei UI"/>
                        </a:rPr>
                        <a:t>檔案型</a:t>
                      </a:r>
                      <a:r>
                        <a:rPr lang="zh-TW" altLang="en-US" sz="2000" b="1" i="0" u="none" strike="noStrike" noProof="0">
                          <a:effectLst/>
                          <a:latin typeface="Microsoft JhengHei UI"/>
                          <a:ea typeface="Microsoft JhengHei UI"/>
                        </a:rPr>
                        <a:t>雲</a:t>
                      </a:r>
                      <a:r>
                        <a:rPr lang="zh-TW" sz="2000" b="1" i="0" u="none" strike="noStrike" noProof="0">
                          <a:effectLst/>
                          <a:latin typeface="Microsoft JhengHei UI"/>
                          <a:ea typeface="Microsoft JhengHei UI"/>
                        </a:rPr>
                        <a:t>網關</a:t>
                      </a:r>
                      <a:endParaRPr lang="zh-TW" sz="2000">
                        <a:latin typeface="Microsoft JhengHei UI"/>
                        <a:ea typeface="Microsoft JhengHei UI"/>
                      </a:endParaRPr>
                    </a:p>
                  </a:txBody>
                  <a:tcPr marL="89128" marR="89128" marT="190500" marB="1905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2000" b="1" i="0" u="none" strike="noStrike" noProof="0">
                          <a:latin typeface="Microsoft JhengHei UI"/>
                          <a:ea typeface="新細明體"/>
                        </a:rPr>
                        <a:t>File Station</a:t>
                      </a:r>
                      <a:r>
                        <a:rPr lang="zh-TW" altLang="en-US" sz="2000" b="1" i="0" u="none" strike="noStrike" noProof="0">
                          <a:latin typeface="Microsoft JhengHei UI"/>
                          <a:ea typeface="新細明體"/>
                        </a:rPr>
                        <a:t> </a:t>
                      </a:r>
                      <a:r>
                        <a:rPr lang="zh-TW" sz="2000" b="1" i="0" u="none" strike="noStrike" noProof="0">
                          <a:latin typeface="Microsoft JhengHei UI"/>
                          <a:ea typeface="Microsoft JhengHei UI"/>
                        </a:rPr>
                        <a:t>掛載</a:t>
                      </a:r>
                      <a:endParaRPr lang="zh-TW" sz="2000">
                        <a:latin typeface="Microsoft JhengHei UI"/>
                        <a:ea typeface="Microsoft JhengHei UI"/>
                      </a:endParaRPr>
                    </a:p>
                  </a:txBody>
                  <a:tcPr marL="85563" marR="85563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06080790"/>
                  </a:ext>
                </a:extLst>
              </a:tr>
              <a:tr h="47513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設置方法</a:t>
                      </a:r>
                    </a:p>
                  </a:txBody>
                  <a:tcPr marL="89128" marR="89128" marT="108000" marB="108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選擇檔案型雲網關模式，並配置快取空間</a:t>
                      </a:r>
                    </a:p>
                  </a:txBody>
                  <a:tcPr marL="89128" marR="89128" marT="108000" marB="108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建立雲端掛載</a:t>
                      </a:r>
                    </a:p>
                  </a:txBody>
                  <a:tcPr marL="89128" marR="89128" marT="108000" marB="108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903083"/>
                  </a:ext>
                </a:extLst>
              </a:tr>
              <a:tr h="66180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掛載數量</a:t>
                      </a: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effectLst/>
                          <a:latin typeface="Microsoft JhengHei UI"/>
                        </a:rPr>
                        <a:t>2 </a:t>
                      </a:r>
                      <a:r>
                        <a:rPr lang="zh-TW" sz="1800" b="0" i="0" u="none" strike="noStrike" noProof="0">
                          <a:effectLst/>
                          <a:latin typeface="Microsoft JhengHei UI"/>
                          <a:ea typeface="Microsoft JhengHei UI"/>
                        </a:rPr>
                        <a:t>個永久免費的快取授權</a:t>
                      </a:r>
                      <a:endParaRPr lang="en-US" altLang="zh-TW" sz="1800" b="0" i="0" u="none" strike="noStrike" noProof="0">
                        <a:effectLst/>
                        <a:latin typeface="Microsoft JhengHei UI"/>
                        <a:ea typeface="Microsoft JhengHei UI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800" b="0" i="0" u="none" strike="noStrike" noProof="0">
                          <a:effectLst/>
                          <a:latin typeface="Microsoft JhengHei UI"/>
                          <a:ea typeface="Microsoft JhengHei UI"/>
                        </a:rPr>
                        <a:t>可依需求購置額外授權</a:t>
                      </a:r>
                      <a:endParaRPr lang="zh-TW" sz="1800" b="0" i="0" u="none" strike="noStrike" noProof="0">
                        <a:effectLst/>
                      </a:endParaRP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無限制</a:t>
                      </a:r>
                      <a:endParaRPr lang="en-US" altLang="zh-TW" sz="1800" b="0">
                        <a:effectLst/>
                        <a:latin typeface="Microsoft JhengHei UI"/>
                        <a:ea typeface="Microsoft JhengHei UI"/>
                      </a:endParaRPr>
                    </a:p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可掛載無限個雲端服務</a:t>
                      </a: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53340"/>
                  </a:ext>
                </a:extLst>
              </a:tr>
              <a:tr h="47513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存取體驗</a:t>
                      </a:r>
                    </a:p>
                  </a:txBody>
                  <a:tcPr marL="89128" marR="89128" marT="108000" marB="108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快取機制大幅減少讀寫等待時間</a:t>
                      </a:r>
                    </a:p>
                  </a:txBody>
                  <a:tcPr marL="89128" marR="89128" marT="108000" marB="108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存取速度取決於網際網路速度</a:t>
                      </a:r>
                    </a:p>
                  </a:txBody>
                  <a:tcPr marL="89128" marR="89128" marT="108000" marB="108000" anchor="ctr"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127217"/>
                  </a:ext>
                </a:extLst>
              </a:tr>
              <a:tr h="42437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在 </a:t>
                      </a:r>
                      <a:r>
                        <a:rPr lang="af-ZA" sz="1800" b="0">
                          <a:effectLst/>
                          <a:latin typeface="Microsoft JhengHei UI"/>
                        </a:rPr>
                        <a:t>File Station </a:t>
                      </a:r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存取</a:t>
                      </a: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711"/>
                  </a:ext>
                </a:extLst>
              </a:tr>
              <a:tr h="66180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透過 </a:t>
                      </a:r>
                      <a:r>
                        <a:rPr lang="af-ZA" sz="1800" b="0">
                          <a:effectLst/>
                          <a:latin typeface="Microsoft JhengHei UI"/>
                        </a:rPr>
                        <a:t>SMB / NFS / AFP </a:t>
                      </a:r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存取</a:t>
                      </a:r>
                    </a:p>
                  </a:txBody>
                  <a:tcPr marL="89128" marR="89128" marT="108000" marB="108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>
                          <a:solidFill>
                            <a:srgbClr val="FF0000"/>
                          </a:solidFill>
                          <a:effectLst/>
                          <a:latin typeface="Microsoft JhengHei UI"/>
                          <a:ea typeface="Microsoft JhengHei UI"/>
                        </a:rPr>
                        <a:t>支援</a:t>
                      </a:r>
                      <a:endParaRPr lang="zh-TW" altLang="en-US" sz="1800" b="0">
                        <a:effectLst/>
                        <a:latin typeface="Microsoft JhengHei UI"/>
                        <a:ea typeface="Microsoft JhengHei UI"/>
                      </a:endParaRPr>
                    </a:p>
                  </a:txBody>
                  <a:tcPr marL="89128" marR="89128" marT="108000" marB="108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不支援</a:t>
                      </a:r>
                    </a:p>
                  </a:txBody>
                  <a:tcPr marL="89128" marR="89128" marT="108000" marB="108000" anchor="ctr"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394411"/>
                  </a:ext>
                </a:extLst>
              </a:tr>
              <a:tr h="42437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雲端同步機制</a:t>
                      </a: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定期同步，可快速瀏覽</a:t>
                      </a: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每次瀏覽時需重新與雲端同步</a:t>
                      </a:r>
                    </a:p>
                  </a:txBody>
                  <a:tcPr marL="89128" marR="89128" marT="108000" marB="108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444660"/>
                  </a:ext>
                </a:extLst>
              </a:tr>
              <a:tr h="64558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支援</a:t>
                      </a:r>
                      <a:r>
                        <a:rPr lang="en-US" altLang="zh-TW" sz="1800" b="0">
                          <a:effectLst/>
                          <a:latin typeface="Microsoft JhengHei UI"/>
                          <a:ea typeface="Microsoft JhengHei UI"/>
                        </a:rPr>
                        <a:t> </a:t>
                      </a:r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QTS</a:t>
                      </a:r>
                      <a:r>
                        <a:rPr lang="en-US" altLang="zh-TW" sz="1800" b="0">
                          <a:effectLst/>
                          <a:latin typeface="Microsoft JhengHei UI"/>
                          <a:ea typeface="Microsoft JhengHei UI"/>
                        </a:rPr>
                        <a:t> </a:t>
                      </a:r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多媒體應用程式</a:t>
                      </a:r>
                    </a:p>
                  </a:txBody>
                  <a:tcPr marL="89128" marR="89128" marT="108000" marB="108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000" b="1">
                          <a:solidFill>
                            <a:srgbClr val="FF0000"/>
                          </a:solidFill>
                          <a:effectLst/>
                          <a:latin typeface="Microsoft JhengHei UI"/>
                          <a:ea typeface="Microsoft JhengHei UI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0">
                          <a:effectLst/>
                          <a:latin typeface="Microsoft JhengHei UI"/>
                          <a:ea typeface="Microsoft JhengHei UI"/>
                        </a:rPr>
                        <a:t>不支援</a:t>
                      </a:r>
                    </a:p>
                  </a:txBody>
                  <a:tcPr marL="89128" marR="89128" marT="108000" marB="108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804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AE2A68AB-E872-40ED-9F5C-15CAFECA9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30" t="1827"/>
          <a:stretch/>
        </p:blipFill>
        <p:spPr>
          <a:xfrm rot="10800000">
            <a:off x="5686928" y="5717628"/>
            <a:ext cx="1648327" cy="511279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0671827-3CC6-40CE-9A5C-E369961DABBC}"/>
              </a:ext>
            </a:extLst>
          </p:cNvPr>
          <p:cNvSpPr/>
          <p:nvPr/>
        </p:nvSpPr>
        <p:spPr>
          <a:xfrm>
            <a:off x="5735055" y="5804246"/>
            <a:ext cx="1757307" cy="3861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選擇此模式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兩種存取模式任君挑選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00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kumimoji="1" lang="zh-TW" altLang="en-US" sz="4800">
                <a:latin typeface="微軟正黑體"/>
                <a:ea typeface="微軟正黑體"/>
              </a:rPr>
              <a:t>建置檔案型雲網關，雲端存取更順暢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9A84024-53D2-8F4D-89C5-B5B33E6F5672}"/>
              </a:ext>
            </a:extLst>
          </p:cNvPr>
          <p:cNvSpPr/>
          <p:nvPr/>
        </p:nvSpPr>
        <p:spPr>
          <a:xfrm>
            <a:off x="5723272" y="1895846"/>
            <a:ext cx="5366482" cy="234410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>
                <a:latin typeface="微軟正黑體"/>
                <a:ea typeface="微軟正黑體"/>
                <a:cs typeface="Arial"/>
              </a:rPr>
              <a:t>透過</a:t>
            </a:r>
            <a:r>
              <a:rPr lang="zh-TW" altLang="en-US" sz="200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2000" err="1">
                <a:latin typeface="微軟正黑體"/>
                <a:ea typeface="微軟正黑體"/>
                <a:cs typeface="Arial"/>
              </a:rPr>
              <a:t>HybridMount</a:t>
            </a:r>
            <a:r>
              <a:rPr lang="zh-TW" altLang="en-US" sz="2000">
                <a:latin typeface="微軟正黑體"/>
                <a:ea typeface="微軟正黑體"/>
                <a:cs typeface="Arial"/>
              </a:rPr>
              <a:t> </a:t>
            </a:r>
            <a:r>
              <a:rPr lang="zh-CN" altLang="en-US" sz="2000">
                <a:latin typeface="微軟正黑體"/>
                <a:ea typeface="微軟正黑體"/>
                <a:cs typeface="Arial"/>
              </a:rPr>
              <a:t>將公有雲與私有雲</a:t>
            </a:r>
            <a:r>
              <a:rPr lang="zh-TW" altLang="en-US" sz="200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2000">
                <a:latin typeface="微軟正黑體"/>
                <a:ea typeface="微軟正黑體"/>
                <a:cs typeface="Arial"/>
              </a:rPr>
              <a:t>(NAS)</a:t>
            </a:r>
            <a:r>
              <a:rPr lang="zh-TW" altLang="en-US" sz="2000">
                <a:latin typeface="微軟正黑體"/>
                <a:ea typeface="微軟正黑體"/>
                <a:cs typeface="Arial"/>
              </a:rPr>
              <a:t> 串接後，</a:t>
            </a:r>
            <a:r>
              <a:rPr lang="en" altLang="zh-TW" sz="2000">
                <a:latin typeface="微軟正黑體"/>
                <a:ea typeface="微軟正黑體"/>
                <a:cs typeface="Arial"/>
              </a:rPr>
              <a:t>NAS</a:t>
            </a:r>
            <a:r>
              <a:rPr lang="zh-TW" altLang="en-US" sz="2000">
                <a:latin typeface="微軟正黑體"/>
                <a:ea typeface="微軟正黑體"/>
                <a:cs typeface="Arial"/>
              </a:rPr>
              <a:t> 能統一對外存取或同步，而本地端的用戶則</a:t>
            </a:r>
            <a:r>
              <a:rPr lang="zh-CN" altLang="en-US" sz="2000">
                <a:latin typeface="微軟正黑體"/>
                <a:ea typeface="微軟正黑體"/>
                <a:cs typeface="Arial"/>
              </a:rPr>
              <a:t>能</a:t>
            </a:r>
            <a:r>
              <a:rPr lang="zh-TW" altLang="en-US" sz="2000">
                <a:latin typeface="微軟正黑體"/>
                <a:ea typeface="微軟正黑體"/>
                <a:cs typeface="Arial"/>
              </a:rPr>
              <a:t>以區域網路連接 </a:t>
            </a:r>
            <a:r>
              <a:rPr lang="en" altLang="zh-TW" sz="2000">
                <a:latin typeface="微軟正黑體"/>
                <a:ea typeface="微軟正黑體"/>
                <a:cs typeface="Arial"/>
              </a:rPr>
              <a:t>NAS</a:t>
            </a:r>
            <a:r>
              <a:rPr lang="zh-TW" altLang="en-US" sz="2000">
                <a:latin typeface="微軟正黑體"/>
                <a:ea typeface="微軟正黑體"/>
                <a:cs typeface="Arial"/>
              </a:rPr>
              <a:t> 存取資料，增加傳輸效率；同時可以使用常用的 SMB、AFP、NFS 等通訊協定直接存取雲端資料。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6C5A3985-8AB3-486C-A955-BFE6F86F43E0}"/>
              </a:ext>
            </a:extLst>
          </p:cNvPr>
          <p:cNvSpPr txBox="1"/>
          <p:nvPr/>
        </p:nvSpPr>
        <p:spPr>
          <a:xfrm>
            <a:off x="2917278" y="3256838"/>
            <a:ext cx="13423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333">
                <a:solidFill>
                  <a:srgbClr val="F7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網際網路</a:t>
            </a:r>
            <a:endParaRPr kumimoji="1" lang="zh-TW" altLang="en-US" sz="1333">
              <a:solidFill>
                <a:srgbClr val="F7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25BDB4CF-6902-4D46-AB9B-230622F662F4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2711821" y="3045384"/>
            <a:ext cx="0" cy="810234"/>
          </a:xfrm>
          <a:prstGeom prst="straightConnector1">
            <a:avLst/>
          </a:prstGeom>
          <a:ln w="10160">
            <a:solidFill>
              <a:srgbClr val="F700FF"/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52CDAA46-9194-4172-9706-DC6E4287C5DD}"/>
              </a:ext>
            </a:extLst>
          </p:cNvPr>
          <p:cNvSpPr txBox="1"/>
          <p:nvPr/>
        </p:nvSpPr>
        <p:spPr>
          <a:xfrm>
            <a:off x="3776521" y="4720228"/>
            <a:ext cx="13423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333">
                <a:solidFill>
                  <a:srgbClr val="08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區域網路</a:t>
            </a:r>
            <a:endParaRPr kumimoji="1" lang="zh-TW" altLang="en-US" sz="1333">
              <a:solidFill>
                <a:srgbClr val="0800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D60CF51-1130-C942-BA2A-8FF5BF1F1D96}"/>
              </a:ext>
            </a:extLst>
          </p:cNvPr>
          <p:cNvGrpSpPr/>
          <p:nvPr/>
        </p:nvGrpSpPr>
        <p:grpSpPr>
          <a:xfrm>
            <a:off x="2560336" y="2792003"/>
            <a:ext cx="288004" cy="288004"/>
            <a:chOff x="6402861" y="2949856"/>
            <a:chExt cx="216003" cy="216003"/>
          </a:xfrm>
        </p:grpSpPr>
        <p:sp>
          <p:nvSpPr>
            <p:cNvPr id="105" name="橢圓 104">
              <a:extLst>
                <a:ext uri="{FF2B5EF4-FFF2-40B4-BE49-F238E27FC236}">
                  <a16:creationId xmlns:a16="http://schemas.microsoft.com/office/drawing/2014/main" id="{B512E9B9-FD97-4FEE-AC9B-6386C6CC8D88}"/>
                </a:ext>
              </a:extLst>
            </p:cNvPr>
            <p:cNvSpPr/>
            <p:nvPr/>
          </p:nvSpPr>
          <p:spPr>
            <a:xfrm>
              <a:off x="6402861" y="2949856"/>
              <a:ext cx="216003" cy="216003"/>
            </a:xfrm>
            <a:prstGeom prst="ellipse">
              <a:avLst/>
            </a:prstGeom>
            <a:solidFill>
              <a:srgbClr val="F7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grpSp>
          <p:nvGrpSpPr>
            <p:cNvPr id="112" name="圖形 15">
              <a:extLst>
                <a:ext uri="{FF2B5EF4-FFF2-40B4-BE49-F238E27FC236}">
                  <a16:creationId xmlns:a16="http://schemas.microsoft.com/office/drawing/2014/main" id="{D4F8D930-EEF9-483B-A148-F603387DE777}"/>
                </a:ext>
              </a:extLst>
            </p:cNvPr>
            <p:cNvGrpSpPr/>
            <p:nvPr/>
          </p:nvGrpSpPr>
          <p:grpSpPr>
            <a:xfrm>
              <a:off x="6448556" y="2979172"/>
              <a:ext cx="106518" cy="144561"/>
              <a:chOff x="5700272" y="2268099"/>
              <a:chExt cx="128257" cy="174063"/>
            </a:xfrm>
          </p:grpSpPr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3B8FF480-1817-4504-B15B-F19B1A081806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5B30A7FE-137D-4A1F-8C0C-D47A5D4927A2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06E1202B-BEF9-4C51-B869-4474D4D6EF3F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4F157B90-4D0A-498C-9364-63203AE10E8E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BC6A9E23-9CDB-4BE7-B731-D7AFFF922842}"/>
              </a:ext>
            </a:extLst>
          </p:cNvPr>
          <p:cNvCxnSpPr>
            <a:cxnSpLocks/>
          </p:cNvCxnSpPr>
          <p:nvPr/>
        </p:nvCxnSpPr>
        <p:spPr>
          <a:xfrm>
            <a:off x="2742570" y="4625438"/>
            <a:ext cx="10264" cy="743298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8BC13D93-0F42-4BEE-B879-97968395B429}"/>
              </a:ext>
            </a:extLst>
          </p:cNvPr>
          <p:cNvCxnSpPr>
            <a:cxnSpLocks/>
          </p:cNvCxnSpPr>
          <p:nvPr/>
        </p:nvCxnSpPr>
        <p:spPr>
          <a:xfrm flipH="1">
            <a:off x="1360474" y="4529700"/>
            <a:ext cx="1468467" cy="786635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F58A677D-F397-4A03-B2DE-71B489AF593D}"/>
              </a:ext>
            </a:extLst>
          </p:cNvPr>
          <p:cNvCxnSpPr>
            <a:cxnSpLocks/>
          </p:cNvCxnSpPr>
          <p:nvPr/>
        </p:nvCxnSpPr>
        <p:spPr>
          <a:xfrm>
            <a:off x="2667373" y="4544554"/>
            <a:ext cx="1688093" cy="784429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8315A376-1E17-354A-9DEF-E6822977BC56}"/>
              </a:ext>
            </a:extLst>
          </p:cNvPr>
          <p:cNvGrpSpPr/>
          <p:nvPr/>
        </p:nvGrpSpPr>
        <p:grpSpPr>
          <a:xfrm>
            <a:off x="2419856" y="4334678"/>
            <a:ext cx="288004" cy="288004"/>
            <a:chOff x="5892997" y="4071156"/>
            <a:chExt cx="216003" cy="216003"/>
          </a:xfrm>
        </p:grpSpPr>
        <p:sp>
          <p:nvSpPr>
            <p:cNvPr id="107" name="橢圓 106">
              <a:extLst>
                <a:ext uri="{FF2B5EF4-FFF2-40B4-BE49-F238E27FC236}">
                  <a16:creationId xmlns:a16="http://schemas.microsoft.com/office/drawing/2014/main" id="{FE953B2B-6999-4320-80C7-30691B091615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grpSp>
          <p:nvGrpSpPr>
            <p:cNvPr id="114" name="圖形 15">
              <a:extLst>
                <a:ext uri="{FF2B5EF4-FFF2-40B4-BE49-F238E27FC236}">
                  <a16:creationId xmlns:a16="http://schemas.microsoft.com/office/drawing/2014/main" id="{8F68AE97-21EA-499E-8099-49C6E981C463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04E880C1-4685-49DA-8800-25173F3A195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EA23D257-CEA3-4A04-8478-95D71AA2313A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AFE413B8-50DA-4751-A964-4744C8C40384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39E3E5F8-F96D-4A16-862B-71744BD4A232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ADBCF87-429C-C84C-A640-DC5179F0B249}"/>
              </a:ext>
            </a:extLst>
          </p:cNvPr>
          <p:cNvGrpSpPr/>
          <p:nvPr/>
        </p:nvGrpSpPr>
        <p:grpSpPr>
          <a:xfrm>
            <a:off x="2828941" y="4349489"/>
            <a:ext cx="288004" cy="288004"/>
            <a:chOff x="7061513" y="4070817"/>
            <a:chExt cx="216003" cy="216003"/>
          </a:xfrm>
        </p:grpSpPr>
        <p:sp>
          <p:nvSpPr>
            <p:cNvPr id="109" name="橢圓 108">
              <a:extLst>
                <a:ext uri="{FF2B5EF4-FFF2-40B4-BE49-F238E27FC236}">
                  <a16:creationId xmlns:a16="http://schemas.microsoft.com/office/drawing/2014/main" id="{A4F6E564-408E-42B7-ADC3-A49955D04E7A}"/>
                </a:ext>
              </a:extLst>
            </p:cNvPr>
            <p:cNvSpPr/>
            <p:nvPr/>
          </p:nvSpPr>
          <p:spPr>
            <a:xfrm>
              <a:off x="7061513" y="4070817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grpSp>
          <p:nvGrpSpPr>
            <p:cNvPr id="116" name="圖形 15">
              <a:extLst>
                <a:ext uri="{FF2B5EF4-FFF2-40B4-BE49-F238E27FC236}">
                  <a16:creationId xmlns:a16="http://schemas.microsoft.com/office/drawing/2014/main" id="{26FA9835-0532-449F-90AF-62A2BC54F72F}"/>
                </a:ext>
              </a:extLst>
            </p:cNvPr>
            <p:cNvGrpSpPr/>
            <p:nvPr/>
          </p:nvGrpSpPr>
          <p:grpSpPr>
            <a:xfrm>
              <a:off x="7109989" y="4100886"/>
              <a:ext cx="106518" cy="144561"/>
              <a:chOff x="5700272" y="2268099"/>
              <a:chExt cx="128257" cy="174063"/>
            </a:xfrm>
          </p:grpSpPr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196E3BFD-CBB5-4E4D-912A-C4B774FF3A84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500A0559-0A25-465E-9940-2FEEB9E39A7D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054F5367-9820-4565-90B4-34D8AFBC378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0FD8D86A-7DE2-4E5B-A29E-35D6B5AE3F47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BAAB713-9C11-B848-B250-1AA91F80C81F}"/>
              </a:ext>
            </a:extLst>
          </p:cNvPr>
          <p:cNvGrpSpPr/>
          <p:nvPr/>
        </p:nvGrpSpPr>
        <p:grpSpPr>
          <a:xfrm>
            <a:off x="2619172" y="4331974"/>
            <a:ext cx="288004" cy="288004"/>
            <a:chOff x="6446988" y="4079298"/>
            <a:chExt cx="216003" cy="216003"/>
          </a:xfrm>
        </p:grpSpPr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C5133763-9BD5-4007-ADFB-9DF63D81B4A8}"/>
                </a:ext>
              </a:extLst>
            </p:cNvPr>
            <p:cNvSpPr/>
            <p:nvPr/>
          </p:nvSpPr>
          <p:spPr>
            <a:xfrm>
              <a:off x="6446988" y="4079298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grpSp>
          <p:nvGrpSpPr>
            <p:cNvPr id="115" name="圖形 15">
              <a:extLst>
                <a:ext uri="{FF2B5EF4-FFF2-40B4-BE49-F238E27FC236}">
                  <a16:creationId xmlns:a16="http://schemas.microsoft.com/office/drawing/2014/main" id="{CF805702-25BD-479A-BD10-E25C12750400}"/>
                </a:ext>
              </a:extLst>
            </p:cNvPr>
            <p:cNvGrpSpPr/>
            <p:nvPr/>
          </p:nvGrpSpPr>
          <p:grpSpPr>
            <a:xfrm>
              <a:off x="6490749" y="4108826"/>
              <a:ext cx="106518" cy="144561"/>
              <a:chOff x="5700272" y="2268099"/>
              <a:chExt cx="128257" cy="174063"/>
            </a:xfrm>
          </p:grpSpPr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38079702-0E27-43AF-B2F7-63F112B262CC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EC189C37-51F5-477D-88CB-CF0DDB037B66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6F9DC9F0-4051-43D8-9692-4A7C43748C2F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1C5ABC4F-9F6F-4EC1-8471-B7CECFAE457F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9164CFD5-5BB3-194C-8573-800BF60FD949}"/>
              </a:ext>
            </a:extLst>
          </p:cNvPr>
          <p:cNvSpPr txBox="1"/>
          <p:nvPr/>
        </p:nvSpPr>
        <p:spPr>
          <a:xfrm>
            <a:off x="4828543" y="5703484"/>
            <a:ext cx="1266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SMB/AFP/NFS</a:t>
            </a:r>
            <a:endParaRPr kumimoji="1"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8A4712AE-C888-47EA-A3B0-AFDD13C9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588" y="3855618"/>
            <a:ext cx="1468465" cy="917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向量圖形 的圖片&#10;&#10;自動產生的描述">
            <a:extLst>
              <a:ext uri="{FF2B5EF4-FFF2-40B4-BE49-F238E27FC236}">
                <a16:creationId xmlns:a16="http://schemas.microsoft.com/office/drawing/2014/main" id="{42F65ED9-3778-4478-9BA4-D98F4B632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175" y="3701853"/>
            <a:ext cx="653995" cy="653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95A42E5-7B9C-4EF3-A429-90D21ECF8A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39" y="2023545"/>
            <a:ext cx="2133145" cy="104435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03C32EC-50EF-4C04-8793-11D87DD47F15}"/>
              </a:ext>
            </a:extLst>
          </p:cNvPr>
          <p:cNvSpPr/>
          <p:nvPr/>
        </p:nvSpPr>
        <p:spPr>
          <a:xfrm>
            <a:off x="542777" y="5392354"/>
            <a:ext cx="4347193" cy="80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螢幕擷取畫面 的圖片&#10;&#10;自動產生的描述">
            <a:extLst>
              <a:ext uri="{FF2B5EF4-FFF2-40B4-BE49-F238E27FC236}">
                <a16:creationId xmlns:a16="http://schemas.microsoft.com/office/drawing/2014/main" id="{650193D8-19B2-4907-857C-E16C485B72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77" y="5448667"/>
            <a:ext cx="1345048" cy="786635"/>
          </a:xfrm>
          <a:prstGeom prst="rect">
            <a:avLst/>
          </a:prstGeom>
        </p:spPr>
      </p:pic>
      <p:pic>
        <p:nvPicPr>
          <p:cNvPr id="58" name="圖片 57" descr="一張含有 螢幕擷取畫面 的圖片&#10;&#10;自動產生的描述">
            <a:extLst>
              <a:ext uri="{FF2B5EF4-FFF2-40B4-BE49-F238E27FC236}">
                <a16:creationId xmlns:a16="http://schemas.microsoft.com/office/drawing/2014/main" id="{30CEA8D7-FC68-4070-BF6C-98B9650CFE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619" y="5448667"/>
            <a:ext cx="1345048" cy="786635"/>
          </a:xfrm>
          <a:prstGeom prst="rect">
            <a:avLst/>
          </a:prstGeom>
        </p:spPr>
      </p:pic>
      <p:pic>
        <p:nvPicPr>
          <p:cNvPr id="59" name="圖片 58" descr="一張含有 螢幕擷取畫面 的圖片&#10;&#10;自動產生的描述">
            <a:extLst>
              <a:ext uri="{FF2B5EF4-FFF2-40B4-BE49-F238E27FC236}">
                <a16:creationId xmlns:a16="http://schemas.microsoft.com/office/drawing/2014/main" id="{CFAB35A3-51B4-43D4-81E4-70EBE41A9B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632" y="5448667"/>
            <a:ext cx="1345048" cy="78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2963 L 0.00486 0.2246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27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3.45679E-6 L 0.00139 0.16328 L 0.1198 0.16328 " pathEditMode="relative" rAng="0" ptsTypes="A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8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7 0.00432 L -0.12726 0.16142 L 0.03559 0.16358 " pathEditMode="relative" ptsTypes="AAA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52 -0.00216 L 0.14045 0.15493 L -0.0434 0.16142 " pathEditMode="relative" ptsTypes="AA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282DE20-2BB1-4DC6-BE5C-AC26392390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821" y="3207800"/>
            <a:ext cx="5068200" cy="119890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51B850E-08A2-492C-AA9E-C4C856D7BD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821" y="1906397"/>
            <a:ext cx="5068200" cy="11989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D83CFC8-04B6-4D9B-B943-FFA6CFCEF4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27" y="1680002"/>
            <a:ext cx="9075688" cy="467836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E89DCB-A5EC-4F21-8900-80B6103A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zh-TW">
                <a:latin typeface="微軟正黑體" panose="020B0604030504040204" pitchFamily="34" charset="-120"/>
              </a:rPr>
              <a:t>讀取快取檔案，速度加</a:t>
            </a:r>
            <a:r>
              <a:rPr lang="zh-CN" altLang="en-US"/>
              <a:t>乘</a:t>
            </a:r>
            <a:endParaRPr lang="zh-TW" altLang="en-US">
              <a:latin typeface="微軟正黑體" panose="020B0604030504040204" pitchFamily="34" charset="-12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E7C1B19-C21A-4F36-A7CC-00FA28856F9B}"/>
              </a:ext>
            </a:extLst>
          </p:cNvPr>
          <p:cNvSpPr/>
          <p:nvPr/>
        </p:nvSpPr>
        <p:spPr>
          <a:xfrm>
            <a:off x="7468511" y="2185064"/>
            <a:ext cx="4121465" cy="61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33"/>
              </a:lnSpc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第一次讀取檔案時，須從雲端下載檔案至快取磁碟區，該檔案會被儲存在快取空間中</a:t>
            </a:r>
            <a:endParaRPr lang="en-GB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D2904663-C8C6-4AA4-9E01-E63EB3E9BD8E}"/>
              </a:ext>
            </a:extLst>
          </p:cNvPr>
          <p:cNvSpPr/>
          <p:nvPr/>
        </p:nvSpPr>
        <p:spPr>
          <a:xfrm>
            <a:off x="7468511" y="3488785"/>
            <a:ext cx="3911276" cy="61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33"/>
              </a:lnSpc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讀取已快取檔案時，可以直接讀取本地檔案，減少重新下載的等待時間</a:t>
            </a:r>
            <a:endParaRPr lang="en-GB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B313CFE-F2DE-4E0B-8A7D-08170C0FA936}"/>
              </a:ext>
            </a:extLst>
          </p:cNvPr>
          <p:cNvSpPr txBox="1"/>
          <p:nvPr/>
        </p:nvSpPr>
        <p:spPr>
          <a:xfrm>
            <a:off x="5652253" y="5303616"/>
            <a:ext cx="108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/>
            <a:r>
              <a:rPr lang="zh-CN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區域網路</a:t>
            </a:r>
            <a:endParaRPr lang="en-GB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8F793C6-FE8A-4E26-9BEB-791D86C3D59F}"/>
              </a:ext>
            </a:extLst>
          </p:cNvPr>
          <p:cNvSpPr/>
          <p:nvPr/>
        </p:nvSpPr>
        <p:spPr>
          <a:xfrm>
            <a:off x="2739840" y="4100953"/>
            <a:ext cx="1419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0"/>
            <a:r>
              <a:rPr lang="zh-CN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網際網路</a:t>
            </a:r>
            <a:endParaRPr lang="en-GB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C7DF8601-C004-3C47-B10C-50FE98E6CCBC}"/>
              </a:ext>
            </a:extLst>
          </p:cNvPr>
          <p:cNvSpPr txBox="1"/>
          <p:nvPr/>
        </p:nvSpPr>
        <p:spPr>
          <a:xfrm>
            <a:off x="665609" y="5410160"/>
            <a:ext cx="1518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快取空間</a:t>
            </a:r>
            <a:endParaRPr lang="en-GB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1B0424-6A55-4C2A-83BF-4A5EBB981810}"/>
              </a:ext>
            </a:extLst>
          </p:cNvPr>
          <p:cNvSpPr/>
          <p:nvPr/>
        </p:nvSpPr>
        <p:spPr>
          <a:xfrm>
            <a:off x="5829798" y="5785607"/>
            <a:ext cx="752054" cy="296547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較快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06B58D0-F776-4C66-B8FD-85A07BBAD0BC}"/>
              </a:ext>
            </a:extLst>
          </p:cNvPr>
          <p:cNvSpPr/>
          <p:nvPr/>
        </p:nvSpPr>
        <p:spPr>
          <a:xfrm>
            <a:off x="3079209" y="4439507"/>
            <a:ext cx="752054" cy="296547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較慢</a:t>
            </a:r>
          </a:p>
        </p:txBody>
      </p:sp>
    </p:spTree>
    <p:extLst>
      <p:ext uri="{BB962C8B-B14F-4D97-AF65-F5344CB8AC3E}">
        <p14:creationId xmlns:p14="http://schemas.microsoft.com/office/powerpoint/2010/main" val="189995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B4497BF-B8DB-492B-BD39-A5FF57F342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5" y="1941607"/>
            <a:ext cx="9332995" cy="4383033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DA6AF7C0-6086-42DA-9D67-207F12D46598}"/>
              </a:ext>
            </a:extLst>
          </p:cNvPr>
          <p:cNvSpPr txBox="1"/>
          <p:nvPr/>
        </p:nvSpPr>
        <p:spPr>
          <a:xfrm>
            <a:off x="5791791" y="4701579"/>
            <a:ext cx="1349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/>
            <a:r>
              <a:rPr lang="zh-CN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區域網路</a:t>
            </a:r>
            <a:endParaRPr lang="en-GB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5C81540-A57D-413A-AF56-A1005B80A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>
                <a:latin typeface="微軟正黑體" panose="020B0604030504040204" pitchFamily="34" charset="-120"/>
              </a:rPr>
              <a:t>暫存上傳檔案，減少等待時間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D122CA0-9CF9-4C16-981C-332428F8CDBF}"/>
              </a:ext>
            </a:extLst>
          </p:cNvPr>
          <p:cNvSpPr/>
          <p:nvPr/>
        </p:nvSpPr>
        <p:spPr>
          <a:xfrm>
            <a:off x="1897643" y="4500373"/>
            <a:ext cx="1556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網際網路</a:t>
            </a:r>
            <a:br>
              <a:rPr lang="en-GB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背景傳輸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GB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0ACBDFD-16E7-CC4C-9329-D633C13648B8}"/>
              </a:ext>
            </a:extLst>
          </p:cNvPr>
          <p:cNvSpPr txBox="1"/>
          <p:nvPr/>
        </p:nvSpPr>
        <p:spPr>
          <a:xfrm>
            <a:off x="574138" y="5756884"/>
            <a:ext cx="1411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快取空間</a:t>
            </a:r>
            <a:endParaRPr lang="en-GB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715868A-F051-4DFA-9892-95EBC3221EB0}"/>
              </a:ext>
            </a:extLst>
          </p:cNvPr>
          <p:cNvSpPr/>
          <p:nvPr/>
        </p:nvSpPr>
        <p:spPr>
          <a:xfrm>
            <a:off x="6090268" y="5191456"/>
            <a:ext cx="752054" cy="29654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較快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B0E0AB4-357B-4949-87E4-E148DF99BE01}"/>
              </a:ext>
            </a:extLst>
          </p:cNvPr>
          <p:cNvSpPr/>
          <p:nvPr/>
        </p:nvSpPr>
        <p:spPr>
          <a:xfrm>
            <a:off x="3649702" y="3910873"/>
            <a:ext cx="752054" cy="29654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較慢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3A18B1E3-AC6F-4D45-916D-F8D6F66C1792}"/>
              </a:ext>
            </a:extLst>
          </p:cNvPr>
          <p:cNvSpPr/>
          <p:nvPr/>
        </p:nvSpPr>
        <p:spPr>
          <a:xfrm rot="10800000">
            <a:off x="6684275" y="1937294"/>
            <a:ext cx="4983394" cy="2160994"/>
          </a:xfrm>
          <a:prstGeom prst="roundRect">
            <a:avLst>
              <a:gd name="adj" fmla="val 4290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57" name="矩形 2056">
            <a:extLst>
              <a:ext uri="{FF2B5EF4-FFF2-40B4-BE49-F238E27FC236}">
                <a16:creationId xmlns:a16="http://schemas.microsoft.com/office/drawing/2014/main" id="{D62D98B0-D83F-40A1-ABA1-1296C5687CC9}"/>
              </a:ext>
            </a:extLst>
          </p:cNvPr>
          <p:cNvSpPr/>
          <p:nvPr/>
        </p:nvSpPr>
        <p:spPr>
          <a:xfrm>
            <a:off x="7872029" y="2047703"/>
            <a:ext cx="2651688" cy="4205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1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當上傳檔案至雲端時</a:t>
            </a:r>
            <a:endParaRPr lang="zh-TW" altLang="en-US" sz="2133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3BFFE5-F97B-4DF7-843C-144FB71B9C91}"/>
              </a:ext>
            </a:extLst>
          </p:cNvPr>
          <p:cNvSpPr/>
          <p:nvPr/>
        </p:nvSpPr>
        <p:spPr>
          <a:xfrm>
            <a:off x="6848295" y="2605972"/>
            <a:ext cx="4662741" cy="130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C3D914-FB96-4F1D-94BB-A0E27D848E93}"/>
              </a:ext>
            </a:extLst>
          </p:cNvPr>
          <p:cNvSpPr/>
          <p:nvPr/>
        </p:nvSpPr>
        <p:spPr>
          <a:xfrm>
            <a:off x="6843383" y="2608105"/>
            <a:ext cx="4722245" cy="127086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檔案先透過區域網路快速上傳至 </a:t>
            </a: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本地端的快取空間，再透過 </a:t>
            </a:r>
            <a:r>
              <a:rPr lang="en-US" altLang="zh-TW" sz="1700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Hybrid</a:t>
            </a:r>
            <a:r>
              <a:rPr lang="en-US" altLang="zh-TW" sz="1700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Mount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背景依序上傳至雲端，減少在電腦前等待上傳的時間</a:t>
            </a:r>
            <a:endParaRPr lang="en-GB" altLang="zh-TW" sz="1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向量圖形 的圖片&#10;&#10;自動產生的描述">
            <a:extLst>
              <a:ext uri="{FF2B5EF4-FFF2-40B4-BE49-F238E27FC236}">
                <a16:creationId xmlns:a16="http://schemas.microsoft.com/office/drawing/2014/main" id="{B9C69E40-6950-40CF-9586-8E7C24AB7B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012" y="1999797"/>
            <a:ext cx="1720174" cy="9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34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DDAAA6-8200-8742-B3A8-BFC282BC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13" y="2229852"/>
            <a:ext cx="5395415" cy="1631563"/>
          </a:xfrm>
        </p:spPr>
        <p:txBody>
          <a:bodyPr>
            <a:normAutofit fontScale="90000"/>
          </a:bodyPr>
          <a:lstStyle/>
          <a:p>
            <a:r>
              <a:rPr lang="zh-CN" altLang="en-US" sz="4400" spc="-150"/>
              <a:t>當</a:t>
            </a:r>
            <a:r>
              <a:rPr lang="zh-TW" altLang="en-US" sz="4400" spc="-150"/>
              <a:t> </a:t>
            </a:r>
            <a:r>
              <a:rPr lang="en-US" altLang="zh-TW" sz="4400" spc="-150"/>
              <a:t>Multimedia</a:t>
            </a:r>
            <a:r>
              <a:rPr lang="zh-TW" altLang="en-US" sz="4400" spc="-150"/>
              <a:t> </a:t>
            </a:r>
            <a:r>
              <a:rPr lang="en-US" altLang="zh-TW" sz="4400" spc="-150"/>
              <a:t>Console</a:t>
            </a:r>
            <a:r>
              <a:rPr lang="zh-TW" altLang="en-US" sz="4400" spc="-150"/>
              <a:t> </a:t>
            </a:r>
            <a:r>
              <a:rPr lang="zh-TW" altLang="en-US" sz="4400"/>
              <a:t>遇見 </a:t>
            </a:r>
            <a:r>
              <a:rPr lang="en-US" altLang="zh-TW" sz="4400" err="1"/>
              <a:t>HybridMount</a:t>
            </a:r>
            <a:endParaRPr lang="en-US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3C477-D8F9-3A4C-A26B-6A84D7AE6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讓影音娛樂無拘無束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監視器, 女性, 螢幕, 個人 的圖片&#10;&#10;自動產生的描述">
            <a:extLst>
              <a:ext uri="{FF2B5EF4-FFF2-40B4-BE49-F238E27FC236}">
                <a16:creationId xmlns:a16="http://schemas.microsoft.com/office/drawing/2014/main" id="{F1265244-7A2A-4A4B-AAFC-AC8FA51006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6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B948C-8C69-6441-B0B2-BCF1BC2E2045}"/>
              </a:ext>
            </a:extLst>
          </p:cNvPr>
          <p:cNvSpPr txBox="1"/>
          <p:nvPr/>
        </p:nvSpPr>
        <p:spPr>
          <a:xfrm>
            <a:off x="4348600" y="543701"/>
            <a:ext cx="7366119" cy="1305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如果你的照片都存在雲端，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但找不到一個好方法管理累積多年的精彩瞬間</a:t>
            </a:r>
            <a:endParaRPr 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17ED5-3DBF-D243-B01E-AB4AF9557670}"/>
              </a:ext>
            </a:extLst>
          </p:cNvPr>
          <p:cNvSpPr txBox="1"/>
          <p:nvPr/>
        </p:nvSpPr>
        <p:spPr>
          <a:xfrm>
            <a:off x="553380" y="2743372"/>
            <a:ext cx="5570756" cy="1305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如果你的影片都存在雲端，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但每次想看都得等下載到海枯石爛</a:t>
            </a:r>
            <a:endParaRPr 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55F32-703A-A848-9AE0-8842BDAC1D05}"/>
              </a:ext>
            </a:extLst>
          </p:cNvPr>
          <p:cNvSpPr txBox="1"/>
          <p:nvPr/>
        </p:nvSpPr>
        <p:spPr>
          <a:xfrm>
            <a:off x="7559881" y="4994361"/>
            <a:ext cx="3877985" cy="147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混合雲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就是你最好的選擇！</a:t>
            </a:r>
            <a:endParaRPr lang="en-US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4525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C79FF5B-45B3-42D0-A44A-0CF408BCB330}"/>
              </a:ext>
            </a:extLst>
          </p:cNvPr>
          <p:cNvSpPr/>
          <p:nvPr/>
        </p:nvSpPr>
        <p:spPr>
          <a:xfrm>
            <a:off x="479452" y="1384890"/>
            <a:ext cx="11239333" cy="49940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C69C34-5A8A-134B-925D-8ADF5C00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80"/>
            <a:ext cx="10515600" cy="1325563"/>
          </a:xfrm>
        </p:spPr>
        <p:txBody>
          <a:bodyPr/>
          <a:lstStyle/>
          <a:p>
            <a:r>
              <a:rPr lang="en-US" altLang="zh-TW"/>
              <a:t>Step</a:t>
            </a:r>
            <a:r>
              <a:rPr lang="zh-TW" altLang="en-US"/>
              <a:t> </a:t>
            </a:r>
            <a:r>
              <a:rPr lang="en-US" altLang="zh-TW"/>
              <a:t>1:</a:t>
            </a:r>
            <a:r>
              <a:rPr lang="zh-TW" altLang="en-US"/>
              <a:t> 用 </a:t>
            </a:r>
            <a:r>
              <a:rPr lang="en-US" altLang="zh-TW" err="1"/>
              <a:t>HybridMount</a:t>
            </a:r>
            <a:r>
              <a:rPr lang="zh-TW" altLang="en-US"/>
              <a:t> 建立混合雲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EB36E2-1C6E-A74E-BD2D-366AF8CA7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07" y="2749356"/>
            <a:ext cx="5257800" cy="2472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0">
              <a:lnSpc>
                <a:spcPct val="200000"/>
              </a:lnSpc>
              <a:buNone/>
            </a:pPr>
            <a:r>
              <a:rPr lang="zh-CN" altLang="en-US">
                <a:latin typeface="微軟正黑體"/>
                <a:ea typeface="微軟正黑體"/>
              </a:rPr>
              <a:t>用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QNAP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NAS</a:t>
            </a:r>
            <a:r>
              <a:rPr lang="zh-TW" altLang="en-US">
                <a:latin typeface="微軟正黑體"/>
                <a:ea typeface="微軟正黑體"/>
              </a:rPr>
              <a:t> 透過 </a:t>
            </a:r>
            <a:r>
              <a:rPr lang="en-US" altLang="zh-TW" err="1">
                <a:latin typeface="微軟正黑體"/>
                <a:ea typeface="微軟正黑體"/>
              </a:rPr>
              <a:t>HybridMount</a:t>
            </a:r>
            <a:r>
              <a:rPr lang="zh-TW" altLang="en-US">
                <a:latin typeface="微軟正黑體"/>
                <a:ea typeface="微軟正黑體"/>
              </a:rPr>
              <a:t> 串接雲端硬碟，建成檔案型雲網關，存取雲端資料並提升存取速度。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3" name="圖片 2" descr="一張含有 個人, 室內, 男人, 坐 的圖片&#10;&#10;自動產生的描述">
            <a:extLst>
              <a:ext uri="{FF2B5EF4-FFF2-40B4-BE49-F238E27FC236}">
                <a16:creationId xmlns:a16="http://schemas.microsoft.com/office/drawing/2014/main" id="{EF14818B-1B7A-4DC9-BEB6-E385CA9F08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23" y="1592081"/>
            <a:ext cx="7281527" cy="47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2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37F5EC0-EFC4-49B8-9413-F1F2896046A1}"/>
              </a:ext>
            </a:extLst>
          </p:cNvPr>
          <p:cNvSpPr/>
          <p:nvPr/>
        </p:nvSpPr>
        <p:spPr>
          <a:xfrm>
            <a:off x="479452" y="1384890"/>
            <a:ext cx="11239333" cy="49940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50C08B-5603-4F4C-85C3-6C1E20D14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" t="1445" r="44733" b="2530"/>
          <a:stretch/>
        </p:blipFill>
        <p:spPr>
          <a:xfrm>
            <a:off x="989773" y="2180202"/>
            <a:ext cx="5743279" cy="3579460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65AA4-BBDF-BB43-9049-B6BE1E9D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381"/>
            <a:ext cx="10515600" cy="1325563"/>
          </a:xfrm>
        </p:spPr>
        <p:txBody>
          <a:bodyPr/>
          <a:lstStyle/>
          <a:p>
            <a:r>
              <a:rPr lang="en-US" altLang="zh-TW"/>
              <a:t>Step</a:t>
            </a:r>
            <a:r>
              <a:rPr lang="zh-TW" altLang="en-US"/>
              <a:t> </a:t>
            </a:r>
            <a:r>
              <a:rPr lang="en-US" altLang="zh-TW"/>
              <a:t>2:</a:t>
            </a:r>
            <a:r>
              <a:rPr lang="zh-TW" altLang="en-US"/>
              <a:t> </a:t>
            </a:r>
            <a:r>
              <a:rPr lang="zh-CN" altLang="en-US"/>
              <a:t>將</a:t>
            </a:r>
            <a:r>
              <a:rPr lang="zh-TW" altLang="en-US"/>
              <a:t>雲端硬碟設為內容來源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2A6F6-B44C-EC44-949D-7C17CA94B7F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378165" y="3880000"/>
            <a:ext cx="3824062" cy="196790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SzPct val="80000"/>
              <a:buNone/>
            </a:pPr>
            <a:r>
              <a:rPr lang="zh-CN" altLang="en-US" sz="1600"/>
              <a:t>將</a:t>
            </a:r>
            <a:r>
              <a:rPr lang="zh-TW" altLang="en-US" sz="1600"/>
              <a:t> </a:t>
            </a:r>
            <a:r>
              <a:rPr lang="en-US" altLang="zh-TW" sz="1600" err="1"/>
              <a:t>HybridMount</a:t>
            </a:r>
            <a:r>
              <a:rPr lang="zh-TW" altLang="en-US" sz="1600"/>
              <a:t> 資料夾設為內容來源，就能在多媒體應用程式中使用雲端硬碟內的多媒體內容。</a:t>
            </a:r>
            <a:endParaRPr lang="en-US" sz="160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929DDD2-ECB5-42E1-B798-E777078224D7}"/>
              </a:ext>
            </a:extLst>
          </p:cNvPr>
          <p:cNvGrpSpPr/>
          <p:nvPr/>
        </p:nvGrpSpPr>
        <p:grpSpPr>
          <a:xfrm>
            <a:off x="7357845" y="2174240"/>
            <a:ext cx="3824062" cy="1508419"/>
            <a:chOff x="7357845" y="2174240"/>
            <a:chExt cx="3824062" cy="1508419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EC2E43B9-52E0-462C-B0AE-EC35333AF73F}"/>
                </a:ext>
              </a:extLst>
            </p:cNvPr>
            <p:cNvSpPr/>
            <p:nvPr/>
          </p:nvSpPr>
          <p:spPr>
            <a:xfrm>
              <a:off x="7357845" y="2174240"/>
              <a:ext cx="3824062" cy="1508419"/>
            </a:xfrm>
            <a:prstGeom prst="roundRect">
              <a:avLst>
                <a:gd name="adj" fmla="val 5382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70E8CA-A580-614E-B640-8064400F7920}"/>
                </a:ext>
              </a:extLst>
            </p:cNvPr>
            <p:cNvSpPr txBox="1"/>
            <p:nvPr/>
          </p:nvSpPr>
          <p:spPr>
            <a:xfrm>
              <a:off x="7357845" y="2507946"/>
              <a:ext cx="3824062" cy="1065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  <a:spcBef>
                  <a:spcPts val="1000"/>
                </a:spcBef>
              </a:pPr>
              <a:r>
                <a:rPr lang="en-US" altLang="zh-TW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Multimedia</a:t>
              </a:r>
              <a:r>
                <a:rPr lang="zh-TW" altLang="en-US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Console</a:t>
              </a:r>
            </a:p>
            <a:p>
              <a:pPr algn="ctr">
                <a:lnSpc>
                  <a:spcPts val="1800"/>
                </a:lnSpc>
                <a:spcBef>
                  <a:spcPts val="1000"/>
                </a:spcBef>
              </a:pPr>
              <a:r>
                <a:rPr lang="en-US" altLang="zh-TW" sz="2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+</a:t>
              </a:r>
            </a:p>
            <a:p>
              <a:pPr algn="ctr">
                <a:lnSpc>
                  <a:spcPts val="1800"/>
                </a:lnSpc>
                <a:spcBef>
                  <a:spcPts val="1000"/>
                </a:spcBef>
              </a:pPr>
              <a:r>
                <a:rPr lang="en-US" altLang="zh-TW" sz="28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HybridMount</a:t>
              </a:r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C91F261-6EDF-C040-9C5C-AFF9811542EB}"/>
              </a:ext>
            </a:extLst>
          </p:cNvPr>
          <p:cNvSpPr/>
          <p:nvPr/>
        </p:nvSpPr>
        <p:spPr>
          <a:xfrm>
            <a:off x="1707549" y="3390681"/>
            <a:ext cx="594587" cy="130481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0F5F2-EA28-EB44-927F-C9EF1F6C0074}"/>
              </a:ext>
            </a:extLst>
          </p:cNvPr>
          <p:cNvSpPr txBox="1"/>
          <p:nvPr/>
        </p:nvSpPr>
        <p:spPr>
          <a:xfrm>
            <a:off x="1630470" y="3342695"/>
            <a:ext cx="624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rgbClr val="5B5A59"/>
                </a:solidFill>
              </a:rPr>
              <a:t>Dropbox</a:t>
            </a:r>
            <a:endParaRPr lang="en-US" sz="800" b="1">
              <a:solidFill>
                <a:srgbClr val="5B5A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AD0992-0CAE-7248-8570-46F2B3C115D0}"/>
              </a:ext>
            </a:extLst>
          </p:cNvPr>
          <p:cNvSpPr/>
          <p:nvPr/>
        </p:nvSpPr>
        <p:spPr>
          <a:xfrm>
            <a:off x="4087906" y="3012365"/>
            <a:ext cx="2140772" cy="130481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713B47-9889-E34E-B3EE-9DB1554250F0}"/>
              </a:ext>
            </a:extLst>
          </p:cNvPr>
          <p:cNvSpPr txBox="1"/>
          <p:nvPr/>
        </p:nvSpPr>
        <p:spPr>
          <a:xfrm>
            <a:off x="3991773" y="2964379"/>
            <a:ext cx="624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rgbClr val="5B5A59"/>
                </a:solidFill>
              </a:rPr>
              <a:t>Dropbox</a:t>
            </a:r>
            <a:endParaRPr lang="en-US" sz="800" b="1">
              <a:solidFill>
                <a:srgbClr val="5B5A59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290E72-C6BD-430D-A486-FECC62B01375}"/>
              </a:ext>
            </a:extLst>
          </p:cNvPr>
          <p:cNvSpPr/>
          <p:nvPr/>
        </p:nvSpPr>
        <p:spPr>
          <a:xfrm>
            <a:off x="3830869" y="2963585"/>
            <a:ext cx="766233" cy="212652"/>
          </a:xfrm>
          <a:prstGeom prst="roundRect">
            <a:avLst/>
          </a:prstGeom>
          <a:noFill/>
          <a:ln w="38100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0B526A90-C3C8-4D85-A5C4-D3EC2A33C930}"/>
              </a:ext>
            </a:extLst>
          </p:cNvPr>
          <p:cNvSpPr/>
          <p:nvPr/>
        </p:nvSpPr>
        <p:spPr>
          <a:xfrm>
            <a:off x="1419731" y="3357467"/>
            <a:ext cx="741050" cy="204258"/>
          </a:xfrm>
          <a:prstGeom prst="roundRect">
            <a:avLst/>
          </a:prstGeom>
          <a:noFill/>
          <a:ln w="38100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59F593-B455-42A5-A7D1-C356207C2486}"/>
              </a:ext>
            </a:extLst>
          </p:cNvPr>
          <p:cNvSpPr/>
          <p:nvPr/>
        </p:nvSpPr>
        <p:spPr>
          <a:xfrm>
            <a:off x="479452" y="1384890"/>
            <a:ext cx="11239333" cy="49940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D507AB-B5A6-DA4A-AB5A-98E7E744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634"/>
            <a:ext cx="10515600" cy="1325563"/>
          </a:xfrm>
        </p:spPr>
        <p:txBody>
          <a:bodyPr/>
          <a:lstStyle/>
          <a:p>
            <a:r>
              <a:rPr lang="en-US" altLang="zh-TW"/>
              <a:t>Step</a:t>
            </a:r>
            <a:r>
              <a:rPr lang="zh-TW" altLang="en-US"/>
              <a:t> </a:t>
            </a:r>
            <a:r>
              <a:rPr lang="en-US" altLang="zh-TW"/>
              <a:t>3:</a:t>
            </a:r>
            <a:r>
              <a:rPr lang="zh-TW" altLang="en-US"/>
              <a:t> 盡情享受 </a:t>
            </a:r>
            <a:r>
              <a:rPr lang="en-US" altLang="zh-TW"/>
              <a:t>QTS</a:t>
            </a:r>
            <a:r>
              <a:rPr lang="zh-TW" altLang="en-US"/>
              <a:t> 帶來的影音娛樂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2B6407-D82D-F340-86F7-31733DA59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36" y="1925821"/>
            <a:ext cx="4964359" cy="4094476"/>
          </a:xfrm>
        </p:spPr>
        <p:txBody>
          <a:bodyPr>
            <a:normAutofit/>
          </a:bodyPr>
          <a:lstStyle/>
          <a:p>
            <a:pPr marL="0" indent="0">
              <a:lnSpc>
                <a:spcPts val="3400"/>
              </a:lnSpc>
              <a:buNone/>
            </a:pPr>
            <a:r>
              <a:rPr lang="zh-CN" altLang="en-US"/>
              <a:t>同時坐擁雲端硬碟的大空間和</a:t>
            </a:r>
            <a:r>
              <a:rPr lang="zh-TW" altLang="en-US"/>
              <a:t> </a:t>
            </a:r>
            <a:r>
              <a:rPr lang="en-US" altLang="zh-TW"/>
              <a:t>QTS</a:t>
            </a:r>
            <a:r>
              <a:rPr lang="zh-TW" altLang="en-US"/>
              <a:t> 上完整的多媒體服務：</a:t>
            </a:r>
            <a:endParaRPr lang="en-US" altLang="zh-CN"/>
          </a:p>
          <a:p>
            <a:pPr marL="108000" indent="-108000">
              <a:lnSpc>
                <a:spcPts val="3400"/>
              </a:lnSpc>
            </a:pPr>
            <a:r>
              <a:rPr lang="zh-CN" altLang="en-US"/>
              <a:t>讓</a:t>
            </a:r>
            <a:r>
              <a:rPr lang="zh-TW" altLang="en-US"/>
              <a:t> </a:t>
            </a:r>
            <a:r>
              <a:rPr lang="en-US" altLang="zh-TW" err="1"/>
              <a:t>QuMagie</a:t>
            </a:r>
            <a:r>
              <a:rPr lang="zh-TW" altLang="en-US"/>
              <a:t> 的智慧影像辨識功能幫你整理照片。</a:t>
            </a:r>
            <a:endParaRPr lang="en-US" altLang="zh-TW"/>
          </a:p>
          <a:p>
            <a:pPr marL="108000" indent="-108000">
              <a:lnSpc>
                <a:spcPts val="3400"/>
              </a:lnSpc>
            </a:pPr>
            <a:r>
              <a:rPr lang="zh-TW" altLang="en-US"/>
              <a:t>讓 </a:t>
            </a:r>
            <a:r>
              <a:rPr lang="en-US" altLang="zh-TW"/>
              <a:t>Video</a:t>
            </a:r>
            <a:r>
              <a:rPr lang="zh-TW" altLang="en-US"/>
              <a:t> </a:t>
            </a:r>
            <a:r>
              <a:rPr lang="en-US" altLang="zh-TW"/>
              <a:t>Station</a:t>
            </a:r>
            <a:r>
              <a:rPr lang="zh-TW" altLang="en-US"/>
              <a:t> 建立出你專屬的影片庫。</a:t>
            </a:r>
            <a:endParaRPr lang="en-US" altLang="zh-TW"/>
          </a:p>
          <a:p>
            <a:pPr marL="108000" indent="-108000">
              <a:lnSpc>
                <a:spcPts val="3400"/>
              </a:lnSpc>
            </a:pPr>
            <a:r>
              <a:rPr lang="zh-TW" altLang="en-US"/>
              <a:t>透過 </a:t>
            </a:r>
            <a:r>
              <a:rPr lang="en-US" altLang="zh-TW"/>
              <a:t>DLNA</a:t>
            </a:r>
            <a:r>
              <a:rPr lang="zh-TW" altLang="en-US"/>
              <a:t> </a:t>
            </a:r>
            <a:r>
              <a:rPr lang="en-US" altLang="zh-TW"/>
              <a:t>Server</a:t>
            </a:r>
            <a:r>
              <a:rPr lang="zh-TW" altLang="en-US"/>
              <a:t> 在不同裝置上播放精彩影片。</a:t>
            </a:r>
            <a:endParaRPr lang="en-US"/>
          </a:p>
        </p:txBody>
      </p:sp>
      <p:grpSp>
        <p:nvGrpSpPr>
          <p:cNvPr id="8" name="群組 106">
            <a:extLst>
              <a:ext uri="{FF2B5EF4-FFF2-40B4-BE49-F238E27FC236}">
                <a16:creationId xmlns:a16="http://schemas.microsoft.com/office/drawing/2014/main" id="{E1FE5BA8-EE02-1949-9A0D-B85290357CC9}"/>
              </a:ext>
            </a:extLst>
          </p:cNvPr>
          <p:cNvGrpSpPr/>
          <p:nvPr/>
        </p:nvGrpSpPr>
        <p:grpSpPr>
          <a:xfrm>
            <a:off x="5775920" y="2140556"/>
            <a:ext cx="5854048" cy="3696523"/>
            <a:chOff x="4979557" y="2153705"/>
            <a:chExt cx="3712303" cy="2344121"/>
          </a:xfrm>
        </p:grpSpPr>
        <p:pic>
          <p:nvPicPr>
            <p:cNvPr id="9" name="Google Shape;270;p22">
              <a:extLst>
                <a:ext uri="{FF2B5EF4-FFF2-40B4-BE49-F238E27FC236}">
                  <a16:creationId xmlns:a16="http://schemas.microsoft.com/office/drawing/2014/main" id="{3BF01A4C-63D1-CF4B-A858-FEAC124BBB3B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92" t="15012" r="23766" b="14935"/>
            <a:stretch/>
          </p:blipFill>
          <p:spPr>
            <a:xfrm>
              <a:off x="6149766" y="2153705"/>
              <a:ext cx="192300" cy="2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72;p22">
              <a:extLst>
                <a:ext uri="{FF2B5EF4-FFF2-40B4-BE49-F238E27FC236}">
                  <a16:creationId xmlns:a16="http://schemas.microsoft.com/office/drawing/2014/main" id="{1F24FB86-5FF5-644E-BECC-AAC42AE5F8DB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528"/>
            <a:stretch/>
          </p:blipFill>
          <p:spPr>
            <a:xfrm>
              <a:off x="4979557" y="3199682"/>
              <a:ext cx="383610" cy="236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73;p22">
              <a:extLst>
                <a:ext uri="{FF2B5EF4-FFF2-40B4-BE49-F238E27FC236}">
                  <a16:creationId xmlns:a16="http://schemas.microsoft.com/office/drawing/2014/main" id="{606450B8-19E2-4E40-A830-E6ED706554F9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528"/>
            <a:stretch/>
          </p:blipFill>
          <p:spPr>
            <a:xfrm>
              <a:off x="6202210" y="2799181"/>
              <a:ext cx="383610" cy="236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74;p22">
              <a:extLst>
                <a:ext uri="{FF2B5EF4-FFF2-40B4-BE49-F238E27FC236}">
                  <a16:creationId xmlns:a16="http://schemas.microsoft.com/office/drawing/2014/main" id="{69D23373-42E4-A144-90C9-09575AA047FC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92" t="15012" r="23766" b="14935"/>
            <a:stretch/>
          </p:blipFill>
          <p:spPr>
            <a:xfrm>
              <a:off x="6305763" y="3904108"/>
              <a:ext cx="192300" cy="2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75;p22">
              <a:extLst>
                <a:ext uri="{FF2B5EF4-FFF2-40B4-BE49-F238E27FC236}">
                  <a16:creationId xmlns:a16="http://schemas.microsoft.com/office/drawing/2014/main" id="{2C2C29CB-C046-7C4A-8320-7777ACFD7D5A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5972" y="2417974"/>
              <a:ext cx="230602" cy="230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76;p22">
              <a:extLst>
                <a:ext uri="{FF2B5EF4-FFF2-40B4-BE49-F238E27FC236}">
                  <a16:creationId xmlns:a16="http://schemas.microsoft.com/office/drawing/2014/main" id="{9464D107-2DBA-8543-B637-7353A44740CB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79" t="21556" r="18767" b="22683"/>
            <a:stretch/>
          </p:blipFill>
          <p:spPr>
            <a:xfrm>
              <a:off x="5674955" y="4291936"/>
              <a:ext cx="230602" cy="2058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278;p22">
              <a:extLst>
                <a:ext uri="{FF2B5EF4-FFF2-40B4-BE49-F238E27FC236}">
                  <a16:creationId xmlns:a16="http://schemas.microsoft.com/office/drawing/2014/main" id="{349C63A5-045A-CC48-8CEC-7A9058DFF90B}"/>
                </a:ext>
              </a:extLst>
            </p:cNvPr>
            <p:cNvCxnSpPr>
              <a:cxnSpLocks/>
            </p:cNvCxnSpPr>
            <p:nvPr/>
          </p:nvCxnSpPr>
          <p:spPr>
            <a:xfrm>
              <a:off x="6285364" y="2659383"/>
              <a:ext cx="919230" cy="567951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79;p22">
              <a:extLst>
                <a:ext uri="{FF2B5EF4-FFF2-40B4-BE49-F238E27FC236}">
                  <a16:creationId xmlns:a16="http://schemas.microsoft.com/office/drawing/2014/main" id="{06185EAF-CAFE-F04D-ACA8-4427608A832F}"/>
                </a:ext>
              </a:extLst>
            </p:cNvPr>
            <p:cNvCxnSpPr>
              <a:cxnSpLocks/>
            </p:cNvCxnSpPr>
            <p:nvPr/>
          </p:nvCxnSpPr>
          <p:spPr>
            <a:xfrm>
              <a:off x="6285364" y="3227334"/>
              <a:ext cx="919230" cy="0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80;p22">
              <a:extLst>
                <a:ext uri="{FF2B5EF4-FFF2-40B4-BE49-F238E27FC236}">
                  <a16:creationId xmlns:a16="http://schemas.microsoft.com/office/drawing/2014/main" id="{55DC7864-6D50-9A48-A931-086D2AEFC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5364" y="3227334"/>
              <a:ext cx="919230" cy="575121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8" name="Picture 4" descr="https://www.qnap.com/i/_attach_file/product/photo/800_500/339_1524708675_TVS-951X_Front.png?v=1">
              <a:extLst>
                <a:ext uri="{FF2B5EF4-FFF2-40B4-BE49-F238E27FC236}">
                  <a16:creationId xmlns:a16="http://schemas.microsoft.com/office/drawing/2014/main" id="{A14F353A-831F-584B-988A-6B411E465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595" y="2804785"/>
              <a:ext cx="1352159" cy="8450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F0896712-2668-F14B-AE3A-4EC6FD684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381" y="3033552"/>
              <a:ext cx="405236" cy="40523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B21B2544-B04F-B140-B0E7-D2593053A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381" y="3734211"/>
              <a:ext cx="405236" cy="40523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Google Shape;261;p27">
              <a:extLst>
                <a:ext uri="{FF2B5EF4-FFF2-40B4-BE49-F238E27FC236}">
                  <a16:creationId xmlns:a16="http://schemas.microsoft.com/office/drawing/2014/main" id="{C908E180-85D0-7642-897F-92F8820F28E9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2417" y="2306648"/>
              <a:ext cx="406200" cy="4061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圖形 120">
              <a:extLst>
                <a:ext uri="{FF2B5EF4-FFF2-40B4-BE49-F238E27FC236}">
                  <a16:creationId xmlns:a16="http://schemas.microsoft.com/office/drawing/2014/main" id="{19344D14-3905-1541-8CC7-F9952CB01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99432" y="2232944"/>
              <a:ext cx="813132" cy="486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圖形 121">
              <a:extLst>
                <a:ext uri="{FF2B5EF4-FFF2-40B4-BE49-F238E27FC236}">
                  <a16:creationId xmlns:a16="http://schemas.microsoft.com/office/drawing/2014/main" id="{907B7FDB-E283-DC41-8B9E-9572460E2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83690" y="2903641"/>
              <a:ext cx="813132" cy="486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圖形 122">
              <a:extLst>
                <a:ext uri="{FF2B5EF4-FFF2-40B4-BE49-F238E27FC236}">
                  <a16:creationId xmlns:a16="http://schemas.microsoft.com/office/drawing/2014/main" id="{32F81EAC-331C-4A4A-B593-FB12DA34B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99432" y="3596332"/>
              <a:ext cx="817997" cy="4899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Google Shape;275;p22">
              <a:extLst>
                <a:ext uri="{FF2B5EF4-FFF2-40B4-BE49-F238E27FC236}">
                  <a16:creationId xmlns:a16="http://schemas.microsoft.com/office/drawing/2014/main" id="{D0310CF0-EB29-874F-BA72-5E0F53A7D93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9303" y="3813280"/>
              <a:ext cx="230602" cy="230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文字方塊 124">
              <a:extLst>
                <a:ext uri="{FF2B5EF4-FFF2-40B4-BE49-F238E27FC236}">
                  <a16:creationId xmlns:a16="http://schemas.microsoft.com/office/drawing/2014/main" id="{81ABC062-590E-C644-A844-9F6171B201DC}"/>
                </a:ext>
              </a:extLst>
            </p:cNvPr>
            <p:cNvSpPr txBox="1"/>
            <p:nvPr/>
          </p:nvSpPr>
          <p:spPr>
            <a:xfrm>
              <a:off x="7979169" y="3471454"/>
              <a:ext cx="622306" cy="14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1050"/>
                <a:t>Video Station</a:t>
              </a:r>
              <a:endParaRPr kumimoji="1" lang="zh-TW" altLang="en-US" sz="1050"/>
            </a:p>
          </p:txBody>
        </p:sp>
        <p:sp>
          <p:nvSpPr>
            <p:cNvPr id="27" name="文字方塊 125">
              <a:extLst>
                <a:ext uri="{FF2B5EF4-FFF2-40B4-BE49-F238E27FC236}">
                  <a16:creationId xmlns:a16="http://schemas.microsoft.com/office/drawing/2014/main" id="{3D4CD8D7-A6F2-6641-91A8-0A57026AE4FA}"/>
                </a:ext>
              </a:extLst>
            </p:cNvPr>
            <p:cNvSpPr txBox="1"/>
            <p:nvPr/>
          </p:nvSpPr>
          <p:spPr>
            <a:xfrm>
              <a:off x="7979169" y="4162571"/>
              <a:ext cx="622306" cy="14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1050"/>
                <a:t>Music Station</a:t>
              </a:r>
              <a:endParaRPr kumimoji="1" lang="zh-TW" altLang="en-US" sz="1050"/>
            </a:p>
          </p:txBody>
        </p:sp>
        <p:sp>
          <p:nvSpPr>
            <p:cNvPr id="28" name="文字方塊 126">
              <a:extLst>
                <a:ext uri="{FF2B5EF4-FFF2-40B4-BE49-F238E27FC236}">
                  <a16:creationId xmlns:a16="http://schemas.microsoft.com/office/drawing/2014/main" id="{C4AFFD2B-7CF8-D94F-AEE1-4B6706FFB5C3}"/>
                </a:ext>
              </a:extLst>
            </p:cNvPr>
            <p:cNvSpPr txBox="1"/>
            <p:nvPr/>
          </p:nvSpPr>
          <p:spPr>
            <a:xfrm>
              <a:off x="7894757" y="2724523"/>
              <a:ext cx="797103" cy="14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1050" err="1"/>
                <a:t>QuMagie</a:t>
              </a:r>
              <a:endParaRPr kumimoji="1" lang="zh-TW" alt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421641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窗戶, 牆 的圖片&#10;&#10;自動產生的描述">
            <a:extLst>
              <a:ext uri="{FF2B5EF4-FFF2-40B4-BE49-F238E27FC236}">
                <a16:creationId xmlns:a16="http://schemas.microsoft.com/office/drawing/2014/main" id="{FE0BE81E-B752-4268-9EC3-ED5ACF5019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94"/>
            <a:ext cx="12207110" cy="70654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72DFDBB-FAAD-4571-B9EB-80A7C7A1C2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44"/>
          <a:stretch/>
        </p:blipFill>
        <p:spPr>
          <a:xfrm>
            <a:off x="917300" y="1823183"/>
            <a:ext cx="10218059" cy="4587007"/>
          </a:xfrm>
          <a:prstGeom prst="rect">
            <a:avLst/>
          </a:prstGeom>
        </p:spPr>
      </p:pic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1219301" y="365125"/>
            <a:ext cx="9644786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CN" altLang="en-US"/>
              <a:t>推薦機種</a:t>
            </a:r>
            <a:endParaRPr/>
          </a:p>
        </p:txBody>
      </p:sp>
      <p:pic>
        <p:nvPicPr>
          <p:cNvPr id="35" name="Google Shape;355;p40">
            <a:extLst>
              <a:ext uri="{FF2B5EF4-FFF2-40B4-BE49-F238E27FC236}">
                <a16:creationId xmlns:a16="http://schemas.microsoft.com/office/drawing/2014/main" id="{77BD2D5A-A333-4E01-A859-6FFA04A092EA}"/>
              </a:ext>
            </a:extLst>
          </p:cNvPr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5531" y="3515622"/>
            <a:ext cx="2127252" cy="13297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Google Shape;355;p40">
            <a:extLst>
              <a:ext uri="{FF2B5EF4-FFF2-40B4-BE49-F238E27FC236}">
                <a16:creationId xmlns:a16="http://schemas.microsoft.com/office/drawing/2014/main" id="{44F4DA1B-F6B9-4934-BA54-76D8C7512D10}"/>
              </a:ext>
            </a:extLst>
          </p:cNvPr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6600" y="3521446"/>
            <a:ext cx="2225227" cy="139101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oogle Shape;355;p40">
            <a:extLst>
              <a:ext uri="{FF2B5EF4-FFF2-40B4-BE49-F238E27FC236}">
                <a16:creationId xmlns:a16="http://schemas.microsoft.com/office/drawing/2014/main" id="{7464482B-DC74-4B01-8259-CA2828104810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0757" y="3557826"/>
            <a:ext cx="2127249" cy="13297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Google Shape;342;p40">
            <a:extLst>
              <a:ext uri="{FF2B5EF4-FFF2-40B4-BE49-F238E27FC236}">
                <a16:creationId xmlns:a16="http://schemas.microsoft.com/office/drawing/2014/main" id="{42524EF8-729B-4DF4-BE76-543BFB827EBF}"/>
              </a:ext>
            </a:extLst>
          </p:cNvPr>
          <p:cNvSpPr txBox="1"/>
          <p:nvPr/>
        </p:nvSpPr>
        <p:spPr>
          <a:xfrm>
            <a:off x="1289641" y="2133243"/>
            <a:ext cx="2225227" cy="9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zh-TW" altLang="en-US" sz="2133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個人</a:t>
            </a:r>
            <a:endParaRPr lang="en-US" altLang="zh-TW" sz="2133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32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TS-351</a:t>
            </a:r>
            <a:endParaRPr sz="32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42;p40">
            <a:extLst>
              <a:ext uri="{FF2B5EF4-FFF2-40B4-BE49-F238E27FC236}">
                <a16:creationId xmlns:a16="http://schemas.microsoft.com/office/drawing/2014/main" id="{4521ACD3-E92A-4C95-A8A8-3123417EBC74}"/>
              </a:ext>
            </a:extLst>
          </p:cNvPr>
          <p:cNvSpPr txBox="1"/>
          <p:nvPr/>
        </p:nvSpPr>
        <p:spPr>
          <a:xfrm>
            <a:off x="3746199" y="2133243"/>
            <a:ext cx="2225227" cy="9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zh-CN" altLang="en-US" sz="2133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家庭</a:t>
            </a:r>
            <a:endParaRPr lang="en-US" altLang="zh-TW" sz="2133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3067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TS-453B</a:t>
            </a:r>
            <a:endParaRPr lang="en-US" sz="3067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42;p40">
            <a:extLst>
              <a:ext uri="{FF2B5EF4-FFF2-40B4-BE49-F238E27FC236}">
                <a16:creationId xmlns:a16="http://schemas.microsoft.com/office/drawing/2014/main" id="{E8957581-BBB3-4328-A9CD-8F1C70913B28}"/>
              </a:ext>
            </a:extLst>
          </p:cNvPr>
          <p:cNvSpPr txBox="1"/>
          <p:nvPr/>
        </p:nvSpPr>
        <p:spPr>
          <a:xfrm>
            <a:off x="6236600" y="2133243"/>
            <a:ext cx="2225227" cy="9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/>
            <a:r>
              <a:rPr lang="zh-CN" altLang="en-US" sz="2133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專業</a:t>
            </a:r>
            <a:endParaRPr lang="en-US" altLang="zh-TW" sz="2133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altLang="zh-TW" sz="2667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TVS-1282T3</a:t>
            </a:r>
          </a:p>
        </p:txBody>
      </p:sp>
      <p:sp>
        <p:nvSpPr>
          <p:cNvPr id="42" name="Google Shape;342;p40">
            <a:extLst>
              <a:ext uri="{FF2B5EF4-FFF2-40B4-BE49-F238E27FC236}">
                <a16:creationId xmlns:a16="http://schemas.microsoft.com/office/drawing/2014/main" id="{9B975CEF-C577-424E-A64F-8B24DF827093}"/>
              </a:ext>
            </a:extLst>
          </p:cNvPr>
          <p:cNvSpPr txBox="1"/>
          <p:nvPr/>
        </p:nvSpPr>
        <p:spPr>
          <a:xfrm>
            <a:off x="8709200" y="2133243"/>
            <a:ext cx="2225227" cy="9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/>
            <a:r>
              <a:rPr lang="zh-CN" altLang="en-US" sz="2133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工作室</a:t>
            </a:r>
            <a:endParaRPr lang="en-US" altLang="zh-TW" sz="2133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altLang="zh-TW" sz="3067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TVS-872XT</a:t>
            </a:r>
          </a:p>
        </p:txBody>
      </p:sp>
      <p:sp>
        <p:nvSpPr>
          <p:cNvPr id="43" name="Google Shape;359;p40">
            <a:extLst>
              <a:ext uri="{FF2B5EF4-FFF2-40B4-BE49-F238E27FC236}">
                <a16:creationId xmlns:a16="http://schemas.microsoft.com/office/drawing/2014/main" id="{85086C66-70BA-4E41-97DC-0757CD2D6878}"/>
              </a:ext>
            </a:extLst>
          </p:cNvPr>
          <p:cNvSpPr txBox="1"/>
          <p:nvPr/>
        </p:nvSpPr>
        <p:spPr>
          <a:xfrm>
            <a:off x="1433252" y="4920449"/>
            <a:ext cx="2081616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3 Bay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Intel® Celeron® J1800 </a:t>
            </a:r>
            <a:r>
              <a:rPr lang="zh-TW" altLang="en-US" sz="1467">
                <a:latin typeface="Calibri"/>
                <a:ea typeface="Calibri"/>
                <a:cs typeface="Calibri"/>
                <a:sym typeface="Calibri"/>
              </a:rPr>
              <a:t>雙核心</a:t>
            </a:r>
            <a:endParaRPr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4GB </a:t>
            </a:r>
            <a:r>
              <a:rPr lang="zh-TW" altLang="en-US" sz="1467">
                <a:latin typeface="Calibri"/>
                <a:ea typeface="Calibri"/>
                <a:cs typeface="Calibri"/>
                <a:sym typeface="Calibri"/>
              </a:rPr>
              <a:t>記憶體</a:t>
            </a:r>
            <a:endParaRPr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HDMI </a:t>
            </a:r>
            <a:r>
              <a:rPr lang="zh-TW" altLang="en-US" sz="1467">
                <a:latin typeface="Calibri"/>
                <a:ea typeface="Calibri"/>
                <a:cs typeface="Calibri"/>
                <a:sym typeface="Calibri"/>
              </a:rPr>
              <a:t>輸出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59;p40">
            <a:extLst>
              <a:ext uri="{FF2B5EF4-FFF2-40B4-BE49-F238E27FC236}">
                <a16:creationId xmlns:a16="http://schemas.microsoft.com/office/drawing/2014/main" id="{EEE2C854-0F7B-448D-A63D-ABC7EEE183C6}"/>
              </a:ext>
            </a:extLst>
          </p:cNvPr>
          <p:cNvSpPr txBox="1"/>
          <p:nvPr/>
        </p:nvSpPr>
        <p:spPr>
          <a:xfrm>
            <a:off x="3818004" y="4920449"/>
            <a:ext cx="2081616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4 Bay</a:t>
            </a: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Intel® Celeron® J3455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四核心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4GB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記憶體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HDMI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輸出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內建</a:t>
            </a:r>
            <a:r>
              <a:rPr lang="zh-TW" altLang="en-US" sz="146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SD</a:t>
            </a:r>
            <a:r>
              <a:rPr lang="zh-TW" altLang="en-US" sz="146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卡插槽</a:t>
            </a:r>
            <a:endParaRPr lang="en-US" altLang="zh-TW"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59;p40">
            <a:extLst>
              <a:ext uri="{FF2B5EF4-FFF2-40B4-BE49-F238E27FC236}">
                <a16:creationId xmlns:a16="http://schemas.microsoft.com/office/drawing/2014/main" id="{10ADF2E4-382B-4036-B3C0-E9CAA85C2557}"/>
              </a:ext>
            </a:extLst>
          </p:cNvPr>
          <p:cNvSpPr txBox="1"/>
          <p:nvPr/>
        </p:nvSpPr>
        <p:spPr>
          <a:xfrm>
            <a:off x="6355545" y="4920449"/>
            <a:ext cx="2081616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12 Bay</a:t>
            </a: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Intel® Core™ i5-7500 / i7-7700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四核心</a:t>
            </a:r>
            <a:endParaRPr lang="en-US" altLang="zh-TW" sz="1467">
              <a:latin typeface="Calibri"/>
              <a:ea typeface="Calibri"/>
              <a:cs typeface="Calibri"/>
              <a:sym typeface="Calibri"/>
            </a:endParaRPr>
          </a:p>
          <a:p>
            <a:pPr marL="120648" indent="-129114">
              <a:buSzPts val="1100"/>
              <a:buFont typeface="Arial"/>
              <a:buChar char="•"/>
            </a:pP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最高</a:t>
            </a:r>
            <a:r>
              <a:rPr lang="zh-TW" altLang="en-US" sz="146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64GB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記憶體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HDMI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輸出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Thunderbolt 3</a:t>
            </a:r>
          </a:p>
        </p:txBody>
      </p:sp>
      <p:sp>
        <p:nvSpPr>
          <p:cNvPr id="46" name="Google Shape;359;p40">
            <a:extLst>
              <a:ext uri="{FF2B5EF4-FFF2-40B4-BE49-F238E27FC236}">
                <a16:creationId xmlns:a16="http://schemas.microsoft.com/office/drawing/2014/main" id="{5F89E33F-19E3-46AC-805F-47B423CDDE54}"/>
              </a:ext>
            </a:extLst>
          </p:cNvPr>
          <p:cNvSpPr txBox="1"/>
          <p:nvPr/>
        </p:nvSpPr>
        <p:spPr>
          <a:xfrm>
            <a:off x="8806389" y="4920449"/>
            <a:ext cx="2081616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8 Bay</a:t>
            </a: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Intel® Core™ i5-8400T</a:t>
            </a:r>
            <a:br>
              <a:rPr lang="en-US" altLang="zh-TW" sz="1467">
                <a:latin typeface="Calibri"/>
                <a:ea typeface="Calibri"/>
                <a:cs typeface="Calibri"/>
                <a:sym typeface="Calibri"/>
              </a:rPr>
            </a:b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六核心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16GB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記憶體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HDMI </a:t>
            </a:r>
            <a:r>
              <a:rPr lang="zh-CN" altLang="en-US" sz="1467">
                <a:latin typeface="Calibri"/>
                <a:ea typeface="Calibri"/>
                <a:cs typeface="Calibri"/>
                <a:sym typeface="Calibri"/>
              </a:rPr>
              <a:t>輸出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Thunderbolt 3</a:t>
            </a:r>
          </a:p>
        </p:txBody>
      </p:sp>
      <p:pic>
        <p:nvPicPr>
          <p:cNvPr id="6" name="Picture 5" descr="A picture containing monitor, video, game, indoor&#10;&#10;Description automatically generated">
            <a:extLst>
              <a:ext uri="{FF2B5EF4-FFF2-40B4-BE49-F238E27FC236}">
                <a16:creationId xmlns:a16="http://schemas.microsoft.com/office/drawing/2014/main" id="{02CF7118-3CC5-C048-8275-474CCE294B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487" y="3514821"/>
            <a:ext cx="2225227" cy="13907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電視, 監視器, 螢幕, 室內 的圖片&#10;&#10;自動產生的描述">
            <a:extLst>
              <a:ext uri="{FF2B5EF4-FFF2-40B4-BE49-F238E27FC236}">
                <a16:creationId xmlns:a16="http://schemas.microsoft.com/office/drawing/2014/main" id="{6B1452BF-C1A8-4906-85EA-D5B3C90BEC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929" y="439730"/>
            <a:ext cx="1555539" cy="2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2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A1DC7F3-11A8-4ED4-869B-3E3EC8C1E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2" r="59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065F8F-E727-9445-933B-43488438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1" y="500062"/>
            <a:ext cx="10515600" cy="1325563"/>
          </a:xfrm>
        </p:spPr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用混合雲讓影音娛樂無拘無束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DB095-2209-794A-8C28-568B7019C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946052"/>
            <a:ext cx="10515600" cy="3965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179705">
              <a:lnSpc>
                <a:spcPct val="250000"/>
              </a:lnSpc>
            </a:pPr>
            <a:r>
              <a:rPr lang="ja-JP" altLang="en-US" b="1">
                <a:solidFill>
                  <a:schemeClr val="bg1"/>
                </a:solidFill>
                <a:latin typeface="微軟正黑體"/>
                <a:ea typeface="游ゴシック Light"/>
              </a:rPr>
              <a:t>揭開 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Multimedia Console </a:t>
            </a:r>
            <a:r>
              <a:rPr lang="ja-JP" altLang="en-US" b="1">
                <a:solidFill>
                  <a:schemeClr val="bg1"/>
                </a:solidFill>
                <a:latin typeface="微軟正黑體"/>
                <a:ea typeface="游ゴシック Light"/>
              </a:rPr>
              <a:t>的面紗</a:t>
            </a:r>
            <a:endParaRPr lang="en-US" altLang="ja-JP" b="1">
              <a:solidFill>
                <a:schemeClr val="bg1"/>
              </a:solidFill>
              <a:latin typeface="微軟正黑體"/>
              <a:ea typeface="游ゴシック Light"/>
            </a:endParaRPr>
          </a:p>
          <a:p>
            <a:pPr marL="71755" indent="179705">
              <a:lnSpc>
                <a:spcPct val="250000"/>
              </a:lnSpc>
            </a:pPr>
            <a:r>
              <a:rPr lang="en-US" b="1" err="1">
                <a:solidFill>
                  <a:schemeClr val="bg1"/>
                </a:solidFill>
                <a:latin typeface="微軟正黑體"/>
                <a:ea typeface="微軟正黑體"/>
              </a:rPr>
              <a:t>HybridMount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新細明體"/>
              </a:rPr>
              <a:t> -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等线 Light"/>
              </a:rPr>
              <a:t>串接公有雲和私有雲的橋樑</a:t>
            </a:r>
            <a:endParaRPr lang="en-US" altLang="zh-CN" b="1">
              <a:solidFill>
                <a:schemeClr val="bg1"/>
              </a:solidFill>
              <a:latin typeface="微軟正黑體"/>
              <a:ea typeface="等线 Light"/>
            </a:endParaRPr>
          </a:p>
          <a:p>
            <a:pPr marL="71755" indent="179705">
              <a:lnSpc>
                <a:spcPct val="250000"/>
              </a:lnSpc>
            </a:pPr>
            <a:r>
              <a:rPr lang="zh-CN" altLang="en-US" b="1">
                <a:solidFill>
                  <a:schemeClr val="bg1"/>
                </a:solidFill>
                <a:latin typeface="微軟正黑體"/>
                <a:ea typeface="等线 Light"/>
              </a:rPr>
              <a:t>當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新細明體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新細明體"/>
              </a:rPr>
              <a:t>Multimedia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新細明體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新細明體"/>
              </a:rPr>
              <a:t>Console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新細明體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等线 Light"/>
              </a:rPr>
              <a:t>遇見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新細明體"/>
              </a:rPr>
              <a:t> 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新細明體"/>
              </a:rPr>
              <a:t>HybridMount</a:t>
            </a:r>
            <a:endParaRPr lang="en-US" altLang="zh-CN" b="1">
              <a:solidFill>
                <a:schemeClr val="bg1"/>
              </a:solidFill>
              <a:latin typeface="微軟正黑體"/>
              <a:ea typeface="新細明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3AC1E20-BC1B-4DAA-830B-78A579C7F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6" y="604614"/>
            <a:ext cx="1471863" cy="2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02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C3104A8-FEA7-4794-8C49-CBE46C9F9D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" y="1499"/>
            <a:ext cx="12181762" cy="68607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129A3C3-6E22-4182-AB3F-E5B74D5F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51" y="2007845"/>
            <a:ext cx="5257800" cy="25046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b="1">
                <a:solidFill>
                  <a:schemeClr val="bg1"/>
                </a:solidFill>
              </a:rPr>
              <a:t>QNAP</a:t>
            </a:r>
            <a:r>
              <a:rPr lang="zh-TW" altLang="en-US" b="1">
                <a:solidFill>
                  <a:schemeClr val="bg1"/>
                </a:solidFill>
              </a:rPr>
              <a:t> 混合雲</a:t>
            </a:r>
            <a:br>
              <a:rPr lang="en-US" altLang="zh-TW" b="1">
                <a:solidFill>
                  <a:schemeClr val="bg1"/>
                </a:solidFill>
              </a:rPr>
            </a:br>
            <a:r>
              <a:rPr lang="zh-TW" altLang="en-US" b="1">
                <a:solidFill>
                  <a:schemeClr val="bg1"/>
                </a:solidFill>
              </a:rPr>
              <a:t>就是你最好的選擇！</a:t>
            </a:r>
            <a:endParaRPr lang="zh-TW" altLang="en-US"/>
          </a:p>
        </p:txBody>
      </p:sp>
      <p:pic>
        <p:nvPicPr>
          <p:cNvPr id="8" name="圖片 7" descr="一張含有 電視, 監視器, 螢幕, 室內 的圖片&#10;&#10;自動產生的描述">
            <a:extLst>
              <a:ext uri="{FF2B5EF4-FFF2-40B4-BE49-F238E27FC236}">
                <a16:creationId xmlns:a16="http://schemas.microsoft.com/office/drawing/2014/main" id="{57563318-DFF7-4FBF-88F3-DA423A1DFC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929" y="439730"/>
            <a:ext cx="1555539" cy="28227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10ADB49-7D34-4DFA-8411-EB89DF36C6DD}"/>
              </a:ext>
            </a:extLst>
          </p:cNvPr>
          <p:cNvSpPr txBox="1"/>
          <p:nvPr/>
        </p:nvSpPr>
        <p:spPr>
          <a:xfrm>
            <a:off x="679938" y="6188401"/>
            <a:ext cx="5416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altLang="en-US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303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7D6CE-2048-D041-9905-38AD0B3F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09" y="2229852"/>
            <a:ext cx="5192050" cy="1631563"/>
          </a:xfrm>
        </p:spPr>
        <p:txBody>
          <a:bodyPr/>
          <a:lstStyle/>
          <a:p>
            <a:r>
              <a:rPr lang="zh-CN" altLang="en-US"/>
              <a:t>揭開</a:t>
            </a:r>
            <a:r>
              <a:rPr lang="zh-TW" altLang="en-US"/>
              <a:t> </a:t>
            </a:r>
            <a:r>
              <a:rPr lang="en-US" altLang="zh-TW"/>
              <a:t>Multimedia</a:t>
            </a:r>
            <a:r>
              <a:rPr lang="zh-TW" altLang="en-US"/>
              <a:t> </a:t>
            </a:r>
            <a:r>
              <a:rPr lang="en-US" altLang="zh-TW"/>
              <a:t>Console</a:t>
            </a:r>
            <a:r>
              <a:rPr lang="zh-TW" altLang="en-US"/>
              <a:t> </a:t>
            </a:r>
            <a:r>
              <a:rPr lang="zh-CN" altLang="en-US"/>
              <a:t>的面紗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5B584-2897-2E48-95D2-5F86FF002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09" y="3996352"/>
            <a:ext cx="6395208" cy="1446381"/>
          </a:xfrm>
        </p:spPr>
        <p:txBody>
          <a:bodyPr/>
          <a:lstStyle/>
          <a:p>
            <a:r>
              <a:rPr lang="zh-CN" altLang="en-US"/>
              <a:t>設定內容來源</a:t>
            </a:r>
            <a:endParaRPr lang="en-US" altLang="zh-CN"/>
          </a:p>
          <a:p>
            <a:r>
              <a:rPr lang="ja-JP" altLang="en-US"/>
              <a:t>無痛升級到 </a:t>
            </a:r>
            <a:r>
              <a:rPr lang="en-US" spc="-150"/>
              <a:t>Multimedia Console</a:t>
            </a:r>
          </a:p>
        </p:txBody>
      </p:sp>
    </p:spTree>
    <p:extLst>
      <p:ext uri="{BB962C8B-B14F-4D97-AF65-F5344CB8AC3E}">
        <p14:creationId xmlns:p14="http://schemas.microsoft.com/office/powerpoint/2010/main" val="1850731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99E5263-65D8-490D-BBA2-757F6A777A65}"/>
              </a:ext>
            </a:extLst>
          </p:cNvPr>
          <p:cNvSpPr/>
          <p:nvPr/>
        </p:nvSpPr>
        <p:spPr>
          <a:xfrm>
            <a:off x="6294335" y="2686929"/>
            <a:ext cx="5508766" cy="3182417"/>
          </a:xfrm>
          <a:prstGeom prst="roundRect">
            <a:avLst>
              <a:gd name="adj" fmla="val 6497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7BC70A06-6D4F-405A-8CE6-1C02FF1FCF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214" y="1842666"/>
            <a:ext cx="1301278" cy="943945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59DB5951-7606-4C0F-9A18-A89D0CAABABE}"/>
              </a:ext>
            </a:extLst>
          </p:cNvPr>
          <p:cNvSpPr/>
          <p:nvPr/>
        </p:nvSpPr>
        <p:spPr>
          <a:xfrm>
            <a:off x="456241" y="2686929"/>
            <a:ext cx="5508766" cy="3182417"/>
          </a:xfrm>
          <a:prstGeom prst="roundRect">
            <a:avLst>
              <a:gd name="adj" fmla="val 6497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FC62AE-7A5D-8842-9118-674799F7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168174"/>
            <a:ext cx="11921198" cy="1325563"/>
          </a:xfrm>
        </p:spPr>
        <p:txBody>
          <a:bodyPr/>
          <a:lstStyle/>
          <a:p>
            <a:r>
              <a:rPr lang="zh-CN" altLang="en-US"/>
              <a:t>明明有一堆照片，</a:t>
            </a:r>
            <a:r>
              <a:rPr lang="en-US" altLang="zh-TW"/>
              <a:t>Photo</a:t>
            </a:r>
            <a:r>
              <a:rPr lang="zh-TW" altLang="en-US"/>
              <a:t> </a:t>
            </a:r>
            <a:r>
              <a:rPr lang="en-US" altLang="zh-TW"/>
              <a:t>Station</a:t>
            </a:r>
            <a:r>
              <a:rPr lang="zh-TW" altLang="en-US"/>
              <a:t> 卻沒有顯示？</a:t>
            </a:r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1D67584-6C25-4925-AB32-615EAB305F03}"/>
              </a:ext>
            </a:extLst>
          </p:cNvPr>
          <p:cNvSpPr txBox="1">
            <a:spLocks/>
          </p:cNvSpPr>
          <p:nvPr/>
        </p:nvSpPr>
        <p:spPr>
          <a:xfrm>
            <a:off x="484377" y="4064557"/>
            <a:ext cx="5508766" cy="1792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defRPr/>
            </a:pPr>
            <a:r>
              <a:rPr lang="zh-CN" altLang="en-US" b="1">
                <a:solidFill>
                  <a:schemeClr val="bg1"/>
                </a:solidFill>
              </a:rPr>
              <a:t>到控制台將共用資料夾設為「媒體資料夾</a:t>
            </a:r>
            <a:r>
              <a:rPr lang="zh-CN" altLang="en-US" b="1" spc="-300">
                <a:solidFill>
                  <a:schemeClr val="bg1"/>
                </a:solidFill>
              </a:rPr>
              <a:t>」。</a:t>
            </a:r>
            <a:endParaRPr lang="en-US" altLang="zh-CN" b="1" spc="-300">
              <a:solidFill>
                <a:schemeClr val="bg1"/>
              </a:solidFill>
            </a:endParaRPr>
          </a:p>
          <a:p>
            <a:pPr marL="361950" indent="-3619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defRPr/>
            </a:pPr>
            <a:r>
              <a:rPr lang="zh-CN" altLang="en-US" b="1">
                <a:solidFill>
                  <a:schemeClr val="bg1"/>
                </a:solidFill>
              </a:rPr>
              <a:t>在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File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Station</a:t>
            </a:r>
            <a:r>
              <a:rPr lang="zh-TW" altLang="en-US" b="1">
                <a:solidFill>
                  <a:schemeClr val="bg1"/>
                </a:solidFill>
              </a:rPr>
              <a:t> 裡將資料夾屬性設為「照片」、「影片」或「音樂」。</a:t>
            </a:r>
            <a:endParaRPr lang="en-US" altLang="zh-CN" b="1">
              <a:solidFill>
                <a:schemeClr val="bg1"/>
              </a:solidFill>
            </a:endParaRPr>
          </a:p>
          <a:p>
            <a:pPr marL="361950" indent="-3619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defRPr/>
            </a:pPr>
            <a:r>
              <a:rPr lang="zh-CN" altLang="en-US" b="1">
                <a:solidFill>
                  <a:schemeClr val="bg1"/>
                </a:solidFill>
              </a:rPr>
              <a:t>在各應用程式裡設定內容來源。</a:t>
            </a:r>
            <a:endParaRPr lang="en-US" altLang="zh-TW" b="1">
              <a:solidFill>
                <a:schemeClr val="bg1"/>
              </a:solidFill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47BD34D-015D-46BD-9082-5ED6B765B9F2}"/>
              </a:ext>
            </a:extLst>
          </p:cNvPr>
          <p:cNvSpPr txBox="1">
            <a:spLocks/>
          </p:cNvSpPr>
          <p:nvPr/>
        </p:nvSpPr>
        <p:spPr>
          <a:xfrm>
            <a:off x="6541807" y="4064557"/>
            <a:ext cx="4763385" cy="138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直接打開</a:t>
            </a:r>
            <a:r>
              <a:rPr kumimoji="0" lang="zh-TW" alt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kumimoji="0" lang="zh-TW" alt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Console</a:t>
            </a:r>
            <a:r>
              <a:rPr kumimoji="0" lang="zh-TW" alt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為各多媒體服務設定內容來源資料夾。</a:t>
            </a:r>
            <a:endParaRPr kumimoji="0" lang="en-US" altLang="zh-TW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8975BFB-B540-42D5-8E37-E043FF115830}"/>
              </a:ext>
            </a:extLst>
          </p:cNvPr>
          <p:cNvSpPr txBox="1"/>
          <p:nvPr/>
        </p:nvSpPr>
        <p:spPr>
          <a:xfrm>
            <a:off x="470898" y="2996142"/>
            <a:ext cx="5305926" cy="81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90000"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4.4.0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以前，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90000"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你得在以下三種方法間選擇：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D530364-60B2-45E8-AE93-A67450297174}"/>
              </a:ext>
            </a:extLst>
          </p:cNvPr>
          <p:cNvSpPr txBox="1"/>
          <p:nvPr/>
        </p:nvSpPr>
        <p:spPr>
          <a:xfrm>
            <a:off x="6415179" y="2996142"/>
            <a:ext cx="5305927" cy="8115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90000"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升級到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 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QTS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 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4.4.1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 之後，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rial"/>
              <a:ea typeface="微軟正黑體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90000"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你只需要</a:t>
            </a:r>
            <a:r>
              <a:rPr lang="zh-CN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到</a:t>
            </a:r>
            <a:r>
              <a:rPr kumimoji="0" lang="zh-TW" altLang="en-US" sz="2400" b="1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 </a:t>
            </a:r>
            <a:r>
              <a:rPr kumimoji="0" lang="en-US" altLang="zh-TW" sz="2400" b="1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Multimedia</a:t>
            </a:r>
            <a:r>
              <a:rPr kumimoji="0" lang="zh-TW" altLang="en-US" sz="2400" b="1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 </a:t>
            </a:r>
            <a:r>
              <a:rPr kumimoji="0" lang="en-US" altLang="zh-TW" sz="2400" b="1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/>
                <a:ea typeface="微軟正黑體"/>
                <a:cs typeface="Arial"/>
              </a:rPr>
              <a:t>Console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：</a:t>
            </a:r>
            <a:endParaRPr lang="en-US" altLang="zh-TW" sz="2400" b="1" i="0" u="none" strike="noStrike" kern="1200" cap="none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Arial"/>
              <a:ea typeface="微軟正黑體"/>
              <a:cs typeface="Arial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E9BA0E0-8CED-4EE5-855D-37573CFC2D76}"/>
              </a:ext>
            </a:extLst>
          </p:cNvPr>
          <p:cNvCxnSpPr>
            <a:cxnSpLocks/>
          </p:cNvCxnSpPr>
          <p:nvPr/>
        </p:nvCxnSpPr>
        <p:spPr>
          <a:xfrm>
            <a:off x="6477802" y="3892054"/>
            <a:ext cx="50014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461AB8C2-0965-4101-9172-9668A2EF85B2}"/>
              </a:ext>
            </a:extLst>
          </p:cNvPr>
          <p:cNvCxnSpPr>
            <a:cxnSpLocks/>
          </p:cNvCxnSpPr>
          <p:nvPr/>
        </p:nvCxnSpPr>
        <p:spPr>
          <a:xfrm>
            <a:off x="695978" y="3892054"/>
            <a:ext cx="50014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圖片 24" descr="一張含有 物件, 光 的圖片&#10;&#10;自動產生的描述">
            <a:extLst>
              <a:ext uri="{FF2B5EF4-FFF2-40B4-BE49-F238E27FC236}">
                <a16:creationId xmlns:a16="http://schemas.microsoft.com/office/drawing/2014/main" id="{DF14AF98-7C10-4C2B-AB99-B6D03566D7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61" y="1809854"/>
            <a:ext cx="1483042" cy="1483042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DF60FAE-96F8-4361-BAD1-2A0F82996740}"/>
              </a:ext>
            </a:extLst>
          </p:cNvPr>
          <p:cNvSpPr txBox="1"/>
          <p:nvPr/>
        </p:nvSpPr>
        <p:spPr>
          <a:xfrm>
            <a:off x="541905" y="2036868"/>
            <a:ext cx="1177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分散複雜</a:t>
            </a:r>
            <a:endParaRPr lang="en-US" altLang="zh-TW" sz="3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圖片 26" descr="一張含有 物件, 光 的圖片&#10;&#10;自動產生的描述">
            <a:extLst>
              <a:ext uri="{FF2B5EF4-FFF2-40B4-BE49-F238E27FC236}">
                <a16:creationId xmlns:a16="http://schemas.microsoft.com/office/drawing/2014/main" id="{E8734B2C-1A4A-4A00-840D-32E132215D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483" y="1809854"/>
            <a:ext cx="1483042" cy="1483042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3270CA40-6DBB-4A68-815C-144CAF62BC56}"/>
              </a:ext>
            </a:extLst>
          </p:cNvPr>
          <p:cNvSpPr txBox="1"/>
          <p:nvPr/>
        </p:nvSpPr>
        <p:spPr>
          <a:xfrm>
            <a:off x="6309659" y="2036868"/>
            <a:ext cx="1177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集中簡單</a:t>
            </a:r>
            <a:endParaRPr lang="en-US" altLang="zh-TW" sz="3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45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558F8D-C213-D14E-92DE-C9EB6069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一次為各種多媒體程式設定內容來源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EB715B-8444-674F-9C07-B1F7B6BE6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41203" y="1783424"/>
            <a:ext cx="7734981" cy="4351338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C61217-219C-304A-BE66-98462FBFC0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77789" y="2519936"/>
            <a:ext cx="3800475" cy="525462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2500" b="1">
                <a:solidFill>
                  <a:srgbClr val="7030A0"/>
                </a:solidFill>
              </a:rPr>
              <a:t>打開「</a:t>
            </a:r>
            <a:r>
              <a:rPr lang="zh-TW" altLang="en-US" sz="2500" b="1">
                <a:solidFill>
                  <a:srgbClr val="7030A0"/>
                </a:solidFill>
              </a:rPr>
              <a:t>內容管理」分頁</a:t>
            </a:r>
            <a:endParaRPr lang="en-US" altLang="zh-TW" sz="2500" b="1">
              <a:solidFill>
                <a:srgbClr val="7030A0"/>
              </a:solidFill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55879-A185-439F-90D3-42080E611DEE}"/>
              </a:ext>
            </a:extLst>
          </p:cNvPr>
          <p:cNvSpPr txBox="1">
            <a:spLocks/>
          </p:cNvSpPr>
          <p:nvPr/>
        </p:nvSpPr>
        <p:spPr>
          <a:xfrm>
            <a:off x="277789" y="3078742"/>
            <a:ext cx="3421388" cy="718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指定資料夾作為各個多媒體程式內容來源資料夾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FFBAF1B-1139-4EB7-A513-661F612A14F4}"/>
              </a:ext>
            </a:extLst>
          </p:cNvPr>
          <p:cNvSpPr/>
          <p:nvPr/>
        </p:nvSpPr>
        <p:spPr>
          <a:xfrm>
            <a:off x="3941203" y="2729134"/>
            <a:ext cx="1513497" cy="316264"/>
          </a:xfrm>
          <a:prstGeom prst="rect">
            <a:avLst/>
          </a:prstGeom>
          <a:noFill/>
          <a:ln w="28575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EF8C6C3-BADA-4CD7-9310-9C86BDF399C8}"/>
              </a:ext>
            </a:extLst>
          </p:cNvPr>
          <p:cNvCxnSpPr/>
          <p:nvPr/>
        </p:nvCxnSpPr>
        <p:spPr>
          <a:xfrm>
            <a:off x="249653" y="3045398"/>
            <a:ext cx="34213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481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D6418C31-E29D-40A5-9E67-C798629C8A95}"/>
              </a:ext>
            </a:extLst>
          </p:cNvPr>
          <p:cNvSpPr/>
          <p:nvPr/>
        </p:nvSpPr>
        <p:spPr>
          <a:xfrm>
            <a:off x="479452" y="1384890"/>
            <a:ext cx="11239333" cy="49940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物件, 光 的圖片&#10;&#10;自動產生的描述">
            <a:extLst>
              <a:ext uri="{FF2B5EF4-FFF2-40B4-BE49-F238E27FC236}">
                <a16:creationId xmlns:a16="http://schemas.microsoft.com/office/drawing/2014/main" id="{923AE8CA-4694-40B4-AD22-B76A84A4B2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0" y="1620210"/>
            <a:ext cx="2114438" cy="211443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B71A4C-2FB8-4083-A979-92631A4BCC5D}"/>
              </a:ext>
            </a:extLst>
          </p:cNvPr>
          <p:cNvSpPr txBox="1"/>
          <p:nvPr/>
        </p:nvSpPr>
        <p:spPr>
          <a:xfrm>
            <a:off x="760939" y="1866062"/>
            <a:ext cx="1814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升級至</a:t>
            </a:r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Console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C4821A5-2853-44D4-B918-B11CDFA8B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11699" y="2811330"/>
            <a:ext cx="951503" cy="60183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762189-EB72-A240-9D0C-CD5445AB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3" y="238513"/>
            <a:ext cx="11562114" cy="1325563"/>
          </a:xfrm>
        </p:spPr>
        <p:txBody>
          <a:bodyPr>
            <a:normAutofit/>
          </a:bodyPr>
          <a:lstStyle/>
          <a:p>
            <a:r>
              <a:rPr lang="zh-CN" altLang="en-US" sz="4300" spc="-150"/>
              <a:t>從</a:t>
            </a:r>
            <a:r>
              <a:rPr lang="en-US" altLang="zh-CN" sz="4300" spc="-150"/>
              <a:t> Media Library </a:t>
            </a:r>
            <a:r>
              <a:rPr lang="zh-CN" altLang="en-US" sz="4300"/>
              <a:t>無痛升級</a:t>
            </a:r>
            <a:r>
              <a:rPr lang="zh-CN" altLang="en-US" sz="4300" spc="-300"/>
              <a:t>到</a:t>
            </a:r>
            <a:r>
              <a:rPr lang="zh-TW" altLang="en-US" sz="4300" spc="-300"/>
              <a:t> </a:t>
            </a:r>
            <a:r>
              <a:rPr lang="en-US" altLang="zh-TW" sz="4300" spc="-300"/>
              <a:t>Multimedia</a:t>
            </a:r>
            <a:r>
              <a:rPr lang="zh-TW" altLang="en-US" sz="4300" spc="-300"/>
              <a:t> </a:t>
            </a:r>
            <a:r>
              <a:rPr lang="en-US" altLang="zh-TW" sz="4300" spc="-300"/>
              <a:t>Console</a:t>
            </a:r>
            <a:endParaRPr lang="en-US" sz="4300" spc="-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027D7B-77E9-AC42-BD97-3A0265336170}"/>
              </a:ext>
            </a:extLst>
          </p:cNvPr>
          <p:cNvSpPr txBox="1"/>
          <p:nvPr/>
        </p:nvSpPr>
        <p:spPr>
          <a:xfrm>
            <a:off x="656700" y="4827313"/>
            <a:ext cx="200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升級時自動根據原資料夾屬性設為各應用程式的內容來源，無縫接軌！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FC032-6191-1345-8954-853C8F767628}"/>
              </a:ext>
            </a:extLst>
          </p:cNvPr>
          <p:cNvSpPr txBox="1"/>
          <p:nvPr/>
        </p:nvSpPr>
        <p:spPr>
          <a:xfrm>
            <a:off x="3664570" y="1385877"/>
            <a:ext cx="150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照片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9C9736-4AD6-48C2-BD73-2DD2F8ED6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203" y="1702313"/>
            <a:ext cx="9569973" cy="4661479"/>
          </a:xfrm>
          <a:prstGeom prst="rect">
            <a:avLst/>
          </a:prstGeom>
        </p:spPr>
      </p:pic>
      <p:sp>
        <p:nvSpPr>
          <p:cNvPr id="27" name="TextBox 5">
            <a:extLst>
              <a:ext uri="{FF2B5EF4-FFF2-40B4-BE49-F238E27FC236}">
                <a16:creationId xmlns:a16="http://schemas.microsoft.com/office/drawing/2014/main" id="{58B8CCDA-D353-484B-9EC6-18D57DCDFD98}"/>
              </a:ext>
            </a:extLst>
          </p:cNvPr>
          <p:cNvSpPr txBox="1"/>
          <p:nvPr/>
        </p:nvSpPr>
        <p:spPr>
          <a:xfrm>
            <a:off x="6181710" y="1385877"/>
            <a:ext cx="150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影片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49AEAE93-50AC-4F8E-94ED-5E004F214E11}"/>
              </a:ext>
            </a:extLst>
          </p:cNvPr>
          <p:cNvSpPr txBox="1"/>
          <p:nvPr/>
        </p:nvSpPr>
        <p:spPr>
          <a:xfrm>
            <a:off x="8698850" y="1385877"/>
            <a:ext cx="150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音樂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F3514E5A-9655-420A-ADA6-9DA2F37B4198}"/>
              </a:ext>
            </a:extLst>
          </p:cNvPr>
          <p:cNvSpPr txBox="1"/>
          <p:nvPr/>
        </p:nvSpPr>
        <p:spPr>
          <a:xfrm>
            <a:off x="5346131" y="4624624"/>
            <a:ext cx="19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Video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88EFF0E1-47CE-4D3E-B641-79D249810A02}"/>
              </a:ext>
            </a:extLst>
          </p:cNvPr>
          <p:cNvSpPr txBox="1"/>
          <p:nvPr/>
        </p:nvSpPr>
        <p:spPr>
          <a:xfrm>
            <a:off x="7455088" y="4624624"/>
            <a:ext cx="19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Music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4EEC60FA-95C3-44D8-B8A1-D19ABFB8C54B}"/>
              </a:ext>
            </a:extLst>
          </p:cNvPr>
          <p:cNvSpPr txBox="1"/>
          <p:nvPr/>
        </p:nvSpPr>
        <p:spPr>
          <a:xfrm>
            <a:off x="4027816" y="5605539"/>
            <a:ext cx="139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QuMagie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14B3EF7D-B994-4217-8667-BE0D95315669}"/>
              </a:ext>
            </a:extLst>
          </p:cNvPr>
          <p:cNvSpPr txBox="1"/>
          <p:nvPr/>
        </p:nvSpPr>
        <p:spPr>
          <a:xfrm>
            <a:off x="2721650" y="4536947"/>
            <a:ext cx="104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Photo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CC10BD7E-6FE4-4652-977B-F72D8F14911D}"/>
              </a:ext>
            </a:extLst>
          </p:cNvPr>
          <p:cNvCxnSpPr>
            <a:cxnSpLocks/>
          </p:cNvCxnSpPr>
          <p:nvPr/>
        </p:nvCxnSpPr>
        <p:spPr>
          <a:xfrm>
            <a:off x="4509079" y="2562079"/>
            <a:ext cx="5232903" cy="1671280"/>
          </a:xfrm>
          <a:prstGeom prst="straightConnector1">
            <a:avLst/>
          </a:prstGeom>
          <a:ln w="57150">
            <a:solidFill>
              <a:srgbClr val="EE4C04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F4FA3649-98FD-4351-85A8-8744D07C7D97}"/>
              </a:ext>
            </a:extLst>
          </p:cNvPr>
          <p:cNvCxnSpPr>
            <a:cxnSpLocks/>
          </p:cNvCxnSpPr>
          <p:nvPr/>
        </p:nvCxnSpPr>
        <p:spPr>
          <a:xfrm>
            <a:off x="7137956" y="2557895"/>
            <a:ext cx="3063184" cy="1637739"/>
          </a:xfrm>
          <a:prstGeom prst="straightConnector1">
            <a:avLst/>
          </a:prstGeom>
          <a:ln w="57150">
            <a:solidFill>
              <a:srgbClr val="EE4C04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9F098C74-B1C0-49D5-B42C-7DAF75345CC2}"/>
              </a:ext>
            </a:extLst>
          </p:cNvPr>
          <p:cNvCxnSpPr>
            <a:cxnSpLocks/>
          </p:cNvCxnSpPr>
          <p:nvPr/>
        </p:nvCxnSpPr>
        <p:spPr>
          <a:xfrm>
            <a:off x="9677233" y="2540585"/>
            <a:ext cx="827316" cy="1586930"/>
          </a:xfrm>
          <a:prstGeom prst="straightConnector1">
            <a:avLst/>
          </a:prstGeom>
          <a:ln w="57150">
            <a:solidFill>
              <a:srgbClr val="EE4C04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C8560D4-6286-430C-8DE0-13E46F6B9129}"/>
              </a:ext>
            </a:extLst>
          </p:cNvPr>
          <p:cNvCxnSpPr/>
          <p:nvPr/>
        </p:nvCxnSpPr>
        <p:spPr>
          <a:xfrm>
            <a:off x="4509079" y="2540585"/>
            <a:ext cx="0" cy="1733266"/>
          </a:xfrm>
          <a:prstGeom prst="straightConnector1">
            <a:avLst/>
          </a:prstGeom>
          <a:ln w="57150">
            <a:solidFill>
              <a:srgbClr val="00B0F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2E61074C-A129-4E2A-B0FE-3AF15FA5DF46}"/>
              </a:ext>
            </a:extLst>
          </p:cNvPr>
          <p:cNvCxnSpPr>
            <a:cxnSpLocks/>
          </p:cNvCxnSpPr>
          <p:nvPr/>
        </p:nvCxnSpPr>
        <p:spPr>
          <a:xfrm flipH="1">
            <a:off x="4840768" y="2562079"/>
            <a:ext cx="2298032" cy="1684366"/>
          </a:xfrm>
          <a:prstGeom prst="straightConnector1">
            <a:avLst/>
          </a:prstGeom>
          <a:ln w="57150">
            <a:solidFill>
              <a:srgbClr val="00B0F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B158DA79-7D62-4351-A483-053BFD1E9C17}"/>
              </a:ext>
            </a:extLst>
          </p:cNvPr>
          <p:cNvCxnSpPr>
            <a:cxnSpLocks/>
          </p:cNvCxnSpPr>
          <p:nvPr/>
        </p:nvCxnSpPr>
        <p:spPr>
          <a:xfrm flipH="1">
            <a:off x="6308297" y="2562079"/>
            <a:ext cx="829659" cy="1711772"/>
          </a:xfrm>
          <a:prstGeom prst="straightConnector1">
            <a:avLst/>
          </a:prstGeom>
          <a:ln w="57150">
            <a:solidFill>
              <a:srgbClr val="32D23A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560A8A07-2DAA-4475-8CDF-046A72A2712B}"/>
              </a:ext>
            </a:extLst>
          </p:cNvPr>
          <p:cNvCxnSpPr>
            <a:cxnSpLocks/>
          </p:cNvCxnSpPr>
          <p:nvPr/>
        </p:nvCxnSpPr>
        <p:spPr>
          <a:xfrm flipH="1">
            <a:off x="8380842" y="2540585"/>
            <a:ext cx="1296391" cy="1705860"/>
          </a:xfrm>
          <a:prstGeom prst="straightConnector1">
            <a:avLst/>
          </a:prstGeom>
          <a:ln w="57150">
            <a:solidFill>
              <a:srgbClr val="D038DC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5">
            <a:extLst>
              <a:ext uri="{FF2B5EF4-FFF2-40B4-BE49-F238E27FC236}">
                <a16:creationId xmlns:a16="http://schemas.microsoft.com/office/drawing/2014/main" id="{87498063-1F9E-461A-B043-101DAD90F91D}"/>
              </a:ext>
            </a:extLst>
          </p:cNvPr>
          <p:cNvSpPr txBox="1"/>
          <p:nvPr/>
        </p:nvSpPr>
        <p:spPr>
          <a:xfrm>
            <a:off x="9511433" y="4624624"/>
            <a:ext cx="19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DLNA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8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個人, 水, 水上運動, 男人 的圖片&#10;&#10;自動產生的描述">
            <a:extLst>
              <a:ext uri="{FF2B5EF4-FFF2-40B4-BE49-F238E27FC236}">
                <a16:creationId xmlns:a16="http://schemas.microsoft.com/office/drawing/2014/main" id="{7B1FB0DF-134F-47F1-AF37-291EA86F65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7" t="17893" r="3286"/>
          <a:stretch/>
        </p:blipFill>
        <p:spPr>
          <a:xfrm>
            <a:off x="-1" y="0"/>
            <a:ext cx="12246359" cy="6858000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988CF79F-1A65-4CAD-BB6D-5DF0EFEB079B}"/>
              </a:ext>
            </a:extLst>
          </p:cNvPr>
          <p:cNvSpPr/>
          <p:nvPr/>
        </p:nvSpPr>
        <p:spPr>
          <a:xfrm>
            <a:off x="3612854" y="1832092"/>
            <a:ext cx="1470526" cy="1470526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28456-9F20-254E-B2DA-E3E8E76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74"/>
            <a:ext cx="12191999" cy="1325563"/>
          </a:xfrm>
        </p:spPr>
        <p:txBody>
          <a:bodyPr/>
          <a:lstStyle/>
          <a:p>
            <a:r>
              <a:rPr lang="zh-CN" altLang="en-US" spc="-150">
                <a:solidFill>
                  <a:schemeClr val="bg1"/>
                </a:solidFill>
              </a:rPr>
              <a:t>從</a:t>
            </a:r>
            <a:r>
              <a:rPr lang="en-US" altLang="zh-CN" spc="-150">
                <a:solidFill>
                  <a:schemeClr val="bg1"/>
                </a:solidFill>
              </a:rPr>
              <a:t> Media Library </a:t>
            </a:r>
            <a:r>
              <a:rPr lang="zh-CN" altLang="en-US">
                <a:solidFill>
                  <a:schemeClr val="bg1"/>
                </a:solidFill>
              </a:rPr>
              <a:t>無痛升級</a:t>
            </a:r>
            <a:r>
              <a:rPr lang="zh-CN" altLang="en-US" spc="-150">
                <a:solidFill>
                  <a:schemeClr val="bg1"/>
                </a:solidFill>
              </a:rPr>
              <a:t>到</a:t>
            </a:r>
            <a:r>
              <a:rPr lang="zh-TW" altLang="en-US" spc="-150">
                <a:solidFill>
                  <a:schemeClr val="bg1"/>
                </a:solidFill>
              </a:rPr>
              <a:t> </a:t>
            </a:r>
            <a:r>
              <a:rPr lang="en-US" altLang="zh-TW" spc="-150">
                <a:solidFill>
                  <a:schemeClr val="bg1"/>
                </a:solidFill>
              </a:rPr>
              <a:t>Multimedia</a:t>
            </a:r>
            <a:r>
              <a:rPr lang="zh-TW" altLang="en-US" spc="-150">
                <a:solidFill>
                  <a:schemeClr val="bg1"/>
                </a:solidFill>
              </a:rPr>
              <a:t> </a:t>
            </a:r>
            <a:r>
              <a:rPr lang="en-US" altLang="zh-TW" spc="-150">
                <a:solidFill>
                  <a:schemeClr val="bg1"/>
                </a:solidFill>
              </a:rPr>
              <a:t>Console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DECAD-EDFC-8F41-88E0-0851D96969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909" y="2545854"/>
            <a:ext cx="2649830" cy="2925413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597D88-C8F9-7943-80C2-1B81328594F9}"/>
              </a:ext>
            </a:extLst>
          </p:cNvPr>
          <p:cNvSpPr txBox="1"/>
          <p:nvPr/>
        </p:nvSpPr>
        <p:spPr>
          <a:xfrm>
            <a:off x="3784164" y="2052933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90000"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升級前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F0CBA4-DF4A-534A-ADFF-EFB5D8B9E762}"/>
              </a:ext>
            </a:extLst>
          </p:cNvPr>
          <p:cNvSpPr/>
          <p:nvPr/>
        </p:nvSpPr>
        <p:spPr>
          <a:xfrm>
            <a:off x="4497059" y="4341066"/>
            <a:ext cx="603878" cy="221543"/>
          </a:xfrm>
          <a:prstGeom prst="roundRect">
            <a:avLst/>
          </a:prstGeom>
          <a:noFill/>
          <a:ln w="38100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871CF4-2087-D04F-91B4-02AA1D45A5DA}"/>
              </a:ext>
            </a:extLst>
          </p:cNvPr>
          <p:cNvSpPr txBox="1"/>
          <p:nvPr/>
        </p:nvSpPr>
        <p:spPr>
          <a:xfrm>
            <a:off x="3698741" y="5502523"/>
            <a:ext cx="238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資料夾屬性為「影片」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0A5CE-1ED6-8B4A-8CB7-86C449316A9A}"/>
              </a:ext>
            </a:extLst>
          </p:cNvPr>
          <p:cNvSpPr txBox="1"/>
          <p:nvPr/>
        </p:nvSpPr>
        <p:spPr>
          <a:xfrm>
            <a:off x="7399598" y="5502523"/>
            <a:ext cx="378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資料夾為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的內容來源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D4F8B01B-695E-49C8-BE16-3EB957738683}"/>
              </a:ext>
            </a:extLst>
          </p:cNvPr>
          <p:cNvSpPr/>
          <p:nvPr/>
        </p:nvSpPr>
        <p:spPr>
          <a:xfrm>
            <a:off x="6693679" y="1832092"/>
            <a:ext cx="1470526" cy="1470526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96E264D2-A024-4BEF-A9D6-35F443D5AB74}"/>
              </a:ext>
            </a:extLst>
          </p:cNvPr>
          <p:cNvSpPr txBox="1"/>
          <p:nvPr/>
        </p:nvSpPr>
        <p:spPr>
          <a:xfrm>
            <a:off x="6864989" y="2052933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90000"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後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14124-298F-E849-80AB-113DFB9C9E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64" t="12595"/>
          <a:stretch/>
        </p:blipFill>
        <p:spPr>
          <a:xfrm>
            <a:off x="6680806" y="2553834"/>
            <a:ext cx="5218220" cy="2917433"/>
          </a:xfrm>
          <a:prstGeom prst="roundRect">
            <a:avLst>
              <a:gd name="adj" fmla="val 19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D37541C9-1C18-4AA9-A2E2-64344F763F13}"/>
              </a:ext>
            </a:extLst>
          </p:cNvPr>
          <p:cNvSpPr/>
          <p:nvPr/>
        </p:nvSpPr>
        <p:spPr>
          <a:xfrm>
            <a:off x="8586725" y="3913130"/>
            <a:ext cx="925461" cy="276806"/>
          </a:xfrm>
          <a:prstGeom prst="roundRect">
            <a:avLst/>
          </a:prstGeom>
          <a:noFill/>
          <a:ln w="38100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0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5932DE-A421-9140-8F87-71E226832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err="1"/>
              <a:t>HybridMount</a:t>
            </a:r>
            <a:r>
              <a:rPr lang="zh-TW" altLang="en-US" sz="4000"/>
              <a:t> </a:t>
            </a:r>
            <a:r>
              <a:rPr lang="en-US" sz="4000"/>
              <a:t>—</a:t>
            </a:r>
            <a:r>
              <a:rPr lang="zh-TW" altLang="en-US" sz="4000"/>
              <a:t> </a:t>
            </a:r>
            <a:r>
              <a:rPr lang="zh-CN" altLang="en-US" sz="4000"/>
              <a:t>串接公有雲和私有雲的橋樑</a:t>
            </a:r>
            <a:endParaRPr lang="en-US" sz="4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61A26-660E-6B4E-B28D-729FBDEA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/>
                <a:ea typeface="微軟正黑體"/>
              </a:rPr>
              <a:t>建置檔案型雲網關</a:t>
            </a:r>
            <a:endParaRPr lang="en-US" altLang="zh-CN">
              <a:latin typeface="微軟正黑體"/>
              <a:ea typeface="微軟正黑體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順暢的關鍵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245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13D599A-0E2C-46D1-B746-4C4BAAC64DCD}"/>
              </a:ext>
            </a:extLst>
          </p:cNvPr>
          <p:cNvSpPr/>
          <p:nvPr/>
        </p:nvSpPr>
        <p:spPr>
          <a:xfrm>
            <a:off x="1835675" y="1728635"/>
            <a:ext cx="8520649" cy="605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33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333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r>
              <a:rPr lang="en-US" altLang="zh-TW" sz="33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33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2DB121-24B5-4ABF-B6BA-248A2E82441B}"/>
              </a:ext>
            </a:extLst>
          </p:cNvPr>
          <p:cNvSpPr/>
          <p:nvPr/>
        </p:nvSpPr>
        <p:spPr>
          <a:xfrm>
            <a:off x="5279404" y="6236389"/>
            <a:ext cx="1769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</a:t>
            </a:r>
            <a:r>
              <a:rPr lang="en-US" altLang="zh-TW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NFS</a:t>
            </a:r>
            <a:r>
              <a:rPr lang="en-US" altLang="zh-TW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AFP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4795C15-F71B-4D9E-A451-041FD01B6F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177" y="78602"/>
            <a:ext cx="11205759" cy="1325563"/>
          </a:xfrm>
        </p:spPr>
        <p:txBody>
          <a:bodyPr>
            <a:normAutofit/>
          </a:bodyPr>
          <a:lstStyle/>
          <a:p>
            <a:pPr algn="ctr">
              <a:lnSpc>
                <a:spcPts val="4480"/>
              </a:lnSpc>
            </a:pPr>
            <a:r>
              <a:rPr lang="zh-TW" altLang="en-US" sz="4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</a:t>
            </a:r>
            <a:r>
              <a:rPr lang="zh-TW" altLang="en-US" sz="4800">
                <a:solidFill>
                  <a:schemeClr val="bg1"/>
                </a:solidFill>
              </a:rPr>
              <a:t> </a:t>
            </a: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</a:rPr>
              <a:t>QNAP</a:t>
            </a:r>
            <a:r>
              <a:rPr lang="en-US" altLang="zh-TW" sz="4800">
                <a:solidFill>
                  <a:schemeClr val="bg1"/>
                </a:solidFill>
              </a:rPr>
              <a:t> </a:t>
            </a:r>
            <a:r>
              <a:rPr lang="zh-TW" altLang="en-US" sz="4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混合雲服務</a:t>
            </a:r>
            <a:endParaRPr lang="zh-TW" altLang="en-US" sz="4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72D518E-8DD8-4F3A-8A54-8A5E0090C883}"/>
              </a:ext>
            </a:extLst>
          </p:cNvPr>
          <p:cNvSpPr/>
          <p:nvPr/>
        </p:nvSpPr>
        <p:spPr>
          <a:xfrm>
            <a:off x="3362385" y="5551916"/>
            <a:ext cx="4947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切出</a:t>
            </a:r>
            <a:r>
              <a:rPr lang="zh-CN" altLang="en-US" sz="1600" b="1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一小塊</a:t>
            </a:r>
            <a:r>
              <a:rPr lang="en-US" altLang="zh-TW" sz="1600" b="1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sz="1600" b="1">
                <a:solidFill>
                  <a:srgbClr val="3B56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 </a:t>
            </a:r>
            <a:r>
              <a:rPr lang="zh-CN" altLang="en-US" sz="1600" b="1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空間就能享有混合雲優勢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  <a:p>
            <a:pPr lvl="1"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也能繼續同時使用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其他好用功能。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49958BF-0388-4EF6-AE3F-624F8EB3B175}"/>
              </a:ext>
            </a:extLst>
          </p:cNvPr>
          <p:cNvSpPr/>
          <p:nvPr/>
        </p:nvSpPr>
        <p:spPr>
          <a:xfrm>
            <a:off x="2393526" y="6470064"/>
            <a:ext cx="870751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33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本地快取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FC60645-0BA6-E545-AE83-94FF6AC088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200106" y="2713358"/>
            <a:ext cx="682743" cy="682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AEE1015-E882-884E-B3CE-3674167AD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8313878" y="2553045"/>
            <a:ext cx="481597" cy="481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B1F885-99CF-AE40-8307-3FA3FB0D75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9088103" y="2064161"/>
            <a:ext cx="682409" cy="682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5D0460F-2C4F-D84F-B718-FDDE16A405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414801" y="3151370"/>
            <a:ext cx="508916" cy="473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E11A1A5-F1A4-D14D-AD0C-0D47664154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425" y="2128824"/>
            <a:ext cx="447868" cy="320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BB4C5B-D566-F94B-A501-3CB67EABDA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705" y="1882507"/>
            <a:ext cx="522455" cy="522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B8E273AB-D0F3-4658-9F1F-F9B0B913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9143855" y="3255832"/>
            <a:ext cx="494576" cy="4945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3F878C4-F77D-43EB-9312-149BB809FE8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748" y="1448132"/>
            <a:ext cx="478407" cy="479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物件 的圖片&#10;&#10;自動產生的描述">
            <a:extLst>
              <a:ext uri="{FF2B5EF4-FFF2-40B4-BE49-F238E27FC236}">
                <a16:creationId xmlns:a16="http://schemas.microsoft.com/office/drawing/2014/main" id="{8B66389E-E280-41E1-9736-DE968FC433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552"/>
          <a:stretch/>
        </p:blipFill>
        <p:spPr>
          <a:xfrm rot="20887694">
            <a:off x="1645099" y="2620851"/>
            <a:ext cx="541519" cy="407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24FC1C4D-2D8F-4780-9692-35BD7318B5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9940916" y="2872134"/>
            <a:ext cx="573383" cy="302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087F7672-1926-475E-837C-9ECE2FE6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10533925" y="2025237"/>
            <a:ext cx="611500" cy="527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EE72719C-53A8-48D0-8C9B-39B7B33269D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903460" y="2024228"/>
            <a:ext cx="712473" cy="529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91BF9862-86FD-45F6-B0AB-8350A707FCD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7969236" y="1950477"/>
            <a:ext cx="787921" cy="309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991433E-EBC5-4A2F-9976-CEB74573AC4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4030672" y="2298631"/>
            <a:ext cx="562749" cy="562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B57AAE0D-FC6F-4F38-8E9C-CF284517904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619" y="2824416"/>
            <a:ext cx="466720" cy="479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FC98236-F8FB-F34F-9481-38EFCB1FEE1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40"/>
          <a:stretch/>
        </p:blipFill>
        <p:spPr>
          <a:xfrm rot="181714">
            <a:off x="8076332" y="3358227"/>
            <a:ext cx="466720" cy="452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CC7F16A-161D-EA43-8F5D-8899728F4D0C}"/>
              </a:ext>
            </a:extLst>
          </p:cNvPr>
          <p:cNvSpPr/>
          <p:nvPr/>
        </p:nvSpPr>
        <p:spPr>
          <a:xfrm>
            <a:off x="4080085" y="5172164"/>
            <a:ext cx="3905944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讓雲端更靠近</a:t>
            </a:r>
            <a:r>
              <a:rPr lang="en-US" altLang="zh-TW" sz="24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!</a:t>
            </a:r>
            <a:endParaRPr lang="en-US" altLang="zh-CN" sz="2400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27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909</Words>
  <Application>Microsoft Office PowerPoint</Application>
  <PresentationFormat>寬螢幕</PresentationFormat>
  <Paragraphs>154</Paragraphs>
  <Slides>20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DengXian</vt:lpstr>
      <vt:lpstr>Microsoft JhengHei UI</vt:lpstr>
      <vt:lpstr>微軟正黑體</vt:lpstr>
      <vt:lpstr>Arial</vt:lpstr>
      <vt:lpstr>Calibri</vt:lpstr>
      <vt:lpstr>Wingdings</vt:lpstr>
      <vt:lpstr>Office Theme</vt:lpstr>
      <vt:lpstr>PowerPoint 簡報</vt:lpstr>
      <vt:lpstr>用混合雲讓影音娛樂無拘無束</vt:lpstr>
      <vt:lpstr>揭開 Multimedia Console 的面紗</vt:lpstr>
      <vt:lpstr>明明有一堆照片，Photo Station 卻沒有顯示？</vt:lpstr>
      <vt:lpstr>一次為各種多媒體程式設定內容來源</vt:lpstr>
      <vt:lpstr>從 Media Library 無痛升級到 Multimedia Console</vt:lpstr>
      <vt:lpstr>從 Media Library 無痛升級到 Multimedia Console</vt:lpstr>
      <vt:lpstr>HybridMount — 串接公有雲和私有雲的橋樑</vt:lpstr>
      <vt:lpstr>全新 QNAP 混合雲服務</vt:lpstr>
      <vt:lpstr>兩種存取模式任君挑選</vt:lpstr>
      <vt:lpstr>建置檔案型雲網關，雲端存取更順暢</vt:lpstr>
      <vt:lpstr>讀取快取檔案，速度加乘</vt:lpstr>
      <vt:lpstr>暫存上傳檔案，減少等待時間</vt:lpstr>
      <vt:lpstr>當 Multimedia Console 遇見 HybridMount</vt:lpstr>
      <vt:lpstr>PowerPoint 簡報</vt:lpstr>
      <vt:lpstr>Step 1: 用 HybridMount 建立混合雲</vt:lpstr>
      <vt:lpstr>Step 2: 將雲端硬碟設為內容來源</vt:lpstr>
      <vt:lpstr>Step 3: 盡情享受 QTS 帶來的影音娛樂</vt:lpstr>
      <vt:lpstr>推薦機種</vt:lpstr>
      <vt:lpstr>QNAP 混合雲 就是你最好的選擇！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QNAP_Ichung Tsai</dc:creator>
  <cp:lastModifiedBy>QNAP_Hsuan Chang</cp:lastModifiedBy>
  <cp:revision>2</cp:revision>
  <dcterms:created xsi:type="dcterms:W3CDTF">2019-08-01T06:03:30Z</dcterms:created>
  <dcterms:modified xsi:type="dcterms:W3CDTF">2019-08-12T05:55:22Z</dcterms:modified>
</cp:coreProperties>
</file>