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27"/>
  </p:notesMasterIdLst>
  <p:sldIdLst>
    <p:sldId id="256" r:id="rId2"/>
    <p:sldId id="257" r:id="rId3"/>
    <p:sldId id="258" r:id="rId4"/>
    <p:sldId id="279" r:id="rId5"/>
    <p:sldId id="280" r:id="rId6"/>
    <p:sldId id="267" r:id="rId7"/>
    <p:sldId id="282" r:id="rId8"/>
    <p:sldId id="259" r:id="rId9"/>
    <p:sldId id="265" r:id="rId10"/>
    <p:sldId id="261" r:id="rId11"/>
    <p:sldId id="266" r:id="rId12"/>
    <p:sldId id="268" r:id="rId13"/>
    <p:sldId id="276" r:id="rId14"/>
    <p:sldId id="269" r:id="rId15"/>
    <p:sldId id="283" r:id="rId16"/>
    <p:sldId id="270" r:id="rId17"/>
    <p:sldId id="271" r:id="rId18"/>
    <p:sldId id="272" r:id="rId19"/>
    <p:sldId id="278" r:id="rId20"/>
    <p:sldId id="260" r:id="rId21"/>
    <p:sldId id="262" r:id="rId22"/>
    <p:sldId id="263" r:id="rId23"/>
    <p:sldId id="264" r:id="rId24"/>
    <p:sldId id="277" r:id="rId25"/>
    <p:sldId id="281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NAP_Mili Wang" initials="QW" lastIdx="1" clrIdx="0">
    <p:extLst>
      <p:ext uri="{19B8F6BF-5375-455C-9EA6-DF929625EA0E}">
        <p15:presenceInfo xmlns:p15="http://schemas.microsoft.com/office/powerpoint/2012/main" userId="QNAP_Mili W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B89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7" autoAdjust="0"/>
    <p:restoredTop sz="94536" autoAdjust="0"/>
  </p:normalViewPr>
  <p:slideViewPr>
    <p:cSldViewPr snapToGrid="0">
      <p:cViewPr>
        <p:scale>
          <a:sx n="90" d="100"/>
          <a:sy n="90" d="100"/>
        </p:scale>
        <p:origin x="1602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E5481-ED7F-A04A-9957-48E5F881B9FA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84929-C439-0540-904F-372C5B6BB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41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>
                <a:latin typeface="新細明體"/>
                <a:ea typeface="新細明體"/>
              </a:rPr>
              <a:t>Co-presenter by Don  &amp; Amol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D77D7-CB0D-4B52-9C75-8F9A4515AC85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402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6C47FCC-8D23-4479-B4C2-831830180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453AA85-ED5C-4CCD-8B10-72B8A8963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858"/>
            <a:ext cx="12191999" cy="68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6C47FCC-8D23-4479-B4C2-8318301807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0CE1E6C2-6D56-4B2B-B738-66802580B1B6}"/>
              </a:ext>
            </a:extLst>
          </p:cNvPr>
          <p:cNvSpPr txBox="1"/>
          <p:nvPr userDrawn="1"/>
        </p:nvSpPr>
        <p:spPr>
          <a:xfrm>
            <a:off x="589839" y="6041752"/>
            <a:ext cx="6087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en-US" altLang="zh-TW" sz="8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©2019</a:t>
            </a:r>
            <a:r>
              <a:rPr lang="zh-TW" altLang="en-US" sz="8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著作權為威聯通科技股份有限公司所有。威聯通科技並保留所有權利。威聯通科技股份有限公司所使用或註冊之商標或標章。檔案中所提及之產品及公司名稱可能為其他公司所有之商標 。</a:t>
            </a:r>
            <a:endParaRPr lang="zh-TW" altLang="zh-TW" sz="8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18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343CE925-3FD1-4D1A-A772-3BBFC3E7E2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327230"/>
            <a:ext cx="5893803" cy="1262062"/>
          </a:xfr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b="1" kern="12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731169"/>
            <a:ext cx="5893803" cy="3625182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43CE925-3FD1-4D1A-A772-3BBFC3E7E2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857"/>
            <a:ext cx="12186583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60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監視器, 電子用品 的圖片&#10;&#10;自動產生的描述">
            <a:extLst>
              <a:ext uri="{FF2B5EF4-FFF2-40B4-BE49-F238E27FC236}">
                <a16:creationId xmlns:a16="http://schemas.microsoft.com/office/drawing/2014/main" id="{BB10B162-4331-494A-AB07-6B89E6BDAE1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48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0310"/>
            <a:ext cx="10515600" cy="4716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5EF9D-446A-4BA9-9A8F-8795C824CFA3}" type="datetimeFigureOut">
              <a:rPr lang="zh-TW" altLang="en-US" smtClean="0"/>
              <a:t>2019/8/6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A2E34-17E6-46B6-A0CD-23734D57E7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8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57" r:id="rId2"/>
    <p:sldLayoutId id="2147483745" r:id="rId3"/>
    <p:sldLayoutId id="2147483746" r:id="rId4"/>
    <p:sldLayoutId id="214748375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400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bg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60.png"/><Relationship Id="rId2" Type="http://schemas.openxmlformats.org/officeDocument/2006/relationships/image" Target="../media/image49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3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12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4006589B-9E6A-4F68-AB6B-F399FD2A3541}"/>
              </a:ext>
            </a:extLst>
          </p:cNvPr>
          <p:cNvSpPr/>
          <p:nvPr/>
        </p:nvSpPr>
        <p:spPr>
          <a:xfrm>
            <a:off x="718798" y="3956674"/>
            <a:ext cx="5988995" cy="224990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F0E698A3-CA3C-4327-9503-A3039F30E889}"/>
              </a:ext>
            </a:extLst>
          </p:cNvPr>
          <p:cNvSpPr/>
          <p:nvPr/>
        </p:nvSpPr>
        <p:spPr>
          <a:xfrm>
            <a:off x="7259044" y="3956674"/>
            <a:ext cx="4214528" cy="224990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424463F3-746E-4581-9067-AFEB0A72B843}"/>
              </a:ext>
            </a:extLst>
          </p:cNvPr>
          <p:cNvSpPr/>
          <p:nvPr/>
        </p:nvSpPr>
        <p:spPr>
          <a:xfrm>
            <a:off x="718799" y="3149890"/>
            <a:ext cx="4535905" cy="1333672"/>
          </a:xfrm>
          <a:prstGeom prst="roundRect">
            <a:avLst>
              <a:gd name="adj" fmla="val 44813"/>
            </a:avLst>
          </a:prstGeom>
          <a:gradFill>
            <a:gsLst>
              <a:gs pos="0">
                <a:srgbClr val="00B0F0"/>
              </a:gs>
              <a:gs pos="99394">
                <a:srgbClr val="00B0F0"/>
              </a:gs>
              <a:gs pos="60000">
                <a:srgbClr val="00B0F0">
                  <a:alpha val="0"/>
                </a:srgbClr>
              </a:gs>
              <a:gs pos="40000">
                <a:srgbClr val="00B0F0">
                  <a:alpha val="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1" name="矩形: 圓角 60">
            <a:extLst>
              <a:ext uri="{FF2B5EF4-FFF2-40B4-BE49-F238E27FC236}">
                <a16:creationId xmlns:a16="http://schemas.microsoft.com/office/drawing/2014/main" id="{F70CDB50-5481-4E37-97F4-EB23259610D2}"/>
              </a:ext>
            </a:extLst>
          </p:cNvPr>
          <p:cNvSpPr/>
          <p:nvPr/>
        </p:nvSpPr>
        <p:spPr>
          <a:xfrm>
            <a:off x="7102702" y="3149890"/>
            <a:ext cx="4535905" cy="1333672"/>
          </a:xfrm>
          <a:prstGeom prst="roundRect">
            <a:avLst>
              <a:gd name="adj" fmla="val 44813"/>
            </a:avLst>
          </a:prstGeom>
          <a:gradFill>
            <a:gsLst>
              <a:gs pos="0">
                <a:srgbClr val="00B0F0"/>
              </a:gs>
              <a:gs pos="99394">
                <a:srgbClr val="00B0F0"/>
              </a:gs>
              <a:gs pos="60000">
                <a:srgbClr val="00B0F0">
                  <a:alpha val="0"/>
                </a:srgbClr>
              </a:gs>
              <a:gs pos="40000">
                <a:srgbClr val="00B0F0">
                  <a:alpha val="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虛擬機災難復原 </a:t>
            </a:r>
            <a:r>
              <a:rPr lang="en-US" altLang="zh-TW" dirty="0"/>
              <a:t>–</a:t>
            </a:r>
            <a:r>
              <a:rPr lang="zh-TW" altLang="en-US" dirty="0"/>
              <a:t> 備份 </a:t>
            </a:r>
            <a:r>
              <a:rPr lang="en-US" altLang="zh-TW" dirty="0"/>
              <a:t>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執行備份時，會先拍攝快照，將當下記憶體資料寫入虛擬機磁碟映像檔後，進行虛擬機備份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包含原有快照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1" descr="ãTS 932Xãçåçæå°çµæ">
            <a:extLst>
              <a:ext uri="{FF2B5EF4-FFF2-40B4-BE49-F238E27FC236}">
                <a16:creationId xmlns:a16="http://schemas.microsoft.com/office/drawing/2014/main" id="{8EF8B8EB-73F9-4589-A21B-27896B7CC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5250" y="4565514"/>
            <a:ext cx="2958432" cy="19293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圖片 34">
            <a:extLst>
              <a:ext uri="{FF2B5EF4-FFF2-40B4-BE49-F238E27FC236}">
                <a16:creationId xmlns:a16="http://schemas.microsoft.com/office/drawing/2014/main" id="{2C0B2B6B-9928-42B5-8DB1-FA54398364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61" y="3327487"/>
            <a:ext cx="1012048" cy="1010651"/>
          </a:xfrm>
          <a:prstGeom prst="rect">
            <a:avLst/>
          </a:prstGeom>
        </p:spPr>
      </p:pic>
      <p:sp>
        <p:nvSpPr>
          <p:cNvPr id="38" name="文字方塊 37">
            <a:extLst>
              <a:ext uri="{FF2B5EF4-FFF2-40B4-BE49-F238E27FC236}">
                <a16:creationId xmlns:a16="http://schemas.microsoft.com/office/drawing/2014/main" id="{D8CEF6CA-D09C-4BF2-BE14-F80BBCD5212D}"/>
              </a:ext>
            </a:extLst>
          </p:cNvPr>
          <p:cNvSpPr txBox="1"/>
          <p:nvPr/>
        </p:nvSpPr>
        <p:spPr>
          <a:xfrm>
            <a:off x="983565" y="3532498"/>
            <a:ext cx="84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9F5578AA-F650-4000-994C-21A02E7698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584" y="3327487"/>
            <a:ext cx="1012048" cy="1010651"/>
          </a:xfrm>
          <a:prstGeom prst="rect">
            <a:avLst/>
          </a:prstGeom>
        </p:spPr>
      </p:pic>
      <p:sp>
        <p:nvSpPr>
          <p:cNvPr id="40" name="文字方塊 39">
            <a:extLst>
              <a:ext uri="{FF2B5EF4-FFF2-40B4-BE49-F238E27FC236}">
                <a16:creationId xmlns:a16="http://schemas.microsoft.com/office/drawing/2014/main" id="{7C0B3D0F-9732-401F-9974-14CCA8A9D204}"/>
              </a:ext>
            </a:extLst>
          </p:cNvPr>
          <p:cNvSpPr txBox="1"/>
          <p:nvPr/>
        </p:nvSpPr>
        <p:spPr>
          <a:xfrm>
            <a:off x="2361053" y="3556562"/>
            <a:ext cx="110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algn="ctr"/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48B179A5-9A9A-4E1F-B456-34FD044F7D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381" y="3327487"/>
            <a:ext cx="1012048" cy="1010651"/>
          </a:xfrm>
          <a:prstGeom prst="rect">
            <a:avLst/>
          </a:prstGeom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E4E1727D-B805-4D8E-8CE0-B14B8904DE58}"/>
              </a:ext>
            </a:extLst>
          </p:cNvPr>
          <p:cNvSpPr txBox="1"/>
          <p:nvPr/>
        </p:nvSpPr>
        <p:spPr>
          <a:xfrm>
            <a:off x="4034850" y="3556562"/>
            <a:ext cx="110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algn="ctr"/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3" name="圖片 42">
            <a:extLst>
              <a:ext uri="{FF2B5EF4-FFF2-40B4-BE49-F238E27FC236}">
                <a16:creationId xmlns:a16="http://schemas.microsoft.com/office/drawing/2014/main" id="{CA769C0E-8859-43F9-B579-F991AB1E49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746" y="3327487"/>
            <a:ext cx="1012048" cy="1010651"/>
          </a:xfrm>
          <a:prstGeom prst="rect">
            <a:avLst/>
          </a:prstGeom>
        </p:spPr>
      </p:pic>
      <p:sp>
        <p:nvSpPr>
          <p:cNvPr id="44" name="文字方塊 43">
            <a:extLst>
              <a:ext uri="{FF2B5EF4-FFF2-40B4-BE49-F238E27FC236}">
                <a16:creationId xmlns:a16="http://schemas.microsoft.com/office/drawing/2014/main" id="{9544CAE2-072B-4466-B25B-F3E687172199}"/>
              </a:ext>
            </a:extLst>
          </p:cNvPr>
          <p:cNvSpPr txBox="1"/>
          <p:nvPr/>
        </p:nvSpPr>
        <p:spPr>
          <a:xfrm>
            <a:off x="5642386" y="3532498"/>
            <a:ext cx="110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pPr algn="ctr"/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(Active)</a:t>
            </a:r>
          </a:p>
        </p:txBody>
      </p:sp>
      <p:sp>
        <p:nvSpPr>
          <p:cNvPr id="45" name="箭號: 向左 44">
            <a:extLst>
              <a:ext uri="{FF2B5EF4-FFF2-40B4-BE49-F238E27FC236}">
                <a16:creationId xmlns:a16="http://schemas.microsoft.com/office/drawing/2014/main" id="{3EAA9E5E-7710-4152-9A7A-9C23996E3E66}"/>
              </a:ext>
            </a:extLst>
          </p:cNvPr>
          <p:cNvSpPr/>
          <p:nvPr/>
        </p:nvSpPr>
        <p:spPr>
          <a:xfrm>
            <a:off x="1791638" y="3650962"/>
            <a:ext cx="749426" cy="374037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9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箭號: 向左 45">
            <a:extLst>
              <a:ext uri="{FF2B5EF4-FFF2-40B4-BE49-F238E27FC236}">
                <a16:creationId xmlns:a16="http://schemas.microsoft.com/office/drawing/2014/main" id="{A0C0DFEC-5365-4C6F-83AD-F1E12CBCAAC9}"/>
              </a:ext>
            </a:extLst>
          </p:cNvPr>
          <p:cNvSpPr/>
          <p:nvPr/>
        </p:nvSpPr>
        <p:spPr>
          <a:xfrm>
            <a:off x="3337008" y="3650962"/>
            <a:ext cx="749426" cy="374037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箭號: 向左 46">
            <a:extLst>
              <a:ext uri="{FF2B5EF4-FFF2-40B4-BE49-F238E27FC236}">
                <a16:creationId xmlns:a16="http://schemas.microsoft.com/office/drawing/2014/main" id="{B215C03B-B615-450B-8FD4-ACA3F4C18C75}"/>
              </a:ext>
            </a:extLst>
          </p:cNvPr>
          <p:cNvSpPr/>
          <p:nvPr/>
        </p:nvSpPr>
        <p:spPr>
          <a:xfrm>
            <a:off x="5048942" y="3650962"/>
            <a:ext cx="749426" cy="374037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95141D13-54E2-4732-ABE5-31B07D0556B5}"/>
              </a:ext>
            </a:extLst>
          </p:cNvPr>
          <p:cNvSpPr txBox="1"/>
          <p:nvPr/>
        </p:nvSpPr>
        <p:spPr>
          <a:xfrm>
            <a:off x="2549209" y="2631396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52" name="Picture 21" descr="ãTS 932Xãçåçæå°çµæ">
            <a:extLst>
              <a:ext uri="{FF2B5EF4-FFF2-40B4-BE49-F238E27FC236}">
                <a16:creationId xmlns:a16="http://schemas.microsoft.com/office/drawing/2014/main" id="{017142AC-6457-4570-8CCC-F91219BC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9804" y="4565514"/>
            <a:ext cx="2958432" cy="19293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FDBA9B25-FE40-4720-BE99-D47E451437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044" y="3327487"/>
            <a:ext cx="1012048" cy="1010651"/>
          </a:xfrm>
          <a:prstGeom prst="rect">
            <a:avLst/>
          </a:prstGeom>
        </p:spPr>
      </p:pic>
      <p:sp>
        <p:nvSpPr>
          <p:cNvPr id="54" name="文字方塊 53">
            <a:extLst>
              <a:ext uri="{FF2B5EF4-FFF2-40B4-BE49-F238E27FC236}">
                <a16:creationId xmlns:a16="http://schemas.microsoft.com/office/drawing/2014/main" id="{4883A7BC-2F9F-4791-9B50-58565D0BADF4}"/>
              </a:ext>
            </a:extLst>
          </p:cNvPr>
          <p:cNvSpPr txBox="1"/>
          <p:nvPr/>
        </p:nvSpPr>
        <p:spPr>
          <a:xfrm>
            <a:off x="7354748" y="3532498"/>
            <a:ext cx="841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zh-TW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B403FA79-8DE3-4907-BB71-FA4CE843BF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767" y="3327487"/>
            <a:ext cx="1012048" cy="1010651"/>
          </a:xfrm>
          <a:prstGeom prst="rect">
            <a:avLst/>
          </a:prstGeom>
        </p:spPr>
      </p:pic>
      <p:sp>
        <p:nvSpPr>
          <p:cNvPr id="56" name="文字方塊 55">
            <a:extLst>
              <a:ext uri="{FF2B5EF4-FFF2-40B4-BE49-F238E27FC236}">
                <a16:creationId xmlns:a16="http://schemas.microsoft.com/office/drawing/2014/main" id="{D796BCF1-3371-4B7C-A97D-AEE9E8998571}"/>
              </a:ext>
            </a:extLst>
          </p:cNvPr>
          <p:cNvSpPr txBox="1"/>
          <p:nvPr/>
        </p:nvSpPr>
        <p:spPr>
          <a:xfrm>
            <a:off x="8732236" y="3556562"/>
            <a:ext cx="110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algn="ctr"/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7" name="圖片 56">
            <a:extLst>
              <a:ext uri="{FF2B5EF4-FFF2-40B4-BE49-F238E27FC236}">
                <a16:creationId xmlns:a16="http://schemas.microsoft.com/office/drawing/2014/main" id="{A2A1C929-A955-42EF-A5C7-3316F2688F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4564" y="3327487"/>
            <a:ext cx="1012048" cy="1010651"/>
          </a:xfrm>
          <a:prstGeom prst="rect">
            <a:avLst/>
          </a:prstGeom>
        </p:spPr>
      </p:pic>
      <p:sp>
        <p:nvSpPr>
          <p:cNvPr id="58" name="文字方塊 57">
            <a:extLst>
              <a:ext uri="{FF2B5EF4-FFF2-40B4-BE49-F238E27FC236}">
                <a16:creationId xmlns:a16="http://schemas.microsoft.com/office/drawing/2014/main" id="{20E2AE4C-575C-4AF5-BD53-8A0FF3036636}"/>
              </a:ext>
            </a:extLst>
          </p:cNvPr>
          <p:cNvSpPr txBox="1"/>
          <p:nvPr/>
        </p:nvSpPr>
        <p:spPr>
          <a:xfrm>
            <a:off x="10406033" y="3556562"/>
            <a:ext cx="1104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algn="ctr"/>
            <a:r>
              <a:rPr lang="en-US" altLang="zh-TW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9" name="箭號: 向左 58">
            <a:extLst>
              <a:ext uri="{FF2B5EF4-FFF2-40B4-BE49-F238E27FC236}">
                <a16:creationId xmlns:a16="http://schemas.microsoft.com/office/drawing/2014/main" id="{2FE185D4-07E8-46F7-9F0F-A71E9190256C}"/>
              </a:ext>
            </a:extLst>
          </p:cNvPr>
          <p:cNvSpPr/>
          <p:nvPr/>
        </p:nvSpPr>
        <p:spPr>
          <a:xfrm>
            <a:off x="8162821" y="3650962"/>
            <a:ext cx="749426" cy="374037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9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箭號: 向左 59">
            <a:extLst>
              <a:ext uri="{FF2B5EF4-FFF2-40B4-BE49-F238E27FC236}">
                <a16:creationId xmlns:a16="http://schemas.microsoft.com/office/drawing/2014/main" id="{A3F89CD0-5787-4EAF-87C0-5AC2979C9F8A}"/>
              </a:ext>
            </a:extLst>
          </p:cNvPr>
          <p:cNvSpPr/>
          <p:nvPr/>
        </p:nvSpPr>
        <p:spPr>
          <a:xfrm>
            <a:off x="9708191" y="3650962"/>
            <a:ext cx="749426" cy="374037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2" name="文字方塊 61">
            <a:extLst>
              <a:ext uri="{FF2B5EF4-FFF2-40B4-BE49-F238E27FC236}">
                <a16:creationId xmlns:a16="http://schemas.microsoft.com/office/drawing/2014/main" id="{858D564D-BE77-4D76-9CDA-F409D07580B5}"/>
              </a:ext>
            </a:extLst>
          </p:cNvPr>
          <p:cNvSpPr txBox="1"/>
          <p:nvPr/>
        </p:nvSpPr>
        <p:spPr>
          <a:xfrm>
            <a:off x="8851522" y="2631396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sp>
        <p:nvSpPr>
          <p:cNvPr id="64" name="箭號: 弧形下彎 63">
            <a:extLst>
              <a:ext uri="{FF2B5EF4-FFF2-40B4-BE49-F238E27FC236}">
                <a16:creationId xmlns:a16="http://schemas.microsoft.com/office/drawing/2014/main" id="{09AFE485-AA97-4732-9FCC-11F4839C96B6}"/>
              </a:ext>
            </a:extLst>
          </p:cNvPr>
          <p:cNvSpPr/>
          <p:nvPr/>
        </p:nvSpPr>
        <p:spPr>
          <a:xfrm>
            <a:off x="3648729" y="2390033"/>
            <a:ext cx="5316389" cy="1080837"/>
          </a:xfrm>
          <a:prstGeom prst="curvedDownArrow">
            <a:avLst>
              <a:gd name="adj1" fmla="val 33559"/>
              <a:gd name="adj2" fmla="val 81368"/>
              <a:gd name="adj3" fmla="val 50060"/>
            </a:avLst>
          </a:prstGeom>
          <a:gradFill>
            <a:gsLst>
              <a:gs pos="50000">
                <a:srgbClr val="FFFF00"/>
              </a:gs>
              <a:gs pos="100000">
                <a:schemeClr val="accent2"/>
              </a:gs>
              <a:gs pos="0">
                <a:schemeClr val="accent2"/>
              </a:gs>
            </a:gsLst>
            <a:lin ang="0" scaled="0"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6" name="圖片 65" descr="一張含有 物件 的圖片&#10;&#10;自動產生的描述">
            <a:extLst>
              <a:ext uri="{FF2B5EF4-FFF2-40B4-BE49-F238E27FC236}">
                <a16:creationId xmlns:a16="http://schemas.microsoft.com/office/drawing/2014/main" id="{BC526FB8-55B8-4E3B-A296-05F1C3FE40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144" y="2575945"/>
            <a:ext cx="669920" cy="481671"/>
          </a:xfrm>
          <a:prstGeom prst="rect">
            <a:avLst/>
          </a:prstGeom>
        </p:spPr>
      </p:pic>
      <p:pic>
        <p:nvPicPr>
          <p:cNvPr id="67" name="圖片 66" descr="一張含有 物件 的圖片&#10;&#10;自動產生的描述">
            <a:extLst>
              <a:ext uri="{FF2B5EF4-FFF2-40B4-BE49-F238E27FC236}">
                <a16:creationId xmlns:a16="http://schemas.microsoft.com/office/drawing/2014/main" id="{C5654A07-4820-4ACB-93E7-F57643983F3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6113" y="2575945"/>
            <a:ext cx="669920" cy="48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8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虛擬機災難復原 </a:t>
            </a:r>
            <a:r>
              <a:rPr lang="en-US" altLang="zh-TW" dirty="0"/>
              <a:t>–</a:t>
            </a:r>
            <a:r>
              <a:rPr lang="zh-TW" altLang="en-US" dirty="0"/>
              <a:t> 備份 </a:t>
            </a:r>
            <a:r>
              <a:rPr lang="en-US" altLang="zh-TW" dirty="0"/>
              <a:t>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8326"/>
            <a:ext cx="10515600" cy="4528637"/>
          </a:xfrm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支援本地、遠端備份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不停機備份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排程備份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產生的快照將在備份完成後自動刪除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保留數量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遠端虛擬機還原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3B6E019-E909-48D3-B12C-5E5D0A4EA13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0993" y="1755858"/>
            <a:ext cx="6713890" cy="4619649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88EF3B7A-75F4-426E-8A87-680C559848E4}"/>
              </a:ext>
            </a:extLst>
          </p:cNvPr>
          <p:cNvSpPr txBox="1"/>
          <p:nvPr/>
        </p:nvSpPr>
        <p:spPr>
          <a:xfrm>
            <a:off x="551336" y="5145331"/>
            <a:ext cx="5259612" cy="1038061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30000"/>
              </a:lnSpc>
            </a:pPr>
            <a:r>
              <a:rPr lang="zh-TW" altLang="en-US" sz="1500" b="0" dirty="0">
                <a:solidFill>
                  <a:schemeClr val="bg1"/>
                </a:solidFill>
              </a:rPr>
              <a:t>溫馨提示：虛擬機備份會包含原有所拍攝的快照。</a:t>
            </a:r>
            <a:endParaRPr lang="en-US" altLang="zh-TW" sz="1500" b="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TW" altLang="en-US" sz="1500" b="0">
                <a:solidFill>
                  <a:schemeClr val="bg1"/>
                </a:solidFill>
                <a:latin typeface="微軟正黑體"/>
                <a:ea typeface="微軟正黑體"/>
              </a:rPr>
              <a:t>如後續想要直接匯入磁碟映像檔，建議使用虛擬機匯出功能，僅保留磁碟映像檔不含快照檔案。</a:t>
            </a:r>
            <a:endParaRPr lang="en-US" altLang="zh-TW" sz="15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4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0450"/>
            <a:ext cx="10515600" cy="4666513"/>
          </a:xfrm>
        </p:spPr>
        <p:txBody>
          <a:bodyPr/>
          <a:lstStyle/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同時復原虛擬機工作站設定與所有虛擬機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虛擬機工作站與虛擬機映像檔需放在相同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Volume)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矩形: 圓角 35">
            <a:extLst>
              <a:ext uri="{FF2B5EF4-FFF2-40B4-BE49-F238E27FC236}">
                <a16:creationId xmlns:a16="http://schemas.microsoft.com/office/drawing/2014/main" id="{FAB78FCC-4C5B-44FF-AFD4-593868A4CFEB}"/>
              </a:ext>
            </a:extLst>
          </p:cNvPr>
          <p:cNvSpPr/>
          <p:nvPr/>
        </p:nvSpPr>
        <p:spPr>
          <a:xfrm>
            <a:off x="372423" y="3612382"/>
            <a:ext cx="4535905" cy="2249907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箭號: 向左 98">
            <a:extLst>
              <a:ext uri="{FF2B5EF4-FFF2-40B4-BE49-F238E27FC236}">
                <a16:creationId xmlns:a16="http://schemas.microsoft.com/office/drawing/2014/main" id="{C076C7E1-5B64-4EFE-BFDC-BA7CD9F46A2C}"/>
              </a:ext>
            </a:extLst>
          </p:cNvPr>
          <p:cNvSpPr/>
          <p:nvPr/>
        </p:nvSpPr>
        <p:spPr>
          <a:xfrm>
            <a:off x="4631185" y="3418214"/>
            <a:ext cx="2518972" cy="1929336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20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: 圓角 78">
            <a:extLst>
              <a:ext uri="{FF2B5EF4-FFF2-40B4-BE49-F238E27FC236}">
                <a16:creationId xmlns:a16="http://schemas.microsoft.com/office/drawing/2014/main" id="{A8C64E85-3A14-4FC6-B904-0F9AC566780C}"/>
              </a:ext>
            </a:extLst>
          </p:cNvPr>
          <p:cNvSpPr/>
          <p:nvPr/>
        </p:nvSpPr>
        <p:spPr>
          <a:xfrm>
            <a:off x="313487" y="2559649"/>
            <a:ext cx="4653777" cy="1579621"/>
          </a:xfrm>
          <a:prstGeom prst="roundRect">
            <a:avLst>
              <a:gd name="adj" fmla="val 44813"/>
            </a:avLst>
          </a:prstGeom>
          <a:gradFill>
            <a:gsLst>
              <a:gs pos="0">
                <a:srgbClr val="00B0F0"/>
              </a:gs>
              <a:gs pos="99394">
                <a:srgbClr val="00B0F0"/>
              </a:gs>
              <a:gs pos="60000">
                <a:srgbClr val="00B0F0">
                  <a:alpha val="0"/>
                </a:srgbClr>
              </a:gs>
              <a:gs pos="40000">
                <a:srgbClr val="00B0F0">
                  <a:alpha val="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/>
              <a:t>虛擬機災難復原 </a:t>
            </a:r>
            <a:r>
              <a:rPr lang="en-US" altLang="zh-TW" b="1"/>
              <a:t>–</a:t>
            </a:r>
            <a:r>
              <a:rPr lang="zh-TW" altLang="en-US" b="1"/>
              <a:t> </a:t>
            </a:r>
            <a:r>
              <a:rPr lang="en-US" altLang="zh-TW" b="1"/>
              <a:t>QTS</a:t>
            </a:r>
            <a:r>
              <a:rPr lang="zh-TW" altLang="en-US" b="1"/>
              <a:t> </a:t>
            </a:r>
            <a:r>
              <a:rPr lang="en-US" altLang="zh-TW" b="1"/>
              <a:t>Snapshot</a:t>
            </a:r>
            <a:r>
              <a:rPr lang="zh-TW" altLang="en-US" b="1"/>
              <a:t> 快照</a:t>
            </a:r>
            <a:endParaRPr lang="en-US" b="1"/>
          </a:p>
        </p:txBody>
      </p:sp>
      <p:pic>
        <p:nvPicPr>
          <p:cNvPr id="38" name="Picture 21" descr="ãTS 932Xãçåçæå°çµæ">
            <a:extLst>
              <a:ext uri="{FF2B5EF4-FFF2-40B4-BE49-F238E27FC236}">
                <a16:creationId xmlns:a16="http://schemas.microsoft.com/office/drawing/2014/main" id="{C88C615D-ABB6-469F-8AD0-52097B88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202" y="4221222"/>
            <a:ext cx="2958432" cy="192933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圖片 38">
            <a:extLst>
              <a:ext uri="{FF2B5EF4-FFF2-40B4-BE49-F238E27FC236}">
                <a16:creationId xmlns:a16="http://schemas.microsoft.com/office/drawing/2014/main" id="{238FB228-4F7B-415E-9899-1FD475C0C4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8989" y="2973010"/>
            <a:ext cx="1012048" cy="1010651"/>
          </a:xfrm>
          <a:prstGeom prst="rect">
            <a:avLst/>
          </a:prstGeom>
        </p:spPr>
      </p:pic>
      <p:grpSp>
        <p:nvGrpSpPr>
          <p:cNvPr id="53" name="群組 52">
            <a:extLst>
              <a:ext uri="{FF2B5EF4-FFF2-40B4-BE49-F238E27FC236}">
                <a16:creationId xmlns:a16="http://schemas.microsoft.com/office/drawing/2014/main" id="{AB139871-FC25-48A8-A35E-0F173F933A9D}"/>
              </a:ext>
            </a:extLst>
          </p:cNvPr>
          <p:cNvGrpSpPr/>
          <p:nvPr/>
        </p:nvGrpSpPr>
        <p:grpSpPr>
          <a:xfrm>
            <a:off x="491825" y="2973010"/>
            <a:ext cx="993227" cy="993227"/>
            <a:chOff x="838200" y="3341366"/>
            <a:chExt cx="993227" cy="993227"/>
          </a:xfrm>
        </p:grpSpPr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D68369B9-D9EE-4B3B-9A04-C88773ABF87C}"/>
                </a:ext>
              </a:extLst>
            </p:cNvPr>
            <p:cNvSpPr/>
            <p:nvPr/>
          </p:nvSpPr>
          <p:spPr>
            <a:xfrm>
              <a:off x="838200" y="3341366"/>
              <a:ext cx="993227" cy="99322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42A4258A-F8B6-4030-A955-7F5DEAB75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540" y="3447076"/>
              <a:ext cx="722546" cy="781806"/>
            </a:xfrm>
            <a:prstGeom prst="rect">
              <a:avLst/>
            </a:prstGeom>
          </p:spPr>
        </p:pic>
      </p:grp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5C1AF92C-F7C2-423E-9DB9-94A809C35727}"/>
              </a:ext>
            </a:extLst>
          </p:cNvPr>
          <p:cNvSpPr txBox="1"/>
          <p:nvPr/>
        </p:nvSpPr>
        <p:spPr>
          <a:xfrm>
            <a:off x="1684085" y="3048186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54" name="圖片 53">
            <a:extLst>
              <a:ext uri="{FF2B5EF4-FFF2-40B4-BE49-F238E27FC236}">
                <a16:creationId xmlns:a16="http://schemas.microsoft.com/office/drawing/2014/main" id="{EF00A97A-DAEA-4A98-96F0-3097FE7F4B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974" y="2973010"/>
            <a:ext cx="1012048" cy="1010651"/>
          </a:xfrm>
          <a:prstGeom prst="rect">
            <a:avLst/>
          </a:prstGeom>
        </p:spPr>
      </p:pic>
      <p:sp>
        <p:nvSpPr>
          <p:cNvPr id="55" name="文字方塊 54">
            <a:extLst>
              <a:ext uri="{FF2B5EF4-FFF2-40B4-BE49-F238E27FC236}">
                <a16:creationId xmlns:a16="http://schemas.microsoft.com/office/drawing/2014/main" id="{6DBC0896-BB88-43AF-9018-DC32370A4F6C}"/>
              </a:ext>
            </a:extLst>
          </p:cNvPr>
          <p:cNvSpPr txBox="1"/>
          <p:nvPr/>
        </p:nvSpPr>
        <p:spPr>
          <a:xfrm>
            <a:off x="2810070" y="3048186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56" name="圖片 55">
            <a:extLst>
              <a:ext uri="{FF2B5EF4-FFF2-40B4-BE49-F238E27FC236}">
                <a16:creationId xmlns:a16="http://schemas.microsoft.com/office/drawing/2014/main" id="{EE537A70-B0ED-4783-AA35-825408F2B9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311" y="2973010"/>
            <a:ext cx="1012048" cy="1010651"/>
          </a:xfrm>
          <a:prstGeom prst="rect">
            <a:avLst/>
          </a:prstGeom>
        </p:spPr>
      </p:pic>
      <p:sp>
        <p:nvSpPr>
          <p:cNvPr id="57" name="文字方塊 56">
            <a:extLst>
              <a:ext uri="{FF2B5EF4-FFF2-40B4-BE49-F238E27FC236}">
                <a16:creationId xmlns:a16="http://schemas.microsoft.com/office/drawing/2014/main" id="{3453C125-28C3-4731-8469-5DE01DDD95AC}"/>
              </a:ext>
            </a:extLst>
          </p:cNvPr>
          <p:cNvSpPr txBox="1"/>
          <p:nvPr/>
        </p:nvSpPr>
        <p:spPr>
          <a:xfrm>
            <a:off x="3913407" y="3048186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sp>
        <p:nvSpPr>
          <p:cNvPr id="58" name="文字方塊 57">
            <a:extLst>
              <a:ext uri="{FF2B5EF4-FFF2-40B4-BE49-F238E27FC236}">
                <a16:creationId xmlns:a16="http://schemas.microsoft.com/office/drawing/2014/main" id="{04BC61BC-A575-434E-915A-4F456284D564}"/>
              </a:ext>
            </a:extLst>
          </p:cNvPr>
          <p:cNvSpPr txBox="1"/>
          <p:nvPr/>
        </p:nvSpPr>
        <p:spPr>
          <a:xfrm>
            <a:off x="372423" y="2571556"/>
            <a:ext cx="4594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</p:txBody>
      </p:sp>
      <p:pic>
        <p:nvPicPr>
          <p:cNvPr id="60" name="圖片 59" descr="一張含有 物件 的圖片&#10;&#10;自動產生的描述">
            <a:extLst>
              <a:ext uri="{FF2B5EF4-FFF2-40B4-BE49-F238E27FC236}">
                <a16:creationId xmlns:a16="http://schemas.microsoft.com/office/drawing/2014/main" id="{9EA1A1F6-E810-437B-9922-895209D5A2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8020" y="3553759"/>
            <a:ext cx="669920" cy="481671"/>
          </a:xfrm>
          <a:prstGeom prst="rect">
            <a:avLst/>
          </a:prstGeom>
        </p:spPr>
      </p:pic>
      <p:pic>
        <p:nvPicPr>
          <p:cNvPr id="61" name="圖片 60" descr="一張含有 物件 的圖片&#10;&#10;自動產生的描述">
            <a:extLst>
              <a:ext uri="{FF2B5EF4-FFF2-40B4-BE49-F238E27FC236}">
                <a16:creationId xmlns:a16="http://schemas.microsoft.com/office/drawing/2014/main" id="{E4B2D32D-CA25-4355-9FF6-F69B15E4C3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102" y="3553759"/>
            <a:ext cx="669920" cy="481671"/>
          </a:xfrm>
          <a:prstGeom prst="rect">
            <a:avLst/>
          </a:prstGeom>
        </p:spPr>
      </p:pic>
      <p:pic>
        <p:nvPicPr>
          <p:cNvPr id="62" name="圖片 61" descr="一張含有 物件 的圖片&#10;&#10;自動產生的描述">
            <a:extLst>
              <a:ext uri="{FF2B5EF4-FFF2-40B4-BE49-F238E27FC236}">
                <a16:creationId xmlns:a16="http://schemas.microsoft.com/office/drawing/2014/main" id="{1B6FD016-C0CF-4803-8309-7333894C91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8508" y="3553759"/>
            <a:ext cx="669920" cy="481671"/>
          </a:xfrm>
          <a:prstGeom prst="rect">
            <a:avLst/>
          </a:prstGeom>
        </p:spPr>
      </p:pic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0883DA51-75FA-41AE-82D9-4BB2E53DDD91}"/>
              </a:ext>
            </a:extLst>
          </p:cNvPr>
          <p:cNvSpPr/>
          <p:nvPr/>
        </p:nvSpPr>
        <p:spPr>
          <a:xfrm>
            <a:off x="6132184" y="2565519"/>
            <a:ext cx="4577191" cy="1579621"/>
          </a:xfrm>
          <a:prstGeom prst="roundRect">
            <a:avLst>
              <a:gd name="adj" fmla="val 44813"/>
            </a:avLst>
          </a:prstGeom>
          <a:gradFill>
            <a:gsLst>
              <a:gs pos="0">
                <a:srgbClr val="00B0F0"/>
              </a:gs>
              <a:gs pos="99394">
                <a:srgbClr val="00B0F0"/>
              </a:gs>
              <a:gs pos="60000">
                <a:srgbClr val="00B0F0">
                  <a:alpha val="0"/>
                </a:srgbClr>
              </a:gs>
              <a:gs pos="40000">
                <a:srgbClr val="00B0F0">
                  <a:alpha val="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4" name="圖片 63">
            <a:extLst>
              <a:ext uri="{FF2B5EF4-FFF2-40B4-BE49-F238E27FC236}">
                <a16:creationId xmlns:a16="http://schemas.microsoft.com/office/drawing/2014/main" id="{61D37C1E-D1F2-4EA3-A3DF-A42173036B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749" y="2954845"/>
            <a:ext cx="1012048" cy="1010651"/>
          </a:xfrm>
          <a:prstGeom prst="rect">
            <a:avLst/>
          </a:prstGeom>
        </p:spPr>
      </p:pic>
      <p:grpSp>
        <p:nvGrpSpPr>
          <p:cNvPr id="65" name="群組 64">
            <a:extLst>
              <a:ext uri="{FF2B5EF4-FFF2-40B4-BE49-F238E27FC236}">
                <a16:creationId xmlns:a16="http://schemas.microsoft.com/office/drawing/2014/main" id="{39DDF3BF-2330-44C1-93F4-20FD247989DA}"/>
              </a:ext>
            </a:extLst>
          </p:cNvPr>
          <p:cNvGrpSpPr/>
          <p:nvPr/>
        </p:nvGrpSpPr>
        <p:grpSpPr>
          <a:xfrm>
            <a:off x="6251585" y="2954845"/>
            <a:ext cx="993227" cy="993227"/>
            <a:chOff x="838200" y="3341366"/>
            <a:chExt cx="993227" cy="993227"/>
          </a:xfrm>
        </p:grpSpPr>
        <p:sp>
          <p:nvSpPr>
            <p:cNvPr id="66" name="橢圓 65">
              <a:extLst>
                <a:ext uri="{FF2B5EF4-FFF2-40B4-BE49-F238E27FC236}">
                  <a16:creationId xmlns:a16="http://schemas.microsoft.com/office/drawing/2014/main" id="{7863F311-6640-458C-A0B7-EB62A75B9B54}"/>
                </a:ext>
              </a:extLst>
            </p:cNvPr>
            <p:cNvSpPr/>
            <p:nvPr/>
          </p:nvSpPr>
          <p:spPr>
            <a:xfrm>
              <a:off x="838200" y="3341366"/>
              <a:ext cx="993227" cy="99322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67" name="圖片 66">
              <a:extLst>
                <a:ext uri="{FF2B5EF4-FFF2-40B4-BE49-F238E27FC236}">
                  <a16:creationId xmlns:a16="http://schemas.microsoft.com/office/drawing/2014/main" id="{FB4BCF0B-7E64-444B-BFF6-242B5C7DE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540" y="3447076"/>
              <a:ext cx="722546" cy="781806"/>
            </a:xfrm>
            <a:prstGeom prst="rect">
              <a:avLst/>
            </a:prstGeom>
          </p:spPr>
        </p:pic>
      </p:grp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BB7F40AB-EF5C-415D-B110-6909AE4697AB}"/>
              </a:ext>
            </a:extLst>
          </p:cNvPr>
          <p:cNvSpPr txBox="1"/>
          <p:nvPr/>
        </p:nvSpPr>
        <p:spPr>
          <a:xfrm>
            <a:off x="7443845" y="3030021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69" name="圖片 68">
            <a:extLst>
              <a:ext uri="{FF2B5EF4-FFF2-40B4-BE49-F238E27FC236}">
                <a16:creationId xmlns:a16="http://schemas.microsoft.com/office/drawing/2014/main" id="{6995C48F-2877-4E42-BDA5-C9B7B7D0AD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734" y="2954845"/>
            <a:ext cx="1012048" cy="1010651"/>
          </a:xfrm>
          <a:prstGeom prst="rect">
            <a:avLst/>
          </a:prstGeom>
        </p:spPr>
      </p:pic>
      <p:sp>
        <p:nvSpPr>
          <p:cNvPr id="70" name="文字方塊 69">
            <a:extLst>
              <a:ext uri="{FF2B5EF4-FFF2-40B4-BE49-F238E27FC236}">
                <a16:creationId xmlns:a16="http://schemas.microsoft.com/office/drawing/2014/main" id="{5A0884D1-E25B-4E64-857C-D313E2C5D711}"/>
              </a:ext>
            </a:extLst>
          </p:cNvPr>
          <p:cNvSpPr txBox="1"/>
          <p:nvPr/>
        </p:nvSpPr>
        <p:spPr>
          <a:xfrm>
            <a:off x="8569830" y="3030021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71" name="圖片 70">
            <a:extLst>
              <a:ext uri="{FF2B5EF4-FFF2-40B4-BE49-F238E27FC236}">
                <a16:creationId xmlns:a16="http://schemas.microsoft.com/office/drawing/2014/main" id="{8A2D4FB2-E1A5-49D5-9FC5-1203D0AF4D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071" y="2954845"/>
            <a:ext cx="1012048" cy="1010651"/>
          </a:xfrm>
          <a:prstGeom prst="rect">
            <a:avLst/>
          </a:prstGeom>
        </p:spPr>
      </p:pic>
      <p:sp>
        <p:nvSpPr>
          <p:cNvPr id="72" name="文字方塊 71">
            <a:extLst>
              <a:ext uri="{FF2B5EF4-FFF2-40B4-BE49-F238E27FC236}">
                <a16:creationId xmlns:a16="http://schemas.microsoft.com/office/drawing/2014/main" id="{25C8E5A7-F276-45E6-ADD6-5566FE48ED34}"/>
              </a:ext>
            </a:extLst>
          </p:cNvPr>
          <p:cNvSpPr txBox="1"/>
          <p:nvPr/>
        </p:nvSpPr>
        <p:spPr>
          <a:xfrm>
            <a:off x="9673167" y="3030021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73" name="圖片 72" descr="一張含有 物件 的圖片&#10;&#10;自動產生的描述">
            <a:extLst>
              <a:ext uri="{FF2B5EF4-FFF2-40B4-BE49-F238E27FC236}">
                <a16:creationId xmlns:a16="http://schemas.microsoft.com/office/drawing/2014/main" id="{144A01C2-28AB-4AD5-92BF-CDEB872F44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780" y="3535594"/>
            <a:ext cx="669920" cy="481671"/>
          </a:xfrm>
          <a:prstGeom prst="rect">
            <a:avLst/>
          </a:prstGeom>
        </p:spPr>
      </p:pic>
      <p:pic>
        <p:nvPicPr>
          <p:cNvPr id="74" name="圖片 73" descr="一張含有 物件 的圖片&#10;&#10;自動產生的描述">
            <a:extLst>
              <a:ext uri="{FF2B5EF4-FFF2-40B4-BE49-F238E27FC236}">
                <a16:creationId xmlns:a16="http://schemas.microsoft.com/office/drawing/2014/main" id="{504E8111-ED00-44C8-B18C-51E6813A01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862" y="3535594"/>
            <a:ext cx="669920" cy="481671"/>
          </a:xfrm>
          <a:prstGeom prst="rect">
            <a:avLst/>
          </a:prstGeom>
        </p:spPr>
      </p:pic>
      <p:pic>
        <p:nvPicPr>
          <p:cNvPr id="75" name="圖片 74" descr="一張含有 物件 的圖片&#10;&#10;自動產生的描述">
            <a:extLst>
              <a:ext uri="{FF2B5EF4-FFF2-40B4-BE49-F238E27FC236}">
                <a16:creationId xmlns:a16="http://schemas.microsoft.com/office/drawing/2014/main" id="{58A26B19-8154-4CCB-A23B-22F74296965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268" y="3535594"/>
            <a:ext cx="669920" cy="481671"/>
          </a:xfrm>
          <a:prstGeom prst="rect">
            <a:avLst/>
          </a:prstGeom>
        </p:spPr>
      </p:pic>
      <p:pic>
        <p:nvPicPr>
          <p:cNvPr id="77" name="圖片 76">
            <a:extLst>
              <a:ext uri="{FF2B5EF4-FFF2-40B4-BE49-F238E27FC236}">
                <a16:creationId xmlns:a16="http://schemas.microsoft.com/office/drawing/2014/main" id="{AFCCE2BC-DC22-490A-B176-36D830D417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062" y="2048975"/>
            <a:ext cx="785691" cy="784606"/>
          </a:xfrm>
          <a:prstGeom prst="rect">
            <a:avLst/>
          </a:prstGeom>
        </p:spPr>
      </p:pic>
      <p:sp>
        <p:nvSpPr>
          <p:cNvPr id="78" name="TextBox 12">
            <a:extLst>
              <a:ext uri="{FF2B5EF4-FFF2-40B4-BE49-F238E27FC236}">
                <a16:creationId xmlns:a16="http://schemas.microsoft.com/office/drawing/2014/main" id="{9E53B3BE-C4D1-478E-B903-36A6482CE96F}"/>
              </a:ext>
            </a:extLst>
          </p:cNvPr>
          <p:cNvSpPr txBox="1"/>
          <p:nvPr/>
        </p:nvSpPr>
        <p:spPr>
          <a:xfrm>
            <a:off x="7129174" y="2147058"/>
            <a:ext cx="389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快照備份 </a:t>
            </a:r>
            <a:r>
              <a:rPr lang="en-US" altLang="zh-TW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(Snapshot)</a:t>
            </a:r>
            <a:r>
              <a:rPr lang="zh-TW" altLang="en-US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20190630</a:t>
            </a: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6" name="文字方塊 75">
            <a:extLst>
              <a:ext uri="{FF2B5EF4-FFF2-40B4-BE49-F238E27FC236}">
                <a16:creationId xmlns:a16="http://schemas.microsoft.com/office/drawing/2014/main" id="{376D84F2-4F3C-477A-9827-94A67951B6E3}"/>
              </a:ext>
            </a:extLst>
          </p:cNvPr>
          <p:cNvSpPr txBox="1"/>
          <p:nvPr/>
        </p:nvSpPr>
        <p:spPr>
          <a:xfrm>
            <a:off x="6132184" y="2566110"/>
            <a:ext cx="4577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</p:txBody>
      </p:sp>
      <p:sp>
        <p:nvSpPr>
          <p:cNvPr id="80" name="矩形: 圓角 79">
            <a:extLst>
              <a:ext uri="{FF2B5EF4-FFF2-40B4-BE49-F238E27FC236}">
                <a16:creationId xmlns:a16="http://schemas.microsoft.com/office/drawing/2014/main" id="{94C6A0FF-C6C3-4666-A0D6-9DC8BA0EEE8A}"/>
              </a:ext>
            </a:extLst>
          </p:cNvPr>
          <p:cNvSpPr/>
          <p:nvPr/>
        </p:nvSpPr>
        <p:spPr>
          <a:xfrm>
            <a:off x="6132184" y="4738455"/>
            <a:ext cx="5746329" cy="1579621"/>
          </a:xfrm>
          <a:prstGeom prst="roundRect">
            <a:avLst>
              <a:gd name="adj" fmla="val 44813"/>
            </a:avLst>
          </a:prstGeom>
          <a:gradFill>
            <a:gsLst>
              <a:gs pos="0">
                <a:srgbClr val="00B0F0"/>
              </a:gs>
              <a:gs pos="99394">
                <a:srgbClr val="00B0F0"/>
              </a:gs>
              <a:gs pos="60000">
                <a:srgbClr val="00B0F0">
                  <a:alpha val="0"/>
                </a:srgbClr>
              </a:gs>
              <a:gs pos="40000">
                <a:srgbClr val="00B0F0">
                  <a:alpha val="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" name="圖片 80">
            <a:extLst>
              <a:ext uri="{FF2B5EF4-FFF2-40B4-BE49-F238E27FC236}">
                <a16:creationId xmlns:a16="http://schemas.microsoft.com/office/drawing/2014/main" id="{907152DB-C850-4532-AA63-D58F14DFE3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749" y="5127781"/>
            <a:ext cx="1012048" cy="1010651"/>
          </a:xfrm>
          <a:prstGeom prst="rect">
            <a:avLst/>
          </a:prstGeom>
        </p:spPr>
      </p:pic>
      <p:grpSp>
        <p:nvGrpSpPr>
          <p:cNvPr id="82" name="群組 81">
            <a:extLst>
              <a:ext uri="{FF2B5EF4-FFF2-40B4-BE49-F238E27FC236}">
                <a16:creationId xmlns:a16="http://schemas.microsoft.com/office/drawing/2014/main" id="{D15F2A3B-6288-4CE0-928D-E4C643AA9100}"/>
              </a:ext>
            </a:extLst>
          </p:cNvPr>
          <p:cNvGrpSpPr/>
          <p:nvPr/>
        </p:nvGrpSpPr>
        <p:grpSpPr>
          <a:xfrm>
            <a:off x="6251585" y="5127781"/>
            <a:ext cx="993227" cy="993227"/>
            <a:chOff x="838200" y="3341366"/>
            <a:chExt cx="993227" cy="993227"/>
          </a:xfrm>
        </p:grpSpPr>
        <p:sp>
          <p:nvSpPr>
            <p:cNvPr id="83" name="橢圓 82">
              <a:extLst>
                <a:ext uri="{FF2B5EF4-FFF2-40B4-BE49-F238E27FC236}">
                  <a16:creationId xmlns:a16="http://schemas.microsoft.com/office/drawing/2014/main" id="{ADE6C4B3-7F59-4CE9-86C9-4D356858F629}"/>
                </a:ext>
              </a:extLst>
            </p:cNvPr>
            <p:cNvSpPr/>
            <p:nvPr/>
          </p:nvSpPr>
          <p:spPr>
            <a:xfrm>
              <a:off x="838200" y="3341366"/>
              <a:ext cx="993227" cy="99322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84" name="圖片 83">
              <a:extLst>
                <a:ext uri="{FF2B5EF4-FFF2-40B4-BE49-F238E27FC236}">
                  <a16:creationId xmlns:a16="http://schemas.microsoft.com/office/drawing/2014/main" id="{AB91602B-80BC-4C17-8C56-EE07B04949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3540" y="3447076"/>
              <a:ext cx="722546" cy="781806"/>
            </a:xfrm>
            <a:prstGeom prst="rect">
              <a:avLst/>
            </a:prstGeom>
          </p:spPr>
        </p:pic>
      </p:grpSp>
      <p:sp>
        <p:nvSpPr>
          <p:cNvPr id="85" name="文字方塊 84">
            <a:extLst>
              <a:ext uri="{FF2B5EF4-FFF2-40B4-BE49-F238E27FC236}">
                <a16:creationId xmlns:a16="http://schemas.microsoft.com/office/drawing/2014/main" id="{E14D57E9-F880-49BC-9C03-DE3827DA4ECE}"/>
              </a:ext>
            </a:extLst>
          </p:cNvPr>
          <p:cNvSpPr txBox="1"/>
          <p:nvPr/>
        </p:nvSpPr>
        <p:spPr>
          <a:xfrm>
            <a:off x="7443845" y="5202957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86" name="圖片 85">
            <a:extLst>
              <a:ext uri="{FF2B5EF4-FFF2-40B4-BE49-F238E27FC236}">
                <a16:creationId xmlns:a16="http://schemas.microsoft.com/office/drawing/2014/main" id="{349728F9-6B1C-410A-B073-7B3670154A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734" y="5127781"/>
            <a:ext cx="1012048" cy="1010651"/>
          </a:xfrm>
          <a:prstGeom prst="rect">
            <a:avLst/>
          </a:prstGeom>
        </p:spPr>
      </p:pic>
      <p:sp>
        <p:nvSpPr>
          <p:cNvPr id="87" name="文字方塊 86">
            <a:extLst>
              <a:ext uri="{FF2B5EF4-FFF2-40B4-BE49-F238E27FC236}">
                <a16:creationId xmlns:a16="http://schemas.microsoft.com/office/drawing/2014/main" id="{F81C8C52-E702-479A-B10A-EAFAF84C8B4C}"/>
              </a:ext>
            </a:extLst>
          </p:cNvPr>
          <p:cNvSpPr txBox="1"/>
          <p:nvPr/>
        </p:nvSpPr>
        <p:spPr>
          <a:xfrm>
            <a:off x="8569830" y="5202957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88" name="圖片 87">
            <a:extLst>
              <a:ext uri="{FF2B5EF4-FFF2-40B4-BE49-F238E27FC236}">
                <a16:creationId xmlns:a16="http://schemas.microsoft.com/office/drawing/2014/main" id="{723B5761-8832-4520-91A9-1F4986D6B3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071" y="5127781"/>
            <a:ext cx="1012048" cy="1010651"/>
          </a:xfrm>
          <a:prstGeom prst="rect">
            <a:avLst/>
          </a:prstGeom>
        </p:spPr>
      </p:pic>
      <p:sp>
        <p:nvSpPr>
          <p:cNvPr id="89" name="文字方塊 88">
            <a:extLst>
              <a:ext uri="{FF2B5EF4-FFF2-40B4-BE49-F238E27FC236}">
                <a16:creationId xmlns:a16="http://schemas.microsoft.com/office/drawing/2014/main" id="{B7A7B794-AFE5-4D5A-85FB-DCC95E312D7D}"/>
              </a:ext>
            </a:extLst>
          </p:cNvPr>
          <p:cNvSpPr txBox="1"/>
          <p:nvPr/>
        </p:nvSpPr>
        <p:spPr>
          <a:xfrm>
            <a:off x="9673167" y="5202957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90" name="圖片 89" descr="一張含有 物件 的圖片&#10;&#10;自動產生的描述">
            <a:extLst>
              <a:ext uri="{FF2B5EF4-FFF2-40B4-BE49-F238E27FC236}">
                <a16:creationId xmlns:a16="http://schemas.microsoft.com/office/drawing/2014/main" id="{02362429-6B78-45DC-A7A4-D95C97C5AB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7780" y="5708530"/>
            <a:ext cx="669920" cy="481671"/>
          </a:xfrm>
          <a:prstGeom prst="rect">
            <a:avLst/>
          </a:prstGeom>
        </p:spPr>
      </p:pic>
      <p:pic>
        <p:nvPicPr>
          <p:cNvPr id="91" name="圖片 90" descr="一張含有 物件 的圖片&#10;&#10;自動產生的描述">
            <a:extLst>
              <a:ext uri="{FF2B5EF4-FFF2-40B4-BE49-F238E27FC236}">
                <a16:creationId xmlns:a16="http://schemas.microsoft.com/office/drawing/2014/main" id="{709FB795-7718-4FA5-92DB-0613EC21F2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6862" y="5708530"/>
            <a:ext cx="669920" cy="481671"/>
          </a:xfrm>
          <a:prstGeom prst="rect">
            <a:avLst/>
          </a:prstGeom>
        </p:spPr>
      </p:pic>
      <p:pic>
        <p:nvPicPr>
          <p:cNvPr id="92" name="圖片 91" descr="一張含有 物件 的圖片&#10;&#10;自動產生的描述">
            <a:extLst>
              <a:ext uri="{FF2B5EF4-FFF2-40B4-BE49-F238E27FC236}">
                <a16:creationId xmlns:a16="http://schemas.microsoft.com/office/drawing/2014/main" id="{8B80BF90-4FE6-4E72-8882-F4E7777A86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268" y="5708530"/>
            <a:ext cx="669920" cy="481671"/>
          </a:xfrm>
          <a:prstGeom prst="rect">
            <a:avLst/>
          </a:prstGeom>
        </p:spPr>
      </p:pic>
      <p:pic>
        <p:nvPicPr>
          <p:cNvPr id="93" name="圖片 92">
            <a:extLst>
              <a:ext uri="{FF2B5EF4-FFF2-40B4-BE49-F238E27FC236}">
                <a16:creationId xmlns:a16="http://schemas.microsoft.com/office/drawing/2014/main" id="{1A3ACD54-9086-43A0-A6E3-5BA888D738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062" y="4221911"/>
            <a:ext cx="785691" cy="784606"/>
          </a:xfrm>
          <a:prstGeom prst="rect">
            <a:avLst/>
          </a:prstGeom>
        </p:spPr>
      </p:pic>
      <p:sp>
        <p:nvSpPr>
          <p:cNvPr id="94" name="TextBox 12">
            <a:extLst>
              <a:ext uri="{FF2B5EF4-FFF2-40B4-BE49-F238E27FC236}">
                <a16:creationId xmlns:a16="http://schemas.microsoft.com/office/drawing/2014/main" id="{DD040721-8937-434E-983D-8ABE7667D3CD}"/>
              </a:ext>
            </a:extLst>
          </p:cNvPr>
          <p:cNvSpPr txBox="1"/>
          <p:nvPr/>
        </p:nvSpPr>
        <p:spPr>
          <a:xfrm>
            <a:off x="7129174" y="4330627"/>
            <a:ext cx="3894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快照備份 </a:t>
            </a:r>
            <a:r>
              <a:rPr lang="en-US" altLang="zh-TW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(Snapshot)</a:t>
            </a:r>
            <a:r>
              <a:rPr lang="zh-TW" altLang="en-US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20190731</a:t>
            </a:r>
          </a:p>
        </p:txBody>
      </p:sp>
      <p:sp>
        <p:nvSpPr>
          <p:cNvPr id="95" name="文字方塊 94">
            <a:extLst>
              <a:ext uri="{FF2B5EF4-FFF2-40B4-BE49-F238E27FC236}">
                <a16:creationId xmlns:a16="http://schemas.microsoft.com/office/drawing/2014/main" id="{538CADF2-A0BE-439E-BF7D-FB54C8924C2A}"/>
              </a:ext>
            </a:extLst>
          </p:cNvPr>
          <p:cNvSpPr txBox="1"/>
          <p:nvPr/>
        </p:nvSpPr>
        <p:spPr>
          <a:xfrm>
            <a:off x="6132184" y="4739046"/>
            <a:ext cx="5687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</a:p>
        </p:txBody>
      </p:sp>
      <p:pic>
        <p:nvPicPr>
          <p:cNvPr id="96" name="圖片 95">
            <a:extLst>
              <a:ext uri="{FF2B5EF4-FFF2-40B4-BE49-F238E27FC236}">
                <a16:creationId xmlns:a16="http://schemas.microsoft.com/office/drawing/2014/main" id="{9CF8FA01-F181-4028-8F13-B5CA5E61F8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9375" y="5127781"/>
            <a:ext cx="1012048" cy="1010651"/>
          </a:xfrm>
          <a:prstGeom prst="rect">
            <a:avLst/>
          </a:prstGeom>
        </p:spPr>
      </p:pic>
      <p:sp>
        <p:nvSpPr>
          <p:cNvPr id="97" name="文字方塊 96">
            <a:extLst>
              <a:ext uri="{FF2B5EF4-FFF2-40B4-BE49-F238E27FC236}">
                <a16:creationId xmlns:a16="http://schemas.microsoft.com/office/drawing/2014/main" id="{0CC81C1C-1A0E-4446-8705-3CFDFBA0ECC5}"/>
              </a:ext>
            </a:extLst>
          </p:cNvPr>
          <p:cNvSpPr txBox="1"/>
          <p:nvPr/>
        </p:nvSpPr>
        <p:spPr>
          <a:xfrm>
            <a:off x="10794471" y="5202957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98" name="圖片 97" descr="一張含有 物件 的圖片&#10;&#10;自動產生的描述">
            <a:extLst>
              <a:ext uri="{FF2B5EF4-FFF2-40B4-BE49-F238E27FC236}">
                <a16:creationId xmlns:a16="http://schemas.microsoft.com/office/drawing/2014/main" id="{7D7F7A73-99A1-41DA-A677-4C2E111DC2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9572" y="5708530"/>
            <a:ext cx="669920" cy="481671"/>
          </a:xfrm>
          <a:prstGeom prst="rect">
            <a:avLst/>
          </a:prstGeom>
        </p:spPr>
      </p:pic>
      <p:sp>
        <p:nvSpPr>
          <p:cNvPr id="100" name="TextBox 29">
            <a:extLst>
              <a:ext uri="{FF2B5EF4-FFF2-40B4-BE49-F238E27FC236}">
                <a16:creationId xmlns:a16="http://schemas.microsoft.com/office/drawing/2014/main" id="{27FA9FE6-BE63-4904-AB7F-761834D49F7C}"/>
              </a:ext>
            </a:extLst>
          </p:cNvPr>
          <p:cNvSpPr txBox="1"/>
          <p:nvPr/>
        </p:nvSpPr>
        <p:spPr>
          <a:xfrm>
            <a:off x="4967264" y="4135030"/>
            <a:ext cx="108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還原</a:t>
            </a:r>
            <a:endParaRPr lang="en-US" sz="28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8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572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虛擬機中的資料龐大時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91326"/>
            <a:ext cx="10515600" cy="33856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dirty="0"/>
              <a:t>虛擬機檔案龐大，備份時間長</a:t>
            </a:r>
            <a:endParaRPr lang="en-US" altLang="zh-TW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dirty="0"/>
              <a:t>無法直接存取虛擬機映像檔中的檔案</a:t>
            </a:r>
            <a:endParaRPr lang="en-US" altLang="zh-TW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dirty="0"/>
              <a:t>資料可用性低</a:t>
            </a:r>
            <a:endParaRPr lang="en-US" altLang="zh-TW" dirty="0"/>
          </a:p>
        </p:txBody>
      </p:sp>
      <p:pic>
        <p:nvPicPr>
          <p:cNvPr id="7" name="圖片 6" descr="一張含有 向量圖形 的圖片&#10;&#10;自動產生的描述">
            <a:extLst>
              <a:ext uri="{FF2B5EF4-FFF2-40B4-BE49-F238E27FC236}">
                <a16:creationId xmlns:a16="http://schemas.microsoft.com/office/drawing/2014/main" id="{71A05568-5C77-49B5-A1A7-F6A3F419F8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703" y="1765752"/>
            <a:ext cx="5065305" cy="50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61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6BE736E8-CB39-48A2-BB3F-308A9638ED42}"/>
              </a:ext>
            </a:extLst>
          </p:cNvPr>
          <p:cNvSpPr/>
          <p:nvPr/>
        </p:nvSpPr>
        <p:spPr>
          <a:xfrm>
            <a:off x="4322239" y="2749267"/>
            <a:ext cx="2940619" cy="3048296"/>
          </a:xfrm>
          <a:prstGeom prst="roundRect">
            <a:avLst>
              <a:gd name="adj" fmla="val 11724"/>
            </a:avLst>
          </a:prstGeom>
          <a:gradFill>
            <a:gsLst>
              <a:gs pos="0">
                <a:srgbClr val="00B0F0"/>
              </a:gs>
              <a:gs pos="99394">
                <a:srgbClr val="00B0F0"/>
              </a:gs>
              <a:gs pos="80000">
                <a:srgbClr val="00B0F0">
                  <a:alpha val="0"/>
                </a:srgbClr>
              </a:gs>
              <a:gs pos="20000">
                <a:srgbClr val="00B0F0">
                  <a:alpha val="0"/>
                </a:srgbClr>
              </a:gs>
            </a:gsLst>
            <a:lin ang="16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4C75FD5-1D06-46AE-A543-3FC08CF26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高可用：客體作業系統 + 外部空間掛載</a:t>
            </a:r>
            <a:r>
              <a:rPr lang="zh-TW" altLang="en-US" dirty="0">
                <a:ea typeface="新細明體"/>
                <a:cs typeface="Calibri Light"/>
              </a:rPr>
              <a:t> 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2D255C6-8BB6-4D56-ACCC-A74895A58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310"/>
            <a:ext cx="10515600" cy="4716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將虛擬機映像檔用以運行作業系統與應用程式，檔案儲存或產生則透過掛載方式直接存放於外部空間。</a:t>
            </a:r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7C5EA296-6D5F-474A-AAE1-D40A095D1F65}"/>
              </a:ext>
            </a:extLst>
          </p:cNvPr>
          <p:cNvSpPr txBox="1">
            <a:spLocks/>
          </p:cNvSpPr>
          <p:nvPr/>
        </p:nvSpPr>
        <p:spPr>
          <a:xfrm>
            <a:off x="9154886" y="6213556"/>
            <a:ext cx="1807029" cy="422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zh-TW" altLang="en-US" sz="1800">
                <a:ea typeface="新細明體"/>
                <a:cs typeface="Calibri" panose="020F0502020204030204"/>
              </a:rPr>
              <a:t>外部空間</a:t>
            </a:r>
            <a:endParaRPr lang="zh-TW" altLang="en-US" sz="1800" dirty="0">
              <a:ea typeface="新細明體"/>
              <a:cs typeface="Calibri" panose="020F0502020204030204"/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D3F0B9CB-B3B7-43AA-BB94-857EE28DEF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108" y="3315681"/>
            <a:ext cx="1863219" cy="1860647"/>
          </a:xfrm>
          <a:prstGeom prst="rect">
            <a:avLst/>
          </a:prstGeom>
        </p:spPr>
      </p:pic>
      <p:sp>
        <p:nvSpPr>
          <p:cNvPr id="25" name="文字方塊 24">
            <a:extLst>
              <a:ext uri="{FF2B5EF4-FFF2-40B4-BE49-F238E27FC236}">
                <a16:creationId xmlns:a16="http://schemas.microsoft.com/office/drawing/2014/main" id="{0A906977-0F57-4E02-A6C3-1E7EFD7E893A}"/>
              </a:ext>
            </a:extLst>
          </p:cNvPr>
          <p:cNvSpPr txBox="1"/>
          <p:nvPr/>
        </p:nvSpPr>
        <p:spPr>
          <a:xfrm>
            <a:off x="2200790" y="3434903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33" name="圖片 32" descr="一張含有 物件 的圖片&#10;&#10;自動產生的描述">
            <a:extLst>
              <a:ext uri="{FF2B5EF4-FFF2-40B4-BE49-F238E27FC236}">
                <a16:creationId xmlns:a16="http://schemas.microsoft.com/office/drawing/2014/main" id="{1F6AF9A1-C719-4C67-9657-FE706FCD0A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2446" y="3974662"/>
            <a:ext cx="1198543" cy="861750"/>
          </a:xfrm>
          <a:prstGeom prst="rect">
            <a:avLst/>
          </a:prstGeom>
        </p:spPr>
      </p:pic>
      <p:sp>
        <p:nvSpPr>
          <p:cNvPr id="39" name="箭號: 向左 38">
            <a:extLst>
              <a:ext uri="{FF2B5EF4-FFF2-40B4-BE49-F238E27FC236}">
                <a16:creationId xmlns:a16="http://schemas.microsoft.com/office/drawing/2014/main" id="{574F4839-32CF-4C53-A37A-FCC5FB72263C}"/>
              </a:ext>
            </a:extLst>
          </p:cNvPr>
          <p:cNvSpPr/>
          <p:nvPr/>
        </p:nvSpPr>
        <p:spPr>
          <a:xfrm rot="10800000">
            <a:off x="3300392" y="3860034"/>
            <a:ext cx="974915" cy="813111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" name="圖片 7">
            <a:extLst>
              <a:ext uri="{FF2B5EF4-FFF2-40B4-BE49-F238E27FC236}">
                <a16:creationId xmlns:a16="http://schemas.microsoft.com/office/drawing/2014/main" id="{2808239F-716D-4781-96FC-01B3D6639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3163" y="4189863"/>
            <a:ext cx="1059613" cy="1059613"/>
          </a:xfrm>
          <a:prstGeom prst="rect">
            <a:avLst/>
          </a:prstGeom>
        </p:spPr>
      </p:pic>
      <p:pic>
        <p:nvPicPr>
          <p:cNvPr id="41" name="圖片 9">
            <a:extLst>
              <a:ext uri="{FF2B5EF4-FFF2-40B4-BE49-F238E27FC236}">
                <a16:creationId xmlns:a16="http://schemas.microsoft.com/office/drawing/2014/main" id="{C108B61E-11DD-4022-B8D7-47F2B33FF65B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5973652" y="4189863"/>
            <a:ext cx="1059613" cy="1059613"/>
          </a:xfrm>
          <a:prstGeom prst="rect">
            <a:avLst/>
          </a:prstGeom>
        </p:spPr>
      </p:pic>
      <p:pic>
        <p:nvPicPr>
          <p:cNvPr id="43" name="Picture 8" descr="ãStorage pngãçåçæå°çµæ">
            <a:extLst>
              <a:ext uri="{FF2B5EF4-FFF2-40B4-BE49-F238E27FC236}">
                <a16:creationId xmlns:a16="http://schemas.microsoft.com/office/drawing/2014/main" id="{008C1DDB-5C8C-4D06-943E-B91C7863C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4942" y="2480917"/>
            <a:ext cx="1269985" cy="125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箭號: 左-右雙向 45">
            <a:extLst>
              <a:ext uri="{FF2B5EF4-FFF2-40B4-BE49-F238E27FC236}">
                <a16:creationId xmlns:a16="http://schemas.microsoft.com/office/drawing/2014/main" id="{68DA2256-E78F-4924-BFD9-9AB62F01300D}"/>
              </a:ext>
            </a:extLst>
          </p:cNvPr>
          <p:cNvSpPr/>
          <p:nvPr/>
        </p:nvSpPr>
        <p:spPr>
          <a:xfrm rot="21540000">
            <a:off x="7134110" y="3848695"/>
            <a:ext cx="1989115" cy="841603"/>
          </a:xfrm>
          <a:prstGeom prst="leftRightArrow">
            <a:avLst/>
          </a:prstGeom>
          <a:gradFill>
            <a:gsLst>
              <a:gs pos="90000">
                <a:srgbClr val="00B050"/>
              </a:gs>
              <a:gs pos="50000">
                <a:schemeClr val="bg1">
                  <a:alpha val="0"/>
                </a:schemeClr>
              </a:gs>
              <a:gs pos="1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CIFS/SMB</a:t>
            </a:r>
          </a:p>
        </p:txBody>
      </p:sp>
      <p:sp>
        <p:nvSpPr>
          <p:cNvPr id="49" name="箭號: 左-右雙向 48">
            <a:extLst>
              <a:ext uri="{FF2B5EF4-FFF2-40B4-BE49-F238E27FC236}">
                <a16:creationId xmlns:a16="http://schemas.microsoft.com/office/drawing/2014/main" id="{F0C13274-1CEA-40E9-A731-E95614DD987A}"/>
              </a:ext>
            </a:extLst>
          </p:cNvPr>
          <p:cNvSpPr/>
          <p:nvPr/>
        </p:nvSpPr>
        <p:spPr>
          <a:xfrm rot="21540000">
            <a:off x="7134108" y="2766560"/>
            <a:ext cx="1989115" cy="841603"/>
          </a:xfrm>
          <a:prstGeom prst="leftRightArrow">
            <a:avLst/>
          </a:prstGeom>
          <a:gradFill>
            <a:gsLst>
              <a:gs pos="90000">
                <a:srgbClr val="00B050"/>
              </a:gs>
              <a:gs pos="50000">
                <a:schemeClr val="bg1">
                  <a:alpha val="0"/>
                </a:schemeClr>
              </a:gs>
              <a:gs pos="1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iSCSI</a:t>
            </a:r>
          </a:p>
        </p:txBody>
      </p:sp>
      <p:sp>
        <p:nvSpPr>
          <p:cNvPr id="50" name="箭號: 左-右雙向 49">
            <a:extLst>
              <a:ext uri="{FF2B5EF4-FFF2-40B4-BE49-F238E27FC236}">
                <a16:creationId xmlns:a16="http://schemas.microsoft.com/office/drawing/2014/main" id="{CE8993DB-E84F-458C-B9F5-B0E092022307}"/>
              </a:ext>
            </a:extLst>
          </p:cNvPr>
          <p:cNvSpPr/>
          <p:nvPr/>
        </p:nvSpPr>
        <p:spPr>
          <a:xfrm rot="21540000">
            <a:off x="7134109" y="4938665"/>
            <a:ext cx="1989115" cy="841603"/>
          </a:xfrm>
          <a:prstGeom prst="leftRightArrow">
            <a:avLst/>
          </a:prstGeom>
          <a:gradFill>
            <a:gsLst>
              <a:gs pos="90000">
                <a:srgbClr val="00B050"/>
              </a:gs>
              <a:gs pos="50000">
                <a:schemeClr val="bg1">
                  <a:alpha val="0"/>
                </a:schemeClr>
              </a:gs>
              <a:gs pos="10000">
                <a:srgbClr val="00B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NFS</a:t>
            </a:r>
            <a:endParaRPr lang="zh-TW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內容版面配置區 2">
            <a:extLst>
              <a:ext uri="{FF2B5EF4-FFF2-40B4-BE49-F238E27FC236}">
                <a16:creationId xmlns:a16="http://schemas.microsoft.com/office/drawing/2014/main" id="{2FE51210-B05B-4B47-872B-335CCBE2A895}"/>
              </a:ext>
            </a:extLst>
          </p:cNvPr>
          <p:cNvSpPr txBox="1">
            <a:spLocks/>
          </p:cNvSpPr>
          <p:nvPr/>
        </p:nvSpPr>
        <p:spPr>
          <a:xfrm>
            <a:off x="4544064" y="3444268"/>
            <a:ext cx="2538325" cy="422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zh-TW" altLang="en-US" dirty="0">
                <a:solidFill>
                  <a:srgbClr val="FFC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作業系統空間</a:t>
            </a:r>
          </a:p>
        </p:txBody>
      </p:sp>
      <p:pic>
        <p:nvPicPr>
          <p:cNvPr id="55" name="Picture 27">
            <a:extLst>
              <a:ext uri="{FF2B5EF4-FFF2-40B4-BE49-F238E27FC236}">
                <a16:creationId xmlns:a16="http://schemas.microsoft.com/office/drawing/2014/main" id="{10A22A81-E747-45CF-839E-5D26527C97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9680" y="3875687"/>
            <a:ext cx="980508" cy="781804"/>
          </a:xfrm>
          <a:prstGeom prst="rect">
            <a:avLst/>
          </a:prstGeom>
        </p:spPr>
      </p:pic>
      <p:pic>
        <p:nvPicPr>
          <p:cNvPr id="56" name="Picture 27">
            <a:extLst>
              <a:ext uri="{FF2B5EF4-FFF2-40B4-BE49-F238E27FC236}">
                <a16:creationId xmlns:a16="http://schemas.microsoft.com/office/drawing/2014/main" id="{912E710D-CBA8-44BD-8F75-A85069456CE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9680" y="4921371"/>
            <a:ext cx="980508" cy="78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76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97E4821F-5378-4AC9-92D3-EDBAABB19A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4381"/>
            <a:ext cx="1219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資料高可用 </a:t>
            </a:r>
            <a:r>
              <a:rPr lang="en-US" altLang="zh-TW" dirty="0"/>
              <a:t>–</a:t>
            </a:r>
            <a:r>
              <a:rPr lang="zh-TW" altLang="en-US" dirty="0"/>
              <a:t> 遠端掛載 </a:t>
            </a:r>
            <a:r>
              <a:rPr lang="en-US" altLang="zh-TW" dirty="0"/>
              <a:t>&amp;</a:t>
            </a:r>
            <a:r>
              <a:rPr lang="zh-TW" altLang="en-US" dirty="0"/>
              <a:t> 混合雲方案 </a:t>
            </a:r>
            <a:endParaRPr 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EF2E6941-4BE1-41F6-B4E0-34309912B179}"/>
              </a:ext>
            </a:extLst>
          </p:cNvPr>
          <p:cNvSpPr/>
          <p:nvPr/>
        </p:nvSpPr>
        <p:spPr>
          <a:xfrm>
            <a:off x="602213" y="1860069"/>
            <a:ext cx="5404369" cy="870055"/>
          </a:xfrm>
          <a:prstGeom prst="roundRect">
            <a:avLst>
              <a:gd name="adj" fmla="val 32832"/>
            </a:avLst>
          </a:prstGeom>
          <a:solidFill>
            <a:srgbClr val="E82B89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394E7E6C-B64C-4480-A9F8-5E192238EC9C}"/>
              </a:ext>
            </a:extLst>
          </p:cNvPr>
          <p:cNvSpPr/>
          <p:nvPr/>
        </p:nvSpPr>
        <p:spPr>
          <a:xfrm>
            <a:off x="602213" y="2474550"/>
            <a:ext cx="5404369" cy="1875669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72AB15D-278B-4270-8A5A-40D7FEC58D04}"/>
              </a:ext>
            </a:extLst>
          </p:cNvPr>
          <p:cNvSpPr txBox="1"/>
          <p:nvPr/>
        </p:nvSpPr>
        <p:spPr>
          <a:xfrm>
            <a:off x="769668" y="1968574"/>
            <a:ext cx="505727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檔案層級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85594C2-4D68-4D03-9FF5-26F72BEF1EC8}"/>
              </a:ext>
            </a:extLst>
          </p:cNvPr>
          <p:cNvSpPr txBox="1"/>
          <p:nvPr/>
        </p:nvSpPr>
        <p:spPr>
          <a:xfrm>
            <a:off x="935341" y="2971164"/>
            <a:ext cx="4725927" cy="74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透過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CIFS/SMB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掛載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共享資料夾</a:t>
            </a:r>
            <a:endParaRPr lang="en-US" altLang="zh-TW" sz="20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混合雲：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VJBOD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Cloud,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 err="1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CacheMount</a:t>
            </a:r>
            <a:endParaRPr lang="en-US" altLang="zh-TW" sz="20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33DA8EFC-BD2A-4949-A033-26D5C828EFCA}"/>
              </a:ext>
            </a:extLst>
          </p:cNvPr>
          <p:cNvSpPr/>
          <p:nvPr/>
        </p:nvSpPr>
        <p:spPr>
          <a:xfrm>
            <a:off x="6197605" y="1860069"/>
            <a:ext cx="5404369" cy="870055"/>
          </a:xfrm>
          <a:prstGeom prst="roundRect">
            <a:avLst>
              <a:gd name="adj" fmla="val 32832"/>
            </a:avLst>
          </a:prstGeom>
          <a:solidFill>
            <a:srgbClr val="E82B89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1B4B6E6D-ADE8-4893-8015-5522FBDC7DD8}"/>
              </a:ext>
            </a:extLst>
          </p:cNvPr>
          <p:cNvSpPr/>
          <p:nvPr/>
        </p:nvSpPr>
        <p:spPr>
          <a:xfrm>
            <a:off x="6197605" y="2474550"/>
            <a:ext cx="5404369" cy="1875669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743DAA1B-B15A-44B7-9028-107E8FB8E157}"/>
              </a:ext>
            </a:extLst>
          </p:cNvPr>
          <p:cNvSpPr txBox="1"/>
          <p:nvPr/>
        </p:nvSpPr>
        <p:spPr>
          <a:xfrm>
            <a:off x="6365060" y="1968574"/>
            <a:ext cx="505727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區塊層級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F28C285-BCAD-4AC7-A1D0-0DA806A5A7F6}"/>
              </a:ext>
            </a:extLst>
          </p:cNvPr>
          <p:cNvSpPr txBox="1"/>
          <p:nvPr/>
        </p:nvSpPr>
        <p:spPr>
          <a:xfrm>
            <a:off x="7283303" y="2971164"/>
            <a:ext cx="3807684" cy="74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掛載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iSCSI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LUN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20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混合雲：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VJBOD</a:t>
            </a:r>
            <a:r>
              <a:rPr lang="zh-TW" altLang="en-US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126093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9">
            <a:extLst>
              <a:ext uri="{FF2B5EF4-FFF2-40B4-BE49-F238E27FC236}">
                <a16:creationId xmlns:a16="http://schemas.microsoft.com/office/drawing/2014/main" id="{33EFD358-D6CD-4D20-9497-37D1AF0D1D2C}"/>
              </a:ext>
            </a:extLst>
          </p:cNvPr>
          <p:cNvSpPr txBox="1"/>
          <p:nvPr/>
        </p:nvSpPr>
        <p:spPr>
          <a:xfrm>
            <a:off x="1553" y="2184718"/>
            <a:ext cx="5824863" cy="109248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64000">
                <a:schemeClr val="bg1"/>
              </a:gs>
            </a:gsLst>
            <a:lin ang="0" scaled="0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00000"/>
              </a:lnSpc>
            </a:pPr>
            <a:endParaRPr lang="en-US" altLang="zh-TW" sz="1500" b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資料高可用 </a:t>
            </a:r>
            <a:r>
              <a:rPr lang="en-US" altLang="zh-TW" dirty="0"/>
              <a:t>–</a:t>
            </a:r>
            <a:r>
              <a:rPr lang="zh-TW" altLang="en-US" dirty="0"/>
              <a:t> 檔案層級 </a:t>
            </a:r>
            <a:r>
              <a:rPr lang="en-US" altLang="zh-TW" dirty="0"/>
              <a:t>(1/2)</a:t>
            </a:r>
            <a:r>
              <a:rPr lang="zh-TW" altLang="en-US" dirty="0"/>
              <a:t>  </a:t>
            </a:r>
            <a:endParaRPr lang="en-US" dirty="0"/>
          </a:p>
        </p:txBody>
      </p:sp>
      <p:sp>
        <p:nvSpPr>
          <p:cNvPr id="61" name="內容版面配置區 2">
            <a:extLst>
              <a:ext uri="{FF2B5EF4-FFF2-40B4-BE49-F238E27FC236}">
                <a16:creationId xmlns:a16="http://schemas.microsoft.com/office/drawing/2014/main" id="{428B0B1D-BC6D-4564-91D1-B35C8AC02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3407"/>
            <a:ext cx="10515600" cy="54920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掛載雲端儲存服務，將非結構化資料轉換為資料夾層級結構來存取。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0AD320FB-72AD-4D41-8B62-4DBD7773B77D}"/>
              </a:ext>
            </a:extLst>
          </p:cNvPr>
          <p:cNvGrpSpPr/>
          <p:nvPr/>
        </p:nvGrpSpPr>
        <p:grpSpPr>
          <a:xfrm>
            <a:off x="1190038" y="3515531"/>
            <a:ext cx="3232890" cy="2196889"/>
            <a:chOff x="1031627" y="3612909"/>
            <a:chExt cx="2151115" cy="1461776"/>
          </a:xfrm>
        </p:grpSpPr>
        <p:grpSp>
          <p:nvGrpSpPr>
            <p:cNvPr id="36" name="群組 23">
              <a:extLst>
                <a:ext uri="{FF2B5EF4-FFF2-40B4-BE49-F238E27FC236}">
                  <a16:creationId xmlns:a16="http://schemas.microsoft.com/office/drawing/2014/main" id="{E59DF145-9594-4411-84F1-9FD3594674D1}"/>
                </a:ext>
              </a:extLst>
            </p:cNvPr>
            <p:cNvGrpSpPr/>
            <p:nvPr/>
          </p:nvGrpSpPr>
          <p:grpSpPr>
            <a:xfrm>
              <a:off x="1031627" y="3612909"/>
              <a:ext cx="2137625" cy="658205"/>
              <a:chOff x="1043222" y="1789946"/>
              <a:chExt cx="2149355" cy="682890"/>
            </a:xfrm>
          </p:grpSpPr>
          <p:pic>
            <p:nvPicPr>
              <p:cNvPr id="37" name="Picture 36" descr="https://lh4.googleusercontent.com/K9V2IiA9lNjQ1bEivo1ZgqjOHErvSxm5mVIOkLfvS4AV_fruAS_ZGl8d77W240EC3k6e504hgmF0cHbqKzwGjNf5PitpvqSoTAJTXYJRjml246jnOQT5Pi8XFvCM9bHK5-as3-f__KM">
                <a:extLst>
                  <a:ext uri="{FF2B5EF4-FFF2-40B4-BE49-F238E27FC236}">
                    <a16:creationId xmlns:a16="http://schemas.microsoft.com/office/drawing/2014/main" id="{910C6DDD-4B8E-4108-8E58-2DADDD833A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421112" y="1789946"/>
                <a:ext cx="300202" cy="300202"/>
              </a:xfrm>
              <a:prstGeom prst="rect">
                <a:avLst/>
              </a:prstGeom>
              <a:noFill/>
            </p:spPr>
          </p:pic>
          <p:pic>
            <p:nvPicPr>
              <p:cNvPr id="38" name="Picture 37" descr="https://lh6.googleusercontent.com/SA4uCyR_L2jYMxGHC8JcQTlO_Fi9fvJ01WwSys_hjF9oiyvEopa8yurvBgrShk7u3W0l2n2QRfE8VniYiUpT9MM2LO5_H_HvyxoJmc3E-O73Jp3siIe-6VnvGCawf8RH_MkgmPsSCCc">
                <a:extLst>
                  <a:ext uri="{FF2B5EF4-FFF2-40B4-BE49-F238E27FC236}">
                    <a16:creationId xmlns:a16="http://schemas.microsoft.com/office/drawing/2014/main" id="{3FD62D7E-8239-4A36-B4B3-C9E06C63B6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956460" y="2170062"/>
                <a:ext cx="300202" cy="300202"/>
              </a:xfrm>
              <a:prstGeom prst="rect">
                <a:avLst/>
              </a:prstGeom>
              <a:noFill/>
            </p:spPr>
          </p:pic>
          <p:pic>
            <p:nvPicPr>
              <p:cNvPr id="39" name="Picture 38" descr="https://lh5.googleusercontent.com/b23u0ELh4hL_awB9Ww8vAh7Zb4GFaTyM9JSXkjRp0Op_jSl8QgyYQgVBe80qtGNDzwNoQ_JvJG05J8wcqXnnj88_y22ro12VeuppteRlA4uAOloCT_8w_iXv6JburYdSsGUPeN8tvh0">
                <a:extLst>
                  <a:ext uri="{FF2B5EF4-FFF2-40B4-BE49-F238E27FC236}">
                    <a16:creationId xmlns:a16="http://schemas.microsoft.com/office/drawing/2014/main" id="{D405F575-7A8D-4C16-ACAD-11505E6FFF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92375" y="2170735"/>
                <a:ext cx="300202" cy="300202"/>
              </a:xfrm>
              <a:prstGeom prst="rect">
                <a:avLst/>
              </a:prstGeom>
              <a:noFill/>
            </p:spPr>
          </p:pic>
          <p:pic>
            <p:nvPicPr>
              <p:cNvPr id="40" name="Picture 7" descr="https://lh4.googleusercontent.com/H0XP8Jf23xF4_It_H1HIamwPlS0OZnb3ZwylCZIXa5x1H1pjl1FKTmmTa11CmKxi-TwaH1XwEv7df8G1O0IuSBfh7FZdZEG3Xi9ZVf7j1NH65lhVqI8w79kvWfz-rfCtXFel6RoBJoI">
                <a:extLst>
                  <a:ext uri="{FF2B5EF4-FFF2-40B4-BE49-F238E27FC236}">
                    <a16:creationId xmlns:a16="http://schemas.microsoft.com/office/drawing/2014/main" id="{4F4231DE-E4FD-4CB3-9C63-369E2DD975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43222" y="1791923"/>
                <a:ext cx="300202" cy="300202"/>
              </a:xfrm>
              <a:prstGeom prst="rect">
                <a:avLst/>
              </a:prstGeom>
              <a:noFill/>
            </p:spPr>
          </p:pic>
          <p:pic>
            <p:nvPicPr>
              <p:cNvPr id="41" name="Picture 10" descr="https://lh5.googleusercontent.com/yDLc8xkAuuVx7crlIE2KNk0ewYBuVYjSKxQ5-0kgPW8S4En-3J4DTgJmPELmxQwN8JbJhTMB-lKlBnEcEA2ejrh6oEbgoTK2g0aeYzDlI4TflzYSmKvfwz4Q5HPlbLA48sdewMmt2yE">
                <a:extLst>
                  <a:ext uri="{FF2B5EF4-FFF2-40B4-BE49-F238E27FC236}">
                    <a16:creationId xmlns:a16="http://schemas.microsoft.com/office/drawing/2014/main" id="{89ED6C6D-BE28-4DCC-B9E3-54BEF8DDDF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500761" y="1791040"/>
                <a:ext cx="300202" cy="300202"/>
              </a:xfrm>
              <a:prstGeom prst="rect">
                <a:avLst/>
              </a:prstGeom>
              <a:noFill/>
            </p:spPr>
          </p:pic>
          <p:pic>
            <p:nvPicPr>
              <p:cNvPr id="42" name="Picture 12" descr="https://lh6.googleusercontent.com/2xwQyO-ybTkAAlCBIc-utXfwa8yEQQSBOAN-mgL1KmFDhzHTcwDZurEnS8G2FhqCXXCnpOPtRB_CV8CWFBHxHvni3DZq0v5Sk5cCLBPtfAkLh-dgfn7WvbsGNgqzb29qmdTvvAUQc_E">
                <a:extLst>
                  <a:ext uri="{FF2B5EF4-FFF2-40B4-BE49-F238E27FC236}">
                    <a16:creationId xmlns:a16="http://schemas.microsoft.com/office/drawing/2014/main" id="{050DF5E8-93AF-4A80-A226-AACF32E0EB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892375" y="1789946"/>
                <a:ext cx="300202" cy="300202"/>
              </a:xfrm>
              <a:prstGeom prst="rect">
                <a:avLst/>
              </a:prstGeom>
              <a:noFill/>
            </p:spPr>
          </p:pic>
          <p:pic>
            <p:nvPicPr>
              <p:cNvPr id="43" name="Picture 13" descr="https://lh5.googleusercontent.com/Un2FspDsSs-A7u1QrWpTV3KlHwhMgCy3UIZ2tLWbfcIB6mPl-7BdzEpD06UtzBsVPLwneo2U0bzBA89nvv9YudgnqGutPfpcvjkJs1D25xY_alzqWo-znyDdLeS9QE5Up-7UQO0qZIE">
                <a:extLst>
                  <a:ext uri="{FF2B5EF4-FFF2-40B4-BE49-F238E27FC236}">
                    <a16:creationId xmlns:a16="http://schemas.microsoft.com/office/drawing/2014/main" id="{67E09F77-6F7A-40FD-805C-35D1B465E2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043895" y="2171962"/>
                <a:ext cx="300202" cy="300202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s://lh3.googleusercontent.com/tt_AoumHnwvy4yDK_XqLGyDQRXd4qwpAD7lhoInKWc-stRPWnIZWWSYYLae7i3UfSpefEhRxYlb5d03ZVA71X7QTHmkwEUknw0I9qEGn5XeMBDgWDCSXJFpOO_4jxFHFhk5qQNgB238">
                <a:extLst>
                  <a:ext uri="{FF2B5EF4-FFF2-40B4-BE49-F238E27FC236}">
                    <a16:creationId xmlns:a16="http://schemas.microsoft.com/office/drawing/2014/main" id="{1FA9A623-8D51-4D81-A195-AF39FC1BF0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955787" y="1789947"/>
                <a:ext cx="300202" cy="300200"/>
              </a:xfrm>
              <a:prstGeom prst="rect">
                <a:avLst/>
              </a:prstGeom>
              <a:noFill/>
            </p:spPr>
          </p:pic>
          <p:pic>
            <p:nvPicPr>
              <p:cNvPr id="45" name="Picture 23" descr="C:\Users\Josh Chen\Desktop\sharefile.png">
                <a:extLst>
                  <a:ext uri="{FF2B5EF4-FFF2-40B4-BE49-F238E27FC236}">
                    <a16:creationId xmlns:a16="http://schemas.microsoft.com/office/drawing/2014/main" id="{4AE67D72-507D-40B9-A8EA-707ECE5867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0441" y="2171678"/>
                <a:ext cx="301158" cy="301158"/>
              </a:xfrm>
              <a:prstGeom prst="rect">
                <a:avLst/>
              </a:prstGeom>
              <a:noFill/>
            </p:spPr>
          </p:pic>
          <p:pic>
            <p:nvPicPr>
              <p:cNvPr id="46" name="Picture 25" descr="C:\Users\Josh Chen\Desktop\OneDrive.png">
                <a:extLst>
                  <a:ext uri="{FF2B5EF4-FFF2-40B4-BE49-F238E27FC236}">
                    <a16:creationId xmlns:a16="http://schemas.microsoft.com/office/drawing/2014/main" id="{90E1E31E-9566-4A28-B063-A14899AF9A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6708" y="2170451"/>
                <a:ext cx="301158" cy="301158"/>
              </a:xfrm>
              <a:prstGeom prst="rect">
                <a:avLst/>
              </a:prstGeom>
              <a:noFill/>
            </p:spPr>
          </p:pic>
        </p:grpSp>
        <p:pic>
          <p:nvPicPr>
            <p:cNvPr id="47" name="Picture 6" descr="https://lh4.googleusercontent.com/JLwINZBR99tkGPRx3FA7rWHaz4lrB4beEXvVDTvYNOP5IjDY41yBYtDUGLBFNzd38AYzYdEORsJ-Hu3sSmrbpf6Ffqy12-Oo0oN_j-ZoxY98DIhex5SxovJCSE67G7Vulk2lJvUhbwo">
              <a:extLst>
                <a:ext uri="{FF2B5EF4-FFF2-40B4-BE49-F238E27FC236}">
                  <a16:creationId xmlns:a16="http://schemas.microsoft.com/office/drawing/2014/main" id="{299B9F5D-3103-4EB2-A3C7-18BE663D2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72208" y="4764152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48" name="Picture 8" descr="https://lh3.googleusercontent.com/hnn68hOWXAfi-2buhync8Ho5N6Mh1Cia1p0BYKEFmgSCSweBZZvfugkqQyrghaN8zyIsBFAl27eld7JprW8x9O13h7UnOZtO0T-xd_Tym8bWTlhrMjby8MzOdHSSIAxcK-61egURb-U">
              <a:extLst>
                <a:ext uri="{FF2B5EF4-FFF2-40B4-BE49-F238E27FC236}">
                  <a16:creationId xmlns:a16="http://schemas.microsoft.com/office/drawing/2014/main" id="{B763560C-8FF6-4067-BC9B-00B6B869A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927171" y="4363499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49" name="Picture 9" descr="https://lh3.googleusercontent.com/P4OJxLNf-0l3nfs9F8p39ujclzvA-Sa4M3YFDfLyGXNdBF1S3hW2XVX-Pa8PtbpzLQ3_u9J04ppaJpMsBi50EFF2NsGeZerLXGD3JSyvXDdNG-CPz4isgqbQJzagwjjPyqb3c8hNW_s">
              <a:extLst>
                <a:ext uri="{FF2B5EF4-FFF2-40B4-BE49-F238E27FC236}">
                  <a16:creationId xmlns:a16="http://schemas.microsoft.com/office/drawing/2014/main" id="{01535909-F787-4F51-80C0-8F29BC614E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27887" y="4745155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50" name="Picture 11" descr="https://lh4.googleusercontent.com/mK6k9HxxlQ3iieT8IW0gEWxdyKJgYfYBWwdBvN0lRLu8_cGB7X1lN2KOXLFP9TXD-UMxtXANPXor198AJF-FyeUM35snyzMMvdZbcQ_OmxIfdMdUejC5Cy8R8FjD2RfZBKEHA0hMPus">
              <a:extLst>
                <a:ext uri="{FF2B5EF4-FFF2-40B4-BE49-F238E27FC236}">
                  <a16:creationId xmlns:a16="http://schemas.microsoft.com/office/drawing/2014/main" id="{B7F6DC5B-2B80-4F95-8489-9531A0B06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31772" y="4756293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51" name="Picture 14" descr="https://lh5.googleusercontent.com/c-VuMbfcURQcWQtCVz--q6LxBcxY3slbhaPIm-dpbfmvPNMaYWQ0ipmkTPMv3hgaGWf0TANE0FBtUZDit-HSbunIQrWF1jmbyek1KF3PBDz6g-NiamNTqP8O87dLx0eyXxwaNQ9vD-Y">
              <a:extLst>
                <a:ext uri="{FF2B5EF4-FFF2-40B4-BE49-F238E27FC236}">
                  <a16:creationId xmlns:a16="http://schemas.microsoft.com/office/drawing/2014/main" id="{63DF892F-FCFE-43FD-8E3F-3DC0E40431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869825" y="4371359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52" name="Picture 15" descr="https://lh4.googleusercontent.com/jAQgNPnfGRQtJiItDhMyoQENWRIQueXO-SLCN41rfXwPvMZuHJtzjbth4T8SNT5oRKkLFgmEAadaVDCJB13v1Az3VFJT2I3_g54luBgTg4dwUO_hTpbJCci5nMf47m0hNNun4ZJmKe8">
              <a:extLst>
                <a:ext uri="{FF2B5EF4-FFF2-40B4-BE49-F238E27FC236}">
                  <a16:creationId xmlns:a16="http://schemas.microsoft.com/office/drawing/2014/main" id="{AC04948F-9046-4CE6-8EC3-0728D5077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413928" y="4747828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53" name="Picture 16" descr="https://lh3.googleusercontent.com/6NBXHIDeSHzKas-KeL_-8NU77BUwwUodC8lXj_BGNUvuNeIFJ8y0d_XVUE3GGZkgdaAi7g31BOFz7W1nsfAWuDXt_ZNuak58YvwKvtxkNI4xEIRA9sr0IOjH5_EX8BEtt9F1XtuwGe4">
              <a:extLst>
                <a:ext uri="{FF2B5EF4-FFF2-40B4-BE49-F238E27FC236}">
                  <a16:creationId xmlns:a16="http://schemas.microsoft.com/office/drawing/2014/main" id="{C94DEBCD-23BD-419D-B031-75B80EEB14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403146" y="4372039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54" name="Picture 17" descr="https://lh5.googleusercontent.com/C8QzIakFcFWiw6MJ3mPEyu4TKurUeb60BiG6wDhqfyOBNvUzPhk8fpG1lpEDSsKBCcuqpuH6rj2PFlRi0SPcQAvS-8RgaQm8Xqw9Gqs6GtdCOCGwoRa_L_cpxFOIQmIEnwV5SWCLxcM">
              <a:extLst>
                <a:ext uri="{FF2B5EF4-FFF2-40B4-BE49-F238E27FC236}">
                  <a16:creationId xmlns:a16="http://schemas.microsoft.com/office/drawing/2014/main" id="{98A848D4-3AC7-4301-AABE-FA0E878287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487484" y="4364243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55" name="Picture 18" descr="https://lh6.googleusercontent.com/1Fw3w_v3U-JCXnaUH8XlVuQyMkyy_8VgeJh6BG0241g0x8Qug7joSVqEqrkf7KpGjCj2Gqadcur-sVBW0hsMJcZlMz6ZadniH0IO-8I6aEw5qfIPXR9HtNX2-SkhY3vz4vyaUqDOMlo">
              <a:extLst>
                <a:ext uri="{FF2B5EF4-FFF2-40B4-BE49-F238E27FC236}">
                  <a16:creationId xmlns:a16="http://schemas.microsoft.com/office/drawing/2014/main" id="{726EE885-1D00-4A0C-A6C3-8C7861F710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037654" y="4364242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56" name="Picture 20" descr="Image result for è¯çºé²">
              <a:extLst>
                <a:ext uri="{FF2B5EF4-FFF2-40B4-BE49-F238E27FC236}">
                  <a16:creationId xmlns:a16="http://schemas.microsoft.com/office/drawing/2014/main" id="{C0AC8751-C76A-4A18-9A39-F913AD909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299" t="2107" r="32593" b="45223"/>
            <a:stretch>
              <a:fillRect/>
            </a:stretch>
          </p:blipFill>
          <p:spPr bwMode="auto">
            <a:xfrm>
              <a:off x="1484281" y="4746329"/>
              <a:ext cx="310534" cy="310533"/>
            </a:xfrm>
            <a:prstGeom prst="rect">
              <a:avLst/>
            </a:prstGeom>
            <a:noFill/>
          </p:spPr>
        </p:pic>
      </p:grpSp>
      <p:pic>
        <p:nvPicPr>
          <p:cNvPr id="58" name="Google Shape;207;p25">
            <a:extLst>
              <a:ext uri="{FF2B5EF4-FFF2-40B4-BE49-F238E27FC236}">
                <a16:creationId xmlns:a16="http://schemas.microsoft.com/office/drawing/2014/main" id="{FE34C326-04D5-4DBE-BC60-33B46143116D}"/>
              </a:ext>
            </a:extLst>
          </p:cNvPr>
          <p:cNvPicPr preferRelativeResize="0"/>
          <p:nvPr/>
        </p:nvPicPr>
        <p:blipFill>
          <a:blip r:embed="rId2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459" y="2233265"/>
            <a:ext cx="957086" cy="9933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TextBox 59"/>
          <p:cNvSpPr txBox="1"/>
          <p:nvPr/>
        </p:nvSpPr>
        <p:spPr>
          <a:xfrm>
            <a:off x="2294102" y="2463056"/>
            <a:ext cx="247073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2800" dirty="0" err="1">
                <a:solidFill>
                  <a:srgbClr val="00206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CacheMount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新細明體"/>
              <a:cs typeface="Arial" panose="020B0604020202020204" pitchFamily="34" charset="0"/>
            </a:endParaRPr>
          </a:p>
        </p:txBody>
      </p:sp>
      <p:sp>
        <p:nvSpPr>
          <p:cNvPr id="59" name="文字方塊 34">
            <a:extLst>
              <a:ext uri="{FF2B5EF4-FFF2-40B4-BE49-F238E27FC236}">
                <a16:creationId xmlns:a16="http://schemas.microsoft.com/office/drawing/2014/main" id="{D7596CA3-20D6-4772-BC22-432DD1C54C34}"/>
              </a:ext>
            </a:extLst>
          </p:cNvPr>
          <p:cNvSpPr txBox="1"/>
          <p:nvPr/>
        </p:nvSpPr>
        <p:spPr>
          <a:xfrm>
            <a:off x="1199096" y="5881763"/>
            <a:ext cx="320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雲端儲存服務 </a:t>
            </a:r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檔案 </a:t>
            </a:r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or</a:t>
            </a:r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物件</a:t>
            </a:r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2" name="箭號: 向左 61">
            <a:extLst>
              <a:ext uri="{FF2B5EF4-FFF2-40B4-BE49-F238E27FC236}">
                <a16:creationId xmlns:a16="http://schemas.microsoft.com/office/drawing/2014/main" id="{5144228C-7A4A-432F-B325-6036622B08B7}"/>
              </a:ext>
            </a:extLst>
          </p:cNvPr>
          <p:cNvSpPr/>
          <p:nvPr/>
        </p:nvSpPr>
        <p:spPr>
          <a:xfrm rot="10800000">
            <a:off x="4608129" y="3994589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箭號: 向左 62">
            <a:extLst>
              <a:ext uri="{FF2B5EF4-FFF2-40B4-BE49-F238E27FC236}">
                <a16:creationId xmlns:a16="http://schemas.microsoft.com/office/drawing/2014/main" id="{C0780EE4-60C1-44EA-9935-A072E810239C}"/>
              </a:ext>
            </a:extLst>
          </p:cNvPr>
          <p:cNvSpPr/>
          <p:nvPr/>
        </p:nvSpPr>
        <p:spPr>
          <a:xfrm>
            <a:off x="4542068" y="4623704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7" name="文字方塊 34">
            <a:extLst>
              <a:ext uri="{FF2B5EF4-FFF2-40B4-BE49-F238E27FC236}">
                <a16:creationId xmlns:a16="http://schemas.microsoft.com/office/drawing/2014/main" id="{9A4AE58D-743F-478E-9710-2939AC019D17}"/>
              </a:ext>
            </a:extLst>
          </p:cNvPr>
          <p:cNvSpPr txBox="1"/>
          <p:nvPr/>
        </p:nvSpPr>
        <p:spPr>
          <a:xfrm>
            <a:off x="5826417" y="5551220"/>
            <a:ext cx="232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8" name="箭號: 向左 67">
            <a:extLst>
              <a:ext uri="{FF2B5EF4-FFF2-40B4-BE49-F238E27FC236}">
                <a16:creationId xmlns:a16="http://schemas.microsoft.com/office/drawing/2014/main" id="{B429943E-F9D0-4282-9E39-FB88B773DEEA}"/>
              </a:ext>
            </a:extLst>
          </p:cNvPr>
          <p:cNvSpPr/>
          <p:nvPr/>
        </p:nvSpPr>
        <p:spPr>
          <a:xfrm rot="10800000">
            <a:off x="8288058" y="3994589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箭號: 向左 68">
            <a:extLst>
              <a:ext uri="{FF2B5EF4-FFF2-40B4-BE49-F238E27FC236}">
                <a16:creationId xmlns:a16="http://schemas.microsoft.com/office/drawing/2014/main" id="{B9C96E7B-A5D4-48E6-A31F-3F3506062C5C}"/>
              </a:ext>
            </a:extLst>
          </p:cNvPr>
          <p:cNvSpPr/>
          <p:nvPr/>
        </p:nvSpPr>
        <p:spPr>
          <a:xfrm>
            <a:off x="8221997" y="4623704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BB19E787-EF47-4721-B9B8-256186C2ED8C}"/>
              </a:ext>
            </a:extLst>
          </p:cNvPr>
          <p:cNvSpPr txBox="1"/>
          <p:nvPr/>
        </p:nvSpPr>
        <p:spPr>
          <a:xfrm>
            <a:off x="9619901" y="3799888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72" name="圖片 71" descr="一張含有 物件 的圖片&#10;&#10;自動產生的描述">
            <a:extLst>
              <a:ext uri="{FF2B5EF4-FFF2-40B4-BE49-F238E27FC236}">
                <a16:creationId xmlns:a16="http://schemas.microsoft.com/office/drawing/2014/main" id="{389E8713-C3B9-413D-B28D-D2331378DFFE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00" y="4359007"/>
            <a:ext cx="1436172" cy="1032604"/>
          </a:xfrm>
          <a:prstGeom prst="rect">
            <a:avLst/>
          </a:prstGeom>
        </p:spPr>
      </p:pic>
      <p:sp>
        <p:nvSpPr>
          <p:cNvPr id="73" name="文字方塊 34">
            <a:extLst>
              <a:ext uri="{FF2B5EF4-FFF2-40B4-BE49-F238E27FC236}">
                <a16:creationId xmlns:a16="http://schemas.microsoft.com/office/drawing/2014/main" id="{62B2D4F8-F062-478D-9A41-D8E42D20CEB3}"/>
              </a:ext>
            </a:extLst>
          </p:cNvPr>
          <p:cNvSpPr txBox="1"/>
          <p:nvPr/>
        </p:nvSpPr>
        <p:spPr>
          <a:xfrm>
            <a:off x="9335100" y="5551220"/>
            <a:ext cx="143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虛擬機</a:t>
            </a:r>
            <a:endParaRPr lang="en-GB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TextBox 5">
            <a:extLst>
              <a:ext uri="{FF2B5EF4-FFF2-40B4-BE49-F238E27FC236}">
                <a16:creationId xmlns:a16="http://schemas.microsoft.com/office/drawing/2014/main" id="{CE2DDC9D-1B65-45BE-B679-E4E26547883A}"/>
              </a:ext>
            </a:extLst>
          </p:cNvPr>
          <p:cNvSpPr txBox="1"/>
          <p:nvPr/>
        </p:nvSpPr>
        <p:spPr>
          <a:xfrm>
            <a:off x="4478530" y="3619785"/>
            <a:ext cx="122790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zh-TW" altLang="en-US" b="1" dirty="0">
                <a:solidFill>
                  <a:srgbClr val="E82B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結構轉換</a:t>
            </a:r>
          </a:p>
        </p:txBody>
      </p:sp>
      <p:sp>
        <p:nvSpPr>
          <p:cNvPr id="75" name="TextBox 5">
            <a:extLst>
              <a:ext uri="{FF2B5EF4-FFF2-40B4-BE49-F238E27FC236}">
                <a16:creationId xmlns:a16="http://schemas.microsoft.com/office/drawing/2014/main" id="{8FE26730-0583-4C67-8695-9F3B170CA479}"/>
              </a:ext>
            </a:extLst>
          </p:cNvPr>
          <p:cNvSpPr txBox="1"/>
          <p:nvPr/>
        </p:nvSpPr>
        <p:spPr>
          <a:xfrm>
            <a:off x="8108574" y="3619785"/>
            <a:ext cx="1227909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altLang="zh-TW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SMB/AFP</a:t>
            </a:r>
            <a:endParaRPr lang="zh-TW" altLang="en-US" b="1" dirty="0">
              <a:solidFill>
                <a:srgbClr val="E82B89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2F2DEEE-F757-4EA6-A8C2-6E0E5BD2DA1C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6417" y="3950390"/>
            <a:ext cx="1441221" cy="1441221"/>
          </a:xfrm>
          <a:prstGeom prst="rect">
            <a:avLst/>
          </a:prstGeom>
        </p:spPr>
      </p:pic>
      <p:pic>
        <p:nvPicPr>
          <p:cNvPr id="78" name="Picture 2">
            <a:extLst>
              <a:ext uri="{FF2B5EF4-FFF2-40B4-BE49-F238E27FC236}">
                <a16:creationId xmlns:a16="http://schemas.microsoft.com/office/drawing/2014/main" id="{E64D0F1A-3539-4E0C-A1A1-5E1691E7A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21549" y="4501015"/>
            <a:ext cx="833289" cy="8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74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資料高可用 </a:t>
            </a:r>
            <a:r>
              <a:rPr lang="en-US" altLang="zh-TW" dirty="0"/>
              <a:t>–</a:t>
            </a:r>
            <a:r>
              <a:rPr lang="zh-TW" altLang="en-US" dirty="0"/>
              <a:t> 檔案層級 </a:t>
            </a:r>
            <a:r>
              <a:rPr lang="en-US" altLang="zh-TW" dirty="0"/>
              <a:t>(2/2)</a:t>
            </a:r>
            <a:r>
              <a:rPr lang="zh-TW" altLang="en-US" dirty="0"/>
              <a:t> </a:t>
            </a:r>
            <a:endParaRPr lang="en-US" dirty="0"/>
          </a:p>
        </p:txBody>
      </p:sp>
      <p:sp>
        <p:nvSpPr>
          <p:cNvPr id="51" name="內容版面配置區 2">
            <a:extLst>
              <a:ext uri="{FF2B5EF4-FFF2-40B4-BE49-F238E27FC236}">
                <a16:creationId xmlns:a16="http://schemas.microsoft.com/office/drawing/2014/main" id="{428B0B1D-BC6D-4564-91D1-B35C8AC02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214"/>
            <a:ext cx="10515600" cy="4673749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整合本地快取空間並連接到指定的物件儲存雲供應商，按需建立雲端磁碟區掛載回本地，透過本地快取空間加速並提供前端應用程式使用。</a:t>
            </a:r>
            <a:b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9">
            <a:extLst>
              <a:ext uri="{FF2B5EF4-FFF2-40B4-BE49-F238E27FC236}">
                <a16:creationId xmlns:a16="http://schemas.microsoft.com/office/drawing/2014/main" id="{D8332659-3FFB-4153-B2DF-379CDB3E9033}"/>
              </a:ext>
            </a:extLst>
          </p:cNvPr>
          <p:cNvSpPr txBox="1"/>
          <p:nvPr/>
        </p:nvSpPr>
        <p:spPr>
          <a:xfrm>
            <a:off x="1553" y="2421040"/>
            <a:ext cx="5824863" cy="109248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64000">
                <a:schemeClr val="bg1"/>
              </a:gs>
            </a:gsLst>
            <a:lin ang="0" scaled="0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00000"/>
              </a:lnSpc>
            </a:pPr>
            <a:endParaRPr lang="en-US" altLang="zh-TW" sz="1500" b="0" dirty="0">
              <a:solidFill>
                <a:schemeClr val="tx1"/>
              </a:solidFill>
            </a:endParaRPr>
          </a:p>
        </p:txBody>
      </p: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22FD7B7F-9342-4C90-820D-A482DC0550B7}"/>
              </a:ext>
            </a:extLst>
          </p:cNvPr>
          <p:cNvGrpSpPr/>
          <p:nvPr/>
        </p:nvGrpSpPr>
        <p:grpSpPr>
          <a:xfrm>
            <a:off x="1190256" y="3999959"/>
            <a:ext cx="3232672" cy="1068835"/>
            <a:chOff x="1031772" y="4363499"/>
            <a:chExt cx="2150970" cy="711186"/>
          </a:xfrm>
        </p:grpSpPr>
        <p:pic>
          <p:nvPicPr>
            <p:cNvPr id="59" name="Picture 6" descr="https://lh4.googleusercontent.com/JLwINZBR99tkGPRx3FA7rWHaz4lrB4beEXvVDTvYNOP5IjDY41yBYtDUGLBFNzd38AYzYdEORsJ-Hu3sSmrbpf6Ffqy12-Oo0oN_j-ZoxY98DIhex5SxovJCSE67G7Vulk2lJvUhbwo">
              <a:extLst>
                <a:ext uri="{FF2B5EF4-FFF2-40B4-BE49-F238E27FC236}">
                  <a16:creationId xmlns:a16="http://schemas.microsoft.com/office/drawing/2014/main" id="{10144843-6CA6-48AF-A1C5-2789AB19B3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2208" y="4764152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0" name="Picture 8" descr="https://lh3.googleusercontent.com/hnn68hOWXAfi-2buhync8Ho5N6Mh1Cia1p0BYKEFmgSCSweBZZvfugkqQyrghaN8zyIsBFAl27eld7JprW8x9O13h7UnOZtO0T-xd_Tym8bWTlhrMjby8MzOdHSSIAxcK-61egURb-U">
              <a:extLst>
                <a:ext uri="{FF2B5EF4-FFF2-40B4-BE49-F238E27FC236}">
                  <a16:creationId xmlns:a16="http://schemas.microsoft.com/office/drawing/2014/main" id="{5E45AFB7-695B-406D-82AD-ABBE9FAFE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7171" y="4363499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1" name="Picture 9" descr="https://lh3.googleusercontent.com/P4OJxLNf-0l3nfs9F8p39ujclzvA-Sa4M3YFDfLyGXNdBF1S3hW2XVX-Pa8PtbpzLQ3_u9J04ppaJpMsBi50EFF2NsGeZerLXGD3JSyvXDdNG-CPz4isgqbQJzagwjjPyqb3c8hNW_s">
              <a:extLst>
                <a:ext uri="{FF2B5EF4-FFF2-40B4-BE49-F238E27FC236}">
                  <a16:creationId xmlns:a16="http://schemas.microsoft.com/office/drawing/2014/main" id="{64D232A9-B278-4E08-B3E6-CE5D42F66C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7887" y="4745155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2" name="Picture 11" descr="https://lh4.googleusercontent.com/mK6k9HxxlQ3iieT8IW0gEWxdyKJgYfYBWwdBvN0lRLu8_cGB7X1lN2KOXLFP9TXD-UMxtXANPXor198AJF-FyeUM35snyzMMvdZbcQ_OmxIfdMdUejC5Cy8R8FjD2RfZBKEHA0hMPus">
              <a:extLst>
                <a:ext uri="{FF2B5EF4-FFF2-40B4-BE49-F238E27FC236}">
                  <a16:creationId xmlns:a16="http://schemas.microsoft.com/office/drawing/2014/main" id="{8337F146-34A7-4B9B-826A-5F0017322A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31772" y="4756293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3" name="Picture 14" descr="https://lh5.googleusercontent.com/c-VuMbfcURQcWQtCVz--q6LxBcxY3slbhaPIm-dpbfmvPNMaYWQ0ipmkTPMv3hgaGWf0TANE0FBtUZDit-HSbunIQrWF1jmbyek1KF3PBDz6g-NiamNTqP8O87dLx0eyXxwaNQ9vD-Y">
              <a:extLst>
                <a:ext uri="{FF2B5EF4-FFF2-40B4-BE49-F238E27FC236}">
                  <a16:creationId xmlns:a16="http://schemas.microsoft.com/office/drawing/2014/main" id="{924DB971-7A70-4A52-86B0-ACAFCA6CAA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69825" y="4371359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4" name="Picture 15" descr="https://lh4.googleusercontent.com/jAQgNPnfGRQtJiItDhMyoQENWRIQueXO-SLCN41rfXwPvMZuHJtzjbth4T8SNT5oRKkLFgmEAadaVDCJB13v1Az3VFJT2I3_g54luBgTg4dwUO_hTpbJCci5nMf47m0hNNun4ZJmKe8">
              <a:extLst>
                <a:ext uri="{FF2B5EF4-FFF2-40B4-BE49-F238E27FC236}">
                  <a16:creationId xmlns:a16="http://schemas.microsoft.com/office/drawing/2014/main" id="{95EAEA1A-9196-4CF7-B4DE-0F3F4B673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13928" y="4747828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5" name="Picture 16" descr="https://lh3.googleusercontent.com/6NBXHIDeSHzKas-KeL_-8NU77BUwwUodC8lXj_BGNUvuNeIFJ8y0d_XVUE3GGZkgdaAi7g31BOFz7W1nsfAWuDXt_ZNuak58YvwKvtxkNI4xEIRA9sr0IOjH5_EX8BEtt9F1XtuwGe4">
              <a:extLst>
                <a:ext uri="{FF2B5EF4-FFF2-40B4-BE49-F238E27FC236}">
                  <a16:creationId xmlns:a16="http://schemas.microsoft.com/office/drawing/2014/main" id="{44449C1F-EE69-4443-A920-9430E50ECC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03146" y="4372039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6" name="Picture 17" descr="https://lh5.googleusercontent.com/C8QzIakFcFWiw6MJ3mPEyu4TKurUeb60BiG6wDhqfyOBNvUzPhk8fpG1lpEDSsKBCcuqpuH6rj2PFlRi0SPcQAvS-8RgaQm8Xqw9Gqs6GtdCOCGwoRa_L_cpxFOIQmIEnwV5SWCLxcM">
              <a:extLst>
                <a:ext uri="{FF2B5EF4-FFF2-40B4-BE49-F238E27FC236}">
                  <a16:creationId xmlns:a16="http://schemas.microsoft.com/office/drawing/2014/main" id="{1EAA3697-9927-4C2C-8106-52D28ED6A1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87484" y="4364243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7" name="Picture 18" descr="https://lh6.googleusercontent.com/1Fw3w_v3U-JCXnaUH8XlVuQyMkyy_8VgeJh6BG0241g0x8Qug7joSVqEqrkf7KpGjCj2Gqadcur-sVBW0hsMJcZlMz6ZadniH0IO-8I6aEw5qfIPXR9HtNX2-SkhY3vz4vyaUqDOMlo">
              <a:extLst>
                <a:ext uri="{FF2B5EF4-FFF2-40B4-BE49-F238E27FC236}">
                  <a16:creationId xmlns:a16="http://schemas.microsoft.com/office/drawing/2014/main" id="{8772E589-002A-4269-AE67-591E531B40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037654" y="4364242"/>
              <a:ext cx="310534" cy="310533"/>
            </a:xfrm>
            <a:prstGeom prst="rect">
              <a:avLst/>
            </a:prstGeom>
            <a:noFill/>
          </p:spPr>
        </p:pic>
        <p:pic>
          <p:nvPicPr>
            <p:cNvPr id="68" name="Picture 20" descr="Image result for è¯çºé²">
              <a:extLst>
                <a:ext uri="{FF2B5EF4-FFF2-40B4-BE49-F238E27FC236}">
                  <a16:creationId xmlns:a16="http://schemas.microsoft.com/office/drawing/2014/main" id="{F8B47EC2-34A6-4692-B822-614D88C125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299" t="2107" r="32593" b="45223"/>
            <a:stretch>
              <a:fillRect/>
            </a:stretch>
          </p:blipFill>
          <p:spPr bwMode="auto">
            <a:xfrm>
              <a:off x="1484281" y="4746329"/>
              <a:ext cx="310534" cy="310533"/>
            </a:xfrm>
            <a:prstGeom prst="rect">
              <a:avLst/>
            </a:prstGeom>
            <a:noFill/>
          </p:spPr>
        </p:pic>
      </p:grpSp>
      <p:sp>
        <p:nvSpPr>
          <p:cNvPr id="80" name="TextBox 59">
            <a:extLst>
              <a:ext uri="{FF2B5EF4-FFF2-40B4-BE49-F238E27FC236}">
                <a16:creationId xmlns:a16="http://schemas.microsoft.com/office/drawing/2014/main" id="{E44A8271-8295-4D19-9D76-3074624ECBB9}"/>
              </a:ext>
            </a:extLst>
          </p:cNvPr>
          <p:cNvSpPr txBox="1"/>
          <p:nvPr/>
        </p:nvSpPr>
        <p:spPr>
          <a:xfrm>
            <a:off x="2294102" y="2699378"/>
            <a:ext cx="247073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2800" dirty="0">
                <a:solidFill>
                  <a:srgbClr val="00206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VJBOD</a:t>
            </a:r>
            <a:r>
              <a:rPr lang="zh-TW" altLang="en-US" sz="2800" dirty="0">
                <a:solidFill>
                  <a:srgbClr val="00206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 </a:t>
            </a:r>
            <a:r>
              <a:rPr lang="en-US" altLang="zh-TW" sz="2800" dirty="0">
                <a:solidFill>
                  <a:srgbClr val="002060"/>
                </a:solidFill>
                <a:latin typeface="Arial" panose="020B0604020202020204" pitchFamily="34" charset="0"/>
                <a:ea typeface="新細明體"/>
                <a:cs typeface="Arial" panose="020B0604020202020204" pitchFamily="34" charset="0"/>
              </a:rPr>
              <a:t>Cloud</a:t>
            </a:r>
          </a:p>
        </p:txBody>
      </p:sp>
      <p:sp>
        <p:nvSpPr>
          <p:cNvPr id="81" name="文字方塊 34">
            <a:extLst>
              <a:ext uri="{FF2B5EF4-FFF2-40B4-BE49-F238E27FC236}">
                <a16:creationId xmlns:a16="http://schemas.microsoft.com/office/drawing/2014/main" id="{6E9E0709-3941-40D7-B5A4-789EC9A02E7A}"/>
              </a:ext>
            </a:extLst>
          </p:cNvPr>
          <p:cNvSpPr txBox="1"/>
          <p:nvPr/>
        </p:nvSpPr>
        <p:spPr>
          <a:xfrm>
            <a:off x="1199096" y="5468656"/>
            <a:ext cx="320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雲端物件儲存服務</a:t>
            </a:r>
            <a:endParaRPr lang="en-GB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2" name="箭號: 向左 81">
            <a:extLst>
              <a:ext uri="{FF2B5EF4-FFF2-40B4-BE49-F238E27FC236}">
                <a16:creationId xmlns:a16="http://schemas.microsoft.com/office/drawing/2014/main" id="{BCCD05FE-F34A-43BA-82B2-94EED952F259}"/>
              </a:ext>
            </a:extLst>
          </p:cNvPr>
          <p:cNvSpPr/>
          <p:nvPr/>
        </p:nvSpPr>
        <p:spPr>
          <a:xfrm rot="10800000">
            <a:off x="4608129" y="3908090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箭號: 向左 82">
            <a:extLst>
              <a:ext uri="{FF2B5EF4-FFF2-40B4-BE49-F238E27FC236}">
                <a16:creationId xmlns:a16="http://schemas.microsoft.com/office/drawing/2014/main" id="{4AA74240-9C78-4336-B590-BD590BA04F4A}"/>
              </a:ext>
            </a:extLst>
          </p:cNvPr>
          <p:cNvSpPr/>
          <p:nvPr/>
        </p:nvSpPr>
        <p:spPr>
          <a:xfrm>
            <a:off x="4542068" y="4537205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文字方塊 34">
            <a:extLst>
              <a:ext uri="{FF2B5EF4-FFF2-40B4-BE49-F238E27FC236}">
                <a16:creationId xmlns:a16="http://schemas.microsoft.com/office/drawing/2014/main" id="{D1C6F884-6516-4C29-A3F6-E7F8272E6CC7}"/>
              </a:ext>
            </a:extLst>
          </p:cNvPr>
          <p:cNvSpPr txBox="1"/>
          <p:nvPr/>
        </p:nvSpPr>
        <p:spPr>
          <a:xfrm>
            <a:off x="5766257" y="5468656"/>
            <a:ext cx="2328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  <a:r>
              <a:rPr lang="zh-TW" altLang="en-US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本地快取空間</a:t>
            </a:r>
            <a:endParaRPr lang="en-GB" altLang="zh-TW" b="1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85" name="箭號: 向左 84">
            <a:extLst>
              <a:ext uri="{FF2B5EF4-FFF2-40B4-BE49-F238E27FC236}">
                <a16:creationId xmlns:a16="http://schemas.microsoft.com/office/drawing/2014/main" id="{5896976C-250A-4D45-AB05-C4C0EB083ED7}"/>
              </a:ext>
            </a:extLst>
          </p:cNvPr>
          <p:cNvSpPr/>
          <p:nvPr/>
        </p:nvSpPr>
        <p:spPr>
          <a:xfrm rot="10800000">
            <a:off x="8288058" y="3908090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6" name="箭號: 向左 85">
            <a:extLst>
              <a:ext uri="{FF2B5EF4-FFF2-40B4-BE49-F238E27FC236}">
                <a16:creationId xmlns:a16="http://schemas.microsoft.com/office/drawing/2014/main" id="{25552B80-970F-4C41-83B2-C9041A154447}"/>
              </a:ext>
            </a:extLst>
          </p:cNvPr>
          <p:cNvSpPr/>
          <p:nvPr/>
        </p:nvSpPr>
        <p:spPr>
          <a:xfrm>
            <a:off x="8221997" y="4537205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文字方塊 86">
            <a:extLst>
              <a:ext uri="{FF2B5EF4-FFF2-40B4-BE49-F238E27FC236}">
                <a16:creationId xmlns:a16="http://schemas.microsoft.com/office/drawing/2014/main" id="{F752BE36-F917-4CE0-8672-36BDF6EF51D9}"/>
              </a:ext>
            </a:extLst>
          </p:cNvPr>
          <p:cNvSpPr txBox="1"/>
          <p:nvPr/>
        </p:nvSpPr>
        <p:spPr>
          <a:xfrm>
            <a:off x="9619901" y="3713389"/>
            <a:ext cx="841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</a:p>
        </p:txBody>
      </p:sp>
      <p:pic>
        <p:nvPicPr>
          <p:cNvPr id="88" name="圖片 87" descr="一張含有 物件 的圖片&#10;&#10;自動產生的描述">
            <a:extLst>
              <a:ext uri="{FF2B5EF4-FFF2-40B4-BE49-F238E27FC236}">
                <a16:creationId xmlns:a16="http://schemas.microsoft.com/office/drawing/2014/main" id="{0C2E579F-987D-4B82-9787-62984FB4B20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5100" y="4272508"/>
            <a:ext cx="1436172" cy="1032604"/>
          </a:xfrm>
          <a:prstGeom prst="rect">
            <a:avLst/>
          </a:prstGeom>
        </p:spPr>
      </p:pic>
      <p:sp>
        <p:nvSpPr>
          <p:cNvPr id="89" name="文字方塊 34">
            <a:extLst>
              <a:ext uri="{FF2B5EF4-FFF2-40B4-BE49-F238E27FC236}">
                <a16:creationId xmlns:a16="http://schemas.microsoft.com/office/drawing/2014/main" id="{41DB501C-9EE8-4046-B26D-B319EC6D2185}"/>
              </a:ext>
            </a:extLst>
          </p:cNvPr>
          <p:cNvSpPr txBox="1"/>
          <p:nvPr/>
        </p:nvSpPr>
        <p:spPr>
          <a:xfrm>
            <a:off x="9335100" y="5468656"/>
            <a:ext cx="1436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虛擬機</a:t>
            </a:r>
            <a:endParaRPr lang="en-GB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1" name="TextBox 5">
            <a:extLst>
              <a:ext uri="{FF2B5EF4-FFF2-40B4-BE49-F238E27FC236}">
                <a16:creationId xmlns:a16="http://schemas.microsoft.com/office/drawing/2014/main" id="{BE09630C-5320-4BBD-9DFF-2D2B08D4A48E}"/>
              </a:ext>
            </a:extLst>
          </p:cNvPr>
          <p:cNvSpPr txBox="1"/>
          <p:nvPr/>
        </p:nvSpPr>
        <p:spPr>
          <a:xfrm>
            <a:off x="8108574" y="3344123"/>
            <a:ext cx="122790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GB" altLang="zh-TW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SMB/AFP</a:t>
            </a:r>
          </a:p>
          <a:p>
            <a:pPr algn="ctr">
              <a:lnSpc>
                <a:spcPts val="1600"/>
              </a:lnSpc>
            </a:pPr>
            <a:r>
              <a:rPr lang="en-US" altLang="zh-TW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iSCSI</a:t>
            </a:r>
            <a:endParaRPr lang="zh-TW" altLang="en-US" b="1" dirty="0">
              <a:solidFill>
                <a:srgbClr val="E82B89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92" name="圖片 91">
            <a:extLst>
              <a:ext uri="{FF2B5EF4-FFF2-40B4-BE49-F238E27FC236}">
                <a16:creationId xmlns:a16="http://schemas.microsoft.com/office/drawing/2014/main" id="{84FAFA86-16FE-49E4-98F4-E20CEBE065B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2581" y="3863891"/>
            <a:ext cx="1441221" cy="1441221"/>
          </a:xfrm>
          <a:prstGeom prst="rect">
            <a:avLst/>
          </a:prstGeom>
        </p:spPr>
      </p:pic>
      <p:pic>
        <p:nvPicPr>
          <p:cNvPr id="93" name="Picture 2">
            <a:extLst>
              <a:ext uri="{FF2B5EF4-FFF2-40B4-BE49-F238E27FC236}">
                <a16:creationId xmlns:a16="http://schemas.microsoft.com/office/drawing/2014/main" id="{CDCB637A-67EB-4FC3-890E-EE1281CDD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7713" y="4414516"/>
            <a:ext cx="833289" cy="85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133" y="2465403"/>
            <a:ext cx="993322" cy="9933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65B68305-4CCD-43BC-B44A-D13556B90CA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376" y="3453992"/>
            <a:ext cx="734661" cy="85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52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462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圓角 7">
            <a:extLst>
              <a:ext uri="{FF2B5EF4-FFF2-40B4-BE49-F238E27FC236}">
                <a16:creationId xmlns:a16="http://schemas.microsoft.com/office/drawing/2014/main" id="{E76EC9BD-D1F1-4360-9B40-933FA57147C0}"/>
              </a:ext>
            </a:extLst>
          </p:cNvPr>
          <p:cNvSpPr/>
          <p:nvPr/>
        </p:nvSpPr>
        <p:spPr>
          <a:xfrm>
            <a:off x="1163556" y="1130968"/>
            <a:ext cx="4010024" cy="770021"/>
          </a:xfrm>
          <a:prstGeom prst="roundRect">
            <a:avLst>
              <a:gd name="adj" fmla="val 0"/>
            </a:avLst>
          </a:prstGeom>
          <a:gradFill>
            <a:gsLst>
              <a:gs pos="100000">
                <a:schemeClr val="bg1">
                  <a:alpha val="0"/>
                </a:schemeClr>
              </a:gs>
              <a:gs pos="15000">
                <a:schemeClr val="bg1"/>
              </a:gs>
            </a:gsLst>
            <a:lin ang="6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zh-TW" altLang="en-US" sz="4400" b="1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BA26FC4-D99A-495C-984E-CFD59704C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2158" y="2024561"/>
            <a:ext cx="4984581" cy="468880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zh-TW" altLang="en-US" b="1" dirty="0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虛擬機工作站</a:t>
            </a:r>
            <a:endParaRPr lang="en-US" altLang="zh-TW" b="1" dirty="0">
              <a:solidFill>
                <a:srgbClr val="E82B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管理方式簡介</a:t>
            </a:r>
            <a:endParaRPr lang="en-US" altLang="zh-TW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虛擬機磁碟映像檔</a:t>
            </a:r>
            <a:endParaRPr lang="en-US" altLang="zh-TW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虛擬機災難復原</a:t>
            </a:r>
          </a:p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 Snapshot, Backup &amp; Restore</a:t>
            </a:r>
          </a:p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QTS Snapshot </a:t>
            </a:r>
            <a:endParaRPr lang="en-US" altLang="zh-TW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資料高可用</a:t>
            </a:r>
          </a:p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遠端掛載 NAS 空間</a:t>
            </a:r>
            <a:endParaRPr lang="en-US" altLang="zh-TW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zh-TW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混合雲方案 VJBOD Cloud x CacheMount</a:t>
            </a:r>
            <a:endParaRPr lang="en-US" altLang="zh-TW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zh-TW" altLang="en-US" b="1" dirty="0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其他相關安全設定與應用</a:t>
            </a:r>
            <a:endParaRPr lang="en-US" altLang="zh-TW" b="1" dirty="0">
              <a:solidFill>
                <a:srgbClr val="E82B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765DC15-4B80-41C3-838B-75F5713F8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092" y="1130968"/>
            <a:ext cx="4010025" cy="770021"/>
          </a:xfrm>
          <a:noFill/>
        </p:spPr>
        <p:txBody>
          <a:bodyPr anchor="ctr"/>
          <a:lstStyle/>
          <a:p>
            <a:r>
              <a:rPr lang="zh-TW" altLang="en-US" b="1" dirty="0">
                <a:solidFill>
                  <a:srgbClr val="002060"/>
                </a:solidFill>
                <a:cs typeface="Calibri Light"/>
              </a:rPr>
              <a:t>大綱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229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相關安全設定與應用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97791"/>
            <a:ext cx="10515600" cy="337917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磁碟映像檔快取設定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VNC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遠端桌面限定虛擬機工作站使用者登入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運行虛擬路由器帶入防火牆規則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195A3CC-8188-4F1F-ACC8-F9FB2A3DBC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9540" y="1723058"/>
            <a:ext cx="4401475" cy="471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59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相關安全設定 </a:t>
            </a:r>
            <a:r>
              <a:rPr lang="en-US" altLang="zh-TW">
                <a:latin typeface="Arial"/>
                <a:ea typeface="微軟正黑體"/>
                <a:cs typeface="Arial"/>
              </a:rPr>
              <a:t>–</a:t>
            </a:r>
            <a:r>
              <a:rPr lang="zh-TW" altLang="en-US">
                <a:latin typeface="Arial"/>
                <a:ea typeface="微軟正黑體"/>
                <a:cs typeface="Arial"/>
              </a:rPr>
              <a:t> 磁碟映像檔快取模式 (1/2)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32502"/>
            <a:ext cx="10515600" cy="47166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b="1" dirty="0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Writeback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使用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NAS </a:t>
            </a:r>
            <a:r>
              <a:rPr lang="zh-TW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與磁碟快取 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(Host</a:t>
            </a:r>
            <a:r>
              <a:rPr lang="zh-TW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zh-TW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cache)</a:t>
            </a:r>
            <a:r>
              <a:rPr lang="zh-TW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進行讀取與寫入，能提供較佳的存取效能。但虛擬機如果在非預期狀態下關閉，磁碟快取中的資料若來不及寫入硬碟，則可能有資料不一致的風險。</a:t>
            </a:r>
            <a:endParaRPr lang="en-US" alt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TW" sz="1800" b="1" dirty="0">
              <a:solidFill>
                <a:srgbClr val="E82B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b="1" dirty="0" err="1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ForceWriteback</a:t>
            </a:r>
            <a:endParaRPr lang="en-US" altLang="zh-TW" b="1" dirty="0">
              <a:solidFill>
                <a:srgbClr val="E82B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與 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Writeback</a:t>
            </a:r>
            <a:r>
              <a:rPr lang="zh-TW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相似，但系統會忽略客體作業系統的刷新快取設定，強迫使用系統快取。</a:t>
            </a:r>
            <a:endParaRPr lang="en-US" alt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lvl="1" indent="-185738">
              <a:lnSpc>
                <a:spcPct val="100000"/>
              </a:lnSpc>
              <a:spcBef>
                <a:spcPts val="0"/>
              </a:spcBef>
            </a:pPr>
            <a:endParaRPr lang="en-US" alt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lvl="1" indent="-185738">
              <a:lnSpc>
                <a:spcPct val="100000"/>
              </a:lnSpc>
              <a:spcBef>
                <a:spcPts val="0"/>
              </a:spcBef>
            </a:pPr>
            <a:endParaRPr lang="en-US" alt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b="1" dirty="0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Writethrough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Arial"/>
                <a:ea typeface="微軟正黑體"/>
                <a:cs typeface="Arial"/>
              </a:rPr>
              <a:t>使用 </a:t>
            </a:r>
            <a:r>
              <a:rPr lang="en-US" altLang="zh-TW" sz="1800" dirty="0">
                <a:latin typeface="Arial"/>
                <a:ea typeface="微軟正黑體"/>
                <a:cs typeface="Arial"/>
              </a:rPr>
              <a:t>NAS</a:t>
            </a:r>
            <a:r>
              <a:rPr lang="zh-TW" altLang="en-US" sz="1800" dirty="0">
                <a:latin typeface="Arial"/>
                <a:ea typeface="微軟正黑體"/>
                <a:cs typeface="Arial"/>
              </a:rPr>
              <a:t> 快取進行讀取，但在寫入時，則不透過磁碟快取而直接寫入磁碟。寫入效能較 Writeback 差，但相對安全性高，不會產生資料不一致的風險。</a:t>
            </a:r>
            <a:endParaRPr lang="zh-TW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lvl="1" indent="-185738">
              <a:lnSpc>
                <a:spcPct val="100000"/>
              </a:lnSpc>
              <a:spcBef>
                <a:spcPts val="0"/>
              </a:spcBef>
            </a:pPr>
            <a:endParaRPr lang="en-US" alt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5738" lvl="1" indent="-185738">
              <a:lnSpc>
                <a:spcPct val="100000"/>
              </a:lnSpc>
              <a:spcBef>
                <a:spcPts val="0"/>
              </a:spcBef>
            </a:pPr>
            <a:endParaRPr lang="en-US" alt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b="1" dirty="0">
                <a:solidFill>
                  <a:srgbClr val="E82B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None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1800" dirty="0">
                <a:latin typeface="Arial"/>
                <a:ea typeface="微軟正黑體"/>
                <a:cs typeface="Arial"/>
              </a:rPr>
              <a:t>不使用 </a:t>
            </a:r>
            <a:r>
              <a:rPr lang="en-US" altLang="zh-TW" sz="1800" dirty="0">
                <a:latin typeface="Arial"/>
                <a:ea typeface="微軟正黑體"/>
                <a:cs typeface="Arial"/>
              </a:rPr>
              <a:t>NAS</a:t>
            </a:r>
            <a:r>
              <a:rPr lang="zh-TW" altLang="en-US" sz="1800" dirty="0">
                <a:latin typeface="Arial"/>
                <a:ea typeface="微軟正黑體"/>
                <a:cs typeface="Arial"/>
              </a:rPr>
              <a:t> 快取，透過虛擬化平台緩衝空間 </a:t>
            </a:r>
            <a:r>
              <a:rPr lang="en-US" altLang="zh-TW" sz="1800" dirty="0">
                <a:latin typeface="Arial"/>
                <a:ea typeface="微軟正黑體"/>
                <a:cs typeface="Arial"/>
              </a:rPr>
              <a:t>(hypervisor</a:t>
            </a:r>
            <a:r>
              <a:rPr lang="zh-TW" altLang="en-US" sz="1800" dirty="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 dirty="0">
                <a:latin typeface="Arial"/>
                <a:ea typeface="微軟正黑體"/>
                <a:cs typeface="Arial"/>
              </a:rPr>
              <a:t>user</a:t>
            </a:r>
            <a:r>
              <a:rPr lang="zh-TW" altLang="en-US" sz="1800" dirty="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 dirty="0">
                <a:latin typeface="Arial"/>
                <a:ea typeface="微軟正黑體"/>
                <a:cs typeface="Arial"/>
              </a:rPr>
              <a:t>space</a:t>
            </a:r>
            <a:r>
              <a:rPr lang="zh-TW" altLang="en-US" sz="1800" dirty="0">
                <a:latin typeface="Arial"/>
                <a:ea typeface="微軟正黑體"/>
                <a:cs typeface="Arial"/>
              </a:rPr>
              <a:t> </a:t>
            </a:r>
            <a:r>
              <a:rPr lang="en-US" altLang="zh-TW" sz="1800" dirty="0">
                <a:latin typeface="Arial"/>
                <a:ea typeface="微軟正黑體"/>
                <a:cs typeface="Arial"/>
              </a:rPr>
              <a:t>buffer)</a:t>
            </a:r>
            <a:r>
              <a:rPr lang="zh-TW" altLang="en-US" sz="1800" dirty="0">
                <a:latin typeface="Arial"/>
                <a:ea typeface="微軟正黑體"/>
                <a:cs typeface="Arial"/>
              </a:rPr>
              <a:t> 直接寫入磁碟中，擁有較佳的寫入效能。</a:t>
            </a:r>
            <a:endParaRPr lang="en-US" altLang="zh-TW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8AAD3D84-D224-42DE-99D2-900CE5B7454B}"/>
              </a:ext>
            </a:extLst>
          </p:cNvPr>
          <p:cNvCxnSpPr>
            <a:cxnSpLocks/>
          </p:cNvCxnSpPr>
          <p:nvPr/>
        </p:nvCxnSpPr>
        <p:spPr>
          <a:xfrm>
            <a:off x="704335" y="2645645"/>
            <a:ext cx="10649465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0559564A-20EE-4A51-9920-AE724270D7DD}"/>
              </a:ext>
            </a:extLst>
          </p:cNvPr>
          <p:cNvCxnSpPr>
            <a:cxnSpLocks/>
          </p:cNvCxnSpPr>
          <p:nvPr/>
        </p:nvCxnSpPr>
        <p:spPr>
          <a:xfrm>
            <a:off x="704335" y="3722856"/>
            <a:ext cx="10649465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64D1B064-6DC5-4659-BC2E-3B48996A5CDB}"/>
              </a:ext>
            </a:extLst>
          </p:cNvPr>
          <p:cNvCxnSpPr>
            <a:cxnSpLocks/>
          </p:cNvCxnSpPr>
          <p:nvPr/>
        </p:nvCxnSpPr>
        <p:spPr>
          <a:xfrm>
            <a:off x="704335" y="5054138"/>
            <a:ext cx="10649465" cy="0"/>
          </a:xfrm>
          <a:prstGeom prst="line">
            <a:avLst/>
          </a:prstGeom>
          <a:ln w="9525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4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Arial"/>
                <a:ea typeface="微軟正黑體"/>
                <a:cs typeface="Arial"/>
              </a:rPr>
              <a:t>相關安全設定 </a:t>
            </a:r>
            <a:r>
              <a:rPr lang="en-US" altLang="zh-TW">
                <a:latin typeface="Arial"/>
                <a:ea typeface="微軟正黑體"/>
                <a:cs typeface="Arial"/>
              </a:rPr>
              <a:t>–</a:t>
            </a:r>
            <a:r>
              <a:rPr lang="zh-TW" altLang="en-US">
                <a:latin typeface="Arial"/>
                <a:ea typeface="微軟正黑體"/>
                <a:cs typeface="Arial"/>
              </a:rPr>
              <a:t> 磁碟映像檔快取模式 (2/2)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92958"/>
              </p:ext>
            </p:extLst>
          </p:nvPr>
        </p:nvGraphicFramePr>
        <p:xfrm>
          <a:off x="967986" y="2075801"/>
          <a:ext cx="10256027" cy="2483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94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9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9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模式</a:t>
                      </a:r>
                      <a:endParaRPr lang="en-US" sz="24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6056" marR="126056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E82B89">
                            <a:shade val="30000"/>
                            <a:satMod val="115000"/>
                          </a:srgbClr>
                        </a:gs>
                        <a:gs pos="50000">
                          <a:srgbClr val="E82B89">
                            <a:shade val="67500"/>
                            <a:satMod val="115000"/>
                          </a:srgbClr>
                        </a:gs>
                        <a:gs pos="100000">
                          <a:srgbClr val="E82B89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效能</a:t>
                      </a:r>
                      <a:endParaRPr lang="en-US" sz="24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6056" marR="126056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E82B89">
                            <a:shade val="30000"/>
                            <a:satMod val="115000"/>
                          </a:srgbClr>
                        </a:gs>
                        <a:gs pos="50000">
                          <a:srgbClr val="E82B89">
                            <a:shade val="67500"/>
                            <a:satMod val="115000"/>
                          </a:srgbClr>
                        </a:gs>
                        <a:gs pos="100000">
                          <a:srgbClr val="E82B89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安全性</a:t>
                      </a:r>
                      <a:endParaRPr lang="en-US" sz="240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6056" marR="126056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rgbClr val="E82B89">
                            <a:shade val="30000"/>
                            <a:satMod val="115000"/>
                          </a:srgbClr>
                        </a:gs>
                        <a:gs pos="50000">
                          <a:srgbClr val="E82B89">
                            <a:shade val="67500"/>
                            <a:satMod val="115000"/>
                          </a:srgbClr>
                        </a:gs>
                        <a:gs pos="100000">
                          <a:srgbClr val="E82B89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91">
                <a:tc>
                  <a:txBody>
                    <a:bodyPr/>
                    <a:lstStyle/>
                    <a:p>
                      <a:r>
                        <a:rPr lang="en-US" altLang="zh-TW" sz="2000" dirty="0">
                          <a:solidFill>
                            <a:srgbClr val="E82B89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Writeback</a:t>
                      </a:r>
                      <a:endParaRPr lang="en-US" sz="2000" dirty="0">
                        <a:solidFill>
                          <a:srgbClr val="E82B89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6056" marR="12605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</a:t>
                      </a:r>
                      <a:endParaRPr lang="en-US" sz="2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6056" marR="12605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低</a:t>
                      </a:r>
                      <a:endParaRPr lang="en-US" sz="2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6056" marR="126056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09">
                <a:tc>
                  <a:txBody>
                    <a:bodyPr/>
                    <a:lstStyle/>
                    <a:p>
                      <a:r>
                        <a:rPr lang="en-US" altLang="zh-TW" sz="2000" dirty="0" err="1">
                          <a:solidFill>
                            <a:srgbClr val="E82B89"/>
                          </a:solidFill>
                          <a:latin typeface="Arial"/>
                          <a:ea typeface="微軟正黑體"/>
                          <a:cs typeface="Arial"/>
                        </a:rPr>
                        <a:t>ForceWriteback</a:t>
                      </a:r>
                      <a:endParaRPr lang="en-US" sz="2000" dirty="0">
                        <a:solidFill>
                          <a:srgbClr val="E82B89"/>
                        </a:solidFill>
                        <a:latin typeface="Arial"/>
                        <a:ea typeface="微軟正黑體"/>
                        <a:cs typeface="Arial"/>
                      </a:endParaRPr>
                    </a:p>
                  </a:txBody>
                  <a:tcPr marL="126056" marR="12605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</a:t>
                      </a:r>
                      <a:endParaRPr lang="en-US" sz="2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6056" marR="126056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低</a:t>
                      </a:r>
                      <a:endParaRPr lang="en-US" sz="2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6056" marR="126056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519">
                <a:tc>
                  <a:txBody>
                    <a:bodyPr/>
                    <a:lstStyle/>
                    <a:p>
                      <a:r>
                        <a:rPr lang="en-US" altLang="zh-TW" sz="2000">
                          <a:solidFill>
                            <a:srgbClr val="E82B89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Writethrough</a:t>
                      </a:r>
                      <a:endParaRPr lang="en-US" sz="2000">
                        <a:solidFill>
                          <a:srgbClr val="E82B89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6056" marR="12605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低</a:t>
                      </a:r>
                      <a:endParaRPr lang="en-US" sz="2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6056" marR="126056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高</a:t>
                      </a:r>
                      <a:endParaRPr lang="en-US" sz="20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6056" marR="126056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09">
                <a:tc>
                  <a:txBody>
                    <a:bodyPr/>
                    <a:lstStyle/>
                    <a:p>
                      <a:r>
                        <a:rPr lang="en-US" altLang="zh-TW" sz="2000">
                          <a:solidFill>
                            <a:srgbClr val="E82B89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None</a:t>
                      </a:r>
                      <a:endParaRPr lang="en-US" sz="2000">
                        <a:solidFill>
                          <a:srgbClr val="E82B89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6056" marR="126056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>
                          <a:solidFill>
                            <a:schemeClr val="bg1"/>
                          </a:solidFill>
                          <a:latin typeface="Arial"/>
                          <a:ea typeface="微軟正黑體"/>
                          <a:cs typeface="Arial"/>
                        </a:rPr>
                        <a:t>高 (寫入)</a:t>
                      </a:r>
                    </a:p>
                  </a:txBody>
                  <a:tcPr marL="126056" marR="126056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適中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26056" marR="126056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9">
            <a:extLst>
              <a:ext uri="{FF2B5EF4-FFF2-40B4-BE49-F238E27FC236}">
                <a16:creationId xmlns:a16="http://schemas.microsoft.com/office/drawing/2014/main" id="{8D32A410-7587-46FA-A22B-0478698D8156}"/>
              </a:ext>
            </a:extLst>
          </p:cNvPr>
          <p:cNvSpPr txBox="1"/>
          <p:nvPr/>
        </p:nvSpPr>
        <p:spPr>
          <a:xfrm>
            <a:off x="967986" y="4880919"/>
            <a:ext cx="10256027" cy="618036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30000"/>
              </a:lnSpc>
            </a:pP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溫馨提示：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Writeback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與 </a:t>
            </a:r>
            <a:r>
              <a:rPr lang="en-US" altLang="zh-TW" sz="1500" b="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ForeceWriteback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可以搭配 </a:t>
            </a:r>
            <a:r>
              <a:rPr lang="en-US" altLang="zh-TW" sz="1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UPS</a:t>
            </a:r>
            <a:r>
              <a:rPr lang="zh-TW" altLang="en-US" sz="15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不斷電系統來避免因斷電產生的資料不一致。</a:t>
            </a:r>
            <a:endParaRPr lang="en-US" altLang="zh-TW" sz="15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41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相關安全設定 </a:t>
            </a:r>
            <a:r>
              <a:rPr lang="en-US" altLang="zh-TW" dirty="0"/>
              <a:t>–</a:t>
            </a:r>
            <a:r>
              <a:rPr lang="zh-TW" altLang="en-US" dirty="0"/>
              <a:t> 遠端桌面存取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8735"/>
            <a:ext cx="10515600" cy="45582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  <a:defRPr/>
            </a:pPr>
            <a:r>
              <a:rPr lang="zh-TW" altLang="en-US">
                <a:latin typeface="Arial"/>
                <a:ea typeface="微軟正黑體"/>
                <a:cs typeface="Arial"/>
              </a:rPr>
              <a:t>虛擬機工作站內建 </a:t>
            </a:r>
            <a:r>
              <a:rPr lang="en-US" altLang="zh-TW">
                <a:latin typeface="Arial"/>
                <a:ea typeface="微軟正黑體"/>
                <a:cs typeface="Arial"/>
              </a:rPr>
              <a:t>VNC</a:t>
            </a:r>
            <a:r>
              <a:rPr lang="zh-TW" altLang="en-US">
                <a:latin typeface="Arial"/>
                <a:ea typeface="微軟正黑體"/>
                <a:cs typeface="Arial"/>
              </a:rPr>
              <a:t> 伺服器，限制僅有虛擬機工作站的使用者才可連線遠端桌面 (Console)，不允許其他 VNC 客戶端連入。</a:t>
            </a:r>
            <a:endParaRPr lang="en-US" altLang="zh-TW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671" y="2546670"/>
            <a:ext cx="8163441" cy="5360475"/>
          </a:xfrm>
          <a:prstGeom prst="roundRect">
            <a:avLst>
              <a:gd name="adj" fmla="val 3006"/>
            </a:avLst>
          </a:prstGeom>
          <a:solidFill>
            <a:srgbClr val="E82B89">
              <a:alpha val="40000"/>
            </a:srgbClr>
          </a:solidFill>
          <a:ln w="28575">
            <a:noFill/>
          </a:ln>
        </p:spPr>
      </p:pic>
      <p:sp>
        <p:nvSpPr>
          <p:cNvPr id="5" name="Rectangle 4"/>
          <p:cNvSpPr/>
          <p:nvPr/>
        </p:nvSpPr>
        <p:spPr>
          <a:xfrm>
            <a:off x="838201" y="3288964"/>
            <a:ext cx="3115962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設定 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VNC</a:t>
            </a: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連接密碼</a:t>
            </a:r>
            <a:endParaRPr lang="en-US" altLang="zh-TW" sz="24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啟用僅有虛擬機工作站使用者登入</a:t>
            </a:r>
            <a:endParaRPr lang="en-US" altLang="zh-TW" sz="24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2964" y="5276335"/>
            <a:ext cx="4043781" cy="1068373"/>
          </a:xfrm>
          <a:prstGeom prst="rect">
            <a:avLst/>
          </a:prstGeom>
          <a:noFill/>
          <a:ln w="38100">
            <a:solidFill>
              <a:srgbClr val="E82B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67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2EED356-9DC9-4C6E-97E9-2D6913CB5E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81" y="2143541"/>
            <a:ext cx="7960049" cy="3473519"/>
          </a:xfrm>
          <a:prstGeom prst="rect">
            <a:avLst/>
          </a:prstGeom>
        </p:spPr>
      </p:pic>
      <p:sp>
        <p:nvSpPr>
          <p:cNvPr id="35" name="TextBox 9">
            <a:extLst>
              <a:ext uri="{FF2B5EF4-FFF2-40B4-BE49-F238E27FC236}">
                <a16:creationId xmlns:a16="http://schemas.microsoft.com/office/drawing/2014/main" id="{7E756979-0532-41F8-97AF-4CB5C0EA4734}"/>
              </a:ext>
            </a:extLst>
          </p:cNvPr>
          <p:cNvSpPr txBox="1"/>
          <p:nvPr/>
        </p:nvSpPr>
        <p:spPr>
          <a:xfrm>
            <a:off x="6830662" y="2780114"/>
            <a:ext cx="1606812" cy="40011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64000">
                <a:srgbClr val="FFFF00"/>
              </a:gs>
            </a:gsLst>
            <a:lin ang="0" scaled="0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00000"/>
              </a:lnSpc>
            </a:pPr>
            <a:endParaRPr lang="en-US" altLang="zh-TW" sz="1500" b="0" dirty="0">
              <a:solidFill>
                <a:schemeClr val="tx1"/>
              </a:solidFill>
            </a:endParaRP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E6661230-8B2C-4ABA-99E5-6C2ED50B6BF5}"/>
              </a:ext>
            </a:extLst>
          </p:cNvPr>
          <p:cNvSpPr txBox="1"/>
          <p:nvPr/>
        </p:nvSpPr>
        <p:spPr>
          <a:xfrm>
            <a:off x="6830662" y="3225174"/>
            <a:ext cx="1606812" cy="40011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64000">
                <a:srgbClr val="FFFF00"/>
              </a:gs>
            </a:gsLst>
            <a:lin ang="0" scaled="0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00000"/>
              </a:lnSpc>
            </a:pPr>
            <a:endParaRPr lang="en-US" altLang="zh-TW" sz="1500" b="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相關安全應用 </a:t>
            </a:r>
            <a:r>
              <a:rPr lang="en-US" altLang="zh-TW" dirty="0"/>
              <a:t>–</a:t>
            </a:r>
            <a:r>
              <a:rPr lang="zh-TW" altLang="en-US" dirty="0"/>
              <a:t> 虛擬路由器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藉由運行虛擬路由器 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RouterOS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pfSense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設定防火牆規則於虛擬機。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83114" y="2332622"/>
            <a:ext cx="30094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介面卡 </a:t>
            </a:r>
            <a:r>
              <a:rPr lang="en-US" altLang="zh-TW" sz="2400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400" b="1" dirty="0" err="1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vNIC</a:t>
            </a:r>
            <a:r>
              <a:rPr lang="zh-TW" altLang="en-US" sz="2400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1):</a:t>
            </a:r>
            <a:r>
              <a:rPr lang="zh-TW" altLang="en-US" sz="2400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2400" b="1" dirty="0">
              <a:solidFill>
                <a:srgbClr val="E82B89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廣域網路介面卡。所有封包將會先進入軟體路由。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2092C8AC-8284-4C04-824E-0185AFC57BF5}"/>
              </a:ext>
            </a:extLst>
          </p:cNvPr>
          <p:cNvSpPr txBox="1"/>
          <p:nvPr/>
        </p:nvSpPr>
        <p:spPr>
          <a:xfrm>
            <a:off x="8683114" y="3752266"/>
            <a:ext cx="293346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2400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介面卡 </a:t>
            </a:r>
            <a:r>
              <a:rPr lang="en-US" altLang="zh-TW" sz="2400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en-US" altLang="zh-TW" sz="2400" b="1" dirty="0" err="1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vNIC</a:t>
            </a:r>
            <a:r>
              <a:rPr lang="zh-TW" altLang="en-US" sz="2400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2):</a:t>
            </a:r>
            <a:r>
              <a:rPr lang="zh-TW" altLang="en-US" sz="2400" b="1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2400" b="1" dirty="0">
              <a:solidFill>
                <a:srgbClr val="E82B89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區域網路介面卡，透過虛擬交換器將網路設定套用至其他虛擬機。</a:t>
            </a:r>
            <a:endParaRPr lang="en-US" altLang="zh-TW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3B8A9588-ECF4-4017-9871-BF94833E79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2053" y="2821286"/>
            <a:ext cx="1190147" cy="300542"/>
          </a:xfrm>
          <a:prstGeom prst="rect">
            <a:avLst/>
          </a:prstGeom>
        </p:spPr>
      </p:pic>
      <p:pic>
        <p:nvPicPr>
          <p:cNvPr id="21" name="Picture 16" descr="mage result for pfsense png">
            <a:extLst>
              <a:ext uri="{FF2B5EF4-FFF2-40B4-BE49-F238E27FC236}">
                <a16:creationId xmlns:a16="http://schemas.microsoft.com/office/drawing/2014/main" id="{C66F246A-41FE-4456-BB51-90FB0872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701" y="3249503"/>
            <a:ext cx="1204138" cy="35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C6B7FDD2-1AD7-497B-8DB0-C98AFFC5CB6C}"/>
              </a:ext>
            </a:extLst>
          </p:cNvPr>
          <p:cNvSpPr txBox="1"/>
          <p:nvPr/>
        </p:nvSpPr>
        <p:spPr>
          <a:xfrm>
            <a:off x="450816" y="2454189"/>
            <a:ext cx="1123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endParaRPr lang="zh-TW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8E6221D5-368D-4AE7-9019-5E532B3CB249}"/>
              </a:ext>
            </a:extLst>
          </p:cNvPr>
          <p:cNvSpPr txBox="1"/>
          <p:nvPr/>
        </p:nvSpPr>
        <p:spPr>
          <a:xfrm>
            <a:off x="3286419" y="2435444"/>
            <a:ext cx="890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NIC</a:t>
            </a:r>
            <a:endParaRPr lang="zh-TW" altLang="en-US" sz="1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A0F21046-8D5A-4B1E-8B61-8E250B5E2829}"/>
              </a:ext>
            </a:extLst>
          </p:cNvPr>
          <p:cNvSpPr txBox="1"/>
          <p:nvPr/>
        </p:nvSpPr>
        <p:spPr>
          <a:xfrm>
            <a:off x="3719661" y="3266571"/>
            <a:ext cx="1120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Switch</a:t>
            </a:r>
            <a:endParaRPr lang="zh-TW" altLang="en-US" sz="1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35B2346A-747C-425D-A5F8-599B802FCAF4}"/>
              </a:ext>
            </a:extLst>
          </p:cNvPr>
          <p:cNvSpPr txBox="1"/>
          <p:nvPr/>
        </p:nvSpPr>
        <p:spPr>
          <a:xfrm>
            <a:off x="3728246" y="3943817"/>
            <a:ext cx="1090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Switch</a:t>
            </a:r>
            <a:endParaRPr lang="zh-TW" altLang="en-US" sz="1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D2303A3D-CB97-4036-B216-99440B32BBD4}"/>
              </a:ext>
            </a:extLst>
          </p:cNvPr>
          <p:cNvSpPr txBox="1"/>
          <p:nvPr/>
        </p:nvSpPr>
        <p:spPr>
          <a:xfrm>
            <a:off x="5335639" y="2409477"/>
            <a:ext cx="1039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dirty="0">
                <a:latin typeface="Arial" panose="020B0604020202020204" pitchFamily="34" charset="0"/>
                <a:cs typeface="Arial" panose="020B0604020202020204" pitchFamily="34" charset="0"/>
              </a:rPr>
              <a:t>Virtual_NIC_1 (WAN)</a:t>
            </a:r>
            <a:endParaRPr lang="zh-TW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3E6E34F4-51A4-4B9F-8666-B73DA57881C2}"/>
              </a:ext>
            </a:extLst>
          </p:cNvPr>
          <p:cNvSpPr txBox="1"/>
          <p:nvPr/>
        </p:nvSpPr>
        <p:spPr>
          <a:xfrm>
            <a:off x="5335639" y="3880300"/>
            <a:ext cx="12239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dirty="0">
                <a:latin typeface="Arial" panose="020B0604020202020204" pitchFamily="34" charset="0"/>
                <a:cs typeface="Arial" panose="020B0604020202020204" pitchFamily="34" charset="0"/>
              </a:rPr>
              <a:t>Virtual_NIC_2 (LAN)</a:t>
            </a:r>
            <a:endParaRPr lang="zh-TW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C04E6638-C00F-4C8E-9641-3CDADBDB36AE}"/>
              </a:ext>
            </a:extLst>
          </p:cNvPr>
          <p:cNvSpPr txBox="1"/>
          <p:nvPr/>
        </p:nvSpPr>
        <p:spPr>
          <a:xfrm>
            <a:off x="6413493" y="3711391"/>
            <a:ext cx="626145" cy="344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endParaRPr lang="zh-TW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E3F3C134-403E-4D7B-BE92-2155382D6C1E}"/>
              </a:ext>
            </a:extLst>
          </p:cNvPr>
          <p:cNvSpPr txBox="1"/>
          <p:nvPr/>
        </p:nvSpPr>
        <p:spPr>
          <a:xfrm>
            <a:off x="5876570" y="5283668"/>
            <a:ext cx="9749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VM</a:t>
            </a:r>
            <a:endParaRPr lang="zh-TW" altLang="en-US" sz="11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9">
            <a:extLst>
              <a:ext uri="{FF2B5EF4-FFF2-40B4-BE49-F238E27FC236}">
                <a16:creationId xmlns:a16="http://schemas.microsoft.com/office/drawing/2014/main" id="{8D353ADC-F3BA-4CF9-9142-56684D36EA25}"/>
              </a:ext>
            </a:extLst>
          </p:cNvPr>
          <p:cNvSpPr txBox="1"/>
          <p:nvPr/>
        </p:nvSpPr>
        <p:spPr>
          <a:xfrm>
            <a:off x="838200" y="5798673"/>
            <a:ext cx="7589675" cy="505965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130000"/>
              </a:lnSpc>
              <a:spcBef>
                <a:spcPct val="0"/>
              </a:spcBef>
              <a:defRPr sz="1500" b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溫馨</a:t>
            </a:r>
            <a:r>
              <a:rPr lang="zh-TW" altLang="en-US"/>
              <a:t>提示：</a:t>
            </a:r>
            <a:r>
              <a:rPr lang="en-US" altLang="zh-TW"/>
              <a:t>pfSense</a:t>
            </a:r>
            <a:r>
              <a:rPr lang="en-US" altLang="zh-TW" dirty="0"/>
              <a:t>®</a:t>
            </a:r>
            <a:r>
              <a:rPr lang="zh-TW" altLang="en-US" dirty="0"/>
              <a:t> 可由虛擬機工作站中的虛擬機市場直接下載</a:t>
            </a:r>
            <a:r>
              <a:rPr lang="zh-TW" altLang="en-US"/>
              <a:t>部署。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8232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447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7">
            <a:extLst>
              <a:ext uri="{FF2B5EF4-FFF2-40B4-BE49-F238E27FC236}">
                <a16:creationId xmlns:a16="http://schemas.microsoft.com/office/drawing/2014/main" id="{C8CB6DF5-F17E-43FF-B406-1BFCD77BB0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8804" y="5351712"/>
            <a:ext cx="604695" cy="482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48F7EDB-BE05-457A-AED6-5594199CF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運行於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QTS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(Host)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上的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Type-2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虛擬化平台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集中式資料庫儲存虛擬機設定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虛擬機磁碟映像檔直接儲存於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資料夾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9F10DD59-DF23-4571-8C37-719692A86B7B}"/>
              </a:ext>
            </a:extLst>
          </p:cNvPr>
          <p:cNvSpPr/>
          <p:nvPr/>
        </p:nvSpPr>
        <p:spPr>
          <a:xfrm>
            <a:off x="5772150" y="2929781"/>
            <a:ext cx="3383171" cy="3121701"/>
          </a:xfrm>
          <a:prstGeom prst="roundRect">
            <a:avLst>
              <a:gd name="adj" fmla="val 5367"/>
            </a:avLst>
          </a:prstGeom>
          <a:solidFill>
            <a:srgbClr val="002060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Right Arrow 35">
            <a:extLst>
              <a:ext uri="{FF2B5EF4-FFF2-40B4-BE49-F238E27FC236}">
                <a16:creationId xmlns:a16="http://schemas.microsoft.com/office/drawing/2014/main" id="{463FE4E4-7694-455D-8C9D-86A75052DFD3}"/>
              </a:ext>
            </a:extLst>
          </p:cNvPr>
          <p:cNvSpPr/>
          <p:nvPr/>
        </p:nvSpPr>
        <p:spPr>
          <a:xfrm>
            <a:off x="7760310" y="4593448"/>
            <a:ext cx="2191270" cy="492638"/>
          </a:xfrm>
          <a:prstGeom prst="right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5">
            <a:extLst>
              <a:ext uri="{FF2B5EF4-FFF2-40B4-BE49-F238E27FC236}">
                <a16:creationId xmlns:a16="http://schemas.microsoft.com/office/drawing/2014/main" id="{BCEBCADB-55BF-40A5-A97A-3F9DC5CEE86E}"/>
              </a:ext>
            </a:extLst>
          </p:cNvPr>
          <p:cNvSpPr/>
          <p:nvPr/>
        </p:nvSpPr>
        <p:spPr>
          <a:xfrm>
            <a:off x="7760310" y="5317139"/>
            <a:ext cx="2191270" cy="492638"/>
          </a:xfrm>
          <a:prstGeom prst="right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7760310" y="3869326"/>
            <a:ext cx="2191270" cy="492638"/>
          </a:xfrm>
          <a:prstGeom prst="right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C33FF73-AC5E-4366-803D-5757A7370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b="1">
                <a:latin typeface="Microsoft JhengHei"/>
                <a:ea typeface="Microsoft JhengHei"/>
                <a:cs typeface="+mj-lt"/>
              </a:rPr>
              <a:t>虛擬機工作站</a:t>
            </a:r>
            <a:r>
              <a:rPr lang="zh-TW" altLang="en-US" b="1">
                <a:latin typeface="Microsoft JhengHei"/>
                <a:ea typeface="Microsoft JhengHei"/>
                <a:cs typeface="+mj-lt"/>
              </a:rPr>
              <a:t>管理簡介</a:t>
            </a:r>
            <a:endParaRPr lang="zh-TW" b="1">
              <a:latin typeface="Microsoft JhengHei"/>
              <a:ea typeface="Microsoft JhengHei"/>
            </a:endParaRPr>
          </a:p>
        </p:txBody>
      </p:sp>
      <p:pic>
        <p:nvPicPr>
          <p:cNvPr id="10" name="Picture 9" descr="ãTS 932Xãçåçæå°çµæ">
            <a:extLst>
              <a:ext uri="{FF2B5EF4-FFF2-40B4-BE49-F238E27FC236}">
                <a16:creationId xmlns:a16="http://schemas.microsoft.com/office/drawing/2014/main" id="{4C2477CE-0BF8-4DEC-923A-AB2646422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761" y="4710424"/>
            <a:ext cx="2450348" cy="15979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ãStorage pngãçåçæå°çµæ">
            <a:extLst>
              <a:ext uri="{FF2B5EF4-FFF2-40B4-BE49-F238E27FC236}">
                <a16:creationId xmlns:a16="http://schemas.microsoft.com/office/drawing/2014/main" id="{B493CD58-A25F-40AE-9737-A59FC0CB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107" y="3809274"/>
            <a:ext cx="610441" cy="6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ãStorage pngãçåçæå°çµæ">
            <a:extLst>
              <a:ext uri="{FF2B5EF4-FFF2-40B4-BE49-F238E27FC236}">
                <a16:creationId xmlns:a16="http://schemas.microsoft.com/office/drawing/2014/main" id="{B493CD58-A25F-40AE-9737-A59FC0CB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107" y="4508638"/>
            <a:ext cx="610441" cy="6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ãStorage pngãçåçæå°çµæ">
            <a:extLst>
              <a:ext uri="{FF2B5EF4-FFF2-40B4-BE49-F238E27FC236}">
                <a16:creationId xmlns:a16="http://schemas.microsoft.com/office/drawing/2014/main" id="{B493CD58-A25F-40AE-9737-A59FC0CB7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3107" y="5258187"/>
            <a:ext cx="610441" cy="6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771519" y="3960351"/>
            <a:ext cx="183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System</a:t>
            </a:r>
            <a:r>
              <a:rPr lang="zh-TW" altLang="en-US" sz="1400" dirty="0">
                <a:solidFill>
                  <a:schemeClr val="bg1"/>
                </a:solidFill>
              </a:rPr>
              <a:t> </a:t>
            </a:r>
            <a:r>
              <a:rPr lang="en-US" altLang="zh-TW" sz="1400" dirty="0">
                <a:solidFill>
                  <a:schemeClr val="bg1"/>
                </a:solidFill>
              </a:rPr>
              <a:t>Volume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10576" y="4685878"/>
            <a:ext cx="183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Volume</a:t>
            </a:r>
            <a:r>
              <a:rPr lang="zh-TW" altLang="en-US" sz="1400" dirty="0">
                <a:solidFill>
                  <a:schemeClr val="bg1"/>
                </a:solidFill>
              </a:rPr>
              <a:t> </a:t>
            </a:r>
            <a:r>
              <a:rPr lang="en-US" altLang="zh-TW" sz="1400" dirty="0">
                <a:solidFill>
                  <a:schemeClr val="bg1"/>
                </a:solidFill>
              </a:rPr>
              <a:t>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7761" y="5406288"/>
            <a:ext cx="1275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solidFill>
                  <a:schemeClr val="bg1"/>
                </a:solidFill>
              </a:rPr>
              <a:t>Volume</a:t>
            </a:r>
            <a:r>
              <a:rPr lang="zh-TW" altLang="en-US" sz="1400" dirty="0">
                <a:solidFill>
                  <a:schemeClr val="bg1"/>
                </a:solidFill>
              </a:rPr>
              <a:t> </a:t>
            </a:r>
            <a:r>
              <a:rPr lang="en-US" altLang="zh-TW" sz="1400" dirty="0">
                <a:solidFill>
                  <a:schemeClr val="bg1"/>
                </a:solidFill>
              </a:rPr>
              <a:t>2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7963" y="4850143"/>
            <a:ext cx="342346" cy="34234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897034" y="3007574"/>
            <a:ext cx="31136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虛擬機工作站安裝時可指定 </a:t>
            </a:r>
            <a:r>
              <a:rPr lang="en-US" altLang="zh-TW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Volume</a:t>
            </a:r>
            <a:r>
              <a:rPr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，相關系統設定與虛擬機組態將會以資料庫的形式儲存</a:t>
            </a:r>
            <a:endParaRPr lang="en-US" sz="1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63882" y="3007574"/>
            <a:ext cx="241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虛擬機磁碟映像檔則如檔案般儲存於資料夾。</a:t>
            </a:r>
            <a:endParaRPr lang="en-US" sz="1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 descr="一張含有 螢幕擷取畫面 的圖片&#10;&#10;自動產生的描述">
            <a:extLst>
              <a:ext uri="{FF2B5EF4-FFF2-40B4-BE49-F238E27FC236}">
                <a16:creationId xmlns:a16="http://schemas.microsoft.com/office/drawing/2014/main" id="{4714935A-44DA-485B-81E2-BEEB6D9B932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223" y="2929781"/>
            <a:ext cx="3938098" cy="3507886"/>
          </a:xfrm>
          <a:prstGeom prst="rect">
            <a:avLst/>
          </a:prstGeom>
        </p:spPr>
      </p:pic>
      <p:pic>
        <p:nvPicPr>
          <p:cNvPr id="35" name="Picture 27">
            <a:extLst>
              <a:ext uri="{FF2B5EF4-FFF2-40B4-BE49-F238E27FC236}">
                <a16:creationId xmlns:a16="http://schemas.microsoft.com/office/drawing/2014/main" id="{35131F31-B796-4B08-B2FD-9F9B0E92B9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7385" y="5490568"/>
            <a:ext cx="604695" cy="482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27">
            <a:extLst>
              <a:ext uri="{FF2B5EF4-FFF2-40B4-BE49-F238E27FC236}">
                <a16:creationId xmlns:a16="http://schemas.microsoft.com/office/drawing/2014/main" id="{D9EFE25F-8577-4469-A3B8-D9924A7368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8804" y="4551513"/>
            <a:ext cx="604695" cy="482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7">
            <a:extLst>
              <a:ext uri="{FF2B5EF4-FFF2-40B4-BE49-F238E27FC236}">
                <a16:creationId xmlns:a16="http://schemas.microsoft.com/office/drawing/2014/main" id="{7B1BB530-7500-40CA-9B5F-62B33D8B39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7385" y="4690369"/>
            <a:ext cx="604695" cy="482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7">
            <a:extLst>
              <a:ext uri="{FF2B5EF4-FFF2-40B4-BE49-F238E27FC236}">
                <a16:creationId xmlns:a16="http://schemas.microsoft.com/office/drawing/2014/main" id="{9753750D-C8FC-4648-BCDA-7E0D9F517B1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95005" y="3647783"/>
            <a:ext cx="604695" cy="482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7">
            <a:extLst>
              <a:ext uri="{FF2B5EF4-FFF2-40B4-BE49-F238E27FC236}">
                <a16:creationId xmlns:a16="http://schemas.microsoft.com/office/drawing/2014/main" id="{4B0E576F-8D82-4BD9-80D3-C1818B4D6A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53586" y="3786639"/>
            <a:ext cx="604695" cy="482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7">
            <a:extLst>
              <a:ext uri="{FF2B5EF4-FFF2-40B4-BE49-F238E27FC236}">
                <a16:creationId xmlns:a16="http://schemas.microsoft.com/office/drawing/2014/main" id="{860C7AE2-4FF3-48F2-89FB-0893DD2AE3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6952" y="3902149"/>
            <a:ext cx="604695" cy="482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2" descr="C:\Users\user\Desktop\20170928_Virtualization Station 直播\p7-1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21574" y="4054748"/>
            <a:ext cx="445445" cy="450491"/>
          </a:xfrm>
          <a:prstGeom prst="rect">
            <a:avLst/>
          </a:prstGeom>
          <a:noFill/>
        </p:spPr>
      </p:pic>
      <p:pic>
        <p:nvPicPr>
          <p:cNvPr id="42" name="Picture 2" descr="C:\Users\user\Desktop\20170928_Virtualization Station 直播\p7-1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5967" y="4054748"/>
            <a:ext cx="445445" cy="450491"/>
          </a:xfrm>
          <a:prstGeom prst="rect">
            <a:avLst/>
          </a:prstGeom>
          <a:noFill/>
        </p:spPr>
      </p:pic>
      <p:pic>
        <p:nvPicPr>
          <p:cNvPr id="50" name="Picture 2" descr="C:\Users\user\Desktop\20170928_Virtualization Station 直播\p7-1.png">
            <a:extLst>
              <a:ext uri="{FF2B5EF4-FFF2-40B4-BE49-F238E27FC236}">
                <a16:creationId xmlns:a16="http://schemas.microsoft.com/office/drawing/2014/main" id="{5828BD06-9415-4E01-B72D-AEBDFA380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5967" y="4819626"/>
            <a:ext cx="445445" cy="450491"/>
          </a:xfrm>
          <a:prstGeom prst="rect">
            <a:avLst/>
          </a:prstGeom>
          <a:noFill/>
        </p:spPr>
      </p:pic>
      <p:pic>
        <p:nvPicPr>
          <p:cNvPr id="51" name="Picture 2" descr="C:\Users\user\Desktop\20170928_Virtualization Station 直播\p7-1.png">
            <a:extLst>
              <a:ext uri="{FF2B5EF4-FFF2-40B4-BE49-F238E27FC236}">
                <a16:creationId xmlns:a16="http://schemas.microsoft.com/office/drawing/2014/main" id="{29BAE56A-98A6-4B31-AEC3-4A9AB3C88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5967" y="5647408"/>
            <a:ext cx="445445" cy="450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2540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虛擬機磁碟映像檔 </a:t>
            </a:r>
            <a:r>
              <a:rPr lang="en-US" altLang="zh-TW" b="1" dirty="0"/>
              <a:t>(1/2)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基於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KVM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(Kernel-based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Virtual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Machine)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採用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qcow2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格式。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618469" y="2630773"/>
            <a:ext cx="4194313" cy="1351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支援 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Read-only</a:t>
            </a: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backing</a:t>
            </a:r>
          </a:p>
          <a:p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支援快照</a:t>
            </a:r>
            <a:endParaRPr lang="en-US" altLang="zh-TW" sz="24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壓縮、加密</a:t>
            </a:r>
            <a:endParaRPr lang="en-US" altLang="zh-TW" sz="24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4721" y="4190713"/>
            <a:ext cx="4477279" cy="642857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120000"/>
              </a:lnSpc>
              <a:spcBef>
                <a:spcPct val="0"/>
              </a:spcBef>
              <a:defRPr sz="1500" b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溫馨提示：在檔案總管</a:t>
            </a:r>
            <a:r>
              <a:rPr lang="zh-TW" altLang="en-US"/>
              <a:t>中，</a:t>
            </a:r>
            <a:endParaRPr lang="en-US" altLang="zh-TW" dirty="0"/>
          </a:p>
          <a:p>
            <a:r>
              <a:rPr lang="zh-TW" altLang="en-US" dirty="0"/>
              <a:t>磁碟映像檔會</a:t>
            </a:r>
            <a:r>
              <a:rPr lang="zh-TW" altLang="en-US"/>
              <a:t>以 </a:t>
            </a:r>
            <a:r>
              <a:rPr lang="en-US" altLang="zh-TW"/>
              <a:t>.</a:t>
            </a:r>
            <a:r>
              <a:rPr lang="en-US" altLang="zh-TW" dirty="0" err="1"/>
              <a:t>img</a:t>
            </a:r>
            <a:r>
              <a:rPr lang="zh-TW" altLang="en-US" dirty="0"/>
              <a:t> 的副檔名</a:t>
            </a:r>
            <a:r>
              <a:rPr lang="zh-TW" altLang="en-US"/>
              <a:t>呈現。</a:t>
            </a:r>
            <a:endParaRPr lang="en-US" altLang="zh-TW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827E4025-D54A-4E4D-8CA8-85B711E45F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400" y="2708030"/>
            <a:ext cx="7532866" cy="4415163"/>
          </a:xfrm>
          <a:prstGeom prst="roundRect">
            <a:avLst>
              <a:gd name="adj" fmla="val 300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C44D3806-0D99-4DEB-8FAE-EC6F0EF2A653}"/>
              </a:ext>
            </a:extLst>
          </p:cNvPr>
          <p:cNvSpPr/>
          <p:nvPr/>
        </p:nvSpPr>
        <p:spPr>
          <a:xfrm>
            <a:off x="1243082" y="3724623"/>
            <a:ext cx="6127384" cy="159688"/>
          </a:xfrm>
          <a:prstGeom prst="rect">
            <a:avLst/>
          </a:prstGeom>
          <a:solidFill>
            <a:srgbClr val="E82B89">
              <a:alpha val="4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5CCEC4B3-A0CB-4A79-A98E-37089B4EC670}"/>
              </a:ext>
            </a:extLst>
          </p:cNvPr>
          <p:cNvSpPr txBox="1"/>
          <p:nvPr/>
        </p:nvSpPr>
        <p:spPr>
          <a:xfrm>
            <a:off x="3189835" y="2000167"/>
            <a:ext cx="2234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E82B89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虛擬機磁碟映像檔</a:t>
            </a:r>
            <a:endParaRPr lang="en-US" altLang="zh-TW" sz="2000" dirty="0">
              <a:solidFill>
                <a:srgbClr val="E82B89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Right Arrow 35">
            <a:extLst>
              <a:ext uri="{FF2B5EF4-FFF2-40B4-BE49-F238E27FC236}">
                <a16:creationId xmlns:a16="http://schemas.microsoft.com/office/drawing/2014/main" id="{EE7EE164-FC83-4BCA-81CB-2603FE3263E3}"/>
              </a:ext>
            </a:extLst>
          </p:cNvPr>
          <p:cNvSpPr/>
          <p:nvPr/>
        </p:nvSpPr>
        <p:spPr>
          <a:xfrm rot="16200000">
            <a:off x="3663147" y="2810727"/>
            <a:ext cx="1292274" cy="492638"/>
          </a:xfrm>
          <a:prstGeom prst="right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35">
            <a:extLst>
              <a:ext uri="{FF2B5EF4-FFF2-40B4-BE49-F238E27FC236}">
                <a16:creationId xmlns:a16="http://schemas.microsoft.com/office/drawing/2014/main" id="{F9856B07-1DA4-45DD-AC9C-04AD691F5420}"/>
              </a:ext>
            </a:extLst>
          </p:cNvPr>
          <p:cNvSpPr/>
          <p:nvPr/>
        </p:nvSpPr>
        <p:spPr>
          <a:xfrm rot="5400000">
            <a:off x="3855619" y="4266784"/>
            <a:ext cx="907330" cy="492638"/>
          </a:xfrm>
          <a:prstGeom prst="right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A1D4282C-A297-4FC9-A929-EE025E3AF1CF}"/>
              </a:ext>
            </a:extLst>
          </p:cNvPr>
          <p:cNvSpPr txBox="1"/>
          <p:nvPr/>
        </p:nvSpPr>
        <p:spPr>
          <a:xfrm>
            <a:off x="3582130" y="4999346"/>
            <a:ext cx="1638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B0F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映像檔快照</a:t>
            </a:r>
            <a:endParaRPr lang="en-US" altLang="zh-TW" sz="2000" dirty="0">
              <a:solidFill>
                <a:srgbClr val="00B0F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BC75B11D-8D80-4C94-9CF6-53C4E635F1CB}"/>
              </a:ext>
            </a:extLst>
          </p:cNvPr>
          <p:cNvSpPr/>
          <p:nvPr/>
        </p:nvSpPr>
        <p:spPr>
          <a:xfrm>
            <a:off x="1243082" y="3902875"/>
            <a:ext cx="6127384" cy="159688"/>
          </a:xfrm>
          <a:prstGeom prst="rect">
            <a:avLst/>
          </a:prstGeom>
          <a:solidFill>
            <a:srgbClr val="00B0F0">
              <a:alpha val="40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7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9723" y="3243672"/>
            <a:ext cx="7929539" cy="4643955"/>
          </a:xfrm>
          <a:prstGeom prst="roundRect">
            <a:avLst>
              <a:gd name="adj" fmla="val 381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虛擬機磁碟映像檔 </a:t>
            </a:r>
            <a:r>
              <a:rPr lang="en-US" altLang="zh-TW" b="1" dirty="0"/>
              <a:t>(2/2)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60310"/>
            <a:ext cx="10892589" cy="4716653"/>
          </a:xfrm>
        </p:spPr>
        <p:txBody>
          <a:bodyPr/>
          <a:lstStyle/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除了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qcow2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檔案格式外，還有：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RAW:</a:t>
            </a:r>
            <a:r>
              <a:rPr lang="zh-TW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原生的映像檔，不支援快照。</a:t>
            </a: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VMDK:</a:t>
            </a:r>
            <a:r>
              <a:rPr lang="zh-TW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主要為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VMware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專屬格式，如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VMware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WorkStation,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vSphere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等。</a:t>
            </a:r>
            <a:endParaRPr lang="en-US" altLang="zh-TW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TW" sz="2000" b="1" dirty="0">
                <a:latin typeface="Arial" panose="020B0604020202020204" pitchFamily="34" charset="0"/>
                <a:cs typeface="Arial" panose="020B0604020202020204" pitchFamily="34" charset="0"/>
              </a:rPr>
              <a:t>VDI:</a:t>
            </a:r>
            <a:r>
              <a:rPr lang="zh-TW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主要為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VirtualBox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專屬格式。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1487" y="4531789"/>
            <a:ext cx="3373713" cy="1885451"/>
          </a:xfrm>
          <a:prstGeom prst="roundRect">
            <a:avLst>
              <a:gd name="adj" fmla="val 3818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FFC000"/>
            </a:solidFill>
          </a:ln>
          <a:effectLst/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E99AE977-950B-43C4-8C05-87E589644B96}"/>
              </a:ext>
            </a:extLst>
          </p:cNvPr>
          <p:cNvSpPr/>
          <p:nvPr/>
        </p:nvSpPr>
        <p:spPr>
          <a:xfrm>
            <a:off x="9190671" y="4233916"/>
            <a:ext cx="935313" cy="20222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35">
            <a:extLst>
              <a:ext uri="{FF2B5EF4-FFF2-40B4-BE49-F238E27FC236}">
                <a16:creationId xmlns:a16="http://schemas.microsoft.com/office/drawing/2014/main" id="{336E7AF1-8859-4B98-861D-B20B3B0DEEFE}"/>
              </a:ext>
            </a:extLst>
          </p:cNvPr>
          <p:cNvSpPr/>
          <p:nvPr/>
        </p:nvSpPr>
        <p:spPr>
          <a:xfrm rot="5400000">
            <a:off x="9042826" y="4385414"/>
            <a:ext cx="549459" cy="368790"/>
          </a:xfrm>
          <a:prstGeom prst="rightArrow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0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64FFA5E7-BB38-467D-BD8A-1E4075BDF8FA}"/>
              </a:ext>
            </a:extLst>
          </p:cNvPr>
          <p:cNvSpPr txBox="1"/>
          <p:nvPr/>
        </p:nvSpPr>
        <p:spPr>
          <a:xfrm>
            <a:off x="838197" y="5820112"/>
            <a:ext cx="3096129" cy="700186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64000">
                <a:schemeClr val="bg1"/>
              </a:gs>
            </a:gsLst>
            <a:lin ang="0" scaled="0"/>
          </a:gra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1500" b="0" dirty="0">
                <a:solidFill>
                  <a:schemeClr val="tx1"/>
                </a:solidFill>
              </a:rPr>
              <a:t>溫馨提示：虛擬機工作站</a:t>
            </a:r>
            <a:endParaRPr lang="en-US" altLang="zh-TW" sz="1500" b="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zh-TW" altLang="en-US" sz="1500" b="0" dirty="0">
                <a:solidFill>
                  <a:schemeClr val="tx1"/>
                </a:solidFill>
              </a:rPr>
              <a:t>總覽亦提供轉檔服務。</a:t>
            </a:r>
            <a:endParaRPr lang="en-US" altLang="zh-TW" sz="15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50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虛擬機災難復原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67263"/>
            <a:ext cx="10515600" cy="3409700"/>
          </a:xfrm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不正常關機導致客體作業系統損毀？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勒索病毒、中毒？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硬碟毀損？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NAS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不正常斷電？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13B99D-3AC0-4885-97F9-E4AF8629AA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8324" y="354808"/>
            <a:ext cx="4945303" cy="62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119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06CC2BF7-ADD8-47B5-B417-0F93C3F0D283}"/>
              </a:ext>
            </a:extLst>
          </p:cNvPr>
          <p:cNvSpPr/>
          <p:nvPr/>
        </p:nvSpPr>
        <p:spPr>
          <a:xfrm>
            <a:off x="6227449" y="1549587"/>
            <a:ext cx="5404369" cy="870055"/>
          </a:xfrm>
          <a:prstGeom prst="roundRect">
            <a:avLst>
              <a:gd name="adj" fmla="val 32832"/>
            </a:avLst>
          </a:prstGeom>
          <a:solidFill>
            <a:srgbClr val="E82B89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A010828B-68EA-45B8-A1AF-E51BF6D20C68}"/>
              </a:ext>
            </a:extLst>
          </p:cNvPr>
          <p:cNvSpPr/>
          <p:nvPr/>
        </p:nvSpPr>
        <p:spPr>
          <a:xfrm>
            <a:off x="6227449" y="2164068"/>
            <a:ext cx="5404369" cy="4174426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pic>
        <p:nvPicPr>
          <p:cNvPr id="48" name="Picture 2" descr="C:\Users\user\Desktop\20170928_Virtualization Station 直播\p7-1.png">
            <a:extLst>
              <a:ext uri="{FF2B5EF4-FFF2-40B4-BE49-F238E27FC236}">
                <a16:creationId xmlns:a16="http://schemas.microsoft.com/office/drawing/2014/main" id="{4D87AA2F-08CF-4D25-AF0B-C3E15140C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5066" y="2797130"/>
            <a:ext cx="1370433" cy="1218653"/>
          </a:xfrm>
          <a:prstGeom prst="rect">
            <a:avLst/>
          </a:prstGeom>
          <a:noFill/>
        </p:spPr>
      </p:pic>
      <p:pic>
        <p:nvPicPr>
          <p:cNvPr id="49" name="Picture 2" descr="C:\Users\user\Desktop\20170928_Virtualization Station 直播\p7-1.png">
            <a:extLst>
              <a:ext uri="{FF2B5EF4-FFF2-40B4-BE49-F238E27FC236}">
                <a16:creationId xmlns:a16="http://schemas.microsoft.com/office/drawing/2014/main" id="{DF5A4DD9-BC9B-4AFA-AD5A-FC0F0AAFF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5625" y="2797130"/>
            <a:ext cx="1370433" cy="1218653"/>
          </a:xfrm>
          <a:prstGeom prst="rect">
            <a:avLst/>
          </a:prstGeom>
          <a:noFill/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969CF882-F5D7-4BF1-B946-1DD64700764A}"/>
              </a:ext>
            </a:extLst>
          </p:cNvPr>
          <p:cNvSpPr txBox="1"/>
          <p:nvPr/>
        </p:nvSpPr>
        <p:spPr>
          <a:xfrm>
            <a:off x="6394904" y="1658092"/>
            <a:ext cx="505727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虛擬機備份直接或異地還原</a:t>
            </a:r>
          </a:p>
        </p:txBody>
      </p:sp>
      <p:sp>
        <p:nvSpPr>
          <p:cNvPr id="33" name="矩形: 圓角 32">
            <a:extLst>
              <a:ext uri="{FF2B5EF4-FFF2-40B4-BE49-F238E27FC236}">
                <a16:creationId xmlns:a16="http://schemas.microsoft.com/office/drawing/2014/main" id="{2B95A14B-D9E6-4024-AF88-7005E5A8FDF5}"/>
              </a:ext>
            </a:extLst>
          </p:cNvPr>
          <p:cNvSpPr/>
          <p:nvPr/>
        </p:nvSpPr>
        <p:spPr>
          <a:xfrm>
            <a:off x="602213" y="1549587"/>
            <a:ext cx="5404369" cy="870055"/>
          </a:xfrm>
          <a:prstGeom prst="roundRect">
            <a:avLst>
              <a:gd name="adj" fmla="val 32832"/>
            </a:avLst>
          </a:prstGeom>
          <a:solidFill>
            <a:srgbClr val="E82B89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5C634D1E-C32A-4763-8A74-F941C1AF40D8}"/>
              </a:ext>
            </a:extLst>
          </p:cNvPr>
          <p:cNvSpPr/>
          <p:nvPr/>
        </p:nvSpPr>
        <p:spPr>
          <a:xfrm>
            <a:off x="602213" y="2164068"/>
            <a:ext cx="5404369" cy="4174426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3E58285-F5B8-4BE3-8704-926CB099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快照 + 備份，缺一不可</a:t>
            </a:r>
          </a:p>
        </p:txBody>
      </p:sp>
      <p:pic>
        <p:nvPicPr>
          <p:cNvPr id="7" name="Picture 2" descr="C:\Users\user\Desktop\20170928_Virtualization Station 直播\p7-1.png">
            <a:extLst>
              <a:ext uri="{FF2B5EF4-FFF2-40B4-BE49-F238E27FC236}">
                <a16:creationId xmlns:a16="http://schemas.microsoft.com/office/drawing/2014/main" id="{BD2B03B1-B93B-422C-907C-FAA07B6FB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982" y="2402183"/>
            <a:ext cx="1370433" cy="1218653"/>
          </a:xfrm>
          <a:prstGeom prst="rect">
            <a:avLst/>
          </a:prstGeom>
          <a:noFill/>
        </p:spPr>
      </p:pic>
      <p:sp>
        <p:nvSpPr>
          <p:cNvPr id="19" name="箭號: 向左 18">
            <a:extLst>
              <a:ext uri="{FF2B5EF4-FFF2-40B4-BE49-F238E27FC236}">
                <a16:creationId xmlns:a16="http://schemas.microsoft.com/office/drawing/2014/main" id="{C20A3885-A61B-499B-A946-8F010BE55DF7}"/>
              </a:ext>
            </a:extLst>
          </p:cNvPr>
          <p:cNvSpPr/>
          <p:nvPr/>
        </p:nvSpPr>
        <p:spPr>
          <a:xfrm>
            <a:off x="2754286" y="3983316"/>
            <a:ext cx="2563128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" name="Picture 9" descr="ãTS 932Xãçåçæå°çµæ">
            <a:extLst>
              <a:ext uri="{FF2B5EF4-FFF2-40B4-BE49-F238E27FC236}">
                <a16:creationId xmlns:a16="http://schemas.microsoft.com/office/drawing/2014/main" id="{C00E1881-FA06-43F6-8C73-3D7410EC1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3458" y="3897751"/>
            <a:ext cx="1978216" cy="12900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ãTS 932Xãçåçæå°çµæ">
            <a:extLst>
              <a:ext uri="{FF2B5EF4-FFF2-40B4-BE49-F238E27FC236}">
                <a16:creationId xmlns:a16="http://schemas.microsoft.com/office/drawing/2014/main" id="{9EC71248-29B5-4C7C-9BBD-46A9BD9E5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506" y="3952835"/>
            <a:ext cx="1978216" cy="12900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圖片 28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D7D3FBDD-1CED-4B48-896F-848F8956D45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552" y="5281445"/>
            <a:ext cx="741803" cy="769345"/>
          </a:xfrm>
          <a:prstGeom prst="rect">
            <a:avLst/>
          </a:prstGeom>
        </p:spPr>
      </p:pic>
      <p:pic>
        <p:nvPicPr>
          <p:cNvPr id="30" name="圖片 28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1818E16A-1F8D-4332-83C4-54B98DCBE5D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679" y="5272264"/>
            <a:ext cx="741803" cy="769345"/>
          </a:xfrm>
          <a:prstGeom prst="rect">
            <a:avLst/>
          </a:prstGeom>
        </p:spPr>
      </p:pic>
      <p:pic>
        <p:nvPicPr>
          <p:cNvPr id="31" name="圖片 9" descr="一張含有 物件 的圖片&#10;&#10;描述是以非常高的可信度產生">
            <a:extLst>
              <a:ext uri="{FF2B5EF4-FFF2-40B4-BE49-F238E27FC236}">
                <a16:creationId xmlns:a16="http://schemas.microsoft.com/office/drawing/2014/main" id="{A9791575-D6B1-4EDC-B409-C20410BB9F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5781" y="5786384"/>
            <a:ext cx="365393" cy="365393"/>
          </a:xfrm>
          <a:prstGeom prst="rect">
            <a:avLst/>
          </a:prstGeom>
        </p:spPr>
      </p:pic>
      <p:pic>
        <p:nvPicPr>
          <p:cNvPr id="32" name="圖片 9" descr="一張含有 物件 的圖片&#10;&#10;描述是以非常高的可信度產生">
            <a:extLst>
              <a:ext uri="{FF2B5EF4-FFF2-40B4-BE49-F238E27FC236}">
                <a16:creationId xmlns:a16="http://schemas.microsoft.com/office/drawing/2014/main" id="{8EE48F96-2DFE-4839-A2FA-011D21F09FE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088" y="5786383"/>
            <a:ext cx="365393" cy="365393"/>
          </a:xfrm>
          <a:prstGeom prst="rect">
            <a:avLst/>
          </a:prstGeom>
        </p:spPr>
      </p:pic>
      <p:sp>
        <p:nvSpPr>
          <p:cNvPr id="34" name="乘號 33">
            <a:extLst>
              <a:ext uri="{FF2B5EF4-FFF2-40B4-BE49-F238E27FC236}">
                <a16:creationId xmlns:a16="http://schemas.microsoft.com/office/drawing/2014/main" id="{EB50B4A4-09C2-4D1E-9533-0E0A42F86A7E}"/>
              </a:ext>
            </a:extLst>
          </p:cNvPr>
          <p:cNvSpPr/>
          <p:nvPr/>
        </p:nvSpPr>
        <p:spPr>
          <a:xfrm>
            <a:off x="6486737" y="2931771"/>
            <a:ext cx="993336" cy="913227"/>
          </a:xfrm>
          <a:prstGeom prst="mathMultiply">
            <a:avLst/>
          </a:prstGeom>
          <a:solidFill>
            <a:srgbClr val="E82B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箭號: 弧形下彎 36">
            <a:extLst>
              <a:ext uri="{FF2B5EF4-FFF2-40B4-BE49-F238E27FC236}">
                <a16:creationId xmlns:a16="http://schemas.microsoft.com/office/drawing/2014/main" id="{F9E4B3BD-96BB-4C85-8C57-B4CB46C0A304}"/>
              </a:ext>
            </a:extLst>
          </p:cNvPr>
          <p:cNvSpPr/>
          <p:nvPr/>
        </p:nvSpPr>
        <p:spPr>
          <a:xfrm>
            <a:off x="7818241" y="2374887"/>
            <a:ext cx="2285998" cy="627851"/>
          </a:xfrm>
          <a:prstGeom prst="curvedDownArrow">
            <a:avLst>
              <a:gd name="adj1" fmla="val 33559"/>
              <a:gd name="adj2" fmla="val 76293"/>
              <a:gd name="adj3" fmla="val 44564"/>
            </a:avLst>
          </a:prstGeom>
          <a:gradFill>
            <a:gsLst>
              <a:gs pos="50000">
                <a:srgbClr val="E82B89"/>
              </a:gs>
              <a:gs pos="100000">
                <a:srgbClr val="7030A0"/>
              </a:gs>
              <a:gs pos="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8" name="圖片 28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D10A4600-7A23-4946-999E-D9E344A621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245" y="5308986"/>
            <a:ext cx="741803" cy="769345"/>
          </a:xfrm>
          <a:prstGeom prst="rect">
            <a:avLst/>
          </a:prstGeom>
        </p:spPr>
      </p:pic>
      <p:pic>
        <p:nvPicPr>
          <p:cNvPr id="39" name="圖片 28" descr="一張含有 電子用品 的圖片&#10;&#10;描述是以非常高的可信度產生">
            <a:extLst>
              <a:ext uri="{FF2B5EF4-FFF2-40B4-BE49-F238E27FC236}">
                <a16:creationId xmlns:a16="http://schemas.microsoft.com/office/drawing/2014/main" id="{2F59B48F-F80D-4E6C-9ED1-850920844B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775" y="5308987"/>
            <a:ext cx="741803" cy="769345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F8CF4224-58DF-4B1D-8C05-0299DC6AEDEF}"/>
              </a:ext>
            </a:extLst>
          </p:cNvPr>
          <p:cNvSpPr txBox="1"/>
          <p:nvPr/>
        </p:nvSpPr>
        <p:spPr>
          <a:xfrm>
            <a:off x="769668" y="1658092"/>
            <a:ext cx="5057274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快速恢復虛擬機狀態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29C15A1C-7001-4DA5-9E44-1691F552D4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73" y="2278123"/>
            <a:ext cx="785691" cy="784606"/>
          </a:xfrm>
          <a:prstGeom prst="rect">
            <a:avLst/>
          </a:prstGeom>
        </p:spPr>
      </p:pic>
      <p:pic>
        <p:nvPicPr>
          <p:cNvPr id="35" name="Picture 2" descr="C:\Users\user\Desktop\20170928_Virtualization Station 直播\p7-1.png">
            <a:extLst>
              <a:ext uri="{FF2B5EF4-FFF2-40B4-BE49-F238E27FC236}">
                <a16:creationId xmlns:a16="http://schemas.microsoft.com/office/drawing/2014/main" id="{59A35C06-B27D-4763-A044-5BDEDF9E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982" y="5075716"/>
            <a:ext cx="1370433" cy="1218653"/>
          </a:xfrm>
          <a:prstGeom prst="rect">
            <a:avLst/>
          </a:prstGeom>
          <a:noFill/>
        </p:spPr>
      </p:pic>
      <p:pic>
        <p:nvPicPr>
          <p:cNvPr id="36" name="圖片 35">
            <a:extLst>
              <a:ext uri="{FF2B5EF4-FFF2-40B4-BE49-F238E27FC236}">
                <a16:creationId xmlns:a16="http://schemas.microsoft.com/office/drawing/2014/main" id="{B06B2C58-5668-46D7-8A9D-E31603055D6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73" y="4951656"/>
            <a:ext cx="785691" cy="784606"/>
          </a:xfrm>
          <a:prstGeom prst="rect">
            <a:avLst/>
          </a:prstGeom>
        </p:spPr>
      </p:pic>
      <p:pic>
        <p:nvPicPr>
          <p:cNvPr id="40" name="Picture 2" descr="C:\Users\user\Desktop\20170928_Virtualization Station 直播\p7-1.png">
            <a:extLst>
              <a:ext uri="{FF2B5EF4-FFF2-40B4-BE49-F238E27FC236}">
                <a16:creationId xmlns:a16="http://schemas.microsoft.com/office/drawing/2014/main" id="{7257557B-97C9-492F-8B1B-F884CCFB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982" y="3742752"/>
            <a:ext cx="1370433" cy="1218653"/>
          </a:xfrm>
          <a:prstGeom prst="rect">
            <a:avLst/>
          </a:prstGeom>
          <a:noFill/>
        </p:spPr>
      </p:pic>
      <p:pic>
        <p:nvPicPr>
          <p:cNvPr id="41" name="圖片 40">
            <a:extLst>
              <a:ext uri="{FF2B5EF4-FFF2-40B4-BE49-F238E27FC236}">
                <a16:creationId xmlns:a16="http://schemas.microsoft.com/office/drawing/2014/main" id="{06DF39E8-6878-4404-8139-A5DFFA868A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9873" y="3618692"/>
            <a:ext cx="785691" cy="784606"/>
          </a:xfrm>
          <a:prstGeom prst="rect">
            <a:avLst/>
          </a:prstGeom>
        </p:spPr>
      </p:pic>
      <p:sp>
        <p:nvSpPr>
          <p:cNvPr id="42" name="箭號: 向左 41">
            <a:extLst>
              <a:ext uri="{FF2B5EF4-FFF2-40B4-BE49-F238E27FC236}">
                <a16:creationId xmlns:a16="http://schemas.microsoft.com/office/drawing/2014/main" id="{D36154E9-3151-42B3-9093-8106AC03EC44}"/>
              </a:ext>
            </a:extLst>
          </p:cNvPr>
          <p:cNvSpPr/>
          <p:nvPr/>
        </p:nvSpPr>
        <p:spPr>
          <a:xfrm rot="1800000">
            <a:off x="2561728" y="3216921"/>
            <a:ext cx="2563128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箭號: 向左 43">
            <a:extLst>
              <a:ext uri="{FF2B5EF4-FFF2-40B4-BE49-F238E27FC236}">
                <a16:creationId xmlns:a16="http://schemas.microsoft.com/office/drawing/2014/main" id="{9803C2EB-AF5C-4E13-BB29-D2160331300D}"/>
              </a:ext>
            </a:extLst>
          </p:cNvPr>
          <p:cNvSpPr/>
          <p:nvPr/>
        </p:nvSpPr>
        <p:spPr>
          <a:xfrm rot="19800000">
            <a:off x="2676519" y="4776993"/>
            <a:ext cx="2563128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2" descr="C:\Users\user\Desktop\20170928_Virtualization Station 直播\p7-1.png">
            <a:extLst>
              <a:ext uri="{FF2B5EF4-FFF2-40B4-BE49-F238E27FC236}">
                <a16:creationId xmlns:a16="http://schemas.microsoft.com/office/drawing/2014/main" id="{4C0CCE86-1C0C-4C89-8A01-AECAD885E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1602" y="3193205"/>
            <a:ext cx="1994722" cy="1999014"/>
          </a:xfrm>
          <a:prstGeom prst="rect">
            <a:avLst/>
          </a:prstGeom>
          <a:noFill/>
        </p:spPr>
      </p:pic>
      <p:pic>
        <p:nvPicPr>
          <p:cNvPr id="9" name="圖片 9" descr="一張含有 物件 的圖片&#10;&#10;描述是以非常高的可信度產生">
            <a:extLst>
              <a:ext uri="{FF2B5EF4-FFF2-40B4-BE49-F238E27FC236}">
                <a16:creationId xmlns:a16="http://schemas.microsoft.com/office/drawing/2014/main" id="{1717F0AC-2E9A-4953-B503-13B1DED6A5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0073" y="415850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3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虛擬機災難復原 </a:t>
            </a:r>
            <a:r>
              <a:rPr lang="en-US" altLang="zh-TW" dirty="0"/>
              <a:t>–</a:t>
            </a:r>
            <a:r>
              <a:rPr lang="zh-TW" altLang="en-US" dirty="0"/>
              <a:t> 快照 </a:t>
            </a:r>
            <a:r>
              <a:rPr lang="en-US" altLang="zh-TW" dirty="0"/>
              <a:t>(1/2)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555710"/>
            <a:ext cx="10047136" cy="485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採用外部快照 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(External</a:t>
            </a: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Snapshot)</a:t>
            </a: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設計並使用 </a:t>
            </a:r>
            <a:r>
              <a:rPr lang="en-US" altLang="zh-TW" sz="2400" dirty="0" err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Blockcommit</a:t>
            </a:r>
            <a:r>
              <a:rPr lang="zh-TW" altLang="en-US" sz="2400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機制。</a:t>
            </a:r>
            <a:endParaRPr lang="en-US" altLang="zh-TW" sz="2400" dirty="0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68854" y="3882665"/>
            <a:ext cx="122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BA19B92E-9DC9-40D0-947D-3C7E0C59CE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31" y="2179076"/>
            <a:ext cx="1316555" cy="1314737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FDD92E2A-086F-4E88-9BC3-E33F06D72BE2}"/>
              </a:ext>
            </a:extLst>
          </p:cNvPr>
          <p:cNvSpPr txBox="1"/>
          <p:nvPr/>
        </p:nvSpPr>
        <p:spPr>
          <a:xfrm>
            <a:off x="731966" y="2482879"/>
            <a:ext cx="109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1B57AD77-BC22-4807-8A8B-599E1A8AE7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236" y="2179076"/>
            <a:ext cx="1316555" cy="1314737"/>
          </a:xfrm>
          <a:prstGeom prst="rect">
            <a:avLst/>
          </a:prstGeom>
        </p:spPr>
      </p:pic>
      <p:sp>
        <p:nvSpPr>
          <p:cNvPr id="28" name="文字方塊 27">
            <a:extLst>
              <a:ext uri="{FF2B5EF4-FFF2-40B4-BE49-F238E27FC236}">
                <a16:creationId xmlns:a16="http://schemas.microsoft.com/office/drawing/2014/main" id="{1C945346-60E8-449B-A1E2-153E66D599A6}"/>
              </a:ext>
            </a:extLst>
          </p:cNvPr>
          <p:cNvSpPr txBox="1"/>
          <p:nvPr/>
        </p:nvSpPr>
        <p:spPr>
          <a:xfrm>
            <a:off x="2516674" y="2553400"/>
            <a:ext cx="143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5059E05F-B125-46F1-9C63-0F7883ED89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935" y="2179076"/>
            <a:ext cx="1316555" cy="1314737"/>
          </a:xfrm>
          <a:prstGeom prst="rect">
            <a:avLst/>
          </a:prstGeom>
        </p:spPr>
      </p:pic>
      <p:sp>
        <p:nvSpPr>
          <p:cNvPr id="30" name="文字方塊 29">
            <a:extLst>
              <a:ext uri="{FF2B5EF4-FFF2-40B4-BE49-F238E27FC236}">
                <a16:creationId xmlns:a16="http://schemas.microsoft.com/office/drawing/2014/main" id="{F4E5EE2A-024A-4187-9D7D-770918C2C438}"/>
              </a:ext>
            </a:extLst>
          </p:cNvPr>
          <p:cNvSpPr txBox="1"/>
          <p:nvPr/>
        </p:nvSpPr>
        <p:spPr>
          <a:xfrm>
            <a:off x="4529373" y="2553400"/>
            <a:ext cx="143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590A5F7B-6947-46F9-89C6-5B4BF2D9E4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340" y="2179076"/>
            <a:ext cx="1316555" cy="1314737"/>
          </a:xfrm>
          <a:prstGeom prst="rect">
            <a:avLst/>
          </a:prstGeom>
        </p:spPr>
      </p:pic>
      <p:sp>
        <p:nvSpPr>
          <p:cNvPr id="32" name="文字方塊 31">
            <a:extLst>
              <a:ext uri="{FF2B5EF4-FFF2-40B4-BE49-F238E27FC236}">
                <a16:creationId xmlns:a16="http://schemas.microsoft.com/office/drawing/2014/main" id="{0B0935EF-CF9C-454F-A12C-820E5D2E0ABC}"/>
              </a:ext>
            </a:extLst>
          </p:cNvPr>
          <p:cNvSpPr txBox="1"/>
          <p:nvPr/>
        </p:nvSpPr>
        <p:spPr>
          <a:xfrm>
            <a:off x="6497949" y="2480541"/>
            <a:ext cx="143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(Active)</a:t>
            </a:r>
          </a:p>
        </p:txBody>
      </p:sp>
      <p:sp>
        <p:nvSpPr>
          <p:cNvPr id="34" name="箭號: 向左 33">
            <a:extLst>
              <a:ext uri="{FF2B5EF4-FFF2-40B4-BE49-F238E27FC236}">
                <a16:creationId xmlns:a16="http://schemas.microsoft.com/office/drawing/2014/main" id="{7D63C0F2-2001-435A-A27F-733339B162DE}"/>
              </a:ext>
            </a:extLst>
          </p:cNvPr>
          <p:cNvSpPr/>
          <p:nvPr/>
        </p:nvSpPr>
        <p:spPr>
          <a:xfrm rot="10800000">
            <a:off x="1663560" y="2591195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箭號: 向左 34">
            <a:extLst>
              <a:ext uri="{FF2B5EF4-FFF2-40B4-BE49-F238E27FC236}">
                <a16:creationId xmlns:a16="http://schemas.microsoft.com/office/drawing/2014/main" id="{5840031D-59F9-48A1-B4D6-F10DCD94DE24}"/>
              </a:ext>
            </a:extLst>
          </p:cNvPr>
          <p:cNvSpPr/>
          <p:nvPr/>
        </p:nvSpPr>
        <p:spPr>
          <a:xfrm rot="10800000">
            <a:off x="3724630" y="2591195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箭號: 向左 35">
            <a:extLst>
              <a:ext uri="{FF2B5EF4-FFF2-40B4-BE49-F238E27FC236}">
                <a16:creationId xmlns:a16="http://schemas.microsoft.com/office/drawing/2014/main" id="{DFF7365C-8AFF-4376-8E50-273D5871FBB0}"/>
              </a:ext>
            </a:extLst>
          </p:cNvPr>
          <p:cNvSpPr/>
          <p:nvPr/>
        </p:nvSpPr>
        <p:spPr>
          <a:xfrm rot="10800000">
            <a:off x="5697783" y="2591195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TextBox 16">
            <a:extLst>
              <a:ext uri="{FF2B5EF4-FFF2-40B4-BE49-F238E27FC236}">
                <a16:creationId xmlns:a16="http://schemas.microsoft.com/office/drawing/2014/main" id="{79C1B510-2BD0-4A61-8CC4-C31B3B3D3961}"/>
              </a:ext>
            </a:extLst>
          </p:cNvPr>
          <p:cNvSpPr txBox="1"/>
          <p:nvPr/>
        </p:nvSpPr>
        <p:spPr>
          <a:xfrm>
            <a:off x="7961420" y="2216477"/>
            <a:ext cx="3830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當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VM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進行快照時，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Disk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image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就會進入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read-only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模式，當下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VM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新增的資料則會用新增的快照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Overlay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disk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image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(Current)</a:t>
            </a:r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來記錄。</a:t>
            </a:r>
            <a:endParaRPr lang="en-US" dirty="0">
              <a:solidFill>
                <a:srgbClr val="FFC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74EE5FE1-E5C8-4BFD-8980-3314F9B577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31" y="3871987"/>
            <a:ext cx="1316555" cy="1314737"/>
          </a:xfrm>
          <a:prstGeom prst="rect">
            <a:avLst/>
          </a:prstGeom>
        </p:spPr>
      </p:pic>
      <p:sp>
        <p:nvSpPr>
          <p:cNvPr id="39" name="文字方塊 38">
            <a:extLst>
              <a:ext uri="{FF2B5EF4-FFF2-40B4-BE49-F238E27FC236}">
                <a16:creationId xmlns:a16="http://schemas.microsoft.com/office/drawing/2014/main" id="{2EFDCEA0-142E-459A-8165-2396891DBADF}"/>
              </a:ext>
            </a:extLst>
          </p:cNvPr>
          <p:cNvSpPr txBox="1"/>
          <p:nvPr/>
        </p:nvSpPr>
        <p:spPr>
          <a:xfrm>
            <a:off x="731966" y="4175790"/>
            <a:ext cx="1095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Base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</p:txBody>
      </p:sp>
      <p:pic>
        <p:nvPicPr>
          <p:cNvPr id="40" name="圖片 39">
            <a:extLst>
              <a:ext uri="{FF2B5EF4-FFF2-40B4-BE49-F238E27FC236}">
                <a16:creationId xmlns:a16="http://schemas.microsoft.com/office/drawing/2014/main" id="{DFDB047A-19E2-43C8-991E-1265DA492E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7236" y="3871987"/>
            <a:ext cx="1316555" cy="1314737"/>
          </a:xfrm>
          <a:prstGeom prst="rect">
            <a:avLst/>
          </a:prstGeom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579F2C28-FB2D-4F45-884E-6A348ADC4830}"/>
              </a:ext>
            </a:extLst>
          </p:cNvPr>
          <p:cNvSpPr txBox="1"/>
          <p:nvPr/>
        </p:nvSpPr>
        <p:spPr>
          <a:xfrm>
            <a:off x="2516674" y="4246311"/>
            <a:ext cx="143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AFA41278-6190-4FD3-A11D-DFE2D6A7C5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9935" y="3871987"/>
            <a:ext cx="1316555" cy="1314737"/>
          </a:xfrm>
          <a:prstGeom prst="rect">
            <a:avLst/>
          </a:prstGeom>
        </p:spPr>
      </p:pic>
      <p:sp>
        <p:nvSpPr>
          <p:cNvPr id="43" name="文字方塊 42">
            <a:extLst>
              <a:ext uri="{FF2B5EF4-FFF2-40B4-BE49-F238E27FC236}">
                <a16:creationId xmlns:a16="http://schemas.microsoft.com/office/drawing/2014/main" id="{A56DF564-261C-4455-B499-23517CF9CA4A}"/>
              </a:ext>
            </a:extLst>
          </p:cNvPr>
          <p:cNvSpPr txBox="1"/>
          <p:nvPr/>
        </p:nvSpPr>
        <p:spPr>
          <a:xfrm>
            <a:off x="4529373" y="4246311"/>
            <a:ext cx="143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Snapshot</a:t>
            </a:r>
          </a:p>
          <a:p>
            <a:pPr algn="ctr"/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44" name="圖片 43">
            <a:extLst>
              <a:ext uri="{FF2B5EF4-FFF2-40B4-BE49-F238E27FC236}">
                <a16:creationId xmlns:a16="http://schemas.microsoft.com/office/drawing/2014/main" id="{E4E09FB4-D64C-41C3-AFFD-55700D588A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3340" y="3871987"/>
            <a:ext cx="1316555" cy="1314737"/>
          </a:xfrm>
          <a:prstGeom prst="rect">
            <a:avLst/>
          </a:prstGeom>
        </p:spPr>
      </p:pic>
      <p:sp>
        <p:nvSpPr>
          <p:cNvPr id="45" name="文字方塊 44">
            <a:extLst>
              <a:ext uri="{FF2B5EF4-FFF2-40B4-BE49-F238E27FC236}">
                <a16:creationId xmlns:a16="http://schemas.microsoft.com/office/drawing/2014/main" id="{E0CBCE99-EE8C-4172-B3C1-BD681F5210C3}"/>
              </a:ext>
            </a:extLst>
          </p:cNvPr>
          <p:cNvSpPr txBox="1"/>
          <p:nvPr/>
        </p:nvSpPr>
        <p:spPr>
          <a:xfrm>
            <a:off x="6497949" y="4173452"/>
            <a:ext cx="14364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pPr algn="ctr"/>
            <a:r>
              <a:rPr lang="en-US" altLang="zh-TW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(Active)</a:t>
            </a:r>
          </a:p>
        </p:txBody>
      </p:sp>
      <p:sp>
        <p:nvSpPr>
          <p:cNvPr id="46" name="箭號: 向左 45">
            <a:extLst>
              <a:ext uri="{FF2B5EF4-FFF2-40B4-BE49-F238E27FC236}">
                <a16:creationId xmlns:a16="http://schemas.microsoft.com/office/drawing/2014/main" id="{BD81A0AB-AC1A-4646-A52F-E1DDDF857C5F}"/>
              </a:ext>
            </a:extLst>
          </p:cNvPr>
          <p:cNvSpPr/>
          <p:nvPr/>
        </p:nvSpPr>
        <p:spPr>
          <a:xfrm>
            <a:off x="1813688" y="4284106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箭號: 向左 46">
            <a:extLst>
              <a:ext uri="{FF2B5EF4-FFF2-40B4-BE49-F238E27FC236}">
                <a16:creationId xmlns:a16="http://schemas.microsoft.com/office/drawing/2014/main" id="{07E15136-6D7D-466C-9338-75AB29B3DB94}"/>
              </a:ext>
            </a:extLst>
          </p:cNvPr>
          <p:cNvSpPr/>
          <p:nvPr/>
        </p:nvSpPr>
        <p:spPr>
          <a:xfrm>
            <a:off x="3833814" y="4284106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箭號: 向左 47">
            <a:extLst>
              <a:ext uri="{FF2B5EF4-FFF2-40B4-BE49-F238E27FC236}">
                <a16:creationId xmlns:a16="http://schemas.microsoft.com/office/drawing/2014/main" id="{004D5616-ACDB-4E7A-B517-B6BA57549CBA}"/>
              </a:ext>
            </a:extLst>
          </p:cNvPr>
          <p:cNvSpPr/>
          <p:nvPr/>
        </p:nvSpPr>
        <p:spPr>
          <a:xfrm>
            <a:off x="5806967" y="4284106"/>
            <a:ext cx="974915" cy="486578"/>
          </a:xfrm>
          <a:prstGeom prst="leftArrow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10000">
                <a:srgbClr val="E82B8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TextBox 16">
            <a:extLst>
              <a:ext uri="{FF2B5EF4-FFF2-40B4-BE49-F238E27FC236}">
                <a16:creationId xmlns:a16="http://schemas.microsoft.com/office/drawing/2014/main" id="{211709F0-7C8C-4B72-8B9B-2BB9E2C43CED}"/>
              </a:ext>
            </a:extLst>
          </p:cNvPr>
          <p:cNvSpPr txBox="1"/>
          <p:nvPr/>
        </p:nvSpPr>
        <p:spPr>
          <a:xfrm>
            <a:off x="7961420" y="4173452"/>
            <a:ext cx="383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C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當快照刪除時，則將此快照合併至往前指到的快照映像檔。</a:t>
            </a:r>
            <a:endParaRPr lang="en-US" altLang="zh-TW" dirty="0">
              <a:solidFill>
                <a:srgbClr val="FFC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50" name="TextBox 9">
            <a:extLst>
              <a:ext uri="{FF2B5EF4-FFF2-40B4-BE49-F238E27FC236}">
                <a16:creationId xmlns:a16="http://schemas.microsoft.com/office/drawing/2014/main" id="{0186BBD4-897D-48C1-A863-C5A01AB0FF4E}"/>
              </a:ext>
            </a:extLst>
          </p:cNvPr>
          <p:cNvSpPr txBox="1"/>
          <p:nvPr/>
        </p:nvSpPr>
        <p:spPr>
          <a:xfrm>
            <a:off x="623830" y="5458514"/>
            <a:ext cx="11568169" cy="686749"/>
          </a:xfrm>
          <a:prstGeom prst="rect">
            <a:avLst/>
          </a:prstGeom>
          <a:noFill/>
          <a:ln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lnSpc>
                <a:spcPct val="120000"/>
              </a:lnSpc>
            </a:pPr>
            <a:r>
              <a:rPr lang="zh-TW" altLang="en-US" sz="1500" b="0" dirty="0">
                <a:solidFill>
                  <a:schemeClr val="bg1"/>
                </a:solidFill>
              </a:rPr>
              <a:t>溫馨提示：每個快照都會記錄自己連結的快照 </a:t>
            </a:r>
            <a:r>
              <a:rPr lang="en-US" altLang="zh-TW" sz="1500" b="0" dirty="0">
                <a:solidFill>
                  <a:schemeClr val="bg1"/>
                </a:solidFill>
              </a:rPr>
              <a:t>(Backing</a:t>
            </a:r>
            <a:r>
              <a:rPr lang="zh-TW" altLang="en-US" sz="1500" b="0" dirty="0">
                <a:solidFill>
                  <a:schemeClr val="bg1"/>
                </a:solidFill>
              </a:rPr>
              <a:t> </a:t>
            </a:r>
            <a:r>
              <a:rPr lang="en-US" altLang="zh-TW" sz="1500" b="0" dirty="0">
                <a:solidFill>
                  <a:schemeClr val="bg1"/>
                </a:solidFill>
              </a:rPr>
              <a:t>file)</a:t>
            </a:r>
            <a:r>
              <a:rPr lang="zh-TW" altLang="en-US" sz="1500" b="0" dirty="0">
                <a:solidFill>
                  <a:schemeClr val="bg1"/>
                </a:solidFill>
              </a:rPr>
              <a:t>，且虛擬機工作站亦會紀錄每台虛擬機的資訊。</a:t>
            </a:r>
            <a:endParaRPr lang="en-US" altLang="zh-TW" sz="1500" b="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zh-TW" altLang="en-US" sz="1500" b="0" dirty="0">
                <a:solidFill>
                  <a:schemeClr val="bg1"/>
                </a:solidFill>
              </a:rPr>
              <a:t>相關快照的操作，請在虛擬機工作站中執行。</a:t>
            </a:r>
            <a:endParaRPr lang="en-US" altLang="zh-TW" sz="15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512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虛擬機災難復原 </a:t>
            </a:r>
            <a:r>
              <a:rPr lang="en-US" altLang="zh-TW" dirty="0"/>
              <a:t>–</a:t>
            </a:r>
            <a:r>
              <a:rPr lang="zh-TW" altLang="en-US" dirty="0"/>
              <a:t> 快照 </a:t>
            </a:r>
            <a:r>
              <a:rPr lang="en-US" altLang="zh-TW" dirty="0"/>
              <a:t>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67263"/>
            <a:ext cx="10515600" cy="3409700"/>
          </a:xfrm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支援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Copy-on-write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，快照不停機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快速恢復客體作業系統狀態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排程快照</a:t>
            </a:r>
            <a:endParaRPr lang="en-US" altLang="zh-TW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保留與自動替代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(Retention)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FAA810C-AD11-4405-9A0A-78E442A22F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2647" y="1489435"/>
            <a:ext cx="4160657" cy="52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1310</Words>
  <Application>Microsoft Office PowerPoint</Application>
  <PresentationFormat>寬螢幕</PresentationFormat>
  <Paragraphs>206</Paragraphs>
  <Slides>25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1" baseType="lpstr">
      <vt:lpstr>微軟正黑體</vt:lpstr>
      <vt:lpstr>微軟正黑體</vt:lpstr>
      <vt:lpstr>新細明體</vt:lpstr>
      <vt:lpstr>Arial</vt:lpstr>
      <vt:lpstr>Calibri</vt:lpstr>
      <vt:lpstr>Office Theme</vt:lpstr>
      <vt:lpstr>PowerPoint 簡報</vt:lpstr>
      <vt:lpstr>大綱</vt:lpstr>
      <vt:lpstr>虛擬機工作站管理簡介</vt:lpstr>
      <vt:lpstr>虛擬機磁碟映像檔 (1/2)</vt:lpstr>
      <vt:lpstr>虛擬機磁碟映像檔 (2/2)</vt:lpstr>
      <vt:lpstr>虛擬機災難復原</vt:lpstr>
      <vt:lpstr>快照 + 備份，缺一不可</vt:lpstr>
      <vt:lpstr>虛擬機災難復原 – 快照 (1/2)</vt:lpstr>
      <vt:lpstr>虛擬機災難復原 – 快照 (2/2)</vt:lpstr>
      <vt:lpstr>虛擬機災難復原 – 備份 (1/2)</vt:lpstr>
      <vt:lpstr>虛擬機災難復原 – 備份 (2/2)</vt:lpstr>
      <vt:lpstr>虛擬機災難復原 – QTS Snapshot 快照</vt:lpstr>
      <vt:lpstr>PowerPoint 簡報</vt:lpstr>
      <vt:lpstr>虛擬機中的資料龐大時</vt:lpstr>
      <vt:lpstr>高可用：客體作業系統 + 外部空間掛載 </vt:lpstr>
      <vt:lpstr>資料高可用 – 遠端掛載 &amp; 混合雲方案 </vt:lpstr>
      <vt:lpstr>資料高可用 – 檔案層級 (1/2)  </vt:lpstr>
      <vt:lpstr>資料高可用 – 檔案層級 (2/2) </vt:lpstr>
      <vt:lpstr>PowerPoint 簡報</vt:lpstr>
      <vt:lpstr>相關安全設定與應用</vt:lpstr>
      <vt:lpstr>相關安全設定 – 磁碟映像檔快取模式 (1/2)</vt:lpstr>
      <vt:lpstr>相關安全設定 – 磁碟映像檔快取模式 (2/2)</vt:lpstr>
      <vt:lpstr>相關安全設定 – 遠端桌面存取</vt:lpstr>
      <vt:lpstr>相關安全應用 – 虛擬路由器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FannieChen</dc:creator>
  <cp:lastModifiedBy>QNAP_Mili Wang</cp:lastModifiedBy>
  <cp:revision>211</cp:revision>
  <dcterms:created xsi:type="dcterms:W3CDTF">2012-07-30T21:28:29Z</dcterms:created>
  <dcterms:modified xsi:type="dcterms:W3CDTF">2019-08-06T06:40:27Z</dcterms:modified>
</cp:coreProperties>
</file>