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80" r:id="rId6"/>
    <p:sldId id="267" r:id="rId7"/>
    <p:sldId id="282" r:id="rId8"/>
    <p:sldId id="259" r:id="rId9"/>
    <p:sldId id="265" r:id="rId10"/>
    <p:sldId id="261" r:id="rId11"/>
    <p:sldId id="266" r:id="rId12"/>
    <p:sldId id="268" r:id="rId13"/>
    <p:sldId id="276" r:id="rId14"/>
    <p:sldId id="269" r:id="rId15"/>
    <p:sldId id="283" r:id="rId16"/>
    <p:sldId id="270" r:id="rId17"/>
    <p:sldId id="271" r:id="rId18"/>
    <p:sldId id="272" r:id="rId19"/>
    <p:sldId id="278" r:id="rId20"/>
    <p:sldId id="260" r:id="rId21"/>
    <p:sldId id="262" r:id="rId22"/>
    <p:sldId id="263" r:id="rId23"/>
    <p:sldId id="264" r:id="rId24"/>
    <p:sldId id="277" r:id="rId25"/>
    <p:sldId id="28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B8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>
        <p:scale>
          <a:sx n="80" d="100"/>
          <a:sy n="80" d="100"/>
        </p:scale>
        <p:origin x="199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E5481-ED7F-A04A-9957-48E5F881B9FA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4929-C439-0540-904F-372C5B6B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84929-C439-0540-904F-372C5B6BB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0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C47FCC-8D23-4479-B4C2-83183018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7"/>
            <a:ext cx="12191998" cy="6856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53AA85-ED5C-4CCD-8B10-72B8A896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8"/>
            <a:ext cx="12191999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C47FCC-8D23-4479-B4C2-83183018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CE1E6C2-6D56-4B2B-B738-66802580B1B6}"/>
              </a:ext>
            </a:extLst>
          </p:cNvPr>
          <p:cNvSpPr txBox="1"/>
          <p:nvPr userDrawn="1"/>
        </p:nvSpPr>
        <p:spPr>
          <a:xfrm>
            <a:off x="589838" y="6041752"/>
            <a:ext cx="696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altLang="zh-TW" sz="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/>
                <a:sym typeface="Arial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43CE925-3FD1-4D1A-A772-3BBFC3E7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27230"/>
            <a:ext cx="5893803" cy="1262062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31169"/>
            <a:ext cx="5893803" cy="3625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3CE925-3FD1-4D1A-A772-3BBFC3E7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6583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監視器, 電子用品 的圖片&#10;&#10;自動產生的描述">
            <a:extLst>
              <a:ext uri="{FF2B5EF4-FFF2-40B4-BE49-F238E27FC236}">
                <a16:creationId xmlns:a16="http://schemas.microsoft.com/office/drawing/2014/main" id="{BB10B162-4331-494A-AB07-6B89E6BDAE1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4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310"/>
            <a:ext cx="10515600" cy="471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45" r:id="rId3"/>
    <p:sldLayoutId id="2147483746" r:id="rId4"/>
    <p:sldLayoutId id="214748375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image" Target="../media/image49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4006589B-9E6A-4F68-AB6B-F399FD2A3541}"/>
              </a:ext>
            </a:extLst>
          </p:cNvPr>
          <p:cNvSpPr/>
          <p:nvPr/>
        </p:nvSpPr>
        <p:spPr>
          <a:xfrm>
            <a:off x="718798" y="3956674"/>
            <a:ext cx="5988995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F0E698A3-CA3C-4327-9503-A3039F30E889}"/>
              </a:ext>
            </a:extLst>
          </p:cNvPr>
          <p:cNvSpPr/>
          <p:nvPr/>
        </p:nvSpPr>
        <p:spPr>
          <a:xfrm>
            <a:off x="7259044" y="3956674"/>
            <a:ext cx="4214528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424463F3-746E-4581-9067-AFEB0A72B843}"/>
              </a:ext>
            </a:extLst>
          </p:cNvPr>
          <p:cNvSpPr/>
          <p:nvPr/>
        </p:nvSpPr>
        <p:spPr>
          <a:xfrm>
            <a:off x="718799" y="3149890"/>
            <a:ext cx="4535905" cy="1333672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F70CDB50-5481-4E37-97F4-EB23259610D2}"/>
              </a:ext>
            </a:extLst>
          </p:cNvPr>
          <p:cNvSpPr/>
          <p:nvPr/>
        </p:nvSpPr>
        <p:spPr>
          <a:xfrm>
            <a:off x="7102702" y="3149890"/>
            <a:ext cx="4535905" cy="1333672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DR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Back</a:t>
            </a:r>
            <a:r>
              <a:rPr lang="zh-TW" altLang="en-US"/>
              <a:t> </a:t>
            </a:r>
            <a:r>
              <a:rPr lang="en-US" altLang="zh-TW"/>
              <a:t>Up</a:t>
            </a:r>
            <a:r>
              <a:rPr lang="zh-TW" altLang="en-US"/>
              <a:t> </a:t>
            </a:r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altLang="zh-TW">
                <a:latin typeface="Arial"/>
                <a:ea typeface="微軟正黑體"/>
                <a:cs typeface="Arial"/>
              </a:rPr>
              <a:t>System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creates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a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snapshot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first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and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flushes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memory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data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to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HDD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disk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image</a:t>
            </a:r>
            <a:r>
              <a:rPr lang="zh-TW" altLang="en-US">
                <a:latin typeface="Arial"/>
                <a:ea typeface="微軟正黑體"/>
                <a:cs typeface="Arial"/>
              </a:rPr>
              <a:t> while </a:t>
            </a:r>
            <a:r>
              <a:rPr lang="en-US" altLang="zh-TW">
                <a:latin typeface="Arial"/>
                <a:ea typeface="微軟正黑體"/>
                <a:cs typeface="Arial"/>
              </a:rPr>
              <a:t>backing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up the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VM.</a:t>
            </a:r>
            <a:r>
              <a:rPr lang="zh-TW" altLang="en-US">
                <a:latin typeface="Arial"/>
                <a:ea typeface="微軟正黑體"/>
                <a:cs typeface="Arial"/>
              </a:rPr>
              <a:t> 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8EF8B8EB-73F9-4589-A21B-27896B7C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250" y="4565514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2C0B2B6B-9928-42B5-8DB1-FA5439836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61" y="3327487"/>
            <a:ext cx="1012048" cy="1010651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8CEF6CA-D09C-4BF2-BE14-F80BBCD5212D}"/>
              </a:ext>
            </a:extLst>
          </p:cNvPr>
          <p:cNvSpPr txBox="1"/>
          <p:nvPr/>
        </p:nvSpPr>
        <p:spPr>
          <a:xfrm>
            <a:off x="983565" y="3532498"/>
            <a:ext cx="84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9F5578AA-F650-4000-994C-21A02E7698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584" y="3327487"/>
            <a:ext cx="1012048" cy="1010651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7C0B3D0F-9732-401F-9974-14CCA8A9D204}"/>
              </a:ext>
            </a:extLst>
          </p:cNvPr>
          <p:cNvSpPr txBox="1"/>
          <p:nvPr/>
        </p:nvSpPr>
        <p:spPr>
          <a:xfrm>
            <a:off x="2361053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48B179A5-9A9A-4E1F-B456-34FD044F7D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381" y="3327487"/>
            <a:ext cx="1012048" cy="1010651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E4E1727D-B805-4D8E-8CE0-B14B8904DE58}"/>
              </a:ext>
            </a:extLst>
          </p:cNvPr>
          <p:cNvSpPr txBox="1"/>
          <p:nvPr/>
        </p:nvSpPr>
        <p:spPr>
          <a:xfrm>
            <a:off x="4034850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CA769C0E-8859-43F9-B579-F991AB1E4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746" y="3327487"/>
            <a:ext cx="1012048" cy="1010651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9544CAE2-072B-4466-B25B-F3E687172199}"/>
              </a:ext>
            </a:extLst>
          </p:cNvPr>
          <p:cNvSpPr txBox="1"/>
          <p:nvPr/>
        </p:nvSpPr>
        <p:spPr>
          <a:xfrm>
            <a:off x="5642386" y="3532498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45" name="箭號: 向左 44">
            <a:extLst>
              <a:ext uri="{FF2B5EF4-FFF2-40B4-BE49-F238E27FC236}">
                <a16:creationId xmlns:a16="http://schemas.microsoft.com/office/drawing/2014/main" id="{3EAA9E5E-7710-4152-9A7A-9C23996E3E66}"/>
              </a:ext>
            </a:extLst>
          </p:cNvPr>
          <p:cNvSpPr/>
          <p:nvPr/>
        </p:nvSpPr>
        <p:spPr>
          <a:xfrm>
            <a:off x="1791638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9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左 45">
            <a:extLst>
              <a:ext uri="{FF2B5EF4-FFF2-40B4-BE49-F238E27FC236}">
                <a16:creationId xmlns:a16="http://schemas.microsoft.com/office/drawing/2014/main" id="{A0C0DFEC-5365-4C6F-83AD-F1E12CBCAAC9}"/>
              </a:ext>
            </a:extLst>
          </p:cNvPr>
          <p:cNvSpPr/>
          <p:nvPr/>
        </p:nvSpPr>
        <p:spPr>
          <a:xfrm>
            <a:off x="3337008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左 46">
            <a:extLst>
              <a:ext uri="{FF2B5EF4-FFF2-40B4-BE49-F238E27FC236}">
                <a16:creationId xmlns:a16="http://schemas.microsoft.com/office/drawing/2014/main" id="{B215C03B-B615-450B-8FD4-ACA3F4C18C75}"/>
              </a:ext>
            </a:extLst>
          </p:cNvPr>
          <p:cNvSpPr/>
          <p:nvPr/>
        </p:nvSpPr>
        <p:spPr>
          <a:xfrm>
            <a:off x="5048942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141D13-54E2-4732-ABE5-31B07D0556B5}"/>
              </a:ext>
            </a:extLst>
          </p:cNvPr>
          <p:cNvSpPr txBox="1"/>
          <p:nvPr/>
        </p:nvSpPr>
        <p:spPr>
          <a:xfrm>
            <a:off x="2549209" y="2631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2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017142AC-6457-4570-8CCC-F91219BC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804" y="4565514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FDBA9B25-FE40-4720-BE99-D47E45143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44" y="3327487"/>
            <a:ext cx="1012048" cy="1010651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4883A7BC-2F9F-4791-9B50-58565D0BADF4}"/>
              </a:ext>
            </a:extLst>
          </p:cNvPr>
          <p:cNvSpPr txBox="1"/>
          <p:nvPr/>
        </p:nvSpPr>
        <p:spPr>
          <a:xfrm>
            <a:off x="7354748" y="3532498"/>
            <a:ext cx="84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B403FA79-8DE3-4907-BB71-FA4CE843BF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67" y="3327487"/>
            <a:ext cx="1012048" cy="1010651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D796BCF1-3371-4B7C-A97D-AEE9E8998571}"/>
              </a:ext>
            </a:extLst>
          </p:cNvPr>
          <p:cNvSpPr txBox="1"/>
          <p:nvPr/>
        </p:nvSpPr>
        <p:spPr>
          <a:xfrm>
            <a:off x="8732236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A2A1C929-A955-42EF-A5C7-3316F2688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564" y="3327487"/>
            <a:ext cx="1012048" cy="1010651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20E2AE4C-575C-4AF5-BD53-8A0FF3036636}"/>
              </a:ext>
            </a:extLst>
          </p:cNvPr>
          <p:cNvSpPr txBox="1"/>
          <p:nvPr/>
        </p:nvSpPr>
        <p:spPr>
          <a:xfrm>
            <a:off x="10406033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箭號: 向左 58">
            <a:extLst>
              <a:ext uri="{FF2B5EF4-FFF2-40B4-BE49-F238E27FC236}">
                <a16:creationId xmlns:a16="http://schemas.microsoft.com/office/drawing/2014/main" id="{2FE185D4-07E8-46F7-9F0F-A71E9190256C}"/>
              </a:ext>
            </a:extLst>
          </p:cNvPr>
          <p:cNvSpPr/>
          <p:nvPr/>
        </p:nvSpPr>
        <p:spPr>
          <a:xfrm>
            <a:off x="8162821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9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箭號: 向左 59">
            <a:extLst>
              <a:ext uri="{FF2B5EF4-FFF2-40B4-BE49-F238E27FC236}">
                <a16:creationId xmlns:a16="http://schemas.microsoft.com/office/drawing/2014/main" id="{A3F89CD0-5787-4EAF-87C0-5AC2979C9F8A}"/>
              </a:ext>
            </a:extLst>
          </p:cNvPr>
          <p:cNvSpPr/>
          <p:nvPr/>
        </p:nvSpPr>
        <p:spPr>
          <a:xfrm>
            <a:off x="9708191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858D564D-BE77-4D76-9CDA-F409D07580B5}"/>
              </a:ext>
            </a:extLst>
          </p:cNvPr>
          <p:cNvSpPr txBox="1"/>
          <p:nvPr/>
        </p:nvSpPr>
        <p:spPr>
          <a:xfrm>
            <a:off x="8851522" y="2631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sp>
        <p:nvSpPr>
          <p:cNvPr id="64" name="箭號: 弧形下彎 63">
            <a:extLst>
              <a:ext uri="{FF2B5EF4-FFF2-40B4-BE49-F238E27FC236}">
                <a16:creationId xmlns:a16="http://schemas.microsoft.com/office/drawing/2014/main" id="{09AFE485-AA97-4732-9FCC-11F4839C96B6}"/>
              </a:ext>
            </a:extLst>
          </p:cNvPr>
          <p:cNvSpPr/>
          <p:nvPr/>
        </p:nvSpPr>
        <p:spPr>
          <a:xfrm>
            <a:off x="3648729" y="2390033"/>
            <a:ext cx="5316389" cy="1080837"/>
          </a:xfrm>
          <a:prstGeom prst="curvedDownArrow">
            <a:avLst>
              <a:gd name="adj1" fmla="val 33559"/>
              <a:gd name="adj2" fmla="val 81368"/>
              <a:gd name="adj3" fmla="val 50060"/>
            </a:avLst>
          </a:prstGeom>
          <a:gradFill>
            <a:gsLst>
              <a:gs pos="50000">
                <a:srgbClr val="FFFF00"/>
              </a:gs>
              <a:gs pos="100000">
                <a:schemeClr val="accent2"/>
              </a:gs>
              <a:gs pos="0">
                <a:schemeClr val="accent2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圖片 65" descr="一張含有 物件 的圖片&#10;&#10;自動產生的描述">
            <a:extLst>
              <a:ext uri="{FF2B5EF4-FFF2-40B4-BE49-F238E27FC236}">
                <a16:creationId xmlns:a16="http://schemas.microsoft.com/office/drawing/2014/main" id="{BC526FB8-55B8-4E3B-A296-05F1C3FE40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44" y="2575945"/>
            <a:ext cx="669920" cy="481671"/>
          </a:xfrm>
          <a:prstGeom prst="rect">
            <a:avLst/>
          </a:prstGeom>
        </p:spPr>
      </p:pic>
      <p:pic>
        <p:nvPicPr>
          <p:cNvPr id="67" name="圖片 66" descr="一張含有 物件 的圖片&#10;&#10;自動產生的描述">
            <a:extLst>
              <a:ext uri="{FF2B5EF4-FFF2-40B4-BE49-F238E27FC236}">
                <a16:creationId xmlns:a16="http://schemas.microsoft.com/office/drawing/2014/main" id="{C5654A07-4820-4ACB-93E7-F57643983F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13" y="2575945"/>
            <a:ext cx="669920" cy="4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DR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Back</a:t>
            </a:r>
            <a:r>
              <a:rPr lang="zh-TW" altLang="en-US"/>
              <a:t> </a:t>
            </a:r>
            <a:r>
              <a:rPr lang="en-US" altLang="zh-TW"/>
              <a:t>Up</a:t>
            </a:r>
            <a:r>
              <a:rPr lang="zh-TW" altLang="en-US"/>
              <a:t> </a:t>
            </a:r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326"/>
            <a:ext cx="10515600" cy="4528637"/>
          </a:xfrm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locally/remotely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Non-stop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remotely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B6E019-E909-48D3-B12C-5E5D0A4EA1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993" y="1755858"/>
            <a:ext cx="6713890" cy="4619649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88EF3B7A-75F4-426E-8A87-680C559848E4}"/>
              </a:ext>
            </a:extLst>
          </p:cNvPr>
          <p:cNvSpPr txBox="1"/>
          <p:nvPr/>
        </p:nvSpPr>
        <p:spPr>
          <a:xfrm>
            <a:off x="838200" y="5126870"/>
            <a:ext cx="4503821" cy="1038061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Hint: 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VM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backup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contains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whole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created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snapshots.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If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VM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would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be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imported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 the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future,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you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may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consider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using to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export the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VM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instead.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exported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VM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does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not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include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snapshots.</a:t>
            </a:r>
            <a:r>
              <a:rPr lang="zh-TW" altLang="en-US" sz="1500" b="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</a:t>
            </a:r>
            <a:endParaRPr lang="en-US" altLang="zh-TW" sz="15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5" y="1375975"/>
            <a:ext cx="10888870" cy="4666513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Restores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VMs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(both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volume).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FAB78FCC-4C5B-44FF-AFD4-593868A4CFEB}"/>
              </a:ext>
            </a:extLst>
          </p:cNvPr>
          <p:cNvSpPr/>
          <p:nvPr/>
        </p:nvSpPr>
        <p:spPr>
          <a:xfrm>
            <a:off x="372423" y="3692592"/>
            <a:ext cx="4535905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箭號: 向左 98">
            <a:extLst>
              <a:ext uri="{FF2B5EF4-FFF2-40B4-BE49-F238E27FC236}">
                <a16:creationId xmlns:a16="http://schemas.microsoft.com/office/drawing/2014/main" id="{C076C7E1-5B64-4EFE-BFDC-BA7CD9F46A2C}"/>
              </a:ext>
            </a:extLst>
          </p:cNvPr>
          <p:cNvSpPr/>
          <p:nvPr/>
        </p:nvSpPr>
        <p:spPr>
          <a:xfrm>
            <a:off x="4631185" y="3498424"/>
            <a:ext cx="2518972" cy="1929336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A8C64E85-3A14-4FC6-B904-0F9AC566780C}"/>
              </a:ext>
            </a:extLst>
          </p:cNvPr>
          <p:cNvSpPr/>
          <p:nvPr/>
        </p:nvSpPr>
        <p:spPr>
          <a:xfrm>
            <a:off x="313487" y="2639859"/>
            <a:ext cx="4653777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DR</a:t>
            </a:r>
            <a:r>
              <a:rPr lang="zh-TW" altLang="en-US" b="1"/>
              <a:t> </a:t>
            </a:r>
            <a:r>
              <a:rPr lang="en-US" altLang="zh-TW" b="1"/>
              <a:t>–</a:t>
            </a:r>
            <a:r>
              <a:rPr lang="zh-TW" altLang="en-US" b="1"/>
              <a:t> </a:t>
            </a:r>
            <a:r>
              <a:rPr lang="en-US" altLang="zh-TW" b="1"/>
              <a:t>leveraging</a:t>
            </a:r>
            <a:r>
              <a:rPr lang="zh-TW" altLang="en-US" b="1"/>
              <a:t> </a:t>
            </a:r>
            <a:r>
              <a:rPr lang="en-US" altLang="zh-TW" b="1"/>
              <a:t>QTS</a:t>
            </a:r>
            <a:r>
              <a:rPr lang="zh-TW" altLang="en-US" b="1"/>
              <a:t> </a:t>
            </a:r>
            <a:r>
              <a:rPr lang="en-US" altLang="zh-TW" b="1"/>
              <a:t>Snapshot</a:t>
            </a:r>
            <a:endParaRPr lang="en-US" b="1"/>
          </a:p>
        </p:txBody>
      </p:sp>
      <p:pic>
        <p:nvPicPr>
          <p:cNvPr id="38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C88C615D-ABB6-469F-8AD0-52097B88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202" y="4301432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238FB228-4F7B-415E-9899-1FD475C0C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89" y="3053220"/>
            <a:ext cx="1012048" cy="1010651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AB139871-FC25-48A8-A35E-0F173F933A9D}"/>
              </a:ext>
            </a:extLst>
          </p:cNvPr>
          <p:cNvGrpSpPr/>
          <p:nvPr/>
        </p:nvGrpSpPr>
        <p:grpSpPr>
          <a:xfrm>
            <a:off x="491825" y="3053220"/>
            <a:ext cx="993227" cy="993227"/>
            <a:chOff x="838200" y="3341366"/>
            <a:chExt cx="993227" cy="993227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D68369B9-D9EE-4B3B-9A04-C88773ABF87C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42A4258A-F8B6-4030-A955-7F5DEAB7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C1AF92C-F7C2-423E-9DB9-94A809C35727}"/>
              </a:ext>
            </a:extLst>
          </p:cNvPr>
          <p:cNvSpPr txBox="1"/>
          <p:nvPr/>
        </p:nvSpPr>
        <p:spPr>
          <a:xfrm>
            <a:off x="1684085" y="3128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EF00A97A-DAEA-4A98-96F0-3097FE7F4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974" y="3053220"/>
            <a:ext cx="1012048" cy="1010651"/>
          </a:xfrm>
          <a:prstGeom prst="rect">
            <a:avLst/>
          </a:prstGeom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6DBC0896-BB88-43AF-9018-DC32370A4F6C}"/>
              </a:ext>
            </a:extLst>
          </p:cNvPr>
          <p:cNvSpPr txBox="1"/>
          <p:nvPr/>
        </p:nvSpPr>
        <p:spPr>
          <a:xfrm>
            <a:off x="2810070" y="3128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EE537A70-B0ED-4783-AA35-825408F2B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311" y="3053220"/>
            <a:ext cx="1012048" cy="1010651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3453C125-28C3-4731-8469-5DE01DDD95AC}"/>
              </a:ext>
            </a:extLst>
          </p:cNvPr>
          <p:cNvSpPr txBox="1"/>
          <p:nvPr/>
        </p:nvSpPr>
        <p:spPr>
          <a:xfrm>
            <a:off x="3913407" y="3128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4BC61BC-A575-434E-915A-4F456284D564}"/>
              </a:ext>
            </a:extLst>
          </p:cNvPr>
          <p:cNvSpPr txBox="1"/>
          <p:nvPr/>
        </p:nvSpPr>
        <p:spPr>
          <a:xfrm>
            <a:off x="372423" y="2651766"/>
            <a:ext cx="453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60" name="圖片 59" descr="一張含有 物件 的圖片&#10;&#10;自動產生的描述">
            <a:extLst>
              <a:ext uri="{FF2B5EF4-FFF2-40B4-BE49-F238E27FC236}">
                <a16:creationId xmlns:a16="http://schemas.microsoft.com/office/drawing/2014/main" id="{9EA1A1F6-E810-437B-9922-895209D5A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020" y="3633969"/>
            <a:ext cx="669920" cy="481671"/>
          </a:xfrm>
          <a:prstGeom prst="rect">
            <a:avLst/>
          </a:prstGeom>
        </p:spPr>
      </p:pic>
      <p:pic>
        <p:nvPicPr>
          <p:cNvPr id="61" name="圖片 60" descr="一張含有 物件 的圖片&#10;&#10;自動產生的描述">
            <a:extLst>
              <a:ext uri="{FF2B5EF4-FFF2-40B4-BE49-F238E27FC236}">
                <a16:creationId xmlns:a16="http://schemas.microsoft.com/office/drawing/2014/main" id="{E4B2D32D-CA25-4355-9FF6-F69B15E4C3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102" y="3633969"/>
            <a:ext cx="669920" cy="481671"/>
          </a:xfrm>
          <a:prstGeom prst="rect">
            <a:avLst/>
          </a:prstGeom>
        </p:spPr>
      </p:pic>
      <p:pic>
        <p:nvPicPr>
          <p:cNvPr id="62" name="圖片 61" descr="一張含有 物件 的圖片&#10;&#10;自動產生的描述">
            <a:extLst>
              <a:ext uri="{FF2B5EF4-FFF2-40B4-BE49-F238E27FC236}">
                <a16:creationId xmlns:a16="http://schemas.microsoft.com/office/drawing/2014/main" id="{1B6FD016-C0CF-4803-8309-7333894C91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508" y="3633969"/>
            <a:ext cx="669920" cy="481671"/>
          </a:xfrm>
          <a:prstGeom prst="rect">
            <a:avLst/>
          </a:prstGeom>
        </p:spPr>
      </p:pic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0883DA51-75FA-41AE-82D9-4BB2E53DDD91}"/>
              </a:ext>
            </a:extLst>
          </p:cNvPr>
          <p:cNvSpPr/>
          <p:nvPr/>
        </p:nvSpPr>
        <p:spPr>
          <a:xfrm>
            <a:off x="6132184" y="2645729"/>
            <a:ext cx="4577191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61D37C1E-D1F2-4EA3-A3DF-A42173036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49" y="3035055"/>
            <a:ext cx="1012048" cy="1010651"/>
          </a:xfrm>
          <a:prstGeom prst="rect">
            <a:avLst/>
          </a:prstGeom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39DDF3BF-2330-44C1-93F4-20FD247989DA}"/>
              </a:ext>
            </a:extLst>
          </p:cNvPr>
          <p:cNvGrpSpPr/>
          <p:nvPr/>
        </p:nvGrpSpPr>
        <p:grpSpPr>
          <a:xfrm>
            <a:off x="6251585" y="3035055"/>
            <a:ext cx="993227" cy="993227"/>
            <a:chOff x="838200" y="3341366"/>
            <a:chExt cx="993227" cy="993227"/>
          </a:xfrm>
        </p:grpSpPr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7863F311-6640-458C-A0B7-EB62A75B9B54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FB4BCF0B-7E64-444B-BFF6-242B5C7D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B7F40AB-EF5C-415D-B110-6909AE4697AB}"/>
              </a:ext>
            </a:extLst>
          </p:cNvPr>
          <p:cNvSpPr txBox="1"/>
          <p:nvPr/>
        </p:nvSpPr>
        <p:spPr>
          <a:xfrm>
            <a:off x="7443845" y="311023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6995C48F-2877-4E42-BDA5-C9B7B7D0A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34" y="3035055"/>
            <a:ext cx="1012048" cy="1010651"/>
          </a:xfrm>
          <a:prstGeom prst="rect">
            <a:avLst/>
          </a:prstGeom>
        </p:spPr>
      </p:pic>
      <p:sp>
        <p:nvSpPr>
          <p:cNvPr id="70" name="文字方塊 69">
            <a:extLst>
              <a:ext uri="{FF2B5EF4-FFF2-40B4-BE49-F238E27FC236}">
                <a16:creationId xmlns:a16="http://schemas.microsoft.com/office/drawing/2014/main" id="{5A0884D1-E25B-4E64-857C-D313E2C5D711}"/>
              </a:ext>
            </a:extLst>
          </p:cNvPr>
          <p:cNvSpPr txBox="1"/>
          <p:nvPr/>
        </p:nvSpPr>
        <p:spPr>
          <a:xfrm>
            <a:off x="8569830" y="311023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8A2D4FB2-E1A5-49D5-9FC5-1203D0AF4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071" y="3035055"/>
            <a:ext cx="1012048" cy="1010651"/>
          </a:xfrm>
          <a:prstGeom prst="rect">
            <a:avLst/>
          </a:prstGeom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25C8E5A7-F276-45E6-ADD6-5566FE48ED34}"/>
              </a:ext>
            </a:extLst>
          </p:cNvPr>
          <p:cNvSpPr txBox="1"/>
          <p:nvPr/>
        </p:nvSpPr>
        <p:spPr>
          <a:xfrm>
            <a:off x="9673167" y="311023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3" name="圖片 72" descr="一張含有 物件 的圖片&#10;&#10;自動產生的描述">
            <a:extLst>
              <a:ext uri="{FF2B5EF4-FFF2-40B4-BE49-F238E27FC236}">
                <a16:creationId xmlns:a16="http://schemas.microsoft.com/office/drawing/2014/main" id="{144A01C2-28AB-4AD5-92BF-CDEB872F4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80" y="3615804"/>
            <a:ext cx="669920" cy="481671"/>
          </a:xfrm>
          <a:prstGeom prst="rect">
            <a:avLst/>
          </a:prstGeom>
        </p:spPr>
      </p:pic>
      <p:pic>
        <p:nvPicPr>
          <p:cNvPr id="74" name="圖片 73" descr="一張含有 物件 的圖片&#10;&#10;自動產生的描述">
            <a:extLst>
              <a:ext uri="{FF2B5EF4-FFF2-40B4-BE49-F238E27FC236}">
                <a16:creationId xmlns:a16="http://schemas.microsoft.com/office/drawing/2014/main" id="{504E8111-ED00-44C8-B18C-51E6813A01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862" y="3615804"/>
            <a:ext cx="669920" cy="481671"/>
          </a:xfrm>
          <a:prstGeom prst="rect">
            <a:avLst/>
          </a:prstGeom>
        </p:spPr>
      </p:pic>
      <p:pic>
        <p:nvPicPr>
          <p:cNvPr id="75" name="圖片 74" descr="一張含有 物件 的圖片&#10;&#10;自動產生的描述">
            <a:extLst>
              <a:ext uri="{FF2B5EF4-FFF2-40B4-BE49-F238E27FC236}">
                <a16:creationId xmlns:a16="http://schemas.microsoft.com/office/drawing/2014/main" id="{58A26B19-8154-4CCB-A23B-22F742969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68" y="3615804"/>
            <a:ext cx="669920" cy="481671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AFCCE2BC-DC22-490A-B176-36D830D417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62" y="2129185"/>
            <a:ext cx="785691" cy="784606"/>
          </a:xfrm>
          <a:prstGeom prst="rect">
            <a:avLst/>
          </a:prstGeom>
        </p:spPr>
      </p:pic>
      <p:sp>
        <p:nvSpPr>
          <p:cNvPr id="78" name="TextBox 12">
            <a:extLst>
              <a:ext uri="{FF2B5EF4-FFF2-40B4-BE49-F238E27FC236}">
                <a16:creationId xmlns:a16="http://schemas.microsoft.com/office/drawing/2014/main" id="{9E53B3BE-C4D1-478E-B903-36A6482CE96F}"/>
              </a:ext>
            </a:extLst>
          </p:cNvPr>
          <p:cNvSpPr txBox="1"/>
          <p:nvPr/>
        </p:nvSpPr>
        <p:spPr>
          <a:xfrm>
            <a:off x="7129174" y="2237901"/>
            <a:ext cx="38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Volume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20190630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376D84F2-4F3C-477A-9827-94A67951B6E3}"/>
              </a:ext>
            </a:extLst>
          </p:cNvPr>
          <p:cNvSpPr txBox="1"/>
          <p:nvPr/>
        </p:nvSpPr>
        <p:spPr>
          <a:xfrm>
            <a:off x="6132184" y="2646320"/>
            <a:ext cx="45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94C6A0FF-C6C3-4666-A0D6-9DC8BA0EEE8A}"/>
              </a:ext>
            </a:extLst>
          </p:cNvPr>
          <p:cNvSpPr/>
          <p:nvPr/>
        </p:nvSpPr>
        <p:spPr>
          <a:xfrm>
            <a:off x="6132184" y="4818665"/>
            <a:ext cx="5746329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" name="圖片 80">
            <a:extLst>
              <a:ext uri="{FF2B5EF4-FFF2-40B4-BE49-F238E27FC236}">
                <a16:creationId xmlns:a16="http://schemas.microsoft.com/office/drawing/2014/main" id="{907152DB-C850-4532-AA63-D58F14DFE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49" y="5207991"/>
            <a:ext cx="1012048" cy="1010651"/>
          </a:xfrm>
          <a:prstGeom prst="rect">
            <a:avLst/>
          </a:prstGeom>
        </p:spPr>
      </p:pic>
      <p:grpSp>
        <p:nvGrpSpPr>
          <p:cNvPr id="82" name="群組 81">
            <a:extLst>
              <a:ext uri="{FF2B5EF4-FFF2-40B4-BE49-F238E27FC236}">
                <a16:creationId xmlns:a16="http://schemas.microsoft.com/office/drawing/2014/main" id="{D15F2A3B-6288-4CE0-928D-E4C643AA9100}"/>
              </a:ext>
            </a:extLst>
          </p:cNvPr>
          <p:cNvGrpSpPr/>
          <p:nvPr/>
        </p:nvGrpSpPr>
        <p:grpSpPr>
          <a:xfrm>
            <a:off x="6251585" y="5207991"/>
            <a:ext cx="993227" cy="993227"/>
            <a:chOff x="838200" y="3341366"/>
            <a:chExt cx="993227" cy="993227"/>
          </a:xfrm>
        </p:grpSpPr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ADE6C4B3-7F59-4CE9-86C9-4D356858F629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4" name="圖片 83">
              <a:extLst>
                <a:ext uri="{FF2B5EF4-FFF2-40B4-BE49-F238E27FC236}">
                  <a16:creationId xmlns:a16="http://schemas.microsoft.com/office/drawing/2014/main" id="{AB91602B-80BC-4C17-8C56-EE07B049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E14D57E9-F880-49BC-9C03-DE3827DA4ECE}"/>
              </a:ext>
            </a:extLst>
          </p:cNvPr>
          <p:cNvSpPr txBox="1"/>
          <p:nvPr/>
        </p:nvSpPr>
        <p:spPr>
          <a:xfrm>
            <a:off x="7443845" y="528316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6" name="圖片 85">
            <a:extLst>
              <a:ext uri="{FF2B5EF4-FFF2-40B4-BE49-F238E27FC236}">
                <a16:creationId xmlns:a16="http://schemas.microsoft.com/office/drawing/2014/main" id="{349728F9-6B1C-410A-B073-7B3670154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34" y="5207991"/>
            <a:ext cx="1012048" cy="1010651"/>
          </a:xfrm>
          <a:prstGeom prst="rect">
            <a:avLst/>
          </a:prstGeom>
        </p:spPr>
      </p:pic>
      <p:sp>
        <p:nvSpPr>
          <p:cNvPr id="87" name="文字方塊 86">
            <a:extLst>
              <a:ext uri="{FF2B5EF4-FFF2-40B4-BE49-F238E27FC236}">
                <a16:creationId xmlns:a16="http://schemas.microsoft.com/office/drawing/2014/main" id="{F81C8C52-E702-479A-B10A-EAFAF84C8B4C}"/>
              </a:ext>
            </a:extLst>
          </p:cNvPr>
          <p:cNvSpPr txBox="1"/>
          <p:nvPr/>
        </p:nvSpPr>
        <p:spPr>
          <a:xfrm>
            <a:off x="8569830" y="528316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723B5761-8832-4520-91A9-1F4986D6B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071" y="5207991"/>
            <a:ext cx="1012048" cy="1010651"/>
          </a:xfrm>
          <a:prstGeom prst="rect">
            <a:avLst/>
          </a:prstGeom>
        </p:spPr>
      </p:pic>
      <p:sp>
        <p:nvSpPr>
          <p:cNvPr id="89" name="文字方塊 88">
            <a:extLst>
              <a:ext uri="{FF2B5EF4-FFF2-40B4-BE49-F238E27FC236}">
                <a16:creationId xmlns:a16="http://schemas.microsoft.com/office/drawing/2014/main" id="{B7A7B794-AFE5-4D5A-85FB-DCC95E312D7D}"/>
              </a:ext>
            </a:extLst>
          </p:cNvPr>
          <p:cNvSpPr txBox="1"/>
          <p:nvPr/>
        </p:nvSpPr>
        <p:spPr>
          <a:xfrm>
            <a:off x="9673167" y="528316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90" name="圖片 89" descr="一張含有 物件 的圖片&#10;&#10;自動產生的描述">
            <a:extLst>
              <a:ext uri="{FF2B5EF4-FFF2-40B4-BE49-F238E27FC236}">
                <a16:creationId xmlns:a16="http://schemas.microsoft.com/office/drawing/2014/main" id="{02362429-6B78-45DC-A7A4-D95C97C5AB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80" y="5788740"/>
            <a:ext cx="669920" cy="481671"/>
          </a:xfrm>
          <a:prstGeom prst="rect">
            <a:avLst/>
          </a:prstGeom>
        </p:spPr>
      </p:pic>
      <p:pic>
        <p:nvPicPr>
          <p:cNvPr id="91" name="圖片 90" descr="一張含有 物件 的圖片&#10;&#10;自動產生的描述">
            <a:extLst>
              <a:ext uri="{FF2B5EF4-FFF2-40B4-BE49-F238E27FC236}">
                <a16:creationId xmlns:a16="http://schemas.microsoft.com/office/drawing/2014/main" id="{709FB795-7718-4FA5-92DB-0613EC21F2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862" y="5788740"/>
            <a:ext cx="669920" cy="481671"/>
          </a:xfrm>
          <a:prstGeom prst="rect">
            <a:avLst/>
          </a:prstGeom>
        </p:spPr>
      </p:pic>
      <p:pic>
        <p:nvPicPr>
          <p:cNvPr id="92" name="圖片 91" descr="一張含有 物件 的圖片&#10;&#10;自動產生的描述">
            <a:extLst>
              <a:ext uri="{FF2B5EF4-FFF2-40B4-BE49-F238E27FC236}">
                <a16:creationId xmlns:a16="http://schemas.microsoft.com/office/drawing/2014/main" id="{8B80BF90-4FE6-4E72-8882-F4E7777A86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68" y="5788740"/>
            <a:ext cx="669920" cy="481671"/>
          </a:xfrm>
          <a:prstGeom prst="rect">
            <a:avLst/>
          </a:prstGeom>
        </p:spPr>
      </p:pic>
      <p:pic>
        <p:nvPicPr>
          <p:cNvPr id="93" name="圖片 92">
            <a:extLst>
              <a:ext uri="{FF2B5EF4-FFF2-40B4-BE49-F238E27FC236}">
                <a16:creationId xmlns:a16="http://schemas.microsoft.com/office/drawing/2014/main" id="{1A3ACD54-9086-43A0-A6E3-5BA888D738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62" y="4302121"/>
            <a:ext cx="785691" cy="784606"/>
          </a:xfrm>
          <a:prstGeom prst="rect">
            <a:avLst/>
          </a:prstGeom>
        </p:spPr>
      </p:pic>
      <p:sp>
        <p:nvSpPr>
          <p:cNvPr id="94" name="TextBox 12">
            <a:extLst>
              <a:ext uri="{FF2B5EF4-FFF2-40B4-BE49-F238E27FC236}">
                <a16:creationId xmlns:a16="http://schemas.microsoft.com/office/drawing/2014/main" id="{DD040721-8937-434E-983D-8ABE7667D3CD}"/>
              </a:ext>
            </a:extLst>
          </p:cNvPr>
          <p:cNvSpPr txBox="1"/>
          <p:nvPr/>
        </p:nvSpPr>
        <p:spPr>
          <a:xfrm>
            <a:off x="7129174" y="4406827"/>
            <a:ext cx="38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Volume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20190731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538CADF2-A0BE-439E-BF7D-FB54C8924C2A}"/>
              </a:ext>
            </a:extLst>
          </p:cNvPr>
          <p:cNvSpPr txBox="1"/>
          <p:nvPr/>
        </p:nvSpPr>
        <p:spPr>
          <a:xfrm>
            <a:off x="6132184" y="4819256"/>
            <a:ext cx="568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9CF8FA01-F181-4028-8F13-B5CA5E61F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375" y="5207991"/>
            <a:ext cx="1012048" cy="1010651"/>
          </a:xfrm>
          <a:prstGeom prst="rect">
            <a:avLst/>
          </a:prstGeom>
        </p:spPr>
      </p:pic>
      <p:sp>
        <p:nvSpPr>
          <p:cNvPr id="97" name="文字方塊 96">
            <a:extLst>
              <a:ext uri="{FF2B5EF4-FFF2-40B4-BE49-F238E27FC236}">
                <a16:creationId xmlns:a16="http://schemas.microsoft.com/office/drawing/2014/main" id="{0CC81C1C-1A0E-4446-8705-3CFDFBA0ECC5}"/>
              </a:ext>
            </a:extLst>
          </p:cNvPr>
          <p:cNvSpPr txBox="1"/>
          <p:nvPr/>
        </p:nvSpPr>
        <p:spPr>
          <a:xfrm>
            <a:off x="10794471" y="528316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98" name="圖片 97" descr="一張含有 物件 的圖片&#10;&#10;自動產生的描述">
            <a:extLst>
              <a:ext uri="{FF2B5EF4-FFF2-40B4-BE49-F238E27FC236}">
                <a16:creationId xmlns:a16="http://schemas.microsoft.com/office/drawing/2014/main" id="{7D7F7A73-99A1-41DA-A677-4C2E111DC2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572" y="5788740"/>
            <a:ext cx="669920" cy="481671"/>
          </a:xfrm>
          <a:prstGeom prst="rect">
            <a:avLst/>
          </a:prstGeom>
        </p:spPr>
      </p:pic>
      <p:sp>
        <p:nvSpPr>
          <p:cNvPr id="100" name="TextBox 29">
            <a:extLst>
              <a:ext uri="{FF2B5EF4-FFF2-40B4-BE49-F238E27FC236}">
                <a16:creationId xmlns:a16="http://schemas.microsoft.com/office/drawing/2014/main" id="{27FA9FE6-BE63-4904-AB7F-761834D49F7C}"/>
              </a:ext>
            </a:extLst>
          </p:cNvPr>
          <p:cNvSpPr txBox="1"/>
          <p:nvPr/>
        </p:nvSpPr>
        <p:spPr>
          <a:xfrm>
            <a:off x="4829963" y="4188345"/>
            <a:ext cx="154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Restore</a:t>
            </a:r>
            <a:endParaRPr lang="en-US" sz="2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7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Lots</a:t>
            </a:r>
            <a:r>
              <a:rPr lang="zh-TW" altLang="en-US"/>
              <a:t> </a:t>
            </a:r>
            <a:r>
              <a:rPr lang="en-US" altLang="zh-TW"/>
              <a:t>of</a:t>
            </a:r>
            <a:r>
              <a:rPr lang="zh-TW" altLang="en-US"/>
              <a:t> </a:t>
            </a:r>
            <a:r>
              <a:rPr lang="en-US" altLang="zh-TW"/>
              <a:t>data</a:t>
            </a:r>
            <a:r>
              <a:rPr lang="zh-TW" altLang="en-US"/>
              <a:t> </a:t>
            </a:r>
            <a:r>
              <a:rPr lang="en-US" altLang="zh-TW"/>
              <a:t>inside</a:t>
            </a:r>
            <a:r>
              <a:rPr lang="zh-TW" altLang="en-US"/>
              <a:t> </a:t>
            </a:r>
            <a:r>
              <a:rPr lang="en-US" altLang="zh-TW"/>
              <a:t>VM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3" y="2775284"/>
            <a:ext cx="10515600" cy="32294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</p:txBody>
      </p:sp>
      <p:pic>
        <p:nvPicPr>
          <p:cNvPr id="7" name="圖片 6" descr="一張含有 向量圖形 的圖片&#10;&#10;自動產生的描述">
            <a:extLst>
              <a:ext uri="{FF2B5EF4-FFF2-40B4-BE49-F238E27FC236}">
                <a16:creationId xmlns:a16="http://schemas.microsoft.com/office/drawing/2014/main" id="{71A05568-5C77-49B5-A1A7-F6A3F419F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703" y="1765752"/>
            <a:ext cx="5065305" cy="50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6BE736E8-CB39-48A2-BB3F-308A9638ED42}"/>
              </a:ext>
            </a:extLst>
          </p:cNvPr>
          <p:cNvSpPr/>
          <p:nvPr/>
        </p:nvSpPr>
        <p:spPr>
          <a:xfrm>
            <a:off x="4322239" y="2749267"/>
            <a:ext cx="2940619" cy="3048296"/>
          </a:xfrm>
          <a:prstGeom prst="roundRect">
            <a:avLst>
              <a:gd name="adj" fmla="val 11724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80000">
                <a:srgbClr val="00B0F0">
                  <a:alpha val="0"/>
                </a:srgbClr>
              </a:gs>
              <a:gs pos="2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4C75FD5-1D06-46AE-A543-3FC08CF2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>
                <a:latin typeface="Arial"/>
                <a:ea typeface="微軟正黑體"/>
                <a:cs typeface="Arial"/>
              </a:rPr>
              <a:t>Data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high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availability:</a:t>
            </a:r>
            <a:br>
              <a:rPr lang="en-US" altLang="zh-TW" sz="4000"/>
            </a:br>
            <a:r>
              <a:rPr lang="en-US" altLang="zh-TW" sz="4000">
                <a:latin typeface="Arial"/>
                <a:ea typeface="微軟正黑體"/>
                <a:cs typeface="Arial"/>
              </a:rPr>
              <a:t>guest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OS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 +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mounted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storage</a:t>
            </a:r>
            <a:r>
              <a:rPr lang="zh-TW" altLang="en-US" sz="4000">
                <a:latin typeface="Arial"/>
                <a:ea typeface="新細明體"/>
                <a:cs typeface="Calibri Light"/>
              </a:rPr>
              <a:t>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D255C6-8BB6-4D56-ACCC-A74895A5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OS,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leverages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storages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iSCSI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SAMBA.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7C5EA296-6D5F-474A-AAE1-D40A095D1F65}"/>
              </a:ext>
            </a:extLst>
          </p:cNvPr>
          <p:cNvSpPr txBox="1">
            <a:spLocks/>
          </p:cNvSpPr>
          <p:nvPr/>
        </p:nvSpPr>
        <p:spPr>
          <a:xfrm>
            <a:off x="9154886" y="6213556"/>
            <a:ext cx="1807029" cy="422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TW" altLang="en-US" sz="1800">
                <a:ea typeface="新細明體"/>
                <a:cs typeface="Calibri" panose="020F0502020204030204"/>
              </a:rPr>
              <a:t>外部空間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3F0B9CB-B3B7-43AA-BB94-857EE28DE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108" y="3315681"/>
            <a:ext cx="1863219" cy="1860647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A906977-0F57-4E02-A6C3-1E7EFD7E893A}"/>
              </a:ext>
            </a:extLst>
          </p:cNvPr>
          <p:cNvSpPr txBox="1"/>
          <p:nvPr/>
        </p:nvSpPr>
        <p:spPr>
          <a:xfrm>
            <a:off x="2200790" y="3434903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33" name="圖片 32" descr="一張含有 物件 的圖片&#10;&#10;自動產生的描述">
            <a:extLst>
              <a:ext uri="{FF2B5EF4-FFF2-40B4-BE49-F238E27FC236}">
                <a16:creationId xmlns:a16="http://schemas.microsoft.com/office/drawing/2014/main" id="{1F6AF9A1-C719-4C67-9657-FE706FCD0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46" y="3974662"/>
            <a:ext cx="1198543" cy="861750"/>
          </a:xfrm>
          <a:prstGeom prst="rect">
            <a:avLst/>
          </a:prstGeom>
        </p:spPr>
      </p:pic>
      <p:sp>
        <p:nvSpPr>
          <p:cNvPr id="39" name="箭號: 向左 38">
            <a:extLst>
              <a:ext uri="{FF2B5EF4-FFF2-40B4-BE49-F238E27FC236}">
                <a16:creationId xmlns:a16="http://schemas.microsoft.com/office/drawing/2014/main" id="{574F4839-32CF-4C53-A37A-FCC5FB72263C}"/>
              </a:ext>
            </a:extLst>
          </p:cNvPr>
          <p:cNvSpPr/>
          <p:nvPr/>
        </p:nvSpPr>
        <p:spPr>
          <a:xfrm rot="10800000">
            <a:off x="3300392" y="3860034"/>
            <a:ext cx="974915" cy="813111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7">
            <a:extLst>
              <a:ext uri="{FF2B5EF4-FFF2-40B4-BE49-F238E27FC236}">
                <a16:creationId xmlns:a16="http://schemas.microsoft.com/office/drawing/2014/main" id="{2808239F-716D-4781-96FC-01B3D663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3" y="4189863"/>
            <a:ext cx="1059613" cy="1059613"/>
          </a:xfrm>
          <a:prstGeom prst="rect">
            <a:avLst/>
          </a:prstGeom>
        </p:spPr>
      </p:pic>
      <p:pic>
        <p:nvPicPr>
          <p:cNvPr id="41" name="圖片 9">
            <a:extLst>
              <a:ext uri="{FF2B5EF4-FFF2-40B4-BE49-F238E27FC236}">
                <a16:creationId xmlns:a16="http://schemas.microsoft.com/office/drawing/2014/main" id="{C108B61E-11DD-4022-B8D7-47F2B33FF65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5973652" y="4189863"/>
            <a:ext cx="1059613" cy="1059613"/>
          </a:xfrm>
          <a:prstGeom prst="rect">
            <a:avLst/>
          </a:prstGeom>
        </p:spPr>
      </p:pic>
      <p:pic>
        <p:nvPicPr>
          <p:cNvPr id="43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008C1DDB-5C8C-4D06-943E-B91C7863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942" y="2480917"/>
            <a:ext cx="1269985" cy="12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箭號: 左-右雙向 45">
            <a:extLst>
              <a:ext uri="{FF2B5EF4-FFF2-40B4-BE49-F238E27FC236}">
                <a16:creationId xmlns:a16="http://schemas.microsoft.com/office/drawing/2014/main" id="{68DA2256-E78F-4924-BFD9-9AB62F01300D}"/>
              </a:ext>
            </a:extLst>
          </p:cNvPr>
          <p:cNvSpPr/>
          <p:nvPr/>
        </p:nvSpPr>
        <p:spPr>
          <a:xfrm rot="21540000">
            <a:off x="7134110" y="3848695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latin typeface="Arial" panose="020B0604020202020204" pitchFamily="34" charset="0"/>
                <a:cs typeface="Arial" panose="020B0604020202020204" pitchFamily="34" charset="0"/>
              </a:rPr>
              <a:t>CIFS/SMB</a:t>
            </a:r>
          </a:p>
        </p:txBody>
      </p:sp>
      <p:sp>
        <p:nvSpPr>
          <p:cNvPr id="49" name="箭號: 左-右雙向 48">
            <a:extLst>
              <a:ext uri="{FF2B5EF4-FFF2-40B4-BE49-F238E27FC236}">
                <a16:creationId xmlns:a16="http://schemas.microsoft.com/office/drawing/2014/main" id="{F0C13274-1CEA-40E9-A731-E95614DD987A}"/>
              </a:ext>
            </a:extLst>
          </p:cNvPr>
          <p:cNvSpPr/>
          <p:nvPr/>
        </p:nvSpPr>
        <p:spPr>
          <a:xfrm rot="21540000">
            <a:off x="7134108" y="2766560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latin typeface="Arial" panose="020B0604020202020204" pitchFamily="34" charset="0"/>
                <a:cs typeface="Arial" panose="020B0604020202020204" pitchFamily="34" charset="0"/>
              </a:rPr>
              <a:t>iSCSI</a:t>
            </a:r>
          </a:p>
        </p:txBody>
      </p:sp>
      <p:sp>
        <p:nvSpPr>
          <p:cNvPr id="50" name="箭號: 左-右雙向 49">
            <a:extLst>
              <a:ext uri="{FF2B5EF4-FFF2-40B4-BE49-F238E27FC236}">
                <a16:creationId xmlns:a16="http://schemas.microsoft.com/office/drawing/2014/main" id="{CE8993DB-E84F-458C-B9F5-B0E092022307}"/>
              </a:ext>
            </a:extLst>
          </p:cNvPr>
          <p:cNvSpPr/>
          <p:nvPr/>
        </p:nvSpPr>
        <p:spPr>
          <a:xfrm rot="21540000">
            <a:off x="7134109" y="4938665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NFS</a:t>
            </a:r>
            <a:endParaRPr lang="zh-TW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FE51210-B05B-4B47-872B-335CCBE2A895}"/>
              </a:ext>
            </a:extLst>
          </p:cNvPr>
          <p:cNvSpPr txBox="1">
            <a:spLocks/>
          </p:cNvSpPr>
          <p:nvPr/>
        </p:nvSpPr>
        <p:spPr>
          <a:xfrm>
            <a:off x="4544064" y="3444268"/>
            <a:ext cx="2538325" cy="422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zh-TW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Guest</a:t>
            </a:r>
            <a:r>
              <a:rPr lang="zh-TW" altLang="en-US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OS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5" name="Picture 27">
            <a:extLst>
              <a:ext uri="{FF2B5EF4-FFF2-40B4-BE49-F238E27FC236}">
                <a16:creationId xmlns:a16="http://schemas.microsoft.com/office/drawing/2014/main" id="{10A22A81-E747-45CF-839E-5D26527C9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680" y="3875687"/>
            <a:ext cx="980508" cy="781804"/>
          </a:xfrm>
          <a:prstGeom prst="rect">
            <a:avLst/>
          </a:prstGeom>
        </p:spPr>
      </p:pic>
      <p:pic>
        <p:nvPicPr>
          <p:cNvPr id="56" name="Picture 27">
            <a:extLst>
              <a:ext uri="{FF2B5EF4-FFF2-40B4-BE49-F238E27FC236}">
                <a16:creationId xmlns:a16="http://schemas.microsoft.com/office/drawing/2014/main" id="{912E710D-CBA8-44BD-8F75-A85069456C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680" y="4921371"/>
            <a:ext cx="980508" cy="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97E4821F-5378-4AC9-92D3-EDBAABB19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4381"/>
            <a:ext cx="1219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</a:t>
            </a:r>
            <a:r>
              <a:rPr lang="zh-TW" altLang="en-US"/>
              <a:t> </a:t>
            </a:r>
            <a:r>
              <a:rPr lang="en-US" altLang="zh-TW"/>
              <a:t>availability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remote</a:t>
            </a:r>
            <a:r>
              <a:rPr lang="zh-TW" altLang="en-US"/>
              <a:t> </a:t>
            </a:r>
            <a:r>
              <a:rPr lang="en-US" altLang="zh-TW"/>
              <a:t>mount</a:t>
            </a:r>
            <a:r>
              <a:rPr lang="zh-TW" altLang="en-US"/>
              <a:t> </a:t>
            </a:r>
            <a:r>
              <a:rPr lang="en-US" altLang="zh-TW"/>
              <a:t>&amp;</a:t>
            </a:r>
            <a:r>
              <a:rPr lang="zh-TW" altLang="en-US"/>
              <a:t> </a:t>
            </a:r>
            <a:r>
              <a:rPr lang="en-US" altLang="zh-TW"/>
              <a:t>hybrid</a:t>
            </a:r>
            <a:r>
              <a:rPr lang="zh-TW" altLang="en-US"/>
              <a:t> </a:t>
            </a:r>
            <a:r>
              <a:rPr lang="en-US" altLang="zh-TW"/>
              <a:t>cloud</a:t>
            </a:r>
            <a:r>
              <a:rPr lang="zh-TW" altLang="en-US"/>
              <a:t> </a:t>
            </a:r>
            <a:r>
              <a:rPr lang="en-US" altLang="zh-TW"/>
              <a:t>solution</a:t>
            </a:r>
            <a:endParaRPr 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F2E6941-4BE1-41F6-B4E0-34309912B179}"/>
              </a:ext>
            </a:extLst>
          </p:cNvPr>
          <p:cNvSpPr/>
          <p:nvPr/>
        </p:nvSpPr>
        <p:spPr>
          <a:xfrm>
            <a:off x="602213" y="1860069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94E7E6C-B64C-4480-A9F8-5E192238EC9C}"/>
              </a:ext>
            </a:extLst>
          </p:cNvPr>
          <p:cNvSpPr/>
          <p:nvPr/>
        </p:nvSpPr>
        <p:spPr>
          <a:xfrm>
            <a:off x="602213" y="2474550"/>
            <a:ext cx="5404369" cy="18756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72AB15D-278B-4270-8A5A-40D7FEC58D04}"/>
              </a:ext>
            </a:extLst>
          </p:cNvPr>
          <p:cNvSpPr txBox="1"/>
          <p:nvPr/>
        </p:nvSpPr>
        <p:spPr>
          <a:xfrm>
            <a:off x="769668" y="1968574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File-level</a:t>
            </a:r>
            <a:endParaRPr lang="zh-TW" altLang="en-US" sz="2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5594C2-4D68-4D03-9FF5-26F72BEF1EC8}"/>
              </a:ext>
            </a:extLst>
          </p:cNvPr>
          <p:cNvSpPr txBox="1"/>
          <p:nvPr/>
        </p:nvSpPr>
        <p:spPr>
          <a:xfrm>
            <a:off x="769668" y="2871498"/>
            <a:ext cx="5084404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Mount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shared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folders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via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CIFS/SMB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Hybrid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Cloud: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VJBOD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Cloud,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CacheMount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3DA8EFC-BD2A-4949-A033-26D5C828EFCA}"/>
              </a:ext>
            </a:extLst>
          </p:cNvPr>
          <p:cNvSpPr/>
          <p:nvPr/>
        </p:nvSpPr>
        <p:spPr>
          <a:xfrm>
            <a:off x="6197605" y="1860069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B4B6E6D-ADE8-4893-8015-5522FBDC7DD8}"/>
              </a:ext>
            </a:extLst>
          </p:cNvPr>
          <p:cNvSpPr/>
          <p:nvPr/>
        </p:nvSpPr>
        <p:spPr>
          <a:xfrm>
            <a:off x="6197605" y="2474550"/>
            <a:ext cx="5404369" cy="18756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3DAA1B-B15A-44B7-9028-107E8FB8E157}"/>
              </a:ext>
            </a:extLst>
          </p:cNvPr>
          <p:cNvSpPr txBox="1"/>
          <p:nvPr/>
        </p:nvSpPr>
        <p:spPr>
          <a:xfrm>
            <a:off x="6365060" y="1968574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Block-level</a:t>
            </a:r>
            <a:endParaRPr lang="zh-TW" altLang="en-US" sz="2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28C285-BCAD-4AC7-A1D0-0DA806A5A7F6}"/>
              </a:ext>
            </a:extLst>
          </p:cNvPr>
          <p:cNvSpPr txBox="1"/>
          <p:nvPr/>
        </p:nvSpPr>
        <p:spPr>
          <a:xfrm>
            <a:off x="7135048" y="2966573"/>
            <a:ext cx="4394579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Mount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Hybrid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Cloud: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VJBOD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26093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9">
            <a:extLst>
              <a:ext uri="{FF2B5EF4-FFF2-40B4-BE49-F238E27FC236}">
                <a16:creationId xmlns:a16="http://schemas.microsoft.com/office/drawing/2014/main" id="{33EFD358-D6CD-4D20-9497-37D1AF0D1D2C}"/>
              </a:ext>
            </a:extLst>
          </p:cNvPr>
          <p:cNvSpPr txBox="1"/>
          <p:nvPr/>
        </p:nvSpPr>
        <p:spPr>
          <a:xfrm>
            <a:off x="1553" y="2184718"/>
            <a:ext cx="5824863" cy="109248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</a:t>
            </a:r>
            <a:r>
              <a:rPr lang="zh-TW" altLang="en-US"/>
              <a:t> </a:t>
            </a:r>
            <a:r>
              <a:rPr lang="en-US" altLang="zh-TW"/>
              <a:t>Availability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File</a:t>
            </a:r>
            <a:r>
              <a:rPr lang="zh-TW" altLang="en-US"/>
              <a:t> </a:t>
            </a:r>
            <a:r>
              <a:rPr lang="en-US" altLang="zh-TW"/>
              <a:t>Level</a:t>
            </a:r>
            <a:r>
              <a:rPr lang="zh-TW" altLang="en-US"/>
              <a:t> </a:t>
            </a:r>
            <a:r>
              <a:rPr lang="en-US" altLang="zh-TW"/>
              <a:t>(1/2)</a:t>
            </a:r>
            <a:r>
              <a:rPr lang="zh-TW" altLang="en-US"/>
              <a:t>  </a:t>
            </a:r>
            <a:endParaRPr lang="en-US"/>
          </a:p>
        </p:txBody>
      </p:sp>
      <p:sp>
        <p:nvSpPr>
          <p:cNvPr id="61" name="內容版面配置區 2">
            <a:extLst>
              <a:ext uri="{FF2B5EF4-FFF2-40B4-BE49-F238E27FC236}">
                <a16:creationId xmlns:a16="http://schemas.microsoft.com/office/drawing/2014/main" id="{428B0B1D-BC6D-4564-91D1-B35C8AC0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0" y="1416002"/>
            <a:ext cx="10736179" cy="99339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CacheMount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folders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folders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SMB/AFP.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AD320FB-72AD-4D41-8B62-4DBD7773B77D}"/>
              </a:ext>
            </a:extLst>
          </p:cNvPr>
          <p:cNvGrpSpPr/>
          <p:nvPr/>
        </p:nvGrpSpPr>
        <p:grpSpPr>
          <a:xfrm>
            <a:off x="1190038" y="3515531"/>
            <a:ext cx="3232890" cy="2196889"/>
            <a:chOff x="1031627" y="3612909"/>
            <a:chExt cx="2151115" cy="1461776"/>
          </a:xfrm>
        </p:grpSpPr>
        <p:grpSp>
          <p:nvGrpSpPr>
            <p:cNvPr id="36" name="群組 23">
              <a:extLst>
                <a:ext uri="{FF2B5EF4-FFF2-40B4-BE49-F238E27FC236}">
                  <a16:creationId xmlns:a16="http://schemas.microsoft.com/office/drawing/2014/main" id="{E59DF145-9594-4411-84F1-9FD3594674D1}"/>
                </a:ext>
              </a:extLst>
            </p:cNvPr>
            <p:cNvGrpSpPr/>
            <p:nvPr/>
          </p:nvGrpSpPr>
          <p:grpSpPr>
            <a:xfrm>
              <a:off x="1031627" y="3612909"/>
              <a:ext cx="2137625" cy="658205"/>
              <a:chOff x="1043222" y="1789946"/>
              <a:chExt cx="2149355" cy="682890"/>
            </a:xfrm>
          </p:grpSpPr>
          <p:pic>
            <p:nvPicPr>
              <p:cNvPr id="37" name="Picture 36" descr="https://lh4.googleusercontent.com/K9V2IiA9lNjQ1bEivo1ZgqjOHErvSxm5mVIOkLfvS4AV_fruAS_ZGl8d77W240EC3k6e504hgmF0cHbqKzwGjNf5PitpvqSoTAJTXYJRjml246jnOQT5Pi8XFvCM9bHK5-as3-f__KM">
                <a:extLst>
                  <a:ext uri="{FF2B5EF4-FFF2-40B4-BE49-F238E27FC236}">
                    <a16:creationId xmlns:a16="http://schemas.microsoft.com/office/drawing/2014/main" id="{910C6DDD-4B8E-4108-8E58-2DADDD833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1112" y="1789946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38" name="Picture 37" descr="https://lh6.googleusercontent.com/SA4uCyR_L2jYMxGHC8JcQTlO_Fi9fvJ01WwSys_hjF9oiyvEopa8yurvBgrShk7u3W0l2n2QRfE8VniYiUpT9MM2LO5_H_HvyxoJmc3E-O73Jp3siIe-6VnvGCawf8RH_MkgmPsSCCc">
                <a:extLst>
                  <a:ext uri="{FF2B5EF4-FFF2-40B4-BE49-F238E27FC236}">
                    <a16:creationId xmlns:a16="http://schemas.microsoft.com/office/drawing/2014/main" id="{3FD62D7E-8239-4A36-B4B3-C9E06C63B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56460" y="2170062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https://lh5.googleusercontent.com/b23u0ELh4hL_awB9Ww8vAh7Zb4GFaTyM9JSXkjRp0Op_jSl8QgyYQgVBe80qtGNDzwNoQ_JvJG05J8wcqXnnj88_y22ro12VeuppteRlA4uAOloCT_8w_iXv6JburYdSsGUPeN8tvh0">
                <a:extLst>
                  <a:ext uri="{FF2B5EF4-FFF2-40B4-BE49-F238E27FC236}">
                    <a16:creationId xmlns:a16="http://schemas.microsoft.com/office/drawing/2014/main" id="{D405F575-7A8D-4C16-ACAD-11505E6FF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2375" y="2170735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0" name="Picture 7" descr="https://lh4.googleusercontent.com/H0XP8Jf23xF4_It_H1HIamwPlS0OZnb3ZwylCZIXa5x1H1pjl1FKTmmTa11CmKxi-TwaH1XwEv7df8G1O0IuSBfh7FZdZEG3Xi9ZVf7j1NH65lhVqI8w79kvWfz-rfCtXFel6RoBJoI">
                <a:extLst>
                  <a:ext uri="{FF2B5EF4-FFF2-40B4-BE49-F238E27FC236}">
                    <a16:creationId xmlns:a16="http://schemas.microsoft.com/office/drawing/2014/main" id="{4F4231DE-E4FD-4CB3-9C63-369E2DD97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222" y="1791923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1" name="Picture 10" descr="https://lh5.googleusercontent.com/yDLc8xkAuuVx7crlIE2KNk0ewYBuVYjSKxQ5-0kgPW8S4En-3J4DTgJmPELmxQwN8JbJhTMB-lKlBnEcEA2ejrh6oEbgoTK2g0aeYzDlI4TflzYSmKvfwz4Q5HPlbLA48sdewMmt2yE">
                <a:extLst>
                  <a:ext uri="{FF2B5EF4-FFF2-40B4-BE49-F238E27FC236}">
                    <a16:creationId xmlns:a16="http://schemas.microsoft.com/office/drawing/2014/main" id="{89ED6C6D-BE28-4DCC-B9E3-54BEF8DDDF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00761" y="1791040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2" name="Picture 12" descr="https://lh6.googleusercontent.com/2xwQyO-ybTkAAlCBIc-utXfwa8yEQQSBOAN-mgL1KmFDhzHTcwDZurEnS8G2FhqCXXCnpOPtRB_CV8CWFBHxHvni3DZq0v5Sk5cCLBPtfAkLh-dgfn7WvbsGNgqzb29qmdTvvAUQc_E">
                <a:extLst>
                  <a:ext uri="{FF2B5EF4-FFF2-40B4-BE49-F238E27FC236}">
                    <a16:creationId xmlns:a16="http://schemas.microsoft.com/office/drawing/2014/main" id="{050DF5E8-93AF-4A80-A226-AACF32E0E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92375" y="1789946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3" name="Picture 13" descr="https://lh5.googleusercontent.com/Un2FspDsSs-A7u1QrWpTV3KlHwhMgCy3UIZ2tLWbfcIB6mPl-7BdzEpD06UtzBsVPLwneo2U0bzBA89nvv9YudgnqGutPfpcvjkJs1D25xY_alzqWo-znyDdLeS9QE5Up-7UQO0qZIE">
                <a:extLst>
                  <a:ext uri="{FF2B5EF4-FFF2-40B4-BE49-F238E27FC236}">
                    <a16:creationId xmlns:a16="http://schemas.microsoft.com/office/drawing/2014/main" id="{67E09F77-6F7A-40FD-805C-35D1B465E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43895" y="2171962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s://lh3.googleusercontent.com/tt_AoumHnwvy4yDK_XqLGyDQRXd4qwpAD7lhoInKWc-stRPWnIZWWSYYLae7i3UfSpefEhRxYlb5d03ZVA71X7QTHmkwEUknw0I9qEGn5XeMBDgWDCSXJFpOO_4jxFHFhk5qQNgB238">
                <a:extLst>
                  <a:ext uri="{FF2B5EF4-FFF2-40B4-BE49-F238E27FC236}">
                    <a16:creationId xmlns:a16="http://schemas.microsoft.com/office/drawing/2014/main" id="{1FA9A623-8D51-4D81-A195-AF39FC1BF0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55787" y="1789947"/>
                <a:ext cx="300202" cy="300200"/>
              </a:xfrm>
              <a:prstGeom prst="rect">
                <a:avLst/>
              </a:prstGeom>
              <a:noFill/>
            </p:spPr>
          </p:pic>
          <p:pic>
            <p:nvPicPr>
              <p:cNvPr id="45" name="Picture 23" descr="C:\Users\Josh Chen\Desktop\sharefile.png">
                <a:extLst>
                  <a:ext uri="{FF2B5EF4-FFF2-40B4-BE49-F238E27FC236}">
                    <a16:creationId xmlns:a16="http://schemas.microsoft.com/office/drawing/2014/main" id="{4AE67D72-507D-40B9-A8EA-707ECE586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441" y="2171678"/>
                <a:ext cx="301158" cy="301158"/>
              </a:xfrm>
              <a:prstGeom prst="rect">
                <a:avLst/>
              </a:prstGeom>
              <a:noFill/>
            </p:spPr>
          </p:pic>
          <p:pic>
            <p:nvPicPr>
              <p:cNvPr id="46" name="Picture 25" descr="C:\Users\Josh Chen\Desktop\OneDrive.png">
                <a:extLst>
                  <a:ext uri="{FF2B5EF4-FFF2-40B4-BE49-F238E27FC236}">
                    <a16:creationId xmlns:a16="http://schemas.microsoft.com/office/drawing/2014/main" id="{90E1E31E-9566-4A28-B063-A14899AF9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708" y="2170451"/>
                <a:ext cx="301158" cy="301158"/>
              </a:xfrm>
              <a:prstGeom prst="rect">
                <a:avLst/>
              </a:prstGeom>
              <a:noFill/>
            </p:spPr>
          </p:pic>
        </p:grpSp>
        <p:pic>
          <p:nvPicPr>
            <p:cNvPr id="47" name="Picture 6" descr="https://lh4.googleusercontent.com/JLwINZBR99tkGPRx3FA7rWHaz4lrB4beEXvVDTvYNOP5IjDY41yBYtDUGLBFNzd38AYzYdEORsJ-Hu3sSmrbpf6Ffqy12-Oo0oN_j-ZoxY98DIhex5SxovJCSE67G7Vulk2lJvUhbwo">
              <a:extLst>
                <a:ext uri="{FF2B5EF4-FFF2-40B4-BE49-F238E27FC236}">
                  <a16:creationId xmlns:a16="http://schemas.microsoft.com/office/drawing/2014/main" id="{299B9F5D-3103-4EB2-A3C7-18BE663D2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72208" y="476415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48" name="Picture 8" descr="https://lh3.googleusercontent.com/hnn68hOWXAfi-2buhync8Ho5N6Mh1Cia1p0BYKEFmgSCSweBZZvfugkqQyrghaN8zyIsBFAl27eld7JprW8x9O13h7UnOZtO0T-xd_Tym8bWTlhrMjby8MzOdHSSIAxcK-61egURb-U">
              <a:extLst>
                <a:ext uri="{FF2B5EF4-FFF2-40B4-BE49-F238E27FC236}">
                  <a16:creationId xmlns:a16="http://schemas.microsoft.com/office/drawing/2014/main" id="{B763560C-8FF6-4067-BC9B-00B6B869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7171" y="436349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49" name="Picture 9" descr="https://lh3.googleusercontent.com/P4OJxLNf-0l3nfs9F8p39ujclzvA-Sa4M3YFDfLyGXNdBF1S3hW2XVX-Pa8PtbpzLQ3_u9J04ppaJpMsBi50EFF2NsGeZerLXGD3JSyvXDdNG-CPz4isgqbQJzagwjjPyqb3c8hNW_s">
              <a:extLst>
                <a:ext uri="{FF2B5EF4-FFF2-40B4-BE49-F238E27FC236}">
                  <a16:creationId xmlns:a16="http://schemas.microsoft.com/office/drawing/2014/main" id="{01535909-F787-4F51-80C0-8F29BC61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7887" y="4745155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0" name="Picture 11" descr="https://lh4.googleusercontent.com/mK6k9HxxlQ3iieT8IW0gEWxdyKJgYfYBWwdBvN0lRLu8_cGB7X1lN2KOXLFP9TXD-UMxtXANPXor198AJF-FyeUM35snyzMMvdZbcQ_OmxIfdMdUejC5Cy8R8FjD2RfZBKEHA0hMPus">
              <a:extLst>
                <a:ext uri="{FF2B5EF4-FFF2-40B4-BE49-F238E27FC236}">
                  <a16:creationId xmlns:a16="http://schemas.microsoft.com/office/drawing/2014/main" id="{B7F6DC5B-2B80-4F95-8489-9531A0B06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31772" y="475629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1" name="Picture 14" descr="https://lh5.googleusercontent.com/c-VuMbfcURQcWQtCVz--q6LxBcxY3slbhaPIm-dpbfmvPNMaYWQ0ipmkTPMv3hgaGWf0TANE0FBtUZDit-HSbunIQrWF1jmbyek1KF3PBDz6g-NiamNTqP8O87dLx0eyXxwaNQ9vD-Y">
              <a:extLst>
                <a:ext uri="{FF2B5EF4-FFF2-40B4-BE49-F238E27FC236}">
                  <a16:creationId xmlns:a16="http://schemas.microsoft.com/office/drawing/2014/main" id="{63DF892F-FCFE-43FD-8E3F-3DC0E4043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69825" y="437135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2" name="Picture 15" descr="https://lh4.googleusercontent.com/jAQgNPnfGRQtJiItDhMyoQENWRIQueXO-SLCN41rfXwPvMZuHJtzjbth4T8SNT5oRKkLFgmEAadaVDCJB13v1Az3VFJT2I3_g54luBgTg4dwUO_hTpbJCci5nMf47m0hNNun4ZJmKe8">
              <a:extLst>
                <a:ext uri="{FF2B5EF4-FFF2-40B4-BE49-F238E27FC236}">
                  <a16:creationId xmlns:a16="http://schemas.microsoft.com/office/drawing/2014/main" id="{AC04948F-9046-4CE6-8EC3-0728D5077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13928" y="4747828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3" name="Picture 16" descr="https://lh3.googleusercontent.com/6NBXHIDeSHzKas-KeL_-8NU77BUwwUodC8lXj_BGNUvuNeIFJ8y0d_XVUE3GGZkgdaAi7g31BOFz7W1nsfAWuDXt_ZNuak58YvwKvtxkNI4xEIRA9sr0IOjH5_EX8BEtt9F1XtuwGe4">
              <a:extLst>
                <a:ext uri="{FF2B5EF4-FFF2-40B4-BE49-F238E27FC236}">
                  <a16:creationId xmlns:a16="http://schemas.microsoft.com/office/drawing/2014/main" id="{C94DEBCD-23BD-419D-B031-75B80EEB1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03146" y="437203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4" name="Picture 17" descr="https://lh5.googleusercontent.com/C8QzIakFcFWiw6MJ3mPEyu4TKurUeb60BiG6wDhqfyOBNvUzPhk8fpG1lpEDSsKBCcuqpuH6rj2PFlRi0SPcQAvS-8RgaQm8Xqw9Gqs6GtdCOCGwoRa_L_cpxFOIQmIEnwV5SWCLxcM">
              <a:extLst>
                <a:ext uri="{FF2B5EF4-FFF2-40B4-BE49-F238E27FC236}">
                  <a16:creationId xmlns:a16="http://schemas.microsoft.com/office/drawing/2014/main" id="{98A848D4-3AC7-4301-AABE-FA0E87828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87484" y="436424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5" name="Picture 18" descr="https://lh6.googleusercontent.com/1Fw3w_v3U-JCXnaUH8XlVuQyMkyy_8VgeJh6BG0241g0x8Qug7joSVqEqrkf7KpGjCj2Gqadcur-sVBW0hsMJcZlMz6ZadniH0IO-8I6aEw5qfIPXR9HtNX2-SkhY3vz4vyaUqDOMlo">
              <a:extLst>
                <a:ext uri="{FF2B5EF4-FFF2-40B4-BE49-F238E27FC236}">
                  <a16:creationId xmlns:a16="http://schemas.microsoft.com/office/drawing/2014/main" id="{726EE885-1D00-4A0C-A6C3-8C7861F71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37654" y="436424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6" name="Picture 20" descr="Image result for è¯çºé²">
              <a:extLst>
                <a:ext uri="{FF2B5EF4-FFF2-40B4-BE49-F238E27FC236}">
                  <a16:creationId xmlns:a16="http://schemas.microsoft.com/office/drawing/2014/main" id="{C0AC8751-C76A-4A18-9A39-F913AD909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299" t="2107" r="32593" b="45223"/>
            <a:stretch>
              <a:fillRect/>
            </a:stretch>
          </p:blipFill>
          <p:spPr bwMode="auto">
            <a:xfrm>
              <a:off x="1484281" y="4746329"/>
              <a:ext cx="310534" cy="310533"/>
            </a:xfrm>
            <a:prstGeom prst="rect">
              <a:avLst/>
            </a:prstGeom>
            <a:noFill/>
          </p:spPr>
        </p:pic>
      </p:grpSp>
      <p:pic>
        <p:nvPicPr>
          <p:cNvPr id="58" name="Google Shape;207;p25">
            <a:extLst>
              <a:ext uri="{FF2B5EF4-FFF2-40B4-BE49-F238E27FC236}">
                <a16:creationId xmlns:a16="http://schemas.microsoft.com/office/drawing/2014/main" id="{FE34C326-04D5-4DBE-BC60-33B46143116D}"/>
              </a:ext>
            </a:extLst>
          </p:cNvPr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459" y="2233265"/>
            <a:ext cx="957086" cy="9933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2294102" y="2463056"/>
            <a:ext cx="24707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2800" err="1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CacheMount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9" name="文字方塊 34">
            <a:extLst>
              <a:ext uri="{FF2B5EF4-FFF2-40B4-BE49-F238E27FC236}">
                <a16:creationId xmlns:a16="http://schemas.microsoft.com/office/drawing/2014/main" id="{D7596CA3-20D6-4772-BC22-432DD1C54C34}"/>
              </a:ext>
            </a:extLst>
          </p:cNvPr>
          <p:cNvSpPr txBox="1"/>
          <p:nvPr/>
        </p:nvSpPr>
        <p:spPr>
          <a:xfrm>
            <a:off x="1199096" y="5821603"/>
            <a:ext cx="32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Public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service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(file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object)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箭號: 向左 61">
            <a:extLst>
              <a:ext uri="{FF2B5EF4-FFF2-40B4-BE49-F238E27FC236}">
                <a16:creationId xmlns:a16="http://schemas.microsoft.com/office/drawing/2014/main" id="{5144228C-7A4A-432F-B325-6036622B08B7}"/>
              </a:ext>
            </a:extLst>
          </p:cNvPr>
          <p:cNvSpPr/>
          <p:nvPr/>
        </p:nvSpPr>
        <p:spPr>
          <a:xfrm rot="10800000">
            <a:off x="4608129" y="3994589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箭號: 向左 62">
            <a:extLst>
              <a:ext uri="{FF2B5EF4-FFF2-40B4-BE49-F238E27FC236}">
                <a16:creationId xmlns:a16="http://schemas.microsoft.com/office/drawing/2014/main" id="{C0780EE4-60C1-44EA-9935-A072E810239C}"/>
              </a:ext>
            </a:extLst>
          </p:cNvPr>
          <p:cNvSpPr/>
          <p:nvPr/>
        </p:nvSpPr>
        <p:spPr>
          <a:xfrm>
            <a:off x="4542068" y="4623704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34">
            <a:extLst>
              <a:ext uri="{FF2B5EF4-FFF2-40B4-BE49-F238E27FC236}">
                <a16:creationId xmlns:a16="http://schemas.microsoft.com/office/drawing/2014/main" id="{9A4AE58D-743F-478E-9710-2939AC019D17}"/>
              </a:ext>
            </a:extLst>
          </p:cNvPr>
          <p:cNvSpPr txBox="1"/>
          <p:nvPr/>
        </p:nvSpPr>
        <p:spPr>
          <a:xfrm>
            <a:off x="5826417" y="5563252"/>
            <a:ext cx="23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8" name="箭號: 向左 67">
            <a:extLst>
              <a:ext uri="{FF2B5EF4-FFF2-40B4-BE49-F238E27FC236}">
                <a16:creationId xmlns:a16="http://schemas.microsoft.com/office/drawing/2014/main" id="{B429943E-F9D0-4282-9E39-FB88B773DEEA}"/>
              </a:ext>
            </a:extLst>
          </p:cNvPr>
          <p:cNvSpPr/>
          <p:nvPr/>
        </p:nvSpPr>
        <p:spPr>
          <a:xfrm rot="10800000">
            <a:off x="8288058" y="3994589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箭號: 向左 68">
            <a:extLst>
              <a:ext uri="{FF2B5EF4-FFF2-40B4-BE49-F238E27FC236}">
                <a16:creationId xmlns:a16="http://schemas.microsoft.com/office/drawing/2014/main" id="{B9C96E7B-A5D4-48E6-A31F-3F3506062C5C}"/>
              </a:ext>
            </a:extLst>
          </p:cNvPr>
          <p:cNvSpPr/>
          <p:nvPr/>
        </p:nvSpPr>
        <p:spPr>
          <a:xfrm>
            <a:off x="8221997" y="4623704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BB19E787-EF47-4721-B9B8-256186C2ED8C}"/>
              </a:ext>
            </a:extLst>
          </p:cNvPr>
          <p:cNvSpPr txBox="1"/>
          <p:nvPr/>
        </p:nvSpPr>
        <p:spPr>
          <a:xfrm>
            <a:off x="9654981" y="5563252"/>
            <a:ext cx="7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2" name="圖片 71" descr="一張含有 物件 的圖片&#10;&#10;自動產生的描述">
            <a:extLst>
              <a:ext uri="{FF2B5EF4-FFF2-40B4-BE49-F238E27FC236}">
                <a16:creationId xmlns:a16="http://schemas.microsoft.com/office/drawing/2014/main" id="{389E8713-C3B9-413D-B28D-D2331378DFF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00" y="4359007"/>
            <a:ext cx="1436172" cy="1032604"/>
          </a:xfrm>
          <a:prstGeom prst="rect">
            <a:avLst/>
          </a:prstGeom>
        </p:spPr>
      </p:pic>
      <p:sp>
        <p:nvSpPr>
          <p:cNvPr id="74" name="TextBox 5">
            <a:extLst>
              <a:ext uri="{FF2B5EF4-FFF2-40B4-BE49-F238E27FC236}">
                <a16:creationId xmlns:a16="http://schemas.microsoft.com/office/drawing/2014/main" id="{CE2DDC9D-1B65-45BE-B679-E4E26547883A}"/>
              </a:ext>
            </a:extLst>
          </p:cNvPr>
          <p:cNvSpPr txBox="1"/>
          <p:nvPr/>
        </p:nvSpPr>
        <p:spPr>
          <a:xfrm>
            <a:off x="4465022" y="3383009"/>
            <a:ext cx="185853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Convert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(object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storage)</a:t>
            </a:r>
            <a:endParaRPr lang="zh-TW" altLang="en-US" b="1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8FE26730-0583-4C67-8695-9F3B170CA479}"/>
              </a:ext>
            </a:extLst>
          </p:cNvPr>
          <p:cNvSpPr txBox="1"/>
          <p:nvPr/>
        </p:nvSpPr>
        <p:spPr>
          <a:xfrm>
            <a:off x="8108574" y="3619785"/>
            <a:ext cx="122790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ts val="1600"/>
              </a:lnSpc>
              <a:defRPr b="1">
                <a:solidFill>
                  <a:srgbClr val="E82B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GB" altLang="zh-TW">
                <a:latin typeface="Arial" panose="020B0604020202020204" pitchFamily="34" charset="0"/>
                <a:cs typeface="Arial" panose="020B0604020202020204" pitchFamily="34" charset="0"/>
              </a:rPr>
              <a:t>SMB/AFP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F2DEEE-F757-4EA6-A8C2-6E0E5BD2DA1C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417" y="3950390"/>
            <a:ext cx="1441221" cy="1441221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E64D0F1A-3539-4E0C-A1A1-5E1691E7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549" y="4501015"/>
            <a:ext cx="833289" cy="8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</a:t>
            </a:r>
            <a:r>
              <a:rPr lang="zh-TW" altLang="en-US"/>
              <a:t> </a:t>
            </a:r>
            <a:r>
              <a:rPr lang="en-US" altLang="zh-TW"/>
              <a:t>Availability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File</a:t>
            </a:r>
            <a:r>
              <a:rPr lang="zh-TW" altLang="en-US"/>
              <a:t> </a:t>
            </a:r>
            <a:r>
              <a:rPr lang="en-US" altLang="zh-TW"/>
              <a:t>Level</a:t>
            </a:r>
            <a:r>
              <a:rPr lang="zh-TW" altLang="en-US"/>
              <a:t> </a:t>
            </a:r>
            <a:r>
              <a:rPr lang="en-US" altLang="zh-TW"/>
              <a:t>(2/2)</a:t>
            </a:r>
            <a:r>
              <a:rPr lang="zh-TW" altLang="en-US"/>
              <a:t> </a:t>
            </a:r>
            <a:endParaRPr lang="en-US"/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428B0B1D-BC6D-4564-91D1-B35C8AC0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4" y="1503214"/>
            <a:ext cx="10984832" cy="46737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provider,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cloud,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usage.</a:t>
            </a:r>
            <a:b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D8332659-3FFB-4153-B2DF-379CDB3E9033}"/>
              </a:ext>
            </a:extLst>
          </p:cNvPr>
          <p:cNvSpPr txBox="1"/>
          <p:nvPr/>
        </p:nvSpPr>
        <p:spPr>
          <a:xfrm>
            <a:off x="1553" y="2396976"/>
            <a:ext cx="5824863" cy="109248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>
              <a:solidFill>
                <a:schemeClr val="tx1"/>
              </a:solidFill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22FD7B7F-9342-4C90-820D-A482DC0550B7}"/>
              </a:ext>
            </a:extLst>
          </p:cNvPr>
          <p:cNvGrpSpPr/>
          <p:nvPr/>
        </p:nvGrpSpPr>
        <p:grpSpPr>
          <a:xfrm>
            <a:off x="1190256" y="3999959"/>
            <a:ext cx="3232672" cy="1068835"/>
            <a:chOff x="1031772" y="4363499"/>
            <a:chExt cx="2150970" cy="711186"/>
          </a:xfrm>
        </p:grpSpPr>
        <p:pic>
          <p:nvPicPr>
            <p:cNvPr id="59" name="Picture 6" descr="https://lh4.googleusercontent.com/JLwINZBR99tkGPRx3FA7rWHaz4lrB4beEXvVDTvYNOP5IjDY41yBYtDUGLBFNzd38AYzYdEORsJ-Hu3sSmrbpf6Ffqy12-Oo0oN_j-ZoxY98DIhex5SxovJCSE67G7Vulk2lJvUhbwo">
              <a:extLst>
                <a:ext uri="{FF2B5EF4-FFF2-40B4-BE49-F238E27FC236}">
                  <a16:creationId xmlns:a16="http://schemas.microsoft.com/office/drawing/2014/main" id="{10144843-6CA6-48AF-A1C5-2789AB19B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2208" y="476415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0" name="Picture 8" descr="https://lh3.googleusercontent.com/hnn68hOWXAfi-2buhync8Ho5N6Mh1Cia1p0BYKEFmgSCSweBZZvfugkqQyrghaN8zyIsBFAl27eld7JprW8x9O13h7UnOZtO0T-xd_Tym8bWTlhrMjby8MzOdHSSIAxcK-61egURb-U">
              <a:extLst>
                <a:ext uri="{FF2B5EF4-FFF2-40B4-BE49-F238E27FC236}">
                  <a16:creationId xmlns:a16="http://schemas.microsoft.com/office/drawing/2014/main" id="{5E45AFB7-695B-406D-82AD-ABBE9FAFE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171" y="436349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1" name="Picture 9" descr="https://lh3.googleusercontent.com/P4OJxLNf-0l3nfs9F8p39ujclzvA-Sa4M3YFDfLyGXNdBF1S3hW2XVX-Pa8PtbpzLQ3_u9J04ppaJpMsBi50EFF2NsGeZerLXGD3JSyvXDdNG-CPz4isgqbQJzagwjjPyqb3c8hNW_s">
              <a:extLst>
                <a:ext uri="{FF2B5EF4-FFF2-40B4-BE49-F238E27FC236}">
                  <a16:creationId xmlns:a16="http://schemas.microsoft.com/office/drawing/2014/main" id="{64D232A9-B278-4E08-B3E6-CE5D42F66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7887" y="4745155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2" name="Picture 11" descr="https://lh4.googleusercontent.com/mK6k9HxxlQ3iieT8IW0gEWxdyKJgYfYBWwdBvN0lRLu8_cGB7X1lN2KOXLFP9TXD-UMxtXANPXor198AJF-FyeUM35snyzMMvdZbcQ_OmxIfdMdUejC5Cy8R8FjD2RfZBKEHA0hMPus">
              <a:extLst>
                <a:ext uri="{FF2B5EF4-FFF2-40B4-BE49-F238E27FC236}">
                  <a16:creationId xmlns:a16="http://schemas.microsoft.com/office/drawing/2014/main" id="{8337F146-34A7-4B9B-826A-5F0017322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1772" y="475629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3" name="Picture 14" descr="https://lh5.googleusercontent.com/c-VuMbfcURQcWQtCVz--q6LxBcxY3slbhaPIm-dpbfmvPNMaYWQ0ipmkTPMv3hgaGWf0TANE0FBtUZDit-HSbunIQrWF1jmbyek1KF3PBDz6g-NiamNTqP8O87dLx0eyXxwaNQ9vD-Y">
              <a:extLst>
                <a:ext uri="{FF2B5EF4-FFF2-40B4-BE49-F238E27FC236}">
                  <a16:creationId xmlns:a16="http://schemas.microsoft.com/office/drawing/2014/main" id="{924DB971-7A70-4A52-86B0-ACAFCA6CA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69825" y="437135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4" name="Picture 15" descr="https://lh4.googleusercontent.com/jAQgNPnfGRQtJiItDhMyoQENWRIQueXO-SLCN41rfXwPvMZuHJtzjbth4T8SNT5oRKkLFgmEAadaVDCJB13v1Az3VFJT2I3_g54luBgTg4dwUO_hTpbJCci5nMf47m0hNNun4ZJmKe8">
              <a:extLst>
                <a:ext uri="{FF2B5EF4-FFF2-40B4-BE49-F238E27FC236}">
                  <a16:creationId xmlns:a16="http://schemas.microsoft.com/office/drawing/2014/main" id="{95EAEA1A-9196-4CF7-B4DE-0F3F4B673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3928" y="4747828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5" name="Picture 16" descr="https://lh3.googleusercontent.com/6NBXHIDeSHzKas-KeL_-8NU77BUwwUodC8lXj_BGNUvuNeIFJ8y0d_XVUE3GGZkgdaAi7g31BOFz7W1nsfAWuDXt_ZNuak58YvwKvtxkNI4xEIRA9sr0IOjH5_EX8BEtt9F1XtuwGe4">
              <a:extLst>
                <a:ext uri="{FF2B5EF4-FFF2-40B4-BE49-F238E27FC236}">
                  <a16:creationId xmlns:a16="http://schemas.microsoft.com/office/drawing/2014/main" id="{44449C1F-EE69-4443-A920-9430E50EC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03146" y="437203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6" name="Picture 17" descr="https://lh5.googleusercontent.com/C8QzIakFcFWiw6MJ3mPEyu4TKurUeb60BiG6wDhqfyOBNvUzPhk8fpG1lpEDSsKBCcuqpuH6rj2PFlRi0SPcQAvS-8RgaQm8Xqw9Gqs6GtdCOCGwoRa_L_cpxFOIQmIEnwV5SWCLxcM">
              <a:extLst>
                <a:ext uri="{FF2B5EF4-FFF2-40B4-BE49-F238E27FC236}">
                  <a16:creationId xmlns:a16="http://schemas.microsoft.com/office/drawing/2014/main" id="{1EAA3697-9927-4C2C-8106-52D28ED6A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7484" y="436424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7" name="Picture 18" descr="https://lh6.googleusercontent.com/1Fw3w_v3U-JCXnaUH8XlVuQyMkyy_8VgeJh6BG0241g0x8Qug7joSVqEqrkf7KpGjCj2Gqadcur-sVBW0hsMJcZlMz6ZadniH0IO-8I6aEw5qfIPXR9HtNX2-SkhY3vz4vyaUqDOMlo">
              <a:extLst>
                <a:ext uri="{FF2B5EF4-FFF2-40B4-BE49-F238E27FC236}">
                  <a16:creationId xmlns:a16="http://schemas.microsoft.com/office/drawing/2014/main" id="{8772E589-002A-4269-AE67-591E531B4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37654" y="436424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8" name="Picture 20" descr="Image result for è¯çºé²">
              <a:extLst>
                <a:ext uri="{FF2B5EF4-FFF2-40B4-BE49-F238E27FC236}">
                  <a16:creationId xmlns:a16="http://schemas.microsoft.com/office/drawing/2014/main" id="{F8B47EC2-34A6-4692-B822-614D88C12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299" t="2107" r="32593" b="45223"/>
            <a:stretch>
              <a:fillRect/>
            </a:stretch>
          </p:blipFill>
          <p:spPr bwMode="auto">
            <a:xfrm>
              <a:off x="1484281" y="4746329"/>
              <a:ext cx="310534" cy="310533"/>
            </a:xfrm>
            <a:prstGeom prst="rect">
              <a:avLst/>
            </a:prstGeom>
            <a:noFill/>
          </p:spPr>
        </p:pic>
      </p:grpSp>
      <p:sp>
        <p:nvSpPr>
          <p:cNvPr id="80" name="TextBox 59">
            <a:extLst>
              <a:ext uri="{FF2B5EF4-FFF2-40B4-BE49-F238E27FC236}">
                <a16:creationId xmlns:a16="http://schemas.microsoft.com/office/drawing/2014/main" id="{E44A8271-8295-4D19-9D76-3074624ECBB9}"/>
              </a:ext>
            </a:extLst>
          </p:cNvPr>
          <p:cNvSpPr txBox="1"/>
          <p:nvPr/>
        </p:nvSpPr>
        <p:spPr>
          <a:xfrm>
            <a:off x="2294102" y="2675314"/>
            <a:ext cx="24707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280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VJBOD</a:t>
            </a:r>
            <a:r>
              <a:rPr lang="zh-TW" altLang="en-US" sz="280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</a:t>
            </a:r>
            <a:r>
              <a:rPr lang="en-US" altLang="zh-TW" sz="280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81" name="文字方塊 34">
            <a:extLst>
              <a:ext uri="{FF2B5EF4-FFF2-40B4-BE49-F238E27FC236}">
                <a16:creationId xmlns:a16="http://schemas.microsoft.com/office/drawing/2014/main" id="{6E9E0709-3941-40D7-B5A4-789EC9A02E7A}"/>
              </a:ext>
            </a:extLst>
          </p:cNvPr>
          <p:cNvSpPr txBox="1"/>
          <p:nvPr/>
        </p:nvSpPr>
        <p:spPr>
          <a:xfrm>
            <a:off x="1199096" y="5456624"/>
            <a:ext cx="32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Object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providers</a:t>
            </a:r>
            <a:endParaRPr lang="en-GB" altLang="zh-TW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2" name="箭號: 向左 81">
            <a:extLst>
              <a:ext uri="{FF2B5EF4-FFF2-40B4-BE49-F238E27FC236}">
                <a16:creationId xmlns:a16="http://schemas.microsoft.com/office/drawing/2014/main" id="{BCCD05FE-F34A-43BA-82B2-94EED952F259}"/>
              </a:ext>
            </a:extLst>
          </p:cNvPr>
          <p:cNvSpPr/>
          <p:nvPr/>
        </p:nvSpPr>
        <p:spPr>
          <a:xfrm rot="10800000">
            <a:off x="4608129" y="3908090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左 82">
            <a:extLst>
              <a:ext uri="{FF2B5EF4-FFF2-40B4-BE49-F238E27FC236}">
                <a16:creationId xmlns:a16="http://schemas.microsoft.com/office/drawing/2014/main" id="{4AA74240-9C78-4336-B590-BD590BA04F4A}"/>
              </a:ext>
            </a:extLst>
          </p:cNvPr>
          <p:cNvSpPr/>
          <p:nvPr/>
        </p:nvSpPr>
        <p:spPr>
          <a:xfrm>
            <a:off x="4542068" y="45372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34">
            <a:extLst>
              <a:ext uri="{FF2B5EF4-FFF2-40B4-BE49-F238E27FC236}">
                <a16:creationId xmlns:a16="http://schemas.microsoft.com/office/drawing/2014/main" id="{D1C6F884-6516-4C29-A3F6-E7F8272E6CC7}"/>
              </a:ext>
            </a:extLst>
          </p:cNvPr>
          <p:cNvSpPr txBox="1"/>
          <p:nvPr/>
        </p:nvSpPr>
        <p:spPr>
          <a:xfrm>
            <a:off x="5826417" y="5456624"/>
            <a:ext cx="23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Cache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Space</a:t>
            </a:r>
            <a:endParaRPr lang="en-GB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5" name="箭號: 向左 84">
            <a:extLst>
              <a:ext uri="{FF2B5EF4-FFF2-40B4-BE49-F238E27FC236}">
                <a16:creationId xmlns:a16="http://schemas.microsoft.com/office/drawing/2014/main" id="{5896976C-250A-4D45-AB05-C4C0EB083ED7}"/>
              </a:ext>
            </a:extLst>
          </p:cNvPr>
          <p:cNvSpPr/>
          <p:nvPr/>
        </p:nvSpPr>
        <p:spPr>
          <a:xfrm rot="10800000">
            <a:off x="8288058" y="3908090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箭號: 向左 85">
            <a:extLst>
              <a:ext uri="{FF2B5EF4-FFF2-40B4-BE49-F238E27FC236}">
                <a16:creationId xmlns:a16="http://schemas.microsoft.com/office/drawing/2014/main" id="{25552B80-970F-4C41-83B2-C9041A154447}"/>
              </a:ext>
            </a:extLst>
          </p:cNvPr>
          <p:cNvSpPr/>
          <p:nvPr/>
        </p:nvSpPr>
        <p:spPr>
          <a:xfrm>
            <a:off x="8221997" y="45372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F752BE36-F917-4CE0-8672-36BDF6EF51D9}"/>
              </a:ext>
            </a:extLst>
          </p:cNvPr>
          <p:cNvSpPr txBox="1"/>
          <p:nvPr/>
        </p:nvSpPr>
        <p:spPr>
          <a:xfrm>
            <a:off x="9632258" y="5456624"/>
            <a:ext cx="8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8" name="圖片 87" descr="一張含有 物件 的圖片&#10;&#10;自動產生的描述">
            <a:extLst>
              <a:ext uri="{FF2B5EF4-FFF2-40B4-BE49-F238E27FC236}">
                <a16:creationId xmlns:a16="http://schemas.microsoft.com/office/drawing/2014/main" id="{0C2E579F-987D-4B82-9787-62984FB4B2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00" y="4272508"/>
            <a:ext cx="1436172" cy="1032604"/>
          </a:xfrm>
          <a:prstGeom prst="rect">
            <a:avLst/>
          </a:prstGeom>
        </p:spPr>
      </p:pic>
      <p:sp>
        <p:nvSpPr>
          <p:cNvPr id="91" name="TextBox 5">
            <a:extLst>
              <a:ext uri="{FF2B5EF4-FFF2-40B4-BE49-F238E27FC236}">
                <a16:creationId xmlns:a16="http://schemas.microsoft.com/office/drawing/2014/main" id="{BE09630C-5320-4BBD-9DFF-2D2B08D4A48E}"/>
              </a:ext>
            </a:extLst>
          </p:cNvPr>
          <p:cNvSpPr txBox="1"/>
          <p:nvPr/>
        </p:nvSpPr>
        <p:spPr>
          <a:xfrm>
            <a:off x="8153112" y="3261759"/>
            <a:ext cx="12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SMB/AFP</a:t>
            </a:r>
          </a:p>
          <a:p>
            <a:pPr algn="ctr"/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</a:t>
            </a:r>
            <a:endParaRPr lang="zh-TW" altLang="en-US" b="1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2" name="圖片 91">
            <a:extLst>
              <a:ext uri="{FF2B5EF4-FFF2-40B4-BE49-F238E27FC236}">
                <a16:creationId xmlns:a16="http://schemas.microsoft.com/office/drawing/2014/main" id="{84FAFA86-16FE-49E4-98F4-E20CEBE065B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581" y="3863891"/>
            <a:ext cx="1441221" cy="1441221"/>
          </a:xfrm>
          <a:prstGeom prst="rect">
            <a:avLst/>
          </a:prstGeom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CDCB637A-67EB-4FC3-890E-EE1281CD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713" y="4414516"/>
            <a:ext cx="833289" cy="8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133" y="2441339"/>
            <a:ext cx="993322" cy="993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B68305-4CCD-43BC-B44A-D13556B90CA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376" y="3453992"/>
            <a:ext cx="734661" cy="857797"/>
          </a:xfrm>
          <a:prstGeom prst="rect">
            <a:avLst/>
          </a:prstGeom>
        </p:spPr>
      </p:pic>
      <p:sp>
        <p:nvSpPr>
          <p:cNvPr id="69" name="TextBox 5">
            <a:extLst>
              <a:ext uri="{FF2B5EF4-FFF2-40B4-BE49-F238E27FC236}">
                <a16:creationId xmlns:a16="http://schemas.microsoft.com/office/drawing/2014/main" id="{BE09630C-5320-4BBD-9DFF-2D2B08D4A48E}"/>
              </a:ext>
            </a:extLst>
          </p:cNvPr>
          <p:cNvSpPr txBox="1"/>
          <p:nvPr/>
        </p:nvSpPr>
        <p:spPr>
          <a:xfrm>
            <a:off x="3605324" y="3616084"/>
            <a:ext cx="256729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Volume</a:t>
            </a:r>
            <a:endParaRPr lang="zh-TW" altLang="en-US" b="1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76EC9BD-D1F1-4360-9B40-933FA57147C0}"/>
              </a:ext>
            </a:extLst>
          </p:cNvPr>
          <p:cNvSpPr/>
          <p:nvPr/>
        </p:nvSpPr>
        <p:spPr>
          <a:xfrm>
            <a:off x="649206" y="1130968"/>
            <a:ext cx="4010024" cy="77002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6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TW" altLang="en-US" sz="4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26FC4-D99A-495C-984E-CFD59704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08" y="2025261"/>
            <a:ext cx="5713492" cy="43855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Disks</a:t>
            </a:r>
          </a:p>
          <a:p>
            <a:pPr>
              <a:lnSpc>
                <a:spcPct val="1100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zh-TW" altLang="en-US" b="1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Snapshot, Backup &amp; Restore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QTS Snapshot 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endParaRPr lang="zh-TW" altLang="en-US" b="1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remotely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VJBOD Cloud x CacheMount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765DC15-4B80-41C3-838B-75F5713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42" y="1130968"/>
            <a:ext cx="4010025" cy="770021"/>
          </a:xfrm>
          <a:noFill/>
        </p:spPr>
        <p:txBody>
          <a:bodyPr anchor="ctr"/>
          <a:lstStyle/>
          <a:p>
            <a:r>
              <a:rPr lang="en-US" altLang="zh-TW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Other settings and applications for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7791"/>
            <a:ext cx="5979695" cy="33791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95A3CC-8188-4F1F-ACC8-F9FB2A3DB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40" y="1723058"/>
            <a:ext cx="4401475" cy="47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Settings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HDD</a:t>
            </a:r>
            <a:r>
              <a:rPr lang="zh-TW" altLang="en-US"/>
              <a:t> </a:t>
            </a:r>
            <a:r>
              <a:rPr lang="en-US" altLang="zh-TW"/>
              <a:t>Cache</a:t>
            </a:r>
            <a:r>
              <a:rPr lang="zh-TW" altLang="en-US"/>
              <a:t> </a:t>
            </a:r>
            <a:r>
              <a:rPr lang="en-US" altLang="zh-TW"/>
              <a:t>Mode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9863" y="1460310"/>
            <a:ext cx="10856495" cy="51971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600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 execute read/write data provides the better performance. But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unexpectedly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time,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inconsistency.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1800" b="1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600" b="1" err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ForceWriteback</a:t>
            </a:r>
            <a:endParaRPr lang="en-US" altLang="zh-TW" sz="2600" b="1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flush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ignored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(i.e.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forcing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cache).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failure.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600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Writethrough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read,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drive.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Writeback,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inconsistency.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600" b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leveraging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hypervisor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directly.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Writethrough,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zh-TW" altLang="en-U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>
                <a:latin typeface="Arial" panose="020B0604020202020204" pitchFamily="34" charset="0"/>
                <a:cs typeface="Arial" panose="020B0604020202020204" pitchFamily="34" charset="0"/>
              </a:rPr>
              <a:t>speeds.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AAD3D84-D224-42DE-99D2-900CE5B7454B}"/>
              </a:ext>
            </a:extLst>
          </p:cNvPr>
          <p:cNvCxnSpPr>
            <a:cxnSpLocks/>
          </p:cNvCxnSpPr>
          <p:nvPr/>
        </p:nvCxnSpPr>
        <p:spPr>
          <a:xfrm>
            <a:off x="704335" y="2854193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559564A-20EE-4A51-9920-AE724270D7DD}"/>
              </a:ext>
            </a:extLst>
          </p:cNvPr>
          <p:cNvCxnSpPr>
            <a:cxnSpLocks/>
          </p:cNvCxnSpPr>
          <p:nvPr/>
        </p:nvCxnSpPr>
        <p:spPr>
          <a:xfrm>
            <a:off x="704335" y="4025049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4D1B064-6DC5-4659-BC2E-3B48996A5CDB}"/>
              </a:ext>
            </a:extLst>
          </p:cNvPr>
          <p:cNvCxnSpPr>
            <a:cxnSpLocks/>
          </p:cNvCxnSpPr>
          <p:nvPr/>
        </p:nvCxnSpPr>
        <p:spPr>
          <a:xfrm>
            <a:off x="704335" y="5211949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Settings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HDD</a:t>
            </a:r>
            <a:r>
              <a:rPr lang="zh-TW" altLang="en-US"/>
              <a:t> </a:t>
            </a:r>
            <a:r>
              <a:rPr lang="en-US" altLang="zh-TW"/>
              <a:t>Cache</a:t>
            </a:r>
            <a:r>
              <a:rPr lang="zh-TW" altLang="en-US"/>
              <a:t> </a:t>
            </a:r>
            <a:r>
              <a:rPr lang="en-US" altLang="zh-TW"/>
              <a:t>Mode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425823"/>
              </p:ext>
            </p:extLst>
          </p:nvPr>
        </p:nvGraphicFramePr>
        <p:xfrm>
          <a:off x="967986" y="2075801"/>
          <a:ext cx="10256027" cy="248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Mode</a:t>
                      </a:r>
                      <a:endParaRPr lang="en-US" sz="24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126056" marR="126056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Security</a:t>
                      </a:r>
                    </a:p>
                  </a:txBody>
                  <a:tcPr marL="126056" marR="126056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91">
                <a:tc>
                  <a:txBody>
                    <a:bodyPr/>
                    <a:lstStyle/>
                    <a:p>
                      <a:r>
                        <a:rPr lang="en-US" altLang="zh-TW" sz="2000" err="1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WriteBack</a:t>
                      </a:r>
                      <a:endParaRPr lang="en-US" sz="2000" err="1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26056" marR="1260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09">
                <a:tc>
                  <a:txBody>
                    <a:bodyPr/>
                    <a:lstStyle/>
                    <a:p>
                      <a:r>
                        <a:rPr lang="en-US" altLang="zh-TW" sz="2000" err="1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ForceWriteback</a:t>
                      </a:r>
                      <a:endParaRPr lang="en-US" sz="2000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26056" marR="12605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19">
                <a:tc>
                  <a:txBody>
                    <a:bodyPr/>
                    <a:lstStyle/>
                    <a:p>
                      <a:r>
                        <a:rPr lang="en-US" altLang="zh-TW" sz="2000" err="1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WriteThrough</a:t>
                      </a:r>
                      <a:endParaRPr lang="en-US" sz="2000" err="1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126056" marR="1260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09">
                <a:tc>
                  <a:txBody>
                    <a:bodyPr/>
                    <a:lstStyle/>
                    <a:p>
                      <a:r>
                        <a:rPr lang="en-US" altLang="zh-TW" sz="2000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None</a:t>
                      </a:r>
                      <a:endParaRPr lang="en-US" sz="2000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 (write)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9">
            <a:extLst>
              <a:ext uri="{FF2B5EF4-FFF2-40B4-BE49-F238E27FC236}">
                <a16:creationId xmlns:a16="http://schemas.microsoft.com/office/drawing/2014/main" id="{8D32A410-7587-46FA-A22B-0478698D8156}"/>
              </a:ext>
            </a:extLst>
          </p:cNvPr>
          <p:cNvSpPr txBox="1"/>
          <p:nvPr/>
        </p:nvSpPr>
        <p:spPr>
          <a:xfrm>
            <a:off x="967986" y="4880919"/>
            <a:ext cx="10256027" cy="618036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Hint: We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suggest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installing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UPS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(Uninterruptible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Power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Supply)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to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avoid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unexpected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power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failure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and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provide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better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security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of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 err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WriteBack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/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500" b="0" dirty="0" err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ForceWriteback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94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Settings</a:t>
            </a:r>
            <a:r>
              <a:rPr lang="zh-TW" altLang="en-US"/>
              <a:t> </a:t>
            </a:r>
            <a:r>
              <a:rPr lang="en-US" altLang="zh-TW"/>
              <a:t>– VM</a:t>
            </a:r>
            <a:r>
              <a:rPr lang="zh-TW" altLang="en-US"/>
              <a:t> </a:t>
            </a:r>
            <a:r>
              <a:rPr lang="en-US" altLang="zh-TW"/>
              <a:t>console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735"/>
            <a:ext cx="10515600" cy="4558228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VNC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VMs,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restrict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users.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464" y="2660900"/>
            <a:ext cx="8194154" cy="5112850"/>
          </a:xfrm>
          <a:prstGeom prst="roundRect">
            <a:avLst>
              <a:gd name="adj" fmla="val 3006"/>
            </a:avLst>
          </a:prstGeom>
          <a:solidFill>
            <a:srgbClr val="E82B89">
              <a:alpha val="40000"/>
            </a:srgbClr>
          </a:solidFill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2953495"/>
            <a:ext cx="3626224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Setup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VNC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password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Enable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“Restrict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console..”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3122" y="5216175"/>
            <a:ext cx="3950131" cy="1068373"/>
          </a:xfrm>
          <a:prstGeom prst="rect">
            <a:avLst/>
          </a:prstGeom>
          <a:noFill/>
          <a:ln w="38100">
            <a:solidFill>
              <a:srgbClr val="E82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7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2EED356-9DC9-4C6E-97E9-2D6913CB5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1" y="2143541"/>
            <a:ext cx="7960049" cy="3473519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7E756979-0532-41F8-97AF-4CB5C0EA4734}"/>
              </a:ext>
            </a:extLst>
          </p:cNvPr>
          <p:cNvSpPr txBox="1"/>
          <p:nvPr/>
        </p:nvSpPr>
        <p:spPr>
          <a:xfrm>
            <a:off x="6830662" y="2780114"/>
            <a:ext cx="1606812" cy="40011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rgbClr val="FFFF00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>
              <a:solidFill>
                <a:schemeClr val="tx1"/>
              </a:solidFill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E6661230-8B2C-4ABA-99E5-6C2ED50B6BF5}"/>
              </a:ext>
            </a:extLst>
          </p:cNvPr>
          <p:cNvSpPr txBox="1"/>
          <p:nvPr/>
        </p:nvSpPr>
        <p:spPr>
          <a:xfrm>
            <a:off x="6830662" y="3225174"/>
            <a:ext cx="1606812" cy="40011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rgbClr val="FFFF00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Applications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Virtual</a:t>
            </a:r>
            <a:r>
              <a:rPr lang="zh-TW" altLang="en-US"/>
              <a:t> </a:t>
            </a:r>
            <a:r>
              <a:rPr lang="en-US" altLang="zh-TW"/>
              <a:t>Router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56" y="1393939"/>
            <a:ext cx="10980544" cy="471665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err="1">
                <a:latin typeface="Arial" panose="020B0604020202020204" pitchFamily="34" charset="0"/>
                <a:cs typeface="Arial" panose="020B0604020202020204" pitchFamily="34" charset="0"/>
              </a:rPr>
              <a:t>RouterOS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err="1">
                <a:latin typeface="Arial" panose="020B0604020202020204" pitchFamily="34" charset="0"/>
                <a:cs typeface="Arial" panose="020B0604020202020204" pitchFamily="34" charset="0"/>
              </a:rPr>
              <a:t>pfSense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rules.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1082" y="2332622"/>
            <a:ext cx="30580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b="1" dirty="0" err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1: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400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WAN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interface,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all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traffic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throughout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virtual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first.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092C8AC-8284-4C04-824E-0185AFC57BF5}"/>
              </a:ext>
            </a:extLst>
          </p:cNvPr>
          <p:cNvSpPr txBox="1"/>
          <p:nvPr/>
        </p:nvSpPr>
        <p:spPr>
          <a:xfrm>
            <a:off x="8671082" y="3752266"/>
            <a:ext cx="293346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b="1" dirty="0" err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2: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400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LAN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interface,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applying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network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virtual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via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Virtual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Switch.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3B8A9588-ECF4-4017-9871-BF94833E7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916" y="2828332"/>
            <a:ext cx="1167847" cy="294911"/>
          </a:xfrm>
          <a:prstGeom prst="rect">
            <a:avLst/>
          </a:prstGeom>
        </p:spPr>
      </p:pic>
      <p:pic>
        <p:nvPicPr>
          <p:cNvPr id="21" name="Picture 16" descr="mage result for pfsense png">
            <a:extLst>
              <a:ext uri="{FF2B5EF4-FFF2-40B4-BE49-F238E27FC236}">
                <a16:creationId xmlns:a16="http://schemas.microsoft.com/office/drawing/2014/main" id="{C66F246A-41FE-4456-BB51-90FB0872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701" y="3249503"/>
            <a:ext cx="1204138" cy="3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6B7FDD2-1AD7-497B-8DB0-C98AFFC5CB6C}"/>
              </a:ext>
            </a:extLst>
          </p:cNvPr>
          <p:cNvSpPr txBox="1"/>
          <p:nvPr/>
        </p:nvSpPr>
        <p:spPr>
          <a:xfrm>
            <a:off x="450816" y="2454189"/>
            <a:ext cx="112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E6221D5-368D-4AE7-9019-5E532B3CB249}"/>
              </a:ext>
            </a:extLst>
          </p:cNvPr>
          <p:cNvSpPr txBox="1"/>
          <p:nvPr/>
        </p:nvSpPr>
        <p:spPr>
          <a:xfrm>
            <a:off x="3274387" y="2423412"/>
            <a:ext cx="890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NIC</a:t>
            </a:r>
            <a:endParaRPr lang="zh-TW" altLang="en-US" sz="11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F21046-8D5A-4B1E-8B61-8E250B5E2829}"/>
              </a:ext>
            </a:extLst>
          </p:cNvPr>
          <p:cNvSpPr txBox="1"/>
          <p:nvPr/>
        </p:nvSpPr>
        <p:spPr>
          <a:xfrm>
            <a:off x="3719661" y="3266571"/>
            <a:ext cx="1120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1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5B2346A-747C-425D-A5F8-599B802FCAF4}"/>
              </a:ext>
            </a:extLst>
          </p:cNvPr>
          <p:cNvSpPr txBox="1"/>
          <p:nvPr/>
        </p:nvSpPr>
        <p:spPr>
          <a:xfrm>
            <a:off x="3728246" y="3955849"/>
            <a:ext cx="1090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1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2303A3D-CB97-4036-B216-99440B32BBD4}"/>
              </a:ext>
            </a:extLst>
          </p:cNvPr>
          <p:cNvSpPr txBox="1"/>
          <p:nvPr/>
        </p:nvSpPr>
        <p:spPr>
          <a:xfrm>
            <a:off x="5335639" y="2409477"/>
            <a:ext cx="1039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latin typeface="Arial" panose="020B0604020202020204" pitchFamily="34" charset="0"/>
                <a:cs typeface="Arial" panose="020B0604020202020204" pitchFamily="34" charset="0"/>
              </a:rPr>
              <a:t>Virtual_NIC_1 (WAN)</a:t>
            </a:r>
            <a:endParaRPr lang="zh-TW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E6E34F4-51A4-4B9F-8666-B73DA57881C2}"/>
              </a:ext>
            </a:extLst>
          </p:cNvPr>
          <p:cNvSpPr txBox="1"/>
          <p:nvPr/>
        </p:nvSpPr>
        <p:spPr>
          <a:xfrm>
            <a:off x="5335639" y="3880300"/>
            <a:ext cx="1223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latin typeface="Arial" panose="020B0604020202020204" pitchFamily="34" charset="0"/>
                <a:cs typeface="Arial" panose="020B0604020202020204" pitchFamily="34" charset="0"/>
              </a:rPr>
              <a:t>Virtual_NIC_2 (LAN)</a:t>
            </a:r>
            <a:endParaRPr lang="zh-TW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04E6638-C00F-4C8E-9641-3CDADBDB36AE}"/>
              </a:ext>
            </a:extLst>
          </p:cNvPr>
          <p:cNvSpPr txBox="1"/>
          <p:nvPr/>
        </p:nvSpPr>
        <p:spPr>
          <a:xfrm>
            <a:off x="6413493" y="3711391"/>
            <a:ext cx="626145" cy="34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3F3C134-403E-4D7B-BE92-2155382D6C1E}"/>
              </a:ext>
            </a:extLst>
          </p:cNvPr>
          <p:cNvSpPr txBox="1"/>
          <p:nvPr/>
        </p:nvSpPr>
        <p:spPr>
          <a:xfrm>
            <a:off x="5876570" y="5283668"/>
            <a:ext cx="974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1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D353ADC-F3BA-4CF9-9142-56684D36EA25}"/>
              </a:ext>
            </a:extLst>
          </p:cNvPr>
          <p:cNvSpPr txBox="1"/>
          <p:nvPr/>
        </p:nvSpPr>
        <p:spPr>
          <a:xfrm>
            <a:off x="520867" y="5782631"/>
            <a:ext cx="7589675" cy="5059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130000"/>
              </a:lnSpc>
              <a:spcBef>
                <a:spcPct val="0"/>
              </a:spcBef>
              <a:defRPr sz="1500" b="0">
                <a:solidFill>
                  <a:schemeClr val="bg1"/>
                </a:solidFill>
                <a:latin typeface="Arial"/>
                <a:ea typeface="微軟正黑體"/>
                <a:cs typeface="Arial"/>
              </a:defRPr>
            </a:lvl1pPr>
          </a:lstStyle>
          <a:p>
            <a:r>
              <a:rPr lang="en-US" altLang="zh-TW"/>
              <a:t>Hint</a:t>
            </a:r>
            <a:r>
              <a:rPr lang="zh-TW" altLang="en-US"/>
              <a:t>：</a:t>
            </a:r>
            <a:r>
              <a:rPr lang="en-US" altLang="zh-TW"/>
              <a:t>pfSense®</a:t>
            </a:r>
            <a:r>
              <a:rPr lang="zh-TW" altLang="en-US"/>
              <a:t> </a:t>
            </a:r>
            <a:r>
              <a:rPr lang="en-US" altLang="zh-TW"/>
              <a:t>can</a:t>
            </a:r>
            <a:r>
              <a:rPr lang="zh-TW" altLang="en-US"/>
              <a:t> </a:t>
            </a:r>
            <a:r>
              <a:rPr lang="en-US" altLang="zh-TW"/>
              <a:t>be</a:t>
            </a:r>
            <a:r>
              <a:rPr lang="zh-TW" altLang="en-US"/>
              <a:t> </a:t>
            </a:r>
            <a:r>
              <a:rPr lang="en-US" altLang="zh-TW"/>
              <a:t>deployed</a:t>
            </a:r>
            <a:r>
              <a:rPr lang="zh-TW" altLang="en-US"/>
              <a:t> </a:t>
            </a:r>
            <a:r>
              <a:rPr lang="en-US" altLang="zh-TW"/>
              <a:t>from</a:t>
            </a:r>
            <a:r>
              <a:rPr lang="zh-TW" altLang="en-US"/>
              <a:t> </a:t>
            </a:r>
            <a:r>
              <a:rPr lang="en-US" altLang="zh-TW"/>
              <a:t>the</a:t>
            </a:r>
            <a:r>
              <a:rPr lang="zh-TW" altLang="en-US"/>
              <a:t> </a:t>
            </a:r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Marketplace</a:t>
            </a:r>
            <a:r>
              <a:rPr lang="zh-TW" altLang="en-US"/>
              <a:t> </a:t>
            </a:r>
            <a:r>
              <a:rPr lang="en-US" altLang="zh-TW"/>
              <a:t>of</a:t>
            </a:r>
            <a:r>
              <a:rPr lang="zh-TW" altLang="en-US"/>
              <a:t> </a:t>
            </a:r>
            <a:r>
              <a:rPr lang="en-US" altLang="zh-TW"/>
              <a:t>Virtualization</a:t>
            </a:r>
            <a:r>
              <a:rPr lang="zh-TW" altLang="en-US"/>
              <a:t> </a:t>
            </a:r>
            <a:r>
              <a:rPr lang="en-US" altLang="zh-TW"/>
              <a:t>Station.</a:t>
            </a:r>
          </a:p>
        </p:txBody>
      </p:sp>
    </p:spTree>
    <p:extLst>
      <p:ext uri="{BB962C8B-B14F-4D97-AF65-F5344CB8AC3E}">
        <p14:creationId xmlns:p14="http://schemas.microsoft.com/office/powerpoint/2010/main" val="7823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4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">
            <a:extLst>
              <a:ext uri="{FF2B5EF4-FFF2-40B4-BE49-F238E27FC236}">
                <a16:creationId xmlns:a16="http://schemas.microsoft.com/office/drawing/2014/main" id="{C8CB6DF5-F17E-43FF-B406-1BFCD77BB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804" y="5351712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F7EDB-BE05-457A-AED6-5594199CF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type-2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hypervisor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(Host). 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centralized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database.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disks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folders.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F10DD59-DF23-4571-8C37-719692A86B7B}"/>
              </a:ext>
            </a:extLst>
          </p:cNvPr>
          <p:cNvSpPr/>
          <p:nvPr/>
        </p:nvSpPr>
        <p:spPr>
          <a:xfrm>
            <a:off x="5772150" y="2929781"/>
            <a:ext cx="3383171" cy="3121701"/>
          </a:xfrm>
          <a:prstGeom prst="roundRect">
            <a:avLst>
              <a:gd name="adj" fmla="val 5367"/>
            </a:avLst>
          </a:prstGeom>
          <a:solidFill>
            <a:srgbClr val="00206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Right Arrow 35">
            <a:extLst>
              <a:ext uri="{FF2B5EF4-FFF2-40B4-BE49-F238E27FC236}">
                <a16:creationId xmlns:a16="http://schemas.microsoft.com/office/drawing/2014/main" id="{463FE4E4-7694-455D-8C9D-86A75052DFD3}"/>
              </a:ext>
            </a:extLst>
          </p:cNvPr>
          <p:cNvSpPr/>
          <p:nvPr/>
        </p:nvSpPr>
        <p:spPr>
          <a:xfrm>
            <a:off x="7760310" y="4593448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5">
            <a:extLst>
              <a:ext uri="{FF2B5EF4-FFF2-40B4-BE49-F238E27FC236}">
                <a16:creationId xmlns:a16="http://schemas.microsoft.com/office/drawing/2014/main" id="{BCEBCADB-55BF-40A5-A97A-3F9DC5CEE86E}"/>
              </a:ext>
            </a:extLst>
          </p:cNvPr>
          <p:cNvSpPr/>
          <p:nvPr/>
        </p:nvSpPr>
        <p:spPr>
          <a:xfrm>
            <a:off x="7760310" y="5317139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760310" y="3869326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C33FF73-AC5E-4366-803D-5757A737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+mj-lt"/>
                <a:cs typeface="+mj-lt"/>
              </a:rPr>
              <a:t>Virtualization</a:t>
            </a:r>
            <a:r>
              <a:rPr lang="zh-TW" altLang="en-US">
                <a:ea typeface="+mj-lt"/>
                <a:cs typeface="+mj-lt"/>
              </a:rPr>
              <a:t> </a:t>
            </a:r>
            <a:r>
              <a:rPr lang="en-US" altLang="zh-TW">
                <a:ea typeface="+mj-lt"/>
                <a:cs typeface="+mj-lt"/>
              </a:rPr>
              <a:t>Station</a:t>
            </a:r>
            <a:endParaRPr lang="zh-TW" b="1"/>
          </a:p>
        </p:txBody>
      </p:sp>
      <p:pic>
        <p:nvPicPr>
          <p:cNvPr id="10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4C2477CE-0BF8-4DEC-923A-AB264642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761" y="4710424"/>
            <a:ext cx="2450348" cy="15979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3809274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4508638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5258187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04693" y="3960351"/>
            <a:ext cx="183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>
                <a:solidFill>
                  <a:schemeClr val="bg1"/>
                </a:solidFill>
              </a:rPr>
              <a:t>System</a:t>
            </a:r>
            <a:r>
              <a:rPr lang="zh-TW" altLang="en-US" sz="1400">
                <a:solidFill>
                  <a:schemeClr val="bg1"/>
                </a:solidFill>
              </a:rPr>
              <a:t> </a:t>
            </a:r>
            <a:r>
              <a:rPr lang="en-US" altLang="zh-TW" sz="1400">
                <a:solidFill>
                  <a:schemeClr val="bg1"/>
                </a:solidFill>
              </a:rPr>
              <a:t>Volume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0762" y="4685878"/>
            <a:ext cx="1109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chemeClr val="bg1"/>
                </a:solidFill>
              </a:rPr>
              <a:t>Volume</a:t>
            </a:r>
            <a:r>
              <a:rPr lang="zh-TW" altLang="en-US" sz="1400">
                <a:solidFill>
                  <a:schemeClr val="bg1"/>
                </a:solidFill>
              </a:rPr>
              <a:t> </a:t>
            </a:r>
            <a:r>
              <a:rPr lang="en-US" altLang="zh-TW" sz="1400">
                <a:solidFill>
                  <a:schemeClr val="bg1"/>
                </a:solidFill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8563" y="5406288"/>
            <a:ext cx="114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chemeClr val="bg1"/>
                </a:solidFill>
              </a:rPr>
              <a:t>Volume</a:t>
            </a:r>
            <a:r>
              <a:rPr lang="zh-TW" altLang="en-US" sz="1400">
                <a:solidFill>
                  <a:schemeClr val="bg1"/>
                </a:solidFill>
              </a:rPr>
              <a:t> </a:t>
            </a:r>
            <a:r>
              <a:rPr lang="en-US" altLang="zh-TW" sz="1400">
                <a:solidFill>
                  <a:schemeClr val="bg1"/>
                </a:solidFill>
              </a:rPr>
              <a:t>2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63" y="4850143"/>
            <a:ext cx="342346" cy="342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97033" y="3007574"/>
            <a:ext cx="3258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Specify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volume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both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system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configurations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are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saved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database.</a:t>
            </a:r>
            <a:endParaRPr 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65268" y="2999383"/>
            <a:ext cx="23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HDD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disks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are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stored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</a:t>
            </a:r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folders.</a:t>
            </a:r>
            <a:endParaRPr 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4714935A-44DA-485B-81E2-BEEB6D9B93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23" y="2929781"/>
            <a:ext cx="3938098" cy="3507886"/>
          </a:xfrm>
          <a:prstGeom prst="rect">
            <a:avLst/>
          </a:prstGeom>
        </p:spPr>
      </p:pic>
      <p:pic>
        <p:nvPicPr>
          <p:cNvPr id="35" name="Picture 27">
            <a:extLst>
              <a:ext uri="{FF2B5EF4-FFF2-40B4-BE49-F238E27FC236}">
                <a16:creationId xmlns:a16="http://schemas.microsoft.com/office/drawing/2014/main" id="{35131F31-B796-4B08-B2FD-9F9B0E92B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385" y="5490568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7">
            <a:extLst>
              <a:ext uri="{FF2B5EF4-FFF2-40B4-BE49-F238E27FC236}">
                <a16:creationId xmlns:a16="http://schemas.microsoft.com/office/drawing/2014/main" id="{D9EFE25F-8577-4469-A3B8-D9924A7368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804" y="4551513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7">
            <a:extLst>
              <a:ext uri="{FF2B5EF4-FFF2-40B4-BE49-F238E27FC236}">
                <a16:creationId xmlns:a16="http://schemas.microsoft.com/office/drawing/2014/main" id="{7B1BB530-7500-40CA-9B5F-62B33D8B39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385" y="469036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7">
            <a:extLst>
              <a:ext uri="{FF2B5EF4-FFF2-40B4-BE49-F238E27FC236}">
                <a16:creationId xmlns:a16="http://schemas.microsoft.com/office/drawing/2014/main" id="{9753750D-C8FC-4648-BCDA-7E0D9F517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05" y="3647783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7">
            <a:extLst>
              <a:ext uri="{FF2B5EF4-FFF2-40B4-BE49-F238E27FC236}">
                <a16:creationId xmlns:a16="http://schemas.microsoft.com/office/drawing/2014/main" id="{4B0E576F-8D82-4BD9-80D3-C1818B4D6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586" y="378663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860C7AE2-4FF3-48F2-89FB-0893DD2AE3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6952" y="390214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C:\Users\user\Desktop\20170928_Virtualization Station 直播\p7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1574" y="4054748"/>
            <a:ext cx="445445" cy="450491"/>
          </a:xfrm>
          <a:prstGeom prst="rect">
            <a:avLst/>
          </a:prstGeom>
          <a:noFill/>
        </p:spPr>
      </p:pic>
      <p:pic>
        <p:nvPicPr>
          <p:cNvPr id="42" name="Picture 2" descr="C:\Users\user\Desktop\20170928_Virtualization Station 直播\p7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4054748"/>
            <a:ext cx="445445" cy="450491"/>
          </a:xfrm>
          <a:prstGeom prst="rect">
            <a:avLst/>
          </a:prstGeom>
          <a:noFill/>
        </p:spPr>
      </p:pic>
      <p:pic>
        <p:nvPicPr>
          <p:cNvPr id="50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5828BD06-9415-4E01-B72D-AEBDFA38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4819626"/>
            <a:ext cx="445445" cy="450491"/>
          </a:xfrm>
          <a:prstGeom prst="rect">
            <a:avLst/>
          </a:prstGeom>
          <a:noFill/>
        </p:spPr>
      </p:pic>
      <p:pic>
        <p:nvPicPr>
          <p:cNvPr id="51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29BAE56A-98A6-4B31-AEC3-4A9AB3C8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5647408"/>
            <a:ext cx="445445" cy="45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54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VM</a:t>
            </a:r>
            <a:r>
              <a:rPr lang="zh-TW" altLang="en-US" b="1"/>
              <a:t> </a:t>
            </a:r>
            <a:r>
              <a:rPr lang="en-US" altLang="zh-TW" b="1"/>
              <a:t>HDD</a:t>
            </a:r>
            <a:r>
              <a:rPr lang="zh-TW" altLang="en-US" b="1"/>
              <a:t> </a:t>
            </a:r>
            <a:r>
              <a:rPr lang="en-US" altLang="zh-TW"/>
              <a:t>Disk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 b="1"/>
              <a:t>(1/2)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555"/>
            <a:ext cx="10808368" cy="471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KVM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(Kernel-based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Machine)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qcow2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managed.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18469" y="2678899"/>
            <a:ext cx="4194313" cy="135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read-only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backing</a:t>
            </a:r>
          </a:p>
          <a:p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</a:p>
          <a:p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Compress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encryption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4721" y="4512142"/>
            <a:ext cx="4477279" cy="64285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120000"/>
              </a:lnSpc>
              <a:spcBef>
                <a:spcPct val="0"/>
              </a:spcBef>
              <a:defRPr sz="150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disks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Station.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27E4025-D54A-4E4D-8CA8-85B711E45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400" y="2708030"/>
            <a:ext cx="7532866" cy="4415163"/>
          </a:xfrm>
          <a:prstGeom prst="roundRect">
            <a:avLst>
              <a:gd name="adj" fmla="val 30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44D3806-0D99-4DEB-8FAE-EC6F0EF2A653}"/>
              </a:ext>
            </a:extLst>
          </p:cNvPr>
          <p:cNvSpPr/>
          <p:nvPr/>
        </p:nvSpPr>
        <p:spPr>
          <a:xfrm>
            <a:off x="1243082" y="3724623"/>
            <a:ext cx="6127384" cy="159688"/>
          </a:xfrm>
          <a:prstGeom prst="rect">
            <a:avLst/>
          </a:prstGeom>
          <a:solidFill>
            <a:srgbClr val="E82B89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CCEC4B3-A0CB-4A79-A98E-37089B4EC670}"/>
              </a:ext>
            </a:extLst>
          </p:cNvPr>
          <p:cNvSpPr txBox="1"/>
          <p:nvPr/>
        </p:nvSpPr>
        <p:spPr>
          <a:xfrm>
            <a:off x="3189615" y="2151704"/>
            <a:ext cx="223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Disk</a:t>
            </a:r>
            <a:r>
              <a:rPr lang="zh-TW" altLang="en-US" sz="200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15" name="Right Arrow 35">
            <a:extLst>
              <a:ext uri="{FF2B5EF4-FFF2-40B4-BE49-F238E27FC236}">
                <a16:creationId xmlns:a16="http://schemas.microsoft.com/office/drawing/2014/main" id="{EE7EE164-FC83-4BCA-81CB-2603FE3263E3}"/>
              </a:ext>
            </a:extLst>
          </p:cNvPr>
          <p:cNvSpPr/>
          <p:nvPr/>
        </p:nvSpPr>
        <p:spPr>
          <a:xfrm rot="16200000">
            <a:off x="3702222" y="2912557"/>
            <a:ext cx="1214124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35">
            <a:extLst>
              <a:ext uri="{FF2B5EF4-FFF2-40B4-BE49-F238E27FC236}">
                <a16:creationId xmlns:a16="http://schemas.microsoft.com/office/drawing/2014/main" id="{F9856B07-1DA4-45DD-AC9C-04AD691F5420}"/>
              </a:ext>
            </a:extLst>
          </p:cNvPr>
          <p:cNvSpPr/>
          <p:nvPr/>
        </p:nvSpPr>
        <p:spPr>
          <a:xfrm rot="5400000">
            <a:off x="3855619" y="4266784"/>
            <a:ext cx="90733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1D4282C-A297-4FC9-A929-EE025E3AF1CF}"/>
              </a:ext>
            </a:extLst>
          </p:cNvPr>
          <p:cNvSpPr txBox="1"/>
          <p:nvPr/>
        </p:nvSpPr>
        <p:spPr>
          <a:xfrm>
            <a:off x="2704905" y="5002307"/>
            <a:ext cx="318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Disk</a:t>
            </a:r>
            <a:r>
              <a:rPr lang="zh-TW" altLang="en-US" sz="200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</a:t>
            </a:r>
            <a:r>
              <a:rPr lang="zh-TW" altLang="en-US" sz="200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C75B11D-8D80-4C94-9CF6-53C4E635F1CB}"/>
              </a:ext>
            </a:extLst>
          </p:cNvPr>
          <p:cNvSpPr/>
          <p:nvPr/>
        </p:nvSpPr>
        <p:spPr>
          <a:xfrm>
            <a:off x="1243082" y="3902875"/>
            <a:ext cx="6127384" cy="159688"/>
          </a:xfrm>
          <a:prstGeom prst="rect">
            <a:avLst/>
          </a:prstGeom>
          <a:solidFill>
            <a:srgbClr val="00B0F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670" y="3290144"/>
            <a:ext cx="8183246" cy="4581400"/>
          </a:xfrm>
          <a:prstGeom prst="roundRect">
            <a:avLst>
              <a:gd name="adj" fmla="val 38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VM</a:t>
            </a:r>
            <a:r>
              <a:rPr lang="zh-TW" altLang="en-US"/>
              <a:t> </a:t>
            </a:r>
            <a:r>
              <a:rPr lang="en-US" altLang="zh-TW"/>
              <a:t>HDD</a:t>
            </a:r>
            <a:r>
              <a:rPr lang="zh-TW" altLang="en-US"/>
              <a:t> </a:t>
            </a:r>
            <a:r>
              <a:rPr lang="en-US" altLang="zh-TW"/>
              <a:t>Disk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 b="1"/>
              <a:t>(2/2)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0310"/>
            <a:ext cx="10892589" cy="4716653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qcow2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RAW: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image.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feature.</a:t>
            </a:r>
          </a:p>
          <a:p>
            <a:pPr marL="0" indent="0">
              <a:buNone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VMDK: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VMware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proprietary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format,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VMware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WorkStation,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vSphere</a:t>
            </a:r>
            <a:r>
              <a:rPr lang="is-I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0" indent="0">
              <a:buNone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VDI: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used in VirtualBox.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206" y="4629919"/>
            <a:ext cx="3373713" cy="1867995"/>
          </a:xfrm>
          <a:prstGeom prst="roundRect">
            <a:avLst>
              <a:gd name="adj" fmla="val 3818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C000"/>
            </a:solidFill>
          </a:ln>
          <a:effectLst/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99AE977-950B-43C4-8C05-87E589644B96}"/>
              </a:ext>
            </a:extLst>
          </p:cNvPr>
          <p:cNvSpPr/>
          <p:nvPr/>
        </p:nvSpPr>
        <p:spPr>
          <a:xfrm>
            <a:off x="9201600" y="4270786"/>
            <a:ext cx="955529" cy="2022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35">
            <a:extLst>
              <a:ext uri="{FF2B5EF4-FFF2-40B4-BE49-F238E27FC236}">
                <a16:creationId xmlns:a16="http://schemas.microsoft.com/office/drawing/2014/main" id="{336E7AF1-8859-4B98-861D-B20B3B0DEEFE}"/>
              </a:ext>
            </a:extLst>
          </p:cNvPr>
          <p:cNvSpPr/>
          <p:nvPr/>
        </p:nvSpPr>
        <p:spPr>
          <a:xfrm rot="5400000">
            <a:off x="9062185" y="4433840"/>
            <a:ext cx="549459" cy="368790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4FFA5E7-BB38-467D-BD8A-1E4075BDF8FA}"/>
              </a:ext>
            </a:extLst>
          </p:cNvPr>
          <p:cNvSpPr txBox="1"/>
          <p:nvPr/>
        </p:nvSpPr>
        <p:spPr>
          <a:xfrm>
            <a:off x="685798" y="5866267"/>
            <a:ext cx="3212808" cy="70018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zh-TW" alt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Convertor can be found in the Overview. </a:t>
            </a:r>
          </a:p>
        </p:txBody>
      </p:sp>
    </p:spTree>
    <p:extLst>
      <p:ext uri="{BB962C8B-B14F-4D97-AF65-F5344CB8AC3E}">
        <p14:creationId xmlns:p14="http://schemas.microsoft.com/office/powerpoint/2010/main" val="136675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VM Disaster Recovery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113" y="2558715"/>
            <a:ext cx="6477944" cy="3409700"/>
          </a:xfrm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crash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shut-down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attack,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is-IS" altLang="zh-TW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disks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corrupted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outage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13B99D-3AC0-4885-97F9-E4AF8629A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584" y="354808"/>
            <a:ext cx="4945303" cy="62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6CC2BF7-ADD8-47B5-B417-0F93C3F0D283}"/>
              </a:ext>
            </a:extLst>
          </p:cNvPr>
          <p:cNvSpPr/>
          <p:nvPr/>
        </p:nvSpPr>
        <p:spPr>
          <a:xfrm>
            <a:off x="6227449" y="1549587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010828B-68EA-45B8-A1AF-E51BF6D20C68}"/>
              </a:ext>
            </a:extLst>
          </p:cNvPr>
          <p:cNvSpPr/>
          <p:nvPr/>
        </p:nvSpPr>
        <p:spPr>
          <a:xfrm>
            <a:off x="6227449" y="2164068"/>
            <a:ext cx="5404369" cy="417442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48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4D87AA2F-08CF-4D25-AF0B-C3E15140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066" y="2797130"/>
            <a:ext cx="1370433" cy="1218653"/>
          </a:xfrm>
          <a:prstGeom prst="rect">
            <a:avLst/>
          </a:prstGeom>
          <a:noFill/>
        </p:spPr>
      </p:pic>
      <p:pic>
        <p:nvPicPr>
          <p:cNvPr id="49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DF5A4DD9-BC9B-4AFA-AD5A-FC0F0AAFF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625" y="2797130"/>
            <a:ext cx="1370433" cy="1218653"/>
          </a:xfrm>
          <a:prstGeom prst="rect">
            <a:avLst/>
          </a:prstGeom>
          <a:noFill/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969CF882-F5D7-4BF1-B946-1DD64700764A}"/>
              </a:ext>
            </a:extLst>
          </p:cNvPr>
          <p:cNvSpPr txBox="1"/>
          <p:nvPr/>
        </p:nvSpPr>
        <p:spPr>
          <a:xfrm>
            <a:off x="6400996" y="1702746"/>
            <a:ext cx="50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Restore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remote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backup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directly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B95A14B-D9E6-4024-AF88-7005E5A8FDF5}"/>
              </a:ext>
            </a:extLst>
          </p:cNvPr>
          <p:cNvSpPr/>
          <p:nvPr/>
        </p:nvSpPr>
        <p:spPr>
          <a:xfrm>
            <a:off x="602213" y="1549587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C634D1E-C32A-4763-8A74-F941C1AF40D8}"/>
              </a:ext>
            </a:extLst>
          </p:cNvPr>
          <p:cNvSpPr/>
          <p:nvPr/>
        </p:nvSpPr>
        <p:spPr>
          <a:xfrm>
            <a:off x="602213" y="2164068"/>
            <a:ext cx="5404369" cy="417442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E58285-F5B8-4BE3-8704-926CB099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/>
              <a:t>Disaster</a:t>
            </a:r>
            <a:r>
              <a:rPr lang="zh-TW" altLang="en-US" sz="4000"/>
              <a:t> </a:t>
            </a:r>
            <a:r>
              <a:rPr lang="en-US" altLang="zh-TW" sz="4000"/>
              <a:t>Recovery:</a:t>
            </a:r>
            <a:r>
              <a:rPr lang="zh-TW" altLang="en-US" sz="4000"/>
              <a:t> </a:t>
            </a:r>
            <a:br>
              <a:rPr lang="en-US" altLang="zh-TW" sz="4000"/>
            </a:br>
            <a:r>
              <a:rPr lang="en-US" altLang="zh-TW" sz="4000"/>
              <a:t>Leveraging</a:t>
            </a:r>
            <a:r>
              <a:rPr lang="zh-TW" altLang="en-US" sz="4000"/>
              <a:t> </a:t>
            </a:r>
            <a:r>
              <a:rPr lang="en-US" altLang="zh-TW" sz="4000"/>
              <a:t>Snapshot</a:t>
            </a:r>
            <a:r>
              <a:rPr lang="zh-TW" altLang="en-US" sz="4000"/>
              <a:t> </a:t>
            </a:r>
            <a:r>
              <a:rPr lang="en-US" altLang="zh-TW" sz="4000"/>
              <a:t>&amp;</a:t>
            </a:r>
            <a:r>
              <a:rPr lang="zh-TW" altLang="en-US" sz="4000"/>
              <a:t> </a:t>
            </a:r>
            <a:r>
              <a:rPr lang="en-US" altLang="zh-TW" sz="4000"/>
              <a:t>Backup</a:t>
            </a:r>
            <a:endParaRPr lang="zh-TW" altLang="en-US" sz="4000"/>
          </a:p>
        </p:txBody>
      </p:sp>
      <p:pic>
        <p:nvPicPr>
          <p:cNvPr id="7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BD2B03B1-B93B-422C-907C-FAA07B6F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2402183"/>
            <a:ext cx="1370433" cy="1218653"/>
          </a:xfrm>
          <a:prstGeom prst="rect">
            <a:avLst/>
          </a:prstGeom>
          <a:noFill/>
        </p:spPr>
      </p:pic>
      <p:sp>
        <p:nvSpPr>
          <p:cNvPr id="19" name="箭號: 向左 18">
            <a:extLst>
              <a:ext uri="{FF2B5EF4-FFF2-40B4-BE49-F238E27FC236}">
                <a16:creationId xmlns:a16="http://schemas.microsoft.com/office/drawing/2014/main" id="{C20A3885-A61B-499B-A946-8F010BE55DF7}"/>
              </a:ext>
            </a:extLst>
          </p:cNvPr>
          <p:cNvSpPr/>
          <p:nvPr/>
        </p:nvSpPr>
        <p:spPr>
          <a:xfrm>
            <a:off x="2754286" y="3983316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C00E1881-FA06-43F6-8C73-3D7410EC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58" y="3897751"/>
            <a:ext cx="1978216" cy="1290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9EC71248-29B5-4C7C-9BBD-46A9BD9E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506" y="3952835"/>
            <a:ext cx="1978216" cy="1290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7D3FBDD-1CED-4B48-896F-848F8956D4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2" y="5281445"/>
            <a:ext cx="741803" cy="769345"/>
          </a:xfrm>
          <a:prstGeom prst="rect">
            <a:avLst/>
          </a:prstGeom>
        </p:spPr>
      </p:pic>
      <p:pic>
        <p:nvPicPr>
          <p:cNvPr id="30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1818E16A-1F8D-4332-83C4-54B98DCBE5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679" y="5272264"/>
            <a:ext cx="741803" cy="769345"/>
          </a:xfrm>
          <a:prstGeom prst="rect">
            <a:avLst/>
          </a:prstGeom>
        </p:spPr>
      </p:pic>
      <p:pic>
        <p:nvPicPr>
          <p:cNvPr id="31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A9791575-D6B1-4EDC-B409-C20410BB9F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81" y="5786384"/>
            <a:ext cx="365393" cy="365393"/>
          </a:xfrm>
          <a:prstGeom prst="rect">
            <a:avLst/>
          </a:prstGeom>
        </p:spPr>
      </p:pic>
      <p:pic>
        <p:nvPicPr>
          <p:cNvPr id="32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8EE48F96-2DFE-4839-A2FA-011D21F09F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088" y="5786383"/>
            <a:ext cx="365393" cy="365393"/>
          </a:xfrm>
          <a:prstGeom prst="rect">
            <a:avLst/>
          </a:prstGeom>
        </p:spPr>
      </p:pic>
      <p:sp>
        <p:nvSpPr>
          <p:cNvPr id="34" name="乘號 33">
            <a:extLst>
              <a:ext uri="{FF2B5EF4-FFF2-40B4-BE49-F238E27FC236}">
                <a16:creationId xmlns:a16="http://schemas.microsoft.com/office/drawing/2014/main" id="{EB50B4A4-09C2-4D1E-9533-0E0A42F86A7E}"/>
              </a:ext>
            </a:extLst>
          </p:cNvPr>
          <p:cNvSpPr/>
          <p:nvPr/>
        </p:nvSpPr>
        <p:spPr>
          <a:xfrm>
            <a:off x="6486737" y="2931771"/>
            <a:ext cx="993336" cy="913227"/>
          </a:xfrm>
          <a:prstGeom prst="mathMultiply">
            <a:avLst/>
          </a:prstGeom>
          <a:solidFill>
            <a:srgbClr val="E8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弧形下彎 36">
            <a:extLst>
              <a:ext uri="{FF2B5EF4-FFF2-40B4-BE49-F238E27FC236}">
                <a16:creationId xmlns:a16="http://schemas.microsoft.com/office/drawing/2014/main" id="{F9E4B3BD-96BB-4C85-8C57-B4CB46C0A304}"/>
              </a:ext>
            </a:extLst>
          </p:cNvPr>
          <p:cNvSpPr/>
          <p:nvPr/>
        </p:nvSpPr>
        <p:spPr>
          <a:xfrm>
            <a:off x="7818241" y="2374887"/>
            <a:ext cx="2285998" cy="627851"/>
          </a:xfrm>
          <a:prstGeom prst="curvedDownArrow">
            <a:avLst>
              <a:gd name="adj1" fmla="val 33559"/>
              <a:gd name="adj2" fmla="val 76293"/>
              <a:gd name="adj3" fmla="val 44564"/>
            </a:avLst>
          </a:prstGeom>
          <a:gradFill>
            <a:gsLst>
              <a:gs pos="50000">
                <a:srgbClr val="E82B89"/>
              </a:gs>
              <a:gs pos="100000">
                <a:srgbClr val="7030A0"/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10A4600-7A23-4946-999E-D9E344A621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245" y="5308986"/>
            <a:ext cx="741803" cy="769345"/>
          </a:xfrm>
          <a:prstGeom prst="rect">
            <a:avLst/>
          </a:prstGeom>
        </p:spPr>
      </p:pic>
      <p:pic>
        <p:nvPicPr>
          <p:cNvPr id="39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2F59B48F-F80D-4E6C-9ED1-850920844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775" y="5308987"/>
            <a:ext cx="741803" cy="76934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8CF4224-58DF-4B1D-8C05-0299DC6AEDEF}"/>
              </a:ext>
            </a:extLst>
          </p:cNvPr>
          <p:cNvSpPr txBox="1"/>
          <p:nvPr/>
        </p:nvSpPr>
        <p:spPr>
          <a:xfrm>
            <a:off x="560986" y="1702746"/>
            <a:ext cx="544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Revert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normal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status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9C15A1C-7001-4DA5-9E44-1691F552D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2278123"/>
            <a:ext cx="785691" cy="784606"/>
          </a:xfrm>
          <a:prstGeom prst="rect">
            <a:avLst/>
          </a:prstGeom>
        </p:spPr>
      </p:pic>
      <p:pic>
        <p:nvPicPr>
          <p:cNvPr id="35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59A35C06-B27D-4763-A044-5BDEDF9E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5075716"/>
            <a:ext cx="1370433" cy="1218653"/>
          </a:xfrm>
          <a:prstGeom prst="rect">
            <a:avLst/>
          </a:prstGeom>
          <a:noFill/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06B2C58-5668-46D7-8A9D-E31603055D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4951656"/>
            <a:ext cx="785691" cy="784606"/>
          </a:xfrm>
          <a:prstGeom prst="rect">
            <a:avLst/>
          </a:prstGeom>
        </p:spPr>
      </p:pic>
      <p:pic>
        <p:nvPicPr>
          <p:cNvPr id="40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7257557B-97C9-492F-8B1B-F884CCFB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3742752"/>
            <a:ext cx="1370433" cy="1218653"/>
          </a:xfrm>
          <a:prstGeom prst="rect">
            <a:avLst/>
          </a:prstGeom>
          <a:noFill/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06DF39E8-6878-4404-8139-A5DFFA868A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3618692"/>
            <a:ext cx="785691" cy="784606"/>
          </a:xfrm>
          <a:prstGeom prst="rect">
            <a:avLst/>
          </a:prstGeom>
        </p:spPr>
      </p:pic>
      <p:sp>
        <p:nvSpPr>
          <p:cNvPr id="42" name="箭號: 向左 41">
            <a:extLst>
              <a:ext uri="{FF2B5EF4-FFF2-40B4-BE49-F238E27FC236}">
                <a16:creationId xmlns:a16="http://schemas.microsoft.com/office/drawing/2014/main" id="{D36154E9-3151-42B3-9093-8106AC03EC44}"/>
              </a:ext>
            </a:extLst>
          </p:cNvPr>
          <p:cNvSpPr/>
          <p:nvPr/>
        </p:nvSpPr>
        <p:spPr>
          <a:xfrm rot="1800000">
            <a:off x="2561728" y="3216921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左 43">
            <a:extLst>
              <a:ext uri="{FF2B5EF4-FFF2-40B4-BE49-F238E27FC236}">
                <a16:creationId xmlns:a16="http://schemas.microsoft.com/office/drawing/2014/main" id="{9803C2EB-AF5C-4E13-BB29-D2160331300D}"/>
              </a:ext>
            </a:extLst>
          </p:cNvPr>
          <p:cNvSpPr/>
          <p:nvPr/>
        </p:nvSpPr>
        <p:spPr>
          <a:xfrm rot="19800000">
            <a:off x="2676519" y="4776993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4C0CCE86-1C0C-4C89-8A01-AECAD885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602" y="3193205"/>
            <a:ext cx="1994722" cy="1999014"/>
          </a:xfrm>
          <a:prstGeom prst="rect">
            <a:avLst/>
          </a:prstGeom>
          <a:noFill/>
        </p:spPr>
      </p:pic>
      <p:pic>
        <p:nvPicPr>
          <p:cNvPr id="9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1717F0AC-2E9A-4953-B503-13B1DED6A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073" y="41585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DR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Snapshot</a:t>
            </a:r>
            <a:r>
              <a:rPr lang="zh-TW" altLang="en-US"/>
              <a:t> </a:t>
            </a:r>
            <a:r>
              <a:rPr lang="en-US" altLang="zh-TW"/>
              <a:t>mechanism</a:t>
            </a:r>
            <a:r>
              <a:rPr lang="zh-TW" altLang="en-US"/>
              <a:t> </a:t>
            </a:r>
            <a:r>
              <a:rPr lang="en-US" altLang="zh-TW"/>
              <a:t>(1/2)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9328" y="1384861"/>
            <a:ext cx="11379911" cy="83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Bases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External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structure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manage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multiple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with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Blockcommit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design.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854" y="3962875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BA19B92E-9DC9-40D0-947D-3C7E0C59CE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1" y="2259286"/>
            <a:ext cx="1316555" cy="1314737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FDD92E2A-086F-4E88-9BC3-E33F06D72BE2}"/>
              </a:ext>
            </a:extLst>
          </p:cNvPr>
          <p:cNvSpPr txBox="1"/>
          <p:nvPr/>
        </p:nvSpPr>
        <p:spPr>
          <a:xfrm>
            <a:off x="731966" y="2563089"/>
            <a:ext cx="109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1B57AD77-BC22-4807-8A8B-599E1A8AE7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36" y="2259286"/>
            <a:ext cx="1316555" cy="131473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1C945346-60E8-449B-A1E2-153E66D599A6}"/>
              </a:ext>
            </a:extLst>
          </p:cNvPr>
          <p:cNvSpPr txBox="1"/>
          <p:nvPr/>
        </p:nvSpPr>
        <p:spPr>
          <a:xfrm>
            <a:off x="2516674" y="2633610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059E05F-B125-46F1-9C63-0F7883ED8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5" y="2259286"/>
            <a:ext cx="1316555" cy="1314737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F4E5EE2A-024A-4187-9D7D-770918C2C438}"/>
              </a:ext>
            </a:extLst>
          </p:cNvPr>
          <p:cNvSpPr txBox="1"/>
          <p:nvPr/>
        </p:nvSpPr>
        <p:spPr>
          <a:xfrm>
            <a:off x="4529373" y="2633610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590A5F7B-6947-46F9-89C6-5B4BF2D9E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40" y="2259286"/>
            <a:ext cx="1316555" cy="1314737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0B0935EF-CF9C-454F-A12C-820E5D2E0ABC}"/>
              </a:ext>
            </a:extLst>
          </p:cNvPr>
          <p:cNvSpPr txBox="1"/>
          <p:nvPr/>
        </p:nvSpPr>
        <p:spPr>
          <a:xfrm>
            <a:off x="6497949" y="256075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34" name="箭號: 向左 33">
            <a:extLst>
              <a:ext uri="{FF2B5EF4-FFF2-40B4-BE49-F238E27FC236}">
                <a16:creationId xmlns:a16="http://schemas.microsoft.com/office/drawing/2014/main" id="{7D63C0F2-2001-435A-A27F-733339B162DE}"/>
              </a:ext>
            </a:extLst>
          </p:cNvPr>
          <p:cNvSpPr/>
          <p:nvPr/>
        </p:nvSpPr>
        <p:spPr>
          <a:xfrm rot="10800000">
            <a:off x="1663560" y="26714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箭號: 向左 34">
            <a:extLst>
              <a:ext uri="{FF2B5EF4-FFF2-40B4-BE49-F238E27FC236}">
                <a16:creationId xmlns:a16="http://schemas.microsoft.com/office/drawing/2014/main" id="{5840031D-59F9-48A1-B4D6-F10DCD94DE24}"/>
              </a:ext>
            </a:extLst>
          </p:cNvPr>
          <p:cNvSpPr/>
          <p:nvPr/>
        </p:nvSpPr>
        <p:spPr>
          <a:xfrm rot="10800000">
            <a:off x="3724630" y="26714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箭號: 向左 35">
            <a:extLst>
              <a:ext uri="{FF2B5EF4-FFF2-40B4-BE49-F238E27FC236}">
                <a16:creationId xmlns:a16="http://schemas.microsoft.com/office/drawing/2014/main" id="{DFF7365C-8AFF-4376-8E50-273D5871FBB0}"/>
              </a:ext>
            </a:extLst>
          </p:cNvPr>
          <p:cNvSpPr/>
          <p:nvPr/>
        </p:nvSpPr>
        <p:spPr>
          <a:xfrm rot="10800000">
            <a:off x="5697783" y="26714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79C1B510-2BD0-4A61-8CC4-C31B3B3D3961}"/>
              </a:ext>
            </a:extLst>
          </p:cNvPr>
          <p:cNvSpPr txBox="1"/>
          <p:nvPr/>
        </p:nvSpPr>
        <p:spPr>
          <a:xfrm>
            <a:off x="7961420" y="2185579"/>
            <a:ext cx="3681252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While taking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snapshot,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disk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image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(backing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file)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enters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read-only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status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to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create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an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overlay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disk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image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(current)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to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keep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record of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changes.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74EE5FE1-E5C8-4BFD-8980-3314F9B577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1" y="3952197"/>
            <a:ext cx="1316555" cy="1314737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2EFDCEA0-142E-459A-8165-2396891DBADF}"/>
              </a:ext>
            </a:extLst>
          </p:cNvPr>
          <p:cNvSpPr txBox="1"/>
          <p:nvPr/>
        </p:nvSpPr>
        <p:spPr>
          <a:xfrm>
            <a:off x="731966" y="4256000"/>
            <a:ext cx="109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DFDB047A-19E2-43C8-991E-1265DA492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36" y="3952197"/>
            <a:ext cx="1316555" cy="131473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579F2C28-FB2D-4F45-884E-6A348ADC4830}"/>
              </a:ext>
            </a:extLst>
          </p:cNvPr>
          <p:cNvSpPr txBox="1"/>
          <p:nvPr/>
        </p:nvSpPr>
        <p:spPr>
          <a:xfrm>
            <a:off x="2516674" y="432652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AFA41278-6190-4FD3-A11D-DFE2D6A7C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5" y="3952197"/>
            <a:ext cx="1316555" cy="1314737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A56DF564-261C-4455-B499-23517CF9CA4A}"/>
              </a:ext>
            </a:extLst>
          </p:cNvPr>
          <p:cNvSpPr txBox="1"/>
          <p:nvPr/>
        </p:nvSpPr>
        <p:spPr>
          <a:xfrm>
            <a:off x="4529373" y="432652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E4E09FB4-D64C-41C3-AFFD-55700D588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40" y="3952197"/>
            <a:ext cx="1316555" cy="1314737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E0CBCE99-EE8C-4172-B3C1-BD681F5210C3}"/>
              </a:ext>
            </a:extLst>
          </p:cNvPr>
          <p:cNvSpPr txBox="1"/>
          <p:nvPr/>
        </p:nvSpPr>
        <p:spPr>
          <a:xfrm>
            <a:off x="6497949" y="4253662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46" name="箭號: 向左 45">
            <a:extLst>
              <a:ext uri="{FF2B5EF4-FFF2-40B4-BE49-F238E27FC236}">
                <a16:creationId xmlns:a16="http://schemas.microsoft.com/office/drawing/2014/main" id="{BD81A0AB-AC1A-4646-A52F-E1DDDF857C5F}"/>
              </a:ext>
            </a:extLst>
          </p:cNvPr>
          <p:cNvSpPr/>
          <p:nvPr/>
        </p:nvSpPr>
        <p:spPr>
          <a:xfrm>
            <a:off x="1813688" y="436431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箭號: 向左 46">
            <a:extLst>
              <a:ext uri="{FF2B5EF4-FFF2-40B4-BE49-F238E27FC236}">
                <a16:creationId xmlns:a16="http://schemas.microsoft.com/office/drawing/2014/main" id="{07E15136-6D7D-466C-9338-75AB29B3DB94}"/>
              </a:ext>
            </a:extLst>
          </p:cNvPr>
          <p:cNvSpPr/>
          <p:nvPr/>
        </p:nvSpPr>
        <p:spPr>
          <a:xfrm>
            <a:off x="3833814" y="436431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箭號: 向左 47">
            <a:extLst>
              <a:ext uri="{FF2B5EF4-FFF2-40B4-BE49-F238E27FC236}">
                <a16:creationId xmlns:a16="http://schemas.microsoft.com/office/drawing/2014/main" id="{004D5616-ACDB-4E7A-B517-B6BA57549CBA}"/>
              </a:ext>
            </a:extLst>
          </p:cNvPr>
          <p:cNvSpPr/>
          <p:nvPr/>
        </p:nvSpPr>
        <p:spPr>
          <a:xfrm>
            <a:off x="5806967" y="436431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211709F0-7C8C-4B72-8B9B-2BB9E2C43CED}"/>
              </a:ext>
            </a:extLst>
          </p:cNvPr>
          <p:cNvSpPr txBox="1"/>
          <p:nvPr/>
        </p:nvSpPr>
        <p:spPr>
          <a:xfrm>
            <a:off x="7961420" y="4169438"/>
            <a:ext cx="349861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Merging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snapshot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2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into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snapshot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1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when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snapshot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2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is</a:t>
            </a:r>
            <a:r>
              <a:rPr lang="zh-TW" altLang="en-US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/>
                <a:ea typeface="微軟正黑體"/>
                <a:cs typeface="Arial"/>
              </a:rPr>
              <a:t>being deleted.</a:t>
            </a: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0186BBD4-897D-48C1-A863-C5A01AB0FF4E}"/>
              </a:ext>
            </a:extLst>
          </p:cNvPr>
          <p:cNvSpPr txBox="1"/>
          <p:nvPr/>
        </p:nvSpPr>
        <p:spPr>
          <a:xfrm>
            <a:off x="623830" y="5458514"/>
            <a:ext cx="11379911" cy="686749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snapshots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configurations.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management,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QTS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Station.</a:t>
            </a:r>
            <a:r>
              <a:rPr lang="zh-TW" altLang="en-US"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15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1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DR</a:t>
            </a:r>
            <a:r>
              <a:rPr lang="zh-TW" altLang="en-US"/>
              <a:t> </a:t>
            </a:r>
            <a:r>
              <a:rPr lang="en-US" altLang="zh-TW"/>
              <a:t>–</a:t>
            </a:r>
            <a:r>
              <a:rPr lang="zh-TW" altLang="en-US"/>
              <a:t> </a:t>
            </a:r>
            <a:r>
              <a:rPr lang="en-US" altLang="zh-TW"/>
              <a:t>Snapshot</a:t>
            </a:r>
            <a:r>
              <a:rPr lang="zh-TW" altLang="en-US"/>
              <a:t> </a:t>
            </a:r>
            <a:r>
              <a:rPr lang="en-US" altLang="zh-TW"/>
              <a:t>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7263"/>
            <a:ext cx="6037729" cy="3409700"/>
          </a:xfrm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Copy-on-write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shutting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AA810C-AD11-4405-9A0A-78E442A22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647" y="1489435"/>
            <a:ext cx="4160657" cy="52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1115</Words>
  <Application>Microsoft Office PowerPoint</Application>
  <PresentationFormat>寬螢幕</PresentationFormat>
  <Paragraphs>201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Office Theme</vt:lpstr>
      <vt:lpstr>PowerPoint 簡報</vt:lpstr>
      <vt:lpstr>Outline</vt:lpstr>
      <vt:lpstr>Virtualization Station</vt:lpstr>
      <vt:lpstr>VM HDD Disk image (1/2)</vt:lpstr>
      <vt:lpstr>VM HDD Disk image (2/2)</vt:lpstr>
      <vt:lpstr>VM Disaster Recovery</vt:lpstr>
      <vt:lpstr>Disaster Recovery:  Leveraging Snapshot &amp; Backup</vt:lpstr>
      <vt:lpstr>DR – Snapshot mechanism (1/2)</vt:lpstr>
      <vt:lpstr>DR – Snapshot (2/2)</vt:lpstr>
      <vt:lpstr>DR – Back Up VM (1/2)</vt:lpstr>
      <vt:lpstr>DR – Back Up VM (2/2)</vt:lpstr>
      <vt:lpstr>DR – leveraging QTS Snapshot</vt:lpstr>
      <vt:lpstr>PowerPoint 簡報</vt:lpstr>
      <vt:lpstr>Lots of data inside VM</vt:lpstr>
      <vt:lpstr>Data high availability: guest OS + mounted storage </vt:lpstr>
      <vt:lpstr>Data availability – remote mount &amp; hybrid cloud solution</vt:lpstr>
      <vt:lpstr>Data Availability – File Level (1/2)  </vt:lpstr>
      <vt:lpstr>Data Availability – File Level (2/2) </vt:lpstr>
      <vt:lpstr>PowerPoint 簡報</vt:lpstr>
      <vt:lpstr>Other settings and applications for security</vt:lpstr>
      <vt:lpstr>Settings – VM HDD Cache Mode</vt:lpstr>
      <vt:lpstr>Settings – VM HDD Cache Mode</vt:lpstr>
      <vt:lpstr>Settings – VM console</vt:lpstr>
      <vt:lpstr>Applications – Virtual Router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created xsi:type="dcterms:W3CDTF">2012-07-30T21:28:29Z</dcterms:created>
  <dcterms:modified xsi:type="dcterms:W3CDTF">2019-08-06T06:41:39Z</dcterms:modified>
</cp:coreProperties>
</file>