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1" r:id="rId1"/>
  </p:sldMasterIdLst>
  <p:notesMasterIdLst>
    <p:notesMasterId r:id="rId22"/>
  </p:notesMasterIdLst>
  <p:handoutMasterIdLst>
    <p:handoutMasterId r:id="rId23"/>
  </p:handoutMasterIdLst>
  <p:sldIdLst>
    <p:sldId id="641" r:id="rId2"/>
    <p:sldId id="586" r:id="rId3"/>
    <p:sldId id="651" r:id="rId4"/>
    <p:sldId id="588" r:id="rId5"/>
    <p:sldId id="512" r:id="rId6"/>
    <p:sldId id="649" r:id="rId7"/>
    <p:sldId id="537" r:id="rId8"/>
    <p:sldId id="499" r:id="rId9"/>
    <p:sldId id="643" r:id="rId10"/>
    <p:sldId id="648" r:id="rId11"/>
    <p:sldId id="647" r:id="rId12"/>
    <p:sldId id="521" r:id="rId13"/>
    <p:sldId id="522" r:id="rId14"/>
    <p:sldId id="644" r:id="rId15"/>
    <p:sldId id="646" r:id="rId16"/>
    <p:sldId id="523" r:id="rId17"/>
    <p:sldId id="524" r:id="rId18"/>
    <p:sldId id="297" r:id="rId19"/>
    <p:sldId id="650" r:id="rId20"/>
    <p:sldId id="514" r:id="rId21"/>
  </p:sldIdLst>
  <p:sldSz cx="9144000" cy="5143500" type="screen16x9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QNAP_Michael Wang" initials="QW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1D1FC"/>
    <a:srgbClr val="8A34CA"/>
    <a:srgbClr val="00E6FE"/>
    <a:srgbClr val="F70F78"/>
    <a:srgbClr val="F20000"/>
    <a:srgbClr val="057EC1"/>
    <a:srgbClr val="2EF3CB"/>
    <a:srgbClr val="2FF5CB"/>
    <a:srgbClr val="F8B374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C14BAD1-9A33-42F8-8C92-0E55872EBBF8}" v="1982" dt="2019-08-01T06:27:15.385"/>
    <p1510:client id="{6BCAF526-556F-1445-90EB-6BE55F9F65F4}" v="2303" dt="2019-08-01T06:12:11.198"/>
    <p1510:client id="{BFAB1DEB-AFAC-C9EC-6725-FEF399A53F54}" v="8" dt="2019-08-01T05:48:57.400"/>
    <p1510:client id="{A94EB26C-440B-CE35-3CF5-C2246024129E}" v="28" dt="2019-08-01T05:59:07.871"/>
  </p1510:revLst>
</p1510:revInfo>
</file>

<file path=ppt/tableStyles.xml><?xml version="1.0" encoding="utf-8"?>
<a:tblStyleLst xmlns:a="http://schemas.openxmlformats.org/drawingml/2006/main" def="{5C22544A-7EE6-4342-B048-85BDC9FD1C3A}">
  <a:tblStyle styleId="{8EC20E35-A176-4012-BC5E-935CFFF8708E}" styleName="中等深淺樣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中等深淺樣式 3 - 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108" y="2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9927E029-4768-437A-82F1-CF5FAA2F1C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31F67FC-4D09-4E19-A23D-6C6664B5D5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6EE21B-B1D6-4E2D-9AC7-F1F016FFBDBE}" type="datetimeFigureOut">
              <a:rPr lang="zh-TW" altLang="en-US" smtClean="0"/>
              <a:pPr/>
              <a:t>2019/8/1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267393A-CBB3-49E7-9DAA-4562618168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77E32B-DF40-4103-91D6-ADF2696FDC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50EB0-BD62-496B-805E-05E17C7B2D2B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794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5CFEF-DDA5-4A10-9F0A-1CFFD3D704C4}" type="datetimeFigureOut">
              <a:rPr lang="zh-TW" altLang="en-US" smtClean="0"/>
              <a:pPr/>
              <a:t>2019/8/1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EEEC4F-8CEE-4429-9622-C5BE726EDDB1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6311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72748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solidFill>
                  <a:schemeClr val="tx1"/>
                </a:solidFill>
              </a:rPr>
              <a:t>各種監控的應用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例如學校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社區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賭場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飯店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若是</a:t>
            </a:r>
            <a:r>
              <a:rPr lang="en-US" altLang="zh-TW">
                <a:solidFill>
                  <a:schemeClr val="tx1"/>
                </a:solidFill>
              </a:rPr>
              <a:t>IT</a:t>
            </a:r>
            <a:r>
              <a:rPr lang="zh-TW" altLang="en-US">
                <a:solidFill>
                  <a:schemeClr val="tx1"/>
                </a:solidFill>
              </a:rPr>
              <a:t>系統停機造成資料無法寫入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影響的可能是社會的安全</a:t>
            </a:r>
            <a:r>
              <a:rPr lang="en-US" altLang="zh-TW">
                <a:solidFill>
                  <a:schemeClr val="tx1"/>
                </a:solidFill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>
                <a:solidFill>
                  <a:schemeClr val="tx1"/>
                </a:solidFill>
              </a:rPr>
              <a:t>若是</a:t>
            </a:r>
            <a:r>
              <a:rPr lang="en-US" altLang="zh-TW">
                <a:solidFill>
                  <a:schemeClr val="tx1"/>
                </a:solidFill>
              </a:rPr>
              <a:t>IT</a:t>
            </a:r>
            <a:r>
              <a:rPr lang="zh-TW" altLang="en-US">
                <a:solidFill>
                  <a:schemeClr val="tx1"/>
                </a:solidFill>
              </a:rPr>
              <a:t>系統停機造成</a:t>
            </a:r>
            <a:r>
              <a:rPr lang="en-US" altLang="zh-TW">
                <a:solidFill>
                  <a:schemeClr val="tx1"/>
                </a:solidFill>
              </a:rPr>
              <a:t>,</a:t>
            </a:r>
            <a:r>
              <a:rPr lang="zh-TW" altLang="en-US">
                <a:solidFill>
                  <a:schemeClr val="tx1"/>
                </a:solidFill>
              </a:rPr>
              <a:t>醫療的病例檔案跟影像資料無法寫入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有可能延遲醫療的診斷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更糟的是造成關鍵的誤判</a:t>
            </a:r>
            <a:r>
              <a:rPr lang="en-US" altLang="zh-TW">
                <a:solidFill>
                  <a:schemeClr val="tx1"/>
                </a:solidFill>
              </a:rPr>
              <a:t>, </a:t>
            </a:r>
            <a:r>
              <a:rPr lang="zh-TW" altLang="en-US">
                <a:solidFill>
                  <a:schemeClr val="tx1"/>
                </a:solidFill>
              </a:rPr>
              <a:t>影響健康的安全</a:t>
            </a:r>
            <a:r>
              <a:rPr lang="en-US" altLang="zh-TW">
                <a:solidFill>
                  <a:schemeClr val="tx1"/>
                </a:solidFill>
              </a:rPr>
              <a:t>.</a:t>
            </a: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96068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active standby </a:t>
            </a:r>
            <a:r>
              <a:rPr lang="zh-CN" altLang="en-US">
                <a:ea typeface="宋体"/>
                <a:cs typeface="Calibri"/>
              </a:rPr>
              <a:t>的圖要修一下</a:t>
            </a:r>
          </a:p>
          <a:p>
            <a:r>
              <a:rPr lang="zh-CN" altLang="en-US">
                <a:ea typeface="宋体"/>
                <a:cs typeface="Calibri"/>
              </a:rPr>
              <a:t>直接標註贏的特點</a:t>
            </a:r>
          </a:p>
          <a:p>
            <a:r>
              <a:rPr lang="zh-CN" altLang="en-US">
                <a:ea typeface="宋体"/>
                <a:cs typeface="Calibri"/>
              </a:rPr>
              <a:t>Failover 有時間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60347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https://www.storagereview.com/seagate_announces_64tb_nvme_ssd_new_nytro_ssds_at_fms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0493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EEEC4F-8CEE-4429-9622-C5BE726EDDB1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91800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732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圖形 3">
            <a:extLst>
              <a:ext uri="{FF2B5EF4-FFF2-40B4-BE49-F238E27FC236}">
                <a16:creationId xmlns:a16="http://schemas.microsoft.com/office/drawing/2014/main" id="{B1061BA3-4147-483D-86C8-368D86DE2B5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2905" y="267334"/>
            <a:ext cx="1121293" cy="1877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FBD26DD-6919-4FB2-A769-90ADB4F662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52" y="535"/>
            <a:ext cx="9143048" cy="51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611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" y="4756"/>
            <a:ext cx="9123388" cy="5133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09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" y="4756"/>
            <a:ext cx="9123388" cy="51339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30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" y="4756"/>
            <a:ext cx="9123388" cy="51339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234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6" cy="513398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22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6" cy="5133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0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5" cy="513398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420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6" y="4756"/>
            <a:ext cx="9123385" cy="513398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9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" y="4755"/>
            <a:ext cx="9127083" cy="5133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0CB71DB9-E85F-4FFA-B6A0-FD9478B1C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827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1F381DBF-72B2-49D1-9E99-FB1FE1F99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0110"/>
            <a:ext cx="9144000" cy="4243389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1E3CDECA-5FFC-4FE5-A85D-F50B0A300F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00112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56954" y="117066"/>
            <a:ext cx="6601260" cy="743803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57339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01CBA55-F7E3-4B95-9BDB-7D6B1A79D1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" y="0"/>
            <a:ext cx="9136080" cy="514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44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0633A14-886C-4F9F-BC19-E4FC929BC1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2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7" y="4756"/>
            <a:ext cx="9127084" cy="513398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97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43BE4CE-A821-4D42-A116-0C017339ED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" y="0"/>
            <a:ext cx="9132249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36705"/>
            <a:ext cx="8632657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300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97D877B1-A3D3-4A6A-8492-0E781180E5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" y="0"/>
            <a:ext cx="9136082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36705"/>
            <a:ext cx="8723192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54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螢幕擷取畫面 的圖片&#10;&#10;自動產生的描述">
            <a:extLst>
              <a:ext uri="{FF2B5EF4-FFF2-40B4-BE49-F238E27FC236}">
                <a16:creationId xmlns:a16="http://schemas.microsoft.com/office/drawing/2014/main" id="{1D0CA190-E75F-45ED-BD5B-CEBDA739E7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" y="0"/>
            <a:ext cx="9136082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136705"/>
            <a:ext cx="8723192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144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92F28F78-69A6-4753-8FA5-AAAD6841A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" y="0"/>
            <a:ext cx="9138242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218182"/>
            <a:ext cx="8723192" cy="8229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20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12AA341E-D54B-4603-9322-E734139E20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" y="0"/>
            <a:ext cx="9136082" cy="51435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8531F00-DA82-4376-8D5E-7C42F631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344" y="1651697"/>
            <a:ext cx="4576527" cy="184010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51235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標題版面配置區 1">
            <a:extLst>
              <a:ext uri="{FF2B5EF4-FFF2-40B4-BE49-F238E27FC236}">
                <a16:creationId xmlns:a16="http://schemas.microsoft.com/office/drawing/2014/main" id="{171109A9-EF33-B243-A0CE-E38A6E965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8" name="文字版面配置區 2">
            <a:extLst>
              <a:ext uri="{FF2B5EF4-FFF2-40B4-BE49-F238E27FC236}">
                <a16:creationId xmlns:a16="http://schemas.microsoft.com/office/drawing/2014/main" id="{A9C34E32-4547-824D-94BE-B0E70A64A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</p:txBody>
      </p:sp>
    </p:spTree>
    <p:extLst>
      <p:ext uri="{BB962C8B-B14F-4D97-AF65-F5344CB8AC3E}">
        <p14:creationId xmlns:p14="http://schemas.microsoft.com/office/powerpoint/2010/main" val="1895462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55" r:id="rId2"/>
    <p:sldLayoutId id="2147483841" r:id="rId3"/>
    <p:sldLayoutId id="2147483843" r:id="rId4"/>
    <p:sldLayoutId id="2147483857" r:id="rId5"/>
    <p:sldLayoutId id="2147483858" r:id="rId6"/>
    <p:sldLayoutId id="2147483859" r:id="rId7"/>
    <p:sldLayoutId id="2147483860" r:id="rId8"/>
    <p:sldLayoutId id="2147483856" r:id="rId9"/>
    <p:sldLayoutId id="2147483845" r:id="rId10"/>
    <p:sldLayoutId id="2147483853" r:id="rId11"/>
    <p:sldLayoutId id="2147483846" r:id="rId12"/>
    <p:sldLayoutId id="2147483849" r:id="rId13"/>
    <p:sldLayoutId id="2147483850" r:id="rId14"/>
    <p:sldLayoutId id="2147483851" r:id="rId15"/>
    <p:sldLayoutId id="2147483852" r:id="rId16"/>
    <p:sldLayoutId id="2147483829" r:id="rId17"/>
    <p:sldLayoutId id="2147483861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j-cs"/>
        </a:defRPr>
      </a:lvl1pPr>
    </p:titleStyle>
    <p:bodyStyle>
      <a:lvl1pPr marL="72000" indent="720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72000" indent="720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0.png"/><Relationship Id="rId5" Type="http://schemas.openxmlformats.org/officeDocument/2006/relationships/image" Target="../media/image69.svg"/><Relationship Id="rId4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sv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4.sv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svg"/><Relationship Id="rId3" Type="http://schemas.openxmlformats.org/officeDocument/2006/relationships/image" Target="../media/image87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0.tiff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tiff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tiff"/><Relationship Id="rId12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tiff"/><Relationship Id="rId11" Type="http://schemas.openxmlformats.org/officeDocument/2006/relationships/image" Target="../media/image59.tiff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365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498D1D8A-3076-4554-ACA1-DF51958F7A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1339" y="1008772"/>
            <a:ext cx="3273630" cy="4159290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1DC8A06A-0011-4675-AB53-C2E5F9C602F4}"/>
              </a:ext>
            </a:extLst>
          </p:cNvPr>
          <p:cNvSpPr/>
          <p:nvPr/>
        </p:nvSpPr>
        <p:spPr>
          <a:xfrm>
            <a:off x="4717352" y="2241216"/>
            <a:ext cx="3847161" cy="197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A0E4B734-3B73-4EBB-8CE0-BFB1CB160F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371" y="1008772"/>
            <a:ext cx="3273630" cy="4159290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78C17CA3-C8BA-4E8B-872F-A700D6C2E5F4}"/>
              </a:ext>
            </a:extLst>
          </p:cNvPr>
          <p:cNvSpPr/>
          <p:nvPr/>
        </p:nvSpPr>
        <p:spPr>
          <a:xfrm>
            <a:off x="489384" y="2241216"/>
            <a:ext cx="3847161" cy="1976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C19B92-D8F8-5A43-88EF-6467F05DEF29}"/>
              </a:ext>
            </a:extLst>
          </p:cNvPr>
          <p:cNvSpPr txBox="1">
            <a:spLocks/>
          </p:cNvSpPr>
          <p:nvPr/>
        </p:nvSpPr>
        <p:spPr>
          <a:xfrm>
            <a:off x="277531" y="284941"/>
            <a:ext cx="8588828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fontAlgn="base"/>
            <a:r>
              <a:rPr lang="ja-JP" altLang="en-US" sz="3200"/>
              <a:t>適用於雙控架構的 </a:t>
            </a:r>
            <a:r>
              <a:rPr lang="en-US" sz="3200"/>
              <a:t>Windows/Linux </a:t>
            </a:r>
            <a:r>
              <a:rPr lang="ja-JP" altLang="en-US" sz="3200"/>
              <a:t>伺服器和 </a:t>
            </a:r>
            <a:r>
              <a:rPr lang="en-US" sz="3200"/>
              <a:t>Enterprise ZFS NAS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4E90EF-1E87-BB45-99C6-53CFBCF54505}"/>
              </a:ext>
            </a:extLst>
          </p:cNvPr>
          <p:cNvSpPr/>
          <p:nvPr/>
        </p:nvSpPr>
        <p:spPr>
          <a:xfrm>
            <a:off x="4671257" y="1533330"/>
            <a:ext cx="43325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600"/>
              </a:lnSpc>
            </a:pPr>
            <a:r>
              <a:rPr 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QDA-SA2 </a:t>
            </a:r>
            <a:r>
              <a:rPr lang="ja-JP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可安裝於具備雙控設計之機架式 </a:t>
            </a:r>
            <a:r>
              <a:rPr lang="en-US" sz="1600" spc="-1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Windows</a:t>
            </a:r>
            <a:r>
              <a:rPr lang="en-US" sz="1600" spc="-150" baseline="30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®</a:t>
            </a:r>
            <a:r>
              <a:rPr lang="en-US" sz="1600" spc="-1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/Linux</a:t>
            </a:r>
            <a:r>
              <a:rPr lang="en-US" sz="1600" spc="-150" baseline="300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®</a:t>
            </a:r>
            <a:r>
              <a:rPr lang="en-US" sz="1600" spc="-15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SAS </a:t>
            </a:r>
            <a:r>
              <a:rPr lang="ja-JP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伺服器，以及 </a:t>
            </a:r>
            <a:r>
              <a:rPr lang="en-US" altLang="ja-JP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</a:t>
            </a:r>
            <a:r>
              <a:rPr 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Enterprise ZFS NAS</a:t>
            </a:r>
            <a:r>
              <a:rPr lang="zh-TW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r>
              <a:rPr lang="ja-JP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的 </a:t>
            </a:r>
            <a:r>
              <a:rPr lang="en-US" altLang="ja-JP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3.5 </a:t>
            </a:r>
            <a:r>
              <a:rPr lang="ja-JP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吋 </a:t>
            </a:r>
            <a:r>
              <a:rPr 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SAS </a:t>
            </a:r>
            <a:r>
              <a:rPr lang="ja-JP" altLang="en-US" sz="16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硬碟槽</a:t>
            </a:r>
            <a:endParaRPr lang="en-US" sz="16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9391FAF-7ADE-ED4B-BBB3-6DDF765F2583}"/>
              </a:ext>
            </a:extLst>
          </p:cNvPr>
          <p:cNvSpPr/>
          <p:nvPr/>
        </p:nvSpPr>
        <p:spPr>
          <a:xfrm>
            <a:off x="5834379" y="1154832"/>
            <a:ext cx="29867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注意：</a:t>
            </a:r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NAS </a:t>
            </a:r>
            <a:r>
              <a:rPr lang="ja-JP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需安裝 </a:t>
            </a:r>
            <a:r>
              <a:rPr 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QES 2.0.0 </a:t>
            </a:r>
            <a:r>
              <a:rPr lang="ja-JP" altLang="en-US" sz="12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或以上版本</a:t>
            </a:r>
            <a:endParaRPr lang="en-US" sz="120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62DF89D8-48F8-364B-8F86-A88FB88B5E2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07238">
            <a:off x="1973432" y="2012858"/>
            <a:ext cx="597877" cy="22947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B774AA5-0753-CC41-9D19-34A3F17DACA1}"/>
              </a:ext>
            </a:extLst>
          </p:cNvPr>
          <p:cNvSpPr/>
          <p:nvPr/>
        </p:nvSpPr>
        <p:spPr>
          <a:xfrm>
            <a:off x="484249" y="1533330"/>
            <a:ext cx="3847161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QDA-SA </a:t>
            </a:r>
            <a:r>
              <a:rPr lang="ja-JP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適用於 </a:t>
            </a:r>
            <a:r>
              <a:rPr lang="en-US" altLang="ja-JP" sz="1600">
                <a:solidFill>
                  <a:schemeClr val="bg1"/>
                </a:solidFill>
                <a:latin typeface="Microsoft JhengHei"/>
                <a:ea typeface="Microsoft JhengHei"/>
              </a:rPr>
              <a:t>QNAP </a:t>
            </a:r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Enterprise ZFS NAS </a:t>
            </a:r>
            <a:r>
              <a:rPr lang="ja-JP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的 </a:t>
            </a:r>
            <a:r>
              <a:rPr lang="en-US" altLang="ja-JP" sz="1600">
                <a:solidFill>
                  <a:schemeClr val="bg1"/>
                </a:solidFill>
                <a:latin typeface="Microsoft JhengHei"/>
                <a:ea typeface="Microsoft JhengHei"/>
              </a:rPr>
              <a:t>3.5 </a:t>
            </a:r>
            <a:r>
              <a:rPr lang="ja-JP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吋 </a:t>
            </a:r>
            <a:r>
              <a:rPr 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SAS </a:t>
            </a:r>
            <a:r>
              <a:rPr lang="ja-JP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硬碟槽</a:t>
            </a:r>
            <a:endParaRPr lang="en-US" altLang="ja-JP" sz="16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8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D4163A32-E8B9-0B4F-9DC4-289A274DB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336" y="2415731"/>
            <a:ext cx="2599073" cy="1624710"/>
          </a:xfrm>
          <a:prstGeom prst="rect">
            <a:avLst/>
          </a:prstGeom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4131B111-6FC8-754E-86F9-42AFD0B5F87B}"/>
              </a:ext>
            </a:extLst>
          </p:cNvPr>
          <p:cNvSpPr txBox="1"/>
          <p:nvPr/>
        </p:nvSpPr>
        <p:spPr>
          <a:xfrm>
            <a:off x="299526" y="4296492"/>
            <a:ext cx="400594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QDA-SA-4PCS (</a:t>
            </a:r>
            <a:r>
              <a:rPr lang="zh-CN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一組四個販售</a:t>
            </a:r>
            <a:r>
              <a:rPr lang="en-US" altLang="zh-CN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8">
            <a:extLst>
              <a:ext uri="{FF2B5EF4-FFF2-40B4-BE49-F238E27FC236}">
                <a16:creationId xmlns:a16="http://schemas.microsoft.com/office/drawing/2014/main" id="{877E5F2B-1C4A-AB4C-91F1-C5AA44F5988C}"/>
              </a:ext>
            </a:extLst>
          </p:cNvPr>
          <p:cNvSpPr txBox="1"/>
          <p:nvPr/>
        </p:nvSpPr>
        <p:spPr>
          <a:xfrm>
            <a:off x="4668695" y="4296492"/>
            <a:ext cx="39441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</a:t>
            </a:r>
            <a:r>
              <a:rPr lang="zh-TW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QDA-SA2-4PCS (</a:t>
            </a:r>
            <a:r>
              <a:rPr lang="zh-CN" altLang="en-US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一組四個販售</a:t>
            </a:r>
            <a:r>
              <a:rPr lang="en-US" altLang="zh-CN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r>
              <a:rPr lang="en-US" altLang="zh-TW" sz="15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lang="zh-TW" altLang="en-US" sz="15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16">
            <a:extLst>
              <a:ext uri="{FF2B5EF4-FFF2-40B4-BE49-F238E27FC236}">
                <a16:creationId xmlns:a16="http://schemas.microsoft.com/office/drawing/2014/main" id="{581B5250-0DFA-3D4C-A496-C9F52C7746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642" y="3228086"/>
            <a:ext cx="742598" cy="742598"/>
          </a:xfrm>
          <a:prstGeom prst="rect">
            <a:avLst/>
          </a:prstGeom>
        </p:spPr>
      </p:pic>
      <p:pic>
        <p:nvPicPr>
          <p:cNvPr id="12" name="圖片 16">
            <a:extLst>
              <a:ext uri="{FF2B5EF4-FFF2-40B4-BE49-F238E27FC236}">
                <a16:creationId xmlns:a16="http://schemas.microsoft.com/office/drawing/2014/main" id="{22CAEA34-6D75-475F-93BD-9044E5096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36" y="3389363"/>
            <a:ext cx="742598" cy="74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18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>
            <a:extLst>
              <a:ext uri="{FF2B5EF4-FFF2-40B4-BE49-F238E27FC236}">
                <a16:creationId xmlns:a16="http://schemas.microsoft.com/office/drawing/2014/main" id="{1752112E-9EE7-4BC8-8720-3209A454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286244"/>
            <a:ext cx="8469695" cy="822960"/>
          </a:xfrm>
        </p:spPr>
        <p:txBody>
          <a:bodyPr>
            <a:normAutofit/>
          </a:bodyPr>
          <a:lstStyle/>
          <a:p>
            <a:r>
              <a:rPr lang="zh-CN" altLang="en-US" sz="3200">
                <a:latin typeface="微軟正黑體"/>
                <a:ea typeface="微軟正黑體"/>
              </a:rPr>
              <a:t>讓</a:t>
            </a:r>
            <a:r>
              <a:rPr lang="zh-TW" altLang="en-US" sz="3200">
                <a:latin typeface="微軟正黑體"/>
                <a:ea typeface="微軟正黑體"/>
              </a:rPr>
              <a:t> </a:t>
            </a:r>
            <a:r>
              <a:rPr lang="en-US" altLang="zh-TW" sz="3200">
                <a:latin typeface="微軟正黑體"/>
                <a:ea typeface="微軟正黑體"/>
              </a:rPr>
              <a:t>SATA SSD </a:t>
            </a:r>
            <a:r>
              <a:rPr lang="ja-JP" altLang="en-US" sz="3200">
                <a:latin typeface="微軟正黑體"/>
                <a:ea typeface="微軟正黑體"/>
              </a:rPr>
              <a:t>亦享有 </a:t>
            </a:r>
            <a:r>
              <a:rPr lang="en-US" altLang="zh-TW" sz="3200">
                <a:latin typeface="微軟正黑體"/>
                <a:ea typeface="微軟正黑體"/>
              </a:rPr>
              <a:t>SAS </a:t>
            </a:r>
            <a:r>
              <a:rPr lang="en-US" altLang="zh-TW" sz="3200" err="1">
                <a:latin typeface="微軟正黑體"/>
                <a:ea typeface="微軟正黑體"/>
              </a:rPr>
              <a:t>雙埠</a:t>
            </a:r>
            <a:r>
              <a:rPr lang="ja-JP" altLang="en-US" sz="3200">
                <a:latin typeface="微軟正黑體"/>
                <a:ea typeface="微軟正黑體"/>
              </a:rPr>
              <a:t>容錯能力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pic>
        <p:nvPicPr>
          <p:cNvPr id="6" name="圖形 5">
            <a:extLst>
              <a:ext uri="{FF2B5EF4-FFF2-40B4-BE49-F238E27FC236}">
                <a16:creationId xmlns:a16="http://schemas.microsoft.com/office/drawing/2014/main" id="{74A52BB9-833E-C343-BBA4-AD5180EFDE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85103" y="1109204"/>
            <a:ext cx="5851394" cy="350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0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>
                <a:latin typeface="微軟正黑體"/>
                <a:ea typeface="微軟正黑體"/>
              </a:rPr>
              <a:t>QDA-SA</a:t>
            </a:r>
            <a:r>
              <a:rPr lang="zh-CN" altLang="en-US" sz="3200">
                <a:latin typeface="微軟正黑體"/>
                <a:ea typeface="微軟正黑體"/>
              </a:rPr>
              <a:t>：</a:t>
            </a:r>
            <a:r>
              <a:rPr lang="en-US" altLang="zh-CN" sz="3200">
                <a:latin typeface="微軟正黑體"/>
                <a:ea typeface="微軟正黑體"/>
              </a:rPr>
              <a:t>6Gb/s SAS </a:t>
            </a:r>
            <a:r>
              <a:rPr lang="zh-CN" altLang="en-US" sz="3200">
                <a:latin typeface="微軟正黑體"/>
                <a:ea typeface="微軟正黑體"/>
              </a:rPr>
              <a:t>轉 </a:t>
            </a:r>
            <a:r>
              <a:rPr lang="en-US" altLang="zh-CN" sz="3200">
                <a:latin typeface="微軟正黑體"/>
                <a:ea typeface="微軟正黑體"/>
              </a:rPr>
              <a:t>SATA </a:t>
            </a:r>
            <a:r>
              <a:rPr lang="zh-CN" altLang="en-US" sz="3200">
                <a:latin typeface="微軟正黑體"/>
                <a:ea typeface="微軟正黑體"/>
              </a:rPr>
              <a:t>轉接座配件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0BC501D8-8B4F-48D0-9CB8-38CAB9D1B7A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9857" y="1476944"/>
            <a:ext cx="1615916" cy="2917267"/>
          </a:xfrm>
          <a:prstGeom prst="rect">
            <a:avLst/>
          </a:prstGeom>
        </p:spPr>
      </p:pic>
      <p:sp>
        <p:nvSpPr>
          <p:cNvPr id="12" name="文字方塊 6">
            <a:extLst>
              <a:ext uri="{FF2B5EF4-FFF2-40B4-BE49-F238E27FC236}">
                <a16:creationId xmlns:a16="http://schemas.microsoft.com/office/drawing/2014/main" id="{80CCDDE7-361F-45DB-A5E1-031009246A89}"/>
              </a:ext>
            </a:extLst>
          </p:cNvPr>
          <p:cNvSpPr txBox="1"/>
          <p:nvPr/>
        </p:nvSpPr>
        <p:spPr>
          <a:xfrm>
            <a:off x="331831" y="2595140"/>
            <a:ext cx="1749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文字方塊 8">
            <a:extLst>
              <a:ext uri="{FF2B5EF4-FFF2-40B4-BE49-F238E27FC236}">
                <a16:creationId xmlns:a16="http://schemas.microsoft.com/office/drawing/2014/main" id="{EE747B19-E2CE-4F88-9DAA-A1A2C0A619C2}"/>
              </a:ext>
            </a:extLst>
          </p:cNvPr>
          <p:cNvSpPr txBox="1"/>
          <p:nvPr/>
        </p:nvSpPr>
        <p:spPr>
          <a:xfrm>
            <a:off x="275953" y="1788358"/>
            <a:ext cx="182326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9110 6Gb/s SAS </a:t>
            </a:r>
            <a:r>
              <a:rPr lang="zh-CN" altLang="en-US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</a:t>
            </a:r>
            <a:r>
              <a:rPr lang="en-US" altLang="zh-CN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</a:t>
            </a:r>
            <a:r>
              <a:rPr lang="zh-TW" altLang="en-US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</a:t>
            </a:r>
            <a:r>
              <a:rPr lang="en-US" altLang="zh-CN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IC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8">
            <a:extLst>
              <a:ext uri="{FF2B5EF4-FFF2-40B4-BE49-F238E27FC236}">
                <a16:creationId xmlns:a16="http://schemas.microsoft.com/office/drawing/2014/main" id="{3E988071-6362-4022-9C9F-FFB0C4E94798}"/>
              </a:ext>
            </a:extLst>
          </p:cNvPr>
          <p:cNvSpPr txBox="1"/>
          <p:nvPr/>
        </p:nvSpPr>
        <p:spPr>
          <a:xfrm>
            <a:off x="331831" y="3244563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7" name="圖形 6">
            <a:extLst>
              <a:ext uri="{FF2B5EF4-FFF2-40B4-BE49-F238E27FC236}">
                <a16:creationId xmlns:a16="http://schemas.microsoft.com/office/drawing/2014/main" id="{2713A3ED-7996-43DD-BADD-BDCAE8F0B9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95258" y="2326444"/>
            <a:ext cx="1501960" cy="997046"/>
          </a:xfrm>
          <a:prstGeom prst="rect">
            <a:avLst/>
          </a:prstGeom>
        </p:spPr>
      </p:pic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04A1EEE2-737A-4AD2-A994-2F5687D25EAE}"/>
              </a:ext>
            </a:extLst>
          </p:cNvPr>
          <p:cNvCxnSpPr>
            <a:cxnSpLocks/>
          </p:cNvCxnSpPr>
          <p:nvPr/>
        </p:nvCxnSpPr>
        <p:spPr>
          <a:xfrm>
            <a:off x="359864" y="2296189"/>
            <a:ext cx="2225873" cy="263374"/>
          </a:xfrm>
          <a:prstGeom prst="bentConnector3">
            <a:avLst>
              <a:gd name="adj1" fmla="val 73120"/>
            </a:avLst>
          </a:prstGeom>
          <a:ln w="1905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566CED5A-E407-42C6-892B-176CD0600B56}"/>
              </a:ext>
            </a:extLst>
          </p:cNvPr>
          <p:cNvCxnSpPr>
            <a:cxnSpLocks/>
          </p:cNvCxnSpPr>
          <p:nvPr/>
        </p:nvCxnSpPr>
        <p:spPr>
          <a:xfrm>
            <a:off x="401862" y="2932146"/>
            <a:ext cx="1905823" cy="150041"/>
          </a:xfrm>
          <a:prstGeom prst="bentConnector3">
            <a:avLst>
              <a:gd name="adj1" fmla="val 58686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C3EEB5D5-FD02-43E9-9535-69B6500D9C69}"/>
              </a:ext>
            </a:extLst>
          </p:cNvPr>
          <p:cNvCxnSpPr>
            <a:cxnSpLocks/>
          </p:cNvCxnSpPr>
          <p:nvPr/>
        </p:nvCxnSpPr>
        <p:spPr>
          <a:xfrm rot="10800000">
            <a:off x="390999" y="3544645"/>
            <a:ext cx="2229825" cy="200142"/>
          </a:xfrm>
          <a:prstGeom prst="bentConnector3">
            <a:avLst>
              <a:gd name="adj1" fmla="val 50000"/>
            </a:avLst>
          </a:prstGeom>
          <a:ln w="19050">
            <a:solidFill>
              <a:srgbClr val="DF51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18">
            <a:extLst>
              <a:ext uri="{FF2B5EF4-FFF2-40B4-BE49-F238E27FC236}">
                <a16:creationId xmlns:a16="http://schemas.microsoft.com/office/drawing/2014/main" id="{31ABAC0A-0441-469A-83BF-EAD838D174F0}"/>
              </a:ext>
            </a:extLst>
          </p:cNvPr>
          <p:cNvSpPr txBox="1"/>
          <p:nvPr/>
        </p:nvSpPr>
        <p:spPr>
          <a:xfrm>
            <a:off x="4446238" y="1788358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</a:t>
            </a:r>
            <a:b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文字方塊 6">
            <a:extLst>
              <a:ext uri="{FF2B5EF4-FFF2-40B4-BE49-F238E27FC236}">
                <a16:creationId xmlns:a16="http://schemas.microsoft.com/office/drawing/2014/main" id="{57E3CCF5-C5EB-4699-9282-0CB881BADDD2}"/>
              </a:ext>
            </a:extLst>
          </p:cNvPr>
          <p:cNvSpPr txBox="1"/>
          <p:nvPr/>
        </p:nvSpPr>
        <p:spPr>
          <a:xfrm>
            <a:off x="3268269" y="1788358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</a:t>
            </a:r>
            <a:b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6">
            <a:extLst>
              <a:ext uri="{FF2B5EF4-FFF2-40B4-BE49-F238E27FC236}">
                <a16:creationId xmlns:a16="http://schemas.microsoft.com/office/drawing/2014/main" id="{BB7E0D51-E20E-4B48-8AB5-EB97524509FF}"/>
              </a:ext>
            </a:extLst>
          </p:cNvPr>
          <p:cNvSpPr txBox="1"/>
          <p:nvPr/>
        </p:nvSpPr>
        <p:spPr>
          <a:xfrm>
            <a:off x="3288466" y="3339781"/>
            <a:ext cx="2315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9110 600 MHz </a:t>
            </a:r>
          </a:p>
          <a:p>
            <a:pPr algn="ctr"/>
            <a:r>
              <a:rPr lang="zh-CN" altLang="en-US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0" name="Picture 16" descr="A screenshot of a cell phone&#10;&#10;Description automatically generated">
            <a:extLst>
              <a:ext uri="{FF2B5EF4-FFF2-40B4-BE49-F238E27FC236}">
                <a16:creationId xmlns:a16="http://schemas.microsoft.com/office/drawing/2014/main" id="{DA42339F-C402-4F63-A474-10A04CC743D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697" y="1733179"/>
            <a:ext cx="3210065" cy="195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331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形 4">
            <a:extLst>
              <a:ext uri="{FF2B5EF4-FFF2-40B4-BE49-F238E27FC236}">
                <a16:creationId xmlns:a16="http://schemas.microsoft.com/office/drawing/2014/main" id="{50063BAC-1FF6-4861-A549-4D9C63C04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60887" y="1544563"/>
            <a:ext cx="3510455" cy="1798389"/>
          </a:xfrm>
          <a:prstGeom prst="rect">
            <a:avLst/>
          </a:prstGeom>
        </p:spPr>
      </p:pic>
      <p:pic>
        <p:nvPicPr>
          <p:cNvPr id="8" name="圖形 7">
            <a:extLst>
              <a:ext uri="{FF2B5EF4-FFF2-40B4-BE49-F238E27FC236}">
                <a16:creationId xmlns:a16="http://schemas.microsoft.com/office/drawing/2014/main" id="{7EB2BC43-9607-4161-8531-A813EEEB2E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135998"/>
            <a:ext cx="5088197" cy="4725166"/>
          </a:xfrm>
          <a:prstGeom prst="rect">
            <a:avLst/>
          </a:prstGeom>
        </p:spPr>
      </p:pic>
      <p:sp>
        <p:nvSpPr>
          <p:cNvPr id="23" name="TextBox 3">
            <a:extLst>
              <a:ext uri="{FF2B5EF4-FFF2-40B4-BE49-F238E27FC236}">
                <a16:creationId xmlns:a16="http://schemas.microsoft.com/office/drawing/2014/main" id="{CBBCCB31-7E83-4841-85E5-3C41D9C86399}"/>
              </a:ext>
            </a:extLst>
          </p:cNvPr>
          <p:cNvSpPr txBox="1"/>
          <p:nvPr/>
        </p:nvSpPr>
        <p:spPr>
          <a:xfrm>
            <a:off x="5272353" y="3538596"/>
            <a:ext cx="3542636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ES NAS </a:t>
            </a:r>
            <a:r>
              <a:rPr 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3.5 </a:t>
            </a:r>
            <a:r>
              <a:rPr lang="zh-CN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吋硬碟托盤</a:t>
            </a:r>
            <a:endParaRPr lang="en-US" altLang="zh-CN" sz="1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CN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訂購料號</a:t>
            </a:r>
            <a:r>
              <a:rPr lang="zh-TW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CN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SP-ES-TRAY-WOLOCK</a:t>
            </a:r>
            <a:endParaRPr lang="en-US" sz="1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sz="3200"/>
              <a:t>相容 </a:t>
            </a:r>
            <a:r>
              <a:rPr lang="en-US" altLang="zh-CN" sz="3200"/>
              <a:t>Enterprise ZFS NAS 3.5</a:t>
            </a:r>
            <a:r>
              <a:rPr lang="zh-TW" altLang="en-US" sz="3200"/>
              <a:t> 吋硬碟托盤</a:t>
            </a:r>
            <a:endParaRPr lang="en-US" sz="3200"/>
          </a:p>
        </p:txBody>
      </p:sp>
      <p:sp>
        <p:nvSpPr>
          <p:cNvPr id="6" name="文字方塊 6">
            <a:extLst>
              <a:ext uri="{FF2B5EF4-FFF2-40B4-BE49-F238E27FC236}">
                <a16:creationId xmlns:a16="http://schemas.microsoft.com/office/drawing/2014/main" id="{783943B7-3E97-BB4E-BC70-B2E77BAFB4C9}"/>
              </a:ext>
            </a:extLst>
          </p:cNvPr>
          <p:cNvSpPr txBox="1"/>
          <p:nvPr/>
        </p:nvSpPr>
        <p:spPr>
          <a:xfrm>
            <a:off x="3457449" y="4289086"/>
            <a:ext cx="10413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QDA-SA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95296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A3D04B-66D1-2943-AB2E-CCD49DFDA3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" y="1554910"/>
            <a:ext cx="9143999" cy="2895271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AC19B92-D8F8-5A43-88EF-6467F05DEF29}"/>
              </a:ext>
            </a:extLst>
          </p:cNvPr>
          <p:cNvSpPr txBox="1">
            <a:spLocks/>
          </p:cNvSpPr>
          <p:nvPr/>
        </p:nvSpPr>
        <p:spPr>
          <a:xfrm>
            <a:off x="132588" y="229472"/>
            <a:ext cx="8878824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en-US" altLang="zh-CN" sz="3200">
                <a:latin typeface="微軟正黑體"/>
                <a:ea typeface="微軟正黑體"/>
              </a:rPr>
              <a:t>QDA-SA2</a:t>
            </a:r>
            <a:r>
              <a:rPr lang="zh-CN" altLang="en-US" sz="3200">
                <a:latin typeface="微軟正黑體"/>
                <a:ea typeface="微軟正黑體"/>
              </a:rPr>
              <a:t>：</a:t>
            </a:r>
            <a:r>
              <a:rPr lang="en-US" altLang="zh-CN" sz="3200">
                <a:latin typeface="微軟正黑體"/>
                <a:ea typeface="微軟正黑體"/>
              </a:rPr>
              <a:t>6Gb/s SAS </a:t>
            </a:r>
            <a:r>
              <a:rPr lang="zh-CN" altLang="en-US" sz="3200">
                <a:latin typeface="微軟正黑體"/>
                <a:ea typeface="微軟正黑體"/>
              </a:rPr>
              <a:t>轉 </a:t>
            </a:r>
            <a:r>
              <a:rPr lang="en-US" altLang="zh-CN" sz="3200">
                <a:latin typeface="微軟正黑體"/>
                <a:ea typeface="微軟正黑體"/>
              </a:rPr>
              <a:t>SATA </a:t>
            </a:r>
            <a:r>
              <a:rPr lang="zh-CN" altLang="en-US" sz="3200">
                <a:latin typeface="微軟正黑體"/>
                <a:ea typeface="微軟正黑體"/>
              </a:rPr>
              <a:t>轉接盒配件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CE096EE-49E4-0A44-9AD3-4075A07B1367}"/>
              </a:ext>
            </a:extLst>
          </p:cNvPr>
          <p:cNvSpPr txBox="1"/>
          <p:nvPr/>
        </p:nvSpPr>
        <p:spPr>
          <a:xfrm>
            <a:off x="521498" y="1575461"/>
            <a:ext cx="17496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8">
            <a:extLst>
              <a:ext uri="{FF2B5EF4-FFF2-40B4-BE49-F238E27FC236}">
                <a16:creationId xmlns:a16="http://schemas.microsoft.com/office/drawing/2014/main" id="{39D13475-09E0-3B45-9064-4F80CE71569F}"/>
              </a:ext>
            </a:extLst>
          </p:cNvPr>
          <p:cNvSpPr txBox="1"/>
          <p:nvPr/>
        </p:nvSpPr>
        <p:spPr>
          <a:xfrm>
            <a:off x="465620" y="2147945"/>
            <a:ext cx="140428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9110 6Gb/s SAS </a:t>
            </a:r>
            <a:r>
              <a:rPr lang="zh-CN" altLang="en-US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</a:t>
            </a:r>
            <a:r>
              <a:rPr lang="en-US" altLang="zh-CN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</a:t>
            </a:r>
            <a:r>
              <a:rPr lang="zh-TW" altLang="en-US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轉接</a:t>
            </a:r>
            <a:r>
              <a:rPr lang="en-US" altLang="zh-CN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IC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文字方塊 18">
            <a:extLst>
              <a:ext uri="{FF2B5EF4-FFF2-40B4-BE49-F238E27FC236}">
                <a16:creationId xmlns:a16="http://schemas.microsoft.com/office/drawing/2014/main" id="{A053FA40-C2FD-7040-8544-8AA8E58A2762}"/>
              </a:ext>
            </a:extLst>
          </p:cNvPr>
          <p:cNvSpPr txBox="1"/>
          <p:nvPr/>
        </p:nvSpPr>
        <p:spPr>
          <a:xfrm>
            <a:off x="521498" y="3651969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1" name="接點: 肘形 15">
            <a:extLst>
              <a:ext uri="{FF2B5EF4-FFF2-40B4-BE49-F238E27FC236}">
                <a16:creationId xmlns:a16="http://schemas.microsoft.com/office/drawing/2014/main" id="{D39756DA-D243-C842-877A-2B9B5DDB6A94}"/>
              </a:ext>
            </a:extLst>
          </p:cNvPr>
          <p:cNvCxnSpPr>
            <a:cxnSpLocks/>
          </p:cNvCxnSpPr>
          <p:nvPr/>
        </p:nvCxnSpPr>
        <p:spPr>
          <a:xfrm>
            <a:off x="601868" y="2888706"/>
            <a:ext cx="2173536" cy="124918"/>
          </a:xfrm>
          <a:prstGeom prst="bentConnector3">
            <a:avLst>
              <a:gd name="adj1" fmla="val 71243"/>
            </a:avLst>
          </a:prstGeom>
          <a:ln w="19050">
            <a:solidFill>
              <a:srgbClr val="66F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接點: 肘形 20">
            <a:extLst>
              <a:ext uri="{FF2B5EF4-FFF2-40B4-BE49-F238E27FC236}">
                <a16:creationId xmlns:a16="http://schemas.microsoft.com/office/drawing/2014/main" id="{E777FFC8-D56A-6349-9305-1088365681F6}"/>
              </a:ext>
            </a:extLst>
          </p:cNvPr>
          <p:cNvCxnSpPr>
            <a:cxnSpLocks/>
          </p:cNvCxnSpPr>
          <p:nvPr/>
        </p:nvCxnSpPr>
        <p:spPr>
          <a:xfrm>
            <a:off x="591529" y="1912467"/>
            <a:ext cx="2183875" cy="911756"/>
          </a:xfrm>
          <a:prstGeom prst="bentConnector3">
            <a:avLst>
              <a:gd name="adj1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接點: 肘形 23">
            <a:extLst>
              <a:ext uri="{FF2B5EF4-FFF2-40B4-BE49-F238E27FC236}">
                <a16:creationId xmlns:a16="http://schemas.microsoft.com/office/drawing/2014/main" id="{187ED50A-2FC1-A84D-B9B0-75706E865803}"/>
              </a:ext>
            </a:extLst>
          </p:cNvPr>
          <p:cNvCxnSpPr>
            <a:cxnSpLocks/>
          </p:cNvCxnSpPr>
          <p:nvPr/>
        </p:nvCxnSpPr>
        <p:spPr>
          <a:xfrm rot="10800000" flipV="1">
            <a:off x="580667" y="3117125"/>
            <a:ext cx="2334262" cy="834925"/>
          </a:xfrm>
          <a:prstGeom prst="bentConnector3">
            <a:avLst>
              <a:gd name="adj1" fmla="val 50000"/>
            </a:avLst>
          </a:prstGeom>
          <a:ln w="19050">
            <a:solidFill>
              <a:srgbClr val="DF51B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8">
            <a:extLst>
              <a:ext uri="{FF2B5EF4-FFF2-40B4-BE49-F238E27FC236}">
                <a16:creationId xmlns:a16="http://schemas.microsoft.com/office/drawing/2014/main" id="{FE6E9364-1373-C742-8BB6-BBB3000AC292}"/>
              </a:ext>
            </a:extLst>
          </p:cNvPr>
          <p:cNvSpPr txBox="1"/>
          <p:nvPr/>
        </p:nvSpPr>
        <p:spPr>
          <a:xfrm>
            <a:off x="6233747" y="2328156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</a:t>
            </a:r>
            <a:b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6">
            <a:extLst>
              <a:ext uri="{FF2B5EF4-FFF2-40B4-BE49-F238E27FC236}">
                <a16:creationId xmlns:a16="http://schemas.microsoft.com/office/drawing/2014/main" id="{A4BFF466-4B81-BE43-BD5D-F7C600A79525}"/>
              </a:ext>
            </a:extLst>
          </p:cNvPr>
          <p:cNvSpPr txBox="1"/>
          <p:nvPr/>
        </p:nvSpPr>
        <p:spPr>
          <a:xfrm>
            <a:off x="4857529" y="2568878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SAS </a:t>
            </a:r>
            <a:b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6Gb/s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文字方塊 6">
            <a:extLst>
              <a:ext uri="{FF2B5EF4-FFF2-40B4-BE49-F238E27FC236}">
                <a16:creationId xmlns:a16="http://schemas.microsoft.com/office/drawing/2014/main" id="{EEC9E820-A99B-FB44-A813-CB7EC0B44570}"/>
              </a:ext>
            </a:extLst>
          </p:cNvPr>
          <p:cNvSpPr txBox="1"/>
          <p:nvPr/>
        </p:nvSpPr>
        <p:spPr>
          <a:xfrm>
            <a:off x="5643038" y="3327373"/>
            <a:ext cx="23155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Marvell 9110 600 MHz </a:t>
            </a:r>
          </a:p>
          <a:p>
            <a:pPr algn="ctr"/>
            <a:r>
              <a:rPr lang="zh-CN" altLang="en-US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處理器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文字方塊 18">
            <a:extLst>
              <a:ext uri="{FF2B5EF4-FFF2-40B4-BE49-F238E27FC236}">
                <a16:creationId xmlns:a16="http://schemas.microsoft.com/office/drawing/2014/main" id="{1541A60A-BC7C-A14A-825A-612B60339B60}"/>
              </a:ext>
            </a:extLst>
          </p:cNvPr>
          <p:cNvSpPr txBox="1"/>
          <p:nvPr/>
        </p:nvSpPr>
        <p:spPr>
          <a:xfrm rot="1982873">
            <a:off x="3056538" y="2062821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2.5” </a:t>
            </a:r>
          </a:p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SSD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5" name="文字方塊 18">
            <a:extLst>
              <a:ext uri="{FF2B5EF4-FFF2-40B4-BE49-F238E27FC236}">
                <a16:creationId xmlns:a16="http://schemas.microsoft.com/office/drawing/2014/main" id="{0B8FAA75-C244-6B44-ADA9-3D84F7E77EF6}"/>
              </a:ext>
            </a:extLst>
          </p:cNvPr>
          <p:cNvSpPr txBox="1"/>
          <p:nvPr/>
        </p:nvSpPr>
        <p:spPr>
          <a:xfrm>
            <a:off x="7141490" y="2678512"/>
            <a:ext cx="113412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2.5” </a:t>
            </a:r>
          </a:p>
          <a:p>
            <a:pPr algn="ctr"/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SATA SSD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18">
            <a:extLst>
              <a:ext uri="{FF2B5EF4-FFF2-40B4-BE49-F238E27FC236}">
                <a16:creationId xmlns:a16="http://schemas.microsoft.com/office/drawing/2014/main" id="{B3684A34-75C9-8540-ACB8-2B6EDB882E47}"/>
              </a:ext>
            </a:extLst>
          </p:cNvPr>
          <p:cNvSpPr txBox="1"/>
          <p:nvPr/>
        </p:nvSpPr>
        <p:spPr>
          <a:xfrm rot="1816717">
            <a:off x="2452614" y="3753088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138.2mm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18">
            <a:extLst>
              <a:ext uri="{FF2B5EF4-FFF2-40B4-BE49-F238E27FC236}">
                <a16:creationId xmlns:a16="http://schemas.microsoft.com/office/drawing/2014/main" id="{F3B99DBA-C352-564F-AAE8-99FC346158BD}"/>
              </a:ext>
            </a:extLst>
          </p:cNvPr>
          <p:cNvSpPr txBox="1"/>
          <p:nvPr/>
        </p:nvSpPr>
        <p:spPr>
          <a:xfrm rot="19763399">
            <a:off x="4068842" y="3825185"/>
            <a:ext cx="11341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101.6mm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" name="文字方塊 18">
            <a:extLst>
              <a:ext uri="{FF2B5EF4-FFF2-40B4-BE49-F238E27FC236}">
                <a16:creationId xmlns:a16="http://schemas.microsoft.com/office/drawing/2014/main" id="{87B5ABD8-977A-214F-8E42-4D8955E07698}"/>
              </a:ext>
            </a:extLst>
          </p:cNvPr>
          <p:cNvSpPr txBox="1"/>
          <p:nvPr/>
        </p:nvSpPr>
        <p:spPr>
          <a:xfrm>
            <a:off x="4901496" y="3201570"/>
            <a:ext cx="9219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35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25.9mm</a:t>
            </a:r>
            <a:endParaRPr lang="zh-TW" altLang="en-US" sz="135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文字方塊 18">
            <a:extLst>
              <a:ext uri="{FF2B5EF4-FFF2-40B4-BE49-F238E27FC236}">
                <a16:creationId xmlns:a16="http://schemas.microsoft.com/office/drawing/2014/main" id="{735F4408-7F3C-534B-B5C7-EE0CD7240F29}"/>
              </a:ext>
            </a:extLst>
          </p:cNvPr>
          <p:cNvSpPr txBox="1"/>
          <p:nvPr/>
        </p:nvSpPr>
        <p:spPr>
          <a:xfrm rot="21437527">
            <a:off x="4469545" y="2338023"/>
            <a:ext cx="85075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25mm </a:t>
            </a:r>
            <a:r>
              <a:rPr lang="zh-CN" altLang="en-US" sz="11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</a:t>
            </a:r>
            <a:endParaRPr lang="zh-TW" altLang="en-US" sz="11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5656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AC19B92-D8F8-5A43-88EF-6467F05DEF29}"/>
              </a:ext>
            </a:extLst>
          </p:cNvPr>
          <p:cNvSpPr txBox="1">
            <a:spLocks/>
          </p:cNvSpPr>
          <p:nvPr/>
        </p:nvSpPr>
        <p:spPr>
          <a:xfrm>
            <a:off x="366378" y="230623"/>
            <a:ext cx="8472821" cy="8229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r>
              <a:rPr lang="zh-CN" altLang="en-US" sz="3200">
                <a:latin typeface="微軟正黑體"/>
                <a:ea typeface="微軟正黑體"/>
              </a:rPr>
              <a:t>安裝</a:t>
            </a:r>
            <a:r>
              <a:rPr lang="en-US" altLang="zh-CN" sz="3200">
                <a:latin typeface="微軟正黑體"/>
                <a:ea typeface="微軟正黑體"/>
              </a:rPr>
              <a:t> 2.5</a:t>
            </a:r>
            <a:r>
              <a:rPr lang="zh-CN" altLang="en-US" sz="3200">
                <a:latin typeface="微軟正黑體"/>
                <a:ea typeface="微軟正黑體"/>
              </a:rPr>
              <a:t>吋</a:t>
            </a:r>
            <a:r>
              <a:rPr lang="en-US" altLang="zh-CN" sz="3200">
                <a:latin typeface="微軟正黑體"/>
                <a:ea typeface="微軟正黑體"/>
              </a:rPr>
              <a:t> SATA SSD </a:t>
            </a:r>
            <a:r>
              <a:rPr lang="zh-CN" altLang="en-US" sz="3200">
                <a:latin typeface="微軟正黑體"/>
                <a:ea typeface="微軟正黑體"/>
              </a:rPr>
              <a:t>至</a:t>
            </a:r>
            <a:r>
              <a:rPr lang="en-US" altLang="zh-CN" sz="3200">
                <a:latin typeface="微軟正黑體"/>
                <a:ea typeface="微軟正黑體"/>
              </a:rPr>
              <a:t> QDA-SA2 </a:t>
            </a:r>
            <a:r>
              <a:rPr lang="zh-CN" altLang="en-US" sz="3200">
                <a:latin typeface="微軟正黑體"/>
                <a:ea typeface="微軟正黑體"/>
              </a:rPr>
              <a:t>轉接盒</a:t>
            </a:r>
            <a:endParaRPr lang="zh-TW" altLang="en-US" sz="3200">
              <a:latin typeface="微軟正黑體"/>
              <a:ea typeface="微軟正黑體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26A58F1-15B9-49F1-9F8A-D3514E8EC1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14" y="1408978"/>
            <a:ext cx="5490444" cy="307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2722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圖片 23">
            <a:extLst>
              <a:ext uri="{FF2B5EF4-FFF2-40B4-BE49-F238E27FC236}">
                <a16:creationId xmlns:a16="http://schemas.microsoft.com/office/drawing/2014/main" id="{021B1F83-4CE3-4CFC-A30D-D85598C881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778" y="1167854"/>
            <a:ext cx="6788443" cy="36214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08" y="218182"/>
            <a:ext cx="8723192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微軟正黑體"/>
                <a:ea typeface="微軟正黑體"/>
              </a:rPr>
              <a:t>SATA HDD/SSD </a:t>
            </a:r>
            <a:r>
              <a:rPr lang="zh-TW" altLang="en-US" sz="3200">
                <a:latin typeface="微軟正黑體"/>
                <a:ea typeface="微軟正黑體"/>
              </a:rPr>
              <a:t>可用於</a:t>
            </a:r>
            <a:r>
              <a:rPr lang="en-US" altLang="zh-TW" sz="3200">
                <a:latin typeface="微軟正黑體"/>
                <a:ea typeface="微軟正黑體"/>
              </a:rPr>
              <a:t> NAS </a:t>
            </a:r>
            <a:r>
              <a:rPr lang="zh-TW" altLang="en-US" sz="3200">
                <a:latin typeface="微軟正黑體"/>
                <a:ea typeface="微軟正黑體"/>
              </a:rPr>
              <a:t>儲存池</a:t>
            </a:r>
            <a:endParaRPr lang="en-US" sz="3200">
              <a:latin typeface="微軟正黑體"/>
              <a:ea typeface="微軟正黑體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3DC286E9-03C2-4B1E-83FA-EC270EC05E86}"/>
              </a:ext>
            </a:extLst>
          </p:cNvPr>
          <p:cNvGrpSpPr/>
          <p:nvPr/>
        </p:nvGrpSpPr>
        <p:grpSpPr>
          <a:xfrm>
            <a:off x="2741535" y="1413412"/>
            <a:ext cx="1264465" cy="555469"/>
            <a:chOff x="2635540" y="778064"/>
            <a:chExt cx="1449462" cy="636737"/>
          </a:xfrm>
        </p:grpSpPr>
        <p:pic>
          <p:nvPicPr>
            <p:cNvPr id="9" name="圖片 55">
              <a:extLst>
                <a:ext uri="{FF2B5EF4-FFF2-40B4-BE49-F238E27FC236}">
                  <a16:creationId xmlns:a16="http://schemas.microsoft.com/office/drawing/2014/main" id="{AB371714-AB7B-435D-BEE5-0E425BEF22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5540" y="953737"/>
              <a:ext cx="323348" cy="291755"/>
            </a:xfrm>
            <a:prstGeom prst="rect">
              <a:avLst/>
            </a:prstGeom>
          </p:spPr>
        </p:pic>
        <p:pic>
          <p:nvPicPr>
            <p:cNvPr id="10" name="圖片 58">
              <a:extLst>
                <a:ext uri="{FF2B5EF4-FFF2-40B4-BE49-F238E27FC236}">
                  <a16:creationId xmlns:a16="http://schemas.microsoft.com/office/drawing/2014/main" id="{3EBA8AD6-D025-412F-8B0A-9A557BC3F9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96" y="778064"/>
              <a:ext cx="606098" cy="606098"/>
            </a:xfrm>
            <a:prstGeom prst="rect">
              <a:avLst/>
            </a:prstGeom>
          </p:spPr>
        </p:pic>
        <p:pic>
          <p:nvPicPr>
            <p:cNvPr id="11" name="圖片 60">
              <a:extLst>
                <a:ext uri="{FF2B5EF4-FFF2-40B4-BE49-F238E27FC236}">
                  <a16:creationId xmlns:a16="http://schemas.microsoft.com/office/drawing/2014/main" id="{E8DC5F46-E7A7-411E-B93E-8BABB3C1E2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904" y="808703"/>
              <a:ext cx="606098" cy="606098"/>
            </a:xfrm>
            <a:prstGeom prst="rect">
              <a:avLst/>
            </a:prstGeom>
          </p:spPr>
        </p:pic>
      </p:grp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58C52BC7-93BC-4F4D-9188-4A35B2FEB208}"/>
              </a:ext>
            </a:extLst>
          </p:cNvPr>
          <p:cNvGrpSpPr/>
          <p:nvPr/>
        </p:nvGrpSpPr>
        <p:grpSpPr>
          <a:xfrm>
            <a:off x="4579346" y="1391537"/>
            <a:ext cx="1264465" cy="555469"/>
            <a:chOff x="2635540" y="778064"/>
            <a:chExt cx="1449462" cy="636737"/>
          </a:xfrm>
        </p:grpSpPr>
        <p:pic>
          <p:nvPicPr>
            <p:cNvPr id="17" name="圖片 55">
              <a:extLst>
                <a:ext uri="{FF2B5EF4-FFF2-40B4-BE49-F238E27FC236}">
                  <a16:creationId xmlns:a16="http://schemas.microsoft.com/office/drawing/2014/main" id="{85966636-C73A-4964-A948-088A2B102A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35540" y="953737"/>
              <a:ext cx="323348" cy="291755"/>
            </a:xfrm>
            <a:prstGeom prst="rect">
              <a:avLst/>
            </a:prstGeom>
          </p:spPr>
        </p:pic>
        <p:pic>
          <p:nvPicPr>
            <p:cNvPr id="18" name="圖片 58">
              <a:extLst>
                <a:ext uri="{FF2B5EF4-FFF2-40B4-BE49-F238E27FC236}">
                  <a16:creationId xmlns:a16="http://schemas.microsoft.com/office/drawing/2014/main" id="{B1D4D654-FBEC-46B2-B35D-4DF231C9F2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15896" y="778064"/>
              <a:ext cx="606098" cy="606098"/>
            </a:xfrm>
            <a:prstGeom prst="rect">
              <a:avLst/>
            </a:prstGeom>
          </p:spPr>
        </p:pic>
        <p:pic>
          <p:nvPicPr>
            <p:cNvPr id="19" name="圖片 60">
              <a:extLst>
                <a:ext uri="{FF2B5EF4-FFF2-40B4-BE49-F238E27FC236}">
                  <a16:creationId xmlns:a16="http://schemas.microsoft.com/office/drawing/2014/main" id="{19DF1C87-39FF-4BE6-ACA8-C03C68D8A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78904" y="808703"/>
              <a:ext cx="606098" cy="606098"/>
            </a:xfrm>
            <a:prstGeom prst="rect">
              <a:avLst/>
            </a:prstGeom>
          </p:spPr>
        </p:pic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5018FF8B-8E8F-40CA-90D8-3FB6D35D0C67}"/>
              </a:ext>
            </a:extLst>
          </p:cNvPr>
          <p:cNvGrpSpPr/>
          <p:nvPr/>
        </p:nvGrpSpPr>
        <p:grpSpPr>
          <a:xfrm>
            <a:off x="6378682" y="1499087"/>
            <a:ext cx="1162718" cy="358301"/>
            <a:chOff x="5739571" y="1534391"/>
            <a:chExt cx="1233733" cy="380185"/>
          </a:xfrm>
        </p:grpSpPr>
        <p:pic>
          <p:nvPicPr>
            <p:cNvPr id="13" name="圖片 22">
              <a:extLst>
                <a:ext uri="{FF2B5EF4-FFF2-40B4-BE49-F238E27FC236}">
                  <a16:creationId xmlns:a16="http://schemas.microsoft.com/office/drawing/2014/main" id="{A046A82A-3157-48C7-86C1-25ACFB5945C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29814" y="1534391"/>
              <a:ext cx="607512" cy="380185"/>
            </a:xfrm>
            <a:prstGeom prst="rect">
              <a:avLst/>
            </a:prstGeom>
          </p:spPr>
        </p:pic>
        <p:pic>
          <p:nvPicPr>
            <p:cNvPr id="14" name="圖片 26">
              <a:extLst>
                <a:ext uri="{FF2B5EF4-FFF2-40B4-BE49-F238E27FC236}">
                  <a16:creationId xmlns:a16="http://schemas.microsoft.com/office/drawing/2014/main" id="{062422E3-61A1-4DE4-AC30-CD905D3A284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37326" y="1567730"/>
              <a:ext cx="335978" cy="335978"/>
            </a:xfrm>
            <a:prstGeom prst="rect">
              <a:avLst/>
            </a:prstGeom>
          </p:spPr>
        </p:pic>
        <p:pic>
          <p:nvPicPr>
            <p:cNvPr id="20" name="圖片 55">
              <a:extLst>
                <a:ext uri="{FF2B5EF4-FFF2-40B4-BE49-F238E27FC236}">
                  <a16:creationId xmlns:a16="http://schemas.microsoft.com/office/drawing/2014/main" id="{65263E6D-B440-4BCD-A86F-B570B3B1D7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39571" y="1600687"/>
              <a:ext cx="299307" cy="2700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23836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808" y="243596"/>
            <a:ext cx="8723192" cy="822960"/>
          </a:xfrm>
        </p:spPr>
        <p:txBody>
          <a:bodyPr>
            <a:noAutofit/>
          </a:bodyPr>
          <a:lstStyle/>
          <a:p>
            <a:r>
              <a:rPr lang="en-US" altLang="zh-TW" sz="3200">
                <a:latin typeface="微軟正黑體"/>
                <a:ea typeface="微軟正黑體"/>
              </a:rPr>
              <a:t>SATA HDD/SSD </a:t>
            </a:r>
            <a:r>
              <a:rPr lang="zh-TW" altLang="en-US" sz="3200">
                <a:latin typeface="微軟正黑體"/>
                <a:ea typeface="微軟正黑體"/>
              </a:rPr>
              <a:t>可用於</a:t>
            </a:r>
            <a:r>
              <a:rPr lang="en-US" altLang="zh-TW" sz="3200">
                <a:latin typeface="微軟正黑體"/>
                <a:ea typeface="微軟正黑體"/>
              </a:rPr>
              <a:t> NAS</a:t>
            </a:r>
            <a:r>
              <a:rPr lang="zh-TW" altLang="en-US" sz="3200">
                <a:latin typeface="微軟正黑體"/>
                <a:ea typeface="微軟正黑體"/>
              </a:rPr>
              <a:t> </a:t>
            </a:r>
            <a:r>
              <a:rPr lang="en-US" altLang="zh-TW" sz="3200">
                <a:latin typeface="微軟正黑體"/>
                <a:ea typeface="微軟正黑體"/>
              </a:rPr>
              <a:t>SSD </a:t>
            </a:r>
            <a:r>
              <a:rPr lang="zh-TW" altLang="en-US" sz="3200">
                <a:latin typeface="微軟正黑體"/>
                <a:ea typeface="微軟正黑體"/>
              </a:rPr>
              <a:t>快取</a:t>
            </a:r>
            <a:endParaRPr lang="en-US" sz="3200">
              <a:latin typeface="微軟正黑體"/>
              <a:ea typeface="微軟正黑體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EB7770EF-E10A-4DD4-9D3A-416AC8083088}"/>
              </a:ext>
            </a:extLst>
          </p:cNvPr>
          <p:cNvSpPr txBox="1">
            <a:spLocks/>
          </p:cNvSpPr>
          <p:nvPr/>
        </p:nvSpPr>
        <p:spPr>
          <a:xfrm>
            <a:off x="459152" y="911943"/>
            <a:ext cx="4050831" cy="2557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00"/>
              </a:lnSpc>
              <a:buClr>
                <a:srgbClr val="F70F78"/>
              </a:buClr>
            </a:pP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改善隨機讀取 </a:t>
            </a:r>
            <a:r>
              <a:rPr lang="en-US" sz="1800">
                <a:solidFill>
                  <a:schemeClr val="bg1"/>
                </a:solidFill>
                <a:latin typeface="微軟正黑體"/>
                <a:ea typeface="微軟正黑體"/>
              </a:rPr>
              <a:t>IOPS </a:t>
            </a:r>
            <a:endParaRPr lang="zh-TW" altLang="en-US" sz="1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ts val="2000"/>
              </a:lnSpc>
              <a:buClr>
                <a:srgbClr val="F70F78"/>
              </a:buClr>
            </a:pPr>
            <a:r>
              <a:rPr lang="zh-TW" altLang="en-US" sz="18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同時加速檔案跟區塊的效能</a:t>
            </a:r>
            <a:endParaRPr lang="en-US" altLang="zh-TW" sz="18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ts val="2000"/>
              </a:lnSpc>
              <a:buClr>
                <a:srgbClr val="F70F78"/>
              </a:buClr>
            </a:pP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支援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多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顆 SATA </a:t>
            </a:r>
            <a:r>
              <a:rPr lang="en-US" sz="1800">
                <a:solidFill>
                  <a:schemeClr val="bg1"/>
                </a:solidFill>
                <a:latin typeface="微軟正黑體"/>
                <a:ea typeface="微軟正黑體"/>
              </a:rPr>
              <a:t>SSD </a:t>
            </a:r>
            <a:endParaRPr lang="en-US" sz="1800">
              <a:solidFill>
                <a:schemeClr val="bg1"/>
              </a:solidFill>
              <a:latin typeface="微軟正黑體"/>
              <a:ea typeface="微軟正黑體"/>
              <a:cs typeface="Calibri"/>
            </a:endParaRPr>
          </a:p>
          <a:p>
            <a:pPr>
              <a:lnSpc>
                <a:spcPts val="2000"/>
              </a:lnSpc>
              <a:buClr>
                <a:srgbClr val="F70F78"/>
              </a:buClr>
            </a:pPr>
            <a:r>
              <a:rPr lang="en-US" sz="1800">
                <a:solidFill>
                  <a:schemeClr val="bg1"/>
                </a:solidFill>
                <a:latin typeface="微軟正黑體"/>
                <a:ea typeface="微軟正黑體"/>
              </a:rPr>
              <a:t>SSD 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快取是可以熱插拔的</a:t>
            </a:r>
            <a:endParaRPr lang="en-US" altLang="zh-TW" sz="18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>
              <a:lnSpc>
                <a:spcPts val="2000"/>
              </a:lnSpc>
              <a:buClr>
                <a:srgbClr val="F70F78"/>
              </a:buClr>
            </a:pPr>
            <a:r>
              <a:rPr lang="en-US" sz="1800">
                <a:solidFill>
                  <a:schemeClr val="bg1"/>
                </a:solidFill>
                <a:latin typeface="微軟正黑體"/>
                <a:ea typeface="微軟正黑體"/>
              </a:rPr>
              <a:t>NAS QES 2.1.1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作業系統即將</a:t>
            </a:r>
            <a:r>
              <a:rPr lang="zh-TW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支援</a:t>
            </a:r>
            <a:r>
              <a:rPr lang="en-US" altLang="zh-TW" sz="1800">
                <a:solidFill>
                  <a:schemeClr val="bg1"/>
                </a:solidFill>
                <a:latin typeface="微軟正黑體"/>
                <a:ea typeface="微軟正黑體"/>
              </a:rPr>
              <a:t> S.M.A.R.T. </a:t>
            </a:r>
            <a:r>
              <a:rPr lang="zh-CN" altLang="en-US" sz="1800">
                <a:solidFill>
                  <a:schemeClr val="bg1"/>
                </a:solidFill>
                <a:latin typeface="微軟正黑體"/>
                <a:ea typeface="微軟正黑體"/>
              </a:rPr>
              <a:t>磁碟健康狀態</a:t>
            </a:r>
            <a:endParaRPr lang="en-US" sz="18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08AB9982-1519-48D4-956C-EAF6AD174A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718" r="21148"/>
          <a:stretch/>
        </p:blipFill>
        <p:spPr>
          <a:xfrm>
            <a:off x="5031761" y="1201871"/>
            <a:ext cx="3812598" cy="3498653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C832A17-1174-495F-943C-C1936BA2E07F}"/>
              </a:ext>
            </a:extLst>
          </p:cNvPr>
          <p:cNvGrpSpPr/>
          <p:nvPr/>
        </p:nvGrpSpPr>
        <p:grpSpPr>
          <a:xfrm>
            <a:off x="5455799" y="1179959"/>
            <a:ext cx="3068058" cy="606098"/>
            <a:chOff x="5181747" y="414205"/>
            <a:chExt cx="3068058" cy="606098"/>
          </a:xfrm>
        </p:grpSpPr>
        <p:pic>
          <p:nvPicPr>
            <p:cNvPr id="24" name="圖片 55">
              <a:extLst>
                <a:ext uri="{FF2B5EF4-FFF2-40B4-BE49-F238E27FC236}">
                  <a16:creationId xmlns:a16="http://schemas.microsoft.com/office/drawing/2014/main" id="{65DDCC19-4EB4-45D9-8C07-A4DFF2CFAC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81747" y="583830"/>
              <a:ext cx="389192" cy="351167"/>
            </a:xfrm>
            <a:prstGeom prst="rect">
              <a:avLst/>
            </a:prstGeom>
          </p:spPr>
        </p:pic>
        <p:pic>
          <p:nvPicPr>
            <p:cNvPr id="25" name="圖片 58">
              <a:extLst>
                <a:ext uri="{FF2B5EF4-FFF2-40B4-BE49-F238E27FC236}">
                  <a16:creationId xmlns:a16="http://schemas.microsoft.com/office/drawing/2014/main" id="{B75824C9-1A30-4A44-8B17-51846500D4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77559" y="414205"/>
              <a:ext cx="606098" cy="606098"/>
            </a:xfrm>
            <a:prstGeom prst="rect">
              <a:avLst/>
            </a:prstGeom>
          </p:spPr>
        </p:pic>
        <p:pic>
          <p:nvPicPr>
            <p:cNvPr id="26" name="圖片 22">
              <a:extLst>
                <a:ext uri="{FF2B5EF4-FFF2-40B4-BE49-F238E27FC236}">
                  <a16:creationId xmlns:a16="http://schemas.microsoft.com/office/drawing/2014/main" id="{423AC197-4443-4612-8133-B2CED9B289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64008" y="554308"/>
              <a:ext cx="644065" cy="403060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B8E60AA4-6B3C-41F1-A424-BF400AACE2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14016" y="583830"/>
              <a:ext cx="389274" cy="389274"/>
            </a:xfrm>
            <a:prstGeom prst="rect">
              <a:avLst/>
            </a:prstGeom>
          </p:spPr>
        </p:pic>
        <p:pic>
          <p:nvPicPr>
            <p:cNvPr id="28" name="Picture 2" descr="Image result for oracle database">
              <a:extLst>
                <a:ext uri="{FF2B5EF4-FFF2-40B4-BE49-F238E27FC236}">
                  <a16:creationId xmlns:a16="http://schemas.microsoft.com/office/drawing/2014/main" id="{25ABBCF6-E6B8-4396-B9CA-E252165254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41354" y="635465"/>
              <a:ext cx="808451" cy="286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21A80E9-677D-854A-AF0A-E422467F5409}"/>
              </a:ext>
            </a:extLst>
          </p:cNvPr>
          <p:cNvSpPr txBox="1"/>
          <p:nvPr/>
        </p:nvSpPr>
        <p:spPr>
          <a:xfrm>
            <a:off x="229299" y="4090674"/>
            <a:ext cx="3636532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>
                <a:solidFill>
                  <a:schemeClr val="bg1"/>
                </a:solidFill>
                <a:latin typeface="Microsoft JhengHei"/>
                <a:ea typeface="Microsoft JhengHei"/>
              </a:rPr>
              <a:t>*QDA-SA &amp; QDA-SA2 </a:t>
            </a:r>
            <a:r>
              <a:rPr lang="zh-CN" altLang="en-US" sz="1000">
                <a:solidFill>
                  <a:schemeClr val="bg1"/>
                </a:solidFill>
                <a:latin typeface="Microsoft JhengHei"/>
                <a:ea typeface="Microsoft JhengHei"/>
              </a:rPr>
              <a:t>並不支援</a:t>
            </a:r>
            <a:r>
              <a:rPr lang="en-US" altLang="zh-CN" sz="1000">
                <a:solidFill>
                  <a:schemeClr val="bg1"/>
                </a:solidFill>
                <a:latin typeface="Microsoft JhengHei"/>
                <a:ea typeface="Microsoft JhengHei"/>
              </a:rPr>
              <a:t> SSD TRIM </a:t>
            </a:r>
            <a:r>
              <a:rPr lang="zh-CN" altLang="en-US" sz="1000">
                <a:solidFill>
                  <a:schemeClr val="bg1"/>
                </a:solidFill>
                <a:latin typeface="Microsoft JhengHei"/>
                <a:ea typeface="Microsoft JhengHei"/>
              </a:rPr>
              <a:t>功能，並且在非</a:t>
            </a:r>
            <a:r>
              <a:rPr lang="en-US" altLang="zh-CN" sz="1000">
                <a:solidFill>
                  <a:schemeClr val="bg1"/>
                </a:solidFill>
                <a:latin typeface="Microsoft JhengHei"/>
                <a:ea typeface="Microsoft JhengHei"/>
              </a:rPr>
              <a:t> QES </a:t>
            </a:r>
            <a:r>
              <a:rPr lang="zh-CN" altLang="en-US" sz="1000">
                <a:solidFill>
                  <a:schemeClr val="bg1"/>
                </a:solidFill>
                <a:latin typeface="Microsoft JhengHei"/>
                <a:ea typeface="Microsoft JhengHei"/>
              </a:rPr>
              <a:t>作業系統將不支援</a:t>
            </a:r>
            <a:r>
              <a:rPr lang="zh-TW" altLang="en-US" sz="1000">
                <a:solidFill>
                  <a:schemeClr val="bg1"/>
                </a:solidFill>
                <a:latin typeface="Microsoft JhengHei"/>
                <a:ea typeface="Microsoft JhengHei"/>
              </a:rPr>
              <a:t>磁碟</a:t>
            </a:r>
            <a:r>
              <a:rPr lang="en-US" altLang="zh-CN" sz="1000">
                <a:solidFill>
                  <a:schemeClr val="bg1"/>
                </a:solidFill>
                <a:latin typeface="Microsoft JhengHei"/>
                <a:ea typeface="Microsoft JhengHei"/>
              </a:rPr>
              <a:t> S.M.A.R.T. </a:t>
            </a:r>
            <a:r>
              <a:rPr lang="zh-CN" altLang="en-US" sz="1000">
                <a:solidFill>
                  <a:schemeClr val="bg1"/>
                </a:solidFill>
                <a:latin typeface="Microsoft JhengHei"/>
                <a:ea typeface="Microsoft JhengHei"/>
              </a:rPr>
              <a:t>健康狀態查詢功能．</a:t>
            </a:r>
            <a:endParaRPr lang="en-US" sz="10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FE794E-419D-754D-BDE8-61B2069B30A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65" y="3415156"/>
            <a:ext cx="4911590" cy="593346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A96B7D1-E47B-7944-B56F-94CE7C56AE4A}"/>
              </a:ext>
            </a:extLst>
          </p:cNvPr>
          <p:cNvSpPr/>
          <p:nvPr/>
        </p:nvSpPr>
        <p:spPr>
          <a:xfrm>
            <a:off x="3633283" y="3340491"/>
            <a:ext cx="1446246" cy="761419"/>
          </a:xfrm>
          <a:prstGeom prst="roundRect">
            <a:avLst>
              <a:gd name="adj" fmla="val 0"/>
            </a:avLst>
          </a:prstGeom>
          <a:noFill/>
          <a:ln w="3492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068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圓角矩形 9">
            <a:extLst>
              <a:ext uri="{FF2B5EF4-FFF2-40B4-BE49-F238E27FC236}">
                <a16:creationId xmlns:a16="http://schemas.microsoft.com/office/drawing/2014/main" id="{255A7722-B089-4380-AA51-FE41FCC72B60}"/>
              </a:ext>
            </a:extLst>
          </p:cNvPr>
          <p:cNvSpPr/>
          <p:nvPr/>
        </p:nvSpPr>
        <p:spPr>
          <a:xfrm>
            <a:off x="4572000" y="1288309"/>
            <a:ext cx="4143404" cy="3774361"/>
          </a:xfrm>
          <a:prstGeom prst="roundRect">
            <a:avLst>
              <a:gd name="adj" fmla="val 4083"/>
            </a:avLst>
          </a:prstGeom>
          <a:gradFill>
            <a:gsLst>
              <a:gs pos="0">
                <a:schemeClr val="bg2">
                  <a:lumMod val="90000"/>
                </a:schemeClr>
              </a:gs>
              <a:gs pos="50000">
                <a:schemeClr val="bg2">
                  <a:lumMod val="75000"/>
                </a:schemeClr>
              </a:gs>
              <a:gs pos="100000">
                <a:schemeClr val="tx1">
                  <a:lumMod val="50000"/>
                  <a:lumOff val="50000"/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8" name="Shape 188"/>
          <p:cNvSpPr txBox="1">
            <a:spLocks noGrp="1"/>
          </p:cNvSpPr>
          <p:nvPr>
            <p:ph type="title"/>
          </p:nvPr>
        </p:nvSpPr>
        <p:spPr>
          <a:xfrm>
            <a:off x="468348" y="349720"/>
            <a:ext cx="8723192" cy="82296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>
              <a:buSzPct val="25000"/>
            </a:pPr>
            <a:r>
              <a:rPr lang="en-US" altLang="zh-TW" sz="3200">
                <a:solidFill>
                  <a:srgbClr val="FFFFFF"/>
                </a:solidFill>
                <a:cs typeface="Arial"/>
                <a:sym typeface="Arial"/>
              </a:rPr>
              <a:t>SATA SSD </a:t>
            </a:r>
            <a:r>
              <a:rPr lang="zh-CN" altLang="en-US" sz="3200">
                <a:solidFill>
                  <a:srgbClr val="FFFFFF"/>
                </a:solidFill>
                <a:cs typeface="Arial"/>
                <a:sym typeface="Arial"/>
              </a:rPr>
              <a:t>提供值得信賴的效能</a:t>
            </a:r>
            <a:endParaRPr lang="en-US" sz="3200">
              <a:latin typeface="Microsoft JhengHei"/>
              <a:ea typeface="Microsoft JhengHei"/>
            </a:endParaRPr>
          </a:p>
        </p:txBody>
      </p:sp>
      <p:sp>
        <p:nvSpPr>
          <p:cNvPr id="190" name="Shape 190"/>
          <p:cNvSpPr txBox="1"/>
          <p:nvPr/>
        </p:nvSpPr>
        <p:spPr>
          <a:xfrm>
            <a:off x="4572000" y="1488526"/>
            <a:ext cx="4143404" cy="4002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10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  <a:sym typeface="Arial"/>
              </a:rPr>
              <a:t>GbE x 2 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(SMB </a:t>
            </a:r>
            <a:r>
              <a:rPr lang="zh-TW" altLang="en-US" sz="2500" b="1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循序傳輸</a:t>
            </a:r>
            <a:r>
              <a:rPr lang="en-US" sz="2500" b="1" i="0" u="none" strike="noStrike" cap="none"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4773518" y="2552905"/>
            <a:ext cx="601556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/>
              <a:t>1400</a:t>
            </a:r>
          </a:p>
        </p:txBody>
      </p:sp>
      <p:cxnSp>
        <p:nvCxnSpPr>
          <p:cNvPr id="193" name="Shape 193"/>
          <p:cNvCxnSpPr/>
          <p:nvPr/>
        </p:nvCxnSpPr>
        <p:spPr>
          <a:xfrm>
            <a:off x="5375073" y="2238581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5" name="Shape 195"/>
          <p:cNvSpPr txBox="1"/>
          <p:nvPr/>
        </p:nvSpPr>
        <p:spPr>
          <a:xfrm>
            <a:off x="4735899" y="3035111"/>
            <a:ext cx="677854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400"/>
              <a:t>700</a:t>
            </a:r>
            <a:endParaRPr lang="en-US" sz="1400"/>
          </a:p>
        </p:txBody>
      </p:sp>
      <p:cxnSp>
        <p:nvCxnSpPr>
          <p:cNvPr id="196" name="Shape 196"/>
          <p:cNvCxnSpPr/>
          <p:nvPr/>
        </p:nvCxnSpPr>
        <p:spPr>
          <a:xfrm>
            <a:off x="5375073" y="2720787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7" name="Shape 197"/>
          <p:cNvCxnSpPr/>
          <p:nvPr/>
        </p:nvCxnSpPr>
        <p:spPr>
          <a:xfrm>
            <a:off x="5375073" y="3202995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9" name="Shape 199"/>
          <p:cNvSpPr txBox="1"/>
          <p:nvPr/>
        </p:nvSpPr>
        <p:spPr>
          <a:xfrm>
            <a:off x="4829944" y="3542324"/>
            <a:ext cx="488700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sz="1400" b="0" i="0" u="none" strike="noStrike" cap="none">
                <a:latin typeface="Arial"/>
                <a:ea typeface="Arial"/>
                <a:cs typeface="Arial"/>
                <a:sym typeface="Arial"/>
              </a:rPr>
              <a:t>0</a:t>
            </a:r>
          </a:p>
        </p:txBody>
      </p:sp>
      <p:cxnSp>
        <p:nvCxnSpPr>
          <p:cNvPr id="200" name="Shape 200"/>
          <p:cNvCxnSpPr/>
          <p:nvPr/>
        </p:nvCxnSpPr>
        <p:spPr>
          <a:xfrm>
            <a:off x="5375073" y="3685200"/>
            <a:ext cx="2857500" cy="15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1" name="Shape 201"/>
          <p:cNvSpPr/>
          <p:nvPr/>
        </p:nvSpPr>
        <p:spPr>
          <a:xfrm>
            <a:off x="5957059" y="2288077"/>
            <a:ext cx="571500" cy="1396985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7100084" y="2444067"/>
            <a:ext cx="571500" cy="1241030"/>
          </a:xfrm>
          <a:prstGeom prst="rect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Shape 203"/>
          <p:cNvSpPr txBox="1"/>
          <p:nvPr/>
        </p:nvSpPr>
        <p:spPr>
          <a:xfrm>
            <a:off x="5666240" y="3756638"/>
            <a:ext cx="1142999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讀取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4" name="Shape 204"/>
          <p:cNvSpPr txBox="1"/>
          <p:nvPr/>
        </p:nvSpPr>
        <p:spPr>
          <a:xfrm>
            <a:off x="6814318" y="3756638"/>
            <a:ext cx="1143000" cy="2463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zh-TW" altLang="en-US" sz="1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寫入</a:t>
            </a:r>
            <a:endParaRPr lang="en-US" sz="12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5" name="Shape 205"/>
          <p:cNvSpPr txBox="1"/>
          <p:nvPr/>
        </p:nvSpPr>
        <p:spPr>
          <a:xfrm>
            <a:off x="5676379" y="2286949"/>
            <a:ext cx="1142999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1200" b="1"/>
              <a:t>2099</a:t>
            </a:r>
            <a:endParaRPr lang="en-US" sz="1200" b="1"/>
          </a:p>
        </p:txBody>
      </p:sp>
      <p:sp>
        <p:nvSpPr>
          <p:cNvPr id="206" name="Shape 206"/>
          <p:cNvSpPr txBox="1"/>
          <p:nvPr/>
        </p:nvSpPr>
        <p:spPr>
          <a:xfrm>
            <a:off x="6819378" y="2433300"/>
            <a:ext cx="1143000" cy="276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200" b="1"/>
              <a:t>1786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4758546" y="2086408"/>
            <a:ext cx="631499" cy="30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1350"/>
              <a:t>2100</a:t>
            </a:r>
            <a:endParaRPr lang="en-US" sz="1350"/>
          </a:p>
        </p:txBody>
      </p:sp>
      <p:sp>
        <p:nvSpPr>
          <p:cNvPr id="227" name="Shape 227"/>
          <p:cNvSpPr/>
          <p:nvPr/>
        </p:nvSpPr>
        <p:spPr>
          <a:xfrm>
            <a:off x="4627087" y="4440419"/>
            <a:ext cx="4077855" cy="61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828282"/>
              </a:buClr>
              <a:buSzPct val="25000"/>
            </a:pPr>
            <a:r>
              <a:rPr lang="ja-JP" altLang="en-US" sz="7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測試於 </a:t>
            </a:r>
            <a:r>
              <a:rPr lang="en-US" sz="7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QNAP </a:t>
            </a:r>
            <a:r>
              <a:rPr lang="ja-JP" altLang="en-US" sz="7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實驗室，數據會因實際環境而有所不同。</a:t>
            </a:r>
            <a:endParaRPr lang="en-US" altLang="ja-JP" sz="7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lvl="0">
              <a:buClr>
                <a:srgbClr val="828282"/>
              </a:buClr>
              <a:buSzPct val="25000"/>
            </a:pPr>
            <a:r>
              <a:rPr lang="zh-CN" altLang="en-US" sz="700" b="0" i="0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測試環境</a:t>
            </a:r>
            <a:r>
              <a:rPr lang="en-US" altLang="zh-CN" sz="700" b="0" i="0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: </a:t>
            </a:r>
            <a:r>
              <a:rPr lang="en-US" sz="700" b="0" i="0" u="none" strike="noStrike" cap="none">
                <a:latin typeface="Microsoft JhengHei" panose="020B0604030504040204" pitchFamily="34" charset="-120"/>
                <a:ea typeface="Microsoft JhengHei" panose="020B0604030504040204" pitchFamily="34" charset="-120"/>
                <a:cs typeface="Arial"/>
                <a:sym typeface="Arial"/>
              </a:rPr>
              <a:t>E1686dc Xeon E5-2420 v2 80GB RAM RAID 5 2 x 10G SFP+ + 16 x QDA-SA + 16 x Intel SSDSC2BB240G4 SATA SSD</a:t>
            </a:r>
          </a:p>
        </p:txBody>
      </p:sp>
      <p:sp>
        <p:nvSpPr>
          <p:cNvPr id="21" name="Shape 199">
            <a:extLst>
              <a:ext uri="{FF2B5EF4-FFF2-40B4-BE49-F238E27FC236}">
                <a16:creationId xmlns:a16="http://schemas.microsoft.com/office/drawing/2014/main" id="{DFACABE6-BE4E-4011-B4BD-F4BF3F6BCC7C}"/>
              </a:ext>
            </a:extLst>
          </p:cNvPr>
          <p:cNvSpPr txBox="1"/>
          <p:nvPr/>
        </p:nvSpPr>
        <p:spPr>
          <a:xfrm>
            <a:off x="4726154" y="3878661"/>
            <a:ext cx="677854" cy="348566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200">
                <a:latin typeface="Arial "/>
              </a:rPr>
              <a:t>(MB/s)</a:t>
            </a:r>
            <a:endParaRPr lang="en-US" sz="1200" i="0" u="none" strike="noStrike" cap="none">
              <a:latin typeface="Arial "/>
              <a:ea typeface="Arial"/>
              <a:cs typeface="Arial"/>
              <a:sym typeface="Arial"/>
            </a:endParaRPr>
          </a:p>
        </p:txBody>
      </p:sp>
      <p:pic>
        <p:nvPicPr>
          <p:cNvPr id="7" name="圖片 6" descr="一張含有 物件, 呼啦圈 的圖片&#10;&#10;自動產生的描述">
            <a:extLst>
              <a:ext uri="{FF2B5EF4-FFF2-40B4-BE49-F238E27FC236}">
                <a16:creationId xmlns:a16="http://schemas.microsoft.com/office/drawing/2014/main" id="{33132510-5485-4141-BEFB-3919F981E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489" y="1869932"/>
            <a:ext cx="1158211" cy="1158211"/>
          </a:xfrm>
          <a:prstGeom prst="rect">
            <a:avLst/>
          </a:prstGeom>
        </p:spPr>
      </p:pic>
      <p:pic>
        <p:nvPicPr>
          <p:cNvPr id="29" name="圖片 28" descr="一張含有 物件, 呼啦圈 的圖片&#10;&#10;自動產生的描述">
            <a:extLst>
              <a:ext uri="{FF2B5EF4-FFF2-40B4-BE49-F238E27FC236}">
                <a16:creationId xmlns:a16="http://schemas.microsoft.com/office/drawing/2014/main" id="{A400EE6C-C8B9-4625-8E94-F89BC9384F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477" y="1869932"/>
            <a:ext cx="1158211" cy="115821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640FB8-C143-6045-9776-085FE1C904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4"/>
          <a:stretch/>
        </p:blipFill>
        <p:spPr>
          <a:xfrm>
            <a:off x="190122" y="2236408"/>
            <a:ext cx="4618541" cy="3034476"/>
          </a:xfrm>
          <a:prstGeom prst="rect">
            <a:avLst/>
          </a:prstGeom>
        </p:spPr>
      </p:pic>
      <p:pic>
        <p:nvPicPr>
          <p:cNvPr id="23" name="圖形 37">
            <a:extLst>
              <a:ext uri="{FF2B5EF4-FFF2-40B4-BE49-F238E27FC236}">
                <a16:creationId xmlns:a16="http://schemas.microsoft.com/office/drawing/2014/main" id="{8E280597-0206-F240-B50A-32AFC935C2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89868" y="2079981"/>
            <a:ext cx="830068" cy="612854"/>
          </a:xfrm>
          <a:prstGeom prst="rect">
            <a:avLst/>
          </a:prstGeom>
        </p:spPr>
      </p:pic>
      <p:pic>
        <p:nvPicPr>
          <p:cNvPr id="26" name="Picture 25" descr="A close up of a computer&#10;&#10;Description automatically generated">
            <a:extLst>
              <a:ext uri="{FF2B5EF4-FFF2-40B4-BE49-F238E27FC236}">
                <a16:creationId xmlns:a16="http://schemas.microsoft.com/office/drawing/2014/main" id="{3AC57D81-25F1-3545-885D-413619E25CA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07238">
            <a:off x="1843825" y="1814420"/>
            <a:ext cx="192470" cy="9931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32859C-41A2-7148-BEE1-AF65D571ECE0}"/>
              </a:ext>
            </a:extLst>
          </p:cNvPr>
          <p:cNvSpPr txBox="1"/>
          <p:nvPr/>
        </p:nvSpPr>
        <p:spPr>
          <a:xfrm>
            <a:off x="2214542" y="1959195"/>
            <a:ext cx="50366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>
                <a:solidFill>
                  <a:schemeClr val="bg1"/>
                </a:solidFill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525874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37CC5AC3-019B-4F66-A135-2463722C9B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179"/>
            <a:ext cx="4141038" cy="1114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25D623-3D33-204B-9C71-2BABCAFAA5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487"/>
          <a:stretch/>
        </p:blipFill>
        <p:spPr>
          <a:xfrm>
            <a:off x="3108382" y="1901228"/>
            <a:ext cx="5809132" cy="3967386"/>
          </a:xfrm>
          <a:prstGeom prst="rect">
            <a:avLst/>
          </a:prstGeom>
        </p:spPr>
      </p:pic>
      <p:pic>
        <p:nvPicPr>
          <p:cNvPr id="15" name="圖片 4" descr="一張含有 電子用品 的圖片&#10;&#10;自動產生的描述">
            <a:extLst>
              <a:ext uri="{FF2B5EF4-FFF2-40B4-BE49-F238E27FC236}">
                <a16:creationId xmlns:a16="http://schemas.microsoft.com/office/drawing/2014/main" id="{E0017274-EF0B-AB47-89AD-254F59BEB4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55" y="3113722"/>
            <a:ext cx="2573088" cy="1608466"/>
          </a:xfrm>
          <a:prstGeom prst="rect">
            <a:avLst/>
          </a:prstGeom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2DAD55B1-12B3-4B7F-A9A6-8FFA850A6EBF}"/>
              </a:ext>
            </a:extLst>
          </p:cNvPr>
          <p:cNvSpPr txBox="1"/>
          <p:nvPr/>
        </p:nvSpPr>
        <p:spPr>
          <a:xfrm>
            <a:off x="655555" y="1938004"/>
            <a:ext cx="74622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在 </a:t>
            </a:r>
            <a:r>
              <a:rPr lang="en-US" altLang="zh-TW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ES1686dc </a:t>
            </a:r>
            <a:r>
              <a:rPr lang="zh-TW" altLang="en-US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上使用 </a:t>
            </a:r>
            <a:r>
              <a:rPr lang="en-US" altLang="zh-TW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QDA-SA2 </a:t>
            </a:r>
            <a:r>
              <a:rPr lang="zh-TW" altLang="en-US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與 </a:t>
            </a:r>
            <a:r>
              <a:rPr lang="en-US" altLang="zh-TW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SATA SSD </a:t>
            </a:r>
          </a:p>
          <a:p>
            <a:pPr algn="ctr"/>
            <a:r>
              <a:rPr lang="zh-TW" altLang="en-US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測試 </a:t>
            </a:r>
            <a:r>
              <a:rPr lang="en-US" altLang="zh-TW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RAID 60 4 x 10GbE </a:t>
            </a:r>
            <a:r>
              <a:rPr lang="zh-TW" altLang="en-US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的 </a:t>
            </a:r>
            <a:r>
              <a:rPr lang="en-US" altLang="zh-TW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iSCSI </a:t>
            </a:r>
            <a:r>
              <a:rPr lang="zh-TW" altLang="en-US" sz="240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效能</a:t>
            </a: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2873CE2A-9904-473B-840D-1A92A95E8C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392" y="348417"/>
            <a:ext cx="7007371" cy="1907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5115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A4860375-D137-4A50-9FA2-EE35F2DE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872" y="1604870"/>
            <a:ext cx="4649289" cy="78355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D3BACBD4-C0C7-41D5-AE12-DE7103B9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872" y="2480101"/>
            <a:ext cx="4649289" cy="78355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CD4AB9BF-F55C-44BF-957A-46A1BA7E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00872" y="3355332"/>
            <a:ext cx="4649289" cy="78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19E0-ABF7-4EC0-BE03-EB8128E8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3600"/>
              <a:t>更經濟有效益的利用</a:t>
            </a:r>
            <a:r>
              <a:rPr lang="en-US" altLang="zh-CN" sz="3600"/>
              <a:t> SATA SSD </a:t>
            </a:r>
            <a:r>
              <a:rPr lang="zh-CN" altLang="en-US" sz="3600"/>
              <a:t>於雙控主機</a:t>
            </a:r>
            <a:endParaRPr lang="en-US" sz="36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8519A5-B256-4F03-869B-6AC4B9E479B1}"/>
              </a:ext>
            </a:extLst>
          </p:cNvPr>
          <p:cNvSpPr txBox="1"/>
          <p:nvPr/>
        </p:nvSpPr>
        <p:spPr>
          <a:xfrm>
            <a:off x="632465" y="1807959"/>
            <a:ext cx="354953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為何需要雙控制器伺服器？</a:t>
            </a:r>
            <a:endParaRPr lang="en-US" altLang="zh-CN" sz="20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150E1-5039-48E1-91B7-134726F05807}"/>
              </a:ext>
            </a:extLst>
          </p:cNvPr>
          <p:cNvSpPr txBox="1"/>
          <p:nvPr/>
        </p:nvSpPr>
        <p:spPr>
          <a:xfrm>
            <a:off x="632464" y="2517935"/>
            <a:ext cx="4283699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2000">
                <a:solidFill>
                  <a:schemeClr val="bg1"/>
                </a:solidFill>
                <a:latin typeface="微軟正黑體"/>
                <a:ea typeface="微軟正黑體"/>
              </a:rPr>
              <a:t>QDA-SA &amp; QDA-SA2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讓雙控機也能用上</a:t>
            </a:r>
            <a:r>
              <a:rPr lang="en-US" altLang="zh-CN" sz="2000">
                <a:solidFill>
                  <a:schemeClr val="bg1"/>
                </a:solidFill>
                <a:latin typeface="微軟正黑體"/>
                <a:ea typeface="微軟正黑體"/>
              </a:rPr>
              <a:t> SATA SSD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 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172C45-4E09-4C24-95CD-FC6926EFDAA5}"/>
              </a:ext>
            </a:extLst>
          </p:cNvPr>
          <p:cNvSpPr txBox="1"/>
          <p:nvPr/>
        </p:nvSpPr>
        <p:spPr>
          <a:xfrm>
            <a:off x="632464" y="3533811"/>
            <a:ext cx="42836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採用</a:t>
            </a:r>
            <a:r>
              <a:rPr lang="en-US" altLang="zh-TW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SATA SSD </a:t>
            </a:r>
            <a:r>
              <a:rPr lang="zh-CN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效能也是好棒棒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A80B49-EFD6-42F8-99AE-FB48983E8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4644" y="1041142"/>
            <a:ext cx="4787927" cy="457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5818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517BF79-1BC9-471C-867D-1E052E2F0E28}"/>
              </a:ext>
            </a:extLst>
          </p:cNvPr>
          <p:cNvSpPr/>
          <p:nvPr/>
        </p:nvSpPr>
        <p:spPr>
          <a:xfrm>
            <a:off x="1333123" y="4774168"/>
            <a:ext cx="355574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zh-TW" altLang="en-US" sz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©201</a:t>
            </a:r>
            <a:r>
              <a:rPr lang="en-US" altLang="zh-TW" sz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9</a:t>
            </a:r>
            <a:r>
              <a:rPr lang="zh-TW" altLang="en-US" sz="6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著作權為威聯通科技股份有限公司所有。威聯通科技並保留所有權利。威聯通科技股份有限公司所使用或注冊之商標或標章。檔案中所提及之產品及公司名稱可能為其他公司所有之商標 。​</a:t>
            </a:r>
          </a:p>
        </p:txBody>
      </p:sp>
      <p:sp>
        <p:nvSpPr>
          <p:cNvPr id="6" name="標題 5">
            <a:extLst>
              <a:ext uri="{FF2B5EF4-FFF2-40B4-BE49-F238E27FC236}">
                <a16:creationId xmlns:a16="http://schemas.microsoft.com/office/drawing/2014/main" id="{A8A5EE58-79F6-4982-88D6-636A6C41E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653" y="768426"/>
            <a:ext cx="5044501" cy="3751502"/>
          </a:xfrm>
        </p:spPr>
        <p:txBody>
          <a:bodyPr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zh-TW" sz="3580" b="1">
                <a:latin typeface="Arial" panose="020B0604020202020204" pitchFamily="34" charset="0"/>
                <a:cs typeface="Arial" panose="020B0604020202020204" pitchFamily="34" charset="0"/>
              </a:rPr>
              <a:t>QDA-SA &amp; QDA-SA2 </a:t>
            </a:r>
            <a:br>
              <a:rPr lang="zh-TW" altLang="en-US" sz="3800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en-US" altLang="zh-TW" sz="2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6Gb/s SAS to</a:t>
            </a:r>
            <a:r>
              <a:rPr lang="en-US" altLang="zh-CN" sz="2800" b="1">
                <a:latin typeface="Arial" panose="020B0604020202020204" pitchFamily="34" charset="0"/>
                <a:ea typeface="Microsoft JhengHei" panose="020B0604030504040204" pitchFamily="34" charset="-120"/>
                <a:cs typeface="Arial" panose="020B0604020202020204" pitchFamily="34" charset="0"/>
              </a:rPr>
              <a:t> SATA </a:t>
            </a:r>
            <a:r>
              <a:rPr lang="zh-CN" altLang="en-US" sz="28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轉接器</a:t>
            </a:r>
            <a:br>
              <a:rPr lang="en-US" altLang="zh-CN" sz="2400" b="1"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lang="zh-CN" altLang="en-US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讓雙控機也能用上</a:t>
            </a:r>
            <a:r>
              <a:rPr lang="en-US" altLang="zh-CN" sz="2400"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SATA SSD</a:t>
            </a:r>
            <a:endParaRPr lang="zh-TW" altLang="en-US" sz="3800"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9414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A4860375-D137-4A50-9FA2-EE35F2DE6A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1173688"/>
            <a:ext cx="4649289" cy="783555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D3BACBD4-C0C7-41D5-AE12-DE7103B95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2048919"/>
            <a:ext cx="4649289" cy="783555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CD4AB9BF-F55C-44BF-957A-46A1BA7ED0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2924150"/>
            <a:ext cx="4649289" cy="783555"/>
          </a:xfrm>
          <a:prstGeom prst="rect">
            <a:avLst/>
          </a:prstGeom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2B86FC69-08DA-40BB-BDE6-2E2349852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3868" y="3799380"/>
            <a:ext cx="4649289" cy="7835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8F19E0-ABF7-4EC0-BE03-EB8128E84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你能想像以下這些系統如果停機的話</a:t>
            </a:r>
            <a:r>
              <a:rPr lang="en-US" altLang="zh-TW" sz="3200"/>
              <a:t>…</a:t>
            </a:r>
            <a:endParaRPr lang="en-US" sz="3200"/>
          </a:p>
        </p:txBody>
      </p:sp>
      <p:pic>
        <p:nvPicPr>
          <p:cNvPr id="1026" name="Picture 2" descr="Image result for icon surveillance camera">
            <a:extLst>
              <a:ext uri="{FF2B5EF4-FFF2-40B4-BE49-F238E27FC236}">
                <a16:creationId xmlns:a16="http://schemas.microsoft.com/office/drawing/2014/main" id="{8905DC73-78C6-4016-B253-F719629E6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215" y="1219516"/>
            <a:ext cx="708842" cy="708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8519A5-B256-4F03-869B-6AC4B9E479B1}"/>
              </a:ext>
            </a:extLst>
          </p:cNvPr>
          <p:cNvSpPr txBox="1"/>
          <p:nvPr/>
        </p:nvSpPr>
        <p:spPr>
          <a:xfrm>
            <a:off x="1504453" y="1373882"/>
            <a:ext cx="354953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學校/社區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/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飯店的監控系統</a:t>
            </a:r>
            <a:endParaRPr lang="en-US" sz="20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7150E1-5039-48E1-91B7-134726F05807}"/>
              </a:ext>
            </a:extLst>
          </p:cNvPr>
          <p:cNvSpPr txBox="1"/>
          <p:nvPr/>
        </p:nvSpPr>
        <p:spPr>
          <a:xfrm>
            <a:off x="1504454" y="2247944"/>
            <a:ext cx="3549535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醫院的 </a:t>
            </a:r>
            <a:r>
              <a:rPr lang="en-US" altLang="zh-TW" sz="2000">
                <a:solidFill>
                  <a:schemeClr val="bg1"/>
                </a:solidFill>
                <a:latin typeface="微軟正黑體"/>
                <a:ea typeface="微軟正黑體"/>
              </a:rPr>
              <a:t>X</a:t>
            </a:r>
            <a:r>
              <a:rPr lang="zh-TW" altLang="en-US" sz="2000">
                <a:solidFill>
                  <a:schemeClr val="bg1"/>
                </a:solidFill>
                <a:latin typeface="微軟正黑體"/>
                <a:ea typeface="微軟正黑體"/>
              </a:rPr>
              <a:t> 光掃描及病歷系統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28" name="Picture 4" descr="Image result for icon x ray">
            <a:extLst>
              <a:ext uri="{FF2B5EF4-FFF2-40B4-BE49-F238E27FC236}">
                <a16:creationId xmlns:a16="http://schemas.microsoft.com/office/drawing/2014/main" id="{6878E72D-DCCA-4C9D-9E16-1C4AFE1A2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412" y="2095073"/>
            <a:ext cx="502478" cy="69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2172C45-4E09-4C24-95CD-FC6926EFDAA5}"/>
              </a:ext>
            </a:extLst>
          </p:cNvPr>
          <p:cNvSpPr txBox="1"/>
          <p:nvPr/>
        </p:nvSpPr>
        <p:spPr>
          <a:xfrm>
            <a:off x="1495601" y="3120141"/>
            <a:ext cx="354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公司行號的關鍵資料檔案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34" name="Picture 10" descr="Image result for icon folder">
            <a:extLst>
              <a:ext uri="{FF2B5EF4-FFF2-40B4-BE49-F238E27FC236}">
                <a16:creationId xmlns:a16="http://schemas.microsoft.com/office/drawing/2014/main" id="{2437650F-6B90-4C1A-A158-3799FFAD4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9608" y="2993328"/>
            <a:ext cx="635630" cy="63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281C4D0-B597-43E0-A6EB-CC1847102564}"/>
              </a:ext>
            </a:extLst>
          </p:cNvPr>
          <p:cNvSpPr txBox="1"/>
          <p:nvPr/>
        </p:nvSpPr>
        <p:spPr>
          <a:xfrm>
            <a:off x="1517193" y="3997492"/>
            <a:ext cx="35495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銀行的各種金融服務</a:t>
            </a:r>
            <a:endParaRPr lang="en-US" sz="20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48" name="Picture 24" descr="Image result for icon atm">
            <a:extLst>
              <a:ext uri="{FF2B5EF4-FFF2-40B4-BE49-F238E27FC236}">
                <a16:creationId xmlns:a16="http://schemas.microsoft.com/office/drawing/2014/main" id="{C902987F-BEF6-4381-8A12-EE5437A304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502" y="3910050"/>
            <a:ext cx="565409" cy="56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241BA55-D43F-422E-B555-C496A164F5CE}"/>
              </a:ext>
            </a:extLst>
          </p:cNvPr>
          <p:cNvSpPr txBox="1"/>
          <p:nvPr/>
        </p:nvSpPr>
        <p:spPr>
          <a:xfrm>
            <a:off x="6021756" y="2348976"/>
            <a:ext cx="2774850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造成的不只是金錢的損失</a:t>
            </a:r>
            <a:endParaRPr lang="en-US" altLang="zh-TW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更有可能危及一般大眾的生命及社會安全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Arrow: Right 52">
            <a:extLst>
              <a:ext uri="{FF2B5EF4-FFF2-40B4-BE49-F238E27FC236}">
                <a16:creationId xmlns:a16="http://schemas.microsoft.com/office/drawing/2014/main" id="{8EC7443F-264C-4CC8-91E6-A808D7135080}"/>
              </a:ext>
            </a:extLst>
          </p:cNvPr>
          <p:cNvSpPr/>
          <p:nvPr/>
        </p:nvSpPr>
        <p:spPr>
          <a:xfrm>
            <a:off x="4846290" y="2450039"/>
            <a:ext cx="1220931" cy="822960"/>
          </a:xfrm>
          <a:prstGeom prst="rightArrow">
            <a:avLst/>
          </a:prstGeom>
          <a:gradFill>
            <a:gsLst>
              <a:gs pos="100000">
                <a:srgbClr val="00E6FE"/>
              </a:gs>
              <a:gs pos="66000">
                <a:srgbClr val="0070C0"/>
              </a:gs>
              <a:gs pos="0">
                <a:srgbClr val="00206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7278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群組 64">
            <a:extLst>
              <a:ext uri="{FF2B5EF4-FFF2-40B4-BE49-F238E27FC236}">
                <a16:creationId xmlns:a16="http://schemas.microsoft.com/office/drawing/2014/main" id="{F1EFF040-04CA-4BE1-8631-1CBB26C2B70B}"/>
              </a:ext>
            </a:extLst>
          </p:cNvPr>
          <p:cNvGrpSpPr/>
          <p:nvPr/>
        </p:nvGrpSpPr>
        <p:grpSpPr>
          <a:xfrm>
            <a:off x="5271751" y="3229075"/>
            <a:ext cx="3143770" cy="1312524"/>
            <a:chOff x="5184053" y="3442922"/>
            <a:chExt cx="3412930" cy="1424898"/>
          </a:xfrm>
        </p:grpSpPr>
        <p:pic>
          <p:nvPicPr>
            <p:cNvPr id="66" name="圖片 65">
              <a:extLst>
                <a:ext uri="{FF2B5EF4-FFF2-40B4-BE49-F238E27FC236}">
                  <a16:creationId xmlns:a16="http://schemas.microsoft.com/office/drawing/2014/main" id="{D5E21ADE-C7A0-4437-A9AD-2DBA42C7B2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84053" y="3442922"/>
              <a:ext cx="3412930" cy="1424898"/>
            </a:xfrm>
            <a:prstGeom prst="rect">
              <a:avLst/>
            </a:prstGeom>
          </p:spPr>
        </p:pic>
        <p:sp>
          <p:nvSpPr>
            <p:cNvPr id="67" name="Rectangle 14">
              <a:extLst>
                <a:ext uri="{FF2B5EF4-FFF2-40B4-BE49-F238E27FC236}">
                  <a16:creationId xmlns:a16="http://schemas.microsoft.com/office/drawing/2014/main" id="{786CD0EB-B65A-4157-8277-90B0F8746AE0}"/>
                </a:ext>
              </a:extLst>
            </p:cNvPr>
            <p:cNvSpPr/>
            <p:nvPr/>
          </p:nvSpPr>
          <p:spPr>
            <a:xfrm>
              <a:off x="5291051" y="4178975"/>
              <a:ext cx="1566950" cy="54834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21">
              <a:extLst>
                <a:ext uri="{FF2B5EF4-FFF2-40B4-BE49-F238E27FC236}">
                  <a16:creationId xmlns:a16="http://schemas.microsoft.com/office/drawing/2014/main" id="{828F6866-1FF2-4750-A4B6-CB64416D44E7}"/>
                </a:ext>
              </a:extLst>
            </p:cNvPr>
            <p:cNvSpPr/>
            <p:nvPr/>
          </p:nvSpPr>
          <p:spPr>
            <a:xfrm>
              <a:off x="6924503" y="4178975"/>
              <a:ext cx="1566950" cy="5530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AE6EA70-D5C5-449A-97F9-97F1FDB0E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高可用儲存架構可降低或避免停機災難</a:t>
            </a:r>
          </a:p>
        </p:txBody>
      </p:sp>
      <p:pic>
        <p:nvPicPr>
          <p:cNvPr id="13" name="Picture 15">
            <a:extLst>
              <a:ext uri="{FF2B5EF4-FFF2-40B4-BE49-F238E27FC236}">
                <a16:creationId xmlns:a16="http://schemas.microsoft.com/office/drawing/2014/main" id="{9C2A7B6F-AB4C-4D2D-B34F-E34D0609E0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877" y="2384216"/>
            <a:ext cx="1390409" cy="398792"/>
          </a:xfrm>
          <a:prstGeom prst="rect">
            <a:avLst/>
          </a:prstGeom>
        </p:spPr>
      </p:pic>
      <p:pic>
        <p:nvPicPr>
          <p:cNvPr id="27" name="Picture 15">
            <a:extLst>
              <a:ext uri="{FF2B5EF4-FFF2-40B4-BE49-F238E27FC236}">
                <a16:creationId xmlns:a16="http://schemas.microsoft.com/office/drawing/2014/main" id="{6D586D30-B9CB-4B5F-BC65-C408173EA43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4566" y="2299829"/>
            <a:ext cx="1390409" cy="398792"/>
          </a:xfrm>
          <a:prstGeom prst="rect">
            <a:avLst/>
          </a:prstGeom>
        </p:spPr>
      </p:pic>
      <p:pic>
        <p:nvPicPr>
          <p:cNvPr id="28" name="Picture 15">
            <a:extLst>
              <a:ext uri="{FF2B5EF4-FFF2-40B4-BE49-F238E27FC236}">
                <a16:creationId xmlns:a16="http://schemas.microsoft.com/office/drawing/2014/main" id="{6C7C8B36-1006-4628-9B95-29F9059449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635" y="2299830"/>
            <a:ext cx="1390409" cy="398792"/>
          </a:xfrm>
          <a:prstGeom prst="rect">
            <a:avLst/>
          </a:prstGeom>
        </p:spPr>
      </p:pic>
      <p:pic>
        <p:nvPicPr>
          <p:cNvPr id="38" name="Picture 38">
            <a:extLst>
              <a:ext uri="{FF2B5EF4-FFF2-40B4-BE49-F238E27FC236}">
                <a16:creationId xmlns:a16="http://schemas.microsoft.com/office/drawing/2014/main" id="{3B8A86C2-7058-433D-9EEC-38A9B975C6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1"/>
          <a:stretch/>
        </p:blipFill>
        <p:spPr>
          <a:xfrm>
            <a:off x="332111" y="1545911"/>
            <a:ext cx="1383184" cy="288341"/>
          </a:xfrm>
          <a:prstGeom prst="rect">
            <a:avLst/>
          </a:prstGeom>
        </p:spPr>
      </p:pic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25F5F6B9-0F3A-4001-965A-6649EFA093CE}"/>
              </a:ext>
            </a:extLst>
          </p:cNvPr>
          <p:cNvCxnSpPr/>
          <p:nvPr/>
        </p:nvCxnSpPr>
        <p:spPr>
          <a:xfrm>
            <a:off x="1592500" y="4025689"/>
            <a:ext cx="1396976" cy="2895"/>
          </a:xfrm>
          <a:prstGeom prst="straightConnector1">
            <a:avLst/>
          </a:prstGeom>
          <a:ln w="28575">
            <a:solidFill>
              <a:schemeClr val="accent2">
                <a:lumMod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CC42177E-C460-4A5D-B90C-28A3552739D0}"/>
              </a:ext>
            </a:extLst>
          </p:cNvPr>
          <p:cNvSpPr txBox="1"/>
          <p:nvPr/>
        </p:nvSpPr>
        <p:spPr>
          <a:xfrm>
            <a:off x="304542" y="4403998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Active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A154687-81DD-46B2-93CA-F1BF37CDCDDF}"/>
              </a:ext>
            </a:extLst>
          </p:cNvPr>
          <p:cNvSpPr txBox="1"/>
          <p:nvPr/>
        </p:nvSpPr>
        <p:spPr>
          <a:xfrm>
            <a:off x="2887143" y="4403997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Standby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89F141B-323C-4A38-B258-48FF44CB8691}"/>
              </a:ext>
            </a:extLst>
          </p:cNvPr>
          <p:cNvSpPr txBox="1"/>
          <p:nvPr/>
        </p:nvSpPr>
        <p:spPr>
          <a:xfrm>
            <a:off x="1588801" y="4058749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Sync data</a:t>
            </a:r>
            <a:endParaRPr lang="en-US" sz="1200">
              <a:solidFill>
                <a:srgbClr val="000000"/>
              </a:solidFill>
            </a:endParaRPr>
          </a:p>
        </p:txBody>
      </p:sp>
      <p:pic>
        <p:nvPicPr>
          <p:cNvPr id="51" name="Picture 38">
            <a:extLst>
              <a:ext uri="{FF2B5EF4-FFF2-40B4-BE49-F238E27FC236}">
                <a16:creationId xmlns:a16="http://schemas.microsoft.com/office/drawing/2014/main" id="{44C5A2DE-0A70-4077-8EB3-E12A2B10D3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1"/>
          <a:stretch/>
        </p:blipFill>
        <p:spPr>
          <a:xfrm>
            <a:off x="4822863" y="1461523"/>
            <a:ext cx="1383184" cy="288341"/>
          </a:xfrm>
          <a:prstGeom prst="rect">
            <a:avLst/>
          </a:prstGeom>
        </p:spPr>
      </p:pic>
      <p:pic>
        <p:nvPicPr>
          <p:cNvPr id="52" name="Picture 38">
            <a:extLst>
              <a:ext uri="{FF2B5EF4-FFF2-40B4-BE49-F238E27FC236}">
                <a16:creationId xmlns:a16="http://schemas.microsoft.com/office/drawing/2014/main" id="{879A9471-E08A-405C-8763-672C795884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151"/>
          <a:stretch/>
        </p:blipFill>
        <p:spPr>
          <a:xfrm>
            <a:off x="7325888" y="1403650"/>
            <a:ext cx="1556803" cy="346214"/>
          </a:xfrm>
          <a:prstGeom prst="rect">
            <a:avLst/>
          </a:prstGeom>
        </p:spPr>
      </p:pic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1A1CB81-3234-4593-ABA9-D40FCCBA4C73}"/>
              </a:ext>
            </a:extLst>
          </p:cNvPr>
          <p:cNvCxnSpPr>
            <a:cxnSpLocks/>
          </p:cNvCxnSpPr>
          <p:nvPr/>
        </p:nvCxnSpPr>
        <p:spPr>
          <a:xfrm flipH="1">
            <a:off x="7816362" y="2696715"/>
            <a:ext cx="286476" cy="1124190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6921B4-3E47-42A1-B5CB-AFA845AD8ABE}"/>
              </a:ext>
            </a:extLst>
          </p:cNvPr>
          <p:cNvCxnSpPr>
            <a:cxnSpLocks/>
          </p:cNvCxnSpPr>
          <p:nvPr/>
        </p:nvCxnSpPr>
        <p:spPr>
          <a:xfrm>
            <a:off x="5476831" y="2675012"/>
            <a:ext cx="491202" cy="1096005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F20D0A14-902F-4695-A479-2498EF0F9488}"/>
              </a:ext>
            </a:extLst>
          </p:cNvPr>
          <p:cNvSpPr txBox="1"/>
          <p:nvPr/>
        </p:nvSpPr>
        <p:spPr>
          <a:xfrm>
            <a:off x="5310794" y="4390214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Active</a:t>
            </a: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F11845B6-F8C0-4BAC-8804-8DE77AC5171B}"/>
              </a:ext>
            </a:extLst>
          </p:cNvPr>
          <p:cNvSpPr txBox="1"/>
          <p:nvPr/>
        </p:nvSpPr>
        <p:spPr>
          <a:xfrm>
            <a:off x="6981890" y="4390215"/>
            <a:ext cx="13477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600">
                <a:solidFill>
                  <a:srgbClr val="000000"/>
                </a:solidFill>
                <a:ea typeface="新細明體"/>
              </a:rPr>
              <a:t>Active</a:t>
            </a:r>
            <a:endParaRPr lang="en-US" sz="1600">
              <a:solidFill>
                <a:srgbClr val="000000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20A67F4-CFB2-46CA-BD01-3D9547BE40FA}"/>
              </a:ext>
            </a:extLst>
          </p:cNvPr>
          <p:cNvCxnSpPr>
            <a:cxnSpLocks/>
          </p:cNvCxnSpPr>
          <p:nvPr/>
        </p:nvCxnSpPr>
        <p:spPr>
          <a:xfrm>
            <a:off x="5556406" y="2675011"/>
            <a:ext cx="2180381" cy="1145894"/>
          </a:xfrm>
          <a:prstGeom prst="straightConnector1">
            <a:avLst/>
          </a:prstGeom>
          <a:ln w="28575">
            <a:solidFill>
              <a:srgbClr val="00E6FE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66B7052-C20F-47AD-A005-9F37DBEE396A}"/>
              </a:ext>
            </a:extLst>
          </p:cNvPr>
          <p:cNvCxnSpPr>
            <a:cxnSpLocks/>
          </p:cNvCxnSpPr>
          <p:nvPr/>
        </p:nvCxnSpPr>
        <p:spPr>
          <a:xfrm flipV="1">
            <a:off x="6102056" y="2698621"/>
            <a:ext cx="1902088" cy="1072396"/>
          </a:xfrm>
          <a:prstGeom prst="straightConnector1">
            <a:avLst/>
          </a:prstGeom>
          <a:ln w="28575">
            <a:solidFill>
              <a:srgbClr val="00E6FE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9C9E5F3-1B0E-4C82-B6B4-ACC05A7A6B19}"/>
              </a:ext>
            </a:extLst>
          </p:cNvPr>
          <p:cNvCxnSpPr>
            <a:cxnSpLocks/>
          </p:cNvCxnSpPr>
          <p:nvPr/>
        </p:nvCxnSpPr>
        <p:spPr>
          <a:xfrm>
            <a:off x="5455128" y="1727334"/>
            <a:ext cx="2607197" cy="567160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6AFD4C5-EF9C-40AA-BAA1-AC2176AD6FE9}"/>
              </a:ext>
            </a:extLst>
          </p:cNvPr>
          <p:cNvCxnSpPr>
            <a:cxnSpLocks/>
          </p:cNvCxnSpPr>
          <p:nvPr/>
        </p:nvCxnSpPr>
        <p:spPr>
          <a:xfrm flipV="1">
            <a:off x="5476830" y="1802568"/>
            <a:ext cx="2585494" cy="539669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1189137-2DB9-4AED-98D7-EFD4629284A6}"/>
              </a:ext>
            </a:extLst>
          </p:cNvPr>
          <p:cNvCxnSpPr>
            <a:cxnSpLocks/>
          </p:cNvCxnSpPr>
          <p:nvPr/>
        </p:nvCxnSpPr>
        <p:spPr>
          <a:xfrm>
            <a:off x="1040096" y="2847042"/>
            <a:ext cx="2451829" cy="575952"/>
          </a:xfrm>
          <a:prstGeom prst="straightConnector1">
            <a:avLst/>
          </a:prstGeom>
          <a:ln w="28575">
            <a:solidFill>
              <a:srgbClr val="00E6FE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16825F0-9467-4DF1-BF52-5E94F9BF07E8}"/>
              </a:ext>
            </a:extLst>
          </p:cNvPr>
          <p:cNvSpPr txBox="1"/>
          <p:nvPr/>
        </p:nvSpPr>
        <p:spPr>
          <a:xfrm>
            <a:off x="1481075" y="3109647"/>
            <a:ext cx="1127944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Standby path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5CD34D2-CD37-4082-8792-86E9BB1940DE}"/>
              </a:ext>
            </a:extLst>
          </p:cNvPr>
          <p:cNvSpPr txBox="1"/>
          <p:nvPr/>
        </p:nvSpPr>
        <p:spPr>
          <a:xfrm>
            <a:off x="-140715" y="3133139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Active path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A9F090A-D5D6-4E9C-9803-483404471CB4}"/>
              </a:ext>
            </a:extLst>
          </p:cNvPr>
          <p:cNvSpPr txBox="1"/>
          <p:nvPr/>
        </p:nvSpPr>
        <p:spPr>
          <a:xfrm>
            <a:off x="4412963" y="3016111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Dual active path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FDC0EFA-704B-4B9D-91E7-ACD08A9FFD31}"/>
              </a:ext>
            </a:extLst>
          </p:cNvPr>
          <p:cNvSpPr txBox="1"/>
          <p:nvPr/>
        </p:nvSpPr>
        <p:spPr>
          <a:xfrm>
            <a:off x="6163009" y="2732258"/>
            <a:ext cx="1347752" cy="27699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TW" sz="1200">
                <a:solidFill>
                  <a:srgbClr val="000000"/>
                </a:solidFill>
                <a:ea typeface="新細明體"/>
              </a:rPr>
              <a:t>Dual standby path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A3DF85-74D8-48EF-BC23-78076C3A0783}"/>
              </a:ext>
            </a:extLst>
          </p:cNvPr>
          <p:cNvSpPr txBox="1"/>
          <p:nvPr/>
        </p:nvSpPr>
        <p:spPr>
          <a:xfrm>
            <a:off x="2127229" y="1715711"/>
            <a:ext cx="2047019" cy="830997"/>
          </a:xfrm>
          <a:prstGeom prst="rect">
            <a:avLst/>
          </a:prstGeom>
          <a:noFill/>
          <a:ln w="28575">
            <a:solidFill>
              <a:srgbClr val="F70F78"/>
            </a:solidFill>
          </a:ln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兩倍的硬碟跟系統成本</a:t>
            </a:r>
          </a:p>
          <a:p>
            <a:pPr algn="ctr"/>
            <a:r>
              <a:rPr lang="zh-TW" altLang="en-US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系統負載不均衡</a:t>
            </a:r>
          </a:p>
          <a:p>
            <a:pPr algn="ctr"/>
            <a:r>
              <a:rPr lang="zh-TW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斷電資料遺失風險</a:t>
            </a:r>
            <a:endParaRPr lang="en-US" sz="12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  <a:p>
            <a:pPr algn="ctr"/>
            <a:r>
              <a:rPr lang="zh-TW" sz="1200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/>
              </a:rPr>
              <a:t>網路成了高可用的風險</a:t>
            </a:r>
            <a:endParaRPr lang="en-US" sz="1200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/>
            </a:endParaRP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E9257007-A04A-4AAA-8A1D-9C4563560E1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480" y="3459175"/>
            <a:ext cx="1219633" cy="975706"/>
          </a:xfrm>
          <a:prstGeom prst="rect">
            <a:avLst/>
          </a:prstGeom>
        </p:spPr>
      </p:pic>
      <p:pic>
        <p:nvPicPr>
          <p:cNvPr id="48" name="圖片 47">
            <a:extLst>
              <a:ext uri="{FF2B5EF4-FFF2-40B4-BE49-F238E27FC236}">
                <a16:creationId xmlns:a16="http://schemas.microsoft.com/office/drawing/2014/main" id="{ED04A1BC-5E5A-494D-95FC-C7AB7A2CC1A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3605" y="3444357"/>
            <a:ext cx="1219633" cy="975706"/>
          </a:xfrm>
          <a:prstGeom prst="rect">
            <a:avLst/>
          </a:prstGeom>
        </p:spPr>
      </p:pic>
      <p:sp>
        <p:nvSpPr>
          <p:cNvPr id="57" name="TextBox 5">
            <a:extLst>
              <a:ext uri="{FF2B5EF4-FFF2-40B4-BE49-F238E27FC236}">
                <a16:creationId xmlns:a16="http://schemas.microsoft.com/office/drawing/2014/main" id="{17AE6E0B-552B-4F71-B6F4-E3938935D40E}"/>
              </a:ext>
            </a:extLst>
          </p:cNvPr>
          <p:cNvSpPr txBox="1"/>
          <p:nvPr/>
        </p:nvSpPr>
        <p:spPr>
          <a:xfrm>
            <a:off x="528821" y="1061272"/>
            <a:ext cx="309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Active-Standby</a:t>
            </a:r>
            <a:endParaRPr lang="en-US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1" name="TextBox 13">
            <a:extLst>
              <a:ext uri="{FF2B5EF4-FFF2-40B4-BE49-F238E27FC236}">
                <a16:creationId xmlns:a16="http://schemas.microsoft.com/office/drawing/2014/main" id="{DADEDFC3-D52E-474F-AB4F-FD5163BE188C}"/>
              </a:ext>
            </a:extLst>
          </p:cNvPr>
          <p:cNvSpPr txBox="1"/>
          <p:nvPr/>
        </p:nvSpPr>
        <p:spPr>
          <a:xfrm>
            <a:off x="5310573" y="1065003"/>
            <a:ext cx="309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Active-Active</a:t>
            </a:r>
            <a:endParaRPr lang="en-US" b="1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B35623C-48E8-49FE-9011-AD43DC0B8EBD}"/>
              </a:ext>
            </a:extLst>
          </p:cNvPr>
          <p:cNvCxnSpPr/>
          <p:nvPr/>
        </p:nvCxnSpPr>
        <p:spPr>
          <a:xfrm>
            <a:off x="971981" y="1872045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單箭頭接點 61">
            <a:extLst>
              <a:ext uri="{FF2B5EF4-FFF2-40B4-BE49-F238E27FC236}">
                <a16:creationId xmlns:a16="http://schemas.microsoft.com/office/drawing/2014/main" id="{CCB78E98-CB36-4DDF-9DF4-E41198A36846}"/>
              </a:ext>
            </a:extLst>
          </p:cNvPr>
          <p:cNvCxnSpPr/>
          <p:nvPr/>
        </p:nvCxnSpPr>
        <p:spPr>
          <a:xfrm>
            <a:off x="978418" y="2837312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單箭頭接點 62">
            <a:extLst>
              <a:ext uri="{FF2B5EF4-FFF2-40B4-BE49-F238E27FC236}">
                <a16:creationId xmlns:a16="http://schemas.microsoft.com/office/drawing/2014/main" id="{5129FC9E-A147-46AA-860B-A4437C7B416D}"/>
              </a:ext>
            </a:extLst>
          </p:cNvPr>
          <p:cNvCxnSpPr/>
          <p:nvPr/>
        </p:nvCxnSpPr>
        <p:spPr>
          <a:xfrm>
            <a:off x="5418631" y="1782323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單箭頭接點 63">
            <a:extLst>
              <a:ext uri="{FF2B5EF4-FFF2-40B4-BE49-F238E27FC236}">
                <a16:creationId xmlns:a16="http://schemas.microsoft.com/office/drawing/2014/main" id="{D4DA61EC-24AB-4EEE-B5D4-76BF1EDA1F6C}"/>
              </a:ext>
            </a:extLst>
          </p:cNvPr>
          <p:cNvCxnSpPr/>
          <p:nvPr/>
        </p:nvCxnSpPr>
        <p:spPr>
          <a:xfrm>
            <a:off x="8188200" y="1794892"/>
            <a:ext cx="0" cy="512171"/>
          </a:xfrm>
          <a:prstGeom prst="straightConnector1">
            <a:avLst/>
          </a:prstGeom>
          <a:ln w="28575">
            <a:solidFill>
              <a:srgbClr val="00E6FE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7272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919062" y="4503637"/>
            <a:ext cx="9541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SAS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硬碟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7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5745599" y="4503637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SATA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硬碟</a:t>
            </a:r>
            <a:endParaRPr lang="en-US" altLang="zh-CN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17296" y="2844556"/>
            <a:ext cx="484269" cy="109631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>
            <a:off x="3166972" y="2047275"/>
            <a:ext cx="154098" cy="688475"/>
          </a:xfrm>
          <a:prstGeom prst="up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2938541" y="2071741"/>
            <a:ext cx="149127" cy="700552"/>
          </a:xfrm>
          <a:prstGeom prst="downArrow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45599" y="2844556"/>
            <a:ext cx="950263" cy="91359"/>
          </a:xfrm>
          <a:prstGeom prst="rect">
            <a:avLst/>
          </a:prstGeom>
          <a:solidFill>
            <a:srgbClr val="89E5D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3767092" y="2053501"/>
            <a:ext cx="154098" cy="688475"/>
          </a:xfrm>
          <a:prstGeom prst="up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3538661" y="2077967"/>
            <a:ext cx="149127" cy="700552"/>
          </a:xfrm>
          <a:prstGeom prst="downArrow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98633" y="2844556"/>
            <a:ext cx="484269" cy="1096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767950" y="2191603"/>
            <a:ext cx="2119818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SAS </a:t>
            </a:r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硬碟具有雙埠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pPr marL="179070" indent="-179070">
              <a:buClr>
                <a:srgbClr val="FF6500"/>
              </a:buClr>
              <a:buFont typeface="Arial"/>
              <a:buChar char="•"/>
              <a:tabLst>
                <a:tab pos="179388" algn="l"/>
              </a:tabLst>
            </a:pP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支援 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HA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架構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sp>
        <p:nvSpPr>
          <p:cNvPr id="25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6716730" y="2123190"/>
            <a:ext cx="19005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一個連接埠</a:t>
            </a:r>
            <a:endParaRPr lang="en-US" altLang="zh-TW" sz="1600" b="1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179388" indent="-179388">
              <a:buFont typeface="Arial"/>
              <a:buChar char="•"/>
              <a:tabLst>
                <a:tab pos="179388" algn="l"/>
              </a:tabLst>
            </a:pPr>
            <a:r>
              <a:rPr lang="zh-TW" altLang="en-US" sz="140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不支援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 </a:t>
            </a:r>
            <a:r>
              <a:rPr lang="en-US" altLang="zh-TW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HA </a:t>
            </a:r>
            <a:r>
              <a:rPr lang="zh-TW" altLang="en-US" sz="14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架構</a:t>
            </a:r>
            <a:endParaRPr lang="en-US" altLang="zh-TW" sz="14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  <a:p>
            <a:endParaRPr lang="en-US" altLang="zh-CN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7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 rot="16200000">
            <a:off x="2691839" y="2275441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48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 rot="16200000">
            <a:off x="3291960" y="2263396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2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945218A2-3375-4DF6-B830-6B872AB3C5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24011" y="2946285"/>
            <a:ext cx="1149244" cy="1532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1" name="矩形 27">
            <a:extLst>
              <a:ext uri="{FF2B5EF4-FFF2-40B4-BE49-F238E27FC236}">
                <a16:creationId xmlns:a16="http://schemas.microsoft.com/office/drawing/2014/main" id="{BB83ADB1-0EEF-4E9B-A109-E87643B349F7}"/>
              </a:ext>
            </a:extLst>
          </p:cNvPr>
          <p:cNvSpPr/>
          <p:nvPr/>
        </p:nvSpPr>
        <p:spPr>
          <a:xfrm>
            <a:off x="2271840" y="1302907"/>
            <a:ext cx="873005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控制器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9" name="圖形 8">
            <a:extLst>
              <a:ext uri="{FF2B5EF4-FFF2-40B4-BE49-F238E27FC236}">
                <a16:creationId xmlns:a16="http://schemas.microsoft.com/office/drawing/2014/main" id="{58C4F881-45AA-4530-B2D6-F91942A61EA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22054" y="1580134"/>
            <a:ext cx="1353963" cy="437477"/>
          </a:xfrm>
          <a:prstGeom prst="rect">
            <a:avLst/>
          </a:prstGeom>
        </p:spPr>
      </p:pic>
      <p:sp>
        <p:nvSpPr>
          <p:cNvPr id="40" name="矩形 27">
            <a:extLst>
              <a:ext uri="{FF2B5EF4-FFF2-40B4-BE49-F238E27FC236}">
                <a16:creationId xmlns:a16="http://schemas.microsoft.com/office/drawing/2014/main" id="{D1752947-F5FC-453A-9ADE-96E792D9A4C7}"/>
              </a:ext>
            </a:extLst>
          </p:cNvPr>
          <p:cNvSpPr/>
          <p:nvPr/>
        </p:nvSpPr>
        <p:spPr>
          <a:xfrm>
            <a:off x="3750281" y="1302907"/>
            <a:ext cx="873005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控制器</a:t>
            </a:r>
            <a:r>
              <a:rPr lang="en-US" altLang="zh-CN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41" name="圖形 40">
            <a:extLst>
              <a:ext uri="{FF2B5EF4-FFF2-40B4-BE49-F238E27FC236}">
                <a16:creationId xmlns:a16="http://schemas.microsoft.com/office/drawing/2014/main" id="{91FE0EB3-BFEE-4E03-8552-7603D4F61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88530" y="1580134"/>
            <a:ext cx="1353963" cy="437477"/>
          </a:xfrm>
          <a:prstGeom prst="rect">
            <a:avLst/>
          </a:prstGeom>
        </p:spPr>
      </p:pic>
      <p:sp>
        <p:nvSpPr>
          <p:cNvPr id="45" name="矩形 27">
            <a:extLst>
              <a:ext uri="{FF2B5EF4-FFF2-40B4-BE49-F238E27FC236}">
                <a16:creationId xmlns:a16="http://schemas.microsoft.com/office/drawing/2014/main" id="{513D1189-08F2-4C98-B709-522D6E842F17}"/>
              </a:ext>
            </a:extLst>
          </p:cNvPr>
          <p:cNvSpPr/>
          <p:nvPr/>
        </p:nvSpPr>
        <p:spPr>
          <a:xfrm>
            <a:off x="5745599" y="1288159"/>
            <a:ext cx="873005" cy="307777"/>
          </a:xfrm>
          <a:prstGeom prst="rect">
            <a:avLst/>
          </a:prstGeom>
          <a:solidFill>
            <a:srgbClr val="FF6600"/>
          </a:solidFill>
        </p:spPr>
        <p:txBody>
          <a:bodyPr wrap="none">
            <a:spAutoFit/>
          </a:bodyPr>
          <a:lstStyle/>
          <a:p>
            <a:r>
              <a:rPr lang="zh-TW" altLang="en-US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控制器</a:t>
            </a:r>
            <a:r>
              <a:rPr lang="en-US" altLang="zh-TW" sz="1400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 1</a:t>
            </a:r>
            <a:endParaRPr lang="en-US" altLang="zh-CN" sz="1400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8C2E36D6-FD66-47AC-9C78-5C8B730ED6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3443" y="1565386"/>
            <a:ext cx="1353963" cy="437477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964B1758-3C73-4D3C-9D15-6676A88FEA94}"/>
              </a:ext>
            </a:extLst>
          </p:cNvPr>
          <p:cNvGrpSpPr/>
          <p:nvPr/>
        </p:nvGrpSpPr>
        <p:grpSpPr>
          <a:xfrm>
            <a:off x="5975629" y="2062129"/>
            <a:ext cx="422075" cy="727193"/>
            <a:chOff x="7336476" y="3304519"/>
            <a:chExt cx="422075" cy="700552"/>
          </a:xfrm>
        </p:grpSpPr>
        <p:sp>
          <p:nvSpPr>
            <p:cNvPr id="51" name="Up Arrow 14">
              <a:extLst>
                <a:ext uri="{FF2B5EF4-FFF2-40B4-BE49-F238E27FC236}">
                  <a16:creationId xmlns:a16="http://schemas.microsoft.com/office/drawing/2014/main" id="{21130781-1BC8-4350-8D6D-0FC976FC8224}"/>
                </a:ext>
              </a:extLst>
            </p:cNvPr>
            <p:cNvSpPr/>
            <p:nvPr/>
          </p:nvSpPr>
          <p:spPr>
            <a:xfrm>
              <a:off x="7604453" y="3304519"/>
              <a:ext cx="154098" cy="688475"/>
            </a:xfrm>
            <a:prstGeom prst="upArrow">
              <a:avLst/>
            </a:prstGeom>
            <a:solidFill>
              <a:srgbClr val="89E5DC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Down Arrow 15">
              <a:extLst>
                <a:ext uri="{FF2B5EF4-FFF2-40B4-BE49-F238E27FC236}">
                  <a16:creationId xmlns:a16="http://schemas.microsoft.com/office/drawing/2014/main" id="{F788B340-F6F9-4147-9DD4-01C3D6E8960D}"/>
                </a:ext>
              </a:extLst>
            </p:cNvPr>
            <p:cNvSpPr/>
            <p:nvPr/>
          </p:nvSpPr>
          <p:spPr>
            <a:xfrm>
              <a:off x="7336476" y="3304519"/>
              <a:ext cx="149127" cy="700552"/>
            </a:xfrm>
            <a:prstGeom prst="downArrow">
              <a:avLst/>
            </a:prstGeom>
            <a:solidFill>
              <a:srgbClr val="DDF7F5"/>
            </a:solidFill>
            <a:ln w="635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矩形 27">
            <a:extLst>
              <a:ext uri="{FF2B5EF4-FFF2-40B4-BE49-F238E27FC236}">
                <a16:creationId xmlns:a16="http://schemas.microsoft.com/office/drawing/2014/main" id="{71627D8B-B18C-4B96-87F8-483B0D600BA6}"/>
              </a:ext>
            </a:extLst>
          </p:cNvPr>
          <p:cNvSpPr/>
          <p:nvPr/>
        </p:nvSpPr>
        <p:spPr>
          <a:xfrm rot="16200000">
            <a:off x="5753739" y="2263396"/>
            <a:ext cx="86182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altLang="zh-CN" sz="1000">
                <a:solidFill>
                  <a:schemeClr val="bg1"/>
                </a:solidFill>
                <a:latin typeface="Arial" panose="020B0604020202020204" pitchFamily="34" charset="0"/>
                <a:ea typeface="等线"/>
                <a:cs typeface="Arial" panose="020B0604020202020204" pitchFamily="34" charset="0"/>
              </a:rPr>
              <a:t>Channel 1</a:t>
            </a:r>
            <a:endParaRPr lang="en-US" altLang="zh-TW" sz="1000">
              <a:solidFill>
                <a:schemeClr val="bg1"/>
              </a:solidFill>
              <a:latin typeface="Arial" panose="020B0604020202020204" pitchFamily="34" charset="0"/>
              <a:ea typeface="等线"/>
              <a:cs typeface="Arial" panose="020B0604020202020204" pitchFamily="34" charset="0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60032C7D-0C3B-4E7E-864E-F191D22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>
                <a:latin typeface="微軟正黑體"/>
                <a:ea typeface="微軟正黑體"/>
              </a:rPr>
              <a:t>雙控主機使用全雙工資料傳輸與雙埠</a:t>
            </a:r>
            <a:endParaRPr lang="zh-TW" altLang="en-US" sz="3200"/>
          </a:p>
        </p:txBody>
      </p:sp>
      <p:pic>
        <p:nvPicPr>
          <p:cNvPr id="49" name="圖形 48">
            <a:extLst>
              <a:ext uri="{FF2B5EF4-FFF2-40B4-BE49-F238E27FC236}">
                <a16:creationId xmlns:a16="http://schemas.microsoft.com/office/drawing/2014/main" id="{E2395E81-16CF-4D1F-9D04-32B3EE438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46108" y="2941131"/>
            <a:ext cx="1149244" cy="15323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98125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室外, 螢幕擷取畫面 的圖片&#10;&#10;自動產生的描述">
            <a:extLst>
              <a:ext uri="{FF2B5EF4-FFF2-40B4-BE49-F238E27FC236}">
                <a16:creationId xmlns:a16="http://schemas.microsoft.com/office/drawing/2014/main" id="{31E91FFB-F81C-4CF6-B12F-4B29B2E6E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288" y="1329886"/>
            <a:ext cx="6960649" cy="30482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6FAE30-A635-8F4B-AFDD-3FC996964D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3200"/>
              <a:t>雙控主機與儲存陣列支援哪些儲存媒體</a:t>
            </a:r>
            <a:r>
              <a:rPr lang="en-US" altLang="zh-CN" sz="3200"/>
              <a:t>?</a:t>
            </a:r>
            <a:endParaRPr lang="en-US" sz="320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5452F3D-6877-0C4E-9C95-6CA4F3941E28}"/>
              </a:ext>
            </a:extLst>
          </p:cNvPr>
          <p:cNvSpPr/>
          <p:nvPr/>
        </p:nvSpPr>
        <p:spPr>
          <a:xfrm>
            <a:off x="1817338" y="1586537"/>
            <a:ext cx="1654628" cy="35345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原廠</a:t>
            </a:r>
            <a:r>
              <a:rPr lang="en-US" altLang="zh-CN"/>
              <a:t> SAS SSD</a:t>
            </a:r>
            <a:endParaRPr lang="en-U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72B3413-8315-FA4E-862B-20C04ED63BBD}"/>
              </a:ext>
            </a:extLst>
          </p:cNvPr>
          <p:cNvSpPr/>
          <p:nvPr/>
        </p:nvSpPr>
        <p:spPr>
          <a:xfrm>
            <a:off x="5338088" y="2082300"/>
            <a:ext cx="1654628" cy="360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原廠</a:t>
            </a:r>
            <a:r>
              <a:rPr lang="en-US" altLang="zh-CN"/>
              <a:t> SAS HDD</a:t>
            </a:r>
            <a:endParaRPr lang="en-U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5843C5-9454-6546-A42A-4BCDAC64F65B}"/>
              </a:ext>
            </a:extLst>
          </p:cNvPr>
          <p:cNvSpPr/>
          <p:nvPr/>
        </p:nvSpPr>
        <p:spPr>
          <a:xfrm>
            <a:off x="5343252" y="3343048"/>
            <a:ext cx="1654628" cy="36024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SAS HDD</a:t>
            </a:r>
            <a:endParaRPr lang="en-US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03DF63F1-B936-744F-952A-D7448534A219}"/>
              </a:ext>
            </a:extLst>
          </p:cNvPr>
          <p:cNvSpPr/>
          <p:nvPr/>
        </p:nvSpPr>
        <p:spPr>
          <a:xfrm>
            <a:off x="1844497" y="2704105"/>
            <a:ext cx="1654628" cy="28446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SAS SSD</a:t>
            </a:r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C625B7-7AD1-E345-9B2C-AC3BD7FBED07}"/>
              </a:ext>
            </a:extLst>
          </p:cNvPr>
          <p:cNvSpPr txBox="1"/>
          <p:nvPr/>
        </p:nvSpPr>
        <p:spPr>
          <a:xfrm>
            <a:off x="282557" y="1417974"/>
            <a:ext cx="1230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GB </a:t>
            </a:r>
          </a:p>
          <a:p>
            <a:pPr algn="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價格越高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C9BFF7-C972-EF4B-92AF-E19D2D5A4DF8}"/>
              </a:ext>
            </a:extLst>
          </p:cNvPr>
          <p:cNvSpPr txBox="1"/>
          <p:nvPr/>
        </p:nvSpPr>
        <p:spPr>
          <a:xfrm>
            <a:off x="7368261" y="429817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容量越大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71CA09-1410-8E4F-9F67-1AA94DFBA2E9}"/>
              </a:ext>
            </a:extLst>
          </p:cNvPr>
          <p:cNvSpPr txBox="1"/>
          <p:nvPr/>
        </p:nvSpPr>
        <p:spPr>
          <a:xfrm>
            <a:off x="1576765" y="4298170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容量越小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BBFBDA-425B-A842-BCF4-B52EEEB7E125}"/>
              </a:ext>
            </a:extLst>
          </p:cNvPr>
          <p:cNvSpPr txBox="1"/>
          <p:nvPr/>
        </p:nvSpPr>
        <p:spPr>
          <a:xfrm>
            <a:off x="282557" y="3674357"/>
            <a:ext cx="12308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en-US" altLang="zh-CN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 GB </a:t>
            </a:r>
          </a:p>
          <a:p>
            <a:pPr algn="r"/>
            <a:r>
              <a:rPr lang="zh-CN" altLang="en-US" sz="1600">
                <a:latin typeface="微軟正黑體" panose="020B0604030504040204" pitchFamily="34" charset="-120"/>
                <a:ea typeface="微軟正黑體" panose="020B0604030504040204" pitchFamily="34" charset="-120"/>
              </a:rPr>
              <a:t>價格越低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2403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形 5">
            <a:extLst>
              <a:ext uri="{FF2B5EF4-FFF2-40B4-BE49-F238E27FC236}">
                <a16:creationId xmlns:a16="http://schemas.microsoft.com/office/drawing/2014/main" id="{7902CBDA-3110-4410-AA16-0D144A915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83443" y="1251884"/>
            <a:ext cx="6837645" cy="3221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97DB173-C477-4A2F-9988-93E0491F00F3}"/>
              </a:ext>
            </a:extLst>
          </p:cNvPr>
          <p:cNvSpPr txBox="1"/>
          <p:nvPr/>
        </p:nvSpPr>
        <p:spPr>
          <a:xfrm>
            <a:off x="1036390" y="1170759"/>
            <a:ext cx="4317173" cy="7916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Microsoft JhengHei"/>
                <a:ea typeface="新細明體"/>
              </a:rPr>
              <a:t>HDD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新細明體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跟 </a:t>
            </a:r>
            <a:r>
              <a:rPr lang="en-US" altLang="zh-TW" sz="1600">
                <a:solidFill>
                  <a:schemeClr val="bg1"/>
                </a:solidFill>
                <a:latin typeface="Microsoft JhengHei"/>
                <a:ea typeface="新細明體"/>
              </a:rPr>
              <a:t>SSD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新細明體"/>
              </a:rPr>
              <a:t> 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的容量迅速地提升</a:t>
            </a:r>
            <a:endParaRPr lang="en-US" altLang="zh-TW" sz="1600">
              <a:solidFill>
                <a:schemeClr val="bg1"/>
              </a:solidFill>
              <a:latin typeface="Microsoft JhengHei"/>
              <a:ea typeface="Microsoft JhengHei"/>
            </a:endParaRPr>
          </a:p>
          <a:p>
            <a:pPr marL="180975" indent="-1809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TW" sz="1600">
                <a:solidFill>
                  <a:schemeClr val="bg1"/>
                </a:solidFill>
                <a:latin typeface="Microsoft JhengHei"/>
                <a:ea typeface="新細明體"/>
              </a:rPr>
              <a:t>RAID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新細明體"/>
              </a:rPr>
              <a:t> </a:t>
            </a:r>
            <a:r>
              <a:rPr lang="en-US" altLang="zh-TW" sz="1600">
                <a:solidFill>
                  <a:schemeClr val="bg1"/>
                </a:solidFill>
                <a:latin typeface="Microsoft JhengHei"/>
                <a:ea typeface="新細明體"/>
              </a:rPr>
              <a:t>6 </a:t>
            </a:r>
            <a:r>
              <a:rPr lang="zh-TW" altLang="en-US" sz="1600">
                <a:solidFill>
                  <a:schemeClr val="bg1"/>
                </a:solidFill>
                <a:latin typeface="Microsoft JhengHei"/>
                <a:ea typeface="Microsoft JhengHei"/>
              </a:rPr>
              <a:t>已經逐漸無法滿足可靠度的需求</a:t>
            </a:r>
            <a:endParaRPr lang="en-US" altLang="zh-TW" sz="1600">
              <a:solidFill>
                <a:schemeClr val="bg1"/>
              </a:solidFill>
              <a:latin typeface="Microsoft JhengHei"/>
              <a:ea typeface="Microsoft JhengHe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0C2651-17DF-4AE3-8445-7E4B06957C23}"/>
              </a:ext>
            </a:extLst>
          </p:cNvPr>
          <p:cNvSpPr txBox="1"/>
          <p:nvPr/>
        </p:nvSpPr>
        <p:spPr>
          <a:xfrm>
            <a:off x="1310910" y="4441744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2015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769184-8931-4EF6-AF5B-C5EC562C3524}"/>
              </a:ext>
            </a:extLst>
          </p:cNvPr>
          <p:cNvSpPr txBox="1"/>
          <p:nvPr/>
        </p:nvSpPr>
        <p:spPr>
          <a:xfrm>
            <a:off x="2345342" y="4441744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2016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A635DC-5287-4450-83F4-D6F459580D12}"/>
              </a:ext>
            </a:extLst>
          </p:cNvPr>
          <p:cNvSpPr txBox="1"/>
          <p:nvPr/>
        </p:nvSpPr>
        <p:spPr>
          <a:xfrm>
            <a:off x="3379774" y="4441743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0501E6-BE0D-4DBC-80C7-7ABF8D2501D7}"/>
              </a:ext>
            </a:extLst>
          </p:cNvPr>
          <p:cNvSpPr txBox="1"/>
          <p:nvPr/>
        </p:nvSpPr>
        <p:spPr>
          <a:xfrm>
            <a:off x="4328545" y="4441742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2018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04373AA-10D5-4527-AD26-0EC632047094}"/>
              </a:ext>
            </a:extLst>
          </p:cNvPr>
          <p:cNvSpPr txBox="1"/>
          <p:nvPr/>
        </p:nvSpPr>
        <p:spPr>
          <a:xfrm>
            <a:off x="5168768" y="4441741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2019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2F0499-075D-41E4-B05D-0C4E61F4973D}"/>
              </a:ext>
            </a:extLst>
          </p:cNvPr>
          <p:cNvSpPr txBox="1"/>
          <p:nvPr/>
        </p:nvSpPr>
        <p:spPr>
          <a:xfrm>
            <a:off x="6117539" y="4441741"/>
            <a:ext cx="922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2020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689E42-CD79-4B5C-A1BF-71626A63D374}"/>
              </a:ext>
            </a:extLst>
          </p:cNvPr>
          <p:cNvSpPr txBox="1"/>
          <p:nvPr/>
        </p:nvSpPr>
        <p:spPr>
          <a:xfrm rot="16200000">
            <a:off x="-363844" y="2854175"/>
            <a:ext cx="21562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Disk Capacity (TB)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5E1DD485-EC37-4BDC-8387-6871E3A05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3200"/>
              <a:t>大容量的 </a:t>
            </a:r>
            <a:r>
              <a:rPr lang="en-US" altLang="zh-TW" sz="3200"/>
              <a:t>SSD</a:t>
            </a:r>
            <a:r>
              <a:rPr lang="zh-TW" altLang="en-US" sz="3200"/>
              <a:t> 逐漸普及與日趨低價</a:t>
            </a:r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FA758D-46A2-43E5-8448-EC5F56A1340F}"/>
              </a:ext>
            </a:extLst>
          </p:cNvPr>
          <p:cNvSpPr txBox="1"/>
          <p:nvPr/>
        </p:nvSpPr>
        <p:spPr>
          <a:xfrm>
            <a:off x="1847051" y="3621032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10TB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44D17-0D6A-4087-858E-987F09201E6F}"/>
              </a:ext>
            </a:extLst>
          </p:cNvPr>
          <p:cNvSpPr txBox="1"/>
          <p:nvPr/>
        </p:nvSpPr>
        <p:spPr>
          <a:xfrm>
            <a:off x="2042406" y="4739182"/>
            <a:ext cx="635942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>
                <a:solidFill>
                  <a:schemeClr val="bg1">
                    <a:lumMod val="95000"/>
                  </a:schemeClr>
                </a:solidFill>
              </a:rPr>
              <a:t>Source:</a:t>
            </a:r>
            <a:r>
              <a:rPr lang="zh-TW" altLang="en-US" sz="900" i="1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900" i="1">
                <a:solidFill>
                  <a:schemeClr val="bg1">
                    <a:lumMod val="95000"/>
                  </a:schemeClr>
                </a:solidFill>
              </a:rPr>
              <a:t>https://focalstyle.wordpress.com/2016/03/19/toshiba-announced-ssd-solid-state-disk-roadmap-2018-capacity-up-to-128tb/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059EC5-98DB-4DB7-89A3-B50F6D136DE3}"/>
              </a:ext>
            </a:extLst>
          </p:cNvPr>
          <p:cNvSpPr txBox="1"/>
          <p:nvPr/>
        </p:nvSpPr>
        <p:spPr>
          <a:xfrm>
            <a:off x="1333764" y="2546388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16TB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BCDFB3A-9FD8-4324-82AF-67412FF67166}"/>
              </a:ext>
            </a:extLst>
          </p:cNvPr>
          <p:cNvSpPr txBox="1"/>
          <p:nvPr/>
        </p:nvSpPr>
        <p:spPr>
          <a:xfrm>
            <a:off x="2336265" y="2388048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32TB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81BAEA8-CC0C-40F2-9CEE-051A802C36CD}"/>
              </a:ext>
            </a:extLst>
          </p:cNvPr>
          <p:cNvSpPr txBox="1"/>
          <p:nvPr/>
        </p:nvSpPr>
        <p:spPr>
          <a:xfrm>
            <a:off x="3420298" y="2089681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64TB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4E7A863-CEB4-4822-BB2A-00D7B00C03F2}"/>
              </a:ext>
            </a:extLst>
          </p:cNvPr>
          <p:cNvSpPr txBox="1"/>
          <p:nvPr/>
        </p:nvSpPr>
        <p:spPr>
          <a:xfrm>
            <a:off x="5639109" y="1435190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128TB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25BBC06-ED1A-4477-8506-E8C879FA81C7}"/>
              </a:ext>
            </a:extLst>
          </p:cNvPr>
          <p:cNvSpPr txBox="1"/>
          <p:nvPr/>
        </p:nvSpPr>
        <p:spPr>
          <a:xfrm>
            <a:off x="5953004" y="2654861"/>
            <a:ext cx="8982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>
                <a:solidFill>
                  <a:schemeClr val="bg1">
                    <a:lumMod val="95000"/>
                  </a:schemeClr>
                </a:solidFill>
              </a:rPr>
              <a:t>20 - 40TB</a:t>
            </a:r>
          </a:p>
        </p:txBody>
      </p:sp>
      <p:pic>
        <p:nvPicPr>
          <p:cNvPr id="8" name="圖形 7">
            <a:extLst>
              <a:ext uri="{FF2B5EF4-FFF2-40B4-BE49-F238E27FC236}">
                <a16:creationId xmlns:a16="http://schemas.microsoft.com/office/drawing/2014/main" id="{D88D0CD8-1FAB-4B72-A33B-C732D4E2D7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37091" y="2808750"/>
            <a:ext cx="783155" cy="578217"/>
          </a:xfrm>
          <a:prstGeom prst="rect">
            <a:avLst/>
          </a:prstGeom>
        </p:spPr>
      </p:pic>
      <p:pic>
        <p:nvPicPr>
          <p:cNvPr id="37" name="圖形 36">
            <a:extLst>
              <a:ext uri="{FF2B5EF4-FFF2-40B4-BE49-F238E27FC236}">
                <a16:creationId xmlns:a16="http://schemas.microsoft.com/office/drawing/2014/main" id="{19330CBA-139A-4ACE-96AA-9BAC5BCCBE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393796" y="2661457"/>
            <a:ext cx="783155" cy="578217"/>
          </a:xfrm>
          <a:prstGeom prst="rect">
            <a:avLst/>
          </a:prstGeom>
        </p:spPr>
      </p:pic>
      <p:pic>
        <p:nvPicPr>
          <p:cNvPr id="38" name="圖形 37">
            <a:extLst>
              <a:ext uri="{FF2B5EF4-FFF2-40B4-BE49-F238E27FC236}">
                <a16:creationId xmlns:a16="http://schemas.microsoft.com/office/drawing/2014/main" id="{ACB6311B-2D84-4F71-8719-41A9E647F5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473071" y="2363090"/>
            <a:ext cx="783155" cy="57821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A8EAF53D-1DC5-49A8-B360-309CAD7C49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697252" y="1710025"/>
            <a:ext cx="783155" cy="578217"/>
          </a:xfrm>
          <a:prstGeom prst="rect">
            <a:avLst/>
          </a:prstGeom>
        </p:spPr>
      </p:pic>
      <p:pic>
        <p:nvPicPr>
          <p:cNvPr id="20" name="圖形 19">
            <a:extLst>
              <a:ext uri="{FF2B5EF4-FFF2-40B4-BE49-F238E27FC236}">
                <a16:creationId xmlns:a16="http://schemas.microsoft.com/office/drawing/2014/main" id="{E399372B-13B3-48D4-A359-7E9560A4F4FC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5515" y="3685761"/>
            <a:ext cx="496891" cy="717731"/>
          </a:xfrm>
          <a:prstGeom prst="rect">
            <a:avLst/>
          </a:prstGeom>
        </p:spPr>
      </p:pic>
      <p:pic>
        <p:nvPicPr>
          <p:cNvPr id="42" name="圖形 41">
            <a:extLst>
              <a:ext uri="{FF2B5EF4-FFF2-40B4-BE49-F238E27FC236}">
                <a16:creationId xmlns:a16="http://schemas.microsoft.com/office/drawing/2014/main" id="{845F4E69-8481-4C36-A9DF-71CAE89900B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506035" y="2774674"/>
            <a:ext cx="496891" cy="717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1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0CB96F6-DAA6-4090-B879-2CD4BF1009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74" y="1495508"/>
            <a:ext cx="2722893" cy="31498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3200">
                <a:latin typeface="微軟正黑體"/>
                <a:ea typeface="微軟正黑體"/>
              </a:rPr>
              <a:t>世上真有符合成本效益的企業級</a:t>
            </a:r>
            <a:r>
              <a:rPr lang="en-US" altLang="zh-CN" sz="3200">
                <a:latin typeface="微軟正黑體"/>
                <a:ea typeface="微軟正黑體"/>
              </a:rPr>
              <a:t> SATA SSD 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F5F042A0-3FBC-244F-92CB-797CC78D5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65"/>
          <a:stretch/>
        </p:blipFill>
        <p:spPr>
          <a:xfrm>
            <a:off x="527418" y="1604552"/>
            <a:ext cx="2517432" cy="29322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B56BFE-8121-6A4A-88B6-31335B17B729}"/>
              </a:ext>
            </a:extLst>
          </p:cNvPr>
          <p:cNvSpPr txBox="1"/>
          <p:nvPr/>
        </p:nvSpPr>
        <p:spPr>
          <a:xfrm>
            <a:off x="424774" y="1069798"/>
            <a:ext cx="3923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2019/07/26 </a:t>
            </a:r>
            <a:r>
              <a:rPr lang="en-US" err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Newegg.com</a:t>
            </a:r>
            <a:r>
              <a:rPr 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美金售價</a:t>
            </a:r>
            <a:endParaRPr lang="en-US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2495D4-9FBE-494F-BFA4-491EF84538AC}"/>
              </a:ext>
            </a:extLst>
          </p:cNvPr>
          <p:cNvSpPr/>
          <p:nvPr/>
        </p:nvSpPr>
        <p:spPr>
          <a:xfrm>
            <a:off x="2697143" y="3336471"/>
            <a:ext cx="299553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9296CB-0432-7C4F-A724-4952426902DC}"/>
              </a:ext>
            </a:extLst>
          </p:cNvPr>
          <p:cNvSpPr txBox="1"/>
          <p:nvPr/>
        </p:nvSpPr>
        <p:spPr>
          <a:xfrm>
            <a:off x="6122233" y="1495508"/>
            <a:ext cx="2355214" cy="29700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</a:rPr>
              <a:t>專為資料中心與雲端伺服器應用環境設計的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</a:rPr>
              <a:t> SATA SSD</a:t>
            </a:r>
          </a:p>
          <a:p>
            <a:pPr marL="143510" indent="-143510">
              <a:buFont typeface="Arial" panose="020B0604020202020204" pitchFamily="34" charset="0"/>
              <a:buChar char="•"/>
            </a:pPr>
            <a:r>
              <a:rPr lang="zh-CN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相較</a:t>
            </a:r>
            <a:r>
              <a:rPr lang="en-US" altLang="zh-CN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SAS SSD </a:t>
            </a:r>
            <a:r>
              <a:rPr lang="zh-CN" altLang="en-US" sz="17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可省下龐大的硬體花費</a:t>
            </a:r>
            <a:endParaRPr lang="en-US" altLang="zh-CN" sz="17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43510" indent="-143510">
              <a:buFont typeface="Arial" panose="020B0604020202020204" pitchFamily="34" charset="0"/>
              <a:buChar char="•"/>
            </a:pP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</a:rPr>
              <a:t>高達單顆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CN" sz="1700" b="1">
                <a:solidFill>
                  <a:srgbClr val="FF0000"/>
                </a:solidFill>
                <a:latin typeface="微軟正黑體"/>
                <a:ea typeface="微軟正黑體"/>
              </a:rPr>
              <a:t>3.8TB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</a:rPr>
              <a:t>大容量儲存空間</a:t>
            </a:r>
            <a:endParaRPr lang="en-US" altLang="zh-CN" sz="1700">
              <a:solidFill>
                <a:schemeClr val="bg1"/>
              </a:solidFill>
              <a:latin typeface="微軟正黑體"/>
              <a:ea typeface="微軟正黑體"/>
            </a:endParaRPr>
          </a:p>
          <a:p>
            <a:pPr marL="143510" indent="-143510">
              <a:buFont typeface="Arial" panose="020B0604020202020204" pitchFamily="34" charset="0"/>
              <a:buChar char="•"/>
            </a:pPr>
            <a:r>
              <a:rPr lang="zh-CN" altLang="en-US" sz="1700" b="1">
                <a:solidFill>
                  <a:srgbClr val="FF0000"/>
                </a:solidFill>
                <a:latin typeface="微軟正黑體"/>
                <a:ea typeface="微軟正黑體"/>
              </a:rPr>
              <a:t>企業級高可靠度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</a:rPr>
              <a:t>與</a:t>
            </a:r>
            <a:r>
              <a:rPr lang="en-US" sz="1700">
                <a:solidFill>
                  <a:schemeClr val="bg1"/>
                </a:solidFill>
                <a:latin typeface="微軟正黑體"/>
                <a:ea typeface="微軟正黑體"/>
              </a:rPr>
              <a:t>564MB/s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</a:rPr>
              <a:t>循序讀取與</a:t>
            </a:r>
            <a:r>
              <a:rPr lang="en-US" altLang="zh-CN" sz="1700">
                <a:solidFill>
                  <a:schemeClr val="bg1"/>
                </a:solidFill>
                <a:latin typeface="微軟正黑體"/>
                <a:ea typeface="微軟正黑體"/>
              </a:rPr>
              <a:t> 536 MB/s </a:t>
            </a:r>
            <a:r>
              <a:rPr lang="zh-CN" altLang="en-US" sz="1700">
                <a:solidFill>
                  <a:schemeClr val="bg1"/>
                </a:solidFill>
                <a:latin typeface="微軟正黑體"/>
                <a:ea typeface="微軟正黑體"/>
              </a:rPr>
              <a:t>循序寫入效能</a:t>
            </a:r>
            <a:endParaRPr lang="en-US" altLang="zh-CN" sz="1700">
              <a:solidFill>
                <a:schemeClr val="bg1"/>
              </a:solidFill>
              <a:latin typeface="微軟正黑體"/>
              <a:ea typeface="微軟正黑體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872C8883-ED53-4B23-901D-A9EBCA2D6357}"/>
              </a:ext>
            </a:extLst>
          </p:cNvPr>
          <p:cNvSpPr/>
          <p:nvPr/>
        </p:nvSpPr>
        <p:spPr>
          <a:xfrm>
            <a:off x="666553" y="4255015"/>
            <a:ext cx="695607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2EB68127-3D65-4F18-B41D-2C4AFDC90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510" y="1495508"/>
            <a:ext cx="2617190" cy="3149883"/>
          </a:xfrm>
          <a:prstGeom prst="rect">
            <a:avLst/>
          </a:prstGeom>
        </p:spPr>
      </p:pic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B7356E1-EADC-644E-B7D3-870BE5D81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15" y="1598723"/>
            <a:ext cx="2373463" cy="2932769"/>
          </a:xfrm>
          <a:prstGeom prst="rect">
            <a:avLst/>
          </a:prstGeom>
        </p:spPr>
      </p:pic>
      <p:sp>
        <p:nvSpPr>
          <p:cNvPr id="16" name="Rectangle 8">
            <a:extLst>
              <a:ext uri="{FF2B5EF4-FFF2-40B4-BE49-F238E27FC236}">
                <a16:creationId xmlns:a16="http://schemas.microsoft.com/office/drawing/2014/main" id="{3D5A0E46-66D1-4841-AA0D-7C2DAB9D3222}"/>
              </a:ext>
            </a:extLst>
          </p:cNvPr>
          <p:cNvSpPr/>
          <p:nvPr/>
        </p:nvSpPr>
        <p:spPr>
          <a:xfrm>
            <a:off x="3491235" y="4255015"/>
            <a:ext cx="695607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9A2A1553-BC95-4693-A0F2-6D1656904410}"/>
              </a:ext>
            </a:extLst>
          </p:cNvPr>
          <p:cNvSpPr/>
          <p:nvPr/>
        </p:nvSpPr>
        <p:spPr>
          <a:xfrm>
            <a:off x="3510246" y="3408895"/>
            <a:ext cx="382744" cy="239485"/>
          </a:xfrm>
          <a:prstGeom prst="rect">
            <a:avLst/>
          </a:prstGeom>
          <a:noFill/>
          <a:ln w="28575">
            <a:solidFill>
              <a:srgbClr val="51D1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957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圖片 21">
            <a:extLst>
              <a:ext uri="{FF2B5EF4-FFF2-40B4-BE49-F238E27FC236}">
                <a16:creationId xmlns:a16="http://schemas.microsoft.com/office/drawing/2014/main" id="{2B18EBC1-66E1-48E9-8177-59B44C5B81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94449" y="1298763"/>
            <a:ext cx="3051414" cy="3749351"/>
          </a:xfrm>
          <a:prstGeom prst="rect">
            <a:avLst/>
          </a:prstGeom>
        </p:spPr>
      </p:pic>
      <p:pic>
        <p:nvPicPr>
          <p:cNvPr id="29" name="圖片 28" descr="一張含有 物件, 呼啦圈 的圖片&#10;&#10;自動產生的描述">
            <a:extLst>
              <a:ext uri="{FF2B5EF4-FFF2-40B4-BE49-F238E27FC236}">
                <a16:creationId xmlns:a16="http://schemas.microsoft.com/office/drawing/2014/main" id="{6BA3427B-7F93-4552-87D8-57892DCCB6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82" y="767442"/>
            <a:ext cx="1047958" cy="1047958"/>
          </a:xfrm>
          <a:prstGeom prst="rect">
            <a:avLst/>
          </a:prstGeom>
        </p:spPr>
      </p:pic>
      <p:sp>
        <p:nvSpPr>
          <p:cNvPr id="23" name="Rectangle 2">
            <a:extLst>
              <a:ext uri="{FF2B5EF4-FFF2-40B4-BE49-F238E27FC236}">
                <a16:creationId xmlns:a16="http://schemas.microsoft.com/office/drawing/2014/main" id="{EEE43D3C-F0FC-49AD-9E51-BA20EB5FDF46}"/>
              </a:ext>
            </a:extLst>
          </p:cNvPr>
          <p:cNvSpPr/>
          <p:nvPr/>
        </p:nvSpPr>
        <p:spPr>
          <a:xfrm>
            <a:off x="4711195" y="1847896"/>
            <a:ext cx="34179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雙控架構的 </a:t>
            </a:r>
            <a:r>
              <a:rPr lang="en-US" altLang="zh-TW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Windows/Linux </a:t>
            </a:r>
            <a:r>
              <a:rPr lang="ja-JP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伺服器</a:t>
            </a:r>
            <a:endParaRPr lang="en-US" altLang="zh-TW" sz="160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E25BFC02-FECB-4D19-9BD5-4C1FFCACCA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497" y="1298763"/>
            <a:ext cx="3051414" cy="3749351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97508757-0AC7-4513-81C5-0BA4DAABED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9" y="3905853"/>
            <a:ext cx="2431434" cy="628992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F8965203-864D-4AB8-AA1B-D7BA949734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09" y="2729224"/>
            <a:ext cx="2413328" cy="537790"/>
          </a:xfrm>
          <a:prstGeom prst="rect">
            <a:avLst/>
          </a:prstGeom>
        </p:spPr>
      </p:pic>
      <p:sp>
        <p:nvSpPr>
          <p:cNvPr id="5" name="標題 4">
            <a:extLst>
              <a:ext uri="{FF2B5EF4-FFF2-40B4-BE49-F238E27FC236}">
                <a16:creationId xmlns:a16="http://schemas.microsoft.com/office/drawing/2014/main" id="{BA1297BD-B868-462B-8BA8-BE820A0DC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245341"/>
            <a:ext cx="8723192" cy="822960"/>
          </a:xfrm>
        </p:spPr>
        <p:txBody>
          <a:bodyPr>
            <a:noAutofit/>
          </a:bodyPr>
          <a:lstStyle/>
          <a:p>
            <a:pPr fontAlgn="base"/>
            <a:r>
              <a:rPr lang="en-US" altLang="ja-JP" sz="3200"/>
              <a:t>QDA-SA &amp; QDA-SA2 </a:t>
            </a:r>
            <a:r>
              <a:rPr lang="zh-CN" altLang="en-US" sz="3200"/>
              <a:t>轉接器讓雙控主機亦能用上</a:t>
            </a:r>
            <a:r>
              <a:rPr lang="en-US" altLang="zh-CN" sz="3200"/>
              <a:t> SATA SSD</a:t>
            </a:r>
            <a:endParaRPr lang="en-US" sz="32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5644EF-864B-A54D-B8B7-3B20CBCCB75A}"/>
              </a:ext>
            </a:extLst>
          </p:cNvPr>
          <p:cNvSpPr/>
          <p:nvPr/>
        </p:nvSpPr>
        <p:spPr>
          <a:xfrm>
            <a:off x="472642" y="1847896"/>
            <a:ext cx="38076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雙控架構</a:t>
            </a:r>
            <a:r>
              <a:rPr lang="en-US" altLang="ja-JP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CN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QNAP </a:t>
            </a:r>
            <a:r>
              <a:rPr lang="en-US" sz="1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Enterprise ZFS NAS</a:t>
            </a:r>
            <a:endParaRPr lang="en-US" sz="16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72D8CB-DA89-0F41-9E98-029D880378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6186" y="3135039"/>
            <a:ext cx="2241680" cy="13998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47FBF3-E886-6D4E-952C-61FCAFC859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4409" y="1976284"/>
            <a:ext cx="2195351" cy="13708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221D2A-8A90-2247-A69B-E5C45B9242A0}"/>
              </a:ext>
            </a:extLst>
          </p:cNvPr>
          <p:cNvSpPr txBox="1"/>
          <p:nvPr/>
        </p:nvSpPr>
        <p:spPr>
          <a:xfrm>
            <a:off x="1813472" y="2943410"/>
            <a:ext cx="1088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ES1686dc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633ED3-2115-DC4F-B131-35A3C801490F}"/>
              </a:ext>
            </a:extLst>
          </p:cNvPr>
          <p:cNvSpPr txBox="1"/>
          <p:nvPr/>
        </p:nvSpPr>
        <p:spPr>
          <a:xfrm>
            <a:off x="1196940" y="4165512"/>
            <a:ext cx="2357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ES1640dc / E1640dc v2</a:t>
            </a:r>
          </a:p>
        </p:txBody>
      </p:sp>
      <p:pic>
        <p:nvPicPr>
          <p:cNvPr id="12" name="Picture 11" descr="A close up of a computer&#10;&#10;Description automatically generated">
            <a:extLst>
              <a:ext uri="{FF2B5EF4-FFF2-40B4-BE49-F238E27FC236}">
                <a16:creationId xmlns:a16="http://schemas.microsoft.com/office/drawing/2014/main" id="{58119E1D-E4B0-9C4F-BD43-B4E4581EDCF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07238">
            <a:off x="6611530" y="546650"/>
            <a:ext cx="251804" cy="966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5747A0-5F3C-DF44-B2C0-F91C028AFB85}"/>
              </a:ext>
            </a:extLst>
          </p:cNvPr>
          <p:cNvSpPr txBox="1"/>
          <p:nvPr/>
        </p:nvSpPr>
        <p:spPr>
          <a:xfrm>
            <a:off x="6321539" y="1420581"/>
            <a:ext cx="893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QDA-SA</a:t>
            </a:r>
            <a:endParaRPr lang="en-US" sz="1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04639481-488A-4658-B881-60963D11DA8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9" y="3313568"/>
            <a:ext cx="3345424" cy="677128"/>
          </a:xfrm>
          <a:prstGeom prst="rect">
            <a:avLst/>
          </a:prstGeom>
        </p:spPr>
      </p:pic>
      <p:pic>
        <p:nvPicPr>
          <p:cNvPr id="7" name="圖片 22">
            <a:extLst>
              <a:ext uri="{FF2B5EF4-FFF2-40B4-BE49-F238E27FC236}">
                <a16:creationId xmlns:a16="http://schemas.microsoft.com/office/drawing/2014/main" id="{20D00BBC-BD65-3C47-981E-60F92CBAE8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46123" y="2647987"/>
            <a:ext cx="801254" cy="801254"/>
          </a:xfrm>
          <a:prstGeom prst="rect">
            <a:avLst/>
          </a:prstGeom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594400A9-73E0-45AD-8040-5D40030B72AF}"/>
              </a:ext>
            </a:extLst>
          </p:cNvPr>
          <p:cNvGrpSpPr/>
          <p:nvPr/>
        </p:nvGrpSpPr>
        <p:grpSpPr>
          <a:xfrm>
            <a:off x="6077218" y="2647987"/>
            <a:ext cx="801254" cy="801254"/>
            <a:chOff x="5013760" y="2416294"/>
            <a:chExt cx="801254" cy="801254"/>
          </a:xfrm>
        </p:grpSpPr>
        <p:sp>
          <p:nvSpPr>
            <p:cNvPr id="24" name="矩形: 圓角 23">
              <a:extLst>
                <a:ext uri="{FF2B5EF4-FFF2-40B4-BE49-F238E27FC236}">
                  <a16:creationId xmlns:a16="http://schemas.microsoft.com/office/drawing/2014/main" id="{4C614A37-6D53-4107-873E-04C96DC84DBD}"/>
                </a:ext>
              </a:extLst>
            </p:cNvPr>
            <p:cNvSpPr/>
            <p:nvPr/>
          </p:nvSpPr>
          <p:spPr>
            <a:xfrm>
              <a:off x="5013760" y="2416294"/>
              <a:ext cx="801254" cy="80125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B871115-3C92-1E42-8816-33445F46B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45937" y="2514687"/>
              <a:ext cx="536900" cy="630410"/>
            </a:xfrm>
            <a:prstGeom prst="rect">
              <a:avLst/>
            </a:prstGeom>
          </p:spPr>
        </p:pic>
      </p:grpSp>
      <p:pic>
        <p:nvPicPr>
          <p:cNvPr id="30" name="圖片 29" descr="一張含有 物件, 呼啦圈 的圖片&#10;&#10;自動產生的描述">
            <a:extLst>
              <a:ext uri="{FF2B5EF4-FFF2-40B4-BE49-F238E27FC236}">
                <a16:creationId xmlns:a16="http://schemas.microsoft.com/office/drawing/2014/main" id="{11F7B886-C14E-480C-8C21-648BDAC61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533" y="767442"/>
            <a:ext cx="1047958" cy="1047958"/>
          </a:xfrm>
          <a:prstGeom prst="rect">
            <a:avLst/>
          </a:prstGeom>
        </p:spPr>
      </p:pic>
      <p:sp>
        <p:nvSpPr>
          <p:cNvPr id="32" name="TextBox 13">
            <a:extLst>
              <a:ext uri="{FF2B5EF4-FFF2-40B4-BE49-F238E27FC236}">
                <a16:creationId xmlns:a16="http://schemas.microsoft.com/office/drawing/2014/main" id="{BCE734BE-AA30-4779-8102-CAB6C4F0B13D}"/>
              </a:ext>
            </a:extLst>
          </p:cNvPr>
          <p:cNvSpPr txBox="1"/>
          <p:nvPr/>
        </p:nvSpPr>
        <p:spPr>
          <a:xfrm>
            <a:off x="7471331" y="1420581"/>
            <a:ext cx="9974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>
                <a:solidFill>
                  <a:schemeClr val="bg1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QDA-SA2</a:t>
            </a:r>
            <a:endParaRPr lang="en-US" sz="1400">
              <a:solidFill>
                <a:schemeClr val="bg1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pic>
        <p:nvPicPr>
          <p:cNvPr id="13" name="圖片 8" descr="一張含有 電子用品 的圖片&#10;&#10;自動產生的描述">
            <a:extLst>
              <a:ext uri="{FF2B5EF4-FFF2-40B4-BE49-F238E27FC236}">
                <a16:creationId xmlns:a16="http://schemas.microsoft.com/office/drawing/2014/main" id="{26D72A6D-1C6F-9743-9E65-078CCD247AF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432" y="633182"/>
            <a:ext cx="1388732" cy="8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20210"/>
      </p:ext>
    </p:extLst>
  </p:cSld>
  <p:clrMapOvr>
    <a:masterClrMapping/>
  </p:clrMapOvr>
</p:sld>
</file>

<file path=ppt/theme/theme1.xml><?xml version="1.0" encoding="utf-8"?>
<a:theme xmlns:a="http://schemas.openxmlformats.org/drawingml/2006/main" name="1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904</Words>
  <Application>Microsoft Office PowerPoint</Application>
  <PresentationFormat>如螢幕大小 (16:9)</PresentationFormat>
  <Paragraphs>155</Paragraphs>
  <Slides>20</Slides>
  <Notes>6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20</vt:i4>
      </vt:variant>
    </vt:vector>
  </HeadingPairs>
  <TitlesOfParts>
    <vt:vector size="26" baseType="lpstr">
      <vt:lpstr>Arial </vt:lpstr>
      <vt:lpstr>Microsoft JhengHei</vt:lpstr>
      <vt:lpstr>Microsoft JhengHei</vt:lpstr>
      <vt:lpstr>Arial</vt:lpstr>
      <vt:lpstr>Calibri</vt:lpstr>
      <vt:lpstr>14_Custom Design</vt:lpstr>
      <vt:lpstr>PowerPoint 簡報</vt:lpstr>
      <vt:lpstr>更經濟有效益的利用 SATA SSD 於雙控主機</vt:lpstr>
      <vt:lpstr>你能想像以下這些系統如果停機的話…</vt:lpstr>
      <vt:lpstr>高可用儲存架構可降低或避免停機災難</vt:lpstr>
      <vt:lpstr>雙控主機使用全雙工資料傳輸與雙埠</vt:lpstr>
      <vt:lpstr>雙控主機與儲存陣列支援哪些儲存媒體?</vt:lpstr>
      <vt:lpstr>大容量的 SSD 逐漸普及與日趨低價</vt:lpstr>
      <vt:lpstr>世上真有符合成本效益的企業級 SATA SSD </vt:lpstr>
      <vt:lpstr>QDA-SA &amp; QDA-SA2 轉接器讓雙控主機亦能用上 SATA SSD</vt:lpstr>
      <vt:lpstr>PowerPoint 簡報</vt:lpstr>
      <vt:lpstr>讓 SATA SSD 亦享有 SAS 雙埠容錯能力</vt:lpstr>
      <vt:lpstr>QDA-SA：6Gb/s SAS 轉 SATA 轉接座配件</vt:lpstr>
      <vt:lpstr>相容 Enterprise ZFS NAS 3.5 吋硬碟托盤</vt:lpstr>
      <vt:lpstr>PowerPoint 簡報</vt:lpstr>
      <vt:lpstr>PowerPoint 簡報</vt:lpstr>
      <vt:lpstr>SATA HDD/SSD 可用於 NAS 儲存池</vt:lpstr>
      <vt:lpstr>SATA HDD/SSD 可用於 NAS SSD 快取</vt:lpstr>
      <vt:lpstr>SATA SSD 提供值得信賴的效能</vt:lpstr>
      <vt:lpstr>PowerPoint 簡報</vt:lpstr>
      <vt:lpstr>QDA-SA &amp; QDA-SA2  6Gb/s SAS to SATA 轉接器 讓雙控機也能用上 SATA SSD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Jasper Huang</dc:creator>
  <cp:lastModifiedBy>QNAP_Hsuan Chang</cp:lastModifiedBy>
  <cp:revision>1</cp:revision>
  <dcterms:created xsi:type="dcterms:W3CDTF">2019-03-18T17:04:34Z</dcterms:created>
  <dcterms:modified xsi:type="dcterms:W3CDTF">2019-08-01T06:27:19Z</dcterms:modified>
</cp:coreProperties>
</file>