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6" r:id="rId2"/>
    <p:sldId id="275" r:id="rId3"/>
    <p:sldId id="274" r:id="rId4"/>
    <p:sldId id="273" r:id="rId5"/>
    <p:sldId id="272" r:id="rId6"/>
    <p:sldId id="271" r:id="rId7"/>
    <p:sldId id="270" r:id="rId8"/>
    <p:sldId id="282" r:id="rId9"/>
    <p:sldId id="268" r:id="rId10"/>
    <p:sldId id="278" r:id="rId11"/>
    <p:sldId id="279" r:id="rId12"/>
    <p:sldId id="281" r:id="rId13"/>
    <p:sldId id="280" r:id="rId14"/>
    <p:sldId id="283" r:id="rId15"/>
    <p:sldId id="286" r:id="rId16"/>
    <p:sldId id="285" r:id="rId17"/>
    <p:sldId id="284" r:id="rId18"/>
    <p:sldId id="287" r:id="rId19"/>
    <p:sldId id="290" r:id="rId20"/>
    <p:sldId id="295" r:id="rId21"/>
    <p:sldId id="257" r:id="rId22"/>
    <p:sldId id="288" r:id="rId23"/>
    <p:sldId id="289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E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C0E13F-CF09-BABB-1A4E-EF24E413CD55}" v="42" dt="2019-07-24T17:39:19.929"/>
    <p1510:client id="{1810F7EB-82BA-43E8-9C01-15EAC9694574}" v="784" dt="2019-07-25T07:08:48.017"/>
    <p1510:client id="{A6F8F261-CCBA-7F52-6CCE-C304E48516DE}" v="4" dt="2019-07-25T03:27:33.415"/>
    <p1510:client id="{68B3D129-D2CB-56ED-DDAA-C92F46179A62}" v="43" dt="2019-07-25T03:36:15.400"/>
    <p1510:client id="{D3DEF6C2-4451-F2E3-E8EF-4BF603D8E4B9}" v="13" dt="2019-07-25T01:42:57.059"/>
    <p1510:client id="{80083473-4298-6368-2420-A5F4A3E1613C}" v="59" dt="2019-07-25T02:24:34.824"/>
    <p1510:client id="{FDDE31ED-CC78-660C-C861-13FB2C96BFFB}" v="1" dt="2019-07-25T01:33:56.4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0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BDDC6-F971-445B-A111-3910D3D1CEF5}" type="datetimeFigureOut">
              <a:rPr lang="en-US" altLang="zh-TW"/>
              <a:t>7/25/2019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D2F95-FC47-4461-B5F9-2E3BD2EC3F68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78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放技術報告</a:t>
            </a:r>
            <a:br>
              <a:rPr lang="en-US" altLang="zh-TW"/>
            </a:br>
            <a:r>
              <a:rPr lang="en-US" altLang="zh-TW"/>
              <a:t>https://www.ithome.com.tw/node/45228</a:t>
            </a:r>
          </a:p>
          <a:p>
            <a:r>
              <a:rPr lang="en-US" altLang="zh-TW"/>
              <a:t>https://www.ithome.com.tw/node/38018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501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放技術報告</a:t>
            </a:r>
            <a:br>
              <a:rPr lang="en-US" altLang="zh-TW"/>
            </a:br>
            <a:r>
              <a:rPr lang="en-US" altLang="zh-TW"/>
              <a:t>https://www.ithome.com.tw/node/45228</a:t>
            </a:r>
          </a:p>
          <a:p>
            <a:r>
              <a:rPr lang="en-US" altLang="zh-TW"/>
              <a:t>https://www.ithome.com.tw/node/38018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3895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https://blog.csdn.net/liuaigui/article/details/5829083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62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4375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21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輕量化應用程式，佈署攜帶更便利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跨平台支援，讓備份資料便於隨處還原存取</a:t>
            </a:r>
          </a:p>
          <a:p>
            <a:pPr lvl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Windows /  Mac /  Linux(Ubuntu)</a:t>
            </a: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簡單一致的使用者介面 跨平台使用更上手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268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TR-004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NAS backup to TR-004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PC connect TR-004 w/ Extract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72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5840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ABBEECE-E92A-439D-AAD7-18CB31AA0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5862" y="2128379"/>
            <a:ext cx="5298902" cy="2852737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06644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481B132-404A-4B40-AF75-B7C1B0F1A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" y="0"/>
            <a:ext cx="12183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1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6D36658-CB5C-4EF3-8414-329E6A7ED9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" y="0"/>
            <a:ext cx="1218334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542113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6D36658-CB5C-4EF3-8414-329E6A7ED9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" y="0"/>
            <a:ext cx="12178727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8676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6D36658-CB5C-4EF3-8414-329E6A7ED9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" y="0"/>
            <a:ext cx="12178727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564039"/>
            <a:ext cx="493122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3205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A165BA03-E918-4510-8D1F-02CC1597B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" y="0"/>
            <a:ext cx="1218334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5005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50050"/>
                </a:solidFill>
              </a:defRPr>
            </a:lvl1pPr>
            <a:lvl2pPr>
              <a:defRPr>
                <a:solidFill>
                  <a:srgbClr val="150050"/>
                </a:solidFill>
              </a:defRPr>
            </a:lvl2pPr>
            <a:lvl3pPr>
              <a:defRPr>
                <a:solidFill>
                  <a:srgbClr val="150050"/>
                </a:solidFill>
              </a:defRPr>
            </a:lvl3pPr>
            <a:lvl4pPr>
              <a:defRPr>
                <a:solidFill>
                  <a:srgbClr val="150050"/>
                </a:solidFill>
              </a:defRPr>
            </a:lvl4pPr>
            <a:lvl5pPr>
              <a:defRPr>
                <a:solidFill>
                  <a:srgbClr val="150050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4988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165BA03-E918-4510-8D1F-02CC1597B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727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2967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72000" indent="72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" indent="7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2000" indent="7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" indent="7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2000" indent="7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450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F52134B4-DBAB-4028-B007-81321E9F4C8E}"/>
              </a:ext>
            </a:extLst>
          </p:cNvPr>
          <p:cNvGrpSpPr/>
          <p:nvPr/>
        </p:nvGrpSpPr>
        <p:grpSpPr>
          <a:xfrm rot="10800000">
            <a:off x="7123613" y="4180311"/>
            <a:ext cx="4446038" cy="1604521"/>
            <a:chOff x="548526" y="4049685"/>
            <a:chExt cx="4503765" cy="160452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1CA6817-B61C-4818-82E3-89D2FCD949EA}"/>
                </a:ext>
              </a:extLst>
            </p:cNvPr>
            <p:cNvSpPr/>
            <p:nvPr/>
          </p:nvSpPr>
          <p:spPr>
            <a:xfrm>
              <a:off x="548528" y="4049685"/>
              <a:ext cx="4503763" cy="151060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ACCC4B02-D3A8-4701-9A7A-59112AA22240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8C90085-2F39-46F7-AE55-273E3177F06F}"/>
              </a:ext>
            </a:extLst>
          </p:cNvPr>
          <p:cNvGrpSpPr/>
          <p:nvPr/>
        </p:nvGrpSpPr>
        <p:grpSpPr>
          <a:xfrm rot="10800000">
            <a:off x="7123613" y="2150369"/>
            <a:ext cx="4446038" cy="2011624"/>
            <a:chOff x="548526" y="3642582"/>
            <a:chExt cx="4503765" cy="201162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D92823E-930B-4120-BAA5-1658D60033F9}"/>
                </a:ext>
              </a:extLst>
            </p:cNvPr>
            <p:cNvSpPr/>
            <p:nvPr/>
          </p:nvSpPr>
          <p:spPr>
            <a:xfrm>
              <a:off x="548528" y="3642582"/>
              <a:ext cx="4503763" cy="191771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D47FFC-8E6A-4E90-BC1A-D390FD492CA7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36F6CF-AE6F-49F3-8E4F-0F90991A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379"/>
            <a:ext cx="10515600" cy="1325563"/>
          </a:xfrm>
        </p:spPr>
        <p:txBody>
          <a:bodyPr>
            <a:normAutofit/>
          </a:bodyPr>
          <a:lstStyle/>
          <a:p>
            <a:r>
              <a:rPr lang="zh-TW">
                <a:ea typeface="微軟正黑體"/>
              </a:rPr>
              <a:t>Gatner</a:t>
            </a:r>
            <a:r>
              <a:rPr lang="en-US" altLang="zh-TW">
                <a:ea typeface="微軟正黑體"/>
              </a:rPr>
              <a:t>:</a:t>
            </a:r>
            <a:r>
              <a:rPr lang="zh-TW" altLang="en-US">
                <a:ea typeface="微軟正黑體"/>
              </a:rPr>
              <a:t> </a:t>
            </a:r>
            <a:r>
              <a:rPr lang="zh-TW" b="0">
                <a:ea typeface="微軟正黑體"/>
              </a:rPr>
              <a:t>Deduplication </a:t>
            </a:r>
            <a:r>
              <a:rPr lang="en-US" altLang="zh-TW" b="0">
                <a:ea typeface="微軟正黑體"/>
              </a:rPr>
              <a:t>will</a:t>
            </a:r>
            <a:r>
              <a:rPr lang="zh-TW" altLang="en-US" b="0">
                <a:ea typeface="微軟正黑體"/>
              </a:rPr>
              <a:t> </a:t>
            </a:r>
            <a:r>
              <a:rPr lang="en-US" altLang="zh-TW" b="0">
                <a:ea typeface="微軟正黑體"/>
              </a:rPr>
              <a:t>be</a:t>
            </a:r>
            <a:r>
              <a:rPr lang="zh-TW" altLang="en-US" b="0">
                <a:ea typeface="微軟正黑體"/>
              </a:rPr>
              <a:t> </a:t>
            </a:r>
            <a:r>
              <a:rPr lang="en-US" altLang="zh-TW" b="0">
                <a:ea typeface="微軟正黑體"/>
              </a:rPr>
              <a:t>the</a:t>
            </a:r>
            <a:r>
              <a:rPr lang="zh-TW" altLang="en-US" b="0">
                <a:ea typeface="微軟正黑體"/>
              </a:rPr>
              <a:t> </a:t>
            </a:r>
            <a:r>
              <a:rPr lang="en-US" altLang="zh-TW" b="0">
                <a:ea typeface="微軟正黑體"/>
              </a:rPr>
              <a:t>transformational</a:t>
            </a:r>
            <a:r>
              <a:rPr lang="zh-TW" b="0">
                <a:ea typeface="微軟正黑體"/>
              </a:rPr>
              <a:t> </a:t>
            </a:r>
            <a:r>
              <a:rPr lang="en-US" altLang="zh-TW" b="0">
                <a:ea typeface="微軟正黑體"/>
              </a:rPr>
              <a:t>technology in near future</a:t>
            </a:r>
            <a:endParaRPr lang="zh-TW" altLang="en-US" b="0">
              <a:ea typeface="微軟正黑體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16B7382-42A5-4596-9728-2577D7A52FDC}"/>
              </a:ext>
            </a:extLst>
          </p:cNvPr>
          <p:cNvSpPr txBox="1"/>
          <p:nvPr/>
        </p:nvSpPr>
        <p:spPr>
          <a:xfrm>
            <a:off x="7016992" y="5886510"/>
            <a:ext cx="440556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900">
                <a:latin typeface="微軟正黑體"/>
                <a:ea typeface="微軟正黑體"/>
              </a:rPr>
              <a:t>Image source:</a:t>
            </a:r>
            <a:r>
              <a:rPr lang="zh-TW" altLang="en-US" sz="900">
                <a:latin typeface="微軟正黑體"/>
                <a:ea typeface="微軟正黑體"/>
              </a:rPr>
              <a:t> </a:t>
            </a:r>
            <a:endParaRPr lang="en-US" altLang="zh-TW" sz="900">
              <a:latin typeface="微軟正黑體"/>
              <a:ea typeface="微軟正黑體"/>
            </a:endParaRPr>
          </a:p>
          <a:p>
            <a:r>
              <a:rPr lang="zh-TW" altLang="en-US" sz="900">
                <a:latin typeface="微軟正黑體"/>
                <a:ea typeface="微軟正黑體"/>
              </a:rPr>
              <a:t>Gartner 2018</a:t>
            </a:r>
            <a:r>
              <a:rPr lang="zh-TW" altLang="en-US" sz="900">
                <a:latin typeface="微軟正黑體"/>
                <a:ea typeface="微軟正黑體"/>
                <a:cs typeface="Calibri"/>
              </a:rPr>
              <a:t> </a:t>
            </a:r>
            <a:r>
              <a:rPr lang="zh-TW" sz="900">
                <a:latin typeface="微軟正黑體"/>
                <a:ea typeface="微軟正黑體"/>
                <a:cs typeface="Calibri"/>
              </a:rPr>
              <a:t>Hype Cycle for</a:t>
            </a:r>
            <a:r>
              <a:rPr lang="zh-TW" altLang="en-US" sz="900">
                <a:latin typeface="微軟正黑體"/>
                <a:ea typeface="微軟正黑體"/>
                <a:cs typeface="Calibri"/>
              </a:rPr>
              <a:t> </a:t>
            </a:r>
            <a:r>
              <a:rPr lang="zh-TW" sz="900">
                <a:latin typeface="微軟正黑體"/>
                <a:ea typeface="微軟正黑體"/>
                <a:cs typeface="Calibri"/>
              </a:rPr>
              <a:t>Storage Technologies</a:t>
            </a:r>
            <a:endParaRPr lang="en-US" altLang="zh-TW" sz="900">
              <a:latin typeface="微軟正黑體"/>
              <a:ea typeface="微軟正黑體"/>
              <a:cs typeface="Calibr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09F3E30-8F53-4839-A7BD-24275E65DEBA}"/>
              </a:ext>
            </a:extLst>
          </p:cNvPr>
          <p:cNvSpPr txBox="1"/>
          <p:nvPr/>
        </p:nvSpPr>
        <p:spPr>
          <a:xfrm>
            <a:off x="7285250" y="2335514"/>
            <a:ext cx="4068550" cy="32624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705" indent="-179705"/>
            <a:r>
              <a:rPr lang="zh-TW" altLang="en-US" sz="2200" b="1">
                <a:solidFill>
                  <a:srgbClr val="45EED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Technical Point</a:t>
            </a:r>
            <a:endParaRPr lang="en-US" altLang="zh-TW" sz="2200" b="1">
              <a:solidFill>
                <a:srgbClr val="45EED7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level analysis and comparison, removing redundant data from finer levels.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Cross-file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comparison instead of single file compression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altLang="zh-TW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lvl="1"/>
            <a:endParaRPr lang="en-US" altLang="zh-TW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indent="-179705"/>
            <a:r>
              <a:rPr lang="zh-TW" altLang="en-US" sz="2200" b="1">
                <a:solidFill>
                  <a:srgbClr val="45EED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 Major Scenarios</a:t>
            </a:r>
            <a:endParaRPr lang="en-US" sz="2200" b="1">
              <a:solidFill>
                <a:srgbClr val="45EED7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plication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lvl="1" indent="-179705">
              <a:buFont typeface="Arial,Sans-Serif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Virtual Tape Library(VTL)</a:t>
            </a:r>
          </a:p>
          <a:p>
            <a:pPr marL="179705" lvl="1" indent="-179705">
              <a:buFont typeface="Arial,Sans-Serif"/>
              <a:buChar char="•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Storage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erver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7" name="圖片 4" descr="一張含有 地圖, 文字 的圖片&#10;&#10;描述是以非常高的可信度產生">
            <a:extLst>
              <a:ext uri="{FF2B5EF4-FFF2-40B4-BE49-F238E27FC236}">
                <a16:creationId xmlns:a16="http://schemas.microsoft.com/office/drawing/2014/main" id="{44B51FAC-CC3D-42FE-BE26-51D595FA5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98" y="2171408"/>
            <a:ext cx="5952553" cy="359855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E054BC5-85C1-4FBB-8B4D-D69F3B9136DB}"/>
              </a:ext>
            </a:extLst>
          </p:cNvPr>
          <p:cNvSpPr/>
          <p:nvPr/>
        </p:nvSpPr>
        <p:spPr>
          <a:xfrm>
            <a:off x="4596458" y="3303306"/>
            <a:ext cx="914400" cy="208082"/>
          </a:xfrm>
          <a:prstGeom prst="rect">
            <a:avLst/>
          </a:prstGeom>
          <a:noFill/>
          <a:ln w="28575">
            <a:solidFill>
              <a:srgbClr val="22F0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525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圖形 56">
            <a:extLst>
              <a:ext uri="{FF2B5EF4-FFF2-40B4-BE49-F238E27FC236}">
                <a16:creationId xmlns:a16="http://schemas.microsoft.com/office/drawing/2014/main" id="{B9FD68D5-A0AE-4F48-9855-D79AD7422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4004" y="3860952"/>
            <a:ext cx="7538810" cy="26461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A8CB86A-91A5-408B-924D-11AF1094C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sz="4000"/>
              <a:t>QuDedup Technology</a:t>
            </a:r>
            <a:r>
              <a:rPr lang="en-US" altLang="zh-TW" sz="4000"/>
              <a:t>:</a:t>
            </a:r>
            <a:r>
              <a:rPr lang="zh-TW" altLang="en-US" sz="4000"/>
              <a:t> </a:t>
            </a:r>
            <a:r>
              <a:rPr lang="en-US" altLang="en-US" sz="4000"/>
              <a:t>D</a:t>
            </a:r>
            <a:r>
              <a:rPr lang="zh-TW" sz="4000"/>
              <a:t>ata </a:t>
            </a:r>
            <a:r>
              <a:rPr lang="en-US" altLang="zh-TW" sz="4000"/>
              <a:t>r</a:t>
            </a:r>
            <a:r>
              <a:rPr lang="zh-TW" sz="4000"/>
              <a:t>eduction, </a:t>
            </a:r>
            <a:r>
              <a:rPr lang="en-US" altLang="zh-TW" sz="4000"/>
              <a:t>s</a:t>
            </a:r>
            <a:r>
              <a:rPr lang="zh-TW" sz="4000"/>
              <a:t>mall</a:t>
            </a:r>
            <a:r>
              <a:rPr lang="zh-TW" altLang="en-US" sz="4000"/>
              <a:t> </a:t>
            </a:r>
            <a:r>
              <a:rPr lang="zh-TW" sz="4000"/>
              <a:t>is</a:t>
            </a:r>
            <a:r>
              <a:rPr lang="zh-TW" altLang="en-US" sz="4000"/>
              <a:t> </a:t>
            </a:r>
            <a:r>
              <a:rPr lang="en-US" altLang="zh-TW" sz="4000"/>
              <a:t>f</a:t>
            </a:r>
            <a:r>
              <a:rPr lang="zh-TW" sz="4000"/>
              <a:t>ast!</a:t>
            </a:r>
            <a:endParaRPr lang="en-US" altLang="zh-TW" sz="400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ED28DE9-2D68-4498-BEF7-33B96E86A4CC}"/>
              </a:ext>
            </a:extLst>
          </p:cNvPr>
          <p:cNvSpPr txBox="1">
            <a:spLocks/>
          </p:cNvSpPr>
          <p:nvPr/>
        </p:nvSpPr>
        <p:spPr>
          <a:xfrm>
            <a:off x="878297" y="1742299"/>
            <a:ext cx="10515600" cy="20687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latin typeface="微軟正黑體"/>
                <a:ea typeface="微軟正黑體"/>
                <a:cs typeface="Calibri"/>
              </a:rPr>
              <a:t>Future highlights</a:t>
            </a:r>
            <a:endParaRPr lang="en-US" altLang="zh-TW" b="1">
              <a:latin typeface="微軟正黑體"/>
              <a:ea typeface="微軟正黑體"/>
              <a:cs typeface="Calibri"/>
            </a:endParaRPr>
          </a:p>
          <a:p>
            <a:r>
              <a:rPr lang="zh-TW">
                <a:latin typeface="微軟正黑體"/>
                <a:ea typeface="微軟正黑體"/>
                <a:cs typeface="Calibri"/>
              </a:rPr>
              <a:t>Block level analysis</a:t>
            </a:r>
            <a:r>
              <a:rPr lang="zh-TW" altLang="en-US">
                <a:latin typeface="微軟正黑體"/>
                <a:ea typeface="微軟正黑體"/>
                <a:cs typeface="Calibri"/>
              </a:rPr>
              <a:t> a</a:t>
            </a:r>
            <a:r>
              <a:rPr lang="en-US" altLang="zh-TW" err="1">
                <a:latin typeface="微軟正黑體"/>
                <a:ea typeface="微軟正黑體"/>
                <a:cs typeface="Calibri"/>
              </a:rPr>
              <a:t>n</a:t>
            </a:r>
            <a:r>
              <a:rPr lang="en-US" altLang="en-US" err="1">
                <a:latin typeface="微軟正黑體"/>
                <a:ea typeface="微軟正黑體"/>
                <a:cs typeface="Calibri"/>
              </a:rPr>
              <a:t>d</a:t>
            </a:r>
            <a:r>
              <a:rPr lang="zh-TW">
                <a:latin typeface="微軟正黑體"/>
                <a:ea typeface="微軟正黑體"/>
                <a:cs typeface="Calibri"/>
              </a:rPr>
              <a:t> comparison</a:t>
            </a:r>
            <a:endParaRPr lang="zh-TW" altLang="en-US">
              <a:latin typeface="微軟正黑體"/>
              <a:ea typeface="微軟正黑體"/>
              <a:cs typeface="Calibri"/>
            </a:endParaRPr>
          </a:p>
          <a:p>
            <a:r>
              <a:rPr lang="zh-TW" altLang="en-US">
                <a:latin typeface="微軟正黑體"/>
                <a:ea typeface="微軟正黑體"/>
                <a:cs typeface="Calibri"/>
              </a:rPr>
              <a:t>Source-side data deduplication framework</a:t>
            </a:r>
            <a:endParaRPr lang="en-US" altLang="zh-TW">
              <a:latin typeface="微軟正黑體"/>
              <a:ea typeface="微軟正黑體"/>
              <a:cs typeface="Calibri"/>
            </a:endParaRPr>
          </a:p>
          <a:p>
            <a:r>
              <a:rPr lang="zh-TW" altLang="en-US">
                <a:latin typeface="微軟正黑體"/>
                <a:ea typeface="微軟正黑體"/>
                <a:cs typeface="Calibri"/>
              </a:rPr>
              <a:t>3 Advantages</a:t>
            </a:r>
          </a:p>
          <a:p>
            <a:pPr lvl="1"/>
            <a:r>
              <a:rPr lang="zh-TW" altLang="en-US">
                <a:latin typeface="微軟正黑體"/>
                <a:ea typeface="微軟正黑體"/>
                <a:cs typeface="Calibri"/>
              </a:rPr>
              <a:t>Bandwidth reduction, </a:t>
            </a:r>
            <a:endParaRPr lang="zh-TW">
              <a:latin typeface="Calibri" panose="020F0502020204030204"/>
              <a:ea typeface="微軟正黑體"/>
              <a:cs typeface="Calibri" panose="020F0502020204030204"/>
            </a:endParaRPr>
          </a:p>
          <a:p>
            <a:pPr lvl="1"/>
            <a:r>
              <a:rPr lang="zh-TW" altLang="en-US">
                <a:latin typeface="微軟正黑體"/>
                <a:ea typeface="微軟正黑體"/>
                <a:cs typeface="Calibri"/>
              </a:rPr>
              <a:t>Space saving</a:t>
            </a:r>
            <a:endParaRPr lang="zh-TW">
              <a:latin typeface="Calibri" panose="020F0502020204030204"/>
              <a:ea typeface="微軟正黑體"/>
              <a:cs typeface="Calibri" panose="020F0502020204030204"/>
            </a:endParaRPr>
          </a:p>
          <a:p>
            <a:pPr lvl="1"/>
            <a:r>
              <a:rPr lang="zh-TW" altLang="en-US">
                <a:latin typeface="微軟正黑體"/>
                <a:ea typeface="微軟正黑體"/>
                <a:cs typeface="Calibri"/>
              </a:rPr>
              <a:t>Support multiple cloud providers </a:t>
            </a:r>
            <a:endParaRPr lang="zh-TW">
              <a:cs typeface="Calibri"/>
            </a:endParaRPr>
          </a:p>
          <a:p>
            <a:endParaRPr lang="zh-TW" altLang="en-US">
              <a:latin typeface="微軟正黑體"/>
              <a:ea typeface="微軟正黑體"/>
              <a:cs typeface="Calibri"/>
            </a:endParaRPr>
          </a:p>
          <a:p>
            <a:endParaRPr lang="zh-TW" altLang="en-US">
              <a:latin typeface="微軟正黑體"/>
              <a:ea typeface="微軟正黑體"/>
              <a:cs typeface="Calibri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219CB3C3-A847-4598-8472-25A6B231C318}"/>
              </a:ext>
            </a:extLst>
          </p:cNvPr>
          <p:cNvSpPr/>
          <p:nvPr/>
        </p:nvSpPr>
        <p:spPr>
          <a:xfrm>
            <a:off x="5457118" y="5030825"/>
            <a:ext cx="1705244" cy="316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頻寬減量</a:t>
            </a: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5B7276A8-83B6-4EE3-95F8-E4147D052F13}"/>
              </a:ext>
            </a:extLst>
          </p:cNvPr>
          <p:cNvGrpSpPr/>
          <p:nvPr/>
        </p:nvGrpSpPr>
        <p:grpSpPr>
          <a:xfrm>
            <a:off x="8897322" y="3860951"/>
            <a:ext cx="2449550" cy="717545"/>
            <a:chOff x="4228341" y="4832633"/>
            <a:chExt cx="2449550" cy="717545"/>
          </a:xfrm>
        </p:grpSpPr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79AAD550-878E-4112-B8FD-9833FE99F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8341" y="4832633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6CE8582A-3006-4B7E-9ED0-8EFBEC28CC8B}"/>
                </a:ext>
              </a:extLst>
            </p:cNvPr>
            <p:cNvSpPr txBox="1"/>
            <p:nvPr/>
          </p:nvSpPr>
          <p:spPr>
            <a:xfrm>
              <a:off x="4363226" y="4982115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DB7D7E62-3D4B-449B-8923-8B406B7E9FBE}"/>
              </a:ext>
            </a:extLst>
          </p:cNvPr>
          <p:cNvSpPr/>
          <p:nvPr/>
        </p:nvSpPr>
        <p:spPr>
          <a:xfrm>
            <a:off x="9595618" y="4049429"/>
            <a:ext cx="2200707" cy="324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Space Saving</a:t>
            </a: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FB818C44-C5DB-4F80-9264-1CA136666966}"/>
              </a:ext>
            </a:extLst>
          </p:cNvPr>
          <p:cNvGrpSpPr/>
          <p:nvPr/>
        </p:nvGrpSpPr>
        <p:grpSpPr>
          <a:xfrm>
            <a:off x="7380023" y="5386167"/>
            <a:ext cx="3304367" cy="967946"/>
            <a:chOff x="4228341" y="4832633"/>
            <a:chExt cx="2449550" cy="717545"/>
          </a:xfrm>
        </p:grpSpPr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16E95F8C-E584-40BB-B02C-F4C0898BA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8341" y="4832633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CC53D0A1-FCBD-4BA2-9DD3-3C82D6426A35}"/>
                </a:ext>
              </a:extLst>
            </p:cNvPr>
            <p:cNvSpPr txBox="1"/>
            <p:nvPr/>
          </p:nvSpPr>
          <p:spPr>
            <a:xfrm>
              <a:off x="4415732" y="5046324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9064D5DE-FE0E-45D1-82F9-AC69B28B486D}"/>
              </a:ext>
            </a:extLst>
          </p:cNvPr>
          <p:cNvSpPr/>
          <p:nvPr/>
        </p:nvSpPr>
        <p:spPr>
          <a:xfrm>
            <a:off x="8375250" y="5674430"/>
            <a:ext cx="2300321" cy="4269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multiple cloud providers</a:t>
            </a: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408B9F3A-B36F-4E03-96F3-1E532D9B81C7}"/>
              </a:ext>
            </a:extLst>
          </p:cNvPr>
          <p:cNvGrpSpPr/>
          <p:nvPr/>
        </p:nvGrpSpPr>
        <p:grpSpPr>
          <a:xfrm>
            <a:off x="4043613" y="3869143"/>
            <a:ext cx="2449550" cy="717545"/>
            <a:chOff x="4228341" y="4832633"/>
            <a:chExt cx="2449550" cy="717545"/>
          </a:xfrm>
        </p:grpSpPr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92FC023B-EE87-4CB9-8F1F-03DEB6DC3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8341" y="4832633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85E18F7C-DBEF-44E6-BC61-989FB466EDA7}"/>
                </a:ext>
              </a:extLst>
            </p:cNvPr>
            <p:cNvSpPr txBox="1"/>
            <p:nvPr/>
          </p:nvSpPr>
          <p:spPr>
            <a:xfrm>
              <a:off x="4363226" y="4982115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1A1DAC28-2806-4A64-BC25-0F37C13CCB1A}"/>
              </a:ext>
            </a:extLst>
          </p:cNvPr>
          <p:cNvSpPr/>
          <p:nvPr/>
        </p:nvSpPr>
        <p:spPr>
          <a:xfrm>
            <a:off x="4690500" y="4069653"/>
            <a:ext cx="1705244" cy="316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Bandwidth Reduction</a:t>
            </a:r>
          </a:p>
        </p:txBody>
      </p:sp>
      <p:pic>
        <p:nvPicPr>
          <p:cNvPr id="62" name="圖形 61">
            <a:extLst>
              <a:ext uri="{FF2B5EF4-FFF2-40B4-BE49-F238E27FC236}">
                <a16:creationId xmlns:a16="http://schemas.microsoft.com/office/drawing/2014/main" id="{DF584130-9AE8-462D-9468-0F2FD10A8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7207" y="4911822"/>
            <a:ext cx="1166011" cy="71754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E8C01176-FB00-4940-B336-BA8E0D1841BA}"/>
              </a:ext>
            </a:extLst>
          </p:cNvPr>
          <p:cNvSpPr txBox="1"/>
          <p:nvPr/>
        </p:nvSpPr>
        <p:spPr>
          <a:xfrm>
            <a:off x="1127056" y="6103208"/>
            <a:ext cx="2422673" cy="276999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QuDedup</a:t>
            </a:r>
            <a:r>
              <a:rPr lang="en-US" sz="12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 support</a:t>
            </a:r>
            <a:r>
              <a:rPr lang="en-US" altLang="zh-CN" sz="12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 model</a:t>
            </a:r>
            <a:r>
              <a:rPr lang="zh-CN" altLang="en-US" sz="12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: x86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2C975B4-EB82-4B1A-9045-1BB483CBA288}"/>
              </a:ext>
            </a:extLst>
          </p:cNvPr>
          <p:cNvSpPr/>
          <p:nvPr/>
        </p:nvSpPr>
        <p:spPr>
          <a:xfrm rot="10800000">
            <a:off x="6761252" y="1532528"/>
            <a:ext cx="5402333" cy="145435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2" name="Table 5">
            <a:extLst>
              <a:ext uri="{FF2B5EF4-FFF2-40B4-BE49-F238E27FC236}">
                <a16:creationId xmlns:a16="http://schemas.microsoft.com/office/drawing/2014/main" id="{9D480F8C-ED2D-414C-966E-C12F54E8B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417737"/>
              </p:ext>
            </p:extLst>
          </p:nvPr>
        </p:nvGraphicFramePr>
        <p:xfrm>
          <a:off x="6912623" y="1692838"/>
          <a:ext cx="504396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105">
                  <a:extLst>
                    <a:ext uri="{9D8B030D-6E8A-4147-A177-3AD203B41FA5}">
                      <a16:colId xmlns:a16="http://schemas.microsoft.com/office/drawing/2014/main" val="2836215290"/>
                    </a:ext>
                  </a:extLst>
                </a:gridCol>
                <a:gridCol w="1623274">
                  <a:extLst>
                    <a:ext uri="{9D8B030D-6E8A-4147-A177-3AD203B41FA5}">
                      <a16:colId xmlns:a16="http://schemas.microsoft.com/office/drawing/2014/main" val="2069786655"/>
                    </a:ext>
                  </a:extLst>
                </a:gridCol>
                <a:gridCol w="1770588">
                  <a:extLst>
                    <a:ext uri="{9D8B030D-6E8A-4147-A177-3AD203B41FA5}">
                      <a16:colId xmlns:a16="http://schemas.microsoft.com/office/drawing/2014/main" val="323141724"/>
                    </a:ext>
                  </a:extLst>
                </a:gridCol>
              </a:tblGrid>
              <a:tr h="3233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VM Image Size</a:t>
                      </a:r>
                      <a:endParaRPr lang="en-US" sz="16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Deduped File Size</a:t>
                      </a:r>
                    </a:p>
                  </a:txBody>
                  <a:tcPr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Compression</a:t>
                      </a:r>
                      <a:r>
                        <a:rPr lang="zh-TW" altLang="en-US" sz="1600" b="1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1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Rate</a:t>
                      </a:r>
                      <a:endParaRPr lang="zh-TW" alt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00746315"/>
                  </a:ext>
                </a:extLst>
              </a:tr>
              <a:tr h="21556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15.48 GB</a:t>
                      </a:r>
                    </a:p>
                  </a:txBody>
                  <a:tcPr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7.59 GB</a:t>
                      </a:r>
                    </a:p>
                  </a:txBody>
                  <a:tcPr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2.04:1</a:t>
                      </a:r>
                    </a:p>
                  </a:txBody>
                  <a:tcPr>
                    <a:solidFill>
                      <a:srgbClr val="CF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8609"/>
                  </a:ext>
                </a:extLst>
              </a:tr>
            </a:tbl>
          </a:graphicData>
        </a:graphic>
      </p:graphicFrame>
      <p:sp>
        <p:nvSpPr>
          <p:cNvPr id="23" name="TextBox 7">
            <a:extLst>
              <a:ext uri="{FF2B5EF4-FFF2-40B4-BE49-F238E27FC236}">
                <a16:creationId xmlns:a16="http://schemas.microsoft.com/office/drawing/2014/main" id="{5051E6BC-9D75-4B81-ACB2-30DD96F03E72}"/>
              </a:ext>
            </a:extLst>
          </p:cNvPr>
          <p:cNvSpPr txBox="1"/>
          <p:nvPr/>
        </p:nvSpPr>
        <p:spPr>
          <a:xfrm>
            <a:off x="6761253" y="2650225"/>
            <a:ext cx="5195342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Note:  The compression ration of one VM image file. 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211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33436967-7A3D-4E26-B0A7-13E2A89D9CF0}"/>
              </a:ext>
            </a:extLst>
          </p:cNvPr>
          <p:cNvGrpSpPr/>
          <p:nvPr/>
        </p:nvGrpSpPr>
        <p:grpSpPr>
          <a:xfrm rot="10800000">
            <a:off x="7342909" y="2125994"/>
            <a:ext cx="4503765" cy="2264423"/>
            <a:chOff x="548526" y="3389783"/>
            <a:chExt cx="4503765" cy="2264423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0619F10-4C45-4272-A688-00FE162DFB69}"/>
                </a:ext>
              </a:extLst>
            </p:cNvPr>
            <p:cNvSpPr/>
            <p:nvPr/>
          </p:nvSpPr>
          <p:spPr>
            <a:xfrm>
              <a:off x="548528" y="3389783"/>
              <a:ext cx="4503763" cy="217050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52E06BB-0440-4DFE-87E2-C6CC8EE2F97F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603E674D-EFB4-4FF6-9D61-33CB37F6B50B}"/>
              </a:ext>
            </a:extLst>
          </p:cNvPr>
          <p:cNvGrpSpPr/>
          <p:nvPr/>
        </p:nvGrpSpPr>
        <p:grpSpPr>
          <a:xfrm>
            <a:off x="528206" y="4906392"/>
            <a:ext cx="5011764" cy="1254774"/>
            <a:chOff x="548526" y="4399432"/>
            <a:chExt cx="4503764" cy="12547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6980ABD-98FD-4F60-B17C-229F271E99BB}"/>
                </a:ext>
              </a:extLst>
            </p:cNvPr>
            <p:cNvSpPr/>
            <p:nvPr/>
          </p:nvSpPr>
          <p:spPr>
            <a:xfrm>
              <a:off x="548527" y="4399432"/>
              <a:ext cx="4503763" cy="116085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08DD87F-2563-4B95-9590-C3881C844E42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D03791C-B311-4873-AF16-BC1A2D11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8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Source-side</a:t>
            </a:r>
            <a:r>
              <a:rPr lang="zh-TW" altLang="en-US"/>
              <a:t> </a:t>
            </a:r>
            <a:r>
              <a:rPr lang="en-US" altLang="zh-TW"/>
              <a:t>data</a:t>
            </a:r>
            <a:r>
              <a:rPr lang="zh-TW" altLang="en-US"/>
              <a:t> </a:t>
            </a:r>
            <a:r>
              <a:rPr lang="en-US" altLang="zh-TW"/>
              <a:t>deduplication</a:t>
            </a:r>
            <a:r>
              <a:rPr lang="zh-TW" altLang="en-US"/>
              <a:t> </a:t>
            </a:r>
            <a:r>
              <a:rPr lang="en-US" altLang="zh-TW"/>
              <a:t>technology</a:t>
            </a:r>
            <a:r>
              <a:rPr lang="zh-TW" altLang="en-US"/>
              <a:t> </a:t>
            </a:r>
            <a:r>
              <a:rPr lang="en-US" altLang="zh-TW"/>
              <a:t>is</a:t>
            </a:r>
            <a:r>
              <a:rPr lang="zh-TW" altLang="en-US"/>
              <a:t> </a:t>
            </a:r>
            <a:r>
              <a:rPr lang="en-US" altLang="zh-TW"/>
              <a:t>in</a:t>
            </a:r>
            <a:r>
              <a:rPr lang="zh-TW" altLang="en-US"/>
              <a:t> </a:t>
            </a:r>
            <a:r>
              <a:rPr lang="en-US" altLang="zh-TW"/>
              <a:t>line</a:t>
            </a:r>
            <a:r>
              <a:rPr lang="zh-TW" altLang="en-US"/>
              <a:t> </a:t>
            </a:r>
            <a:r>
              <a:rPr lang="en-US" altLang="zh-TW"/>
              <a:t>with</a:t>
            </a:r>
            <a:r>
              <a:rPr lang="zh-TW" altLang="en-US"/>
              <a:t> </a:t>
            </a:r>
            <a:r>
              <a:rPr lang="en-US" altLang="zh-TW"/>
              <a:t>modern</a:t>
            </a:r>
            <a:r>
              <a:rPr lang="zh-TW" altLang="en-US"/>
              <a:t> </a:t>
            </a:r>
            <a:r>
              <a:rPr lang="en-US" altLang="zh-TW"/>
              <a:t>e</a:t>
            </a:r>
            <a:r>
              <a:rPr lang="zh-TW"/>
              <a:t>nterprise needs</a:t>
            </a:r>
            <a:endParaRPr lang="en-US" altLang="zh-TW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06BD4A2-87E6-4BB3-9C5F-5F4D0C681310}"/>
              </a:ext>
            </a:extLst>
          </p:cNvPr>
          <p:cNvSpPr txBox="1"/>
          <p:nvPr/>
        </p:nvSpPr>
        <p:spPr>
          <a:xfrm>
            <a:off x="604181" y="2029199"/>
            <a:ext cx="5346946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81%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of enterprises have adopted the cloud </a:t>
            </a:r>
            <a:r>
              <a:rPr lang="en-US" alt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solution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</a:t>
            </a:r>
            <a:r>
              <a:rPr lang="en-US" alt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therefore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source-side </a:t>
            </a:r>
            <a:r>
              <a:rPr lang="en-US" alt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ta</a:t>
            </a:r>
            <a:r>
              <a:rPr lang="zh-TW" altLang="en-US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deduplicated </a:t>
            </a:r>
            <a:r>
              <a:rPr lang="en-US" alt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 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more suitable for their</a:t>
            </a:r>
            <a:r>
              <a:rPr lang="zh-TW" altLang="en-US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needs.</a:t>
            </a:r>
            <a:endParaRPr lang="en-US" altLang="zh-TW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62CB85D-BAE1-434E-9281-5692F9655335}"/>
              </a:ext>
            </a:extLst>
          </p:cNvPr>
          <p:cNvSpPr txBox="1"/>
          <p:nvPr/>
        </p:nvSpPr>
        <p:spPr>
          <a:xfrm>
            <a:off x="478581" y="5535442"/>
            <a:ext cx="510390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Source-side Data Deduplicaiton Technology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4A754C6-AE19-4F6B-A343-D0573F2D7CDC}"/>
              </a:ext>
            </a:extLst>
          </p:cNvPr>
          <p:cNvSpPr txBox="1"/>
          <p:nvPr/>
        </p:nvSpPr>
        <p:spPr>
          <a:xfrm>
            <a:off x="7504576" y="3152584"/>
            <a:ext cx="394948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Reduce backup storage space and data transmission bandwidth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DEBEFE0-0599-430E-B964-24A508C7990B}"/>
              </a:ext>
            </a:extLst>
          </p:cNvPr>
          <p:cNvSpPr/>
          <p:nvPr/>
        </p:nvSpPr>
        <p:spPr>
          <a:xfrm>
            <a:off x="7505204" y="2430663"/>
            <a:ext cx="4237172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2200" b="1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Highly compatible with different backup destinations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93F5D772-32D8-4DBA-88CA-80D031188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275" y="3881882"/>
            <a:ext cx="10843705" cy="13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35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個人, 牆, 女性, 室內 的圖片&#10;&#10;自動產生的描述">
            <a:extLst>
              <a:ext uri="{FF2B5EF4-FFF2-40B4-BE49-F238E27FC236}">
                <a16:creationId xmlns:a16="http://schemas.microsoft.com/office/drawing/2014/main" id="{1E9E500F-AEB4-4887-8E87-2B7B8EA2C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5" y="236172"/>
            <a:ext cx="11734800" cy="6396076"/>
          </a:xfrm>
          <a:prstGeom prst="rect">
            <a:avLst/>
          </a:prstGeom>
        </p:spPr>
      </p:pic>
      <p:graphicFrame>
        <p:nvGraphicFramePr>
          <p:cNvPr id="14" name="表格 32">
            <a:extLst>
              <a:ext uri="{FF2B5EF4-FFF2-40B4-BE49-F238E27FC236}">
                <a16:creationId xmlns:a16="http://schemas.microsoft.com/office/drawing/2014/main" id="{0E537D55-163E-4DAD-A22B-64EE7832C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192612"/>
              </p:ext>
            </p:extLst>
          </p:nvPr>
        </p:nvGraphicFramePr>
        <p:xfrm>
          <a:off x="2905306" y="2500191"/>
          <a:ext cx="7947387" cy="32174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19542">
                  <a:extLst>
                    <a:ext uri="{9D8B030D-6E8A-4147-A177-3AD203B41FA5}">
                      <a16:colId xmlns:a16="http://schemas.microsoft.com/office/drawing/2014/main" val="3830845389"/>
                    </a:ext>
                  </a:extLst>
                </a:gridCol>
                <a:gridCol w="2019869">
                  <a:extLst>
                    <a:ext uri="{9D8B030D-6E8A-4147-A177-3AD203B41FA5}">
                      <a16:colId xmlns:a16="http://schemas.microsoft.com/office/drawing/2014/main" val="4279385792"/>
                    </a:ext>
                  </a:extLst>
                </a:gridCol>
                <a:gridCol w="2088107">
                  <a:extLst>
                    <a:ext uri="{9D8B030D-6E8A-4147-A177-3AD203B41FA5}">
                      <a16:colId xmlns:a16="http://schemas.microsoft.com/office/drawing/2014/main" val="1181131029"/>
                    </a:ext>
                  </a:extLst>
                </a:gridCol>
                <a:gridCol w="2019869">
                  <a:extLst>
                    <a:ext uri="{9D8B030D-6E8A-4147-A177-3AD203B41FA5}">
                      <a16:colId xmlns:a16="http://schemas.microsoft.com/office/drawing/2014/main" val="1709775336"/>
                    </a:ext>
                  </a:extLst>
                </a:gridCol>
              </a:tblGrid>
              <a:tr h="6539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Category</a:t>
                      </a:r>
                      <a:endParaRPr lang="zh-TW" altLang="en-US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File Compression</a:t>
                      </a:r>
                      <a:endParaRPr lang="zh-TW" altLang="en-US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Single Instance Storage</a:t>
                      </a: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Data Deduplication</a:t>
                      </a:r>
                    </a:p>
                  </a:txBody>
                  <a:tcPr anchor="ctr"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73019629"/>
                  </a:ext>
                </a:extLst>
              </a:tr>
              <a:tr h="73474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Comparison Level and Scope</a:t>
                      </a: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Byte 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/ Single file</a:t>
                      </a:r>
                      <a:endParaRPr lang="zh-TW" altLang="en-US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File 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/ Specified disk area</a:t>
                      </a:r>
                      <a:endParaRPr lang="zh-TW" altLang="en-US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Block / Specified disk area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387848"/>
                  </a:ext>
                </a:extLst>
              </a:tr>
              <a:tr h="73474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Suiteable Scenario</a:t>
                      </a: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Single file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Cross-files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Both single file and cross-files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537969"/>
                  </a:ext>
                </a:extLst>
              </a:tr>
              <a:tr h="73474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Typical Data Compression Rate</a:t>
                      </a: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2:1 ~ 5:1</a:t>
                      </a:r>
                      <a:endParaRPr lang="zh-TW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3:1 ~ 5:1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5:1 ~ 20:1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203001"/>
                  </a:ext>
                </a:extLst>
              </a:tr>
            </a:tbl>
          </a:graphicData>
        </a:graphic>
      </p:graphicFrame>
      <p:pic>
        <p:nvPicPr>
          <p:cNvPr id="15" name="圖片 14">
            <a:extLst>
              <a:ext uri="{FF2B5EF4-FFF2-40B4-BE49-F238E27FC236}">
                <a16:creationId xmlns:a16="http://schemas.microsoft.com/office/drawing/2014/main" id="{EFEE7A7F-8B0A-4401-AB36-57FB638E79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412" y="3924455"/>
            <a:ext cx="981756" cy="88576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1736950-62FB-442C-A3BF-D21A5FB741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412" y="4684080"/>
            <a:ext cx="981756" cy="885765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5882217B-8976-4EDE-AB25-06553DF31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85" y="30671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>
                <a:ea typeface="微軟正黑體"/>
              </a:rPr>
              <a:t>H</a:t>
            </a:r>
            <a:r>
              <a:rPr lang="zh-TW" altLang="zh-TW">
                <a:ea typeface="微軟正黑體"/>
              </a:rPr>
              <a:t>igh compression ratio</a:t>
            </a:r>
            <a:r>
              <a:rPr lang="en-US" altLang="zh-TW">
                <a:ea typeface="微軟正黑體"/>
              </a:rPr>
              <a:t>,</a:t>
            </a:r>
            <a:r>
              <a:rPr lang="zh-TW" altLang="zh-TW">
                <a:ea typeface="微軟正黑體"/>
              </a:rPr>
              <a:t> surpassing traditional data reduction technology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3011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男人 的圖片&#10;&#10;自動產生的描述">
            <a:extLst>
              <a:ext uri="{FF2B5EF4-FFF2-40B4-BE49-F238E27FC236}">
                <a16:creationId xmlns:a16="http://schemas.microsoft.com/office/drawing/2014/main" id="{A3F5064E-7D9E-46F0-9884-81BB279EF6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" y="0"/>
            <a:ext cx="12178728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F377E0EC-4739-47D2-AC8F-CA33845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09978"/>
            <a:ext cx="5047211" cy="2238044"/>
          </a:xfrm>
        </p:spPr>
        <p:txBody>
          <a:bodyPr>
            <a:normAutofit fontScale="90000"/>
          </a:bodyPr>
          <a:lstStyle/>
          <a:p>
            <a:r>
              <a:rPr lang="en-US" altLang="zh-TW" err="1">
                <a:ea typeface="微軟正黑體"/>
              </a:rPr>
              <a:t>QuDedup</a:t>
            </a:r>
            <a:r>
              <a:rPr lang="en-US" altLang="zh-TW">
                <a:ea typeface="微軟正黑體"/>
              </a:rPr>
              <a:t> Extract</a:t>
            </a:r>
            <a:r>
              <a:rPr lang="zh-TW" altLang="zh-TW" b="1">
                <a:ea typeface="微軟正黑體"/>
              </a:rPr>
              <a:t> </a:t>
            </a:r>
            <a:r>
              <a:rPr lang="en-US" altLang="zh-TW" b="1">
                <a:ea typeface="微軟正黑體"/>
              </a:rPr>
              <a:t>Tool</a:t>
            </a:r>
            <a:r>
              <a:rPr lang="en-US" altLang="zh-TW">
                <a:ea typeface="微軟正黑體"/>
              </a:rPr>
              <a:t> makes your backup data visible and portable</a:t>
            </a:r>
            <a:endParaRPr lang="en-US" altLang="zh-TW" b="1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974093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A80FF6D-907B-4CF9-9EA8-B820FFFA2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4774589" y="1825625"/>
            <a:ext cx="6561443" cy="3814792"/>
          </a:xfrm>
        </p:spPr>
      </p:pic>
      <p:sp>
        <p:nvSpPr>
          <p:cNvPr id="35" name="橢圓 34">
            <a:extLst>
              <a:ext uri="{FF2B5EF4-FFF2-40B4-BE49-F238E27FC236}">
                <a16:creationId xmlns:a16="http://schemas.microsoft.com/office/drawing/2014/main" id="{4FB90758-7EA1-41A6-A995-E3FB0796A98A}"/>
              </a:ext>
            </a:extLst>
          </p:cNvPr>
          <p:cNvSpPr/>
          <p:nvPr/>
        </p:nvSpPr>
        <p:spPr>
          <a:xfrm>
            <a:off x="9166556" y="3041886"/>
            <a:ext cx="2706638" cy="2706638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E2752-54E3-4F32-89DB-DA12341A4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cs typeface="Arial"/>
              </a:rPr>
              <a:t>What is .</a:t>
            </a:r>
            <a:r>
              <a:rPr lang="en-US" err="1">
                <a:latin typeface="Arial"/>
                <a:cs typeface="Arial"/>
              </a:rPr>
              <a:t>qdff</a:t>
            </a:r>
            <a:r>
              <a:rPr lang="en-US">
                <a:latin typeface="Arial"/>
                <a:cs typeface="Arial"/>
              </a:rPr>
              <a:t>？</a:t>
            </a:r>
            <a:endParaRPr lang="zh-TW" altLang="en-US">
              <a:latin typeface="Arial"/>
              <a:cs typeface="Arial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54C2CAE2-804B-4745-9280-9AF235AA866D}"/>
              </a:ext>
            </a:extLst>
          </p:cNvPr>
          <p:cNvGrpSpPr/>
          <p:nvPr/>
        </p:nvGrpSpPr>
        <p:grpSpPr>
          <a:xfrm rot="10800000">
            <a:off x="247381" y="1825625"/>
            <a:ext cx="4407776" cy="3814792"/>
            <a:chOff x="548526" y="1324408"/>
            <a:chExt cx="4503767" cy="4329798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C12D2BA-AE53-4C91-A788-488156852404}"/>
                </a:ext>
              </a:extLst>
            </p:cNvPr>
            <p:cNvSpPr/>
            <p:nvPr/>
          </p:nvSpPr>
          <p:spPr>
            <a:xfrm>
              <a:off x="548530" y="1324408"/>
              <a:ext cx="4503763" cy="423588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407514D-F6BE-4B41-96BA-2C98EEBB6C35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EE4CA319-B2CC-4621-BD78-F2849B7E2887}"/>
              </a:ext>
            </a:extLst>
          </p:cNvPr>
          <p:cNvSpPr/>
          <p:nvPr/>
        </p:nvSpPr>
        <p:spPr>
          <a:xfrm>
            <a:off x="5207628" y="4046307"/>
            <a:ext cx="911818" cy="225099"/>
          </a:xfrm>
          <a:prstGeom prst="rect">
            <a:avLst/>
          </a:prstGeom>
          <a:noFill/>
          <a:ln w="28575">
            <a:solidFill>
              <a:srgbClr val="0DC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2F6929A-EE7F-4636-8054-C8BB4873FAF4}"/>
              </a:ext>
            </a:extLst>
          </p:cNvPr>
          <p:cNvSpPr/>
          <p:nvPr/>
        </p:nvSpPr>
        <p:spPr>
          <a:xfrm>
            <a:off x="6573923" y="2934374"/>
            <a:ext cx="1707426" cy="934241"/>
          </a:xfrm>
          <a:prstGeom prst="rect">
            <a:avLst/>
          </a:prstGeom>
          <a:noFill/>
          <a:ln w="28575">
            <a:solidFill>
              <a:srgbClr val="0DC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C02D821-1D10-4176-9FE0-79D8F045ECBF}"/>
              </a:ext>
            </a:extLst>
          </p:cNvPr>
          <p:cNvSpPr txBox="1"/>
          <p:nvPr/>
        </p:nvSpPr>
        <p:spPr>
          <a:xfrm>
            <a:off x="307083" y="3068507"/>
            <a:ext cx="4216379" cy="1202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Storage format for deduplicated data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5750" lvl="1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 data is deduplicated in block level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AB609B8-A115-43F2-BA90-03F855B884F7}"/>
              </a:ext>
            </a:extLst>
          </p:cNvPr>
          <p:cNvSpPr txBox="1"/>
          <p:nvPr/>
        </p:nvSpPr>
        <p:spPr>
          <a:xfrm>
            <a:off x="307083" y="2123035"/>
            <a:ext cx="4407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45EED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 Knowledge of .</a:t>
            </a:r>
            <a:r>
              <a:rPr lang="en-US" altLang="zh-TW" sz="2400" b="1" err="1">
                <a:solidFill>
                  <a:srgbClr val="45EED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qdff</a:t>
            </a:r>
            <a:endParaRPr lang="zh-TW" altLang="en-US" sz="2400" b="1">
              <a:solidFill>
                <a:srgbClr val="45EED7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2400" b="1">
                <a:solidFill>
                  <a:srgbClr val="45EED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(QNAP </a:t>
            </a:r>
            <a:r>
              <a:rPr lang="en-US" altLang="zh-TW" sz="2400" b="1" err="1">
                <a:solidFill>
                  <a:srgbClr val="45EED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Dedup</a:t>
            </a:r>
            <a:r>
              <a:rPr lang="en-US" altLang="zh-TW" sz="2400" b="1">
                <a:solidFill>
                  <a:srgbClr val="45EED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File Format)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FED46443-F251-43F5-A9E0-85A4596C75DA}"/>
              </a:ext>
            </a:extLst>
          </p:cNvPr>
          <p:cNvSpPr txBox="1"/>
          <p:nvPr/>
        </p:nvSpPr>
        <p:spPr>
          <a:xfrm>
            <a:off x="307083" y="4271406"/>
            <a:ext cx="4336351" cy="12208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TW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Unable to see the file directory structure an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</a:t>
            </a:r>
            <a:r>
              <a:rPr lang="zh-TW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file</a:t>
            </a:r>
            <a:r>
              <a:rPr lang="zh-TW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contents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F</a:t>
            </a:r>
            <a:r>
              <a:rPr lang="zh-TW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ile needs to be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extracted</a:t>
            </a:r>
            <a:r>
              <a:rPr lang="zh-TW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before it can be accessed.</a:t>
            </a:r>
            <a:endParaRPr lang="en-US" altLang="zh-TW" sz="20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CDB6FFE5-21EB-43B4-9473-A9A8F8AAF102}"/>
              </a:ext>
            </a:extLst>
          </p:cNvPr>
          <p:cNvCxnSpPr>
            <a:cxnSpLocks/>
            <a:stCxn id="24" idx="3"/>
            <a:endCxn id="29" idx="1"/>
          </p:cNvCxnSpPr>
          <p:nvPr/>
        </p:nvCxnSpPr>
        <p:spPr>
          <a:xfrm flipV="1">
            <a:off x="6119446" y="3401495"/>
            <a:ext cx="454477" cy="757362"/>
          </a:xfrm>
          <a:prstGeom prst="line">
            <a:avLst/>
          </a:prstGeom>
          <a:ln w="28575">
            <a:solidFill>
              <a:srgbClr val="0DC3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圖片 33">
            <a:extLst>
              <a:ext uri="{FF2B5EF4-FFF2-40B4-BE49-F238E27FC236}">
                <a16:creationId xmlns:a16="http://schemas.microsoft.com/office/drawing/2014/main" id="{A95FC2BB-120E-4032-BA54-F19BC5FAB1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576" y="3398161"/>
            <a:ext cx="2248660" cy="217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7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12130B-1B20-4A63-BD5A-471C36136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2" y="407635"/>
            <a:ext cx="10515600" cy="1325563"/>
          </a:xfrm>
        </p:spPr>
        <p:txBody>
          <a:bodyPr/>
          <a:lstStyle/>
          <a:p>
            <a:r>
              <a:rPr lang="en-US" err="1"/>
              <a:t>QuDedup</a:t>
            </a:r>
            <a:r>
              <a:rPr lang="en-US"/>
              <a:t> Extract Tool makes .</a:t>
            </a:r>
            <a:r>
              <a:rPr lang="en-US" err="1"/>
              <a:t>qdff</a:t>
            </a:r>
            <a:r>
              <a:rPr lang="en-US"/>
              <a:t> restore without constraints</a:t>
            </a:r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CFD0F59-0387-4533-A1BD-F66D33354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860" y="2587042"/>
            <a:ext cx="4667020" cy="274923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AF5048F-CE68-465D-AB4D-6CF41F509B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35" y="2343158"/>
            <a:ext cx="2372665" cy="2301318"/>
          </a:xfrm>
          <a:prstGeom prst="rect">
            <a:avLst/>
          </a:prstGeom>
        </p:spPr>
      </p:pic>
      <p:pic>
        <p:nvPicPr>
          <p:cNvPr id="15" name="圖片 14" descr="一張含有 天空, 室外, 建築物, 城市 的圖片&#10;&#10;描述是以非常高的可信度產生">
            <a:extLst>
              <a:ext uri="{FF2B5EF4-FFF2-40B4-BE49-F238E27FC236}">
                <a16:creationId xmlns:a16="http://schemas.microsoft.com/office/drawing/2014/main" id="{301C3C3C-4053-4772-B266-738DB59C9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95" y="1504915"/>
            <a:ext cx="1637420" cy="109215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ED3968F-C555-4D57-A2D1-AE5F8BD83F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4" y="3046798"/>
            <a:ext cx="6765175" cy="58674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1B03265-F2EE-43DF-BAAA-B7BCAFD51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4" y="1895481"/>
            <a:ext cx="6765175" cy="340512"/>
          </a:xfrm>
          <a:prstGeom prst="rect">
            <a:avLst/>
          </a:prstGeom>
        </p:spPr>
      </p:pic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0216ED1E-9416-48CB-9E6C-B8FDD1112335}"/>
              </a:ext>
            </a:extLst>
          </p:cNvPr>
          <p:cNvSpPr txBox="1">
            <a:spLocks/>
          </p:cNvSpPr>
          <p:nvPr/>
        </p:nvSpPr>
        <p:spPr>
          <a:xfrm>
            <a:off x="533400" y="1895481"/>
            <a:ext cx="6538375" cy="49879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72000" indent="72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0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000" indent="7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50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" indent="7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50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" indent="7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0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" indent="7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50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0" indent="-107950">
              <a:buNone/>
            </a:pPr>
            <a:r>
              <a:rPr lang="zh-TW" altLang="zh-TW" sz="2000">
                <a:latin typeface="Arial"/>
                <a:ea typeface="新細明體"/>
                <a:cs typeface="Arial"/>
              </a:rPr>
              <a:t>The after </a:t>
            </a:r>
            <a:r>
              <a:rPr lang="en-US" altLang="zh-TW" sz="2000">
                <a:latin typeface="Arial"/>
                <a:ea typeface="新細明體"/>
                <a:cs typeface="Arial"/>
              </a:rPr>
              <a:t>e</a:t>
            </a:r>
            <a:r>
              <a:rPr lang="zh-TW" altLang="zh-TW" sz="2000">
                <a:latin typeface="Arial"/>
                <a:ea typeface="新細明體"/>
                <a:cs typeface="Arial"/>
              </a:rPr>
              <a:t>ffect</a:t>
            </a:r>
            <a:r>
              <a:rPr lang="zh-TW" altLang="en-US" sz="2000">
                <a:latin typeface="Arial"/>
                <a:ea typeface="新細明體"/>
                <a:cs typeface="Arial"/>
              </a:rPr>
              <a:t> </a:t>
            </a:r>
            <a:r>
              <a:rPr lang="zh-TW" altLang="zh-TW" sz="2000">
                <a:latin typeface="Arial"/>
                <a:ea typeface="新細明體"/>
                <a:cs typeface="Arial"/>
              </a:rPr>
              <a:t>of data </a:t>
            </a:r>
            <a:r>
              <a:rPr lang="en-US" altLang="zh-TW" sz="2000">
                <a:latin typeface="Arial"/>
                <a:ea typeface="新細明體"/>
                <a:cs typeface="Arial"/>
              </a:rPr>
              <a:t>deduplication</a:t>
            </a:r>
            <a:endParaRPr lang="zh-TW" altLang="en-US" sz="2000">
              <a:latin typeface="Arial"/>
              <a:ea typeface="新細明體"/>
              <a:cs typeface="Arial"/>
            </a:endParaRPr>
          </a:p>
          <a:p>
            <a:pPr marL="107950" indent="-107950"/>
            <a:r>
              <a:rPr lang="zh-TW" altLang="zh-TW" sz="1800">
                <a:latin typeface="Arial"/>
                <a:ea typeface="新細明體"/>
                <a:cs typeface="Arial"/>
              </a:rPr>
              <a:t>Backup files cannot be </a:t>
            </a:r>
            <a:r>
              <a:rPr lang="en-US" altLang="zh-TW" sz="1800">
                <a:latin typeface="Arial"/>
                <a:ea typeface="新細明體"/>
                <a:cs typeface="Arial"/>
              </a:rPr>
              <a:t>v</a:t>
            </a:r>
            <a:r>
              <a:rPr lang="zh-TW" altLang="zh-TW" sz="1800">
                <a:latin typeface="Arial"/>
                <a:ea typeface="新細明體"/>
                <a:cs typeface="Arial"/>
              </a:rPr>
              <a:t>iewed after</a:t>
            </a:r>
            <a:r>
              <a:rPr lang="zh-TW" altLang="en-US" sz="1800">
                <a:latin typeface="Arial"/>
                <a:ea typeface="新細明體"/>
                <a:cs typeface="Arial"/>
              </a:rPr>
              <a:t> deduplication.</a:t>
            </a:r>
          </a:p>
          <a:p>
            <a:pPr marL="107950" indent="-107950"/>
            <a:r>
              <a:rPr lang="zh-TW" altLang="zh-TW" sz="1800">
                <a:latin typeface="Arial"/>
                <a:ea typeface="新細明體"/>
                <a:cs typeface="Arial"/>
              </a:rPr>
              <a:t>Backup files need to be restored to</a:t>
            </a:r>
            <a:r>
              <a:rPr lang="zh-TW" altLang="en-US" sz="1800">
                <a:latin typeface="Arial"/>
                <a:ea typeface="新細明體"/>
                <a:cs typeface="Arial"/>
              </a:rPr>
              <a:t> t</a:t>
            </a:r>
            <a:r>
              <a:rPr lang="en-US" altLang="zh-TW" sz="1800">
                <a:latin typeface="Arial"/>
                <a:ea typeface="新細明體"/>
                <a:cs typeface="Arial"/>
              </a:rPr>
              <a:t>h</a:t>
            </a:r>
            <a:r>
              <a:rPr lang="en-US" altLang="en-US" sz="1800">
                <a:latin typeface="Arial"/>
                <a:cs typeface="Arial"/>
              </a:rPr>
              <a:t>e</a:t>
            </a:r>
            <a:r>
              <a:rPr lang="zh-TW" altLang="zh-TW" sz="1800">
                <a:latin typeface="Arial"/>
                <a:ea typeface="新細明體"/>
                <a:cs typeface="Arial"/>
              </a:rPr>
              <a:t> source</a:t>
            </a:r>
            <a:r>
              <a:rPr lang="zh-TW" altLang="en-US" sz="1800">
                <a:latin typeface="Arial"/>
                <a:ea typeface="新細明體"/>
                <a:cs typeface="Arial"/>
              </a:rPr>
              <a:t> befo</a:t>
            </a:r>
            <a:r>
              <a:rPr lang="en-US" altLang="zh-TW" sz="1800">
                <a:latin typeface="Arial"/>
                <a:ea typeface="新細明體"/>
                <a:cs typeface="Arial"/>
              </a:rPr>
              <a:t>r</a:t>
            </a:r>
            <a:r>
              <a:rPr lang="en-US" altLang="en-US" sz="1800">
                <a:latin typeface="Arial"/>
                <a:cs typeface="Arial"/>
              </a:rPr>
              <a:t>e</a:t>
            </a:r>
            <a:r>
              <a:rPr lang="zh-TW" altLang="zh-TW" sz="1800">
                <a:latin typeface="Arial"/>
                <a:ea typeface="新細明體"/>
                <a:cs typeface="Arial"/>
              </a:rPr>
              <a:t> access</a:t>
            </a:r>
            <a:r>
              <a:rPr lang="en-US" altLang="zh-TW" sz="1800">
                <a:latin typeface="Arial"/>
                <a:ea typeface="新細明體"/>
                <a:cs typeface="Arial"/>
              </a:rPr>
              <a:t>.</a:t>
            </a:r>
            <a:endParaRPr lang="zh-TW" altLang="en-US" sz="1800">
              <a:latin typeface="Arial"/>
              <a:ea typeface="新細明體"/>
              <a:cs typeface="Arial"/>
            </a:endParaRPr>
          </a:p>
          <a:p>
            <a:pPr marL="107950" indent="-107950">
              <a:buNone/>
            </a:pPr>
            <a:r>
              <a:rPr lang="en-US" altLang="zh-TW" sz="2000">
                <a:latin typeface="Arial"/>
                <a:ea typeface="新細明體"/>
                <a:cs typeface="Arial"/>
              </a:rPr>
              <a:t>All</a:t>
            </a:r>
            <a:r>
              <a:rPr lang="zh-TW" altLang="zh-TW" sz="2000">
                <a:latin typeface="Arial"/>
                <a:ea typeface="新細明體"/>
                <a:cs typeface="Arial"/>
              </a:rPr>
              <a:t> new QuDedup Extract Tool allows you to take TB-level </a:t>
            </a:r>
            <a:r>
              <a:rPr lang="zh-TW" altLang="en-US" sz="2000">
                <a:latin typeface="Arial"/>
                <a:ea typeface="新細明體"/>
                <a:cs typeface="Arial"/>
              </a:rPr>
              <a:t> </a:t>
            </a:r>
            <a:r>
              <a:rPr lang="zh-TW" altLang="zh-TW" sz="2000">
                <a:latin typeface="Arial"/>
                <a:ea typeface="新細明體"/>
                <a:cs typeface="Arial"/>
              </a:rPr>
              <a:t>file with you.</a:t>
            </a:r>
            <a:endParaRPr lang="en-US" altLang="zh-TW" sz="2000">
              <a:latin typeface="Arial"/>
              <a:ea typeface="新細明體"/>
              <a:cs typeface="Arial"/>
            </a:endParaRPr>
          </a:p>
          <a:p>
            <a:pPr marL="107950" indent="-107950"/>
            <a:r>
              <a:rPr lang="zh-TW" altLang="en-US" sz="1800"/>
              <a:t>File Restore Anywhere</a:t>
            </a:r>
            <a:endParaRPr lang="en-US" altLang="zh-TW" sz="1800"/>
          </a:p>
          <a:p>
            <a:pPr marL="107950" lvl="1" indent="-107950"/>
            <a:r>
              <a:rPr lang="zh-TW" altLang="en-US" sz="1800">
                <a:latin typeface="Arial"/>
                <a:ea typeface="新細明體"/>
                <a:cs typeface="Arial"/>
              </a:rPr>
              <a:t>Bakcup files can be resotred directly on multiple platforms(</a:t>
            </a:r>
            <a:r>
              <a:rPr lang="en-US" altLang="zh-TW" sz="1800">
                <a:latin typeface="Arial"/>
                <a:ea typeface="新細明體"/>
                <a:cs typeface="Arial"/>
              </a:rPr>
              <a:t>Windows / Mac / Linux(Ubuntu)</a:t>
            </a:r>
            <a:endParaRPr lang="zh-TW" altLang="en-US" sz="1800">
              <a:latin typeface="Arial"/>
              <a:ea typeface="新細明體"/>
              <a:cs typeface="Arial"/>
            </a:endParaRPr>
          </a:p>
          <a:p>
            <a:pPr marL="107950" indent="-107950"/>
            <a:r>
              <a:rPr lang="zh-TW" altLang="en-US" sz="1800"/>
              <a:t>File Preview</a:t>
            </a:r>
            <a:endParaRPr lang="en-US" altLang="zh-TW" sz="1800"/>
          </a:p>
          <a:p>
            <a:pPr marL="107950" lvl="1" indent="-107950"/>
            <a:r>
              <a:rPr lang="zh-TW" altLang="zh-TW" sz="1800">
                <a:latin typeface="Arial"/>
                <a:ea typeface="新細明體"/>
                <a:cs typeface="Arial"/>
              </a:rPr>
              <a:t>The backup file can be previewed before</a:t>
            </a:r>
            <a:r>
              <a:rPr lang="zh-TW" altLang="en-US" sz="1800">
                <a:latin typeface="Arial"/>
                <a:ea typeface="新細明體"/>
                <a:cs typeface="Arial"/>
              </a:rPr>
              <a:t> restorati</a:t>
            </a:r>
            <a:r>
              <a:rPr lang="en-US" altLang="zh-TW" sz="1800">
                <a:latin typeface="Arial"/>
                <a:ea typeface="新細明體"/>
                <a:cs typeface="Arial"/>
              </a:rPr>
              <a:t>o</a:t>
            </a:r>
            <a:r>
              <a:rPr lang="en-US" altLang="en-US" sz="1800">
                <a:latin typeface="Arial"/>
                <a:cs typeface="Arial"/>
              </a:rPr>
              <a:t>n</a:t>
            </a:r>
            <a:r>
              <a:rPr lang="zh-TW" altLang="zh-TW" sz="1800">
                <a:latin typeface="Arial"/>
                <a:ea typeface="新細明體"/>
                <a:cs typeface="Arial"/>
              </a:rPr>
              <a:t> to view the content differences in each version.</a:t>
            </a:r>
            <a:endParaRPr lang="en-US" altLang="zh-TW" sz="1800">
              <a:latin typeface="Arial"/>
              <a:ea typeface="新細明體"/>
              <a:cs typeface="Arial"/>
            </a:endParaRPr>
          </a:p>
          <a:p>
            <a:pPr marL="107950" lvl="1" indent="-107950"/>
            <a:r>
              <a:rPr lang="en-US" altLang="zh-TW" sz="1800">
                <a:latin typeface="Arial"/>
                <a:ea typeface="新細明體"/>
                <a:cs typeface="Arial"/>
              </a:rPr>
              <a:t>S</a:t>
            </a:r>
            <a:r>
              <a:rPr lang="zh-TW" altLang="zh-TW" sz="1800">
                <a:latin typeface="Arial"/>
                <a:ea typeface="新細明體"/>
                <a:cs typeface="Arial"/>
              </a:rPr>
              <a:t>ingle folder</a:t>
            </a:r>
            <a:r>
              <a:rPr lang="en-US" altLang="zh-TW" sz="1800">
                <a:latin typeface="Arial"/>
                <a:ea typeface="新細明體"/>
                <a:cs typeface="Arial"/>
              </a:rPr>
              <a:t>/</a:t>
            </a:r>
            <a:r>
              <a:rPr lang="zh-TW" altLang="zh-TW" sz="1800">
                <a:latin typeface="Arial"/>
                <a:ea typeface="新細明體"/>
                <a:cs typeface="Arial"/>
              </a:rPr>
              <a:t>file restor</a:t>
            </a:r>
            <a:r>
              <a:rPr lang="en-US" altLang="zh-TW" sz="1800" err="1">
                <a:latin typeface="Arial"/>
                <a:ea typeface="新細明體"/>
                <a:cs typeface="Arial"/>
              </a:rPr>
              <a:t>ation</a:t>
            </a:r>
            <a:endParaRPr lang="en-US" altLang="zh-TW" sz="180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84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BCF59-B1AA-4E4E-93AD-51D72D814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41" y="374271"/>
            <a:ext cx="9821779" cy="1325563"/>
          </a:xfrm>
        </p:spPr>
        <p:txBody>
          <a:bodyPr/>
          <a:lstStyle/>
          <a:p>
            <a:r>
              <a:rPr lang="zh-TW" altLang="en-US"/>
              <a:t>Bring your backup data by a single USB drive</a:t>
            </a: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41483910-C148-4665-95A9-CB0593547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9056" y="1899667"/>
            <a:ext cx="8591550" cy="4095750"/>
          </a:xfrm>
          <a:prstGeom prst="rect">
            <a:avLst/>
          </a:prstGeom>
        </p:spPr>
      </p:pic>
      <p:sp>
        <p:nvSpPr>
          <p:cNvPr id="14" name="TextBox 68">
            <a:extLst>
              <a:ext uri="{FF2B5EF4-FFF2-40B4-BE49-F238E27FC236}">
                <a16:creationId xmlns:a16="http://schemas.microsoft.com/office/drawing/2014/main" id="{BDA491FE-6423-408C-9928-546F5CFCC975}"/>
              </a:ext>
            </a:extLst>
          </p:cNvPr>
          <p:cNvSpPr txBox="1"/>
          <p:nvPr/>
        </p:nvSpPr>
        <p:spPr>
          <a:xfrm>
            <a:off x="1273878" y="5968850"/>
            <a:ext cx="114731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10 TB</a:t>
            </a:r>
          </a:p>
        </p:txBody>
      </p:sp>
      <p:sp>
        <p:nvSpPr>
          <p:cNvPr id="15" name="TextBox 70">
            <a:extLst>
              <a:ext uri="{FF2B5EF4-FFF2-40B4-BE49-F238E27FC236}">
                <a16:creationId xmlns:a16="http://schemas.microsoft.com/office/drawing/2014/main" id="{E7DF1717-469E-47DD-82D5-47186A3ED493}"/>
              </a:ext>
            </a:extLst>
          </p:cNvPr>
          <p:cNvSpPr txBox="1"/>
          <p:nvPr/>
        </p:nvSpPr>
        <p:spPr>
          <a:xfrm>
            <a:off x="2957301" y="5968850"/>
            <a:ext cx="1477992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1~2.5 TB</a:t>
            </a:r>
          </a:p>
        </p:txBody>
      </p:sp>
      <p:sp>
        <p:nvSpPr>
          <p:cNvPr id="16" name="TextBox 70">
            <a:extLst>
              <a:ext uri="{FF2B5EF4-FFF2-40B4-BE49-F238E27FC236}">
                <a16:creationId xmlns:a16="http://schemas.microsoft.com/office/drawing/2014/main" id="{FF469B60-9F4E-420F-A00D-E35C49EA9CF9}"/>
              </a:ext>
            </a:extLst>
          </p:cNvPr>
          <p:cNvSpPr txBox="1"/>
          <p:nvPr/>
        </p:nvSpPr>
        <p:spPr>
          <a:xfrm>
            <a:off x="7598889" y="5968850"/>
            <a:ext cx="1477992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1~2.5 TB</a:t>
            </a:r>
          </a:p>
        </p:txBody>
      </p:sp>
      <p:sp>
        <p:nvSpPr>
          <p:cNvPr id="17" name="TextBox 68">
            <a:extLst>
              <a:ext uri="{FF2B5EF4-FFF2-40B4-BE49-F238E27FC236}">
                <a16:creationId xmlns:a16="http://schemas.microsoft.com/office/drawing/2014/main" id="{3444E135-9A77-45FE-BDDD-E026669CBD57}"/>
              </a:ext>
            </a:extLst>
          </p:cNvPr>
          <p:cNvSpPr txBox="1"/>
          <p:nvPr/>
        </p:nvSpPr>
        <p:spPr>
          <a:xfrm>
            <a:off x="9228440" y="5968850"/>
            <a:ext cx="114731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10 TB</a:t>
            </a:r>
          </a:p>
        </p:txBody>
      </p:sp>
      <p:pic>
        <p:nvPicPr>
          <p:cNvPr id="18" name="圖片 30">
            <a:extLst>
              <a:ext uri="{FF2B5EF4-FFF2-40B4-BE49-F238E27FC236}">
                <a16:creationId xmlns:a16="http://schemas.microsoft.com/office/drawing/2014/main" id="{81346FE2-C494-40D8-B154-F9F5760C1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15" y="2083600"/>
            <a:ext cx="816277" cy="799749"/>
          </a:xfrm>
          <a:prstGeom prst="rect">
            <a:avLst/>
          </a:prstGeom>
        </p:spPr>
      </p:pic>
      <p:pic>
        <p:nvPicPr>
          <p:cNvPr id="19" name="圖片 18" descr="一張含有 向量圖形 的圖片&#10;&#10;自動產生的描述">
            <a:extLst>
              <a:ext uri="{FF2B5EF4-FFF2-40B4-BE49-F238E27FC236}">
                <a16:creationId xmlns:a16="http://schemas.microsoft.com/office/drawing/2014/main" id="{467E6A18-35F0-41EE-86FE-217CB4A2BE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97" y="2531675"/>
            <a:ext cx="915500" cy="9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15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39F4ABF0-0A89-4718-BB57-7E4FC3DE9B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50" y="1766992"/>
            <a:ext cx="10036343" cy="453156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Backup data can</a:t>
            </a:r>
            <a:r>
              <a:rPr lang="zh-TW" altLang="en-US"/>
              <a:t> </a:t>
            </a:r>
            <a:r>
              <a:rPr lang="en-US" altLang="zh-TW"/>
              <a:t>be</a:t>
            </a:r>
            <a:r>
              <a:rPr lang="zh-TW" altLang="en-US"/>
              <a:t> </a:t>
            </a:r>
            <a:r>
              <a:rPr lang="zh-TW"/>
              <a:t>restored in different places and taken anywhere</a:t>
            </a:r>
            <a:endParaRPr lang="zh-TW" altLang="en-US"/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B035A960-CA8C-4101-AAD8-7604B87F24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31" y="4336199"/>
            <a:ext cx="498390" cy="498390"/>
          </a:xfrm>
          <a:prstGeom prst="rect">
            <a:avLst/>
          </a:prstGeom>
        </p:spPr>
      </p:pic>
      <p:pic>
        <p:nvPicPr>
          <p:cNvPr id="8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2B339346-31F8-4744-BC47-1038CD33F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465" y="2407659"/>
            <a:ext cx="804135" cy="8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ç¸éåç">
            <a:extLst>
              <a:ext uri="{FF2B5EF4-FFF2-40B4-BE49-F238E27FC236}">
                <a16:creationId xmlns:a16="http://schemas.microsoft.com/office/drawing/2014/main" id="{0F52497F-BDD6-49ED-8EB2-AC8BD01AB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248" y="3879890"/>
            <a:ext cx="804135" cy="6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DF43F50-4F26-41B7-AF95-2ADF49DE1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701" y="5117029"/>
            <a:ext cx="699805" cy="72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文字方塊 82">
            <a:extLst>
              <a:ext uri="{FF2B5EF4-FFF2-40B4-BE49-F238E27FC236}">
                <a16:creationId xmlns:a16="http://schemas.microsoft.com/office/drawing/2014/main" id="{CCC6FA94-66FB-4241-92CC-113AFFA4C54A}"/>
              </a:ext>
            </a:extLst>
          </p:cNvPr>
          <p:cNvSpPr txBox="1"/>
          <p:nvPr/>
        </p:nvSpPr>
        <p:spPr>
          <a:xfrm>
            <a:off x="961782" y="1875449"/>
            <a:ext cx="329514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/>
              <a:t>Access from local NAS(via HBS)</a:t>
            </a:r>
            <a:endParaRPr lang="en-US" altLang="zh-TW" sz="1600" b="1">
              <a:cs typeface="Calibri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DD3288A-99F4-49ED-BB8C-63A4831F4CB2}"/>
              </a:ext>
            </a:extLst>
          </p:cNvPr>
          <p:cNvSpPr txBox="1"/>
          <p:nvPr/>
        </p:nvSpPr>
        <p:spPr>
          <a:xfrm>
            <a:off x="3977059" y="1875449"/>
            <a:ext cx="382379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 spc="-150"/>
              <a:t>Access from remote NAS (via File Station)</a:t>
            </a:r>
            <a:endParaRPr lang="zh-TW" altLang="en-US" sz="1600" b="1" spc="-150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A319F260-BFAA-4B45-93CC-299874449B3F}"/>
              </a:ext>
            </a:extLst>
          </p:cNvPr>
          <p:cNvSpPr txBox="1"/>
          <p:nvPr/>
        </p:nvSpPr>
        <p:spPr>
          <a:xfrm>
            <a:off x="7780782" y="1875449"/>
            <a:ext cx="352201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>
                <a:latin typeface="Microsoft JhengHei"/>
                <a:ea typeface="Microsoft JhengHei"/>
                <a:cs typeface="Calibri"/>
              </a:rPr>
              <a:t> </a:t>
            </a:r>
            <a:r>
              <a:rPr lang="en-US" altLang="zh-TW" sz="1600" b="1"/>
              <a:t>Carry and Use</a:t>
            </a:r>
            <a:endParaRPr lang="zh-TW" altLang="en-US" sz="1600" b="1"/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BDF41CD5-6412-4C0F-ACFB-94B1002B3075}"/>
              </a:ext>
            </a:extLst>
          </p:cNvPr>
          <p:cNvSpPr txBox="1"/>
          <p:nvPr/>
        </p:nvSpPr>
        <p:spPr>
          <a:xfrm>
            <a:off x="2520118" y="3365029"/>
            <a:ext cx="8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/>
              <a:t>Taipei</a:t>
            </a:r>
            <a:endParaRPr lang="zh-TW" altLang="en-US" sz="1600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6F9FD99-9B73-4D72-AB02-6DB1430A108B}"/>
              </a:ext>
            </a:extLst>
          </p:cNvPr>
          <p:cNvSpPr txBox="1"/>
          <p:nvPr/>
        </p:nvSpPr>
        <p:spPr>
          <a:xfrm>
            <a:off x="2520118" y="5498629"/>
            <a:ext cx="8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/>
              <a:t>Taipei</a:t>
            </a:r>
            <a:endParaRPr lang="zh-TW" altLang="en-US" sz="1600"/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4690E916-4047-4A44-A296-9430EA77ECD4}"/>
              </a:ext>
            </a:extLst>
          </p:cNvPr>
          <p:cNvSpPr txBox="1"/>
          <p:nvPr/>
        </p:nvSpPr>
        <p:spPr>
          <a:xfrm>
            <a:off x="3042936" y="2539994"/>
            <a:ext cx="16847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 spc="-150">
                <a:solidFill>
                  <a:schemeClr val="bg1"/>
                </a:solidFill>
              </a:rPr>
              <a:t>Backup/Restore</a:t>
            </a:r>
            <a:endParaRPr lang="zh-TW" altLang="en-US" sz="1500" b="1" spc="-150">
              <a:solidFill>
                <a:schemeClr val="bg1"/>
              </a:solidFill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C1A4531A-4D57-44C9-ABF2-504CBA8419F8}"/>
              </a:ext>
            </a:extLst>
          </p:cNvPr>
          <p:cNvSpPr txBox="1"/>
          <p:nvPr/>
        </p:nvSpPr>
        <p:spPr>
          <a:xfrm>
            <a:off x="5250400" y="3282616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6ED3318F-957C-4EF9-A18E-33B0660CE389}"/>
              </a:ext>
            </a:extLst>
          </p:cNvPr>
          <p:cNvSpPr txBox="1"/>
          <p:nvPr/>
        </p:nvSpPr>
        <p:spPr>
          <a:xfrm>
            <a:off x="5914103" y="4287297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CE9D8E79-4DD6-4C55-BD78-71A29A8478ED}"/>
              </a:ext>
            </a:extLst>
          </p:cNvPr>
          <p:cNvSpPr txBox="1"/>
          <p:nvPr/>
        </p:nvSpPr>
        <p:spPr>
          <a:xfrm>
            <a:off x="9474507" y="2283242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EC7F7F2E-354D-4199-89AC-BBD1A5D881FF}"/>
              </a:ext>
            </a:extLst>
          </p:cNvPr>
          <p:cNvSpPr txBox="1"/>
          <p:nvPr/>
        </p:nvSpPr>
        <p:spPr>
          <a:xfrm>
            <a:off x="9474507" y="3694947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D030BD13-9D1E-45BB-BCD6-0390051D577D}"/>
              </a:ext>
            </a:extLst>
          </p:cNvPr>
          <p:cNvSpPr txBox="1"/>
          <p:nvPr/>
        </p:nvSpPr>
        <p:spPr>
          <a:xfrm>
            <a:off x="9474507" y="5074568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C2227382-0BEC-48EA-B0BA-063222877B9F}"/>
              </a:ext>
            </a:extLst>
          </p:cNvPr>
          <p:cNvSpPr txBox="1"/>
          <p:nvPr/>
        </p:nvSpPr>
        <p:spPr>
          <a:xfrm>
            <a:off x="6862562" y="4516205"/>
            <a:ext cx="165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cs typeface="Calibri"/>
              </a:rPr>
              <a:t>CIFS / NFS / FTP</a:t>
            </a: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AEACF4D9-EF1E-47A8-BA43-B40D8C083FF5}"/>
              </a:ext>
            </a:extLst>
          </p:cNvPr>
          <p:cNvSpPr txBox="1"/>
          <p:nvPr/>
        </p:nvSpPr>
        <p:spPr>
          <a:xfrm>
            <a:off x="10317178" y="3080904"/>
            <a:ext cx="68668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latin typeface="Microsoft JhengHei"/>
                <a:ea typeface="Microsoft JhengHei"/>
              </a:rPr>
              <a:t>Tokyo</a:t>
            </a:r>
            <a:endParaRPr lang="zh-TW" altLang="en-US" sz="1200" b="1">
              <a:latin typeface="Microsoft JhengHei"/>
              <a:ea typeface="Microsoft JhengHei"/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1E19EF12-76E3-4E69-8AEF-8879CF4322F8}"/>
              </a:ext>
            </a:extLst>
          </p:cNvPr>
          <p:cNvSpPr txBox="1"/>
          <p:nvPr/>
        </p:nvSpPr>
        <p:spPr>
          <a:xfrm>
            <a:off x="10103177" y="4484833"/>
            <a:ext cx="99348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latin typeface="Microsoft JhengHei"/>
                <a:ea typeface="Microsoft JhengHei"/>
                <a:cs typeface="Calibri"/>
              </a:rPr>
              <a:t>New York</a:t>
            </a: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82BCF5D1-CE85-4D94-99B4-0508E83C31A8}"/>
              </a:ext>
            </a:extLst>
          </p:cNvPr>
          <p:cNvSpPr txBox="1"/>
          <p:nvPr/>
        </p:nvSpPr>
        <p:spPr>
          <a:xfrm>
            <a:off x="10250435" y="5833352"/>
            <a:ext cx="77948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latin typeface="Microsoft JhengHei"/>
                <a:ea typeface="Microsoft JhengHei"/>
              </a:rPr>
              <a:t>Beijing</a:t>
            </a:r>
            <a:endParaRPr lang="zh-TW" altLang="en-US" sz="1200" b="1">
              <a:latin typeface="Microsoft JhengHei"/>
              <a:ea typeface="Microsoft JhengHei"/>
            </a:endParaRPr>
          </a:p>
        </p:txBody>
      </p:sp>
      <p:pic>
        <p:nvPicPr>
          <p:cNvPr id="99" name="圖片 98">
            <a:extLst>
              <a:ext uri="{FF2B5EF4-FFF2-40B4-BE49-F238E27FC236}">
                <a16:creationId xmlns:a16="http://schemas.microsoft.com/office/drawing/2014/main" id="{87E55CFA-44D0-4CFE-8B69-8A0622B3F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43" y="4224045"/>
            <a:ext cx="498390" cy="498390"/>
          </a:xfrm>
          <a:prstGeom prst="rect">
            <a:avLst/>
          </a:prstGeom>
        </p:spPr>
      </p:pic>
      <p:pic>
        <p:nvPicPr>
          <p:cNvPr id="100" name="圖片 99">
            <a:extLst>
              <a:ext uri="{FF2B5EF4-FFF2-40B4-BE49-F238E27FC236}">
                <a16:creationId xmlns:a16="http://schemas.microsoft.com/office/drawing/2014/main" id="{0382FD9D-9BE9-4E76-A9D6-75266ADDA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43" y="2828382"/>
            <a:ext cx="498390" cy="498390"/>
          </a:xfrm>
          <a:prstGeom prst="rect">
            <a:avLst/>
          </a:prstGeom>
        </p:spPr>
      </p:pic>
      <p:pic>
        <p:nvPicPr>
          <p:cNvPr id="101" name="圖片 100">
            <a:extLst>
              <a:ext uri="{FF2B5EF4-FFF2-40B4-BE49-F238E27FC236}">
                <a16:creationId xmlns:a16="http://schemas.microsoft.com/office/drawing/2014/main" id="{F8D3DDA7-E95D-45C7-B135-9B0F6F862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43" y="5587625"/>
            <a:ext cx="498390" cy="498390"/>
          </a:xfrm>
          <a:prstGeom prst="rect">
            <a:avLst/>
          </a:prstGeom>
        </p:spPr>
      </p:pic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D04D0945-261E-4847-B07A-B91228EC827D}"/>
              </a:ext>
            </a:extLst>
          </p:cNvPr>
          <p:cNvSpPr txBox="1"/>
          <p:nvPr/>
        </p:nvSpPr>
        <p:spPr>
          <a:xfrm>
            <a:off x="5491633" y="5820579"/>
            <a:ext cx="184923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/>
              <a:t>Access from Cloud</a:t>
            </a:r>
            <a:endParaRPr lang="zh-TW" altLang="en-US" sz="1600" b="1"/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5F92F191-45B4-4296-ACB1-C70297F0DB9F}"/>
              </a:ext>
            </a:extLst>
          </p:cNvPr>
          <p:cNvSpPr txBox="1"/>
          <p:nvPr/>
        </p:nvSpPr>
        <p:spPr>
          <a:xfrm>
            <a:off x="4186348" y="3582779"/>
            <a:ext cx="3555123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latin typeface="Microsoft JhengHei"/>
                <a:ea typeface="Microsoft JhengHei"/>
                <a:cs typeface="Calibri"/>
              </a:rPr>
              <a:t>File Station with QuDedup, coming soon...</a:t>
            </a: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4BC4D0E5-FFE6-480F-942C-88B1058BCDBB}"/>
              </a:ext>
            </a:extLst>
          </p:cNvPr>
          <p:cNvSpPr txBox="1"/>
          <p:nvPr/>
        </p:nvSpPr>
        <p:spPr>
          <a:xfrm>
            <a:off x="986823" y="5816226"/>
            <a:ext cx="3478923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200" b="1">
                <a:latin typeface="Microsoft JhengHei"/>
                <a:ea typeface="Microsoft JhengHei"/>
                <a:cs typeface="Calibri"/>
              </a:rPr>
              <a:t>File Station with QuDedup, coming soon...</a:t>
            </a:r>
          </a:p>
          <a:p>
            <a:pPr algn="ctr"/>
            <a:endParaRPr lang="zh-TW" altLang="en-US" sz="1200" b="1">
              <a:latin typeface="Microsoft JhengHei"/>
              <a:ea typeface="Microsoft JhengHei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F4832B1-DD58-43ED-BE7B-5E58A37E77AA}"/>
              </a:ext>
            </a:extLst>
          </p:cNvPr>
          <p:cNvSpPr txBox="1"/>
          <p:nvPr/>
        </p:nvSpPr>
        <p:spPr>
          <a:xfrm>
            <a:off x="3560189" y="3800130"/>
            <a:ext cx="1078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</a:rPr>
              <a:t>TCP BBR</a:t>
            </a:r>
            <a:endParaRPr lang="zh-TW" altLang="en-US" sz="1200" b="1" spc="-1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72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個人, 男人, 室內, 牆 的圖片&#10;&#10;自動產生的描述">
            <a:extLst>
              <a:ext uri="{FF2B5EF4-FFF2-40B4-BE49-F238E27FC236}">
                <a16:creationId xmlns:a16="http://schemas.microsoft.com/office/drawing/2014/main" id="{6E324EB8-2B85-4F62-9B87-21E4EE589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5" y="258633"/>
            <a:ext cx="11715280" cy="637662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D31847F-AFA2-47C6-B292-023A8B1CF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5063"/>
            <a:ext cx="10515600" cy="1325563"/>
          </a:xfrm>
        </p:spPr>
        <p:txBody>
          <a:bodyPr/>
          <a:lstStyle/>
          <a:p>
            <a:r>
              <a:rPr lang="en-US" altLang="zh-TW" sz="4000">
                <a:latin typeface="Arial"/>
                <a:ea typeface="新細明體"/>
                <a:cs typeface="Arial"/>
              </a:rPr>
              <a:t>S</a:t>
            </a:r>
            <a:r>
              <a:rPr lang="zh-TW" altLang="zh-TW" sz="4000">
                <a:latin typeface="Arial"/>
                <a:ea typeface="新細明體"/>
                <a:cs typeface="Arial"/>
              </a:rPr>
              <a:t>ce</a:t>
            </a:r>
            <a:r>
              <a:rPr lang="en-US" altLang="zh-TW" sz="4000">
                <a:latin typeface="Arial"/>
                <a:ea typeface="新細明體"/>
                <a:cs typeface="Arial"/>
              </a:rPr>
              <a:t>n</a:t>
            </a:r>
            <a:r>
              <a:rPr lang="zh-TW" altLang="zh-TW" sz="4000">
                <a:latin typeface="Arial"/>
                <a:ea typeface="新細明體"/>
                <a:cs typeface="Arial"/>
              </a:rPr>
              <a:t>ario</a:t>
            </a:r>
            <a:r>
              <a:rPr lang="zh-TW" altLang="en-US" sz="4000">
                <a:latin typeface="Arial"/>
                <a:ea typeface="新細明體"/>
                <a:cs typeface="Arial"/>
              </a:rPr>
              <a:t> of QuDedup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1A0872-CCD7-4C3C-9944-FF5114183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2799"/>
            <a:ext cx="5521960" cy="310897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71755" indent="0">
              <a:buNone/>
            </a:pPr>
            <a:r>
              <a:rPr lang="en" b="1">
                <a:latin typeface="Arial"/>
                <a:ea typeface="+mn-lt"/>
                <a:cs typeface="Arial"/>
              </a:rPr>
              <a:t>IT staff who needs to back up a large amount of data every day</a:t>
            </a:r>
            <a:endParaRPr lang="zh-TW" altLang="en-US" b="1"/>
          </a:p>
          <a:p>
            <a:pPr marL="71755" indent="0">
              <a:buNone/>
            </a:pPr>
            <a:r>
              <a:rPr lang="en" altLang="zh-TW" sz="2200">
                <a:latin typeface="Arial"/>
                <a:ea typeface="+mn-lt"/>
                <a:cs typeface="+mn-lt"/>
              </a:rPr>
              <a:t>IT needs back up a lot of mail and database every day. A large amount of data must be backed up even after the working hours. And the backup should be stored with multi-version on the limited storage space.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64CBA56-C672-4DF4-9B62-70CDBA08F957}"/>
              </a:ext>
            </a:extLst>
          </p:cNvPr>
          <p:cNvSpPr txBox="1"/>
          <p:nvPr/>
        </p:nvSpPr>
        <p:spPr>
          <a:xfrm>
            <a:off x="1000429" y="1902533"/>
            <a:ext cx="1885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>
                <a:solidFill>
                  <a:srgbClr val="00206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</a:t>
            </a:r>
            <a:r>
              <a:rPr lang="en-US" altLang="zh-TW" sz="26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ce</a:t>
            </a:r>
            <a:r>
              <a:rPr lang="en-US" altLang="zh-TW" sz="2600">
                <a:solidFill>
                  <a:srgbClr val="00206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</a:t>
            </a:r>
            <a:r>
              <a:rPr lang="en-US" altLang="zh-TW" sz="26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ario 1</a:t>
            </a:r>
            <a:endParaRPr lang="zh-TW" altLang="zh-TW" sz="26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B199FAB-46AC-4FD3-85F2-16BB876FDF91}"/>
              </a:ext>
            </a:extLst>
          </p:cNvPr>
          <p:cNvSpPr/>
          <p:nvPr/>
        </p:nvSpPr>
        <p:spPr>
          <a:xfrm>
            <a:off x="976983" y="1907435"/>
            <a:ext cx="1751535" cy="492443"/>
          </a:xfrm>
          <a:prstGeom prst="rect">
            <a:avLst/>
          </a:prstGeom>
          <a:noFill/>
          <a:ln>
            <a:solidFill>
              <a:srgbClr val="15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023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326F7-2F93-444E-B222-4E3469C7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567"/>
            <a:ext cx="6007768" cy="1325563"/>
          </a:xfrm>
        </p:spPr>
        <p:txBody>
          <a:bodyPr>
            <a:normAutofit/>
          </a:bodyPr>
          <a:lstStyle/>
          <a:p>
            <a:r>
              <a:rPr lang="zh-TW" altLang="en-US" b="1">
                <a:ea typeface="新細明體"/>
              </a:rPr>
              <a:t>Backup - Wikipedia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9487CB-5C0E-4211-9243-3CDA8695B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4067"/>
            <a:ext cx="48647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TW" sz="2400">
                <a:latin typeface="Arial"/>
                <a:ea typeface="Microsoft JhengHei"/>
                <a:cs typeface="Arial"/>
              </a:rPr>
              <a:t>Are Backup, Synchronization, and Replication the same?</a:t>
            </a:r>
            <a:endParaRPr lang="zh-TW" sz="2400">
              <a:latin typeface="Arial"/>
              <a:ea typeface="Microsoft JhengHei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>
                <a:latin typeface="Arial"/>
                <a:ea typeface="+mn-lt"/>
                <a:cs typeface="Arial"/>
              </a:rPr>
              <a:t>Data</a:t>
            </a:r>
            <a:r>
              <a:rPr lang="zh-TW" altLang="en-US" sz="2400">
                <a:latin typeface="Arial"/>
                <a:ea typeface="Microsoft JhengHei"/>
                <a:cs typeface="Arial"/>
              </a:rPr>
              <a:t> </a:t>
            </a:r>
            <a:r>
              <a:rPr lang="en-US" sz="2400">
                <a:latin typeface="Arial"/>
                <a:ea typeface="+mn-lt"/>
                <a:cs typeface="Arial"/>
              </a:rPr>
              <a:t>deduplication</a:t>
            </a:r>
            <a:r>
              <a:rPr lang="zh-TW" altLang="en-US" sz="2400">
                <a:latin typeface="Arial"/>
                <a:ea typeface="Microsoft JhengHei"/>
                <a:cs typeface="Arial"/>
              </a:rPr>
              <a:t> </a:t>
            </a:r>
            <a:r>
              <a:rPr lang="en-US" sz="2400">
                <a:latin typeface="Arial"/>
                <a:ea typeface="+mn-lt"/>
                <a:cs typeface="Arial"/>
              </a:rPr>
              <a:t>technology</a:t>
            </a:r>
            <a:r>
              <a:rPr lang="zh-TW" altLang="en-US" sz="2400">
                <a:latin typeface="Arial"/>
                <a:ea typeface="Microsoft JhengHei"/>
                <a:cs typeface="Arial"/>
              </a:rPr>
              <a:t> </a:t>
            </a:r>
            <a:r>
              <a:rPr lang="en-US" sz="2400" err="1">
                <a:latin typeface="Arial"/>
                <a:ea typeface="+mn-lt"/>
                <a:cs typeface="Arial"/>
              </a:rPr>
              <a:t>QuDedup</a:t>
            </a:r>
            <a:r>
              <a:rPr lang="zh-TW" altLang="en-US" sz="24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2400">
                <a:latin typeface="Arial"/>
                <a:ea typeface="+mn-lt"/>
                <a:cs typeface="Arial"/>
              </a:rPr>
              <a:t>greatly</a:t>
            </a:r>
            <a:r>
              <a:rPr lang="zh-TW" altLang="en-US" sz="24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2400">
                <a:latin typeface="Arial"/>
                <a:ea typeface="+mn-lt"/>
                <a:cs typeface="Arial"/>
              </a:rPr>
              <a:t>reduces</a:t>
            </a:r>
            <a:r>
              <a:rPr lang="zh-TW" altLang="en-US" sz="24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2400">
                <a:latin typeface="Arial"/>
                <a:ea typeface="+mn-lt"/>
                <a:cs typeface="Arial"/>
              </a:rPr>
              <a:t>backup</a:t>
            </a:r>
            <a:r>
              <a:rPr lang="zh-TW" altLang="en-US" sz="24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2400">
                <a:latin typeface="Arial"/>
                <a:ea typeface="+mn-lt"/>
                <a:cs typeface="Arial"/>
              </a:rPr>
              <a:t>and</a:t>
            </a:r>
            <a:r>
              <a:rPr lang="zh-TW" altLang="en-US" sz="24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2400">
                <a:latin typeface="Arial"/>
                <a:ea typeface="+mn-lt"/>
                <a:cs typeface="Arial"/>
              </a:rPr>
              <a:t>restore</a:t>
            </a:r>
            <a:r>
              <a:rPr lang="zh-TW" altLang="en-US" sz="24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2400">
                <a:latin typeface="Arial"/>
                <a:ea typeface="+mn-lt"/>
                <a:cs typeface="Arial"/>
              </a:rPr>
              <a:t>time</a:t>
            </a:r>
            <a:endParaRPr lang="zh-TW" sz="2400">
              <a:latin typeface="Arial"/>
              <a:ea typeface="+mn-lt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err="1">
                <a:latin typeface="Arial"/>
                <a:ea typeface="+mn-lt"/>
                <a:cs typeface="Arial"/>
              </a:rPr>
              <a:t>QuDedup</a:t>
            </a:r>
            <a:r>
              <a:rPr lang="en-US" sz="2400">
                <a:latin typeface="Arial"/>
                <a:ea typeface="+mn-lt"/>
                <a:cs typeface="Arial"/>
              </a:rPr>
              <a:t> Extract</a:t>
            </a:r>
            <a:r>
              <a:rPr lang="zh-TW" sz="2400">
                <a:latin typeface="Arial"/>
                <a:ea typeface="Microsoft JhengHei"/>
                <a:cs typeface="Arial"/>
              </a:rPr>
              <a:t> </a:t>
            </a:r>
            <a:r>
              <a:rPr lang="en-US" sz="2400">
                <a:latin typeface="Arial"/>
                <a:ea typeface="+mn-lt"/>
                <a:cs typeface="Arial"/>
              </a:rPr>
              <a:t>Tool</a:t>
            </a:r>
            <a:r>
              <a:rPr lang="en-US" altLang="zh-TW" sz="2400">
                <a:latin typeface="Arial"/>
                <a:ea typeface="+mn-lt"/>
                <a:cs typeface="Arial"/>
              </a:rPr>
              <a:t> makes your backup data visible and</a:t>
            </a:r>
            <a:r>
              <a:rPr lang="en-US" sz="2400">
                <a:latin typeface="Arial"/>
                <a:ea typeface="+mn-lt"/>
                <a:cs typeface="Arial"/>
              </a:rPr>
              <a:t> </a:t>
            </a:r>
            <a:r>
              <a:rPr lang="en-US" altLang="zh-TW" sz="2400">
                <a:latin typeface="Arial"/>
                <a:ea typeface="+mn-lt"/>
                <a:cs typeface="Arial"/>
              </a:rPr>
              <a:t>portable</a:t>
            </a:r>
            <a:endParaRPr lang="zh-TW" sz="2400">
              <a:latin typeface="Arial"/>
              <a:ea typeface="+mn-lt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TW" sz="2400">
                <a:latin typeface="Arial"/>
                <a:ea typeface="+mn-lt"/>
                <a:cs typeface="Arial"/>
              </a:rPr>
              <a:t>S</a:t>
            </a:r>
            <a:r>
              <a:rPr lang="zh-TW" sz="2400">
                <a:latin typeface="Arial"/>
                <a:ea typeface="+mn-lt"/>
                <a:cs typeface="Arial"/>
              </a:rPr>
              <a:t>ce</a:t>
            </a:r>
            <a:r>
              <a:rPr lang="en-US" altLang="zh-TW" sz="2400">
                <a:latin typeface="Arial"/>
                <a:ea typeface="+mn-lt"/>
                <a:cs typeface="Arial"/>
              </a:rPr>
              <a:t>n</a:t>
            </a:r>
            <a:r>
              <a:rPr lang="zh-TW" sz="2400">
                <a:latin typeface="Arial"/>
                <a:ea typeface="+mn-lt"/>
                <a:cs typeface="Arial"/>
              </a:rPr>
              <a:t>ario o</a:t>
            </a:r>
            <a:r>
              <a:rPr lang="en-US" altLang="zh-TW" sz="2400">
                <a:latin typeface="Arial"/>
                <a:ea typeface="+mn-lt"/>
                <a:cs typeface="Arial"/>
              </a:rPr>
              <a:t>f</a:t>
            </a:r>
            <a:r>
              <a:rPr lang="zh-TW" altLang="en-US" sz="2400">
                <a:latin typeface="Arial"/>
                <a:ea typeface="+mn-lt"/>
                <a:cs typeface="Arial"/>
              </a:rPr>
              <a:t> QuDedup</a:t>
            </a:r>
            <a:endParaRPr lang="zh-TW" altLang="en-US" sz="2400">
              <a:latin typeface="Arial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286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E324EB8-2B85-4F62-9B87-21E4EE589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8" y="275258"/>
            <a:ext cx="11730647" cy="6376629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A5569A0C-DA70-443E-82CE-E785263DA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663" y="936240"/>
            <a:ext cx="5915999" cy="1325563"/>
          </a:xfrm>
        </p:spPr>
        <p:txBody>
          <a:bodyPr/>
          <a:lstStyle/>
          <a:p>
            <a:r>
              <a:rPr lang="en-US" altLang="zh-TW" sz="4000">
                <a:latin typeface="Arial"/>
                <a:ea typeface="新細明體"/>
                <a:cs typeface="Arial"/>
              </a:rPr>
              <a:t>S</a:t>
            </a:r>
            <a:r>
              <a:rPr lang="zh-TW" altLang="zh-TW" sz="4000">
                <a:latin typeface="Arial"/>
                <a:ea typeface="新細明體"/>
                <a:cs typeface="Arial"/>
              </a:rPr>
              <a:t>ce</a:t>
            </a:r>
            <a:r>
              <a:rPr lang="en-US" altLang="zh-TW" sz="4000">
                <a:latin typeface="Arial"/>
                <a:ea typeface="新細明體"/>
                <a:cs typeface="Arial"/>
              </a:rPr>
              <a:t>n</a:t>
            </a:r>
            <a:r>
              <a:rPr lang="zh-TW" altLang="zh-TW" sz="4000">
                <a:latin typeface="Arial"/>
                <a:ea typeface="新細明體"/>
                <a:cs typeface="Arial"/>
              </a:rPr>
              <a:t>ario</a:t>
            </a:r>
            <a:r>
              <a:rPr lang="zh-TW" altLang="en-US" sz="4000">
                <a:latin typeface="Arial"/>
                <a:ea typeface="新細明體"/>
                <a:cs typeface="Arial"/>
              </a:rPr>
              <a:t> of QuDedup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27E25231-2EA0-4BA8-9954-926A08B8E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5663" y="2922785"/>
            <a:ext cx="5257800" cy="28956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 indent="0">
              <a:buNone/>
            </a:pPr>
            <a:r>
              <a:rPr lang="en" b="1">
                <a:latin typeface="Arial"/>
                <a:ea typeface="+mn-lt"/>
                <a:cs typeface="Arial"/>
              </a:rPr>
              <a:t>User who wants to reduce the cost of backup</a:t>
            </a:r>
            <a:endParaRPr lang="zh-TW" altLang="en-US" b="1"/>
          </a:p>
          <a:p>
            <a:pPr marL="71755" indent="0">
              <a:buNone/>
            </a:pPr>
            <a:r>
              <a:rPr lang="en" altLang="zh-TW" sz="2200">
                <a:latin typeface="Arial"/>
                <a:ea typeface="+mn-lt"/>
                <a:cs typeface="+mn-lt"/>
              </a:rPr>
              <a:t>To reduce the risk of data loss and cost both, user wants to back up data on the limited storage space of hard drive, external device, and even the cloud.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AA47E63-207B-4A03-8975-0B5463D57722}"/>
              </a:ext>
            </a:extLst>
          </p:cNvPr>
          <p:cNvSpPr txBox="1"/>
          <p:nvPr/>
        </p:nvSpPr>
        <p:spPr>
          <a:xfrm>
            <a:off x="6160086" y="2102594"/>
            <a:ext cx="1885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>
                <a:solidFill>
                  <a:srgbClr val="00206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</a:t>
            </a:r>
            <a:r>
              <a:rPr lang="en-US" altLang="zh-TW" sz="26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ce</a:t>
            </a:r>
            <a:r>
              <a:rPr lang="en-US" altLang="zh-TW" sz="2600">
                <a:solidFill>
                  <a:srgbClr val="00206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</a:t>
            </a:r>
            <a:r>
              <a:rPr lang="en-US" altLang="zh-TW" sz="2600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ario 2</a:t>
            </a:r>
            <a:endParaRPr lang="zh-TW" altLang="zh-TW" sz="26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B5F0862-27D4-4D5D-808B-096693DC8AE3}"/>
              </a:ext>
            </a:extLst>
          </p:cNvPr>
          <p:cNvSpPr/>
          <p:nvPr/>
        </p:nvSpPr>
        <p:spPr>
          <a:xfrm>
            <a:off x="6136640" y="2107496"/>
            <a:ext cx="1751535" cy="492443"/>
          </a:xfrm>
          <a:prstGeom prst="rect">
            <a:avLst/>
          </a:prstGeom>
          <a:noFill/>
          <a:ln>
            <a:solidFill>
              <a:srgbClr val="15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1840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4A13360-EFC0-4FA2-A233-DD8A3B3D9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" y="0"/>
            <a:ext cx="12183341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5C2B6A-9C75-4296-91A4-B8E2E9E9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582" y="1362658"/>
            <a:ext cx="5462847" cy="1325563"/>
          </a:xfrm>
        </p:spPr>
        <p:txBody>
          <a:bodyPr>
            <a:normAutofit/>
          </a:bodyPr>
          <a:lstStyle/>
          <a:p>
            <a:r>
              <a:rPr lang="zh-TW" altLang="en-US" sz="5000">
                <a:ea typeface="新細明體"/>
                <a:cs typeface="Calibri Light"/>
              </a:rPr>
              <a:t>Live Demo</a:t>
            </a:r>
            <a:endParaRPr lang="zh-TW" altLang="en-US" sz="50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A0E14C-D756-4D6D-95E5-C5ECFC15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582" y="2688221"/>
            <a:ext cx="5257800" cy="37880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 indent="-71755"/>
            <a:r>
              <a:rPr lang="en" altLang="zh-TW">
                <a:latin typeface="Arial"/>
                <a:ea typeface="+mn-lt"/>
                <a:cs typeface="+mn-lt"/>
              </a:rPr>
              <a:t> To save the storage space: </a:t>
            </a:r>
            <a:br>
              <a:rPr lang="en" altLang="zh-TW">
                <a:latin typeface="Arial"/>
                <a:ea typeface="+mn-lt"/>
                <a:cs typeface="+mn-lt"/>
              </a:rPr>
            </a:br>
            <a:r>
              <a:rPr lang="en" altLang="zh-TW">
                <a:latin typeface="Arial"/>
                <a:ea typeface="+mn-lt"/>
                <a:cs typeface="+mn-lt"/>
              </a:rPr>
              <a:t> Operates to back up data with </a:t>
            </a:r>
            <a:br>
              <a:rPr lang="en" altLang="zh-TW">
                <a:latin typeface="Arial"/>
                <a:ea typeface="+mn-lt"/>
                <a:cs typeface="+mn-lt"/>
              </a:rPr>
            </a:br>
            <a:r>
              <a:rPr lang="en" altLang="zh-TW">
                <a:latin typeface="Arial"/>
                <a:ea typeface="+mn-lt"/>
                <a:cs typeface="+mn-lt"/>
              </a:rPr>
              <a:t> </a:t>
            </a:r>
            <a:r>
              <a:rPr lang="en" altLang="zh-TW" err="1">
                <a:latin typeface="Arial"/>
                <a:ea typeface="+mn-lt"/>
                <a:cs typeface="+mn-lt"/>
              </a:rPr>
              <a:t>QuDedup</a:t>
            </a:r>
            <a:r>
              <a:rPr lang="en" altLang="zh-TW">
                <a:latin typeface="Arial"/>
                <a:ea typeface="+mn-lt"/>
                <a:cs typeface="+mn-lt"/>
              </a:rPr>
              <a:t> on HBS 3</a:t>
            </a:r>
            <a:endParaRPr lang="zh-TW" altLang="en-US">
              <a:latin typeface="Arial"/>
              <a:ea typeface="新細明體"/>
              <a:cs typeface="Calibri"/>
            </a:endParaRPr>
          </a:p>
          <a:p>
            <a:pPr marL="71755" indent="-71755"/>
            <a:r>
              <a:rPr lang="en" altLang="zh-TW">
                <a:latin typeface="Arial"/>
                <a:ea typeface="+mn-lt"/>
                <a:cs typeface="+mn-lt"/>
              </a:rPr>
              <a:t> To access ".</a:t>
            </a:r>
            <a:r>
              <a:rPr lang="en" altLang="zh-TW" err="1">
                <a:latin typeface="Arial"/>
                <a:ea typeface="+mn-lt"/>
                <a:cs typeface="+mn-lt"/>
              </a:rPr>
              <a:t>qdff</a:t>
            </a:r>
            <a:r>
              <a:rPr lang="en" altLang="zh-TW">
                <a:latin typeface="Arial"/>
                <a:ea typeface="+mn-lt"/>
                <a:cs typeface="+mn-lt"/>
              </a:rPr>
              <a:t>" everywhere: </a:t>
            </a:r>
            <a:br>
              <a:rPr lang="en" altLang="zh-TW">
                <a:latin typeface="Arial"/>
                <a:ea typeface="+mn-lt"/>
                <a:cs typeface="+mn-lt"/>
              </a:rPr>
            </a:br>
            <a:r>
              <a:rPr lang="en" altLang="zh-TW">
                <a:latin typeface="Arial"/>
                <a:ea typeface="+mn-lt"/>
                <a:cs typeface="+mn-lt"/>
              </a:rPr>
              <a:t> Restore backup data on </a:t>
            </a:r>
            <a:br>
              <a:rPr lang="en" altLang="zh-TW">
                <a:latin typeface="Arial"/>
                <a:ea typeface="+mn-lt"/>
                <a:cs typeface="+mn-lt"/>
              </a:rPr>
            </a:br>
            <a:r>
              <a:rPr lang="en" altLang="zh-TW">
                <a:latin typeface="Arial"/>
                <a:ea typeface="+mn-lt"/>
                <a:cs typeface="+mn-lt"/>
              </a:rPr>
              <a:t> QuDedup Extract</a:t>
            </a:r>
          </a:p>
        </p:txBody>
      </p:sp>
    </p:spTree>
    <p:extLst>
      <p:ext uri="{BB962C8B-B14F-4D97-AF65-F5344CB8AC3E}">
        <p14:creationId xmlns:p14="http://schemas.microsoft.com/office/powerpoint/2010/main" val="1348936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CF00B18-44C2-4B18-B195-A2A60E1A0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" y="0"/>
            <a:ext cx="12178727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F96C03-EBC9-4375-A8FD-455135D42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ea typeface="微軟正黑體"/>
              </a:rPr>
              <a:t>HBS 3 Beta program finished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18AB5F-22B2-46CA-BE9F-58FBE3429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53698" cy="36013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65150" indent="-457200">
              <a:buFont typeface="Wingdings" panose="05000000000000000000" pitchFamily="2" charset="2"/>
              <a:buChar char="ü"/>
            </a:pPr>
            <a:r>
              <a:rPr lang="zh-TW" altLang="en-US" sz="2200">
                <a:latin typeface="Arial"/>
                <a:ea typeface="微軟正黑體"/>
                <a:cs typeface="Arial"/>
              </a:rPr>
              <a:t> </a:t>
            </a:r>
            <a:r>
              <a:rPr lang="en" altLang="zh-TW" sz="2200">
                <a:latin typeface="Arial"/>
                <a:ea typeface="+mn-lt"/>
                <a:cs typeface="Arial"/>
              </a:rPr>
              <a:t>According to statistics, more than 90% of HBS 3 users can meet their demands.</a:t>
            </a:r>
            <a:endParaRPr lang="en" altLang="zh-TW" sz="2200">
              <a:latin typeface="Arial"/>
              <a:ea typeface="新細明體"/>
              <a:cs typeface="Arial"/>
            </a:endParaRPr>
          </a:p>
          <a:p>
            <a:pPr marL="565150" indent="-457200">
              <a:buFont typeface="Wingdings" panose="05000000000000000000" pitchFamily="2" charset="2"/>
              <a:buChar char="ü"/>
            </a:pPr>
            <a:r>
              <a:rPr lang="zh-TW" altLang="en-US" sz="2200">
                <a:latin typeface="Arial"/>
                <a:ea typeface="微軟正黑體"/>
                <a:cs typeface="Arial"/>
              </a:rPr>
              <a:t> </a:t>
            </a:r>
            <a:r>
              <a:rPr lang="en" altLang="zh-TW" sz="2200" err="1">
                <a:latin typeface="Arial"/>
                <a:ea typeface="+mn-lt"/>
                <a:cs typeface="Arial"/>
              </a:rPr>
              <a:t>QuDedup</a:t>
            </a:r>
            <a:r>
              <a:rPr lang="en" altLang="zh-TW" sz="2200">
                <a:latin typeface="Arial"/>
                <a:ea typeface="+mn-lt"/>
                <a:cs typeface="Arial"/>
              </a:rPr>
              <a:t> is highly acclaimed</a:t>
            </a:r>
            <a:endParaRPr lang="zh-TW" altLang="en-US" sz="2200">
              <a:latin typeface="Arial"/>
              <a:ea typeface="新細明體"/>
              <a:cs typeface="Arial"/>
            </a:endParaRPr>
          </a:p>
          <a:p>
            <a:pPr marL="107950" lvl="2" indent="-107950">
              <a:buNone/>
            </a:pPr>
            <a:r>
              <a:rPr lang="zh-TW" altLang="en-US">
                <a:latin typeface="Arial"/>
                <a:ea typeface="Microsoft JhengHei"/>
                <a:cs typeface="Arial"/>
              </a:rPr>
              <a:t>    </a:t>
            </a:r>
            <a:r>
              <a:rPr lang="en-US" altLang="zh-TW">
                <a:latin typeface="Arial"/>
                <a:ea typeface="Microsoft JhengHei"/>
                <a:cs typeface="Arial"/>
              </a:rPr>
              <a:t>•</a:t>
            </a:r>
            <a:r>
              <a:rPr lang="zh-TW" altLang="en-US">
                <a:latin typeface="Arial"/>
                <a:ea typeface="Microsoft JhengHei"/>
                <a:cs typeface="Arial"/>
              </a:rPr>
              <a:t> </a:t>
            </a:r>
            <a:r>
              <a:rPr lang="en-US" altLang="zh-TW">
                <a:latin typeface="Arial"/>
                <a:ea typeface="Microsoft JhengHei"/>
                <a:cs typeface="Arial"/>
              </a:rPr>
              <a:t>Save cost and storage space</a:t>
            </a:r>
            <a:endParaRPr lang="zh-TW" altLang="en-US">
              <a:latin typeface="Arial"/>
              <a:ea typeface="Microsoft JhengHei"/>
              <a:cs typeface="Arial"/>
            </a:endParaRPr>
          </a:p>
          <a:p>
            <a:pPr marL="107950" lvl="2" indent="-107950">
              <a:buNone/>
            </a:pPr>
            <a:r>
              <a:rPr lang="zh-TW" altLang="en-US">
                <a:latin typeface="Arial"/>
                <a:ea typeface="Microsoft JhengHei"/>
                <a:cs typeface="Arial"/>
              </a:rPr>
              <a:t>    </a:t>
            </a:r>
            <a:r>
              <a:rPr lang="en-US" altLang="zh-TW">
                <a:latin typeface="Arial"/>
                <a:ea typeface="Microsoft JhengHei"/>
                <a:cs typeface="Arial"/>
              </a:rPr>
              <a:t>•</a:t>
            </a:r>
            <a:r>
              <a:rPr lang="zh-TW" altLang="en-US">
                <a:latin typeface="Arial"/>
                <a:ea typeface="Microsoft JhengHei"/>
                <a:cs typeface="Arial"/>
              </a:rPr>
              <a:t> </a:t>
            </a:r>
            <a:r>
              <a:rPr lang="en" altLang="zh-TW">
                <a:latin typeface="Arial"/>
                <a:ea typeface="+mn-lt"/>
                <a:cs typeface="Arial"/>
              </a:rPr>
              <a:t>More completed solution with </a:t>
            </a:r>
            <a:r>
              <a:rPr lang="en" err="1">
                <a:latin typeface="Arial"/>
                <a:ea typeface="+mn-lt"/>
                <a:cs typeface="Arial"/>
              </a:rPr>
              <a:t>QuDedup</a:t>
            </a:r>
            <a:r>
              <a:rPr lang="en">
                <a:latin typeface="Arial"/>
                <a:ea typeface="+mn-lt"/>
                <a:cs typeface="Arial"/>
              </a:rPr>
              <a:t> Extract Tool, restore </a:t>
            </a:r>
            <a:r>
              <a:rPr lang="en" altLang="zh-TW">
                <a:latin typeface="Arial"/>
                <a:ea typeface="+mn-lt"/>
                <a:cs typeface="Arial"/>
              </a:rPr>
              <a:t>on PC </a:t>
            </a:r>
            <a:r>
              <a:rPr lang="en">
                <a:latin typeface="Arial"/>
                <a:ea typeface="+mn-lt"/>
                <a:cs typeface="Arial"/>
              </a:rPr>
              <a:t>directly</a:t>
            </a:r>
            <a:endParaRPr lang="en" altLang="zh-TW">
              <a:latin typeface="Arial"/>
              <a:cs typeface="Arial"/>
            </a:endParaRPr>
          </a:p>
          <a:p>
            <a:pPr marL="450850" lvl="2" indent="-342900">
              <a:buFont typeface="Wingdings" panose="05000000000000000000" pitchFamily="2" charset="2"/>
              <a:buChar char="ü"/>
            </a:pPr>
            <a:endParaRPr lang="zh-TW" altLang="en-US" sz="2200">
              <a:ea typeface="微軟正黑體"/>
            </a:endParaRPr>
          </a:p>
          <a:p>
            <a:pPr marL="450850" lvl="2" indent="-342900">
              <a:buFont typeface="Wingdings" panose="05000000000000000000" pitchFamily="2" charset="2"/>
              <a:buChar char="ü"/>
            </a:pPr>
            <a:r>
              <a:rPr lang="zh-TW" altLang="en-US" sz="2200">
                <a:latin typeface="Arial"/>
                <a:ea typeface="微軟正黑體"/>
                <a:cs typeface="Arial"/>
              </a:rPr>
              <a:t> </a:t>
            </a:r>
            <a:r>
              <a:rPr lang="en" altLang="zh-TW" sz="2200">
                <a:latin typeface="Arial"/>
                <a:ea typeface="+mn-lt"/>
                <a:cs typeface="Arial"/>
              </a:rPr>
              <a:t>Support more cloud services, Flexible use</a:t>
            </a:r>
            <a:endParaRPr lang="en" altLang="zh-TW" sz="2200">
              <a:latin typeface="Arial"/>
              <a:cs typeface="Arial"/>
            </a:endParaRPr>
          </a:p>
          <a:p>
            <a:pPr marL="450850" lvl="2" indent="-342900">
              <a:buFont typeface="Wingdings" panose="05000000000000000000" pitchFamily="2" charset="2"/>
              <a:buChar char="ü"/>
            </a:pPr>
            <a:r>
              <a:rPr lang="zh-TW" altLang="en-US" sz="2200">
                <a:latin typeface="Arial"/>
                <a:ea typeface="微軟正黑體"/>
                <a:cs typeface="Arial"/>
              </a:rPr>
              <a:t> </a:t>
            </a:r>
            <a:r>
              <a:rPr lang="en" altLang="zh-TW" sz="2200">
                <a:latin typeface="Arial"/>
                <a:ea typeface="+mn-lt"/>
                <a:cs typeface="Arial"/>
              </a:rPr>
              <a:t>Backup with encryption, data is safer on the public cloud</a:t>
            </a:r>
            <a:endParaRPr lang="zh-TW" altLang="en-US" sz="2200">
              <a:latin typeface="Arial"/>
              <a:ea typeface="新細明體"/>
              <a:cs typeface="Arial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975EF7D-EF69-4591-AC78-E4B021512D5A}"/>
              </a:ext>
            </a:extLst>
          </p:cNvPr>
          <p:cNvSpPr/>
          <p:nvPr/>
        </p:nvSpPr>
        <p:spPr>
          <a:xfrm>
            <a:off x="2709949" y="5427004"/>
            <a:ext cx="380808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lvl="2" indent="0" algn="r">
              <a:buNone/>
            </a:pPr>
            <a:r>
              <a:rPr lang="en" altLang="zh-TW" sz="17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Thank you for your support and look forward to HBS 3 official version.</a:t>
            </a:r>
            <a:endParaRPr lang="zh-TW" altLang="zh-TW" sz="17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667971BE-2E8A-481A-9C0B-E039E85297FF}"/>
              </a:ext>
            </a:extLst>
          </p:cNvPr>
          <p:cNvSpPr/>
          <p:nvPr/>
        </p:nvSpPr>
        <p:spPr>
          <a:xfrm rot="6509253">
            <a:off x="5944709" y="4819011"/>
            <a:ext cx="56204" cy="785446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1FD8D2A4-9A1D-45C8-BF35-09A79872D161}"/>
              </a:ext>
            </a:extLst>
          </p:cNvPr>
          <p:cNvSpPr/>
          <p:nvPr/>
        </p:nvSpPr>
        <p:spPr>
          <a:xfrm rot="4770385">
            <a:off x="5839756" y="5632859"/>
            <a:ext cx="45719" cy="1330388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6037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95E3AB1A-5787-4342-A1A9-477F2D6B4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" y="0"/>
            <a:ext cx="1218334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5C2B6A-9C75-4296-91A4-B8E2E9E9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77" y="2314454"/>
            <a:ext cx="5410200" cy="1325563"/>
          </a:xfrm>
        </p:spPr>
        <p:txBody>
          <a:bodyPr>
            <a:normAutofit/>
          </a:bodyPr>
          <a:lstStyle/>
          <a:p>
            <a:r>
              <a:rPr lang="en-US" altLang="zh-TW" sz="6000" b="1" err="1">
                <a:solidFill>
                  <a:schemeClr val="bg1"/>
                </a:solidFill>
                <a:ea typeface="新細明體"/>
              </a:rPr>
              <a:t>QuDedup</a:t>
            </a:r>
            <a:endParaRPr lang="zh-TW" altLang="en-US" sz="6000" b="1">
              <a:solidFill>
                <a:schemeClr val="bg1"/>
              </a:solidFill>
              <a:ea typeface="新細明體"/>
              <a:cs typeface="Calibri Ligh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A0E14C-D756-4D6D-95E5-C5ECFC15F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262" y="3511064"/>
            <a:ext cx="5825978" cy="671867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0">
              <a:buNone/>
            </a:pPr>
            <a:r>
              <a:rPr lang="zh-TW" altLang="en-US" sz="5000">
                <a:solidFill>
                  <a:schemeClr val="bg1"/>
                </a:solidFill>
                <a:ea typeface="新細明體"/>
              </a:rPr>
              <a:t>is your best choice!</a:t>
            </a:r>
            <a:endParaRPr lang="zh-TW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F2354F7-D777-4AC7-8873-AB94BE917FC8}"/>
              </a:ext>
            </a:extLst>
          </p:cNvPr>
          <p:cNvSpPr txBox="1"/>
          <p:nvPr/>
        </p:nvSpPr>
        <p:spPr>
          <a:xfrm>
            <a:off x="3370692" y="6176210"/>
            <a:ext cx="43258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7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3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0552A1-0083-4C8E-80E5-03A47DD0D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5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User's Problem:</a:t>
            </a:r>
            <a:br>
              <a:rPr lang="zh-TW"/>
            </a:br>
            <a:r>
              <a:rPr lang="en-US" altLang="zh-TW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Are Backup, Sync, and Replication the same</a:t>
            </a:r>
            <a:r>
              <a:rPr lang="zh-TW">
                <a:solidFill>
                  <a:schemeClr val="bg1"/>
                </a:solidFill>
                <a:latin typeface="Arial"/>
                <a:cs typeface="Arial"/>
              </a:rPr>
              <a:t>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A587CC-32E9-4737-8A98-A04A3653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09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 indent="71755"/>
            <a:r>
              <a:rPr lang="en-US" altLang="zh-TW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 What is difference ?</a:t>
            </a:r>
            <a:endParaRPr lang="zh-TW" altLang="en-US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  <a:p>
            <a:pPr marL="71755" indent="71755"/>
            <a:r>
              <a:rPr lang="zh-TW" altLang="en-US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 How should I choose ?</a:t>
            </a:r>
          </a:p>
          <a:p>
            <a:pPr marL="71755" indent="71755"/>
            <a:endParaRPr lang="zh-TW" altLang="en-US">
              <a:solidFill>
                <a:schemeClr val="bg1"/>
              </a:solidFill>
            </a:endParaRPr>
          </a:p>
          <a:p>
            <a:pPr marL="71755" indent="71755"/>
            <a:endParaRPr lang="zh-TW" altLang="en-US">
              <a:solidFill>
                <a:schemeClr val="bg1"/>
              </a:solidFill>
            </a:endParaRPr>
          </a:p>
          <a:p>
            <a:pPr marL="71755" indent="71755"/>
            <a:endParaRPr lang="zh-TW" altLang="en-US">
              <a:solidFill>
                <a:schemeClr val="bg1"/>
              </a:solidFill>
            </a:endParaRPr>
          </a:p>
          <a:p>
            <a:pPr marL="71755" lvl="1" indent="71755"/>
            <a:endParaRPr lang="zh-TW" altLang="en-US">
              <a:solidFill>
                <a:schemeClr val="bg1"/>
              </a:solidFill>
            </a:endParaRPr>
          </a:p>
          <a:p>
            <a:pPr marL="71755" indent="71755"/>
            <a:endParaRPr lang="zh-TW" altLang="en-US">
              <a:solidFill>
                <a:schemeClr val="bg1"/>
              </a:solidFill>
            </a:endParaRPr>
          </a:p>
          <a:p>
            <a:pPr marL="71755" indent="71755"/>
            <a:endParaRPr lang="zh-TW" altLang="en-US">
              <a:solidFill>
                <a:schemeClr val="bg1"/>
              </a:solidFill>
            </a:endParaRPr>
          </a:p>
          <a:p>
            <a:pPr marL="71755" indent="71755"/>
            <a:endParaRPr lang="zh-TW" altLang="en-US">
              <a:solidFill>
                <a:schemeClr val="bg1"/>
              </a:solidFill>
            </a:endParaRPr>
          </a:p>
          <a:p>
            <a:pPr marL="71755" indent="71755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2D62129-6568-4CE2-B7F8-FB6279143007}"/>
              </a:ext>
            </a:extLst>
          </p:cNvPr>
          <p:cNvSpPr txBox="1"/>
          <p:nvPr/>
        </p:nvSpPr>
        <p:spPr>
          <a:xfrm>
            <a:off x="2602333" y="3595092"/>
            <a:ext cx="7518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40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？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1A18DD8-6B0A-4EED-BC47-A28C59127C08}"/>
              </a:ext>
            </a:extLst>
          </p:cNvPr>
          <p:cNvSpPr txBox="1"/>
          <p:nvPr/>
        </p:nvSpPr>
        <p:spPr>
          <a:xfrm>
            <a:off x="5702936" y="3595092"/>
            <a:ext cx="7518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40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？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8DFF52D7-1BD4-45F8-BEF0-A8DF6824C464}"/>
              </a:ext>
            </a:extLst>
          </p:cNvPr>
          <p:cNvSpPr/>
          <p:nvPr/>
        </p:nvSpPr>
        <p:spPr>
          <a:xfrm>
            <a:off x="3094924" y="2974394"/>
            <a:ext cx="2834708" cy="28347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C11694B9-C693-4403-84ED-A4771124545C}"/>
              </a:ext>
            </a:extLst>
          </p:cNvPr>
          <p:cNvSpPr/>
          <p:nvPr/>
        </p:nvSpPr>
        <p:spPr>
          <a:xfrm>
            <a:off x="5513271" y="2974394"/>
            <a:ext cx="2834708" cy="28347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B359090C-0F56-428D-9459-1FD58D27E82B}"/>
              </a:ext>
            </a:extLst>
          </p:cNvPr>
          <p:cNvSpPr/>
          <p:nvPr/>
        </p:nvSpPr>
        <p:spPr>
          <a:xfrm>
            <a:off x="676576" y="2974394"/>
            <a:ext cx="2834708" cy="283470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A4702C1-8C3D-4425-B912-C95ADFD1B6BA}"/>
              </a:ext>
            </a:extLst>
          </p:cNvPr>
          <p:cNvSpPr txBox="1"/>
          <p:nvPr/>
        </p:nvSpPr>
        <p:spPr>
          <a:xfrm>
            <a:off x="1379622" y="4083972"/>
            <a:ext cx="7222958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400">
                <a:solidFill>
                  <a:schemeClr val="bg1"/>
                </a:solidFill>
                <a:ea typeface="新細明體"/>
                <a:cs typeface="Calibri"/>
              </a:rPr>
              <a:t>Backup </a:t>
            </a:r>
            <a:r>
              <a:rPr lang="en-US" altLang="zh-TW" sz="3400">
                <a:solidFill>
                  <a:schemeClr val="bg1"/>
                </a:solidFill>
                <a:ea typeface="新細明體"/>
                <a:cs typeface="Calibri"/>
              </a:rPr>
              <a:t>=</a:t>
            </a:r>
            <a:r>
              <a:rPr lang="zh-TW" altLang="en-US" sz="3400">
                <a:solidFill>
                  <a:schemeClr val="bg1"/>
                </a:solidFill>
                <a:ea typeface="新細明體"/>
                <a:cs typeface="Calibri"/>
              </a:rPr>
              <a:t> </a:t>
            </a:r>
            <a:r>
              <a:rPr lang="en-US" altLang="zh-TW" sz="3400" b="1">
                <a:solidFill>
                  <a:schemeClr val="bg1"/>
                </a:solidFill>
                <a:latin typeface="Calibri Light"/>
                <a:ea typeface="+mn-lt"/>
                <a:cs typeface="Calibri Light"/>
              </a:rPr>
              <a:t>Synchronization</a:t>
            </a:r>
            <a:r>
              <a:rPr lang="en-US" altLang="zh-TW" sz="3400" b="1">
                <a:solidFill>
                  <a:schemeClr val="bg1"/>
                </a:solidFill>
                <a:latin typeface="Calibri Light"/>
                <a:ea typeface="新細明體"/>
                <a:cs typeface="Calibri Light"/>
              </a:rPr>
              <a:t> </a:t>
            </a:r>
            <a:r>
              <a:rPr lang="en-US" altLang="zh-TW" sz="3400">
                <a:solidFill>
                  <a:schemeClr val="bg1"/>
                </a:solidFill>
                <a:ea typeface="新細明體"/>
                <a:cs typeface="Calibri"/>
              </a:rPr>
              <a:t>=</a:t>
            </a:r>
            <a:r>
              <a:rPr lang="zh-TW" altLang="en-US" sz="3400">
                <a:solidFill>
                  <a:schemeClr val="bg1"/>
                </a:solidFill>
                <a:ea typeface="新細明體"/>
                <a:cs typeface="Calibri"/>
              </a:rPr>
              <a:t> Replication</a:t>
            </a:r>
          </a:p>
        </p:txBody>
      </p:sp>
    </p:spTree>
    <p:extLst>
      <p:ext uri="{BB962C8B-B14F-4D97-AF65-F5344CB8AC3E}">
        <p14:creationId xmlns:p14="http://schemas.microsoft.com/office/powerpoint/2010/main" val="2256532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字方塊 41">
            <a:extLst>
              <a:ext uri="{FF2B5EF4-FFF2-40B4-BE49-F238E27FC236}">
                <a16:creationId xmlns:a16="http://schemas.microsoft.com/office/drawing/2014/main" id="{8C7D5EEE-8572-4DDA-BE3E-FAFDD67B1B7D}"/>
              </a:ext>
            </a:extLst>
          </p:cNvPr>
          <p:cNvSpPr txBox="1"/>
          <p:nvPr/>
        </p:nvSpPr>
        <p:spPr>
          <a:xfrm>
            <a:off x="5604042" y="4067693"/>
            <a:ext cx="8978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ea typeface="新細明體"/>
                <a:cs typeface="Calibri"/>
              </a:rPr>
              <a:t>Backup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AC653CC4-73CA-45E1-918E-DEFE3D8F02F7}"/>
              </a:ext>
            </a:extLst>
          </p:cNvPr>
          <p:cNvSpPr txBox="1"/>
          <p:nvPr/>
        </p:nvSpPr>
        <p:spPr>
          <a:xfrm>
            <a:off x="8283845" y="4925212"/>
            <a:ext cx="980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ea typeface="新細明體"/>
                <a:cs typeface="Calibri"/>
              </a:rPr>
              <a:t>Restore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7503155E-8783-44DD-A03B-59A5B325F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04" y="1959759"/>
            <a:ext cx="7449205" cy="4487380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D5313CF4-EDCD-4E76-A207-84BA32AED418}"/>
              </a:ext>
            </a:extLst>
          </p:cNvPr>
          <p:cNvSpPr txBox="1"/>
          <p:nvPr/>
        </p:nvSpPr>
        <p:spPr>
          <a:xfrm>
            <a:off x="3249155" y="2006650"/>
            <a:ext cx="20400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Taipei Office</a:t>
            </a:r>
            <a:endParaRPr 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70212785-B9E5-4CC2-B9AF-42B7C483D0CC}"/>
              </a:ext>
            </a:extLst>
          </p:cNvPr>
          <p:cNvSpPr txBox="1"/>
          <p:nvPr/>
        </p:nvSpPr>
        <p:spPr>
          <a:xfrm>
            <a:off x="7021619" y="2006651"/>
            <a:ext cx="25244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</a:t>
            </a:r>
            <a:r>
              <a:rPr 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aohsiung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Office</a:t>
            </a:r>
            <a:endParaRPr 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5640F99C-E610-4649-A1E7-3B9009D970F2}"/>
              </a:ext>
            </a:extLst>
          </p:cNvPr>
          <p:cNvSpPr txBox="1"/>
          <p:nvPr/>
        </p:nvSpPr>
        <p:spPr>
          <a:xfrm>
            <a:off x="2170173" y="2736406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1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6CEB935-211B-4638-A132-80A38C6F58D3}"/>
              </a:ext>
            </a:extLst>
          </p:cNvPr>
          <p:cNvSpPr txBox="1"/>
          <p:nvPr/>
        </p:nvSpPr>
        <p:spPr>
          <a:xfrm>
            <a:off x="2170173" y="4001882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2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63FAB01B-5894-4128-B19C-27E3A8FAF3F3}"/>
              </a:ext>
            </a:extLst>
          </p:cNvPr>
          <p:cNvSpPr txBox="1"/>
          <p:nvPr/>
        </p:nvSpPr>
        <p:spPr>
          <a:xfrm>
            <a:off x="2170173" y="5314867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3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3DC115AB-A23D-42AF-9B7A-2934A458F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85" y="1417936"/>
            <a:ext cx="875841" cy="1318470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F6116B8C-B05A-4FF0-A103-7C0CDF10E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604" y="1530991"/>
            <a:ext cx="1008464" cy="119369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3E5EE1-ABB8-43A9-9F4C-9807F88C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4126" cy="1325563"/>
          </a:xfrm>
        </p:spPr>
        <p:txBody>
          <a:bodyPr>
            <a:normAutofit/>
          </a:bodyPr>
          <a:lstStyle/>
          <a:p>
            <a:r>
              <a:rPr lang="en-US" altLang="zh-TW" sz="4000"/>
              <a:t>"Backup"</a:t>
            </a:r>
            <a:r>
              <a:rPr lang="zh-TW" altLang="en-US" sz="4000"/>
              <a:t> </a:t>
            </a:r>
            <a:r>
              <a:rPr lang="en-US" altLang="zh-TW" sz="4000"/>
              <a:t>and</a:t>
            </a:r>
            <a:r>
              <a:rPr lang="zh-TW" altLang="en-US" sz="4000"/>
              <a:t> </a:t>
            </a:r>
            <a:r>
              <a:rPr lang="en-US" altLang="zh-TW" sz="4000"/>
              <a:t>rest</a:t>
            </a:r>
            <a:r>
              <a:rPr lang="zh-TW" sz="4000"/>
              <a:t>o</a:t>
            </a:r>
            <a:r>
              <a:rPr lang="en-US" altLang="zh-TW" sz="4000"/>
              <a:t>r</a:t>
            </a:r>
            <a:r>
              <a:rPr lang="zh-TW" sz="4000"/>
              <a:t>e </a:t>
            </a:r>
            <a:r>
              <a:rPr lang="en-US" altLang="zh-TW" sz="4000" err="1"/>
              <a:t>ar</a:t>
            </a:r>
            <a:r>
              <a:rPr lang="zh-TW" sz="4000"/>
              <a:t>e</a:t>
            </a:r>
            <a:r>
              <a:rPr lang="zh-TW" altLang="en-US" sz="4000"/>
              <a:t> </a:t>
            </a:r>
            <a:r>
              <a:rPr lang="en-US" altLang="zh-TW" sz="4000" err="1"/>
              <a:t>i</a:t>
            </a:r>
            <a:r>
              <a:rPr lang="zh-TW" sz="4000"/>
              <a:t>n</a:t>
            </a:r>
            <a:r>
              <a:rPr lang="en-US" altLang="zh-TW" sz="4000" err="1"/>
              <a:t>separabl</a:t>
            </a:r>
            <a:r>
              <a:rPr lang="zh-TW" sz="4000"/>
              <a:t>e</a:t>
            </a:r>
            <a:r>
              <a:rPr lang="en-US" altLang="zh-TW" sz="4000"/>
              <a:t>. Extract your data.</a:t>
            </a:r>
            <a:endParaRPr lang="zh-TW" sz="4000"/>
          </a:p>
        </p:txBody>
      </p:sp>
    </p:spTree>
    <p:extLst>
      <p:ext uri="{BB962C8B-B14F-4D97-AF65-F5344CB8AC3E}">
        <p14:creationId xmlns:p14="http://schemas.microsoft.com/office/powerpoint/2010/main" val="2861415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圖片 69">
            <a:extLst>
              <a:ext uri="{FF2B5EF4-FFF2-40B4-BE49-F238E27FC236}">
                <a16:creationId xmlns:a16="http://schemas.microsoft.com/office/drawing/2014/main" id="{26C1596C-9CCA-4D5A-8795-B27DCED14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34" y="1587875"/>
            <a:ext cx="8472797" cy="4937124"/>
          </a:xfrm>
          <a:prstGeom prst="rect">
            <a:avLst/>
          </a:prstGeom>
        </p:spPr>
      </p:pic>
      <p:sp>
        <p:nvSpPr>
          <p:cNvPr id="76" name="文字方塊 75">
            <a:extLst>
              <a:ext uri="{FF2B5EF4-FFF2-40B4-BE49-F238E27FC236}">
                <a16:creationId xmlns:a16="http://schemas.microsoft.com/office/drawing/2014/main" id="{2B6FEBCD-D464-42D8-8364-59736EA97A4D}"/>
              </a:ext>
            </a:extLst>
          </p:cNvPr>
          <p:cNvSpPr txBox="1"/>
          <p:nvPr/>
        </p:nvSpPr>
        <p:spPr>
          <a:xfrm>
            <a:off x="3329446" y="1648356"/>
            <a:ext cx="20400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Taipei Office</a:t>
            </a:r>
            <a:endParaRPr lang="zh-TW" sz="2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8D5BA2FE-3691-48ED-A62E-1CAECC3FC8C0}"/>
              </a:ext>
            </a:extLst>
          </p:cNvPr>
          <p:cNvSpPr txBox="1"/>
          <p:nvPr/>
        </p:nvSpPr>
        <p:spPr>
          <a:xfrm>
            <a:off x="7371539" y="1648357"/>
            <a:ext cx="25244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K</a:t>
            </a:r>
            <a: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aohsiung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Office</a:t>
            </a:r>
            <a:endParaRPr lang="zh-TW" sz="2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79" name="圖片 78">
            <a:extLst>
              <a:ext uri="{FF2B5EF4-FFF2-40B4-BE49-F238E27FC236}">
                <a16:creationId xmlns:a16="http://schemas.microsoft.com/office/drawing/2014/main" id="{5BA1344F-1B48-43F8-9291-1C78B3BC0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76" y="1059642"/>
            <a:ext cx="875841" cy="1318470"/>
          </a:xfrm>
          <a:prstGeom prst="rect">
            <a:avLst/>
          </a:prstGeom>
        </p:spPr>
      </p:pic>
      <p:pic>
        <p:nvPicPr>
          <p:cNvPr id="81" name="圖片 80">
            <a:extLst>
              <a:ext uri="{FF2B5EF4-FFF2-40B4-BE49-F238E27FC236}">
                <a16:creationId xmlns:a16="http://schemas.microsoft.com/office/drawing/2014/main" id="{0C2BA065-888E-428F-BD24-D9A13781A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09" y="1172697"/>
            <a:ext cx="1008464" cy="1193692"/>
          </a:xfrm>
          <a:prstGeom prst="rect">
            <a:avLst/>
          </a:prstGeom>
        </p:spPr>
      </p:pic>
      <p:sp>
        <p:nvSpPr>
          <p:cNvPr id="83" name="文字方塊 82">
            <a:extLst>
              <a:ext uri="{FF2B5EF4-FFF2-40B4-BE49-F238E27FC236}">
                <a16:creationId xmlns:a16="http://schemas.microsoft.com/office/drawing/2014/main" id="{0127523B-D6E8-4E34-80CE-52B2D2F79893}"/>
              </a:ext>
            </a:extLst>
          </p:cNvPr>
          <p:cNvSpPr txBox="1"/>
          <p:nvPr/>
        </p:nvSpPr>
        <p:spPr>
          <a:xfrm>
            <a:off x="1889269" y="2273380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1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7BD1B08C-3982-4956-ABCC-7AFDF3154078}"/>
              </a:ext>
            </a:extLst>
          </p:cNvPr>
          <p:cNvSpPr txBox="1"/>
          <p:nvPr/>
        </p:nvSpPr>
        <p:spPr>
          <a:xfrm>
            <a:off x="1889269" y="3318123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2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4C2C54F3-7796-4D06-9BE7-263CC043852F}"/>
              </a:ext>
            </a:extLst>
          </p:cNvPr>
          <p:cNvSpPr txBox="1"/>
          <p:nvPr/>
        </p:nvSpPr>
        <p:spPr>
          <a:xfrm>
            <a:off x="1889269" y="4362866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3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36F4F477-28C9-4CCB-A98F-BE2C48C232E7}"/>
              </a:ext>
            </a:extLst>
          </p:cNvPr>
          <p:cNvSpPr txBox="1"/>
          <p:nvPr/>
        </p:nvSpPr>
        <p:spPr>
          <a:xfrm>
            <a:off x="1889269" y="5429666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4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3E5EE1-ABB8-43A9-9F4C-9807F88C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70" y="379784"/>
            <a:ext cx="10531644" cy="1325563"/>
          </a:xfrm>
        </p:spPr>
        <p:txBody>
          <a:bodyPr>
            <a:normAutofit/>
          </a:bodyPr>
          <a:lstStyle/>
          <a:p>
            <a:pPr>
              <a:lnSpc>
                <a:spcPts val="3800"/>
              </a:lnSpc>
            </a:pPr>
            <a:r>
              <a:rPr lang="zh-TW" sz="4000">
                <a:latin typeface="Arial"/>
                <a:ea typeface="新細明體"/>
                <a:cs typeface="Arial"/>
              </a:rPr>
              <a:t>"Synchronization" is a two-way road</a:t>
            </a:r>
            <a:r>
              <a:rPr lang="en-US" altLang="zh-TW" sz="4000">
                <a:latin typeface="Arial"/>
                <a:ea typeface="新細明體"/>
                <a:cs typeface="Arial"/>
              </a:rPr>
              <a:t>.</a:t>
            </a:r>
            <a:r>
              <a:rPr lang="zh-TW" sz="4000">
                <a:latin typeface="Arial"/>
                <a:ea typeface="新細明體"/>
                <a:cs typeface="Arial"/>
              </a:rPr>
              <a:t> </a:t>
            </a:r>
            <a:br>
              <a:rPr lang="zh-TW" altLang="en-US" sz="4000">
                <a:latin typeface="Arial"/>
                <a:ea typeface="新細明體"/>
                <a:cs typeface="Arial"/>
              </a:rPr>
            </a:br>
            <a:r>
              <a:rPr lang="en-US" altLang="zh-TW" sz="4000">
                <a:latin typeface="Arial"/>
                <a:ea typeface="新細明體"/>
                <a:cs typeface="Arial"/>
              </a:rPr>
              <a:t>The same data.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A82F1600-8BB8-4A50-BB3D-C6497FD8FE20}"/>
              </a:ext>
            </a:extLst>
          </p:cNvPr>
          <p:cNvSpPr txBox="1"/>
          <p:nvPr/>
        </p:nvSpPr>
        <p:spPr>
          <a:xfrm>
            <a:off x="5878909" y="3320758"/>
            <a:ext cx="8336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ea typeface="新細明體"/>
                <a:cs typeface="Calibri"/>
              </a:rPr>
              <a:t>Sync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3EB448C5-4E64-468C-89AC-49EF0681497E}"/>
              </a:ext>
            </a:extLst>
          </p:cNvPr>
          <p:cNvSpPr txBox="1"/>
          <p:nvPr/>
        </p:nvSpPr>
        <p:spPr>
          <a:xfrm>
            <a:off x="5878908" y="5470285"/>
            <a:ext cx="6958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ea typeface="新細明體"/>
                <a:cs typeface="Calibri"/>
              </a:rPr>
              <a:t>Sync</a:t>
            </a: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AE84C019-B774-4335-B472-26D842AF3B0A}"/>
              </a:ext>
            </a:extLst>
          </p:cNvPr>
          <p:cNvSpPr txBox="1"/>
          <p:nvPr/>
        </p:nvSpPr>
        <p:spPr>
          <a:xfrm>
            <a:off x="5888087" y="4386959"/>
            <a:ext cx="7326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ea typeface="新細明體"/>
                <a:cs typeface="Calibri"/>
              </a:rPr>
              <a:t>Sync</a:t>
            </a:r>
            <a:endParaRPr lang="zh-TW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D20A5CF-33E2-47AC-9E26-506D7F154B44}"/>
              </a:ext>
            </a:extLst>
          </p:cNvPr>
          <p:cNvSpPr txBox="1"/>
          <p:nvPr/>
        </p:nvSpPr>
        <p:spPr>
          <a:xfrm rot="3881343">
            <a:off x="1772384" y="4487044"/>
            <a:ext cx="20349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ea typeface="新細明體"/>
              </a:rPr>
              <a:t>Data Modification</a:t>
            </a:r>
            <a:endParaRPr lang="zh-TW" altLang="en-US" sz="1200"/>
          </a:p>
        </p:txBody>
      </p:sp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AFFF2841-68BB-4B82-80EE-466BB32373EB}"/>
              </a:ext>
            </a:extLst>
          </p:cNvPr>
          <p:cNvSpPr txBox="1"/>
          <p:nvPr/>
        </p:nvSpPr>
        <p:spPr>
          <a:xfrm rot="18398459">
            <a:off x="9113024" y="4914557"/>
            <a:ext cx="20349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ea typeface="新細明體"/>
              </a:rPr>
              <a:t>Data Modification</a:t>
            </a:r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01786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圖片 64">
            <a:extLst>
              <a:ext uri="{FF2B5EF4-FFF2-40B4-BE49-F238E27FC236}">
                <a16:creationId xmlns:a16="http://schemas.microsoft.com/office/drawing/2014/main" id="{CD110ADB-8E75-4C26-95EE-BE256BC5DC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35" y="1552529"/>
            <a:ext cx="8466995" cy="4937123"/>
          </a:xfrm>
          <a:prstGeom prst="rect">
            <a:avLst/>
          </a:prstGeom>
        </p:spPr>
      </p:pic>
      <p:sp>
        <p:nvSpPr>
          <p:cNvPr id="70" name="文字方塊 69">
            <a:extLst>
              <a:ext uri="{FF2B5EF4-FFF2-40B4-BE49-F238E27FC236}">
                <a16:creationId xmlns:a16="http://schemas.microsoft.com/office/drawing/2014/main" id="{731FBFD7-A5B4-482D-8FCB-8FDDD1EEB744}"/>
              </a:ext>
            </a:extLst>
          </p:cNvPr>
          <p:cNvSpPr txBox="1"/>
          <p:nvPr/>
        </p:nvSpPr>
        <p:spPr>
          <a:xfrm>
            <a:off x="3329446" y="1613010"/>
            <a:ext cx="204007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Taipei Office</a:t>
            </a:r>
            <a:endParaRPr lang="zh-TW" sz="2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7ECA879E-7274-448C-8003-F9EB33368BC8}"/>
              </a:ext>
            </a:extLst>
          </p:cNvPr>
          <p:cNvSpPr txBox="1"/>
          <p:nvPr/>
        </p:nvSpPr>
        <p:spPr>
          <a:xfrm>
            <a:off x="7371539" y="1613011"/>
            <a:ext cx="252445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K</a:t>
            </a:r>
            <a: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aohsiung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Office</a:t>
            </a:r>
            <a:endParaRPr lang="zh-TW" sz="2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72" name="圖片 71">
            <a:extLst>
              <a:ext uri="{FF2B5EF4-FFF2-40B4-BE49-F238E27FC236}">
                <a16:creationId xmlns:a16="http://schemas.microsoft.com/office/drawing/2014/main" id="{726C607C-5E25-488F-96B5-B5E8CF310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76" y="1024296"/>
            <a:ext cx="875841" cy="1318470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A9806B23-7F46-4BEA-8829-0B7488F42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09" y="1137351"/>
            <a:ext cx="1008464" cy="1193692"/>
          </a:xfrm>
          <a:prstGeom prst="rect">
            <a:avLst/>
          </a:prstGeom>
        </p:spPr>
      </p:pic>
      <p:sp>
        <p:nvSpPr>
          <p:cNvPr id="75" name="文字方塊 74">
            <a:extLst>
              <a:ext uri="{FF2B5EF4-FFF2-40B4-BE49-F238E27FC236}">
                <a16:creationId xmlns:a16="http://schemas.microsoft.com/office/drawing/2014/main" id="{AC81B631-2255-4044-804F-B53CC3DECD93}"/>
              </a:ext>
            </a:extLst>
          </p:cNvPr>
          <p:cNvSpPr txBox="1"/>
          <p:nvPr/>
        </p:nvSpPr>
        <p:spPr>
          <a:xfrm>
            <a:off x="1889269" y="2238034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1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F238886D-2951-4DFD-A8C1-4ECCB8853C09}"/>
              </a:ext>
            </a:extLst>
          </p:cNvPr>
          <p:cNvSpPr txBox="1"/>
          <p:nvPr/>
        </p:nvSpPr>
        <p:spPr>
          <a:xfrm>
            <a:off x="1889269" y="3282777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2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D36A9F09-56AD-456B-9E6A-296E3E61EEE0}"/>
              </a:ext>
            </a:extLst>
          </p:cNvPr>
          <p:cNvSpPr txBox="1"/>
          <p:nvPr/>
        </p:nvSpPr>
        <p:spPr>
          <a:xfrm>
            <a:off x="1889269" y="4327520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3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7216BA3E-A92E-4EB8-9927-38B468F03CD0}"/>
              </a:ext>
            </a:extLst>
          </p:cNvPr>
          <p:cNvSpPr txBox="1"/>
          <p:nvPr/>
        </p:nvSpPr>
        <p:spPr>
          <a:xfrm>
            <a:off x="1889269" y="5394320"/>
            <a:ext cx="5972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ea typeface="新細明體"/>
              </a:rPr>
              <a:t>4</a:t>
            </a:r>
            <a:endParaRPr lang="zh-TW" sz="5400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3E5EE1-ABB8-43A9-9F4C-9807F88C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92" y="293548"/>
            <a:ext cx="11301876" cy="1325563"/>
          </a:xfrm>
        </p:spPr>
        <p:txBody>
          <a:bodyPr>
            <a:normAutofit/>
          </a:bodyPr>
          <a:lstStyle/>
          <a:p>
            <a:pPr>
              <a:lnSpc>
                <a:spcPts val="3800"/>
              </a:lnSpc>
            </a:pPr>
            <a:r>
              <a:rPr lang="en-US" altLang="zh-TW" sz="4000"/>
              <a:t>"Replication"</a:t>
            </a:r>
            <a:r>
              <a:rPr lang="zh-TW" altLang="en-US" sz="4000"/>
              <a:t> </a:t>
            </a:r>
            <a:r>
              <a:rPr lang="en-US" altLang="zh-TW" sz="4000"/>
              <a:t>is</a:t>
            </a:r>
            <a:r>
              <a:rPr lang="zh-TW" altLang="en-US" sz="4000"/>
              <a:t> an </a:t>
            </a:r>
            <a:r>
              <a:rPr lang="en-US" altLang="zh-TW" sz="4000"/>
              <a:t>one-way</a:t>
            </a:r>
            <a:r>
              <a:rPr lang="zh-TW" altLang="en-US" sz="4000"/>
              <a:t> road of </a:t>
            </a:r>
            <a:r>
              <a:rPr lang="en-US" altLang="zh-TW" sz="4000"/>
              <a:t>Synchronization. Data migration.</a:t>
            </a: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33ECEC00-D94E-4CDA-B867-3F1F66A3A369}"/>
              </a:ext>
            </a:extLst>
          </p:cNvPr>
          <p:cNvSpPr txBox="1"/>
          <p:nvPr/>
        </p:nvSpPr>
        <p:spPr>
          <a:xfrm>
            <a:off x="5462804" y="4327520"/>
            <a:ext cx="13293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ea typeface="新細明體"/>
                <a:cs typeface="Calibri"/>
              </a:rPr>
              <a:t>Replication</a:t>
            </a: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B87CD6AE-D693-405C-9B64-ECCDE9CF651F}"/>
              </a:ext>
            </a:extLst>
          </p:cNvPr>
          <p:cNvSpPr txBox="1"/>
          <p:nvPr/>
        </p:nvSpPr>
        <p:spPr>
          <a:xfrm>
            <a:off x="5462804" y="3280117"/>
            <a:ext cx="13293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ea typeface="新細明體"/>
                <a:cs typeface="Calibri"/>
              </a:rPr>
              <a:t>Replication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878E9F30-B7CB-43F5-B545-84DF55326C81}"/>
              </a:ext>
            </a:extLst>
          </p:cNvPr>
          <p:cNvSpPr txBox="1"/>
          <p:nvPr/>
        </p:nvSpPr>
        <p:spPr>
          <a:xfrm rot="3881343">
            <a:off x="1772384" y="4487044"/>
            <a:ext cx="20349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ea typeface="新細明體"/>
              </a:rPr>
              <a:t>Data Modification</a:t>
            </a:r>
            <a:endParaRPr lang="zh-TW" altLang="en-US" sz="1200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484038AD-0F2D-4BFA-BFB5-E71CE29FE901}"/>
              </a:ext>
            </a:extLst>
          </p:cNvPr>
          <p:cNvSpPr txBox="1"/>
          <p:nvPr/>
        </p:nvSpPr>
        <p:spPr>
          <a:xfrm rot="18398459">
            <a:off x="9113024" y="4914557"/>
            <a:ext cx="203490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>
                <a:ea typeface="新細明體"/>
              </a:rPr>
              <a:t>Data Modification</a:t>
            </a:r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536006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8A198B9D-8CF8-4423-84AC-CF90D78168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38" y="1423074"/>
            <a:ext cx="6947172" cy="80021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4EE823D-B847-4BCC-AA57-2E1E2DA67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584"/>
            <a:ext cx="10515600" cy="1325563"/>
          </a:xfrm>
        </p:spPr>
        <p:txBody>
          <a:bodyPr/>
          <a:lstStyle/>
          <a:p>
            <a:r>
              <a:rPr lang="zh-TW"/>
              <a:t>Backup - Wikipedia</a:t>
            </a:r>
            <a:r>
              <a:rPr lang="zh-TW" altLang="en-US"/>
              <a:t> : Easy to Choose</a:t>
            </a:r>
            <a:endParaRPr lang="zh-TW"/>
          </a:p>
        </p:txBody>
      </p:sp>
      <p:graphicFrame>
        <p:nvGraphicFramePr>
          <p:cNvPr id="9" name="表格 4">
            <a:extLst>
              <a:ext uri="{FF2B5EF4-FFF2-40B4-BE49-F238E27FC236}">
                <a16:creationId xmlns:a16="http://schemas.microsoft.com/office/drawing/2014/main" id="{798CA190-B8F3-44B1-B4C0-6B3506B024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7477671"/>
              </p:ext>
            </p:extLst>
          </p:nvPr>
        </p:nvGraphicFramePr>
        <p:xfrm>
          <a:off x="838200" y="2156749"/>
          <a:ext cx="10515604" cy="4167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1">
                  <a:extLst>
                    <a:ext uri="{9D8B030D-6E8A-4147-A177-3AD203B41FA5}">
                      <a16:colId xmlns:a16="http://schemas.microsoft.com/office/drawing/2014/main" val="1000302902"/>
                    </a:ext>
                  </a:extLst>
                </a:gridCol>
                <a:gridCol w="2628901">
                  <a:extLst>
                    <a:ext uri="{9D8B030D-6E8A-4147-A177-3AD203B41FA5}">
                      <a16:colId xmlns:a16="http://schemas.microsoft.com/office/drawing/2014/main" val="3018908392"/>
                    </a:ext>
                  </a:extLst>
                </a:gridCol>
                <a:gridCol w="2628901">
                  <a:extLst>
                    <a:ext uri="{9D8B030D-6E8A-4147-A177-3AD203B41FA5}">
                      <a16:colId xmlns:a16="http://schemas.microsoft.com/office/drawing/2014/main" val="3286105417"/>
                    </a:ext>
                  </a:extLst>
                </a:gridCol>
                <a:gridCol w="2628901">
                  <a:extLst>
                    <a:ext uri="{9D8B030D-6E8A-4147-A177-3AD203B41FA5}">
                      <a16:colId xmlns:a16="http://schemas.microsoft.com/office/drawing/2014/main" val="3452884466"/>
                    </a:ext>
                  </a:extLst>
                </a:gridCol>
              </a:tblGrid>
              <a:tr h="53179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24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4170" marR="94170"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Backup</a:t>
                      </a:r>
                    </a:p>
                  </a:txBody>
                  <a:tcPr marL="94434" marR="94434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Replication</a:t>
                      </a:r>
                    </a:p>
                  </a:txBody>
                  <a:tcPr marL="94434" marR="94434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Sync</a:t>
                      </a:r>
                    </a:p>
                  </a:txBody>
                  <a:tcPr marL="94434" marR="94434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108325884"/>
                  </a:ext>
                </a:extLst>
              </a:tr>
              <a:tr h="61409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Pithy</a:t>
                      </a:r>
                    </a:p>
                  </a:txBody>
                  <a:tcPr marL="94434" marR="94434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"Copy cannot be accessed"</a:t>
                      </a:r>
                    </a:p>
                  </a:txBody>
                  <a:tcPr marL="94434" marR="9443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latin typeface="Arial"/>
                          <a:ea typeface="新細明體"/>
                          <a:cs typeface="Arial"/>
                        </a:rPr>
                        <a:t>"Copy can be accessed"</a:t>
                      </a:r>
                    </a:p>
                  </a:txBody>
                  <a:tcPr marL="94434" marR="9443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latin typeface="Arial"/>
                          <a:ea typeface="新細明體"/>
                          <a:cs typeface="Arial"/>
                        </a:rPr>
                        <a:t>"Copy and original are the same"</a:t>
                      </a:r>
                      <a:endParaRPr lang="zh-TW" altLang="en-US" sz="1600" b="0" i="0" u="none" strike="noStrike" noProof="0">
                        <a:latin typeface="Arial"/>
                        <a:ea typeface="新細明體"/>
                        <a:cs typeface="Arial"/>
                      </a:endParaRPr>
                    </a:p>
                  </a:txBody>
                  <a:tcPr marL="94434" marR="94434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182682"/>
                  </a:ext>
                </a:extLst>
              </a:tr>
              <a:tr h="350909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 of Copy</a:t>
                      </a:r>
                    </a:p>
                  </a:txBody>
                  <a:tcPr marL="94434" marR="94434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smaller</a:t>
                      </a:r>
                    </a:p>
                  </a:txBody>
                  <a:tcPr marL="94434" marR="9443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i="0" u="none" strike="noStrike" noProof="0">
                          <a:latin typeface="Arial"/>
                          <a:ea typeface="新細明體"/>
                          <a:cs typeface="Arial"/>
                        </a:rPr>
                        <a:t>same</a:t>
                      </a:r>
                      <a:endParaRPr lang="en-US" altLang="zh-TW" sz="1600" b="0" i="0" u="none" strike="noStrike" noProof="0" err="1">
                        <a:latin typeface="Arial"/>
                        <a:ea typeface="新細明體"/>
                        <a:cs typeface="Arial"/>
                      </a:endParaRPr>
                    </a:p>
                  </a:txBody>
                  <a:tcPr marL="94434" marR="9443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 sz="1600" b="0" i="0" u="none" strike="noStrike" noProof="0"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same</a:t>
                      </a:r>
                    </a:p>
                  </a:txBody>
                  <a:tcPr marL="94434" marR="9443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397150"/>
                  </a:ext>
                </a:extLst>
              </a:tr>
              <a:tr h="350909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 of Copy</a:t>
                      </a:r>
                    </a:p>
                  </a:txBody>
                  <a:tcPr marL="94434" marR="94434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</a:t>
                      </a:r>
                    </a:p>
                  </a:txBody>
                  <a:tcPr marL="94434" marR="9443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600" b="0" i="0" u="none" strike="noStrike" noProof="0">
                          <a:latin typeface="Arial"/>
                          <a:cs typeface="Arial"/>
                        </a:rPr>
                        <a:t>same</a:t>
                      </a:r>
                      <a:endParaRPr lang="zh-TW" altLang="en-US" sz="1600">
                        <a:latin typeface="Arial"/>
                        <a:cs typeface="Arial"/>
                      </a:endParaRPr>
                    </a:p>
                  </a:txBody>
                  <a:tcPr marL="94434" marR="9443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i="0" u="none" strike="noStrike" noProof="0">
                          <a:latin typeface="Arial"/>
                          <a:cs typeface="Arial"/>
                        </a:rPr>
                        <a:t>same</a:t>
                      </a:r>
                      <a:endParaRPr lang="zh-TW" altLang="en-US" sz="1600" b="0" i="0" u="none" strike="noStrike" noProof="0">
                        <a:latin typeface="Arial"/>
                        <a:ea typeface="新細明體"/>
                        <a:cs typeface="Arial"/>
                      </a:endParaRPr>
                    </a:p>
                  </a:txBody>
                  <a:tcPr marL="94434" marR="94434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638218"/>
                  </a:ext>
                </a:extLst>
              </a:tr>
              <a:tr h="61409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Instant Access</a:t>
                      </a:r>
                    </a:p>
                  </a:txBody>
                  <a:tcPr marL="94434" marR="94434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 sz="1600">
                          <a:latin typeface="Arial"/>
                          <a:cs typeface="Arial"/>
                        </a:rPr>
                        <a:t>N</a:t>
                      </a:r>
                      <a:br>
                        <a:rPr lang="zh-TW" altLang="en-US" sz="1600">
                          <a:latin typeface="Arial"/>
                          <a:cs typeface="Arial"/>
                        </a:rPr>
                      </a:br>
                      <a:r>
                        <a:rPr lang="zh-TW" altLang="en-US" sz="1600">
                          <a:latin typeface="Arial"/>
                          <a:cs typeface="Arial"/>
                        </a:rPr>
                        <a:t>(must Restore)</a:t>
                      </a:r>
                    </a:p>
                  </a:txBody>
                  <a:tcPr marL="94434" marR="9443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i="0" u="none" strike="noStrike" noProof="0">
                          <a:latin typeface="Arial"/>
                          <a:ea typeface="新細明體"/>
                          <a:cs typeface="Arial"/>
                        </a:rPr>
                        <a:t>Y</a:t>
                      </a:r>
                    </a:p>
                  </a:txBody>
                  <a:tcPr marL="94434" marR="9443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TW" altLang="en-US" sz="1600" b="0" i="0" u="none" strike="noStrike" noProof="0"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94434" marR="9443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93232"/>
                  </a:ext>
                </a:extLst>
              </a:tr>
              <a:tr h="350909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Direction</a:t>
                      </a:r>
                    </a:p>
                  </a:txBody>
                  <a:tcPr marL="94434" marR="94434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i="0" u="none" strike="noStrike" noProof="0">
                          <a:latin typeface="Arial"/>
                          <a:ea typeface="新細明體"/>
                          <a:cs typeface="Arial"/>
                        </a:rPr>
                        <a:t>One-way</a:t>
                      </a:r>
                      <a:endParaRPr lang="zh-TW" sz="1600">
                        <a:latin typeface="Arial"/>
                        <a:cs typeface="Arial"/>
                      </a:endParaRPr>
                    </a:p>
                  </a:txBody>
                  <a:tcPr marL="94434" marR="9443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i="0" u="none" strike="noStrike" noProof="0">
                          <a:latin typeface="Arial"/>
                          <a:cs typeface="Arial"/>
                        </a:rPr>
                        <a:t>One-way</a:t>
                      </a:r>
                      <a:endParaRPr lang="zh-TW" altLang="en-US" sz="1600">
                        <a:latin typeface="Arial"/>
                        <a:cs typeface="Arial"/>
                      </a:endParaRPr>
                    </a:p>
                  </a:txBody>
                  <a:tcPr marL="94434" marR="94434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TW" sz="1600" b="0" i="0" u="none" strike="noStrike" noProof="0">
                          <a:latin typeface="Arial"/>
                          <a:cs typeface="Arial"/>
                        </a:rPr>
                        <a:t>Two-way</a:t>
                      </a:r>
                      <a:endParaRPr lang="zh-TW" sz="1600" b="0" i="0" u="none" strike="noStrike" noProof="0">
                        <a:latin typeface="Arial"/>
                        <a:cs typeface="Arial"/>
                      </a:endParaRPr>
                    </a:p>
                  </a:txBody>
                  <a:tcPr marL="94434" marR="94434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674105"/>
                  </a:ext>
                </a:extLst>
              </a:tr>
              <a:tr h="1139642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zh-TW" altLang="en-US" sz="1800" b="1" i="0" u="none" strike="noStrike" noProof="0">
                          <a:latin typeface="Arial"/>
                          <a:ea typeface="新細明體"/>
                          <a:cs typeface="Arial"/>
                        </a:rPr>
                        <a:t>Scenario</a:t>
                      </a:r>
                    </a:p>
                  </a:txBody>
                  <a:tcPr marL="94434" marR="94434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" altLang="zh-TW" sz="1600" b="0" i="0" u="none" strike="noStrike" noProof="0">
                          <a:latin typeface="Arial"/>
                          <a:ea typeface="新細明體"/>
                          <a:cs typeface="Arial"/>
                        </a:rPr>
                        <a:t>The amount of data is large, the data is packaged and stored. And it can be  restored to access while the disaster occurs.</a:t>
                      </a:r>
                      <a:endParaRPr lang="zh-TW" altLang="en-US" sz="1600">
                        <a:latin typeface="Arial"/>
                        <a:cs typeface="Arial"/>
                      </a:endParaRPr>
                    </a:p>
                  </a:txBody>
                  <a:tcPr marL="94434" marR="9443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" altLang="zh-TW" sz="1600" b="0" i="0" u="none" strike="noStrike" noProof="0">
                          <a:latin typeface="Arial"/>
                          <a:ea typeface="新細明體"/>
                          <a:cs typeface="Arial"/>
                        </a:rPr>
                        <a:t>Share the data to the remote location (branch office), and the modification of data will not change the original data.</a:t>
                      </a:r>
                      <a:endParaRPr lang="zh-TW" altLang="en-US" sz="1600" b="0" i="0" u="none" strike="noStrike" noProof="0">
                        <a:latin typeface="Arial"/>
                        <a:cs typeface="Arial"/>
                      </a:endParaRPr>
                    </a:p>
                  </a:txBody>
                  <a:tcPr marL="94434" marR="9443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" altLang="zh-TW" sz="1600" b="0" i="0" u="none" strike="noStrike" noProof="0">
                          <a:latin typeface="Arial"/>
                          <a:ea typeface="新細明體"/>
                          <a:cs typeface="Arial"/>
                        </a:rPr>
                        <a:t>Share and edit data together on the different locations (branch offices).</a:t>
                      </a:r>
                      <a:endParaRPr lang="zh-TW" altLang="en-US" sz="1600" b="0" i="0" u="none" strike="noStrike" noProof="0">
                        <a:latin typeface="Arial"/>
                        <a:cs typeface="Arial"/>
                      </a:endParaRPr>
                    </a:p>
                  </a:txBody>
                  <a:tcPr marL="94434" marR="94434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430058"/>
                  </a:ext>
                </a:extLst>
              </a:tr>
            </a:tbl>
          </a:graphicData>
        </a:graphic>
      </p:graphicFrame>
      <p:pic>
        <p:nvPicPr>
          <p:cNvPr id="11" name="圖片 10" descr="一張含有 向量圖形 的圖片&#10;&#10;自動產生的描述">
            <a:extLst>
              <a:ext uri="{FF2B5EF4-FFF2-40B4-BE49-F238E27FC236}">
                <a16:creationId xmlns:a16="http://schemas.microsoft.com/office/drawing/2014/main" id="{C3A06C69-ED68-4149-A346-431E3A2AD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88" y="1365433"/>
            <a:ext cx="915500" cy="91550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81C7AB8-B0F7-4D4C-827C-18E7F2AFCB87}"/>
              </a:ext>
            </a:extLst>
          </p:cNvPr>
          <p:cNvSpPr txBox="1"/>
          <p:nvPr/>
        </p:nvSpPr>
        <p:spPr>
          <a:xfrm>
            <a:off x="6264388" y="1446519"/>
            <a:ext cx="5927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HBS provides three kind of services to achieve your demands</a:t>
            </a:r>
          </a:p>
          <a:p>
            <a:r>
              <a:rPr lang="zh-TW" altLang="en-US" sz="24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HBS 3 Levels up "Backup"</a:t>
            </a:r>
          </a:p>
        </p:txBody>
      </p:sp>
    </p:spTree>
    <p:extLst>
      <p:ext uri="{BB962C8B-B14F-4D97-AF65-F5344CB8AC3E}">
        <p14:creationId xmlns:p14="http://schemas.microsoft.com/office/powerpoint/2010/main" val="2123521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7EA87CE-F33E-4CD1-BE92-113EA60D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49" y="2766218"/>
            <a:ext cx="4931229" cy="1325563"/>
          </a:xfrm>
        </p:spPr>
        <p:txBody>
          <a:bodyPr>
            <a:normAutofit fontScale="90000"/>
          </a:bodyPr>
          <a:lstStyle/>
          <a:p>
            <a:r>
              <a:rPr lang="zh-TW" b="0">
                <a:ea typeface="微軟正黑體"/>
              </a:rPr>
              <a:t>Data deduplication technology</a:t>
            </a:r>
            <a:r>
              <a:rPr lang="zh-TW" altLang="en-US" b="0">
                <a:ea typeface="微軟正黑體"/>
              </a:rPr>
              <a:t> </a:t>
            </a:r>
            <a:r>
              <a:rPr lang="zh-TW" b="0">
                <a:ea typeface="微軟正黑體"/>
              </a:rPr>
              <a:t>QuDedup greatly reduces backup and restore time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9185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牆, 男人, 個人, 建築物 的圖片&#10;&#10;自動產生的描述">
            <a:extLst>
              <a:ext uri="{FF2B5EF4-FFF2-40B4-BE49-F238E27FC236}">
                <a16:creationId xmlns:a16="http://schemas.microsoft.com/office/drawing/2014/main" id="{EEB196FE-79AF-420E-9035-FD61155E8A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" y="0"/>
            <a:ext cx="121787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36F6CF-AE6F-49F3-8E4F-0F90991A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947"/>
            <a:ext cx="10515600" cy="1325563"/>
          </a:xfrm>
        </p:spPr>
        <p:txBody>
          <a:bodyPr/>
          <a:lstStyle/>
          <a:p>
            <a:r>
              <a:rPr lang="en-US" altLang="zh-TW">
                <a:solidFill>
                  <a:schemeClr val="bg1"/>
                </a:solidFill>
              </a:rPr>
              <a:t>Reduces b</a:t>
            </a:r>
            <a:r>
              <a:rPr lang="zh-TW">
                <a:solidFill>
                  <a:schemeClr val="bg1"/>
                </a:solidFill>
              </a:rPr>
              <a:t>ackup file, backup and restore no </a:t>
            </a:r>
            <a:r>
              <a:rPr lang="en-US" altLang="zh-TW">
                <a:solidFill>
                  <a:schemeClr val="bg1"/>
                </a:solidFill>
              </a:rPr>
              <a:t>problem</a:t>
            </a:r>
            <a:endParaRPr lang="zh-TW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36F50F7-B3E5-4F65-A36B-1AE814741F03}"/>
              </a:ext>
            </a:extLst>
          </p:cNvPr>
          <p:cNvSpPr txBox="1"/>
          <p:nvPr/>
        </p:nvSpPr>
        <p:spPr>
          <a:xfrm>
            <a:off x="805542" y="2368635"/>
            <a:ext cx="7706691" cy="3997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Issues you might encounter while backing up data...</a:t>
            </a:r>
            <a:endParaRPr lang="en-US" altLang="zh-TW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indent="-3240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Transmission time is too long and bandwidth resources are consumed for a long time.</a:t>
            </a:r>
          </a:p>
          <a:p>
            <a:pPr marL="324000" indent="-3240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Backup taked too long to achieve intensive backup cause data loss risk raising.</a:t>
            </a:r>
          </a:p>
          <a:p>
            <a:pPr marL="324000" indent="-3240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Without data reduction pre-processing will cause increased storage costs.</a:t>
            </a:r>
          </a:p>
        </p:txBody>
      </p:sp>
    </p:spTree>
    <p:extLst>
      <p:ext uri="{BB962C8B-B14F-4D97-AF65-F5344CB8AC3E}">
        <p14:creationId xmlns:p14="http://schemas.microsoft.com/office/powerpoint/2010/main" val="2923880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790</Words>
  <Application>Microsoft Office PowerPoint</Application>
  <PresentationFormat>寬螢幕</PresentationFormat>
  <Paragraphs>227</Paragraphs>
  <Slides>23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1" baseType="lpstr">
      <vt:lpstr>Arial,Sans-Serif</vt:lpstr>
      <vt:lpstr>Microsoft JhengHei</vt:lpstr>
      <vt:lpstr>Microsoft JhengHei</vt:lpstr>
      <vt:lpstr>Arial</vt:lpstr>
      <vt:lpstr>Calibri</vt:lpstr>
      <vt:lpstr>Calibri Light</vt:lpstr>
      <vt:lpstr>Wingdings</vt:lpstr>
      <vt:lpstr>Office 佈景主題</vt:lpstr>
      <vt:lpstr>PowerPoint 簡報</vt:lpstr>
      <vt:lpstr>Backup - Wikipedia</vt:lpstr>
      <vt:lpstr>User's Problem: Are Backup, Sync, and Replication the same？</vt:lpstr>
      <vt:lpstr>"Backup" and restore are inseparable. Extract your data.</vt:lpstr>
      <vt:lpstr>"Synchronization" is a two-way road.  The same data.</vt:lpstr>
      <vt:lpstr>"Replication" is an one-way road of Synchronization. Data migration.</vt:lpstr>
      <vt:lpstr>Backup - Wikipedia : Easy to Choose</vt:lpstr>
      <vt:lpstr>Data deduplication technology QuDedup greatly reduces backup and restore time</vt:lpstr>
      <vt:lpstr>Reduces backup file, backup and restore no problem</vt:lpstr>
      <vt:lpstr>Gatner: Deduplication will be the transformational technology in near future</vt:lpstr>
      <vt:lpstr>QuDedup Technology: Data reduction, small is fast!</vt:lpstr>
      <vt:lpstr>Source-side data deduplication technology is in line with modern enterprise needs</vt:lpstr>
      <vt:lpstr>High compression ratio, surpassing traditional data reduction technology</vt:lpstr>
      <vt:lpstr>QuDedup Extract Tool makes your backup data visible and portable</vt:lpstr>
      <vt:lpstr>What is .qdff？</vt:lpstr>
      <vt:lpstr>QuDedup Extract Tool makes .qdff restore without constraints</vt:lpstr>
      <vt:lpstr>Bring your backup data by a single USB drive</vt:lpstr>
      <vt:lpstr>Backup data can be restored in different places and taken anywhere</vt:lpstr>
      <vt:lpstr>Scenario of QuDedup</vt:lpstr>
      <vt:lpstr>Scenario of QuDedup</vt:lpstr>
      <vt:lpstr>Live Demo</vt:lpstr>
      <vt:lpstr>HBS 3 Beta program finished</vt:lpstr>
      <vt:lpstr>QuDedup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HsuanChang</dc:creator>
  <cp:lastModifiedBy>QNAP_Hsuan Chang</cp:lastModifiedBy>
  <cp:revision>1</cp:revision>
  <dcterms:created xsi:type="dcterms:W3CDTF">2012-07-30T21:28:29Z</dcterms:created>
  <dcterms:modified xsi:type="dcterms:W3CDTF">2019-07-25T07:08:53Z</dcterms:modified>
</cp:coreProperties>
</file>