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9" r:id="rId3"/>
    <p:sldId id="258" r:id="rId4"/>
    <p:sldId id="271" r:id="rId5"/>
    <p:sldId id="286" r:id="rId6"/>
    <p:sldId id="292" r:id="rId7"/>
    <p:sldId id="272" r:id="rId8"/>
    <p:sldId id="291" r:id="rId9"/>
    <p:sldId id="275" r:id="rId10"/>
    <p:sldId id="273" r:id="rId11"/>
    <p:sldId id="278" r:id="rId12"/>
    <p:sldId id="277" r:id="rId13"/>
    <p:sldId id="288" r:id="rId14"/>
    <p:sldId id="290" r:id="rId15"/>
    <p:sldId id="282" r:id="rId16"/>
    <p:sldId id="281" r:id="rId17"/>
    <p:sldId id="280" r:id="rId18"/>
    <p:sldId id="279" r:id="rId19"/>
    <p:sldId id="287" r:id="rId20"/>
    <p:sldId id="295" r:id="rId21"/>
    <p:sldId id="263" r:id="rId22"/>
    <p:sldId id="297" r:id="rId23"/>
    <p:sldId id="296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050"/>
    <a:srgbClr val="43EE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0524DF-E13A-4DC9-888A-6ED5DB1AFD03}" v="538" dt="2019-07-25T05:42:30.050"/>
    <p1510:client id="{AB0E6D92-6BA1-9F4F-A877-C83031202E37}" v="15" dt="2019-07-25T01:50:59.786"/>
    <p1510:client id="{64D1D1CF-00EB-C2E0-1789-2D4A6DAC127B}" v="20" dt="2019-07-25T01:49:26.412"/>
    <p1510:client id="{0308047C-C1C0-2B23-2A4B-B306ECEB883A}" v="244" dt="2019-07-25T02:24:11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0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7F312-4D82-4E95-A1CF-8F585DBD19EC}" type="datetimeFigureOut">
              <a:rPr lang="en-US" altLang="zh-TW"/>
              <a:t>7/25/2019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71BE1-4BA9-4746-ACF7-D2D024D2D526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034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71BE1-4BA9-4746-ACF7-D2D024D2D526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028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放技術報告</a:t>
            </a:r>
            <a:br>
              <a:rPr lang="en-US" altLang="zh-TW"/>
            </a:br>
            <a:r>
              <a:rPr lang="en-US" altLang="zh-TW"/>
              <a:t>https://www.ithome.com.tw/node/45228</a:t>
            </a:r>
          </a:p>
          <a:p>
            <a:r>
              <a:rPr lang="en-US" altLang="zh-TW"/>
              <a:t>https://www.ithome.com.tw/node/38018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501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放技術報告</a:t>
            </a:r>
            <a:br>
              <a:rPr lang="en-US" altLang="zh-TW"/>
            </a:br>
            <a:r>
              <a:rPr lang="en-US" altLang="zh-TW"/>
              <a:t>https://www.ithome.com.tw/node/45228</a:t>
            </a:r>
          </a:p>
          <a:p>
            <a:r>
              <a:rPr lang="en-US" altLang="zh-TW"/>
              <a:t>https://www.ithome.com.tw/node/38018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895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https://blog.csdn.net/liuaigui/article/details/5829083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620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21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輕量化應用程式，佈署攜帶更便利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跨平台支援，讓備份資料便於隨處還原存取</a:t>
            </a:r>
          </a:p>
          <a:p>
            <a:pPr lvl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Windows /  Mac /  Linux(Ubuntu)</a:t>
            </a: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簡單一致的使用者介面 跨平台使用更上手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268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TR-004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NAS backup to TR-004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PC connect TR-004 w/ Extract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72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84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71BE1-4BA9-4746-ACF7-D2D024D2D526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5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481B132-404A-4B40-AF75-B7C1B0F1A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" y="0"/>
            <a:ext cx="1218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ABBEECE-E92A-439D-AAD7-18CB31AA0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5862" y="2128379"/>
            <a:ext cx="5298902" cy="2852737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1644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6D36658-CB5C-4EF3-8414-329E6A7ED9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" y="0"/>
            <a:ext cx="1218334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6D36658-CB5C-4EF3-8414-329E6A7ED9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" y="0"/>
            <a:ext cx="12178727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7111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6D36658-CB5C-4EF3-8414-329E6A7ED9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" y="0"/>
            <a:ext cx="12178727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564039"/>
            <a:ext cx="493122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2377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A165BA03-E918-4510-8D1F-02CC1597B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" y="0"/>
            <a:ext cx="1218334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5005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50050"/>
                </a:solidFill>
              </a:defRPr>
            </a:lvl1pPr>
            <a:lvl2pPr>
              <a:defRPr>
                <a:solidFill>
                  <a:srgbClr val="150050"/>
                </a:solidFill>
              </a:defRPr>
            </a:lvl2pPr>
            <a:lvl3pPr>
              <a:defRPr>
                <a:solidFill>
                  <a:srgbClr val="150050"/>
                </a:solidFill>
              </a:defRPr>
            </a:lvl3pPr>
            <a:lvl4pPr>
              <a:defRPr>
                <a:solidFill>
                  <a:srgbClr val="150050"/>
                </a:solidFill>
              </a:defRPr>
            </a:lvl4pPr>
            <a:lvl5pPr>
              <a:defRPr>
                <a:solidFill>
                  <a:srgbClr val="150050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3314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165BA03-E918-4510-8D1F-02CC1597B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727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4436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1" r:id="rId5"/>
    <p:sldLayoutId id="2147483662" r:id="rId6"/>
    <p:sldLayoutId id="2147483651" r:id="rId7"/>
    <p:sldLayoutId id="2147483654" r:id="rId8"/>
    <p:sldLayoutId id="2147483655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F52134B4-DBAB-4028-B007-81321E9F4C8E}"/>
              </a:ext>
            </a:extLst>
          </p:cNvPr>
          <p:cNvGrpSpPr/>
          <p:nvPr/>
        </p:nvGrpSpPr>
        <p:grpSpPr>
          <a:xfrm rot="10800000">
            <a:off x="7135799" y="3429000"/>
            <a:ext cx="4446038" cy="1604521"/>
            <a:chOff x="548526" y="4049685"/>
            <a:chExt cx="4503765" cy="160452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1CA6817-B61C-4818-82E3-89D2FCD949EA}"/>
                </a:ext>
              </a:extLst>
            </p:cNvPr>
            <p:cNvSpPr/>
            <p:nvPr/>
          </p:nvSpPr>
          <p:spPr>
            <a:xfrm>
              <a:off x="548528" y="4049685"/>
              <a:ext cx="4503763" cy="151060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CCC4B02-D3A8-4701-9A7A-59112AA22240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8C90085-2F39-46F7-AE55-273E3177F06F}"/>
              </a:ext>
            </a:extLst>
          </p:cNvPr>
          <p:cNvGrpSpPr/>
          <p:nvPr/>
        </p:nvGrpSpPr>
        <p:grpSpPr>
          <a:xfrm rot="10800000">
            <a:off x="7135799" y="1477371"/>
            <a:ext cx="4446038" cy="1900840"/>
            <a:chOff x="548526" y="3753366"/>
            <a:chExt cx="4503765" cy="190084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92823E-930B-4120-BAA5-1658D60033F9}"/>
                </a:ext>
              </a:extLst>
            </p:cNvPr>
            <p:cNvSpPr/>
            <p:nvPr/>
          </p:nvSpPr>
          <p:spPr>
            <a:xfrm>
              <a:off x="548528" y="3753366"/>
              <a:ext cx="4503763" cy="180692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D47FFC-8E6A-4E90-BC1A-D390FD492CA7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36F6CF-AE6F-49F3-8E4F-0F90991A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82" y="114282"/>
            <a:ext cx="11578712" cy="1325563"/>
          </a:xfrm>
        </p:spPr>
        <p:txBody>
          <a:bodyPr>
            <a:normAutofit/>
          </a:bodyPr>
          <a:lstStyle/>
          <a:p>
            <a:r>
              <a:rPr lang="zh-TW">
                <a:latin typeface="微軟正黑體"/>
                <a:ea typeface="微軟正黑體"/>
              </a:rPr>
              <a:t>Gatner：Deduplication 是目前主流儲存技術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36F50F7-B3E5-4F65-A36B-1AE814741F03}"/>
              </a:ext>
            </a:extLst>
          </p:cNvPr>
          <p:cNvSpPr txBox="1"/>
          <p:nvPr/>
        </p:nvSpPr>
        <p:spPr>
          <a:xfrm>
            <a:off x="707971" y="1645512"/>
            <a:ext cx="5323893" cy="135421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2800" b="1">
                <a:solidFill>
                  <a:srgbClr val="43EED7"/>
                </a:solidFill>
                <a:latin typeface="微軟正黑體"/>
                <a:ea typeface="微軟正黑體"/>
              </a:rPr>
              <a:t>重複資料刪除</a:t>
            </a:r>
            <a:endParaRPr lang="en-US" altLang="zh-TW" sz="2800">
              <a:solidFill>
                <a:srgbClr val="43EED7"/>
              </a:solidFill>
              <a:latin typeface="微軟正黑體"/>
              <a:ea typeface="微軟正黑體"/>
            </a:endParaRPr>
          </a:p>
          <a:p>
            <a:r>
              <a:rPr lang="zh-TW" altLang="en-US" sz="2600">
                <a:solidFill>
                  <a:schemeClr val="bg1"/>
                </a:solidFill>
                <a:latin typeface="微軟正黑體"/>
                <a:ea typeface="微軟正黑體"/>
              </a:rPr>
              <a:t>已成為未來 2 到 5 年 重大轉型技術</a:t>
            </a:r>
          </a:p>
          <a:p>
            <a:endParaRPr lang="zh-TW" altLang="en-US" sz="2800">
              <a:latin typeface="微軟正黑體"/>
              <a:ea typeface="微軟正黑體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16B7382-42A5-4596-9728-2577D7A52FDC}"/>
              </a:ext>
            </a:extLst>
          </p:cNvPr>
          <p:cNvSpPr txBox="1"/>
          <p:nvPr/>
        </p:nvSpPr>
        <p:spPr>
          <a:xfrm>
            <a:off x="6731997" y="5789179"/>
            <a:ext cx="292220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9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</a:t>
            </a:r>
            <a:r>
              <a:rPr lang="en-US" altLang="zh-TW" sz="9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9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Gartner 2018</a:t>
            </a:r>
            <a:endParaRPr lang="en-US" altLang="zh-TW" sz="9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sz="9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Hype Cycle forStorage Technologies</a:t>
            </a:r>
            <a:endParaRPr lang="en-US" altLang="zh-TW" sz="9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4" name="圖片 4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760B5F36-90FB-434A-A416-60F9BB56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98" y="2614968"/>
            <a:ext cx="5952553" cy="35985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0BF3DB9-D8C1-4935-B07C-0834804382A1}"/>
              </a:ext>
            </a:extLst>
          </p:cNvPr>
          <p:cNvSpPr/>
          <p:nvPr/>
        </p:nvSpPr>
        <p:spPr>
          <a:xfrm>
            <a:off x="4596458" y="3758648"/>
            <a:ext cx="914400" cy="208082"/>
          </a:xfrm>
          <a:prstGeom prst="rect">
            <a:avLst/>
          </a:prstGeom>
          <a:noFill/>
          <a:ln w="28575">
            <a:solidFill>
              <a:srgbClr val="22F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09F3E30-8F53-4839-A7BD-24275E65DEBA}"/>
              </a:ext>
            </a:extLst>
          </p:cNvPr>
          <p:cNvSpPr txBox="1"/>
          <p:nvPr/>
        </p:nvSpPr>
        <p:spPr>
          <a:xfrm>
            <a:off x="7297436" y="1688893"/>
            <a:ext cx="4068550" cy="32624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000" indent="-180000"/>
            <a:r>
              <a:rPr lang="zh-TW" altLang="en-US" sz="2200" b="1">
                <a:solidFill>
                  <a:srgbClr val="43EED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技術要點</a:t>
            </a:r>
            <a:endParaRPr lang="en-US" altLang="zh-TW" sz="2200" b="1">
              <a:solidFill>
                <a:srgbClr val="43EED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lvl="1" indent="-180000"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區塊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層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級的分析比對，從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更精細的層級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刪除冗餘資料</a:t>
            </a:r>
            <a:r>
              <a:rPr lang="en-US" altLang="zh-TW">
                <a:solidFill>
                  <a:schemeClr val="bg1"/>
                </a:solidFill>
                <a:latin typeface="微軟正黑體"/>
                <a:cs typeface="Arial"/>
              </a:rPr>
              <a:t>​</a:t>
            </a:r>
            <a:endParaRPr lang="en-US" altLang="zh-TW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pPr marL="180000" lvl="1" indent="-180000"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跨檔案比對的能力，並非只是單一檔案壓縮</a:t>
            </a:r>
            <a:r>
              <a:rPr lang="en-US" altLang="zh-TW">
                <a:latin typeface="微軟正黑體"/>
                <a:cs typeface="Arial"/>
              </a:rPr>
              <a:t>​</a:t>
            </a:r>
          </a:p>
          <a:p>
            <a:pPr marL="180000" lvl="1" indent="-180000">
              <a:buFont typeface="Arial"/>
              <a:buChar char="•"/>
            </a:pPr>
            <a:endParaRPr lang="en-US" altLang="zh-TW">
              <a:latin typeface="微軟正黑體"/>
              <a:ea typeface="微軟正黑體"/>
              <a:cs typeface="Arial"/>
            </a:endParaRPr>
          </a:p>
          <a:p>
            <a:pPr marL="180000" lvl="1" indent="-180000">
              <a:buFont typeface="Arial"/>
              <a:buChar char="•"/>
            </a:pPr>
            <a:endParaRPr lang="en-US" altLang="zh-TW" b="1">
              <a:latin typeface="微軟正黑體"/>
              <a:ea typeface="微軟正黑體"/>
              <a:cs typeface="Arial"/>
            </a:endParaRPr>
          </a:p>
          <a:p>
            <a:pPr marL="180000" indent="-180000"/>
            <a:r>
              <a:rPr lang="zh-TW" altLang="en-US" sz="2200" b="1">
                <a:solidFill>
                  <a:srgbClr val="43EED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三大使用情境</a:t>
            </a:r>
            <a:endParaRPr lang="en-US" sz="2200" b="1">
              <a:solidFill>
                <a:srgbClr val="43EED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lvl="1" indent="-180000"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備份軟體</a:t>
            </a:r>
            <a:endParaRPr lang="en-US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pPr marL="180000" lvl="1" indent="-180000">
              <a:buFont typeface="Arial,Sans-Serif"/>
              <a:buChar char="•"/>
            </a:pPr>
            <a:r>
              <a:rPr lang="zh-TW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虛擬磁帶</a:t>
            </a:r>
            <a:endParaRPr lang="en-US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pPr marL="180000" lvl="1" indent="-180000">
              <a:buFont typeface="Arial,Sans-Serif"/>
              <a:buChar char="•"/>
            </a:pPr>
            <a:r>
              <a:rPr lang="zh-TW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儲存伺服器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0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DE0FABAC-6E4D-4BF8-9C8F-2AB219DF0B5F}"/>
              </a:ext>
            </a:extLst>
          </p:cNvPr>
          <p:cNvSpPr/>
          <p:nvPr/>
        </p:nvSpPr>
        <p:spPr>
          <a:xfrm rot="10800000">
            <a:off x="6811127" y="1551144"/>
            <a:ext cx="5380869" cy="132556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7" name="圖形 56">
            <a:extLst>
              <a:ext uri="{FF2B5EF4-FFF2-40B4-BE49-F238E27FC236}">
                <a16:creationId xmlns:a16="http://schemas.microsoft.com/office/drawing/2014/main" id="{B9FD68D5-A0AE-4F48-9855-D79AD7422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696" y="3757763"/>
            <a:ext cx="7538810" cy="26461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8CB86A-91A5-408B-924D-11AF1094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14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b="1">
                <a:latin typeface="微軟正黑體"/>
                <a:ea typeface="微軟正黑體"/>
              </a:rPr>
              <a:t>QuDedup 黑科技，資料減量，小就是</a:t>
            </a:r>
            <a:r>
              <a:rPr lang="zh-TW" altLang="en-US" b="1">
                <a:latin typeface="微軟正黑體"/>
                <a:ea typeface="微軟正黑體"/>
              </a:rPr>
              <a:t>快！</a:t>
            </a:r>
            <a:endParaRPr lang="zh-TW" altLang="en-US" b="1">
              <a:latin typeface="微軟正黑體"/>
              <a:ea typeface="微軟正黑體"/>
              <a:cs typeface="Calibri Light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ED28DE9-2D68-4498-BEF7-33B96E86A4CC}"/>
              </a:ext>
            </a:extLst>
          </p:cNvPr>
          <p:cNvSpPr txBox="1">
            <a:spLocks/>
          </p:cNvSpPr>
          <p:nvPr/>
        </p:nvSpPr>
        <p:spPr>
          <a:xfrm>
            <a:off x="799617" y="1669133"/>
            <a:ext cx="10515600" cy="2068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solidFill>
                  <a:srgbClr val="150050"/>
                </a:solidFill>
                <a:latin typeface="微軟正黑體"/>
                <a:ea typeface="微軟正黑體"/>
                <a:cs typeface="Calibri"/>
              </a:rPr>
              <a:t>功能亮點</a:t>
            </a:r>
            <a:endParaRPr lang="en-US" altLang="zh-TW" b="1">
              <a:solidFill>
                <a:srgbClr val="150050"/>
              </a:solidFill>
              <a:latin typeface="微軟正黑體"/>
              <a:ea typeface="微軟正黑體"/>
              <a:cs typeface="Calibri"/>
            </a:endParaRPr>
          </a:p>
          <a:p>
            <a:r>
              <a:rPr lang="zh-TW" altLang="en-US" sz="2400">
                <a:solidFill>
                  <a:srgbClr val="150050"/>
                </a:solidFill>
                <a:latin typeface="微軟正黑體"/>
                <a:ea typeface="微軟正黑體"/>
                <a:cs typeface="Calibri"/>
              </a:rPr>
              <a:t>區塊層級分析比對</a:t>
            </a:r>
            <a:endParaRPr lang="en-US" altLang="zh-TW" sz="2400">
              <a:solidFill>
                <a:srgbClr val="150050"/>
              </a:solidFill>
              <a:latin typeface="微軟正黑體"/>
              <a:ea typeface="微軟正黑體"/>
              <a:cs typeface="Calibri"/>
            </a:endParaRPr>
          </a:p>
          <a:p>
            <a:r>
              <a:rPr lang="zh-TW" altLang="en-US" sz="2400">
                <a:solidFill>
                  <a:srgbClr val="150050"/>
                </a:solidFill>
                <a:latin typeface="微軟正黑體"/>
                <a:ea typeface="微軟正黑體"/>
                <a:cs typeface="Calibri"/>
              </a:rPr>
              <a:t>來源端 (Source-side) 重複資料刪除架構</a:t>
            </a:r>
            <a:endParaRPr lang="en-US" altLang="zh-TW" sz="2400">
              <a:solidFill>
                <a:srgbClr val="150050"/>
              </a:solidFill>
              <a:latin typeface="微軟正黑體"/>
              <a:ea typeface="微軟正黑體"/>
              <a:cs typeface="Calibri"/>
            </a:endParaRPr>
          </a:p>
          <a:p>
            <a:r>
              <a:rPr lang="zh-TW" altLang="en-US" sz="2400">
                <a:solidFill>
                  <a:srgbClr val="150050"/>
                </a:solidFill>
                <a:latin typeface="微軟正黑體"/>
                <a:ea typeface="微軟正黑體"/>
                <a:cs typeface="Calibri"/>
              </a:rPr>
              <a:t>三大優勢：頻寬占用減量、空間占用減量、支援多個雲服務</a:t>
            </a:r>
            <a:endParaRPr lang="zh-TW" altLang="en-US">
              <a:solidFill>
                <a:srgbClr val="150050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219CB3C3-A847-4598-8472-25A6B231C318}"/>
              </a:ext>
            </a:extLst>
          </p:cNvPr>
          <p:cNvSpPr/>
          <p:nvPr/>
        </p:nvSpPr>
        <p:spPr>
          <a:xfrm>
            <a:off x="5273810" y="4927636"/>
            <a:ext cx="1705244" cy="316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頻寬減量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5B7276A8-83B6-4EE3-95F8-E4147D052F13}"/>
              </a:ext>
            </a:extLst>
          </p:cNvPr>
          <p:cNvGrpSpPr/>
          <p:nvPr/>
        </p:nvGrpSpPr>
        <p:grpSpPr>
          <a:xfrm>
            <a:off x="8714014" y="3757762"/>
            <a:ext cx="2612110" cy="768345"/>
            <a:chOff x="4228341" y="4832633"/>
            <a:chExt cx="2449550" cy="717545"/>
          </a:xfrm>
        </p:grpSpPr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79AAD550-878E-4112-B8FD-9833FE99F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8341" y="4832633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6CE8582A-3006-4B7E-9ED0-8EFBEC28CC8B}"/>
                </a:ext>
              </a:extLst>
            </p:cNvPr>
            <p:cNvSpPr txBox="1"/>
            <p:nvPr/>
          </p:nvSpPr>
          <p:spPr>
            <a:xfrm>
              <a:off x="4363226" y="4982115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DB7D7E62-3D4B-449B-8923-8B406B7E9FBE}"/>
              </a:ext>
            </a:extLst>
          </p:cNvPr>
          <p:cNvSpPr/>
          <p:nvPr/>
        </p:nvSpPr>
        <p:spPr>
          <a:xfrm>
            <a:off x="9476438" y="3987350"/>
            <a:ext cx="1976761" cy="316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200">
                <a:latin typeface="微軟正黑體"/>
                <a:ea typeface="微軟正黑體"/>
                <a:cs typeface="Calibri"/>
              </a:rPr>
              <a:t>空間占用減量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FB818C44-C5DB-4F80-9264-1CA136666966}"/>
              </a:ext>
            </a:extLst>
          </p:cNvPr>
          <p:cNvGrpSpPr/>
          <p:nvPr/>
        </p:nvGrpSpPr>
        <p:grpSpPr>
          <a:xfrm>
            <a:off x="7196715" y="5282978"/>
            <a:ext cx="3304367" cy="967946"/>
            <a:chOff x="4228341" y="4832633"/>
            <a:chExt cx="2449550" cy="717545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16E95F8C-E584-40BB-B02C-F4C0898B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8341" y="4832633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CC53D0A1-FCBD-4BA2-9DD3-3C82D6426A35}"/>
                </a:ext>
              </a:extLst>
            </p:cNvPr>
            <p:cNvSpPr txBox="1"/>
            <p:nvPr/>
          </p:nvSpPr>
          <p:spPr>
            <a:xfrm>
              <a:off x="4415732" y="5046324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9064D5DE-FE0E-45D1-82F9-AC69B28B486D}"/>
              </a:ext>
            </a:extLst>
          </p:cNvPr>
          <p:cNvSpPr/>
          <p:nvPr/>
        </p:nvSpPr>
        <p:spPr>
          <a:xfrm>
            <a:off x="8249092" y="5571241"/>
            <a:ext cx="2300321" cy="4269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支援多個雲服務</a:t>
            </a: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08B9F3A-B36F-4E03-96F3-1E532D9B81C7}"/>
              </a:ext>
            </a:extLst>
          </p:cNvPr>
          <p:cNvGrpSpPr/>
          <p:nvPr/>
        </p:nvGrpSpPr>
        <p:grpSpPr>
          <a:xfrm>
            <a:off x="3860305" y="3765954"/>
            <a:ext cx="2612110" cy="768345"/>
            <a:chOff x="4228341" y="4832633"/>
            <a:chExt cx="2449550" cy="717545"/>
          </a:xfrm>
        </p:grpSpPr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92FC023B-EE87-4CB9-8F1F-03DEB6DC3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8341" y="4832633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85E18F7C-DBEF-44E6-BC61-989FB466EDA7}"/>
                </a:ext>
              </a:extLst>
            </p:cNvPr>
            <p:cNvSpPr txBox="1"/>
            <p:nvPr/>
          </p:nvSpPr>
          <p:spPr>
            <a:xfrm>
              <a:off x="4363226" y="4982115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1A1DAC28-2806-4A64-BC25-0F37C13CCB1A}"/>
              </a:ext>
            </a:extLst>
          </p:cNvPr>
          <p:cNvSpPr/>
          <p:nvPr/>
        </p:nvSpPr>
        <p:spPr>
          <a:xfrm>
            <a:off x="4549233" y="3996944"/>
            <a:ext cx="1897933" cy="316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latin typeface="微軟正黑體"/>
                <a:ea typeface="微軟正黑體"/>
                <a:cs typeface="Calibri"/>
              </a:rPr>
              <a:t>頻寬占用減量</a:t>
            </a: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DF584130-9AE8-462D-9468-0F2FD10A8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3899" y="4808633"/>
            <a:ext cx="1166011" cy="717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45C4EB-3E41-4901-8AE4-F07617DAB11B}"/>
              </a:ext>
            </a:extLst>
          </p:cNvPr>
          <p:cNvSpPr txBox="1"/>
          <p:nvPr/>
        </p:nvSpPr>
        <p:spPr>
          <a:xfrm>
            <a:off x="1866242" y="5989753"/>
            <a:ext cx="2388494" cy="323165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err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QuDedup</a:t>
            </a:r>
            <a:r>
              <a:rPr lang="en-US" sz="15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 </a:t>
            </a:r>
            <a:r>
              <a:rPr lang="zh-CN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支援機種: x86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CCBB0F3-DEDA-411E-8F6A-EB41AD8DD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466835"/>
              </p:ext>
            </p:extLst>
          </p:nvPr>
        </p:nvGraphicFramePr>
        <p:xfrm>
          <a:off x="6962498" y="1700723"/>
          <a:ext cx="504397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740">
                  <a:extLst>
                    <a:ext uri="{9D8B030D-6E8A-4147-A177-3AD203B41FA5}">
                      <a16:colId xmlns:a16="http://schemas.microsoft.com/office/drawing/2014/main" val="2836215290"/>
                    </a:ext>
                  </a:extLst>
                </a:gridCol>
                <a:gridCol w="1903798">
                  <a:extLst>
                    <a:ext uri="{9D8B030D-6E8A-4147-A177-3AD203B41FA5}">
                      <a16:colId xmlns:a16="http://schemas.microsoft.com/office/drawing/2014/main" val="2069786655"/>
                    </a:ext>
                  </a:extLst>
                </a:gridCol>
                <a:gridCol w="1225434">
                  <a:extLst>
                    <a:ext uri="{9D8B030D-6E8A-4147-A177-3AD203B41FA5}">
                      <a16:colId xmlns:a16="http://schemas.microsoft.com/office/drawing/2014/main" val="323141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虛擬機映像檔大小</a:t>
                      </a:r>
                      <a:endParaRPr lang="en-US" sz="16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去重複化後檔大小</a:t>
                      </a:r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資料壓縮比</a:t>
                      </a:r>
                      <a:endParaRPr lang="en-US" sz="16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00746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15.48 GB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7.59 GB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2.04:1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86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7072C1-D87E-4515-A252-D2152A6B28ED}"/>
              </a:ext>
            </a:extLst>
          </p:cNvPr>
          <p:cNvSpPr txBox="1"/>
          <p:nvPr/>
        </p:nvSpPr>
        <p:spPr>
          <a:xfrm>
            <a:off x="6811128" y="2518589"/>
            <a:ext cx="519534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註:  此數據為單一虛擬映像檔去重複化資料的壓縮比</a:t>
            </a:r>
            <a:r>
              <a:rPr lang="zh-CN" altLang="en-US" sz="16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 </a:t>
            </a:r>
            <a:endParaRPr lang="en-US" sz="16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23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33436967-7A3D-4E26-B0A7-13E2A89D9CF0}"/>
              </a:ext>
            </a:extLst>
          </p:cNvPr>
          <p:cNvGrpSpPr/>
          <p:nvPr/>
        </p:nvGrpSpPr>
        <p:grpSpPr>
          <a:xfrm rot="10800000">
            <a:off x="7342909" y="2045638"/>
            <a:ext cx="4503765" cy="2264423"/>
            <a:chOff x="548526" y="3389783"/>
            <a:chExt cx="4503765" cy="2264423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0619F10-4C45-4272-A688-00FE162DFB69}"/>
                </a:ext>
              </a:extLst>
            </p:cNvPr>
            <p:cNvSpPr/>
            <p:nvPr/>
          </p:nvSpPr>
          <p:spPr>
            <a:xfrm>
              <a:off x="548528" y="3389783"/>
              <a:ext cx="4503763" cy="217050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52E06BB-0440-4DFE-87E2-C6CC8EE2F97F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603E674D-EFB4-4FF6-9D61-33CB37F6B50B}"/>
              </a:ext>
            </a:extLst>
          </p:cNvPr>
          <p:cNvGrpSpPr/>
          <p:nvPr/>
        </p:nvGrpSpPr>
        <p:grpSpPr>
          <a:xfrm>
            <a:off x="548526" y="4826036"/>
            <a:ext cx="4503764" cy="1254774"/>
            <a:chOff x="548526" y="4399432"/>
            <a:chExt cx="4503764" cy="12547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6980ABD-98FD-4F60-B17C-229F271E99BB}"/>
                </a:ext>
              </a:extLst>
            </p:cNvPr>
            <p:cNvSpPr/>
            <p:nvPr/>
          </p:nvSpPr>
          <p:spPr>
            <a:xfrm>
              <a:off x="548527" y="4399432"/>
              <a:ext cx="4503763" cy="116085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08DD87F-2563-4B95-9590-C3881C844E42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D03791C-B311-4873-AF16-BC1A2D11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30534"/>
            <a:ext cx="11506200" cy="1325563"/>
          </a:xfrm>
        </p:spPr>
        <p:txBody>
          <a:bodyPr>
            <a:normAutofit/>
          </a:bodyPr>
          <a:lstStyle/>
          <a:p>
            <a:r>
              <a:rPr lang="zh-TW">
                <a:latin typeface="微軟正黑體"/>
                <a:ea typeface="微軟正黑體"/>
              </a:rPr>
              <a:t>來源端重複</a:t>
            </a:r>
            <a:r>
              <a:rPr lang="zh-TW" altLang="en-US">
                <a:latin typeface="微軟正黑體"/>
                <a:ea typeface="微軟正黑體"/>
                <a:cs typeface="Arial"/>
              </a:rPr>
              <a:t>資料刪除技術更符合現代企業需求</a:t>
            </a:r>
            <a:endParaRPr lang="zh-TW">
              <a:latin typeface="微軟正黑體"/>
              <a:ea typeface="微軟正黑體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06BD4A2-87E6-4BB3-9C5F-5F4D0C681310}"/>
              </a:ext>
            </a:extLst>
          </p:cNvPr>
          <p:cNvSpPr txBox="1"/>
          <p:nvPr/>
        </p:nvSpPr>
        <p:spPr>
          <a:xfrm>
            <a:off x="548528" y="2158843"/>
            <a:ext cx="679438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>
                <a:latin typeface="微軟正黑體"/>
                <a:ea typeface="微軟正黑體"/>
              </a:rPr>
              <a:t>81%</a:t>
            </a:r>
            <a:r>
              <a:rPr lang="zh-TW" altLang="en-US" sz="2800">
                <a:latin typeface="微軟正黑體"/>
                <a:ea typeface="微軟正黑體"/>
              </a:rPr>
              <a:t> 的企業已採行雲端來進行資料儲存，來源端去重複化更適合雲儲存需求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62CB85D-BAE1-434E-9281-5692F9655335}"/>
              </a:ext>
            </a:extLst>
          </p:cNvPr>
          <p:cNvSpPr txBox="1"/>
          <p:nvPr/>
        </p:nvSpPr>
        <p:spPr>
          <a:xfrm>
            <a:off x="1278549" y="5465246"/>
            <a:ext cx="255374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來源端資料去重複化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4A754C6-AE19-4F6B-A343-D0573F2D7CDC}"/>
              </a:ext>
            </a:extLst>
          </p:cNvPr>
          <p:cNvSpPr txBox="1"/>
          <p:nvPr/>
        </p:nvSpPr>
        <p:spPr>
          <a:xfrm>
            <a:off x="7504576" y="2935068"/>
            <a:ext cx="394948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縮減備份儲存佔用空間，</a:t>
            </a:r>
            <a:b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</a:b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降低資料傳輸占用頻寬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DEBEFE0-0599-430E-B964-24A508C7990B}"/>
              </a:ext>
            </a:extLst>
          </p:cNvPr>
          <p:cNvSpPr/>
          <p:nvPr/>
        </p:nvSpPr>
        <p:spPr>
          <a:xfrm>
            <a:off x="7338595" y="2457224"/>
            <a:ext cx="40334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200" b="1">
                <a:solidFill>
                  <a:srgbClr val="43EED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高度相容於不同的備份目的端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93F5D772-32D8-4DBA-88CA-80D031188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275" y="3801526"/>
            <a:ext cx="10843705" cy="13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牆, 女性, 室內 的圖片&#10;&#10;自動產生的描述">
            <a:extLst>
              <a:ext uri="{FF2B5EF4-FFF2-40B4-BE49-F238E27FC236}">
                <a16:creationId xmlns:a16="http://schemas.microsoft.com/office/drawing/2014/main" id="{4E01DF72-B95B-484A-95B6-90617CA24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5" y="236172"/>
            <a:ext cx="11734800" cy="639607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A4CC65F-18C2-4146-8AD9-4E65CE0A0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956"/>
            <a:ext cx="10515600" cy="1325563"/>
          </a:xfrm>
        </p:spPr>
        <p:txBody>
          <a:bodyPr/>
          <a:lstStyle/>
          <a:p>
            <a:pPr algn="ctr"/>
            <a:r>
              <a:rPr lang="zh-TW" b="1">
                <a:latin typeface="Microsoft JhengHei"/>
                <a:ea typeface="Microsoft JhengHei"/>
              </a:rPr>
              <a:t>超高壓縮比 超越傳統資料減量技術</a:t>
            </a:r>
            <a:endParaRPr lang="zh-TW">
              <a:ea typeface="+mj-lt"/>
              <a:cs typeface="+mj-lt"/>
            </a:endParaRPr>
          </a:p>
        </p:txBody>
      </p:sp>
      <p:graphicFrame>
        <p:nvGraphicFramePr>
          <p:cNvPr id="5" name="表格 32">
            <a:extLst>
              <a:ext uri="{FF2B5EF4-FFF2-40B4-BE49-F238E27FC236}">
                <a16:creationId xmlns:a16="http://schemas.microsoft.com/office/drawing/2014/main" id="{C0C29DEE-1A6E-4A55-B74D-914BC37EF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713075"/>
              </p:ext>
            </p:extLst>
          </p:nvPr>
        </p:nvGraphicFramePr>
        <p:xfrm>
          <a:off x="2905306" y="2500191"/>
          <a:ext cx="7947387" cy="28581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19542">
                  <a:extLst>
                    <a:ext uri="{9D8B030D-6E8A-4147-A177-3AD203B41FA5}">
                      <a16:colId xmlns:a16="http://schemas.microsoft.com/office/drawing/2014/main" val="3830845389"/>
                    </a:ext>
                  </a:extLst>
                </a:gridCol>
                <a:gridCol w="2019869">
                  <a:extLst>
                    <a:ext uri="{9D8B030D-6E8A-4147-A177-3AD203B41FA5}">
                      <a16:colId xmlns:a16="http://schemas.microsoft.com/office/drawing/2014/main" val="4279385792"/>
                    </a:ext>
                  </a:extLst>
                </a:gridCol>
                <a:gridCol w="2088107">
                  <a:extLst>
                    <a:ext uri="{9D8B030D-6E8A-4147-A177-3AD203B41FA5}">
                      <a16:colId xmlns:a16="http://schemas.microsoft.com/office/drawing/2014/main" val="1181131029"/>
                    </a:ext>
                  </a:extLst>
                </a:gridCol>
                <a:gridCol w="2019869">
                  <a:extLst>
                    <a:ext uri="{9D8B030D-6E8A-4147-A177-3AD203B41FA5}">
                      <a16:colId xmlns:a16="http://schemas.microsoft.com/office/drawing/2014/main" val="1709775336"/>
                    </a:ext>
                  </a:extLst>
                </a:gridCol>
              </a:tblGrid>
              <a:tr h="65395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傳統壓縮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單實例儲存壓縮</a:t>
                      </a:r>
                      <a:endParaRPr lang="zh-TW" altLang="en-US" sz="2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重複資料刪除</a:t>
                      </a: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73019629"/>
                  </a:ext>
                </a:extLst>
              </a:tr>
              <a:tr h="73474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重複資料比對</a:t>
                      </a:r>
                      <a:endParaRPr lang="zh-TW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層級及範圍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>
                          <a:latin typeface="微軟正黑體"/>
                          <a:ea typeface="微軟正黑體"/>
                        </a:rPr>
                        <a:t>位元組 </a:t>
                      </a:r>
                      <a:r>
                        <a:rPr lang="en-US" altLang="zh-TW">
                          <a:latin typeface="微軟正黑體"/>
                          <a:ea typeface="微軟正黑體"/>
                        </a:rPr>
                        <a:t>/ </a:t>
                      </a:r>
                      <a:r>
                        <a:rPr lang="zh-TW" altLang="en-US">
                          <a:latin typeface="微軟正黑體"/>
                          <a:ea typeface="微軟正黑體"/>
                        </a:rPr>
                        <a:t>單一檔案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>
                          <a:latin typeface="微軟正黑體"/>
                          <a:ea typeface="微軟正黑體"/>
                        </a:rPr>
                        <a:t>檔案 </a:t>
                      </a:r>
                      <a:r>
                        <a:rPr lang="en-US" altLang="zh-TW">
                          <a:latin typeface="微軟正黑體"/>
                          <a:ea typeface="微軟正黑體"/>
                        </a:rPr>
                        <a:t>/ </a:t>
                      </a:r>
                      <a:r>
                        <a:rPr lang="zh-TW" altLang="en-US">
                          <a:latin typeface="微軟正黑體"/>
                          <a:ea typeface="微軟正黑體"/>
                        </a:rPr>
                        <a:t>指定磁碟區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>
                          <a:latin typeface="微軟正黑體"/>
                          <a:ea typeface="微軟正黑體"/>
                        </a:rPr>
                        <a:t>區塊 </a:t>
                      </a:r>
                      <a:r>
                        <a:rPr lang="en-US" altLang="zh-TW">
                          <a:latin typeface="微軟正黑體"/>
                          <a:ea typeface="微軟正黑體"/>
                        </a:rPr>
                        <a:t>/</a:t>
                      </a:r>
                      <a:r>
                        <a:rPr lang="zh-TW" altLang="en-US">
                          <a:latin typeface="微軟正黑體"/>
                          <a:ea typeface="微軟正黑體"/>
                        </a:rPr>
                        <a:t>指定磁碟區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387848"/>
                  </a:ext>
                </a:extLst>
              </a:tr>
              <a:tr h="73474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合適情境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單一檔案容量壓縮效果最佳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/>
                          <a:ea typeface="微軟正黑體"/>
                        </a:rPr>
                        <a:t>可跨檔案比對</a:t>
                      </a:r>
                      <a:endParaRPr lang="zh-TW"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>
                          <a:latin typeface="微軟正黑體"/>
                          <a:ea typeface="微軟正黑體"/>
                        </a:rPr>
                        <a:t>重複資料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可跨檔及單檔比對重複資料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537969"/>
                  </a:ext>
                </a:extLst>
              </a:tr>
              <a:tr h="73474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典型資料壓縮比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>
                          <a:latin typeface="微軟正黑體"/>
                          <a:ea typeface="微軟正黑體"/>
                        </a:rPr>
                        <a:t>2:1 ~ 5:1</a:t>
                      </a:r>
                      <a:endParaRPr lang="zh-TW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3:1 ~ 5:1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5:1 ~ 20:1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203001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44804203-94F6-4295-ABD3-6FFC7497F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412" y="3717418"/>
            <a:ext cx="981756" cy="88576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A55A72A-C8AE-4DCC-B568-89661523A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412" y="4468045"/>
            <a:ext cx="981756" cy="8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04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男人 的圖片&#10;&#10;自動產生的描述">
            <a:extLst>
              <a:ext uri="{FF2B5EF4-FFF2-40B4-BE49-F238E27FC236}">
                <a16:creationId xmlns:a16="http://schemas.microsoft.com/office/drawing/2014/main" id="{05CBF60D-F5BB-4A40-B816-982D06622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" y="0"/>
            <a:ext cx="12178728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F377E0EC-4739-47D2-AC8F-CA33845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6172200" cy="1325563"/>
          </a:xfrm>
        </p:spPr>
        <p:txBody>
          <a:bodyPr>
            <a:normAutofit fontScale="90000"/>
          </a:bodyPr>
          <a:lstStyle/>
          <a:p>
            <a:r>
              <a:rPr lang="zh-TW" altLang="zh-TW" b="1">
                <a:latin typeface="微軟正黑體"/>
                <a:ea typeface="微軟正黑體"/>
              </a:rPr>
              <a:t>使用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 b="1" err="1">
                <a:latin typeface="微軟正黑體"/>
                <a:ea typeface="微軟正黑體"/>
              </a:rPr>
              <a:t>QuDedup</a:t>
            </a:r>
            <a:b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>
                <a:latin typeface="微軟正黑體"/>
                <a:ea typeface="微軟正黑體"/>
              </a:rPr>
              <a:t>Extract</a:t>
            </a:r>
            <a:r>
              <a:rPr lang="zh-TW" altLang="zh-TW" b="1">
                <a:latin typeface="微軟正黑體"/>
                <a:ea typeface="微軟正黑體"/>
              </a:rPr>
              <a:t> </a:t>
            </a:r>
            <a:r>
              <a:rPr lang="en-US" altLang="zh-TW" b="1">
                <a:latin typeface="微軟正黑體"/>
                <a:ea typeface="微軟正黑體"/>
              </a:rPr>
              <a:t>Tool</a:t>
            </a:r>
            <a:r>
              <a:rPr lang="zh-TW" altLang="zh-TW" b="1">
                <a:latin typeface="微軟正黑體"/>
                <a:ea typeface="微軟正黑體"/>
              </a:rPr>
              <a:t>，</a:t>
            </a:r>
            <a:b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b="1">
                <a:latin typeface="微軟正黑體"/>
                <a:ea typeface="微軟正黑體"/>
              </a:rPr>
              <a:t>數十 </a:t>
            </a:r>
            <a:r>
              <a:rPr lang="en-US" altLang="zh-TW" b="1">
                <a:latin typeface="微軟正黑體"/>
                <a:ea typeface="微軟正黑體"/>
              </a:rPr>
              <a:t>TB</a:t>
            </a:r>
            <a:r>
              <a:rPr lang="zh-TW" altLang="zh-TW" b="1">
                <a:latin typeface="微軟正黑體"/>
                <a:ea typeface="微軟正黑體"/>
              </a:rPr>
              <a:t> 大檔可攜可視</a:t>
            </a:r>
            <a:endParaRPr lang="zh-TW" altLang="en-US" b="1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769656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2752-54E3-4F32-89DB-DA12341A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什麼是 .</a:t>
            </a:r>
            <a:r>
              <a:rPr lang="en-US" err="1"/>
              <a:t>qdff</a:t>
            </a:r>
            <a:r>
              <a:rPr lang="en-US"/>
              <a:t>？</a:t>
            </a:r>
            <a:endParaRPr lang="zh-TW" altLang="en-US"/>
          </a:p>
        </p:txBody>
      </p:sp>
      <p:pic>
        <p:nvPicPr>
          <p:cNvPr id="21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E5EC45E-167D-4453-A77D-5D61CC88E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4774589" y="1825625"/>
            <a:ext cx="6561443" cy="3814792"/>
          </a:xfrm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FED8C054-0DC9-4660-96CA-1850F413F72A}"/>
              </a:ext>
            </a:extLst>
          </p:cNvPr>
          <p:cNvSpPr/>
          <p:nvPr/>
        </p:nvSpPr>
        <p:spPr>
          <a:xfrm>
            <a:off x="9166556" y="3041886"/>
            <a:ext cx="2706638" cy="270663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0D5A275C-D1B5-4A15-8A46-CA2A362C9800}"/>
              </a:ext>
            </a:extLst>
          </p:cNvPr>
          <p:cNvGrpSpPr/>
          <p:nvPr/>
        </p:nvGrpSpPr>
        <p:grpSpPr>
          <a:xfrm rot="10800000">
            <a:off x="247381" y="1825625"/>
            <a:ext cx="4407776" cy="3814792"/>
            <a:chOff x="548526" y="1324408"/>
            <a:chExt cx="4503767" cy="432979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D1AC134E-1A48-4999-925F-3183E72B920E}"/>
                </a:ext>
              </a:extLst>
            </p:cNvPr>
            <p:cNvSpPr/>
            <p:nvPr/>
          </p:nvSpPr>
          <p:spPr>
            <a:xfrm>
              <a:off x="548530" y="1324408"/>
              <a:ext cx="4503763" cy="42358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FB92646-3926-4B98-8D50-7DAA40FEA2A4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0CD55AD0-5DE2-4A47-B8C2-9D7C83011ADD}"/>
              </a:ext>
            </a:extLst>
          </p:cNvPr>
          <p:cNvSpPr/>
          <p:nvPr/>
        </p:nvSpPr>
        <p:spPr>
          <a:xfrm>
            <a:off x="5207628" y="4046307"/>
            <a:ext cx="911818" cy="225099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E6FDCC0-E3B7-47BA-9A9B-1F2443D17EF6}"/>
              </a:ext>
            </a:extLst>
          </p:cNvPr>
          <p:cNvSpPr/>
          <p:nvPr/>
        </p:nvSpPr>
        <p:spPr>
          <a:xfrm>
            <a:off x="6573923" y="2934374"/>
            <a:ext cx="1707426" cy="934241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9988D15-53B3-4A49-A56F-A46C375ED04A}"/>
              </a:ext>
            </a:extLst>
          </p:cNvPr>
          <p:cNvSpPr txBox="1"/>
          <p:nvPr/>
        </p:nvSpPr>
        <p:spPr>
          <a:xfrm>
            <a:off x="307083" y="3068507"/>
            <a:ext cx="4216379" cy="110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用於去重複化資料的儲存格式</a:t>
            </a:r>
            <a:endParaRPr lang="en-US" altLang="zh-TW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1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備份檔案經區塊層級去重複化後存入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20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資料夾封裝</a:t>
            </a:r>
            <a:endParaRPr lang="en-US" altLang="zh-TW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6B06933-F6E8-48C0-A48A-D75BB1F4094C}"/>
              </a:ext>
            </a:extLst>
          </p:cNvPr>
          <p:cNvSpPr txBox="1"/>
          <p:nvPr/>
        </p:nvSpPr>
        <p:spPr>
          <a:xfrm>
            <a:off x="307083" y="2123035"/>
            <a:ext cx="4407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43EED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2400" b="1" err="1">
                <a:solidFill>
                  <a:srgbClr val="43EED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r>
              <a:rPr lang="en-US" altLang="zh-TW" sz="2400" b="1">
                <a:solidFill>
                  <a:srgbClr val="43EED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>
                <a:solidFill>
                  <a:srgbClr val="43EED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背景介紹</a:t>
            </a:r>
            <a:endParaRPr lang="en-US" altLang="zh-TW" sz="2400" b="1">
              <a:solidFill>
                <a:srgbClr val="43EED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>
                <a:solidFill>
                  <a:srgbClr val="43EED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(QNAP </a:t>
            </a:r>
            <a:r>
              <a:rPr lang="en-US" altLang="zh-TW" sz="2400" b="1" err="1">
                <a:solidFill>
                  <a:srgbClr val="43EED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Dedup</a:t>
            </a:r>
            <a:r>
              <a:rPr lang="en-US" altLang="zh-TW" sz="2400" b="1">
                <a:solidFill>
                  <a:srgbClr val="43EED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File Format)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E80F21F-D3A6-4838-8D28-4CC889742D79}"/>
              </a:ext>
            </a:extLst>
          </p:cNvPr>
          <p:cNvSpPr txBox="1"/>
          <p:nvPr/>
        </p:nvSpPr>
        <p:spPr>
          <a:xfrm>
            <a:off x="307083" y="4271406"/>
            <a:ext cx="4336351" cy="11033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rgbClr val="43EED7"/>
                </a:solidFill>
                <a:latin typeface="微軟正黑體"/>
                <a:ea typeface="微軟正黑體"/>
              </a:rPr>
              <a:t>無法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從 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.</a:t>
            </a:r>
            <a:r>
              <a:rPr lang="en-US" altLang="zh-TW" sz="2000" err="1">
                <a:solidFill>
                  <a:schemeClr val="bg1"/>
                </a:solidFill>
                <a:latin typeface="微軟正黑體"/>
                <a:ea typeface="微軟正黑體"/>
              </a:rPr>
              <a:t>qdff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資料夾中看出原本備份資料的檔案目錄結構及檔案內容</a:t>
            </a:r>
            <a:endParaRPr lang="en-US" altLang="zh-TW" sz="20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檔案需經過還原後才能被存取</a:t>
            </a:r>
            <a:endParaRPr lang="en-US" altLang="zh-TW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96629908-D13B-45C6-9AF2-E58738039B0F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 flipV="1">
            <a:off x="6119446" y="3401495"/>
            <a:ext cx="454477" cy="757362"/>
          </a:xfrm>
          <a:prstGeom prst="line">
            <a:avLst/>
          </a:prstGeom>
          <a:ln w="28575">
            <a:solidFill>
              <a:srgbClr val="0DC3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16D40230-3C5B-44F1-B74E-E3437B1D7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576" y="3398161"/>
            <a:ext cx="2248660" cy="217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27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3DE1F11E-6132-4965-9651-6E4BAADF1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4" y="2860430"/>
            <a:ext cx="5790493" cy="7092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3CF7CCA-2797-4BE3-BD8E-6668F825A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4" y="1652953"/>
            <a:ext cx="5790493" cy="42203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D12130B-1B20-4A63-BD5A-471C3613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51" y="365125"/>
            <a:ext cx="11012649" cy="1325563"/>
          </a:xfrm>
        </p:spPr>
        <p:txBody>
          <a:bodyPr/>
          <a:lstStyle/>
          <a:p>
            <a:r>
              <a:rPr lang="en-US" altLang="zh-TW" err="1"/>
              <a:t>QuDedup</a:t>
            </a:r>
            <a:r>
              <a:rPr lang="zh-TW" altLang="en-US"/>
              <a:t> </a:t>
            </a:r>
            <a:r>
              <a:rPr lang="en-US" altLang="zh-TW"/>
              <a:t>Extract</a:t>
            </a:r>
            <a:r>
              <a:rPr lang="zh-TW" altLang="zh-TW"/>
              <a:t> </a:t>
            </a:r>
            <a:r>
              <a:rPr lang="en-US" altLang="zh-TW"/>
              <a:t>Tool</a:t>
            </a:r>
            <a:r>
              <a:rPr lang="zh-TW" altLang="en-US"/>
              <a:t> 讓 </a:t>
            </a:r>
            <a:r>
              <a:rPr lang="en-US" altLang="zh-TW"/>
              <a:t>.</a:t>
            </a:r>
            <a:r>
              <a:rPr lang="en-US" altLang="zh-TW" err="1"/>
              <a:t>qdff</a:t>
            </a:r>
            <a:r>
              <a:rPr lang="zh-TW" altLang="en-US"/>
              <a:t> 還原不受限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5C30C2-96D2-4782-86B9-4C050F97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1098"/>
            <a:ext cx="5820507" cy="4987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zh-TW" altLang="en-US"/>
              <a:t>資料減量的後遺症</a:t>
            </a:r>
            <a:endParaRPr lang="en-US" altLang="zh-TW"/>
          </a:p>
          <a:p>
            <a:pPr marL="107950" indent="-107950">
              <a:lnSpc>
                <a:spcPts val="2000"/>
              </a:lnSpc>
            </a:pPr>
            <a:r>
              <a:rPr lang="zh-TW" altLang="en-US" sz="2000">
                <a:latin typeface="微軟正黑體"/>
                <a:ea typeface="微軟正黑體"/>
              </a:rPr>
              <a:t> 備份檔案去重複化後無法直接檢視</a:t>
            </a:r>
            <a:endParaRPr lang="en-US" altLang="zh-TW" sz="2000">
              <a:latin typeface="微軟正黑體"/>
              <a:ea typeface="微軟正黑體"/>
            </a:endParaRPr>
          </a:p>
          <a:p>
            <a:pPr marL="107950" indent="-107950">
              <a:lnSpc>
                <a:spcPts val="2000"/>
              </a:lnSpc>
            </a:pPr>
            <a:r>
              <a:rPr lang="zh-TW" altLang="en-US" sz="2000">
                <a:latin typeface="微軟正黑體"/>
                <a:ea typeface="微軟正黑體"/>
              </a:rPr>
              <a:t> 備份檔案需還原至來源端才能存取</a:t>
            </a:r>
            <a:endParaRPr lang="en-US" altLang="zh-TW" sz="2000">
              <a:latin typeface="微軟正黑體"/>
              <a:ea typeface="微軟正黑體"/>
            </a:endParaRPr>
          </a:p>
          <a:p>
            <a:pPr marL="0" indent="0">
              <a:lnSpc>
                <a:spcPts val="2300"/>
              </a:lnSpc>
              <a:buNone/>
            </a:pPr>
            <a:r>
              <a:rPr lang="zh-TW" altLang="en-US">
                <a:latin typeface="微軟正黑體"/>
                <a:ea typeface="微軟正黑體"/>
              </a:rPr>
              <a:t>全新推出 </a:t>
            </a:r>
            <a:r>
              <a:rPr lang="en-US" altLang="zh-TW" err="1">
                <a:latin typeface="微軟正黑體"/>
                <a:ea typeface="微軟正黑體"/>
              </a:rPr>
              <a:t>QuDedup</a:t>
            </a:r>
            <a:r>
              <a:rPr lang="en-US" altLang="zh-TW">
                <a:latin typeface="微軟正黑體"/>
                <a:ea typeface="微軟正黑體"/>
              </a:rPr>
              <a:t> Extract Tool</a:t>
            </a:r>
            <a:r>
              <a:rPr lang="zh-TW" altLang="en-US">
                <a:latin typeface="微軟正黑體"/>
                <a:ea typeface="微軟正黑體"/>
              </a:rPr>
              <a:t> 讓您可以把 </a:t>
            </a:r>
            <a:r>
              <a:rPr lang="en-US" altLang="zh-TW">
                <a:latin typeface="微軟正黑體"/>
                <a:ea typeface="微軟正黑體"/>
              </a:rPr>
              <a:t>TB </a:t>
            </a:r>
            <a:r>
              <a:rPr lang="zh-TW" altLang="en-US">
                <a:latin typeface="微軟正黑體"/>
                <a:ea typeface="微軟正黑體"/>
              </a:rPr>
              <a:t>級大檔帶著走</a:t>
            </a:r>
            <a:endParaRPr lang="en-US" altLang="zh-TW">
              <a:latin typeface="微軟正黑體"/>
              <a:ea typeface="微軟正黑體"/>
            </a:endParaRPr>
          </a:p>
          <a:p>
            <a:pPr marL="107950" indent="-107950">
              <a:lnSpc>
                <a:spcPts val="2000"/>
              </a:lnSpc>
            </a:pPr>
            <a:r>
              <a:rPr lang="zh-TW" altLang="en-US" sz="2000">
                <a:latin typeface="微軟正黑體"/>
                <a:ea typeface="微軟正黑體"/>
              </a:rPr>
              <a:t> 檔案隨處還原</a:t>
            </a:r>
            <a:endParaRPr lang="en-US" altLang="zh-TW" sz="2000">
              <a:latin typeface="微軟正黑體"/>
              <a:ea typeface="微軟正黑體"/>
            </a:endParaRPr>
          </a:p>
          <a:p>
            <a:pPr marL="107950" lvl="1" indent="-107950">
              <a:lnSpc>
                <a:spcPts val="2000"/>
              </a:lnSpc>
            </a:pPr>
            <a:r>
              <a:rPr lang="zh-TW" altLang="en-US" sz="2000">
                <a:latin typeface="微軟正黑體"/>
                <a:ea typeface="微軟正黑體"/>
              </a:rPr>
              <a:t> 備份檔案可在多平台上直接還原存取 </a:t>
            </a:r>
            <a:endParaRPr lang="en-US" altLang="zh-TW" sz="2000">
              <a:latin typeface="微軟正黑體"/>
              <a:ea typeface="微軟正黑體"/>
            </a:endParaRPr>
          </a:p>
          <a:p>
            <a:pPr marL="107950" lvl="1" indent="-107950">
              <a:lnSpc>
                <a:spcPts val="2000"/>
              </a:lnSpc>
            </a:pPr>
            <a:r>
              <a:rPr lang="en-US" altLang="zh-TW" sz="2000">
                <a:latin typeface="微軟正黑體"/>
                <a:ea typeface="微軟正黑體"/>
              </a:rPr>
              <a:t> Windows / Mac / Linux (Ubuntu)</a:t>
            </a:r>
          </a:p>
          <a:p>
            <a:pPr marL="107950" indent="-107950">
              <a:lnSpc>
                <a:spcPts val="2000"/>
              </a:lnSpc>
            </a:pPr>
            <a:r>
              <a:rPr lang="zh-TW" altLang="en-US" sz="2000">
                <a:latin typeface="微軟正黑體"/>
                <a:ea typeface="微軟正黑體"/>
              </a:rPr>
              <a:t> 單檔預覽</a:t>
            </a:r>
            <a:endParaRPr lang="en-US" altLang="zh-TW" sz="2000">
              <a:latin typeface="微軟正黑體"/>
              <a:ea typeface="微軟正黑體"/>
            </a:endParaRPr>
          </a:p>
          <a:p>
            <a:pPr marL="107950" lvl="1" indent="-107950">
              <a:lnSpc>
                <a:spcPts val="2000"/>
              </a:lnSpc>
            </a:pPr>
            <a:r>
              <a:rPr lang="zh-TW" altLang="en-US" sz="2000">
                <a:latin typeface="微軟正黑體"/>
                <a:ea typeface="微軟正黑體"/>
              </a:rPr>
              <a:t> 備份檔案在還原前可先開啟預覽，檢視各版本中</a:t>
            </a:r>
            <a:br>
              <a:rPr lang="zh-TW" altLang="en-US" sz="2000">
                <a:latin typeface="微軟正黑體"/>
                <a:ea typeface="微軟正黑體"/>
              </a:rPr>
            </a:br>
            <a:r>
              <a:rPr lang="zh-TW" altLang="en-US" sz="2000">
                <a:latin typeface="微軟正黑體"/>
                <a:ea typeface="微軟正黑體"/>
              </a:rPr>
              <a:t> 內容差異</a:t>
            </a:r>
            <a:endParaRPr lang="en-US" altLang="zh-TW" sz="2000">
              <a:latin typeface="微軟正黑體"/>
              <a:ea typeface="微軟正黑體"/>
            </a:endParaRPr>
          </a:p>
          <a:p>
            <a:pPr marL="107950" lvl="1" indent="-107950">
              <a:lnSpc>
                <a:spcPts val="2000"/>
              </a:lnSpc>
            </a:pPr>
            <a:r>
              <a:rPr lang="zh-TW" altLang="en-US" sz="2000">
                <a:latin typeface="微軟正黑體"/>
                <a:ea typeface="微軟正黑體"/>
              </a:rPr>
              <a:t> 備份檔案可支援多選資料夾及檔案還原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7CEE6E3-6FC0-4DED-AFBE-1AE5A52CE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216" y="2796261"/>
            <a:ext cx="4667020" cy="27492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F01121F-76A8-43A8-8FD3-4843ED66F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91" y="2552377"/>
            <a:ext cx="2372665" cy="2301318"/>
          </a:xfrm>
          <a:prstGeom prst="rect">
            <a:avLst/>
          </a:prstGeom>
        </p:spPr>
      </p:pic>
      <p:pic>
        <p:nvPicPr>
          <p:cNvPr id="14" name="圖片 13" descr="一張含有 天空, 室外, 建築物, 城市 的圖片&#10;&#10;描述是以非常高的可信度產生">
            <a:extLst>
              <a:ext uri="{FF2B5EF4-FFF2-40B4-BE49-F238E27FC236}">
                <a16:creationId xmlns:a16="http://schemas.microsoft.com/office/drawing/2014/main" id="{AEA25570-13EB-4AAE-A717-323ED06B47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465" y="1813686"/>
            <a:ext cx="1637420" cy="10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80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CF59-B1AA-4E4E-93AD-51D72D814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備份資料大瘦身</a:t>
            </a:r>
            <a:r>
              <a:rPr lang="en-US"/>
              <a:t> </a:t>
            </a:r>
            <a:r>
              <a:rPr lang="zh-TW" altLang="en-US"/>
              <a:t>一個隨身碟帶著走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088AEE19-2C4D-4694-BEA0-DCA88D955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9056" y="1791379"/>
            <a:ext cx="8591550" cy="4095750"/>
          </a:xfrm>
          <a:prstGeom prst="rect">
            <a:avLst/>
          </a:prstGeom>
        </p:spPr>
      </p:pic>
      <p:sp>
        <p:nvSpPr>
          <p:cNvPr id="36" name="TextBox 68">
            <a:extLst>
              <a:ext uri="{FF2B5EF4-FFF2-40B4-BE49-F238E27FC236}">
                <a16:creationId xmlns:a16="http://schemas.microsoft.com/office/drawing/2014/main" id="{573E9DE2-52B1-4CA2-B97A-41860423623D}"/>
              </a:ext>
            </a:extLst>
          </p:cNvPr>
          <p:cNvSpPr txBox="1"/>
          <p:nvPr/>
        </p:nvSpPr>
        <p:spPr>
          <a:xfrm>
            <a:off x="1273878" y="5860562"/>
            <a:ext cx="114731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10 TB</a:t>
            </a:r>
          </a:p>
        </p:txBody>
      </p:sp>
      <p:sp>
        <p:nvSpPr>
          <p:cNvPr id="38" name="TextBox 70">
            <a:extLst>
              <a:ext uri="{FF2B5EF4-FFF2-40B4-BE49-F238E27FC236}">
                <a16:creationId xmlns:a16="http://schemas.microsoft.com/office/drawing/2014/main" id="{523382FA-EF5A-4B4E-9105-FC4F69CDC57B}"/>
              </a:ext>
            </a:extLst>
          </p:cNvPr>
          <p:cNvSpPr txBox="1"/>
          <p:nvPr/>
        </p:nvSpPr>
        <p:spPr>
          <a:xfrm>
            <a:off x="2957301" y="5860562"/>
            <a:ext cx="147799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1~2.5 TB</a:t>
            </a:r>
          </a:p>
        </p:txBody>
      </p:sp>
      <p:sp>
        <p:nvSpPr>
          <p:cNvPr id="39" name="TextBox 70">
            <a:extLst>
              <a:ext uri="{FF2B5EF4-FFF2-40B4-BE49-F238E27FC236}">
                <a16:creationId xmlns:a16="http://schemas.microsoft.com/office/drawing/2014/main" id="{A51CA916-B58C-4ACC-8C9B-586510439163}"/>
              </a:ext>
            </a:extLst>
          </p:cNvPr>
          <p:cNvSpPr txBox="1"/>
          <p:nvPr/>
        </p:nvSpPr>
        <p:spPr>
          <a:xfrm>
            <a:off x="7598889" y="5860562"/>
            <a:ext cx="147799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1~2.5 TB</a:t>
            </a:r>
          </a:p>
        </p:txBody>
      </p:sp>
      <p:sp>
        <p:nvSpPr>
          <p:cNvPr id="40" name="TextBox 68">
            <a:extLst>
              <a:ext uri="{FF2B5EF4-FFF2-40B4-BE49-F238E27FC236}">
                <a16:creationId xmlns:a16="http://schemas.microsoft.com/office/drawing/2014/main" id="{7A8A345E-6B1A-4809-80B1-25313B1A73EA}"/>
              </a:ext>
            </a:extLst>
          </p:cNvPr>
          <p:cNvSpPr txBox="1"/>
          <p:nvPr/>
        </p:nvSpPr>
        <p:spPr>
          <a:xfrm>
            <a:off x="9228440" y="5860562"/>
            <a:ext cx="114731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10 TB</a:t>
            </a:r>
          </a:p>
        </p:txBody>
      </p:sp>
      <p:pic>
        <p:nvPicPr>
          <p:cNvPr id="41" name="圖片 30">
            <a:extLst>
              <a:ext uri="{FF2B5EF4-FFF2-40B4-BE49-F238E27FC236}">
                <a16:creationId xmlns:a16="http://schemas.microsoft.com/office/drawing/2014/main" id="{386D1212-40BF-4F60-AF9F-863F92055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15" y="1975312"/>
            <a:ext cx="816277" cy="799749"/>
          </a:xfrm>
          <a:prstGeom prst="rect">
            <a:avLst/>
          </a:prstGeom>
        </p:spPr>
      </p:pic>
      <p:pic>
        <p:nvPicPr>
          <p:cNvPr id="13" name="圖片 12" descr="一張含有 向量圖形 的圖片&#10;&#10;自動產生的描述">
            <a:extLst>
              <a:ext uri="{FF2B5EF4-FFF2-40B4-BE49-F238E27FC236}">
                <a16:creationId xmlns:a16="http://schemas.microsoft.com/office/drawing/2014/main" id="{F5380D8B-F4D8-42A7-BB74-5062208337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97" y="2423387"/>
            <a:ext cx="915500" cy="9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3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5CEE1CFE-05E4-46A8-A87E-9A03C0254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45" y="1667242"/>
            <a:ext cx="10036343" cy="45315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備份資料異地還原，隨處取用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8D2BE1F-D8A7-4C3B-9870-54027C866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09" y="4230493"/>
            <a:ext cx="498390" cy="498390"/>
          </a:xfrm>
          <a:prstGeom prst="rect">
            <a:avLst/>
          </a:prstGeom>
        </p:spPr>
      </p:pic>
      <p:pic>
        <p:nvPicPr>
          <p:cNvPr id="2054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BA558E7D-F62B-4414-91D4-5CA703C6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743" y="2301953"/>
            <a:ext cx="804135" cy="8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ç¸éåç">
            <a:extLst>
              <a:ext uri="{FF2B5EF4-FFF2-40B4-BE49-F238E27FC236}">
                <a16:creationId xmlns:a16="http://schemas.microsoft.com/office/drawing/2014/main" id="{57C50ABC-BBFA-4D4A-B6C8-85D7B0D0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526" y="3774184"/>
            <a:ext cx="804135" cy="6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3559D453-2A3B-4700-9099-C854A08D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979" y="5011323"/>
            <a:ext cx="699805" cy="7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D89B0311-7486-4031-A7C5-570A670823B5}"/>
              </a:ext>
            </a:extLst>
          </p:cNvPr>
          <p:cNvSpPr txBox="1"/>
          <p:nvPr/>
        </p:nvSpPr>
        <p:spPr>
          <a:xfrm>
            <a:off x="618483" y="1699133"/>
            <a:ext cx="352201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500" b="1" err="1">
                <a:latin typeface="Microsoft JhengHei"/>
                <a:ea typeface="Microsoft JhengHei"/>
              </a:rPr>
              <a:t>本地</a:t>
            </a:r>
            <a:r>
              <a:rPr lang="en-US" altLang="zh-TW" sz="1500" b="1">
                <a:latin typeface="Microsoft JhengHei"/>
                <a:ea typeface="Microsoft JhengHei"/>
              </a:rPr>
              <a:t> NAS </a:t>
            </a:r>
            <a:r>
              <a:rPr lang="en-US" altLang="zh-TW" sz="1500" b="1" err="1">
                <a:latin typeface="Microsoft JhengHei"/>
                <a:ea typeface="Microsoft JhengHei"/>
              </a:rPr>
              <a:t>存取</a:t>
            </a:r>
            <a:r>
              <a:rPr lang="en-US" altLang="zh-TW" sz="1500" b="1">
                <a:latin typeface="Microsoft JhengHei"/>
                <a:ea typeface="Microsoft JhengHei"/>
              </a:rPr>
              <a:t> </a:t>
            </a:r>
            <a:br>
              <a:rPr lang="en-US" altLang="zh-TW" sz="1500" b="1">
                <a:latin typeface="Microsoft JhengHei"/>
                <a:ea typeface="Microsoft JhengHei"/>
                <a:cs typeface="Calibri"/>
              </a:rPr>
            </a:br>
            <a:r>
              <a:rPr lang="en-US" altLang="zh-TW" sz="1500" b="1">
                <a:latin typeface="Microsoft JhengHei"/>
                <a:ea typeface="Microsoft JhengHei"/>
              </a:rPr>
              <a:t>(經 Hybrid Backup Sync)</a:t>
            </a:r>
            <a:endParaRPr lang="en-US" altLang="zh-TW" sz="1500" b="1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E09EAEEB-A350-45F1-B75E-115ACD4828CE}"/>
              </a:ext>
            </a:extLst>
          </p:cNvPr>
          <p:cNvSpPr txBox="1"/>
          <p:nvPr/>
        </p:nvSpPr>
        <p:spPr>
          <a:xfrm>
            <a:off x="3762952" y="1801511"/>
            <a:ext cx="382379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 err="1">
                <a:latin typeface="Microsoft JhengHei"/>
                <a:ea typeface="Microsoft JhengHei"/>
              </a:rPr>
              <a:t>遠端</a:t>
            </a:r>
            <a:r>
              <a:rPr lang="en-US" altLang="zh-TW" sz="1600" b="1">
                <a:latin typeface="Microsoft JhengHei"/>
                <a:ea typeface="Microsoft JhengHei"/>
              </a:rPr>
              <a:t> NAS </a:t>
            </a:r>
            <a:r>
              <a:rPr lang="en-US" altLang="zh-TW" sz="1600" b="1" err="1">
                <a:latin typeface="Microsoft JhengHei"/>
                <a:ea typeface="Microsoft JhengHei"/>
              </a:rPr>
              <a:t>存取</a:t>
            </a:r>
            <a:r>
              <a:rPr lang="en-US" altLang="zh-TW" sz="1600" b="1">
                <a:latin typeface="Microsoft JhengHei"/>
                <a:ea typeface="Microsoft JhengHei"/>
              </a:rPr>
              <a:t> (經 File Station)</a:t>
            </a:r>
            <a:endParaRPr lang="en-US" altLang="zh-TW" sz="1600" b="1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64F0BFFA-596C-4D13-96C6-56E83E571BEA}"/>
              </a:ext>
            </a:extLst>
          </p:cNvPr>
          <p:cNvSpPr txBox="1"/>
          <p:nvPr/>
        </p:nvSpPr>
        <p:spPr>
          <a:xfrm>
            <a:off x="7414276" y="1806934"/>
            <a:ext cx="352201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>
                <a:latin typeface="Microsoft JhengHei"/>
                <a:ea typeface="Microsoft JhengHei"/>
                <a:cs typeface="Calibri"/>
              </a:rPr>
              <a:t> </a:t>
            </a:r>
            <a:r>
              <a:rPr lang="en-US" altLang="zh-TW" sz="1600" b="1" err="1">
                <a:latin typeface="Microsoft JhengHei"/>
                <a:ea typeface="Microsoft JhengHei"/>
                <a:cs typeface="Calibri"/>
              </a:rPr>
              <a:t>攜帶使用</a:t>
            </a:r>
            <a:endParaRPr lang="en-US" altLang="zh-TW" sz="1600" b="1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AFE29F2C-5EC6-4712-996C-8F8F7923AC92}"/>
              </a:ext>
            </a:extLst>
          </p:cNvPr>
          <p:cNvSpPr txBox="1"/>
          <p:nvPr/>
        </p:nvSpPr>
        <p:spPr>
          <a:xfrm>
            <a:off x="2247396" y="3259323"/>
            <a:ext cx="8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/>
              <a:t>Taipei</a:t>
            </a:r>
            <a:endParaRPr lang="zh-TW" altLang="en-US" sz="1600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C779B49A-A1CD-4CCB-B21C-F9F8998762D6}"/>
              </a:ext>
            </a:extLst>
          </p:cNvPr>
          <p:cNvSpPr txBox="1"/>
          <p:nvPr/>
        </p:nvSpPr>
        <p:spPr>
          <a:xfrm>
            <a:off x="2247396" y="5392923"/>
            <a:ext cx="8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/>
              <a:t>Taipei</a:t>
            </a:r>
            <a:endParaRPr lang="zh-TW" altLang="en-US" sz="1600"/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02C487E5-E45C-455E-989E-4035946AFCEC}"/>
              </a:ext>
            </a:extLst>
          </p:cNvPr>
          <p:cNvSpPr txBox="1"/>
          <p:nvPr/>
        </p:nvSpPr>
        <p:spPr>
          <a:xfrm>
            <a:off x="2770214" y="2434288"/>
            <a:ext cx="16847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 spc="-150">
                <a:solidFill>
                  <a:schemeClr val="bg1"/>
                </a:solidFill>
              </a:rPr>
              <a:t>Backup/Restore</a:t>
            </a:r>
            <a:endParaRPr lang="zh-TW" altLang="en-US" sz="1500" b="1" spc="-150">
              <a:solidFill>
                <a:schemeClr val="bg1"/>
              </a:solidFill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414A3945-E8E3-4376-B0FC-21CCB821AA5E}"/>
              </a:ext>
            </a:extLst>
          </p:cNvPr>
          <p:cNvSpPr txBox="1"/>
          <p:nvPr/>
        </p:nvSpPr>
        <p:spPr>
          <a:xfrm>
            <a:off x="4977678" y="3176910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0C8942FA-61E2-4E33-92A1-1F99B5E97196}"/>
              </a:ext>
            </a:extLst>
          </p:cNvPr>
          <p:cNvSpPr txBox="1"/>
          <p:nvPr/>
        </p:nvSpPr>
        <p:spPr>
          <a:xfrm>
            <a:off x="5641381" y="4181591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5FBFD68-02B3-41AE-BB6D-49951651769B}"/>
              </a:ext>
            </a:extLst>
          </p:cNvPr>
          <p:cNvSpPr txBox="1"/>
          <p:nvPr/>
        </p:nvSpPr>
        <p:spPr>
          <a:xfrm>
            <a:off x="9201785" y="2177536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5411CBBE-608D-48E8-96EB-6C32954721B9}"/>
              </a:ext>
            </a:extLst>
          </p:cNvPr>
          <p:cNvSpPr txBox="1"/>
          <p:nvPr/>
        </p:nvSpPr>
        <p:spPr>
          <a:xfrm>
            <a:off x="9201785" y="3589241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2D09F9CC-276E-4F21-8F9E-EB441CE95126}"/>
              </a:ext>
            </a:extLst>
          </p:cNvPr>
          <p:cNvSpPr txBox="1"/>
          <p:nvPr/>
        </p:nvSpPr>
        <p:spPr>
          <a:xfrm>
            <a:off x="9201785" y="4968862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083F2B09-8587-4AB2-A324-D1F82F47CBA3}"/>
              </a:ext>
            </a:extLst>
          </p:cNvPr>
          <p:cNvSpPr txBox="1"/>
          <p:nvPr/>
        </p:nvSpPr>
        <p:spPr>
          <a:xfrm>
            <a:off x="6589840" y="4410499"/>
            <a:ext cx="165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cs typeface="Calibri"/>
              </a:rPr>
              <a:t>CIFS / NFS / FTP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942DC46-B016-4D70-B871-8F5D4F378C57}"/>
              </a:ext>
            </a:extLst>
          </p:cNvPr>
          <p:cNvSpPr txBox="1"/>
          <p:nvPr/>
        </p:nvSpPr>
        <p:spPr>
          <a:xfrm>
            <a:off x="10044456" y="2975198"/>
            <a:ext cx="68668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latin typeface="Microsoft JhengHei"/>
                <a:ea typeface="Microsoft JhengHei"/>
              </a:rPr>
              <a:t>東京</a:t>
            </a:r>
            <a:endParaRPr lang="zh-TW" altLang="en-US" sz="1200" b="1" err="1">
              <a:latin typeface="Microsoft JhengHei"/>
              <a:ea typeface="Microsoft JhengHei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7E27D355-F60F-4995-B02A-334F43CC9F9E}"/>
              </a:ext>
            </a:extLst>
          </p:cNvPr>
          <p:cNvSpPr txBox="1"/>
          <p:nvPr/>
        </p:nvSpPr>
        <p:spPr>
          <a:xfrm>
            <a:off x="9830455" y="4379127"/>
            <a:ext cx="99348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latin typeface="Microsoft JhengHei"/>
                <a:ea typeface="Microsoft JhengHei"/>
                <a:cs typeface="Calibri"/>
              </a:rPr>
              <a:t>紐約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A57B6B7B-CEE9-44B7-9EE2-979EE8156FD9}"/>
              </a:ext>
            </a:extLst>
          </p:cNvPr>
          <p:cNvSpPr txBox="1"/>
          <p:nvPr/>
        </p:nvSpPr>
        <p:spPr>
          <a:xfrm>
            <a:off x="9977713" y="5727646"/>
            <a:ext cx="77948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latin typeface="Microsoft JhengHei"/>
                <a:ea typeface="Microsoft JhengHei"/>
              </a:rPr>
              <a:t>北京</a:t>
            </a:r>
            <a:endParaRPr lang="zh-TW" altLang="en-US" sz="1200" b="1" err="1">
              <a:latin typeface="Microsoft JhengHei"/>
              <a:ea typeface="Microsoft JhengHei"/>
            </a:endParaRPr>
          </a:p>
        </p:txBody>
      </p:sp>
      <p:pic>
        <p:nvPicPr>
          <p:cNvPr id="94" name="圖片 93">
            <a:extLst>
              <a:ext uri="{FF2B5EF4-FFF2-40B4-BE49-F238E27FC236}">
                <a16:creationId xmlns:a16="http://schemas.microsoft.com/office/drawing/2014/main" id="{53FB1BE8-864C-4A8A-8A36-A8E3B1FA1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221" y="4118339"/>
            <a:ext cx="498390" cy="498390"/>
          </a:xfrm>
          <a:prstGeom prst="rect">
            <a:avLst/>
          </a:prstGeom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97270FAA-0406-4A90-8E6A-E1F7BDEFD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221" y="2722676"/>
            <a:ext cx="498390" cy="498390"/>
          </a:xfrm>
          <a:prstGeom prst="rect">
            <a:avLst/>
          </a:prstGeom>
        </p:spPr>
      </p:pic>
      <p:pic>
        <p:nvPicPr>
          <p:cNvPr id="96" name="圖片 95">
            <a:extLst>
              <a:ext uri="{FF2B5EF4-FFF2-40B4-BE49-F238E27FC236}">
                <a16:creationId xmlns:a16="http://schemas.microsoft.com/office/drawing/2014/main" id="{474F570F-DD02-486C-976D-63F459A22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221" y="5481919"/>
            <a:ext cx="498390" cy="498390"/>
          </a:xfrm>
          <a:prstGeom prst="rect">
            <a:avLst/>
          </a:prstGeom>
        </p:spPr>
      </p:pic>
      <p:sp>
        <p:nvSpPr>
          <p:cNvPr id="97" name="文字方塊 96">
            <a:extLst>
              <a:ext uri="{FF2B5EF4-FFF2-40B4-BE49-F238E27FC236}">
                <a16:creationId xmlns:a16="http://schemas.microsoft.com/office/drawing/2014/main" id="{4C8B884F-961F-4BD5-A27E-DBB2A2738AC9}"/>
              </a:ext>
            </a:extLst>
          </p:cNvPr>
          <p:cNvSpPr txBox="1"/>
          <p:nvPr/>
        </p:nvSpPr>
        <p:spPr>
          <a:xfrm>
            <a:off x="5218911" y="5714873"/>
            <a:ext cx="184923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 err="1">
                <a:latin typeface="Microsoft JhengHei"/>
                <a:ea typeface="Microsoft JhengHei"/>
              </a:rPr>
              <a:t>雲端存取</a:t>
            </a:r>
            <a:endParaRPr lang="zh-TW" altLang="en-US" sz="1600" b="1" err="1">
              <a:latin typeface="Microsoft JhengHei"/>
              <a:ea typeface="Microsoft JhengHei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29EA88-0A93-45BF-B122-9A0D69C51788}"/>
              </a:ext>
            </a:extLst>
          </p:cNvPr>
          <p:cNvSpPr txBox="1"/>
          <p:nvPr/>
        </p:nvSpPr>
        <p:spPr>
          <a:xfrm>
            <a:off x="3913626" y="3477073"/>
            <a:ext cx="3555123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latin typeface="Microsoft JhengHei"/>
                <a:ea typeface="Microsoft JhengHei"/>
                <a:cs typeface="Calibri"/>
              </a:rPr>
              <a:t>File Station 即將推出 QuDedup 還原及預覽功能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AB2F4FE-2B14-40DC-BEA8-343DAE142D47}"/>
              </a:ext>
            </a:extLst>
          </p:cNvPr>
          <p:cNvSpPr txBox="1"/>
          <p:nvPr/>
        </p:nvSpPr>
        <p:spPr>
          <a:xfrm>
            <a:off x="714101" y="5710520"/>
            <a:ext cx="347892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latin typeface="Microsoft JhengHei"/>
                <a:ea typeface="Microsoft JhengHei"/>
                <a:cs typeface="Calibri"/>
              </a:rPr>
              <a:t>File Station 即將推出</a:t>
            </a:r>
            <a:br>
              <a:rPr lang="zh-TW" altLang="en-US" sz="1200" b="1">
                <a:latin typeface="Microsoft JhengHei"/>
                <a:ea typeface="Microsoft JhengHei"/>
                <a:cs typeface="Calibri"/>
              </a:rPr>
            </a:br>
            <a:r>
              <a:rPr lang="zh-TW" altLang="en-US" sz="1200" b="1">
                <a:latin typeface="Microsoft JhengHei"/>
                <a:ea typeface="Microsoft JhengHei"/>
                <a:cs typeface="Calibri"/>
              </a:rPr>
              <a:t>QuDedup 還原及預覽功能</a:t>
            </a:r>
            <a:endParaRPr lang="en-US" altLang="zh-TW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03D1750-0180-444D-9618-F1C7CFE8DAF6}"/>
              </a:ext>
            </a:extLst>
          </p:cNvPr>
          <p:cNvSpPr txBox="1"/>
          <p:nvPr/>
        </p:nvSpPr>
        <p:spPr>
          <a:xfrm>
            <a:off x="3294184" y="3700380"/>
            <a:ext cx="1078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</a:rPr>
              <a:t>TCP BBR</a:t>
            </a:r>
            <a:endParaRPr lang="zh-TW" altLang="en-US" sz="1200" b="1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49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個人, 男人, 室內, 牆 的圖片&#10;&#10;自動產生的描述">
            <a:extLst>
              <a:ext uri="{FF2B5EF4-FFF2-40B4-BE49-F238E27FC236}">
                <a16:creationId xmlns:a16="http://schemas.microsoft.com/office/drawing/2014/main" id="{6E324EB8-2B85-4F62-9B87-21E4EE589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5" y="258633"/>
            <a:ext cx="11715280" cy="637662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D31847F-AFA2-47C6-B292-023A8B1C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54" y="827599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000">
                <a:latin typeface="微軟正黑體"/>
                <a:ea typeface="微軟正黑體"/>
              </a:rPr>
              <a:t>適用情境大探索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1A0872-CCD7-4C3C-9944-FF511418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754" y="2762689"/>
            <a:ext cx="4870157" cy="30925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7950" indent="0">
              <a:buNone/>
            </a:pPr>
            <a:r>
              <a:rPr lang="zh-TW" altLang="en-US" sz="2800" b="1" dirty="0">
                <a:latin typeface="微軟正黑體"/>
                <a:ea typeface="微軟正黑體"/>
              </a:rPr>
              <a:t>每天需處理大量資料備份的IT人員</a:t>
            </a:r>
          </a:p>
          <a:p>
            <a:pPr marL="107950" indent="0">
              <a:buNone/>
            </a:pPr>
            <a:r>
              <a:rPr lang="zh-TW" altLang="en-US" sz="2400" dirty="0"/>
              <a:t>IT 每天需做大量信件、資料庫備份，必須在不干擾工作時間內完成大量備份，並在儲存空間有限下也能保有多天版本做還原。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64CBA56-C672-4DF4-9B62-70CDBA08F957}"/>
              </a:ext>
            </a:extLst>
          </p:cNvPr>
          <p:cNvSpPr txBox="1"/>
          <p:nvPr/>
        </p:nvSpPr>
        <p:spPr>
          <a:xfrm>
            <a:off x="891344" y="1938724"/>
            <a:ext cx="12660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600" dirty="0">
                <a:solidFill>
                  <a:srgbClr val="150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情境一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B199FAB-46AC-4FD3-85F2-16BB876FDF91}"/>
              </a:ext>
            </a:extLst>
          </p:cNvPr>
          <p:cNvSpPr/>
          <p:nvPr/>
        </p:nvSpPr>
        <p:spPr>
          <a:xfrm>
            <a:off x="867898" y="1927001"/>
            <a:ext cx="1266092" cy="492443"/>
          </a:xfrm>
          <a:prstGeom prst="rect">
            <a:avLst/>
          </a:prstGeom>
          <a:noFill/>
          <a:ln>
            <a:solidFill>
              <a:srgbClr val="1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23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326F7-2F93-444E-B222-4E3469C7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140"/>
            <a:ext cx="10515600" cy="1325563"/>
          </a:xfrm>
        </p:spPr>
        <p:txBody>
          <a:bodyPr/>
          <a:lstStyle/>
          <a:p>
            <a:r>
              <a:rPr lang="zh-TW" altLang="en-US"/>
              <a:t>備份百科報你知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9487CB-5C0E-4211-9243-3CDA8695B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65594"/>
            <a:ext cx="4835769" cy="3754560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zh-TW" sz="2600"/>
              <a:t>備份、同步、複製一樣嗎？</a:t>
            </a: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TW" sz="2600" err="1"/>
              <a:t>QuDedup</a:t>
            </a:r>
            <a:r>
              <a:rPr lang="zh-TW" sz="2600"/>
              <a:t> 黑科技加持，大幅降低備份及還原時間</a:t>
            </a: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zh-TW" sz="2600"/>
              <a:t>使用 </a:t>
            </a:r>
            <a:r>
              <a:rPr lang="en-US" sz="2600" err="1"/>
              <a:t>QuDedup</a:t>
            </a:r>
            <a:r>
              <a:rPr lang="en-US" altLang="zh-TW" sz="2600"/>
              <a:t> </a:t>
            </a:r>
            <a:r>
              <a:rPr lang="en-US" sz="2600"/>
              <a:t>Extract</a:t>
            </a:r>
            <a:r>
              <a:rPr lang="zh-TW" sz="2600"/>
              <a:t> </a:t>
            </a:r>
            <a:r>
              <a:rPr lang="en-US" sz="2600"/>
              <a:t>Tool</a:t>
            </a:r>
            <a:r>
              <a:rPr lang="zh-TW" sz="2600"/>
              <a:t>，數十 </a:t>
            </a:r>
            <a:r>
              <a:rPr lang="en-US" sz="2600"/>
              <a:t>TB</a:t>
            </a:r>
            <a:r>
              <a:rPr lang="zh-TW" sz="2600"/>
              <a:t> 大檔可攜可視</a:t>
            </a: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zh-TW" altLang="en-US" sz="2600"/>
              <a:t>適用</a:t>
            </a:r>
            <a:r>
              <a:rPr lang="zh-TW" sz="2600"/>
              <a:t>情</a:t>
            </a:r>
            <a:r>
              <a:rPr lang="zh-TW" altLang="en-US" sz="2600"/>
              <a:t>境大探索</a:t>
            </a:r>
            <a:endParaRPr lang="zh-TW" sz="2600"/>
          </a:p>
          <a:p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729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E324EB8-2B85-4F62-9B87-21E4EE589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8" y="258633"/>
            <a:ext cx="11730647" cy="6376629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1A0872-CCD7-4C3C-9944-FF511418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5585" y="2781409"/>
            <a:ext cx="4748237" cy="28487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7950" indent="0">
              <a:buNone/>
            </a:pPr>
            <a:r>
              <a:rPr lang="zh-TW" altLang="en-US" sz="2800" b="1">
                <a:latin typeface="微軟正黑體"/>
                <a:ea typeface="微軟正黑體"/>
              </a:rPr>
              <a:t>想降低備份成本的用戶</a:t>
            </a:r>
            <a:endParaRPr lang="zh-TW" sz="2800" b="1"/>
          </a:p>
          <a:p>
            <a:pPr marL="107950" indent="0">
              <a:buNone/>
            </a:pPr>
            <a:r>
              <a:rPr lang="zh-TW" altLang="en-US" sz="2400"/>
              <a:t>用戶資料量太大，為降低資料遺失風險做備份，但成本考量，作為儲存空間的硬碟、外接裝置，甚至是雲端皆有限，可透過來源端去重化減少所需佔用的儲存空間。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64CBA56-C672-4DF4-9B62-70CDBA08F957}"/>
              </a:ext>
            </a:extLst>
          </p:cNvPr>
          <p:cNvSpPr txBox="1"/>
          <p:nvPr/>
        </p:nvSpPr>
        <p:spPr>
          <a:xfrm>
            <a:off x="6992815" y="2036854"/>
            <a:ext cx="12660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600" dirty="0">
                <a:solidFill>
                  <a:srgbClr val="150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</a:t>
            </a:r>
            <a:r>
              <a:rPr lang="zh-TW" altLang="en-US" sz="2600" dirty="0">
                <a:solidFill>
                  <a:srgbClr val="150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zh-TW" altLang="zh-TW" sz="2600" dirty="0">
              <a:solidFill>
                <a:srgbClr val="150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B199FAB-46AC-4FD3-85F2-16BB876FDF91}"/>
              </a:ext>
            </a:extLst>
          </p:cNvPr>
          <p:cNvSpPr/>
          <p:nvPr/>
        </p:nvSpPr>
        <p:spPr>
          <a:xfrm>
            <a:off x="6969369" y="2025131"/>
            <a:ext cx="1266092" cy="492443"/>
          </a:xfrm>
          <a:prstGeom prst="rect">
            <a:avLst/>
          </a:prstGeom>
          <a:noFill/>
          <a:ln>
            <a:solidFill>
              <a:srgbClr val="1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DECC7CC-2503-47C7-BEAA-E7E73F586A6F}"/>
              </a:ext>
            </a:extLst>
          </p:cNvPr>
          <p:cNvSpPr txBox="1">
            <a:spLocks/>
          </p:cNvSpPr>
          <p:nvPr/>
        </p:nvSpPr>
        <p:spPr>
          <a:xfrm>
            <a:off x="6880274" y="8564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0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>
                <a:latin typeface="微軟正黑體"/>
                <a:ea typeface="微軟正黑體"/>
              </a:rPr>
              <a:t>適用情境大探索</a:t>
            </a:r>
          </a:p>
        </p:txBody>
      </p:sp>
    </p:spTree>
    <p:extLst>
      <p:ext uri="{BB962C8B-B14F-4D97-AF65-F5344CB8AC3E}">
        <p14:creationId xmlns:p14="http://schemas.microsoft.com/office/powerpoint/2010/main" val="293184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95E3AB1A-5787-4342-A1A9-477F2D6B4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" y="0"/>
            <a:ext cx="1218334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5C2B6A-9C75-4296-91A4-B8E2E9E9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77" y="1197464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000"/>
              <a:t>Live Demo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A0E14C-D756-4D6D-95E5-C5ECFC15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277" y="2634041"/>
            <a:ext cx="3886200" cy="319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7950" indent="-107950">
              <a:lnSpc>
                <a:spcPts val="3100"/>
              </a:lnSpc>
            </a:pPr>
            <a:r>
              <a:rPr lang="zh-TW" altLang="en-US" sz="2400">
                <a:latin typeface="微軟正黑體"/>
                <a:ea typeface="微軟正黑體"/>
              </a:rPr>
              <a:t> 備份資料節省空間：HBS</a:t>
            </a:r>
            <a:br>
              <a:rPr lang="zh-TW" altLang="en-US" sz="2400">
                <a:latin typeface="微軟正黑體"/>
                <a:ea typeface="微軟正黑體"/>
              </a:rPr>
            </a:br>
            <a:r>
              <a:rPr lang="zh-TW" altLang="en-US" sz="2400">
                <a:latin typeface="微軟正黑體"/>
                <a:ea typeface="微軟正黑體"/>
              </a:rPr>
              <a:t>  3 執行去重化備份</a:t>
            </a:r>
            <a:endParaRPr lang="zh-TW">
              <a:latin typeface="微軟正黑體"/>
              <a:ea typeface="微軟正黑體"/>
            </a:endParaRPr>
          </a:p>
          <a:p>
            <a:pPr marL="107950" indent="-107950">
              <a:lnSpc>
                <a:spcPts val="3100"/>
              </a:lnSpc>
            </a:pPr>
            <a:r>
              <a:rPr lang="zh-TW" altLang="en-US" sz="2400">
                <a:latin typeface="微軟正黑體"/>
                <a:ea typeface="微軟正黑體"/>
              </a:rPr>
              <a:t> 備份資料隨處存取：</a:t>
            </a:r>
            <a:br>
              <a:rPr lang="zh-TW" altLang="en-US" sz="2400">
                <a:latin typeface="微軟正黑體"/>
                <a:ea typeface="微軟正黑體"/>
              </a:rPr>
            </a:br>
            <a:r>
              <a:rPr lang="zh-TW" altLang="en-US" sz="2400">
                <a:latin typeface="微軟正黑體"/>
                <a:ea typeface="微軟正黑體"/>
              </a:rPr>
              <a:t> QuDedup Extract Tool</a:t>
            </a:r>
            <a:br>
              <a:rPr lang="zh-TW" altLang="en-US" sz="2400">
                <a:latin typeface="微軟正黑體"/>
                <a:ea typeface="微軟正黑體"/>
              </a:rPr>
            </a:br>
            <a:r>
              <a:rPr lang="zh-TW" altLang="en-US" sz="2400">
                <a:latin typeface="微軟正黑體"/>
                <a:ea typeface="微軟正黑體"/>
              </a:rPr>
              <a:t> 解析還原去重化資料</a:t>
            </a:r>
          </a:p>
        </p:txBody>
      </p:sp>
    </p:spTree>
    <p:extLst>
      <p:ext uri="{BB962C8B-B14F-4D97-AF65-F5344CB8AC3E}">
        <p14:creationId xmlns:p14="http://schemas.microsoft.com/office/powerpoint/2010/main" val="729743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C96915-8AC5-40D1-A965-0575E102E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" y="0"/>
            <a:ext cx="12178727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F96C03-EBC9-4375-A8FD-455135D4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HBS 3 Beta 計畫圓滿完成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18AB5F-22B2-46CA-BE9F-58FBE3429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44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0850" indent="-342900">
              <a:buFont typeface="Wingdings" panose="05000000000000000000" pitchFamily="2" charset="2"/>
              <a:buChar char="ü"/>
            </a:pPr>
            <a:r>
              <a:rPr lang="zh-TW" altLang="en-US">
                <a:latin typeface="微軟正黑體"/>
                <a:ea typeface="微軟正黑體"/>
              </a:rPr>
              <a:t> 根據統計，超過</a:t>
            </a:r>
            <a:r>
              <a:rPr lang="zh-TW" altLang="en-US" sz="2800">
                <a:latin typeface="微軟正黑體"/>
                <a:ea typeface="微軟正黑體"/>
              </a:rPr>
              <a:t> 9 成 </a:t>
            </a:r>
            <a:r>
              <a:rPr lang="zh-TW" altLang="en-US">
                <a:latin typeface="微軟正黑體"/>
                <a:ea typeface="微軟正黑體"/>
              </a:rPr>
              <a:t>使用者認為 HBS 3 可達成他的備份需求</a:t>
            </a:r>
            <a:endParaRPr lang="zh-TW"/>
          </a:p>
          <a:p>
            <a:pPr marL="450850" indent="-342900">
              <a:buFont typeface="Wingdings" panose="05000000000000000000" pitchFamily="2" charset="2"/>
              <a:buChar char="ü"/>
            </a:pPr>
            <a:r>
              <a:rPr lang="zh-TW" altLang="en-US">
                <a:latin typeface="微軟正黑體"/>
                <a:ea typeface="微軟正黑體"/>
              </a:rPr>
              <a:t> QuDedup 備受好評</a:t>
            </a:r>
            <a:endParaRPr lang="zh-TW" altLang="en-US"/>
          </a:p>
          <a:p>
            <a:pPr marL="107950" lvl="2" indent="0">
              <a:buNone/>
            </a:pPr>
            <a:r>
              <a:rPr lang="en-US" altLang="zh-TW">
                <a:latin typeface="Microsoft JhengHei"/>
                <a:ea typeface="Microsoft JhengHei"/>
              </a:rPr>
              <a:t>   </a:t>
            </a:r>
            <a:r>
              <a:rPr lang="zh-TW">
                <a:latin typeface="Microsoft JhengHei"/>
                <a:ea typeface="Microsoft JhengHei"/>
              </a:rPr>
              <a:t>   </a:t>
            </a:r>
            <a:r>
              <a:rPr lang="en-US" altLang="zh-TW">
                <a:latin typeface="Microsoft JhengHei"/>
                <a:ea typeface="Microsoft JhengHei"/>
              </a:rPr>
              <a:t>•</a:t>
            </a:r>
            <a:r>
              <a:rPr lang="zh-TW">
                <a:latin typeface="Microsoft JhengHei"/>
                <a:ea typeface="Microsoft JhengHei"/>
              </a:rPr>
              <a:t> 節省了成本、雲端使用空間</a:t>
            </a:r>
          </a:p>
          <a:p>
            <a:pPr marL="107950" lvl="2" indent="0">
              <a:buNone/>
            </a:pPr>
            <a:r>
              <a:rPr lang="en-US" altLang="zh-TW">
                <a:latin typeface="Microsoft JhengHei"/>
                <a:ea typeface="Microsoft JhengHei"/>
              </a:rPr>
              <a:t>  </a:t>
            </a:r>
            <a:r>
              <a:rPr lang="zh-TW">
                <a:latin typeface="Microsoft JhengHei"/>
                <a:ea typeface="Microsoft JhengHei"/>
              </a:rPr>
              <a:t>    </a:t>
            </a:r>
            <a:r>
              <a:rPr lang="en-US" altLang="zh-TW">
                <a:latin typeface="Microsoft JhengHei"/>
                <a:ea typeface="Microsoft JhengHei"/>
              </a:rPr>
              <a:t>•</a:t>
            </a:r>
            <a:r>
              <a:rPr lang="zh-TW">
                <a:latin typeface="Microsoft JhengHei"/>
                <a:ea typeface="Microsoft JhengHei"/>
              </a:rPr>
              <a:t> 搭配 </a:t>
            </a:r>
            <a:r>
              <a:rPr lang="en-US" altLang="zh-TW" err="1">
                <a:latin typeface="Microsoft JhengHei"/>
                <a:ea typeface="Microsoft JhengHei"/>
              </a:rPr>
              <a:t>QuDedup</a:t>
            </a:r>
            <a:r>
              <a:rPr lang="en-US" altLang="zh-TW">
                <a:latin typeface="Microsoft JhengHei"/>
                <a:ea typeface="Microsoft JhengHei"/>
              </a:rPr>
              <a:t> Extract Tool </a:t>
            </a:r>
            <a:r>
              <a:rPr lang="en-US" altLang="zh-TW" err="1">
                <a:latin typeface="Microsoft JhengHei"/>
                <a:ea typeface="Microsoft JhengHei"/>
              </a:rPr>
              <a:t>更完整</a:t>
            </a:r>
            <a:r>
              <a:rPr lang="zh-TW">
                <a:latin typeface="Microsoft JhengHei"/>
                <a:ea typeface="Microsoft JhengHei"/>
              </a:rPr>
              <a:t>，在 PC 端直</a:t>
            </a:r>
            <a:r>
              <a:rPr lang="zh-TW" altLang="en-US">
                <a:latin typeface="Microsoft JhengHei"/>
                <a:ea typeface="Microsoft JhengHei"/>
              </a:rPr>
              <a:t>接</a:t>
            </a:r>
            <a:r>
              <a:rPr lang="zh-TW">
                <a:latin typeface="Microsoft JhengHei"/>
                <a:ea typeface="Microsoft JhengHei"/>
              </a:rPr>
              <a:t>還原解析</a:t>
            </a:r>
          </a:p>
          <a:p>
            <a:pPr marL="450850" lvl="2" indent="-342900">
              <a:buFont typeface="Wingdings" panose="05000000000000000000" pitchFamily="2" charset="2"/>
              <a:buChar char="ü"/>
            </a:pPr>
            <a:endParaRPr lang="zh-TW" altLang="en-US">
              <a:latin typeface="微軟正黑體"/>
              <a:ea typeface="微軟正黑體"/>
            </a:endParaRPr>
          </a:p>
          <a:p>
            <a:pPr marL="450850" lvl="2" indent="-342900">
              <a:buFont typeface="Wingdings" panose="05000000000000000000" pitchFamily="2" charset="2"/>
              <a:buChar char="ü"/>
            </a:pPr>
            <a:r>
              <a:rPr lang="zh-TW" altLang="en-US">
                <a:latin typeface="微軟正黑體"/>
                <a:ea typeface="微軟正黑體"/>
              </a:rPr>
              <a:t> 支援更多種雲端，使用更彈性</a:t>
            </a:r>
          </a:p>
          <a:p>
            <a:pPr marL="450850" lvl="2" indent="-342900">
              <a:buFont typeface="Wingdings" panose="05000000000000000000" pitchFamily="2" charset="2"/>
              <a:buChar char="ü"/>
            </a:pPr>
            <a:r>
              <a:rPr lang="zh-TW" altLang="en-US">
                <a:latin typeface="微軟正黑體"/>
                <a:ea typeface="微軟正黑體"/>
              </a:rPr>
              <a:t> 備份加密，讓檔案放在公有雲上更安心</a:t>
            </a:r>
            <a:endParaRPr lang="zh-TW" altLang="en-US"/>
          </a:p>
          <a:p>
            <a:pPr marL="107950" indent="107950"/>
            <a:endParaRPr lang="zh-TW" altLang="en-US"/>
          </a:p>
          <a:p>
            <a:pPr marL="107950" lvl="2" indent="0">
              <a:buNone/>
            </a:pPr>
            <a:endParaRPr lang="zh-TW" altLang="en-US"/>
          </a:p>
          <a:p>
            <a:pPr marL="107950" lvl="2" indent="0">
              <a:buNone/>
            </a:pPr>
            <a:endParaRPr lang="zh-TW" altLang="en-US"/>
          </a:p>
          <a:p>
            <a:pPr marL="107950" indent="107950"/>
            <a:endParaRPr lang="zh-TW" altLang="en-US"/>
          </a:p>
          <a:p>
            <a:pPr marL="107950" indent="107950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35E684D-ADEA-4FD5-9DA9-C18DCD17F357}"/>
              </a:ext>
            </a:extLst>
          </p:cNvPr>
          <p:cNvSpPr/>
          <p:nvPr/>
        </p:nvSpPr>
        <p:spPr>
          <a:xfrm>
            <a:off x="1242645" y="5427004"/>
            <a:ext cx="527538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07950" lvl="2" indent="0" algn="r">
              <a:buNone/>
            </a:pPr>
            <a:r>
              <a:rPr lang="zh-TW" altLang="en-US">
                <a:latin typeface="微軟正黑體"/>
                <a:ea typeface="微軟正黑體"/>
              </a:rPr>
              <a:t>感謝大家的支持，</a:t>
            </a:r>
            <a:endParaRPr lang="en-US" altLang="zh-TW">
              <a:latin typeface="微軟正黑體"/>
              <a:ea typeface="微軟正黑體"/>
            </a:endParaRPr>
          </a:p>
          <a:p>
            <a:pPr marL="107950" lvl="2" indent="0" algn="r">
              <a:buNone/>
            </a:pPr>
            <a:r>
              <a:rPr lang="zh-TW" altLang="en-US">
                <a:latin typeface="微軟正黑體"/>
                <a:ea typeface="微軟正黑體"/>
              </a:rPr>
              <a:t>敬請期待更完善的 HBS 3 正式版本上線</a:t>
            </a:r>
            <a:endParaRPr lang="zh-TW" altLang="en-US"/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3B22FDDF-BCFC-4665-8C83-3A319362534B}"/>
              </a:ext>
            </a:extLst>
          </p:cNvPr>
          <p:cNvSpPr/>
          <p:nvPr/>
        </p:nvSpPr>
        <p:spPr>
          <a:xfrm rot="6509253">
            <a:off x="5944709" y="4819011"/>
            <a:ext cx="56204" cy="785446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E2EB9E24-AA27-449D-A307-95AF5864ABA6}"/>
              </a:ext>
            </a:extLst>
          </p:cNvPr>
          <p:cNvSpPr/>
          <p:nvPr/>
        </p:nvSpPr>
        <p:spPr>
          <a:xfrm rot="4770385">
            <a:off x="5839756" y="5632859"/>
            <a:ext cx="45719" cy="1330388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9286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95E3AB1A-5787-4342-A1A9-477F2D6B4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" y="0"/>
            <a:ext cx="1218334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5C2B6A-9C75-4296-91A4-B8E2E9E9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77" y="2314454"/>
            <a:ext cx="5410200" cy="1325563"/>
          </a:xfrm>
        </p:spPr>
        <p:txBody>
          <a:bodyPr>
            <a:normAutofit/>
          </a:bodyPr>
          <a:lstStyle/>
          <a:p>
            <a:r>
              <a:rPr lang="en-US" altLang="zh-TW" sz="6000" err="1"/>
              <a:t>QuDedup</a:t>
            </a:r>
            <a:endParaRPr lang="zh-TW" altLang="en-US" sz="60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A0E14C-D756-4D6D-95E5-C5ECFC15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262" y="3511064"/>
            <a:ext cx="5175738" cy="671867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zh-TW" altLang="en-US" sz="5000"/>
              <a:t>是您最好的選擇！ 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F2354F7-D777-4AC7-8873-AB94BE917FC8}"/>
              </a:ext>
            </a:extLst>
          </p:cNvPr>
          <p:cNvSpPr txBox="1"/>
          <p:nvPr/>
        </p:nvSpPr>
        <p:spPr>
          <a:xfrm>
            <a:off x="2821142" y="6155724"/>
            <a:ext cx="4325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  <p:extLst>
      <p:ext uri="{BB962C8B-B14F-4D97-AF65-F5344CB8AC3E}">
        <p14:creationId xmlns:p14="http://schemas.microsoft.com/office/powerpoint/2010/main" val="4242788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0552A1-0083-4C8E-80E5-03A47DD0D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85706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lang="zh-TW">
                <a:solidFill>
                  <a:schemeClr val="bg1">
                    <a:lumMod val="85000"/>
                    <a:lumOff val="15000"/>
                  </a:schemeClr>
                </a:solidFill>
              </a:rPr>
              <a:t>用戶疑問：備份</a:t>
            </a:r>
            <a:r>
              <a:rPr lang="zh-TW" alt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、</a:t>
            </a:r>
            <a:r>
              <a:rPr lang="zh-TW">
                <a:solidFill>
                  <a:schemeClr val="bg1">
                    <a:lumMod val="85000"/>
                    <a:lumOff val="15000"/>
                  </a:schemeClr>
                </a:solidFill>
              </a:rPr>
              <a:t>同步、</a:t>
            </a:r>
            <a:r>
              <a:rPr lang="zh-TW" alt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複製</a:t>
            </a:r>
            <a:r>
              <a:rPr lang="zh-TW">
                <a:solidFill>
                  <a:schemeClr val="bg1">
                    <a:lumMod val="85000"/>
                    <a:lumOff val="15000"/>
                  </a:schemeClr>
                </a:solidFill>
              </a:rPr>
              <a:t>一樣嗎</a:t>
            </a:r>
            <a:r>
              <a:rPr lang="zh-TW" alt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？</a:t>
            </a:r>
            <a:endParaRPr lang="zh-TW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A587CC-32E9-4737-8A98-A04A3653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6661"/>
            <a:ext cx="6582508" cy="1412631"/>
          </a:xfrm>
        </p:spPr>
        <p:txBody>
          <a:bodyPr>
            <a:normAutofit/>
          </a:bodyPr>
          <a:lstStyle/>
          <a:p>
            <a:r>
              <a:rPr lang="zh-TW" sz="2400">
                <a:solidFill>
                  <a:schemeClr val="bg1">
                    <a:lumMod val="85000"/>
                    <a:lumOff val="15000"/>
                  </a:schemeClr>
                </a:solidFill>
              </a:rPr>
              <a:t>有甚麼差別？</a:t>
            </a:r>
            <a:endParaRPr lang="zh-TW" altLang="en-US" sz="240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zh-TW" altLang="en-US" sz="2400">
                <a:solidFill>
                  <a:schemeClr val="bg1">
                    <a:lumMod val="85000"/>
                    <a:lumOff val="15000"/>
                  </a:schemeClr>
                </a:solidFill>
              </a:rPr>
              <a:t>我該怎麼選擇？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A4702C1-8C3D-4425-B912-C95ADFD1B6BA}"/>
              </a:ext>
            </a:extLst>
          </p:cNvPr>
          <p:cNvSpPr txBox="1"/>
          <p:nvPr/>
        </p:nvSpPr>
        <p:spPr>
          <a:xfrm>
            <a:off x="838200" y="3744594"/>
            <a:ext cx="58420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4400">
                <a:solidFill>
                  <a:schemeClr val="bg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備份 ＝ 同步 ＝ 複製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2D62129-6568-4CE2-B7F8-FB6279143007}"/>
              </a:ext>
            </a:extLst>
          </p:cNvPr>
          <p:cNvSpPr txBox="1"/>
          <p:nvPr/>
        </p:nvSpPr>
        <p:spPr>
          <a:xfrm>
            <a:off x="2134870" y="3291470"/>
            <a:ext cx="7518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40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？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1A18DD8-6B0A-4EED-BC47-A28C59127C08}"/>
              </a:ext>
            </a:extLst>
          </p:cNvPr>
          <p:cNvSpPr txBox="1"/>
          <p:nvPr/>
        </p:nvSpPr>
        <p:spPr>
          <a:xfrm>
            <a:off x="4066832" y="3291470"/>
            <a:ext cx="7518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40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？</a:t>
            </a: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53A7491B-9B03-4479-AD36-6D9E2675E55C}"/>
              </a:ext>
            </a:extLst>
          </p:cNvPr>
          <p:cNvSpPr/>
          <p:nvPr/>
        </p:nvSpPr>
        <p:spPr>
          <a:xfrm>
            <a:off x="785690" y="3393831"/>
            <a:ext cx="1412631" cy="14126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A136D65F-F4A6-4055-AB7D-5726F92C9D73}"/>
              </a:ext>
            </a:extLst>
          </p:cNvPr>
          <p:cNvSpPr/>
          <p:nvPr/>
        </p:nvSpPr>
        <p:spPr>
          <a:xfrm>
            <a:off x="2719998" y="3393831"/>
            <a:ext cx="1412631" cy="14126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2365F440-7101-4DA9-B33B-189C84BCFD2B}"/>
              </a:ext>
            </a:extLst>
          </p:cNvPr>
          <p:cNvSpPr/>
          <p:nvPr/>
        </p:nvSpPr>
        <p:spPr>
          <a:xfrm>
            <a:off x="4724644" y="3393831"/>
            <a:ext cx="1412631" cy="14126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971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523F58A-1A0F-4C19-A0CF-9EEDF51E2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02" y="1947727"/>
            <a:ext cx="7449205" cy="44873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3E5EE1-ABB8-43A9-9F4C-9807F88C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510"/>
            <a:ext cx="10515600" cy="1325563"/>
          </a:xfrm>
        </p:spPr>
        <p:txBody>
          <a:bodyPr/>
          <a:lstStyle/>
          <a:p>
            <a:r>
              <a:rPr lang="zh-TW"/>
              <a:t>『</a:t>
            </a:r>
            <a:r>
              <a:rPr lang="zh-TW" altLang="en-US"/>
              <a:t>備份</a:t>
            </a:r>
            <a:r>
              <a:rPr lang="zh-TW"/>
              <a:t>』</a:t>
            </a:r>
            <a:r>
              <a:rPr lang="zh-TW" altLang="en-US"/>
              <a:t>與還原分不開 包裝後需拆開</a:t>
            </a:r>
            <a:endParaRPr lang="zh-TW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C7D5EEE-8572-4DDA-BE3E-FAFDD67B1B7D}"/>
              </a:ext>
            </a:extLst>
          </p:cNvPr>
          <p:cNvSpPr txBox="1"/>
          <p:nvPr/>
        </p:nvSpPr>
        <p:spPr>
          <a:xfrm>
            <a:off x="5511191" y="4060188"/>
            <a:ext cx="7142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備份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AC653CC4-73CA-45E1-918E-DEFE3D8F02F7}"/>
              </a:ext>
            </a:extLst>
          </p:cNvPr>
          <p:cNvSpPr txBox="1"/>
          <p:nvPr/>
        </p:nvSpPr>
        <p:spPr>
          <a:xfrm>
            <a:off x="7982613" y="4936626"/>
            <a:ext cx="7877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還原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71F72284-6BB5-4E86-806E-1724B782EB19}"/>
              </a:ext>
            </a:extLst>
          </p:cNvPr>
          <p:cNvSpPr txBox="1"/>
          <p:nvPr/>
        </p:nvSpPr>
        <p:spPr>
          <a:xfrm>
            <a:off x="3020553" y="1994618"/>
            <a:ext cx="20400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latin typeface="微軟正黑體"/>
                <a:ea typeface="微軟正黑體"/>
                <a:cs typeface="Calibri"/>
              </a:rPr>
              <a:t>台北辦公室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2E19D4A7-D4BC-44A1-AF0D-9845719308F0}"/>
              </a:ext>
            </a:extLst>
          </p:cNvPr>
          <p:cNvSpPr txBox="1"/>
          <p:nvPr/>
        </p:nvSpPr>
        <p:spPr>
          <a:xfrm>
            <a:off x="6793017" y="1994619"/>
            <a:ext cx="252445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latin typeface="Microsoft JhengHei"/>
                <a:ea typeface="Microsoft JhengHei"/>
                <a:cs typeface="+mn-lt"/>
              </a:rPr>
              <a:t>高雄辦公室</a:t>
            </a:r>
            <a:endParaRPr lang="en-US" sz="2000">
              <a:ea typeface="+mn-lt"/>
              <a:cs typeface="+mn-lt"/>
            </a:endParaRPr>
          </a:p>
          <a:p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52AEB79-95F7-4341-9FCC-04BA38030EDA}"/>
              </a:ext>
            </a:extLst>
          </p:cNvPr>
          <p:cNvSpPr txBox="1"/>
          <p:nvPr/>
        </p:nvSpPr>
        <p:spPr>
          <a:xfrm>
            <a:off x="1941571" y="2724374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1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C8B81BFB-DBA2-44A3-A38A-9615E956998B}"/>
              </a:ext>
            </a:extLst>
          </p:cNvPr>
          <p:cNvSpPr txBox="1"/>
          <p:nvPr/>
        </p:nvSpPr>
        <p:spPr>
          <a:xfrm>
            <a:off x="1941571" y="3989850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2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3968E2D9-2661-40F4-B037-6813519210C9}"/>
              </a:ext>
            </a:extLst>
          </p:cNvPr>
          <p:cNvSpPr txBox="1"/>
          <p:nvPr/>
        </p:nvSpPr>
        <p:spPr>
          <a:xfrm>
            <a:off x="1941571" y="5302835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3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71E7FAF-22FB-479B-8A55-34164E6F6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83" y="1405904"/>
            <a:ext cx="875841" cy="131847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992E365-8976-4B13-AE6F-8A761DBF0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02" y="1518959"/>
            <a:ext cx="1008464" cy="119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54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E818008A-D38F-49DC-8E95-65AEBF057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34" y="1552529"/>
            <a:ext cx="8472797" cy="49371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3E5EE1-ABB8-43A9-9F4C-9807F88C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93" y="102007"/>
            <a:ext cx="10515600" cy="1325563"/>
          </a:xfrm>
        </p:spPr>
        <p:txBody>
          <a:bodyPr/>
          <a:lstStyle/>
          <a:p>
            <a:r>
              <a:rPr lang="zh-TW" altLang="en-US"/>
              <a:t>『同步』是條雙向道 雙方資料保持一致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A82F1600-8BB8-4A50-BB3D-C6497FD8FE20}"/>
              </a:ext>
            </a:extLst>
          </p:cNvPr>
          <p:cNvSpPr txBox="1"/>
          <p:nvPr/>
        </p:nvSpPr>
        <p:spPr>
          <a:xfrm>
            <a:off x="5784981" y="3324721"/>
            <a:ext cx="8336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同步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3EB448C5-4E64-468C-89AC-49EF0681497E}"/>
              </a:ext>
            </a:extLst>
          </p:cNvPr>
          <p:cNvSpPr txBox="1"/>
          <p:nvPr/>
        </p:nvSpPr>
        <p:spPr>
          <a:xfrm>
            <a:off x="5853837" y="5491937"/>
            <a:ext cx="6958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同步</a:t>
            </a: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AE84C019-B774-4335-B472-26D842AF3B0A}"/>
              </a:ext>
            </a:extLst>
          </p:cNvPr>
          <p:cNvSpPr txBox="1"/>
          <p:nvPr/>
        </p:nvSpPr>
        <p:spPr>
          <a:xfrm>
            <a:off x="5835475" y="4408611"/>
            <a:ext cx="7326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同步</a:t>
            </a: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69C9C99B-F374-403A-9627-A1AE03EF57EF}"/>
              </a:ext>
            </a:extLst>
          </p:cNvPr>
          <p:cNvSpPr txBox="1"/>
          <p:nvPr/>
        </p:nvSpPr>
        <p:spPr>
          <a:xfrm rot="2103995">
            <a:off x="9731561" y="4825061"/>
            <a:ext cx="429827" cy="1066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料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019639F9-2D17-4715-854D-BCA79EAF23DD}"/>
              </a:ext>
            </a:extLst>
          </p:cNvPr>
          <p:cNvSpPr txBox="1"/>
          <p:nvPr/>
        </p:nvSpPr>
        <p:spPr>
          <a:xfrm rot="20308987">
            <a:off x="2407326" y="3738283"/>
            <a:ext cx="429827" cy="1066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料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</a:t>
            </a: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2771359C-D0B1-41C3-AE2C-C7ED69A1061D}"/>
              </a:ext>
            </a:extLst>
          </p:cNvPr>
          <p:cNvSpPr txBox="1"/>
          <p:nvPr/>
        </p:nvSpPr>
        <p:spPr>
          <a:xfrm>
            <a:off x="3377574" y="1613010"/>
            <a:ext cx="20400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000" b="1" dirty="0">
                <a:latin typeface="Microsoft JhengHei"/>
                <a:ea typeface="Microsoft JhengHei"/>
              </a:rPr>
              <a:t>台北辦公室</a:t>
            </a:r>
            <a:endParaRPr lang="zh-TW" sz="2000" dirty="0">
              <a:ea typeface="+mn-lt"/>
              <a:cs typeface="+mn-lt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0FF1F357-F798-43F5-ACA1-25689066745C}"/>
              </a:ext>
            </a:extLst>
          </p:cNvPr>
          <p:cNvSpPr txBox="1"/>
          <p:nvPr/>
        </p:nvSpPr>
        <p:spPr>
          <a:xfrm>
            <a:off x="7431699" y="1613011"/>
            <a:ext cx="252445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 dirty="0">
                <a:latin typeface="Microsoft JhengHei"/>
                <a:ea typeface="Microsoft JhengHei"/>
                <a:cs typeface="+mn-lt"/>
              </a:rPr>
              <a:t>高雄辦公室</a:t>
            </a:r>
            <a:endParaRPr lang="en-US" sz="2000" dirty="0">
              <a:ea typeface="+mn-lt"/>
              <a:cs typeface="+mn-lt"/>
            </a:endParaRPr>
          </a:p>
          <a:p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761443EF-D024-4B53-A93F-0143EAE53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76" y="1024296"/>
            <a:ext cx="875841" cy="1318470"/>
          </a:xfrm>
          <a:prstGeom prst="rect">
            <a:avLst/>
          </a:prstGeom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EBDDF733-4C6C-4620-9FAD-CFB390E14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09" y="1137351"/>
            <a:ext cx="1008464" cy="1193692"/>
          </a:xfrm>
          <a:prstGeom prst="rect">
            <a:avLst/>
          </a:prstGeom>
        </p:spPr>
      </p:pic>
      <p:sp>
        <p:nvSpPr>
          <p:cNvPr id="77" name="文字方塊 76">
            <a:extLst>
              <a:ext uri="{FF2B5EF4-FFF2-40B4-BE49-F238E27FC236}">
                <a16:creationId xmlns:a16="http://schemas.microsoft.com/office/drawing/2014/main" id="{1DFF84D8-F835-4637-9DFE-06006685EC93}"/>
              </a:ext>
            </a:extLst>
          </p:cNvPr>
          <p:cNvSpPr txBox="1"/>
          <p:nvPr/>
        </p:nvSpPr>
        <p:spPr>
          <a:xfrm>
            <a:off x="1889269" y="2238034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1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33DD41A0-6816-4F6C-B23A-C681D6ABEF29}"/>
              </a:ext>
            </a:extLst>
          </p:cNvPr>
          <p:cNvSpPr txBox="1"/>
          <p:nvPr/>
        </p:nvSpPr>
        <p:spPr>
          <a:xfrm>
            <a:off x="1889269" y="3282777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2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01438FC7-D66C-4C7E-B016-597498555DCD}"/>
              </a:ext>
            </a:extLst>
          </p:cNvPr>
          <p:cNvSpPr txBox="1"/>
          <p:nvPr/>
        </p:nvSpPr>
        <p:spPr>
          <a:xfrm>
            <a:off x="1889269" y="4327520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3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C86910D1-8111-4757-9449-F32C095C9A93}"/>
              </a:ext>
            </a:extLst>
          </p:cNvPr>
          <p:cNvSpPr txBox="1"/>
          <p:nvPr/>
        </p:nvSpPr>
        <p:spPr>
          <a:xfrm>
            <a:off x="1889269" y="5394320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4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94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E818008A-D38F-49DC-8E95-65AEBF057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35" y="1552529"/>
            <a:ext cx="8466995" cy="49371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3E5EE1-ABB8-43A9-9F4C-9807F88C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93" y="102007"/>
            <a:ext cx="10515600" cy="1325563"/>
          </a:xfrm>
        </p:spPr>
        <p:txBody>
          <a:bodyPr/>
          <a:lstStyle/>
          <a:p>
            <a:r>
              <a:rPr lang="zh-TW" altLang="zh-TW"/>
              <a:t>『</a:t>
            </a:r>
            <a:r>
              <a:rPr lang="zh-TW" altLang="en-US"/>
              <a:t>複製</a:t>
            </a:r>
            <a:r>
              <a:rPr lang="zh-TW" altLang="zh-TW"/>
              <a:t>』</a:t>
            </a:r>
            <a:r>
              <a:rPr lang="zh-TW" altLang="en-US"/>
              <a:t>是同步的單行道 資料搬移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A82F1600-8BB8-4A50-BB3D-C6497FD8FE20}"/>
              </a:ext>
            </a:extLst>
          </p:cNvPr>
          <p:cNvSpPr txBox="1"/>
          <p:nvPr/>
        </p:nvSpPr>
        <p:spPr>
          <a:xfrm>
            <a:off x="5702920" y="3312998"/>
            <a:ext cx="8336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複製</a:t>
            </a: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AE84C019-B774-4335-B472-26D842AF3B0A}"/>
              </a:ext>
            </a:extLst>
          </p:cNvPr>
          <p:cNvSpPr txBox="1"/>
          <p:nvPr/>
        </p:nvSpPr>
        <p:spPr>
          <a:xfrm>
            <a:off x="5753414" y="4396888"/>
            <a:ext cx="7326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複製</a:t>
            </a: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69C9C99B-F374-403A-9627-A1AE03EF57EF}"/>
              </a:ext>
            </a:extLst>
          </p:cNvPr>
          <p:cNvSpPr txBox="1"/>
          <p:nvPr/>
        </p:nvSpPr>
        <p:spPr>
          <a:xfrm rot="2103995">
            <a:off x="9731561" y="4825061"/>
            <a:ext cx="429827" cy="1066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料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019639F9-2D17-4715-854D-BCA79EAF23DD}"/>
              </a:ext>
            </a:extLst>
          </p:cNvPr>
          <p:cNvSpPr txBox="1"/>
          <p:nvPr/>
        </p:nvSpPr>
        <p:spPr>
          <a:xfrm rot="20308987">
            <a:off x="2407326" y="3738283"/>
            <a:ext cx="429827" cy="1066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料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1900"/>
              </a:lnSpc>
            </a:pP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</a:t>
            </a: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2771359C-D0B1-41C3-AE2C-C7ED69A1061D}"/>
              </a:ext>
            </a:extLst>
          </p:cNvPr>
          <p:cNvSpPr txBox="1"/>
          <p:nvPr/>
        </p:nvSpPr>
        <p:spPr>
          <a:xfrm>
            <a:off x="3329446" y="1613010"/>
            <a:ext cx="204007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000" b="1">
                <a:latin typeface="Microsoft JhengHei"/>
                <a:ea typeface="Microsoft JhengHei"/>
              </a:rPr>
              <a:t>台北辦公室</a:t>
            </a:r>
            <a:endParaRPr lang="zh-TW" sz="2000">
              <a:ea typeface="+mn-lt"/>
              <a:cs typeface="+mn-lt"/>
            </a:endParaRPr>
          </a:p>
          <a:p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0FF1F357-F798-43F5-ACA1-25689066745C}"/>
              </a:ext>
            </a:extLst>
          </p:cNvPr>
          <p:cNvSpPr txBox="1"/>
          <p:nvPr/>
        </p:nvSpPr>
        <p:spPr>
          <a:xfrm>
            <a:off x="7371539" y="1613011"/>
            <a:ext cx="252445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latin typeface="Microsoft JhengHei"/>
                <a:ea typeface="Microsoft JhengHei"/>
                <a:cs typeface="+mn-lt"/>
              </a:rPr>
              <a:t>高雄辦公室</a:t>
            </a:r>
            <a:endParaRPr lang="en-US" sz="2000">
              <a:ea typeface="+mn-lt"/>
              <a:cs typeface="+mn-lt"/>
            </a:endParaRPr>
          </a:p>
          <a:p>
            <a:endParaRPr lang="en-US" sz="2000">
              <a:ea typeface="+mn-lt"/>
              <a:cs typeface="+mn-lt"/>
            </a:endParaRPr>
          </a:p>
          <a:p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761443EF-D024-4B53-A93F-0143EAE53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76" y="1024296"/>
            <a:ext cx="875841" cy="1318470"/>
          </a:xfrm>
          <a:prstGeom prst="rect">
            <a:avLst/>
          </a:prstGeom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EBDDF733-4C6C-4620-9FAD-CFB390E14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09" y="1137351"/>
            <a:ext cx="1008464" cy="1193692"/>
          </a:xfrm>
          <a:prstGeom prst="rect">
            <a:avLst/>
          </a:prstGeom>
        </p:spPr>
      </p:pic>
      <p:sp>
        <p:nvSpPr>
          <p:cNvPr id="77" name="文字方塊 76">
            <a:extLst>
              <a:ext uri="{FF2B5EF4-FFF2-40B4-BE49-F238E27FC236}">
                <a16:creationId xmlns:a16="http://schemas.microsoft.com/office/drawing/2014/main" id="{1DFF84D8-F835-4637-9DFE-06006685EC93}"/>
              </a:ext>
            </a:extLst>
          </p:cNvPr>
          <p:cNvSpPr txBox="1"/>
          <p:nvPr/>
        </p:nvSpPr>
        <p:spPr>
          <a:xfrm>
            <a:off x="1889269" y="2238034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1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33DD41A0-6816-4F6C-B23A-C681D6ABEF29}"/>
              </a:ext>
            </a:extLst>
          </p:cNvPr>
          <p:cNvSpPr txBox="1"/>
          <p:nvPr/>
        </p:nvSpPr>
        <p:spPr>
          <a:xfrm>
            <a:off x="1889269" y="3282777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2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01438FC7-D66C-4C7E-B016-597498555DCD}"/>
              </a:ext>
            </a:extLst>
          </p:cNvPr>
          <p:cNvSpPr txBox="1"/>
          <p:nvPr/>
        </p:nvSpPr>
        <p:spPr>
          <a:xfrm>
            <a:off x="1889269" y="4327520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3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C86910D1-8111-4757-9449-F32C095C9A93}"/>
              </a:ext>
            </a:extLst>
          </p:cNvPr>
          <p:cNvSpPr txBox="1"/>
          <p:nvPr/>
        </p:nvSpPr>
        <p:spPr>
          <a:xfrm>
            <a:off x="1889269" y="5394320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4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24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EE823D-B847-4BCC-AA57-2E1E2DA6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備份百科 破除選擇障礙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8CAC6CB2-027F-40CF-B6C2-2861A09576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4418047"/>
              </p:ext>
            </p:extLst>
          </p:nvPr>
        </p:nvGraphicFramePr>
        <p:xfrm>
          <a:off x="838200" y="2156749"/>
          <a:ext cx="10515604" cy="4022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1">
                  <a:extLst>
                    <a:ext uri="{9D8B030D-6E8A-4147-A177-3AD203B41FA5}">
                      <a16:colId xmlns:a16="http://schemas.microsoft.com/office/drawing/2014/main" val="1000302902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3018908392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3286105417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3452884466"/>
                    </a:ext>
                  </a:extLst>
                </a:gridCol>
              </a:tblGrid>
              <a:tr h="53179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2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4170" marR="94170"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備份</a:t>
                      </a:r>
                    </a:p>
                  </a:txBody>
                  <a:tcPr marL="94170" marR="94170"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複製</a:t>
                      </a:r>
                    </a:p>
                  </a:txBody>
                  <a:tcPr marL="94170" marR="94170"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同步</a:t>
                      </a:r>
                    </a:p>
                  </a:txBody>
                  <a:tcPr marL="94170" marR="94170"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108325884"/>
                  </a:ext>
                </a:extLst>
              </a:tr>
              <a:tr h="61409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口訣</a:t>
                      </a:r>
                    </a:p>
                  </a:txBody>
                  <a:tcPr marL="94170" marR="94170"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『備而不用的資料』</a:t>
                      </a:r>
                    </a:p>
                  </a:txBody>
                  <a:tcPr marL="94170" marR="941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『備而可用的資料』</a:t>
                      </a:r>
                    </a:p>
                  </a:txBody>
                  <a:tcPr marL="94170" marR="941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『多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處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資料保持一致』</a:t>
                      </a:r>
                      <a:endParaRPr lang="zh-TW" altLang="en-US" sz="18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marL="94170" marR="941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182682"/>
                  </a:ext>
                </a:extLst>
              </a:tr>
              <a:tr h="35090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副本資料大小</a:t>
                      </a:r>
                    </a:p>
                  </a:txBody>
                  <a:tcPr marL="94170" marR="94170"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較小</a:t>
                      </a:r>
                    </a:p>
                  </a:txBody>
                  <a:tcPr marL="94170" marR="941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800" b="0" i="0" u="none" strike="noStrike" noProof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相同</a:t>
                      </a:r>
                      <a:endParaRPr lang="en-US" altLang="zh-TW" sz="1800" b="0" i="0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4170" marR="941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相同</a:t>
                      </a:r>
                    </a:p>
                  </a:txBody>
                  <a:tcPr marL="94170" marR="941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397150"/>
                  </a:ext>
                </a:extLst>
              </a:tr>
              <a:tr h="35090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副本資料格式</a:t>
                      </a:r>
                    </a:p>
                  </a:txBody>
                  <a:tcPr marL="94170" marR="94170"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</a:t>
                      </a:r>
                    </a:p>
                  </a:txBody>
                  <a:tcPr marL="94170" marR="941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800" b="0" i="0" u="none" strike="noStrike" noProof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相同</a:t>
                      </a:r>
                      <a:endParaRPr lang="en-US" altLang="zh-TW" sz="1800" b="0" i="0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4170" marR="941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相同</a:t>
                      </a:r>
                    </a:p>
                  </a:txBody>
                  <a:tcPr marL="94170" marR="941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638218"/>
                  </a:ext>
                </a:extLst>
              </a:tr>
              <a:tr h="61409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即時存取</a:t>
                      </a:r>
                    </a:p>
                  </a:txBody>
                  <a:tcPr marL="94170" marR="94170"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>
                          <a:latin typeface="微軟正黑體"/>
                          <a:ea typeface="微軟正黑體"/>
                        </a:rPr>
                        <a:t>不可</a:t>
                      </a:r>
                      <a:br>
                        <a:rPr lang="zh-TW" altLang="en-US">
                          <a:latin typeface="微軟正黑體"/>
                          <a:ea typeface="微軟正黑體"/>
                        </a:rPr>
                      </a:br>
                      <a:r>
                        <a:rPr lang="zh-TW" altLang="en-US">
                          <a:latin typeface="微軟正黑體"/>
                          <a:ea typeface="微軟正黑體"/>
                        </a:rPr>
                        <a:t>(須還原)</a:t>
                      </a:r>
                    </a:p>
                  </a:txBody>
                  <a:tcPr marL="94170" marR="941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可</a:t>
                      </a:r>
                    </a:p>
                  </a:txBody>
                  <a:tcPr marL="94170" marR="941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</a:t>
                      </a:r>
                    </a:p>
                  </a:txBody>
                  <a:tcPr marL="94170" marR="941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93232"/>
                  </a:ext>
                </a:extLst>
              </a:tr>
              <a:tr h="35090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資料抄寫方向性</a:t>
                      </a:r>
                    </a:p>
                  </a:txBody>
                  <a:tcPr marL="94170" marR="94170"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單向</a:t>
                      </a:r>
                    </a:p>
                  </a:txBody>
                  <a:tcPr marL="94170" marR="941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800" b="0" i="0" u="none" strike="noStrike" noProof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單向</a:t>
                      </a:r>
                      <a:endParaRPr lang="en-US" altLang="zh-TW" sz="1800" b="0" i="0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4170" marR="941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雙向</a:t>
                      </a:r>
                    </a:p>
                  </a:txBody>
                  <a:tcPr marL="94170" marR="941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74105"/>
                  </a:ext>
                </a:extLst>
              </a:tr>
              <a:tr h="1139642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sz="1800" b="1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情境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4170" marR="94170"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資料量大時，將資料打包儲存不做使用，待有災難發生才需還原使用。</a:t>
                      </a:r>
                    </a:p>
                  </a:txBody>
                  <a:tcPr marL="94170" marR="941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將資料分享到異地 (分公司) 使用，異地變更不造成原始檔案變更。</a:t>
                      </a:r>
                    </a:p>
                  </a:txBody>
                  <a:tcPr marL="94170" marR="941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與異地 (分公司) 同步工作、編輯資料。</a:t>
                      </a:r>
                    </a:p>
                  </a:txBody>
                  <a:tcPr marL="94170" marR="941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430058"/>
                  </a:ext>
                </a:extLst>
              </a:tr>
            </a:tbl>
          </a:graphicData>
        </a:graphic>
      </p:graphicFrame>
      <p:pic>
        <p:nvPicPr>
          <p:cNvPr id="13" name="圖片 12">
            <a:extLst>
              <a:ext uri="{FF2B5EF4-FFF2-40B4-BE49-F238E27FC236}">
                <a16:creationId xmlns:a16="http://schemas.microsoft.com/office/drawing/2014/main" id="{5B8636DC-D667-4872-A1D7-8359625A1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38" y="1423074"/>
            <a:ext cx="6947172" cy="800218"/>
          </a:xfrm>
          <a:prstGeom prst="rect">
            <a:avLst/>
          </a:prstGeom>
        </p:spPr>
      </p:pic>
      <p:pic>
        <p:nvPicPr>
          <p:cNvPr id="9" name="圖片 8" descr="一張含有 向量圖形 的圖片&#10;&#10;自動產生的描述">
            <a:extLst>
              <a:ext uri="{FF2B5EF4-FFF2-40B4-BE49-F238E27FC236}">
                <a16:creationId xmlns:a16="http://schemas.microsoft.com/office/drawing/2014/main" id="{8295493B-7495-46AF-BDA0-5B6DE678B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88" y="1365433"/>
            <a:ext cx="915500" cy="9155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32F8BC2-1A07-4204-863C-B8A0D48C5951}"/>
              </a:ext>
            </a:extLst>
          </p:cNvPr>
          <p:cNvSpPr txBox="1"/>
          <p:nvPr/>
        </p:nvSpPr>
        <p:spPr>
          <a:xfrm>
            <a:off x="6264389" y="1446519"/>
            <a:ext cx="5454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HBS 同時提供三種服務讓您依照需求彈性選擇</a:t>
            </a:r>
          </a:p>
          <a:p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全新 HBS 3 對</a:t>
            </a:r>
            <a:r>
              <a:rPr lang="zh-TW" altLang="zh-TW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『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備份</a:t>
            </a:r>
            <a:r>
              <a:rPr lang="zh-TW" altLang="zh-TW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』做全面升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級</a:t>
            </a:r>
            <a:endParaRPr lang="zh-TW" altLang="zh-TW" sz="26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8093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7EA87CE-F33E-4CD1-BE92-113EA60D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0493"/>
            <a:ext cx="4931229" cy="2403230"/>
          </a:xfrm>
        </p:spPr>
        <p:txBody>
          <a:bodyPr>
            <a:normAutofit/>
          </a:bodyPr>
          <a:lstStyle/>
          <a:p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QuDedup 黑科技加持，大幅降低備份及還原時間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0571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牆, 男人, 個人, 建築物 的圖片&#10;&#10;自動產生的描述">
            <a:extLst>
              <a:ext uri="{FF2B5EF4-FFF2-40B4-BE49-F238E27FC236}">
                <a16:creationId xmlns:a16="http://schemas.microsoft.com/office/drawing/2014/main" id="{6B7C03AD-0830-405E-AE55-BF4D39F8FB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" y="0"/>
            <a:ext cx="121787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6F6CF-AE6F-49F3-8E4F-0F90991A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備份檔案縮小，備份還原沒煩惱</a:t>
            </a:r>
            <a:endParaRPr lang="en-US" altLang="zh-TW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8658C486-7708-4F1E-976A-BD3BF70AB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在備份資料時，您可能遇過</a:t>
            </a:r>
            <a:r>
              <a:rPr lang="en-US" altLang="zh-TW">
                <a:solidFill>
                  <a:schemeClr val="bg1">
                    <a:lumMod val="85000"/>
                    <a:lumOff val="15000"/>
                  </a:schemeClr>
                </a:solidFill>
              </a:rPr>
              <a:t>…</a:t>
            </a:r>
          </a:p>
          <a:p>
            <a:pPr marL="5715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備份資料量大，傳輸時間過長，長時間耗用頻寬資源</a:t>
            </a:r>
            <a:endParaRPr lang="en-US" altLang="zh-TW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5715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備份耗時過長，無法達成密集備份，風險係數提高</a:t>
            </a:r>
          </a:p>
          <a:p>
            <a:pPr marL="5715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資料量倍增，如無資料預處理，將造成儲存成本增加</a:t>
            </a:r>
            <a:endParaRPr lang="en-US" altLang="zh-TW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indent="0">
              <a:buNone/>
            </a:pPr>
            <a:endParaRPr lang="zh-TW" altLang="en-US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98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1047</Words>
  <Application>Microsoft Office PowerPoint</Application>
  <PresentationFormat>寬螢幕</PresentationFormat>
  <Paragraphs>241</Paragraphs>
  <Slides>23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0" baseType="lpstr">
      <vt:lpstr>Arial,Sans-Serif</vt:lpstr>
      <vt:lpstr>Microsoft JhengHei</vt:lpstr>
      <vt:lpstr>Microsoft JhengHei</vt:lpstr>
      <vt:lpstr>Arial</vt:lpstr>
      <vt:lpstr>Calibri</vt:lpstr>
      <vt:lpstr>Wingdings</vt:lpstr>
      <vt:lpstr>Office 佈景主題</vt:lpstr>
      <vt:lpstr>PowerPoint 簡報</vt:lpstr>
      <vt:lpstr>備份百科報你知</vt:lpstr>
      <vt:lpstr>用戶疑問：備份、同步、複製一樣嗎？</vt:lpstr>
      <vt:lpstr>『備份』與還原分不開 包裝後需拆開</vt:lpstr>
      <vt:lpstr>『同步』是條雙向道 雙方資料保持一致</vt:lpstr>
      <vt:lpstr>『複製』是同步的單行道 資料搬移</vt:lpstr>
      <vt:lpstr>備份百科 破除選擇障礙</vt:lpstr>
      <vt:lpstr>QuDedup 黑科技加持，大幅降低備份及還原時間</vt:lpstr>
      <vt:lpstr>備份檔案縮小，備份還原沒煩惱</vt:lpstr>
      <vt:lpstr>Gatner：Deduplication 是目前主流儲存技術</vt:lpstr>
      <vt:lpstr>QuDedup 黑科技，資料減量，小就是快！</vt:lpstr>
      <vt:lpstr>來源端重複資料刪除技術更符合現代企業需求</vt:lpstr>
      <vt:lpstr>超高壓縮比 超越傳統資料減量技術</vt:lpstr>
      <vt:lpstr>使用 QuDedup Extract Tool， 數十 TB 大檔可攜可視</vt:lpstr>
      <vt:lpstr>什麼是 .qdff？</vt:lpstr>
      <vt:lpstr>QuDedup Extract Tool 讓 .qdff 還原不受限</vt:lpstr>
      <vt:lpstr>備份資料大瘦身 一個隨身碟帶著走</vt:lpstr>
      <vt:lpstr>備份資料異地還原，隨處取用</vt:lpstr>
      <vt:lpstr>適用情境大探索</vt:lpstr>
      <vt:lpstr>PowerPoint 簡報</vt:lpstr>
      <vt:lpstr>Live Demo</vt:lpstr>
      <vt:lpstr>HBS 3 Beta 計畫圓滿完成</vt:lpstr>
      <vt:lpstr>QuDedup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HsuanChang</dc:creator>
  <cp:lastModifiedBy>QNAP_Hsuan Chang</cp:lastModifiedBy>
  <cp:revision>2</cp:revision>
  <dcterms:created xsi:type="dcterms:W3CDTF">2012-07-30T21:28:29Z</dcterms:created>
  <dcterms:modified xsi:type="dcterms:W3CDTF">2019-07-25T05:42:35Z</dcterms:modified>
</cp:coreProperties>
</file>