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30"/>
  </p:notesMasterIdLst>
  <p:handoutMasterIdLst>
    <p:handoutMasterId r:id="rId31"/>
  </p:handoutMasterIdLst>
  <p:sldIdLst>
    <p:sldId id="423" r:id="rId2"/>
    <p:sldId id="519" r:id="rId3"/>
    <p:sldId id="542" r:id="rId4"/>
    <p:sldId id="544" r:id="rId5"/>
    <p:sldId id="545" r:id="rId6"/>
    <p:sldId id="547" r:id="rId7"/>
    <p:sldId id="550" r:id="rId8"/>
    <p:sldId id="494" r:id="rId9"/>
    <p:sldId id="531" r:id="rId10"/>
    <p:sldId id="518" r:id="rId11"/>
    <p:sldId id="510" r:id="rId12"/>
    <p:sldId id="509" r:id="rId13"/>
    <p:sldId id="493" r:id="rId14"/>
    <p:sldId id="490" r:id="rId15"/>
    <p:sldId id="499" r:id="rId16"/>
    <p:sldId id="496" r:id="rId17"/>
    <p:sldId id="498" r:id="rId18"/>
    <p:sldId id="503" r:id="rId19"/>
    <p:sldId id="540" r:id="rId20"/>
    <p:sldId id="522" r:id="rId21"/>
    <p:sldId id="541" r:id="rId22"/>
    <p:sldId id="527" r:id="rId23"/>
    <p:sldId id="523" r:id="rId24"/>
    <p:sldId id="539" r:id="rId25"/>
    <p:sldId id="538" r:id="rId26"/>
    <p:sldId id="534" r:id="rId27"/>
    <p:sldId id="535" r:id="rId28"/>
    <p:sldId id="526" r:id="rId29"/>
  </p:sldIdLst>
  <p:sldSz cx="9144000" cy="5143500" type="screen16x9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C1A2"/>
    <a:srgbClr val="09F1CA"/>
    <a:srgbClr val="06A68B"/>
    <a:srgbClr val="ACFCEF"/>
    <a:srgbClr val="E6E6E6"/>
    <a:srgbClr val="012045"/>
    <a:srgbClr val="0269E6"/>
    <a:srgbClr val="0A294E"/>
    <a:srgbClr val="0267E5"/>
    <a:srgbClr val="0B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34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pPr/>
              <a:t>2019/7/18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04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16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3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31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57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89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9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05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35F8B1AC-DEC2-4438-AA72-60A0E13F7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837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5F8B1AC-DEC2-4438-AA72-60A0E13F7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" y="0"/>
            <a:ext cx="9143673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自動產生的描述">
            <a:extLst>
              <a:ext uri="{FF2B5EF4-FFF2-40B4-BE49-F238E27FC236}">
                <a16:creationId xmlns:a16="http://schemas.microsoft.com/office/drawing/2014/main" id="{CF4E1E97-392D-40D9-AF9B-E5CC288E78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673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室外 的圖片&#10;&#10;自動產生的描述">
            <a:extLst>
              <a:ext uri="{FF2B5EF4-FFF2-40B4-BE49-F238E27FC236}">
                <a16:creationId xmlns:a16="http://schemas.microsoft.com/office/drawing/2014/main" id="{F74BC2DC-E1EF-4895-BF85-8B5383B65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文字, 船 的圖片&#10;&#10;自動產生的描述">
            <a:extLst>
              <a:ext uri="{FF2B5EF4-FFF2-40B4-BE49-F238E27FC236}">
                <a16:creationId xmlns:a16="http://schemas.microsoft.com/office/drawing/2014/main" id="{653B49B1-BFB9-4B5C-B338-071FEF0E5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837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9" y="1699846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CCEF-4832-4DFB-9FE4-D7372B224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66E42-E26C-482A-B6A3-FB32FCAA1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45AE-BF2B-4023-B8E9-2F63F19A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4578-F20F-4A8A-BF4B-8C1C59F4E789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BF819-D0D7-4B72-A04A-A9B61809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804C-3586-49E4-A0D6-F07B3558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009EC-54EC-45F0-BF2B-4AAEA01B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95515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0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FE39ED-7BAF-4A76-8E9C-E8E4EFFAA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673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, 室外 的圖片&#10;&#10;自動產生的描述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4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C354680-DF3B-4B37-8E02-15DA4A5E5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FF45A3-D088-443B-9FA2-69443E5A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8835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E5FA258-1CFD-4FC9-8E5E-B6AE54BE1D6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" y="92"/>
            <a:ext cx="9143673" cy="5143316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2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5" r:id="rId2"/>
    <p:sldLayoutId id="2147483836" r:id="rId3"/>
    <p:sldLayoutId id="2147483837" r:id="rId4"/>
    <p:sldLayoutId id="2147483838" r:id="rId5"/>
    <p:sldLayoutId id="2147483846" r:id="rId6"/>
    <p:sldLayoutId id="2147483849" r:id="rId7"/>
    <p:sldLayoutId id="2147483848" r:id="rId8"/>
    <p:sldLayoutId id="2147483850" r:id="rId9"/>
    <p:sldLayoutId id="2147483839" r:id="rId10"/>
    <p:sldLayoutId id="2147483847" r:id="rId11"/>
    <p:sldLayoutId id="2147483844" r:id="rId12"/>
    <p:sldLayoutId id="2147483840" r:id="rId13"/>
    <p:sldLayoutId id="2147483845" r:id="rId14"/>
    <p:sldLayoutId id="21474838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38.png"/><Relationship Id="rId9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0" Type="http://schemas.openxmlformats.org/officeDocument/2006/relationships/image" Target="../media/image45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58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11" Type="http://schemas.openxmlformats.org/officeDocument/2006/relationships/image" Target="../media/image157.png"/><Relationship Id="rId5" Type="http://schemas.openxmlformats.org/officeDocument/2006/relationships/image" Target="../media/image154.png"/><Relationship Id="rId10" Type="http://schemas.openxmlformats.org/officeDocument/2006/relationships/image" Target="../media/image49.png"/><Relationship Id="rId4" Type="http://schemas.openxmlformats.org/officeDocument/2006/relationships/image" Target="../media/image153.png"/><Relationship Id="rId9" Type="http://schemas.openxmlformats.org/officeDocument/2006/relationships/image" Target="../media/image48.sv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jpeg"/><Relationship Id="rId3" Type="http://schemas.openxmlformats.org/officeDocument/2006/relationships/image" Target="../media/image162.png"/><Relationship Id="rId7" Type="http://schemas.openxmlformats.org/officeDocument/2006/relationships/image" Target="../media/image45.png"/><Relationship Id="rId12" Type="http://schemas.openxmlformats.org/officeDocument/2006/relationships/image" Target="../media/image170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69.jpeg"/><Relationship Id="rId5" Type="http://schemas.openxmlformats.org/officeDocument/2006/relationships/image" Target="../media/image164.png"/><Relationship Id="rId10" Type="http://schemas.openxmlformats.org/officeDocument/2006/relationships/image" Target="../media/image168.svg"/><Relationship Id="rId4" Type="http://schemas.openxmlformats.org/officeDocument/2006/relationships/image" Target="../media/image163.jpeg"/><Relationship Id="rId9" Type="http://schemas.openxmlformats.org/officeDocument/2006/relationships/image" Target="../media/image167.png"/><Relationship Id="rId14" Type="http://schemas.openxmlformats.org/officeDocument/2006/relationships/image" Target="../media/image1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41.png"/><Relationship Id="rId18" Type="http://schemas.openxmlformats.org/officeDocument/2006/relationships/image" Target="../media/image44.svg"/><Relationship Id="rId3" Type="http://schemas.openxmlformats.org/officeDocument/2006/relationships/image" Target="../media/image173.png"/><Relationship Id="rId21" Type="http://schemas.openxmlformats.org/officeDocument/2006/relationships/image" Target="../media/image50.png"/><Relationship Id="rId7" Type="http://schemas.openxmlformats.org/officeDocument/2006/relationships/image" Target="../media/image176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11" Type="http://schemas.openxmlformats.org/officeDocument/2006/relationships/image" Target="../media/image37.png"/><Relationship Id="rId5" Type="http://schemas.openxmlformats.org/officeDocument/2006/relationships/image" Target="../media/image174.jpeg"/><Relationship Id="rId15" Type="http://schemas.openxmlformats.org/officeDocument/2006/relationships/image" Target="../media/image39.png"/><Relationship Id="rId23" Type="http://schemas.openxmlformats.org/officeDocument/2006/relationships/image" Target="../media/image83.svg"/><Relationship Id="rId10" Type="http://schemas.openxmlformats.org/officeDocument/2006/relationships/image" Target="../media/image49.png"/><Relationship Id="rId19" Type="http://schemas.openxmlformats.org/officeDocument/2006/relationships/image" Target="../media/image179.png"/><Relationship Id="rId4" Type="http://schemas.openxmlformats.org/officeDocument/2006/relationships/image" Target="../media/image45.png"/><Relationship Id="rId9" Type="http://schemas.openxmlformats.org/officeDocument/2006/relationships/image" Target="../media/image178.png"/><Relationship Id="rId14" Type="http://schemas.openxmlformats.org/officeDocument/2006/relationships/image" Target="../media/image42.svg"/><Relationship Id="rId2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2.svg"/><Relationship Id="rId5" Type="http://schemas.openxmlformats.org/officeDocument/2006/relationships/image" Target="../media/image181.png"/><Relationship Id="rId4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186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17" Type="http://schemas.openxmlformats.org/officeDocument/2006/relationships/image" Target="../media/image18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5" Type="http://schemas.openxmlformats.org/officeDocument/2006/relationships/image" Target="../media/image36.png"/><Relationship Id="rId10" Type="http://schemas.openxmlformats.org/officeDocument/2006/relationships/image" Target="../media/image40.svg"/><Relationship Id="rId19" Type="http://schemas.openxmlformats.org/officeDocument/2006/relationships/image" Target="../media/image187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2.svg"/><Relationship Id="rId2" Type="http://schemas.openxmlformats.org/officeDocument/2006/relationships/image" Target="../media/image74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77.png"/><Relationship Id="rId15" Type="http://schemas.openxmlformats.org/officeDocument/2006/relationships/image" Target="../media/image31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8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BCE3B53B-A369-45AA-A7AE-B56DF32F6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56868" y="210319"/>
            <a:ext cx="8663077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並有 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Wireless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延伸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&amp;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各式搭配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擴充卡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61D492-3C4E-4F3F-A814-7654DDE4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32" y="914400"/>
            <a:ext cx="9157931" cy="4281652"/>
          </a:xfrm>
          <a:prstGeom prst="rect">
            <a:avLst/>
          </a:prstGeom>
        </p:spPr>
      </p:pic>
      <p:pic>
        <p:nvPicPr>
          <p:cNvPr id="11" name="圖片 47">
            <a:extLst>
              <a:ext uri="{FF2B5EF4-FFF2-40B4-BE49-F238E27FC236}">
                <a16:creationId xmlns:a16="http://schemas.microsoft.com/office/drawing/2014/main" id="{70E958EF-B7B6-4F36-9672-B92F0BF81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11" y="1458335"/>
            <a:ext cx="1689747" cy="105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B6B7AFB-58F6-4C54-BB5A-E1A82CCCF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33" y="3604743"/>
            <a:ext cx="9157931" cy="140161"/>
          </a:xfrm>
          <a:prstGeom prst="rect">
            <a:avLst/>
          </a:prstGeom>
        </p:spPr>
      </p:pic>
      <p:pic>
        <p:nvPicPr>
          <p:cNvPr id="10" name="圖片 45">
            <a:extLst>
              <a:ext uri="{FF2B5EF4-FFF2-40B4-BE49-F238E27FC236}">
                <a16:creationId xmlns:a16="http://schemas.microsoft.com/office/drawing/2014/main" id="{05CD66AC-752A-4E1F-B573-8E25480C6B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1" y="3500832"/>
            <a:ext cx="1630114" cy="1019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49">
            <a:extLst>
              <a:ext uri="{FF2B5EF4-FFF2-40B4-BE49-F238E27FC236}">
                <a16:creationId xmlns:a16="http://schemas.microsoft.com/office/drawing/2014/main" id="{7F58C360-4E75-4512-AC61-788E27A691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1157" y="3543372"/>
            <a:ext cx="1697250" cy="874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4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1567E2DC-83BF-4152-9966-32558C27FC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93" y="3493342"/>
            <a:ext cx="1630114" cy="1019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60C59E6-ADC3-4950-8DE2-BE874FA04AB5}"/>
              </a:ext>
            </a:extLst>
          </p:cNvPr>
          <p:cNvSpPr/>
          <p:nvPr/>
        </p:nvSpPr>
        <p:spPr>
          <a:xfrm>
            <a:off x="1760884" y="1634521"/>
            <a:ext cx="3500386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24">
            <a:extLst>
              <a:ext uri="{FF2B5EF4-FFF2-40B4-BE49-F238E27FC236}">
                <a16:creationId xmlns:a16="http://schemas.microsoft.com/office/drawing/2014/main" id="{8838FD3D-E6DE-4E71-94BD-BC0770E35626}"/>
              </a:ext>
            </a:extLst>
          </p:cNvPr>
          <p:cNvSpPr txBox="1"/>
          <p:nvPr/>
        </p:nvSpPr>
        <p:spPr>
          <a:xfrm>
            <a:off x="1832557" y="1631766"/>
            <a:ext cx="3823869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QW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</a:t>
            </a:r>
            <a:r>
              <a:rPr lang="en-US" alt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-AC2600 PCIe </a:t>
            </a:r>
            <a:r>
              <a:rPr lang="en-US" altLang="zh-TW" sz="1400" b="1" i="0" u="none" strike="noStrike" cap="none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WiFi</a:t>
            </a:r>
            <a:r>
              <a:rPr lang="en-US" altLang="zh-TW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AC </a:t>
            </a:r>
            <a:r>
              <a:rPr lang="zh-TW" alt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擴充卡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A44ED-59C0-438F-BA71-F7360CCF63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5" y="1031259"/>
            <a:ext cx="3190698" cy="1994875"/>
          </a:xfrm>
          <a:prstGeom prst="rect">
            <a:avLst/>
          </a:prstGeom>
          <a:effectLst>
            <a:glow rad="25400">
              <a:schemeClr val="bg1">
                <a:alpha val="12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337055E-3C32-41A9-91A0-DB1DB2B4B6D8}"/>
              </a:ext>
            </a:extLst>
          </p:cNvPr>
          <p:cNvSpPr/>
          <p:nvPr/>
        </p:nvSpPr>
        <p:spPr>
          <a:xfrm>
            <a:off x="417382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Shape 424">
            <a:extLst>
              <a:ext uri="{FF2B5EF4-FFF2-40B4-BE49-F238E27FC236}">
                <a16:creationId xmlns:a16="http://schemas.microsoft.com/office/drawing/2014/main" id="{041F854F-C293-45C8-8E39-9B56A40DF2DF}"/>
              </a:ext>
            </a:extLst>
          </p:cNvPr>
          <p:cNvSpPr txBox="1"/>
          <p:nvPr/>
        </p:nvSpPr>
        <p:spPr>
          <a:xfrm>
            <a:off x="474616" y="4471537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40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Mellanox 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161AEBCE-6C42-4E79-A354-684E356240F2}"/>
              </a:ext>
            </a:extLst>
          </p:cNvPr>
          <p:cNvSpPr/>
          <p:nvPr/>
        </p:nvSpPr>
        <p:spPr>
          <a:xfrm>
            <a:off x="3461497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424">
            <a:extLst>
              <a:ext uri="{FF2B5EF4-FFF2-40B4-BE49-F238E27FC236}">
                <a16:creationId xmlns:a16="http://schemas.microsoft.com/office/drawing/2014/main" id="{06EF9D3C-3654-4886-9076-A6224D1D63D2}"/>
              </a:ext>
            </a:extLst>
          </p:cNvPr>
          <p:cNvSpPr txBox="1"/>
          <p:nvPr/>
        </p:nvSpPr>
        <p:spPr>
          <a:xfrm>
            <a:off x="3518731" y="4466724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25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Mellanox 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051F510B-DBBF-4402-9CEC-1D77167CEFAA}"/>
              </a:ext>
            </a:extLst>
          </p:cNvPr>
          <p:cNvSpPr/>
          <p:nvPr/>
        </p:nvSpPr>
        <p:spPr>
          <a:xfrm>
            <a:off x="6505612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Shape 424">
            <a:extLst>
              <a:ext uri="{FF2B5EF4-FFF2-40B4-BE49-F238E27FC236}">
                <a16:creationId xmlns:a16="http://schemas.microsoft.com/office/drawing/2014/main" id="{B85A60A6-67C6-4C60-BA5C-239216AC12FA}"/>
              </a:ext>
            </a:extLst>
          </p:cNvPr>
          <p:cNvSpPr txBox="1"/>
          <p:nvPr/>
        </p:nvSpPr>
        <p:spPr>
          <a:xfrm>
            <a:off x="6531052" y="4476350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Intel X550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BC9A356-BED5-46F8-8E59-2C1BC94BC4F3}"/>
              </a:ext>
            </a:extLst>
          </p:cNvPr>
          <p:cNvSpPr/>
          <p:nvPr/>
        </p:nvSpPr>
        <p:spPr>
          <a:xfrm>
            <a:off x="6505612" y="2494636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Shape 424">
            <a:extLst>
              <a:ext uri="{FF2B5EF4-FFF2-40B4-BE49-F238E27FC236}">
                <a16:creationId xmlns:a16="http://schemas.microsoft.com/office/drawing/2014/main" id="{F44CA744-3985-4EF7-AACF-F54D2DEDE695}"/>
              </a:ext>
            </a:extLst>
          </p:cNvPr>
          <p:cNvSpPr txBox="1"/>
          <p:nvPr/>
        </p:nvSpPr>
        <p:spPr>
          <a:xfrm>
            <a:off x="6532997" y="2491881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Aquantia</a:t>
            </a:r>
            <a:endParaRPr lang="en-US" altLang="zh-TW" sz="1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63531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剪去單一角落 33">
            <a:extLst>
              <a:ext uri="{FF2B5EF4-FFF2-40B4-BE49-F238E27FC236}">
                <a16:creationId xmlns:a16="http://schemas.microsoft.com/office/drawing/2014/main" id="{3A6A55CA-60A5-452D-9D57-A9053426A334}"/>
              </a:ext>
            </a:extLst>
          </p:cNvPr>
          <p:cNvSpPr/>
          <p:nvPr/>
        </p:nvSpPr>
        <p:spPr>
          <a:xfrm>
            <a:off x="6118051" y="1116434"/>
            <a:ext cx="2138053" cy="6967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39281" y="246381"/>
            <a:ext cx="9144000" cy="82296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讓 </a:t>
            </a:r>
            <a:r>
              <a:rPr lang="en-US" altLang="zh-TW" sz="28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Mac </a:t>
            </a:r>
            <a:r>
              <a:rPr lang="zh-TW" altLang="en-US" sz="28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使用者更方便直接且快速的 </a:t>
            </a:r>
            <a:r>
              <a:rPr lang="en-US" altLang="zh-TW" sz="28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Thunderbolt </a:t>
            </a:r>
            <a:r>
              <a:rPr lang="zh-TW" altLang="en-US" sz="28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介面</a:t>
            </a:r>
            <a:endParaRPr lang="en-US" sz="285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剪去單一角落 22">
            <a:extLst>
              <a:ext uri="{FF2B5EF4-FFF2-40B4-BE49-F238E27FC236}">
                <a16:creationId xmlns:a16="http://schemas.microsoft.com/office/drawing/2014/main" id="{D104DEDB-4C4A-454A-81B9-287D0AEB1103}"/>
              </a:ext>
            </a:extLst>
          </p:cNvPr>
          <p:cNvSpPr/>
          <p:nvPr/>
        </p:nvSpPr>
        <p:spPr>
          <a:xfrm>
            <a:off x="429578" y="1232453"/>
            <a:ext cx="1711702" cy="5281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052">
            <a:extLst>
              <a:ext uri="{FF2B5EF4-FFF2-40B4-BE49-F238E27FC236}">
                <a16:creationId xmlns:a16="http://schemas.microsoft.com/office/drawing/2014/main" id="{81699BFA-758E-41BC-888D-A7DC824B5DFE}"/>
              </a:ext>
            </a:extLst>
          </p:cNvPr>
          <p:cNvSpPr/>
          <p:nvPr/>
        </p:nvSpPr>
        <p:spPr>
          <a:xfrm>
            <a:off x="626670" y="131133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隨插即用</a:t>
            </a:r>
          </a:p>
        </p:txBody>
      </p:sp>
      <p:pic>
        <p:nvPicPr>
          <p:cNvPr id="24" name="圖片 2051" descr="一張含有 汽車, 坐 的圖片&#10;&#10;描述是以高可信度產生">
            <a:extLst>
              <a:ext uri="{FF2B5EF4-FFF2-40B4-BE49-F238E27FC236}">
                <a16:creationId xmlns:a16="http://schemas.microsoft.com/office/drawing/2014/main" id="{DCAC1D72-69D9-4D7D-BD70-F2C4D6E1C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45"/>
          <a:stretch/>
        </p:blipFill>
        <p:spPr>
          <a:xfrm>
            <a:off x="139281" y="1776658"/>
            <a:ext cx="2878087" cy="209935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292100" dist="165100" dir="8100000" algn="r" rotWithShape="0">
              <a:prstClr val="black">
                <a:alpha val="33000"/>
              </a:prstClr>
            </a:outerShdw>
          </a:effectLst>
        </p:spPr>
      </p:pic>
      <p:pic>
        <p:nvPicPr>
          <p:cNvPr id="7" name="Shape 277">
            <a:extLst>
              <a:ext uri="{FF2B5EF4-FFF2-40B4-BE49-F238E27FC236}">
                <a16:creationId xmlns:a16="http://schemas.microsoft.com/office/drawing/2014/main" id="{F6CACDD7-F92B-4063-890D-361A431E2245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32827" y="1776657"/>
            <a:ext cx="3279850" cy="21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: 剪去單一角落 25">
            <a:extLst>
              <a:ext uri="{FF2B5EF4-FFF2-40B4-BE49-F238E27FC236}">
                <a16:creationId xmlns:a16="http://schemas.microsoft.com/office/drawing/2014/main" id="{45B703B8-80FF-4CDD-9F80-33D8350410DF}"/>
              </a:ext>
            </a:extLst>
          </p:cNvPr>
          <p:cNvSpPr/>
          <p:nvPr/>
        </p:nvSpPr>
        <p:spPr>
          <a:xfrm>
            <a:off x="2998218" y="1540074"/>
            <a:ext cx="2262895" cy="6967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054">
            <a:extLst>
              <a:ext uri="{FF2B5EF4-FFF2-40B4-BE49-F238E27FC236}">
                <a16:creationId xmlns:a16="http://schemas.microsoft.com/office/drawing/2014/main" id="{EB4B2903-F8E7-4737-8848-9AC3E01E10DA}"/>
              </a:ext>
            </a:extLst>
          </p:cNvPr>
          <p:cNvSpPr/>
          <p:nvPr/>
        </p:nvSpPr>
        <p:spPr>
          <a:xfrm>
            <a:off x="3272015" y="1530240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Qfinder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 Pro </a:t>
            </a:r>
          </a:p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自動掃描</a:t>
            </a:r>
          </a:p>
        </p:txBody>
      </p:sp>
      <p:pic>
        <p:nvPicPr>
          <p:cNvPr id="28" name="圖片 2055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4CB6DC79-EF09-408F-A40C-5D478E794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67" y="2155380"/>
            <a:ext cx="3299086" cy="209935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Shape 278">
            <a:extLst>
              <a:ext uri="{FF2B5EF4-FFF2-40B4-BE49-F238E27FC236}">
                <a16:creationId xmlns:a16="http://schemas.microsoft.com/office/drawing/2014/main" id="{69BEFFD6-F4F3-4C28-A29C-68A605BE7526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831532" y="2167956"/>
            <a:ext cx="3299085" cy="208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056" descr="一張含有 個人, 服飾, 牆, 男人 的圖片&#10;&#10;描述是以非常高的可信度產生">
            <a:extLst>
              <a:ext uri="{FF2B5EF4-FFF2-40B4-BE49-F238E27FC236}">
                <a16:creationId xmlns:a16="http://schemas.microsoft.com/office/drawing/2014/main" id="{7027D9B0-61E3-44A3-981E-88B245A02F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36" y="1796562"/>
            <a:ext cx="3013791" cy="1944774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Shape 279">
            <a:extLst>
              <a:ext uri="{FF2B5EF4-FFF2-40B4-BE49-F238E27FC236}">
                <a16:creationId xmlns:a16="http://schemas.microsoft.com/office/drawing/2014/main" id="{9E5F83C3-1876-4706-88A8-697317876649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636" y="1797320"/>
            <a:ext cx="3013791" cy="19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矩形 2054">
            <a:extLst>
              <a:ext uri="{FF2B5EF4-FFF2-40B4-BE49-F238E27FC236}">
                <a16:creationId xmlns:a16="http://schemas.microsoft.com/office/drawing/2014/main" id="{6648B322-22E9-4451-B066-7CD2D37380BE}"/>
              </a:ext>
            </a:extLst>
          </p:cNvPr>
          <p:cNvSpPr/>
          <p:nvPr/>
        </p:nvSpPr>
        <p:spPr>
          <a:xfrm>
            <a:off x="6386424" y="1133333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專屬掛載與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自動調整參數</a:t>
            </a: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B41FFD34-FE42-4105-B7A0-5DEF6DD475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5" r="35453"/>
          <a:stretch/>
        </p:blipFill>
        <p:spPr>
          <a:xfrm rot="10800000">
            <a:off x="0" y="4418558"/>
            <a:ext cx="4750904" cy="575514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3" name="五邊形 14">
            <a:extLst>
              <a:ext uri="{FF2B5EF4-FFF2-40B4-BE49-F238E27FC236}">
                <a16:creationId xmlns:a16="http://schemas.microsoft.com/office/drawing/2014/main" id="{A2C9645D-692F-41D1-9D0E-AAD1C54BE553}"/>
              </a:ext>
            </a:extLst>
          </p:cNvPr>
          <p:cNvSpPr/>
          <p:nvPr/>
        </p:nvSpPr>
        <p:spPr>
          <a:xfrm>
            <a:off x="-108164" y="4537079"/>
            <a:ext cx="4860032" cy="360040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Mac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用戶來說連接方便且超高效能</a:t>
            </a:r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!!!</a:t>
            </a:r>
            <a:endParaRPr lang="zh-TW" altLang="en-US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8" name="圖片 37" descr="一張含有 建築物, 傘 的圖片&#10;&#10;自動產生的描述">
            <a:extLst>
              <a:ext uri="{FF2B5EF4-FFF2-40B4-BE49-F238E27FC236}">
                <a16:creationId xmlns:a16="http://schemas.microsoft.com/office/drawing/2014/main" id="{61FC755B-F626-49F1-8C85-51CB38675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626" y="3697570"/>
            <a:ext cx="1517374" cy="14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50941" y="206183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Thunderbolt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的高效傳輸表現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F9AD600-7529-4A21-8DC5-0AAEB13259B7}"/>
              </a:ext>
            </a:extLst>
          </p:cNvPr>
          <p:cNvSpPr/>
          <p:nvPr/>
        </p:nvSpPr>
        <p:spPr>
          <a:xfrm>
            <a:off x="4963780" y="1320368"/>
            <a:ext cx="3953199" cy="3448983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B5C1C6D-5139-47B4-99E2-1D72BF6189AA}"/>
              </a:ext>
            </a:extLst>
          </p:cNvPr>
          <p:cNvSpPr/>
          <p:nvPr/>
        </p:nvSpPr>
        <p:spPr>
          <a:xfrm>
            <a:off x="4883225" y="1102450"/>
            <a:ext cx="4095123" cy="437182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</a:t>
            </a:r>
            <a:r>
              <a:rPr lang="zh-TW" altLang="en-US" sz="2400" b="1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高效傳輸表現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BF5F36D-B56A-4885-8F14-385403343987}"/>
              </a:ext>
            </a:extLst>
          </p:cNvPr>
          <p:cNvSpPr/>
          <p:nvPr/>
        </p:nvSpPr>
        <p:spPr>
          <a:xfrm>
            <a:off x="8223527" y="1149470"/>
            <a:ext cx="725312" cy="359264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Shape 288">
            <a:extLst>
              <a:ext uri="{FF2B5EF4-FFF2-40B4-BE49-F238E27FC236}">
                <a16:creationId xmlns:a16="http://schemas.microsoft.com/office/drawing/2014/main" id="{13F1F902-CEBD-42A8-8AD9-5CB6EC267EF4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7399" y="1666193"/>
            <a:ext cx="3686773" cy="238078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4E468B35-DC12-4146-B7DF-4334A7DA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4686824" y="4111444"/>
            <a:ext cx="4427984" cy="564756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6BDDA76-E2A0-4A7B-970F-22D6F58325A8}"/>
              </a:ext>
            </a:extLst>
          </p:cNvPr>
          <p:cNvSpPr/>
          <p:nvPr/>
        </p:nvSpPr>
        <p:spPr>
          <a:xfrm>
            <a:off x="311227" y="1311884"/>
            <a:ext cx="4375597" cy="3448983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A42E234-ECED-472D-A941-EB600EF0B2C1}"/>
              </a:ext>
            </a:extLst>
          </p:cNvPr>
          <p:cNvSpPr/>
          <p:nvPr/>
        </p:nvSpPr>
        <p:spPr>
          <a:xfrm>
            <a:off x="222065" y="1093966"/>
            <a:ext cx="4532686" cy="437182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專屬 </a:t>
            </a:r>
            <a:r>
              <a:rPr lang="en-US" altLang="zh-TW" sz="2400" b="1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UI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48877D4-FBA7-42A9-B1E0-275E04ED76EF}"/>
              </a:ext>
            </a:extLst>
          </p:cNvPr>
          <p:cNvSpPr/>
          <p:nvPr/>
        </p:nvSpPr>
        <p:spPr>
          <a:xfrm>
            <a:off x="3919277" y="1140986"/>
            <a:ext cx="802811" cy="359264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Shape 287">
            <a:extLst>
              <a:ext uri="{FF2B5EF4-FFF2-40B4-BE49-F238E27FC236}">
                <a16:creationId xmlns:a16="http://schemas.microsoft.com/office/drawing/2014/main" id="{87217A2A-6371-46EF-8BC3-D980E7595342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37" y="1652248"/>
            <a:ext cx="3726747" cy="233284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hape 290">
            <a:extLst>
              <a:ext uri="{FF2B5EF4-FFF2-40B4-BE49-F238E27FC236}">
                <a16:creationId xmlns:a16="http://schemas.microsoft.com/office/drawing/2014/main" id="{BE5AB327-9DB5-4FBD-8514-745D00F86746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932288" y="3467540"/>
            <a:ext cx="3168352" cy="108753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glow rad="101600">
              <a:srgbClr val="1951A3">
                <a:alpha val="60000"/>
              </a:srgbClr>
            </a:glo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D172FBAD-897E-4FE9-82C8-97CB0674395C}"/>
              </a:ext>
            </a:extLst>
          </p:cNvPr>
          <p:cNvSpPr/>
          <p:nvPr/>
        </p:nvSpPr>
        <p:spPr>
          <a:xfrm>
            <a:off x="4813055" y="4101560"/>
            <a:ext cx="4572000" cy="5627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1900"/>
              </a:lnSpc>
              <a:buClr>
                <a:srgbClr val="FFFFFF"/>
              </a:buClr>
              <a:buSzPts val="2000"/>
            </a:pPr>
            <a:r>
              <a:rPr lang="en-US" altLang="zh-TW" sz="1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Mac</a:t>
            </a:r>
            <a:r>
              <a:rPr lang="en-US" altLang="zh-TW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等同內建 </a:t>
            </a:r>
            <a:r>
              <a:rPr lang="en-US" altLang="zh-TW" sz="1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10~20G</a:t>
            </a:r>
            <a: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的高效網卡 </a:t>
            </a:r>
            <a:r>
              <a:rPr lang="en-US" altLang="zh-TW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! </a:t>
            </a:r>
            <a:b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而高階 </a:t>
            </a:r>
            <a:r>
              <a:rPr lang="en-US" altLang="zh-TW" sz="1500" b="1" spc="-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Windows</a:t>
            </a:r>
            <a:r>
              <a:rPr lang="zh-TW" altLang="en-US" sz="1500" b="1" spc="-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更有近乎 </a:t>
            </a:r>
            <a:r>
              <a:rPr lang="en-US" altLang="zh-TW" sz="1500" b="1" spc="-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2000MB/s</a:t>
            </a:r>
            <a:r>
              <a:rPr lang="zh-TW" altLang="en-US" sz="1500" b="1" spc="-1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的高效能</a:t>
            </a:r>
            <a:r>
              <a:rPr lang="en-US" altLang="zh-TW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1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10017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42619" y="199524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爆發性的 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10G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世代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C80F923-F05D-4135-ACAA-47C94768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99" y="269464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82D947A-2DE0-4EC2-A9F2-B108E2C5C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43" y="204248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0FDF17-1FBF-4046-8A70-31B3569BC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82" y="269464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5E449C-FFED-407F-A145-B90141540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974" y="204248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BA7086E-AE37-4045-99B0-E4CBC17E2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013" y="269464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CE238A8-F07A-4B3E-87B7-88A9A9029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0" y="204248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:\Users\user\Desktop\20180411_QTS 4.3.5網路與虛擬交換器_ppt\6.png">
            <a:extLst>
              <a:ext uri="{FF2B5EF4-FFF2-40B4-BE49-F238E27FC236}">
                <a16:creationId xmlns:a16="http://schemas.microsoft.com/office/drawing/2014/main" id="{17DA01E4-03FB-4B18-B10E-CCFEFA74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84" y="2773719"/>
            <a:ext cx="789567" cy="366691"/>
          </a:xfrm>
          <a:prstGeom prst="rect">
            <a:avLst/>
          </a:prstGeom>
          <a:noFill/>
        </p:spPr>
      </p:pic>
      <p:sp>
        <p:nvSpPr>
          <p:cNvPr id="14" name="內容版面配置區 18">
            <a:extLst>
              <a:ext uri="{FF2B5EF4-FFF2-40B4-BE49-F238E27FC236}">
                <a16:creationId xmlns:a16="http://schemas.microsoft.com/office/drawing/2014/main" id="{BDEF01E3-3955-4435-B605-CE5589353ED6}"/>
              </a:ext>
            </a:extLst>
          </p:cNvPr>
          <p:cNvSpPr txBox="1">
            <a:spLocks/>
          </p:cNvSpPr>
          <p:nvPr/>
        </p:nvSpPr>
        <p:spPr>
          <a:xfrm>
            <a:off x="242619" y="1044250"/>
            <a:ext cx="8718172" cy="1050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None/>
            </a:pPr>
            <a:r>
              <a:rPr lang="zh-TW" altLang="en-US" sz="2200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過往只有 </a:t>
            </a:r>
            <a:r>
              <a:rPr lang="zh-TW" altLang="en-US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QNAP </a:t>
            </a:r>
            <a:r>
              <a:rPr lang="en-US" altLang="zh-TW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NAS</a:t>
            </a:r>
            <a:r>
              <a:rPr lang="zh-TW" altLang="en-US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200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提供多款</a:t>
            </a:r>
            <a:r>
              <a:rPr lang="en-US" altLang="zh-TW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10G</a:t>
            </a:r>
            <a:r>
              <a:rPr lang="en-US" altLang="zh-TW" sz="2200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預載</a:t>
            </a:r>
            <a:r>
              <a:rPr lang="zh-TW" altLang="en-US" sz="2200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，</a:t>
            </a:r>
            <a:r>
              <a:rPr lang="en-US" altLang="zh-TW" sz="2200" err="1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而現在環境是</a:t>
            </a:r>
            <a:r>
              <a:rPr lang="zh-TW" altLang="en-US" sz="2200">
                <a:solidFill>
                  <a:srgbClr val="001642"/>
                </a:solidFill>
                <a:latin typeface="微軟正黑體"/>
                <a:ea typeface="微軟正黑體"/>
                <a:sym typeface="Microsoft JhengHei"/>
              </a:rPr>
              <a:t>每個環節都可以支援高速傳輸</a:t>
            </a:r>
            <a:r>
              <a:rPr lang="zh-TW" altLang="en-US" sz="2200">
                <a:solidFill>
                  <a:srgbClr val="001642"/>
                </a:solidFill>
                <a:latin typeface="微軟正黑體"/>
                <a:ea typeface="微軟正黑體"/>
              </a:rPr>
              <a:t>了，</a:t>
            </a:r>
            <a:r>
              <a:rPr lang="zh-TW" altLang="en-US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2200">
                <a:solidFill>
                  <a:srgbClr val="001642"/>
                </a:solidFill>
                <a:latin typeface="微軟正黑體"/>
                <a:ea typeface="微軟正黑體"/>
              </a:rPr>
              <a:t>特別提供您最經濟實惠的整套快速搭配方案</a:t>
            </a:r>
          </a:p>
        </p:txBody>
      </p:sp>
      <p:pic>
        <p:nvPicPr>
          <p:cNvPr id="15" name="Shape 60">
            <a:extLst>
              <a:ext uri="{FF2B5EF4-FFF2-40B4-BE49-F238E27FC236}">
                <a16:creationId xmlns:a16="http://schemas.microsoft.com/office/drawing/2014/main" id="{B84ADE62-EB28-4A90-AC0A-B86CA31F831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204" y="3180013"/>
            <a:ext cx="1474657" cy="9561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61">
            <a:extLst>
              <a:ext uri="{FF2B5EF4-FFF2-40B4-BE49-F238E27FC236}">
                <a16:creationId xmlns:a16="http://schemas.microsoft.com/office/drawing/2014/main" id="{C04DFC7D-43EF-41F7-991E-5FA45E8D2692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76" y="3203130"/>
            <a:ext cx="1296144" cy="938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Shape 67">
            <a:extLst>
              <a:ext uri="{FF2B5EF4-FFF2-40B4-BE49-F238E27FC236}">
                <a16:creationId xmlns:a16="http://schemas.microsoft.com/office/drawing/2014/main" id="{077DA266-2F12-4AE1-820F-82B93E20E566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812" y="2845386"/>
            <a:ext cx="1266220" cy="297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C:\Users\user\Desktop\20180411_QTS 4.3.5網路與虛擬交換器_ppt\page27_Virtualization Station.png">
            <a:extLst>
              <a:ext uri="{FF2B5EF4-FFF2-40B4-BE49-F238E27FC236}">
                <a16:creationId xmlns:a16="http://schemas.microsoft.com/office/drawing/2014/main" id="{9D4E2A11-4460-4612-807E-A29A7D3A3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24" y="2667857"/>
            <a:ext cx="566241" cy="56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3EE1A4-1A2F-43F2-B363-38D2C46D796E}"/>
              </a:ext>
            </a:extLst>
          </p:cNvPr>
          <p:cNvSpPr txBox="1"/>
          <p:nvPr/>
        </p:nvSpPr>
        <p:spPr>
          <a:xfrm>
            <a:off x="963713" y="2773719"/>
            <a:ext cx="61771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VM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24487E7-9C08-4B08-B89A-B3811D7EB9D4}"/>
              </a:ext>
            </a:extLst>
          </p:cNvPr>
          <p:cNvSpPr txBox="1"/>
          <p:nvPr/>
        </p:nvSpPr>
        <p:spPr>
          <a:xfrm>
            <a:off x="1686676" y="4169605"/>
            <a:ext cx="1613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10G NAS</a:t>
            </a:r>
            <a:endParaRPr lang="en-US" altLang="zh-TW" sz="1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3C864BE-D301-469D-B4BF-4AB94B2B9ADA}"/>
              </a:ext>
            </a:extLst>
          </p:cNvPr>
          <p:cNvSpPr txBox="1"/>
          <p:nvPr/>
        </p:nvSpPr>
        <p:spPr>
          <a:xfrm>
            <a:off x="156772" y="3441000"/>
            <a:ext cx="1613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虛擬機</a:t>
            </a: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</a:t>
            </a:r>
            <a:endParaRPr lang="en-US" altLang="zh-TW" sz="1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5D0C969-B63A-4F8E-B8E7-4696E254157B}"/>
              </a:ext>
            </a:extLst>
          </p:cNvPr>
          <p:cNvSpPr txBox="1"/>
          <p:nvPr/>
        </p:nvSpPr>
        <p:spPr>
          <a:xfrm>
            <a:off x="2987824" y="3349442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10G Switch</a:t>
            </a:r>
            <a:endParaRPr lang="en-US" altLang="zh-TW" sz="1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44B0EE4-233D-47FF-B6AC-692A0B5687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308" y="2846303"/>
            <a:ext cx="730838" cy="677516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FE99621-E237-4568-8996-8B08C3BA1725}"/>
              </a:ext>
            </a:extLst>
          </p:cNvPr>
          <p:cNvSpPr txBox="1"/>
          <p:nvPr/>
        </p:nvSpPr>
        <p:spPr>
          <a:xfrm>
            <a:off x="4460661" y="4046154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等同</a:t>
            </a: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10~20G</a:t>
            </a: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的</a:t>
            </a:r>
            <a:r>
              <a:rPr lang="en-US" altLang="zh-TW" sz="1400" b="1" spc="-15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Thunderbolt</a:t>
            </a: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網路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309DBCD-8820-499D-AE4E-CA6AB7E01E32}"/>
              </a:ext>
            </a:extLst>
          </p:cNvPr>
          <p:cNvSpPr txBox="1"/>
          <p:nvPr/>
        </p:nvSpPr>
        <p:spPr>
          <a:xfrm>
            <a:off x="7312907" y="4170046"/>
            <a:ext cx="1613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10G Mac </a:t>
            </a: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主機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0B4C5AA-E920-4581-B633-6587DA384894}"/>
              </a:ext>
            </a:extLst>
          </p:cNvPr>
          <p:cNvSpPr txBox="1"/>
          <p:nvPr/>
        </p:nvSpPr>
        <p:spPr>
          <a:xfrm>
            <a:off x="5829873" y="3359385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10G Windows</a:t>
            </a:r>
          </a:p>
          <a:p>
            <a:pPr algn="ctr">
              <a:buClr>
                <a:srgbClr val="FFFFFF"/>
              </a:buClr>
              <a:buSzPts val="2000"/>
            </a:pP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主機</a:t>
            </a:r>
            <a:r>
              <a:rPr lang="en-US" altLang="zh-TW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/</a:t>
            </a:r>
            <a:r>
              <a:rPr lang="zh-TW" altLang="en-US" sz="14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筆電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CE64004-FC45-439B-AC73-81882C1A87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762" y="2551928"/>
            <a:ext cx="843558" cy="843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B9EA4A9-2403-422F-97C9-DC630D183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487" y="2464754"/>
            <a:ext cx="1059124" cy="1059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A84B5B2-1EEB-4C7A-B18B-C9ACEA89E7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388" y="3115231"/>
            <a:ext cx="1230216" cy="81993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0F79041-463C-4FBC-B79E-F4953456B7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09" y="3071812"/>
            <a:ext cx="1698427" cy="1053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82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75953" y="204115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NVS 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功能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4FDBBB9-2E8B-47C9-8ECD-AAD05225E3A4}"/>
              </a:ext>
            </a:extLst>
          </p:cNvPr>
          <p:cNvSpPr txBox="1"/>
          <p:nvPr/>
        </p:nvSpPr>
        <p:spPr>
          <a:xfrm>
            <a:off x="623585" y="1196111"/>
            <a:ext cx="8905409" cy="21467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簡單易懂的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總覽畫面 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(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幫您清楚定位網路埠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/Wireless</a:t>
            </a:r>
            <a:r>
              <a:rPr lang="en-US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的位置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)</a:t>
            </a:r>
            <a:endParaRPr lang="zh-TW" alt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zh-TW" altLang="en-US" b="1">
                <a:solidFill>
                  <a:srgbClr val="0070C0"/>
                </a:solidFill>
                <a:latin typeface="Microsoft JhengHei"/>
                <a:ea typeface="Microsoft JhengHei"/>
              </a:rPr>
              <a:t>虛擬與實體的詳細網路拓樸, 讓您一目了然所有虛擬服務的網路配置</a:t>
            </a:r>
            <a:endParaRPr lang="en-US" altLang="zh-TW" b="1">
              <a:solidFill>
                <a:srgbClr val="0070C0"/>
              </a:solidFill>
              <a:latin typeface="Microsoft JhengHei"/>
              <a:ea typeface="Microsoft JhengHei"/>
            </a:endParaRPr>
          </a:p>
          <a:p>
            <a:pPr>
              <a:spcBef>
                <a:spcPts val="1200"/>
              </a:spcBef>
            </a:pP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以及: 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endParaRPr lang="zh-TW" altLang="en-US" sz="2100" b="1">
              <a:solidFill>
                <a:schemeClr val="bg2">
                  <a:lumMod val="25000"/>
                </a:schemeClr>
              </a:solidFill>
              <a:latin typeface="Microsoft JhengHei"/>
              <a:ea typeface="Microsoft JhengHei"/>
            </a:endParaRPr>
          </a:p>
          <a:p>
            <a:endParaRPr lang="zh-TW" altLang="en-US">
              <a:solidFill>
                <a:schemeClr val="bg2">
                  <a:lumMod val="2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0E32E-A4D7-4115-83CD-ABDC97A07270}"/>
              </a:ext>
            </a:extLst>
          </p:cNvPr>
          <p:cNvSpPr txBox="1"/>
          <p:nvPr/>
        </p:nvSpPr>
        <p:spPr>
          <a:xfrm>
            <a:off x="369524" y="2114295"/>
            <a:ext cx="7413426" cy="2811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所有介面卡均可重新命名</a:t>
            </a:r>
            <a:endParaRPr lang="en-US" altLang="zh-TW" sz="1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+mn-lt"/>
              <a:cs typeface="+mn-lt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Multiple DDNS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， 並可客製化</a:t>
            </a:r>
            <a:endParaRPr lang="en-US" altLang="zh-TW" sz="1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+mn-lt"/>
              <a:cs typeface="+mn-lt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IPv6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 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支援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 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stateful / stateless</a:t>
            </a:r>
            <a:endParaRPr lang="zh-TW" sz="1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RADVD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 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全埠都支援自動配發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IPv6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位址</a:t>
            </a:r>
            <a:endParaRPr lang="zh-TW" sz="1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DHCP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 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可設定保留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IP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 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讓配發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IP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 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功能更完善</a:t>
            </a:r>
            <a:endParaRPr lang="en-US" altLang="zh-TW" sz="1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+mn-lt"/>
              <a:cs typeface="+mn-lt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Auto Default Gateway + NCSI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 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開關</a:t>
            </a:r>
            <a:endParaRPr lang="zh-TW" sz="1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+mn-lt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Static Route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(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靜態路由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+mn-lt"/>
              </a:rPr>
              <a:t>)</a:t>
            </a:r>
            <a:r>
              <a:rPr 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：隨意配置封包走向</a:t>
            </a:r>
            <a:endParaRPr lang="en-US" altLang="zh-TW" sz="1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+mn-lt"/>
              <a:cs typeface="+mn-lt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sz="1400" b="1">
                <a:solidFill>
                  <a:srgbClr val="0070C0"/>
                </a:solidFill>
                <a:latin typeface="Microsoft JhengHei"/>
                <a:ea typeface="Microsoft JhengHei"/>
              </a:rPr>
              <a:t>即將於</a:t>
            </a:r>
            <a:r>
              <a:rPr lang="zh-TW" sz="1400" b="1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4.4.1</a:t>
            </a:r>
            <a:r>
              <a:rPr lang="zh-TW" sz="1400" b="1">
                <a:solidFill>
                  <a:srgbClr val="0070C0"/>
                </a:solidFill>
                <a:latin typeface="Microsoft JhengHei"/>
                <a:ea typeface="Microsoft JhengHei"/>
              </a:rPr>
              <a:t>釋出的新功能</a:t>
            </a:r>
            <a:r>
              <a:rPr lang="zh-TW" altLang="en-US" sz="1400" b="1">
                <a:solidFill>
                  <a:srgbClr val="0070C0"/>
                </a:solidFill>
                <a:latin typeface="Microsoft JhengHei"/>
                <a:ea typeface="Microsoft JhengHei"/>
              </a:rPr>
              <a:t> : </a:t>
            </a:r>
            <a:r>
              <a:rPr lang="zh-TW" altLang="en-US" sz="1400" b="1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Multiple VLAN</a:t>
            </a:r>
            <a:endParaRPr lang="en-US" altLang="zh-TW" sz="1400">
              <a:solidFill>
                <a:srgbClr val="0070C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圖片 4" descr="一張含有 建築物, 傘 的圖片&#10;&#10;自動產生的描述">
            <a:extLst>
              <a:ext uri="{FF2B5EF4-FFF2-40B4-BE49-F238E27FC236}">
                <a16:creationId xmlns:a16="http://schemas.microsoft.com/office/drawing/2014/main" id="{A472A6FC-B201-45AA-B979-9B79D3BCD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836210"/>
            <a:ext cx="2438400" cy="364053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5AC4314C-3BA8-48A1-9F29-4AF3C311D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11" y="1302360"/>
            <a:ext cx="90431" cy="15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6B276CC2-69E0-470B-AF6F-EF96E702C2FE}"/>
              </a:ext>
            </a:extLst>
          </p:cNvPr>
          <p:cNvSpPr/>
          <p:nvPr/>
        </p:nvSpPr>
        <p:spPr>
          <a:xfrm>
            <a:off x="369524" y="1251589"/>
            <a:ext cx="254061" cy="254061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BEBA996A-0613-45A3-829D-445D75ADC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55" y="2149857"/>
            <a:ext cx="90431" cy="15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2190CBC4-AD71-451A-8A1D-9C902A938E71}"/>
              </a:ext>
            </a:extLst>
          </p:cNvPr>
          <p:cNvSpPr/>
          <p:nvPr/>
        </p:nvSpPr>
        <p:spPr>
          <a:xfrm>
            <a:off x="374268" y="2099086"/>
            <a:ext cx="254061" cy="254061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EDD83DD6-2276-4568-83D9-2E5B1B20E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820" y="1718841"/>
            <a:ext cx="90431" cy="15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ED9AA617-5CE0-4953-849F-B3C71C760B7B}"/>
              </a:ext>
            </a:extLst>
          </p:cNvPr>
          <p:cNvSpPr/>
          <p:nvPr/>
        </p:nvSpPr>
        <p:spPr>
          <a:xfrm>
            <a:off x="368133" y="1668070"/>
            <a:ext cx="254061" cy="254061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12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71262" y="247858"/>
            <a:ext cx="8972738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一目了然的總覽頁面， 點一下馬上找到對應網路孔</a:t>
            </a:r>
            <a:endParaRPr lang="en-US" sz="30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1A63847F-B3D9-461C-9279-BE5DC4B0D702}"/>
              </a:ext>
            </a:extLst>
          </p:cNvPr>
          <p:cNvSpPr txBox="1">
            <a:spLocks/>
          </p:cNvSpPr>
          <p:nvPr/>
        </p:nvSpPr>
        <p:spPr>
          <a:xfrm>
            <a:off x="1259189" y="1064350"/>
            <a:ext cx="8229600" cy="639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>
                <a:latin typeface="微軟正黑體"/>
                <a:ea typeface="微軟正黑體"/>
                <a:sym typeface="Microsoft JhengHei"/>
              </a:rPr>
              <a:t>畫面點一下 </a:t>
            </a:r>
            <a:r>
              <a:rPr lang="zh-TW" altLang="en-US" sz="2200">
                <a:latin typeface="微軟正黑體"/>
                <a:ea typeface="微軟正黑體"/>
                <a:sym typeface="Wingdings 3" panose="05040102010807070707" pitchFamily="18" charset="2"/>
              </a:rPr>
              <a:t></a:t>
            </a:r>
            <a:r>
              <a:rPr lang="en-US" altLang="zh-TW" sz="2200"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altLang="en-US" sz="2200">
                <a:latin typeface="微軟正黑體"/>
                <a:ea typeface="微軟正黑體"/>
                <a:sym typeface="Microsoft JhengHei"/>
              </a:rPr>
              <a:t>機構圖及各種接口的位置一目瞭然</a:t>
            </a:r>
            <a:endParaRPr lang="zh-TW" sz="2200">
              <a:latin typeface="微軟正黑體"/>
              <a:ea typeface="微軟正黑體"/>
            </a:endParaRPr>
          </a:p>
          <a:p>
            <a:endParaRPr lang="zh-TW" altLang="en-US" sz="2200"/>
          </a:p>
        </p:txBody>
      </p:sp>
      <p:pic>
        <p:nvPicPr>
          <p:cNvPr id="5" name="Shape 110">
            <a:extLst>
              <a:ext uri="{FF2B5EF4-FFF2-40B4-BE49-F238E27FC236}">
                <a16:creationId xmlns:a16="http://schemas.microsoft.com/office/drawing/2014/main" id="{879C2D73-7380-4B40-978D-9A5C2EED443F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26" y="1644746"/>
            <a:ext cx="6702084" cy="33074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梯形 5">
            <a:extLst>
              <a:ext uri="{FF2B5EF4-FFF2-40B4-BE49-F238E27FC236}">
                <a16:creationId xmlns:a16="http://schemas.microsoft.com/office/drawing/2014/main" id="{64B9658F-52B1-4368-9CC9-E1C8401FDBF0}"/>
              </a:ext>
            </a:extLst>
          </p:cNvPr>
          <p:cNvSpPr/>
          <p:nvPr/>
        </p:nvSpPr>
        <p:spPr>
          <a:xfrm rot="16200000">
            <a:off x="3632887" y="1869183"/>
            <a:ext cx="1566565" cy="1291968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C:\Users\user\Desktop\20180411_QTS 4.3.5網路與虛擬交換器_ppt\2-01.png">
            <a:extLst>
              <a:ext uri="{FF2B5EF4-FFF2-40B4-BE49-F238E27FC236}">
                <a16:creationId xmlns:a16="http://schemas.microsoft.com/office/drawing/2014/main" id="{D92C11F5-00C7-49F1-86E2-6BC8FF2F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168" y="1709518"/>
            <a:ext cx="1611298" cy="1611298"/>
          </a:xfrm>
          <a:prstGeom prst="rect">
            <a:avLst/>
          </a:prstGeom>
          <a:noFill/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8" name="梯形 7">
            <a:extLst>
              <a:ext uri="{FF2B5EF4-FFF2-40B4-BE49-F238E27FC236}">
                <a16:creationId xmlns:a16="http://schemas.microsoft.com/office/drawing/2014/main" id="{60495E06-B67E-4399-9E42-30E26CD5C78A}"/>
              </a:ext>
            </a:extLst>
          </p:cNvPr>
          <p:cNvSpPr/>
          <p:nvPr/>
        </p:nvSpPr>
        <p:spPr>
          <a:xfrm rot="13440000">
            <a:off x="6633135" y="3968028"/>
            <a:ext cx="1038794" cy="833311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 descr="C:\Users\user\Desktop\20180411_QTS 4.3.5網路與虛擬交換器_ppt\2-01.png">
            <a:extLst>
              <a:ext uri="{FF2B5EF4-FFF2-40B4-BE49-F238E27FC236}">
                <a16:creationId xmlns:a16="http://schemas.microsoft.com/office/drawing/2014/main" id="{ED0745CD-109D-49DC-B641-43AF227D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52533" y="3029091"/>
            <a:ext cx="1566562" cy="1566562"/>
          </a:xfrm>
          <a:prstGeom prst="rect">
            <a:avLst/>
          </a:prstGeom>
          <a:noFill/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52253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59868" y="204115"/>
            <a:ext cx="8663581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拓樸圖帶給您清晰的實體與虛擬配置描述</a:t>
            </a:r>
            <a:endParaRPr lang="zh-TW" altLang="en-US" sz="360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-125133" y="1075254"/>
            <a:ext cx="8948582" cy="813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VM</a:t>
            </a:r>
            <a:r>
              <a:rPr lang="zh-TW" altLang="en-US" sz="2200">
                <a:sym typeface="Microsoft JhengHei"/>
              </a:rPr>
              <a:t> 虛擬機透過虛擬交換器</a:t>
            </a:r>
            <a:r>
              <a:rPr lang="en-US" altLang="zh-TW" sz="2200">
                <a:sym typeface="Microsoft JhengHei"/>
              </a:rPr>
              <a:t>+</a:t>
            </a:r>
            <a:r>
              <a:rPr lang="zh-TW" altLang="en-US" sz="2200">
                <a:sym typeface="Microsoft JhengHei"/>
              </a:rPr>
              <a:t>實體網路埠，橋接到外部的網段</a:t>
            </a:r>
            <a:endParaRPr lang="zh-TW" sz="2200"/>
          </a:p>
          <a:p>
            <a:pPr algn="ctr"/>
            <a:endParaRPr lang="zh-TW" altLang="en-US" sz="2200"/>
          </a:p>
        </p:txBody>
      </p:sp>
      <p:pic>
        <p:nvPicPr>
          <p:cNvPr id="5" name="Shape 119">
            <a:extLst>
              <a:ext uri="{FF2B5EF4-FFF2-40B4-BE49-F238E27FC236}">
                <a16:creationId xmlns:a16="http://schemas.microsoft.com/office/drawing/2014/main" id="{86D43E24-6043-4CF1-9BE2-1FCFC9D6A48F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2" y="1586069"/>
            <a:ext cx="6696542" cy="3219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梯形 5">
            <a:extLst>
              <a:ext uri="{FF2B5EF4-FFF2-40B4-BE49-F238E27FC236}">
                <a16:creationId xmlns:a16="http://schemas.microsoft.com/office/drawing/2014/main" id="{11B8D2E8-747E-4845-A3C9-768ECAB00423}"/>
              </a:ext>
            </a:extLst>
          </p:cNvPr>
          <p:cNvSpPr/>
          <p:nvPr/>
        </p:nvSpPr>
        <p:spPr>
          <a:xfrm rot="16200000">
            <a:off x="1767959" y="3096674"/>
            <a:ext cx="1524085" cy="1152128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C:\Users\user\Desktop\20180411_QTS 4.3.5網路與虛擬交換器_ppt\4-01.png">
            <a:extLst>
              <a:ext uri="{FF2B5EF4-FFF2-40B4-BE49-F238E27FC236}">
                <a16:creationId xmlns:a16="http://schemas.microsoft.com/office/drawing/2014/main" id="{9BC465AF-0E68-4F00-884F-214CBED4E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8034" y="2910695"/>
            <a:ext cx="6120680" cy="1524085"/>
          </a:xfrm>
          <a:prstGeom prst="rect">
            <a:avLst/>
          </a:prstGeom>
          <a:noFill/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56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43414" y="2146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虛擬網路不再是難以掌握的工作</a:t>
            </a:r>
            <a:endParaRPr lang="en-US" sz="3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7">
            <a:extLst>
              <a:ext uri="{FF2B5EF4-FFF2-40B4-BE49-F238E27FC236}">
                <a16:creationId xmlns:a16="http://schemas.microsoft.com/office/drawing/2014/main" id="{1F54158B-9BF4-4A8D-A2FB-687404F21A8D}"/>
              </a:ext>
            </a:extLst>
          </p:cNvPr>
          <p:cNvSpPr txBox="1">
            <a:spLocks/>
          </p:cNvSpPr>
          <p:nvPr/>
        </p:nvSpPr>
        <p:spPr>
          <a:xfrm>
            <a:off x="175070" y="961941"/>
            <a:ext cx="8919029" cy="917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Container</a:t>
            </a:r>
            <a:r>
              <a:rPr lang="zh-TW" altLang="en-US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2200">
                <a:sym typeface="Microsoft JhengHei"/>
              </a:rPr>
              <a:t>容器透過虛擬交換器建立獨自封閉的網段，</a:t>
            </a:r>
            <a:r>
              <a:rPr lang="en-US" altLang="zh-TW" sz="2200">
                <a:sym typeface="Microsoft JhengHei"/>
              </a:rPr>
              <a:t> </a:t>
            </a:r>
            <a:r>
              <a:rPr lang="zh-TW" altLang="en-US" sz="2200">
                <a:sym typeface="Microsoft JhengHei"/>
              </a:rPr>
              <a:t>限內部使用無法被外部存取 </a:t>
            </a:r>
            <a:r>
              <a:rPr lang="en-US" altLang="zh-TW" sz="2200">
                <a:sym typeface="Microsoft JhengHei"/>
              </a:rPr>
              <a:t> (</a:t>
            </a:r>
            <a:r>
              <a:rPr lang="zh-TW" altLang="en-US" sz="2200">
                <a:sym typeface="Microsoft JhengHei"/>
              </a:rPr>
              <a:t>配發內部 </a:t>
            </a: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DHCP IP</a:t>
            </a:r>
            <a:r>
              <a:rPr lang="zh-TW" altLang="en-US" sz="2200">
                <a:sym typeface="Microsoft JhengHei"/>
              </a:rPr>
              <a:t>，開 </a:t>
            </a:r>
            <a:r>
              <a:rPr lang="en-US" altLang="zh-TW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NAT</a:t>
            </a:r>
            <a:r>
              <a:rPr lang="zh-TW" altLang="en-US" sz="2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2200">
                <a:sym typeface="Microsoft JhengHei"/>
              </a:rPr>
              <a:t>存取外部網路</a:t>
            </a:r>
            <a:r>
              <a:rPr lang="en-US" altLang="zh-TW" sz="2200">
                <a:sym typeface="Microsoft JhengHei"/>
              </a:rPr>
              <a:t>)</a:t>
            </a:r>
            <a:endParaRPr lang="zh-TW" altLang="en-US" sz="2200">
              <a:sym typeface="Microsoft JhengHei"/>
            </a:endParaRPr>
          </a:p>
          <a:p>
            <a:pPr>
              <a:lnSpc>
                <a:spcPts val="3000"/>
              </a:lnSpc>
            </a:pPr>
            <a:endParaRPr lang="zh-TW" altLang="en-US"/>
          </a:p>
        </p:txBody>
      </p:sp>
      <p:pic>
        <p:nvPicPr>
          <p:cNvPr id="5" name="Shape 127">
            <a:extLst>
              <a:ext uri="{FF2B5EF4-FFF2-40B4-BE49-F238E27FC236}">
                <a16:creationId xmlns:a16="http://schemas.microsoft.com/office/drawing/2014/main" id="{67B66456-37C3-4637-A1A4-8DB540A54FD8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4" y="1864142"/>
            <a:ext cx="5833533" cy="2965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梯形 5">
            <a:extLst>
              <a:ext uri="{FF2B5EF4-FFF2-40B4-BE49-F238E27FC236}">
                <a16:creationId xmlns:a16="http://schemas.microsoft.com/office/drawing/2014/main" id="{29F2750E-5609-44CB-B1AD-0958BD869FE7}"/>
              </a:ext>
            </a:extLst>
          </p:cNvPr>
          <p:cNvSpPr/>
          <p:nvPr/>
        </p:nvSpPr>
        <p:spPr>
          <a:xfrm rot="16200000">
            <a:off x="2834478" y="2701849"/>
            <a:ext cx="2577849" cy="2065163"/>
          </a:xfrm>
          <a:custGeom>
            <a:avLst/>
            <a:gdLst>
              <a:gd name="connsiteX0" fmla="*/ 0 w 2660039"/>
              <a:gd name="connsiteY0" fmla="*/ 1982970 h 1982970"/>
              <a:gd name="connsiteX1" fmla="*/ 495743 w 2660039"/>
              <a:gd name="connsiteY1" fmla="*/ 0 h 1982970"/>
              <a:gd name="connsiteX2" fmla="*/ 2164297 w 2660039"/>
              <a:gd name="connsiteY2" fmla="*/ 0 h 1982970"/>
              <a:gd name="connsiteX3" fmla="*/ 2660039 w 2660039"/>
              <a:gd name="connsiteY3" fmla="*/ 1982970 h 1982970"/>
              <a:gd name="connsiteX4" fmla="*/ 0 w 2660039"/>
              <a:gd name="connsiteY4" fmla="*/ 1982970 h 1982970"/>
              <a:gd name="connsiteX0" fmla="*/ 0 w 2603534"/>
              <a:gd name="connsiteY0" fmla="*/ 1982970 h 2054892"/>
              <a:gd name="connsiteX1" fmla="*/ 495743 w 2603534"/>
              <a:gd name="connsiteY1" fmla="*/ 0 h 2054892"/>
              <a:gd name="connsiteX2" fmla="*/ 2164297 w 2603534"/>
              <a:gd name="connsiteY2" fmla="*/ 0 h 2054892"/>
              <a:gd name="connsiteX3" fmla="*/ 2603534 w 2603534"/>
              <a:gd name="connsiteY3" fmla="*/ 2054892 h 2054892"/>
              <a:gd name="connsiteX4" fmla="*/ 0 w 2603534"/>
              <a:gd name="connsiteY4" fmla="*/ 1982970 h 2054892"/>
              <a:gd name="connsiteX0" fmla="*/ 0 w 2577849"/>
              <a:gd name="connsiteY0" fmla="*/ 2065163 h 2065163"/>
              <a:gd name="connsiteX1" fmla="*/ 470058 w 2577849"/>
              <a:gd name="connsiteY1" fmla="*/ 0 h 2065163"/>
              <a:gd name="connsiteX2" fmla="*/ 2138612 w 2577849"/>
              <a:gd name="connsiteY2" fmla="*/ 0 h 2065163"/>
              <a:gd name="connsiteX3" fmla="*/ 2577849 w 2577849"/>
              <a:gd name="connsiteY3" fmla="*/ 2054892 h 2065163"/>
              <a:gd name="connsiteX4" fmla="*/ 0 w 2577849"/>
              <a:gd name="connsiteY4" fmla="*/ 2065163 h 206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849" h="2065163">
                <a:moveTo>
                  <a:pt x="0" y="2065163"/>
                </a:moveTo>
                <a:lnTo>
                  <a:pt x="470058" y="0"/>
                </a:lnTo>
                <a:lnTo>
                  <a:pt x="2138612" y="0"/>
                </a:lnTo>
                <a:lnTo>
                  <a:pt x="2577849" y="2054892"/>
                </a:lnTo>
                <a:lnTo>
                  <a:pt x="0" y="2065163"/>
                </a:lnTo>
                <a:close/>
              </a:path>
            </a:pathLst>
          </a:cu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C:\Users\user\Desktop\20180411_QTS 4.3.5網路與虛擬交換器_ppt\5-01.png">
            <a:extLst>
              <a:ext uri="{FF2B5EF4-FFF2-40B4-BE49-F238E27FC236}">
                <a16:creationId xmlns:a16="http://schemas.microsoft.com/office/drawing/2014/main" id="{B4B1356C-515E-40A3-A16B-8A46465D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585" y="2428741"/>
            <a:ext cx="3536754" cy="2629642"/>
          </a:xfrm>
          <a:prstGeom prst="rect">
            <a:avLst/>
          </a:prstGeom>
          <a:noFill/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584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78152" y="189629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虛擬網路的細項配置</a:t>
            </a:r>
            <a:endParaRPr lang="en-US" sz="360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65C8F0D-C827-4924-B667-5C8534759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25956"/>
            <a:ext cx="4539215" cy="2443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梯形 4">
            <a:extLst>
              <a:ext uri="{FF2B5EF4-FFF2-40B4-BE49-F238E27FC236}">
                <a16:creationId xmlns:a16="http://schemas.microsoft.com/office/drawing/2014/main" id="{4B3D5757-77FB-43A6-B46E-FD831995F2DF}"/>
              </a:ext>
            </a:extLst>
          </p:cNvPr>
          <p:cNvSpPr/>
          <p:nvPr/>
        </p:nvSpPr>
        <p:spPr>
          <a:xfrm rot="16872043">
            <a:off x="2410756" y="2117933"/>
            <a:ext cx="648801" cy="310627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梯形 5">
            <a:extLst>
              <a:ext uri="{FF2B5EF4-FFF2-40B4-BE49-F238E27FC236}">
                <a16:creationId xmlns:a16="http://schemas.microsoft.com/office/drawing/2014/main" id="{653EC9E2-EC5B-4A1E-8093-D5BD3EF97484}"/>
              </a:ext>
            </a:extLst>
          </p:cNvPr>
          <p:cNvSpPr/>
          <p:nvPr/>
        </p:nvSpPr>
        <p:spPr>
          <a:xfrm rot="15016588">
            <a:off x="2029665" y="1068343"/>
            <a:ext cx="1151877" cy="299099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9BE90C2-AED2-4BA8-A31D-AB7B45F34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595" y="3372178"/>
            <a:ext cx="7796504" cy="119096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DFF480-71DB-489B-8C8A-B9EF06110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89" y="1370304"/>
            <a:ext cx="7791060" cy="130556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7C159E26-2CE9-45DA-B1C4-2E856B512D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35" r="35453"/>
          <a:stretch/>
        </p:blipFill>
        <p:spPr>
          <a:xfrm rot="10800000" flipH="1">
            <a:off x="4251554" y="2179695"/>
            <a:ext cx="4946098" cy="517954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2BA217B5-65B5-49B9-B2A6-38CDBD8E7BD5}"/>
              </a:ext>
            </a:extLst>
          </p:cNvPr>
          <p:cNvSpPr/>
          <p:nvPr/>
        </p:nvSpPr>
        <p:spPr>
          <a:xfrm>
            <a:off x="4028678" y="2156839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0630AB-8CD7-4807-B075-1BBFE862FD90}"/>
              </a:ext>
            </a:extLst>
          </p:cNvPr>
          <p:cNvGrpSpPr/>
          <p:nvPr/>
        </p:nvGrpSpPr>
        <p:grpSpPr>
          <a:xfrm>
            <a:off x="4121502" y="2241240"/>
            <a:ext cx="410145" cy="415458"/>
            <a:chOff x="3563888" y="2067694"/>
            <a:chExt cx="410145" cy="415458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E60E09E-A38B-4BFF-A232-4718255E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2067694"/>
              <a:ext cx="358810" cy="35881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ED5225B-5F89-422E-ACA5-C903638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875" y="2276108"/>
              <a:ext cx="209158" cy="207044"/>
            </a:xfrm>
            <a:prstGeom prst="rect">
              <a:avLst/>
            </a:prstGeom>
          </p:spPr>
        </p:pic>
      </p:grpSp>
      <p:sp>
        <p:nvSpPr>
          <p:cNvPr id="11" name="Shape 199">
            <a:extLst>
              <a:ext uri="{FF2B5EF4-FFF2-40B4-BE49-F238E27FC236}">
                <a16:creationId xmlns:a16="http://schemas.microsoft.com/office/drawing/2014/main" id="{2E843648-3CF0-4833-B6F7-53D966CA0AEA}"/>
              </a:ext>
            </a:extLst>
          </p:cNvPr>
          <p:cNvSpPr txBox="1"/>
          <p:nvPr/>
        </p:nvSpPr>
        <p:spPr>
          <a:xfrm>
            <a:off x="4574242" y="2190953"/>
            <a:ext cx="4588863" cy="5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700"/>
              </a:lnSpc>
              <a:buClr>
                <a:srgbClr val="FFFFFF"/>
              </a:buClr>
              <a:buSzPts val="1600"/>
            </a:pP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以虛擬交換器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橋接到實體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1G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網路埠的外部網路環境，</a:t>
            </a:r>
            <a:endParaRPr lang="en-US" altLang="zh-TW" sz="14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地球符號顯示該環境可以上網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</a:rPr>
              <a:t>。</a:t>
            </a:r>
            <a:endParaRPr lang="en-US" altLang="zh-TW" sz="14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E0A9A9AB-D9FE-45BF-B1C9-5C2AB24FCF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35" r="35453"/>
          <a:stretch/>
        </p:blipFill>
        <p:spPr>
          <a:xfrm rot="10800000" flipH="1">
            <a:off x="4217007" y="3976518"/>
            <a:ext cx="4946098" cy="517954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EFFFB006-D637-45B6-8352-95E03A1BE45B}"/>
              </a:ext>
            </a:extLst>
          </p:cNvPr>
          <p:cNvSpPr/>
          <p:nvPr/>
        </p:nvSpPr>
        <p:spPr>
          <a:xfrm>
            <a:off x="4028678" y="3962799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AC547FD-9434-4C92-8014-E751521B63B6}"/>
              </a:ext>
            </a:extLst>
          </p:cNvPr>
          <p:cNvGrpSpPr/>
          <p:nvPr/>
        </p:nvGrpSpPr>
        <p:grpSpPr>
          <a:xfrm>
            <a:off x="4127390" y="4049111"/>
            <a:ext cx="387346" cy="408522"/>
            <a:chOff x="-785285" y="2923545"/>
            <a:chExt cx="387346" cy="40852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AA2E76E5-5ACA-4C26-BFBD-AEB41F681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5285" y="2923545"/>
              <a:ext cx="358810" cy="35881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0BC31AF-EAEA-4728-8B94-3E2E9E70F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99011" y="3112717"/>
              <a:ext cx="201072" cy="219350"/>
            </a:xfrm>
            <a:prstGeom prst="rect">
              <a:avLst/>
            </a:prstGeom>
          </p:spPr>
        </p:pic>
      </p:grpSp>
      <p:sp>
        <p:nvSpPr>
          <p:cNvPr id="12" name="Shape 199">
            <a:extLst>
              <a:ext uri="{FF2B5EF4-FFF2-40B4-BE49-F238E27FC236}">
                <a16:creationId xmlns:a16="http://schemas.microsoft.com/office/drawing/2014/main" id="{F026AA5F-7A69-44AC-8A55-EAF14C0E5AA0}"/>
              </a:ext>
            </a:extLst>
          </p:cNvPr>
          <p:cNvSpPr txBox="1"/>
          <p:nvPr/>
        </p:nvSpPr>
        <p:spPr>
          <a:xfrm>
            <a:off x="4591035" y="3993345"/>
            <a:ext cx="4562955" cy="5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700"/>
              </a:lnSpc>
              <a:buClr>
                <a:srgbClr val="FFFFFF"/>
              </a:buClr>
              <a:buSzPts val="1600"/>
            </a:pP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此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透過虛擬交換器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 與 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 通訊，未顯示地球符號</a:t>
            </a:r>
            <a:r>
              <a:rPr lang="zh-TW" sz="14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、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NAT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符號，顯示該環境封閉不可上網</a:t>
            </a:r>
            <a:r>
              <a:rPr lang="zh-TW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。</a:t>
            </a:r>
            <a:endParaRPr lang="en-US" altLang="zh-TW" sz="14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6749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>
            <a:extLst>
              <a:ext uri="{FF2B5EF4-FFF2-40B4-BE49-F238E27FC236}">
                <a16:creationId xmlns:a16="http://schemas.microsoft.com/office/drawing/2014/main" id="{87AE3CDE-822E-44FC-8674-414D9EF024D7}"/>
              </a:ext>
            </a:extLst>
          </p:cNvPr>
          <p:cNvSpPr txBox="1">
            <a:spLocks/>
          </p:cNvSpPr>
          <p:nvPr/>
        </p:nvSpPr>
        <p:spPr>
          <a:xfrm>
            <a:off x="1173087" y="514253"/>
            <a:ext cx="6473686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000">
                <a:solidFill>
                  <a:schemeClr val="tx1"/>
                </a:solidFill>
                <a:latin typeface="微軟正黑體"/>
                <a:ea typeface="微軟正黑體"/>
              </a:rPr>
              <a:t>虛擬交換器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592FF5-5722-4A42-AD85-C64570C60B60}"/>
              </a:ext>
            </a:extLst>
          </p:cNvPr>
          <p:cNvSpPr/>
          <p:nvPr/>
        </p:nvSpPr>
        <p:spPr>
          <a:xfrm>
            <a:off x="1038106" y="438813"/>
            <a:ext cx="4077162" cy="1284384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3ED6ED-48B2-4B45-B044-422E97E32F1D}"/>
              </a:ext>
            </a:extLst>
          </p:cNvPr>
          <p:cNvSpPr/>
          <p:nvPr/>
        </p:nvSpPr>
        <p:spPr>
          <a:xfrm>
            <a:off x="1188991" y="1182163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彈性設置虛擬服務連線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2A420F-C6EE-4F59-8143-D47DA748D582}"/>
              </a:ext>
            </a:extLst>
          </p:cNvPr>
          <p:cNvSpPr/>
          <p:nvPr/>
        </p:nvSpPr>
        <p:spPr>
          <a:xfrm>
            <a:off x="1027576" y="1741010"/>
            <a:ext cx="5076908" cy="50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SzPct val="90000"/>
              <a:buFont typeface="Arial"/>
              <a:buChar char="•"/>
            </a:pP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軟路由玩家們如何用 </a:t>
            </a:r>
            <a:r>
              <a:rPr lang="zh-TW" altLang="en-US" sz="20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NVS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動態配置網路</a:t>
            </a:r>
            <a:endParaRPr lang="zh-TW" altLang="zh-TW" sz="2000">
              <a:solidFill>
                <a:srgbClr val="001642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D208B-5566-4DB3-9AA5-3988432BEF2A}"/>
              </a:ext>
            </a:extLst>
          </p:cNvPr>
          <p:cNvSpPr/>
          <p:nvPr/>
        </p:nvSpPr>
        <p:spPr>
          <a:xfrm>
            <a:off x="1027575" y="2088371"/>
            <a:ext cx="5862229" cy="504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SzPct val="90000"/>
              <a:buFont typeface="Arial"/>
              <a:buChar char="•"/>
            </a:pP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安全性隨時都可以有</a:t>
            </a:r>
            <a:r>
              <a:rPr lang="en-US" altLang="zh-TW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,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馬上起一套防火牆保護您</a:t>
            </a:r>
            <a:endParaRPr lang="zh-TW" altLang="zh-TW" sz="2000">
              <a:solidFill>
                <a:srgbClr val="0016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5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3DA01FF-C77F-4E3D-9E07-E304FD4D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48" y="679287"/>
            <a:ext cx="5821819" cy="822960"/>
          </a:xfrm>
        </p:spPr>
        <p:txBody>
          <a:bodyPr>
            <a:normAutofit fontScale="90000"/>
          </a:bodyPr>
          <a:lstStyle/>
          <a:p>
            <a:r>
              <a:rPr lang="en-US" altLang="zh-TW" sz="59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NVS</a:t>
            </a:r>
            <a:r>
              <a:rPr lang="en-US" altLang="zh-TW" sz="500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TW" altLang="en-US" sz="5000">
                <a:solidFill>
                  <a:schemeClr val="tx1">
                    <a:lumMod val="95000"/>
                    <a:lumOff val="5000"/>
                  </a:schemeClr>
                </a:solidFill>
              </a:rPr>
              <a:t>產品特色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342564-22CE-403F-A034-8517488A42A9}"/>
              </a:ext>
            </a:extLst>
          </p:cNvPr>
          <p:cNvSpPr/>
          <p:nvPr/>
        </p:nvSpPr>
        <p:spPr>
          <a:xfrm>
            <a:off x="1139546" y="583738"/>
            <a:ext cx="4391246" cy="951615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建築物, 傘 的圖片&#10;&#10;自動產生的描述">
            <a:extLst>
              <a:ext uri="{FF2B5EF4-FFF2-40B4-BE49-F238E27FC236}">
                <a16:creationId xmlns:a16="http://schemas.microsoft.com/office/drawing/2014/main" id="{497BF663-B5FA-47B4-8A28-41893EE09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064455"/>
            <a:ext cx="2438400" cy="36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01927F6-3C07-410B-998B-4E1B01740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486" y="1176099"/>
            <a:ext cx="3274262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3364BB3-4FEC-40BA-8630-D2EA144F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804" y="1196353"/>
            <a:ext cx="3058899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1DAD46A-2BF0-4FFF-BAD3-0E45F511A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" y="1178681"/>
            <a:ext cx="2769678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31339" y="219526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軟路由的玩家們如何用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NVS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動態配置網路</a:t>
            </a:r>
          </a:p>
        </p:txBody>
      </p:sp>
      <p:pic>
        <p:nvPicPr>
          <p:cNvPr id="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5B9D99-4B6E-4EFC-A58F-6193E6A36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71" y="1547067"/>
            <a:ext cx="2513999" cy="1648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9A6FD38-C469-4BEA-AEED-22387FFA3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38" y="1545039"/>
            <a:ext cx="2540615" cy="1646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F5E2E89-9A18-425C-8927-DB141D5CB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730" y="1515032"/>
            <a:ext cx="2849072" cy="1665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內容版面配置區 11">
            <a:extLst>
              <a:ext uri="{FF2B5EF4-FFF2-40B4-BE49-F238E27FC236}">
                <a16:creationId xmlns:a16="http://schemas.microsoft.com/office/drawing/2014/main" id="{A7F3312C-3250-4C9E-8434-E403482309E0}"/>
              </a:ext>
            </a:extLst>
          </p:cNvPr>
          <p:cNvSpPr txBox="1">
            <a:spLocks/>
          </p:cNvSpPr>
          <p:nvPr/>
        </p:nvSpPr>
        <p:spPr>
          <a:xfrm>
            <a:off x="6138730" y="3213636"/>
            <a:ext cx="2856689" cy="705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None/>
            </a:pPr>
            <a:r>
              <a:rPr lang="en-US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軟路由</a:t>
            </a: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 =&gt; </a:t>
            </a:r>
            <a:r>
              <a:rPr lang="en-US" altLang="zh-TW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多個閒置埠</a:t>
            </a: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=&gt; </a:t>
            </a:r>
            <a:r>
              <a:rPr lang="en-US" altLang="zh-TW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多個</a:t>
            </a: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LAN </a:t>
            </a:r>
            <a:r>
              <a:rPr lang="en-US" altLang="zh-TW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埠可利用</a:t>
            </a:r>
            <a:endParaRPr lang="en-US" altLang="zh-TW" sz="15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999951F-1E53-4EF5-B8F3-A149D90EA5CF}"/>
              </a:ext>
            </a:extLst>
          </p:cNvPr>
          <p:cNvSpPr/>
          <p:nvPr/>
        </p:nvSpPr>
        <p:spPr>
          <a:xfrm>
            <a:off x="691634" y="1052649"/>
            <a:ext cx="1350410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11">
            <a:extLst>
              <a:ext uri="{FF2B5EF4-FFF2-40B4-BE49-F238E27FC236}">
                <a16:creationId xmlns:a16="http://schemas.microsoft.com/office/drawing/2014/main" id="{3DEA20A5-8867-402C-B6FB-C49908AEF190}"/>
              </a:ext>
            </a:extLst>
          </p:cNvPr>
          <p:cNvSpPr txBox="1">
            <a:spLocks/>
          </p:cNvSpPr>
          <p:nvPr/>
        </p:nvSpPr>
        <p:spPr>
          <a:xfrm>
            <a:off x="691635" y="1079688"/>
            <a:ext cx="1320274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安裝</a:t>
            </a:r>
            <a:r>
              <a:rPr lang="zh-TW" altLang="en-US" sz="20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VM</a:t>
            </a:r>
            <a:endParaRPr lang="zh-TW" altLang="en-US" sz="2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D73F3DF-A443-4AF4-8DBB-43EEE53DBCA0}"/>
              </a:ext>
            </a:extLst>
          </p:cNvPr>
          <p:cNvSpPr/>
          <p:nvPr/>
        </p:nvSpPr>
        <p:spPr>
          <a:xfrm>
            <a:off x="2894071" y="1052649"/>
            <a:ext cx="2882376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11">
            <a:extLst>
              <a:ext uri="{FF2B5EF4-FFF2-40B4-BE49-F238E27FC236}">
                <a16:creationId xmlns:a16="http://schemas.microsoft.com/office/drawing/2014/main" id="{9628961B-9D2B-4E28-8BA9-C9FAC299F497}"/>
              </a:ext>
            </a:extLst>
          </p:cNvPr>
          <p:cNvSpPr txBox="1">
            <a:spLocks/>
          </p:cNvSpPr>
          <p:nvPr/>
        </p:nvSpPr>
        <p:spPr>
          <a:xfrm>
            <a:off x="3288724" y="1010767"/>
            <a:ext cx="2080842" cy="4945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50"/>
              </a:lnSpc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WAN/LAN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 err="1">
                <a:latin typeface="微軟正黑體"/>
                <a:ea typeface="微軟正黑體"/>
                <a:sym typeface="Microsoft JhengHei"/>
              </a:rPr>
              <a:t>數量先定義後</a:t>
            </a:r>
            <a:r>
              <a:rPr lang="en-US" altLang="zh-TW" sz="2000" b="1">
                <a:latin typeface="微軟正黑體"/>
                <a:ea typeface="微軟正黑體"/>
                <a:sym typeface="Microsoft JhengHei"/>
              </a:rPr>
              <a:t>, </a:t>
            </a:r>
            <a:r>
              <a:rPr lang="en-US" altLang="zh-TW" sz="2000" b="1" err="1">
                <a:latin typeface="微軟正黑體"/>
                <a:ea typeface="微軟正黑體"/>
                <a:sym typeface="Microsoft JhengHei"/>
              </a:rPr>
              <a:t>再至</a:t>
            </a:r>
            <a:r>
              <a:rPr lang="zh-TW" altLang="en-US" sz="20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NVS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 err="1">
                <a:latin typeface="微軟正黑體"/>
                <a:ea typeface="微軟正黑體"/>
                <a:sym typeface="Microsoft JhengHei"/>
              </a:rPr>
              <a:t>調配路徑跟應用</a:t>
            </a:r>
            <a:endParaRPr lang="en-US" altLang="zh-TW" sz="2000" b="1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3982813-3A2F-4823-B8BD-30FC73BB1C7F}"/>
              </a:ext>
            </a:extLst>
          </p:cNvPr>
          <p:cNvSpPr/>
          <p:nvPr/>
        </p:nvSpPr>
        <p:spPr>
          <a:xfrm>
            <a:off x="5940742" y="1050212"/>
            <a:ext cx="2995049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11">
            <a:extLst>
              <a:ext uri="{FF2B5EF4-FFF2-40B4-BE49-F238E27FC236}">
                <a16:creationId xmlns:a16="http://schemas.microsoft.com/office/drawing/2014/main" id="{71520B07-CF3E-45FC-9371-A059964C7BA3}"/>
              </a:ext>
            </a:extLst>
          </p:cNvPr>
          <p:cNvSpPr txBox="1">
            <a:spLocks/>
          </p:cNvSpPr>
          <p:nvPr/>
        </p:nvSpPr>
        <p:spPr>
          <a:xfrm>
            <a:off x="6013730" y="1066873"/>
            <a:ext cx="2849071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 =&gt; </a:t>
            </a:r>
            <a:r>
              <a:rPr lang="zh-TW" altLang="en-US" sz="20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閒置埠</a:t>
            </a:r>
            <a:r>
              <a:rPr lang="en-US" altLang="zh-TW"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=&gt;</a:t>
            </a:r>
            <a:r>
              <a:rPr lang="zh-TW" altLang="en-US" sz="20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軟路由</a:t>
            </a:r>
            <a:endParaRPr lang="zh-TW" altLang="en-US" sz="2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007E21D6-CD82-4DC3-9E7B-AD2380AC0EF3}"/>
              </a:ext>
            </a:extLst>
          </p:cNvPr>
          <p:cNvGrpSpPr/>
          <p:nvPr/>
        </p:nvGrpSpPr>
        <p:grpSpPr>
          <a:xfrm>
            <a:off x="564151" y="3451290"/>
            <a:ext cx="1634642" cy="1113822"/>
            <a:chOff x="498958" y="3420839"/>
            <a:chExt cx="1749789" cy="119228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B2DD7CDF-FCBC-4089-84A8-978FAA4BF5C7}"/>
                </a:ext>
              </a:extLst>
            </p:cNvPr>
            <p:cNvSpPr/>
            <p:nvPr/>
          </p:nvSpPr>
          <p:spPr>
            <a:xfrm>
              <a:off x="498958" y="3420839"/>
              <a:ext cx="1749789" cy="1192282"/>
            </a:xfrm>
            <a:prstGeom prst="roundRect">
              <a:avLst>
                <a:gd name="adj" fmla="val 4181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  <a:effectLst>
              <a:outerShdw blurRad="215900" dist="127000" dir="792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8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2595F3D2-6016-42F1-8C8E-D7322CB7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91" y="3448081"/>
              <a:ext cx="1713325" cy="1157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pic>
        <p:nvPicPr>
          <p:cNvPr id="45" name="圖形 44">
            <a:extLst>
              <a:ext uri="{FF2B5EF4-FFF2-40B4-BE49-F238E27FC236}">
                <a16:creationId xmlns:a16="http://schemas.microsoft.com/office/drawing/2014/main" id="{1F6EF5CD-5ED7-4C5D-AD33-13EE27EEB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5334" y="3831223"/>
            <a:ext cx="3008125" cy="873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349525B-BA1D-4803-AFB3-102A95705E62}"/>
              </a:ext>
            </a:extLst>
          </p:cNvPr>
          <p:cNvSpPr/>
          <p:nvPr/>
        </p:nvSpPr>
        <p:spPr>
          <a:xfrm>
            <a:off x="6109954" y="3952191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還可以搭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AC2600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卡來分享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54EAB29-D88A-4AA1-94AF-2593FEEEB4D5}"/>
              </a:ext>
            </a:extLst>
          </p:cNvPr>
          <p:cNvSpPr/>
          <p:nvPr/>
        </p:nvSpPr>
        <p:spPr>
          <a:xfrm>
            <a:off x="3077801" y="3457263"/>
            <a:ext cx="2532261" cy="1178697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向右箭號 2">
            <a:extLst>
              <a:ext uri="{FF2B5EF4-FFF2-40B4-BE49-F238E27FC236}">
                <a16:creationId xmlns:a16="http://schemas.microsoft.com/office/drawing/2014/main" id="{0FC94084-B26D-44A6-A46A-08A3748AC3CF}"/>
              </a:ext>
            </a:extLst>
          </p:cNvPr>
          <p:cNvSpPr/>
          <p:nvPr/>
        </p:nvSpPr>
        <p:spPr>
          <a:xfrm rot="16200000">
            <a:off x="4211327" y="3120224"/>
            <a:ext cx="265209" cy="448716"/>
          </a:xfrm>
          <a:prstGeom prst="rightArrow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8000">
                <a:schemeClr val="tx1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A0A9CB-0A66-45A6-9E1F-6345D529DE91}"/>
              </a:ext>
            </a:extLst>
          </p:cNvPr>
          <p:cNvGrpSpPr/>
          <p:nvPr/>
        </p:nvGrpSpPr>
        <p:grpSpPr>
          <a:xfrm rot="16200000">
            <a:off x="4336899" y="2124883"/>
            <a:ext cx="80058" cy="2598251"/>
            <a:chOff x="6834667" y="2908610"/>
            <a:chExt cx="478769" cy="5620344"/>
          </a:xfrm>
        </p:grpSpPr>
        <p:pic>
          <p:nvPicPr>
            <p:cNvPr id="56" name="圖片 6">
              <a:extLst>
                <a:ext uri="{FF2B5EF4-FFF2-40B4-BE49-F238E27FC236}">
                  <a16:creationId xmlns:a16="http://schemas.microsoft.com/office/drawing/2014/main" id="{811206B7-E02F-4467-A541-2EF68E613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1246"/>
            <a:stretch/>
          </p:blipFill>
          <p:spPr>
            <a:xfrm rot="5400000">
              <a:off x="4324605" y="5540123"/>
              <a:ext cx="5620344" cy="357318"/>
            </a:xfrm>
            <a:prstGeom prst="rect">
              <a:avLst/>
            </a:prstGeom>
          </p:spPr>
        </p:pic>
        <p:pic>
          <p:nvPicPr>
            <p:cNvPr id="57" name="圖片 6">
              <a:extLst>
                <a:ext uri="{FF2B5EF4-FFF2-40B4-BE49-F238E27FC236}">
                  <a16:creationId xmlns:a16="http://schemas.microsoft.com/office/drawing/2014/main" id="{7F7DC99E-F90F-4D1D-9AD4-857A560D2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185"/>
            <a:stretch/>
          </p:blipFill>
          <p:spPr>
            <a:xfrm rot="16200000">
              <a:off x="5328343" y="5655721"/>
              <a:ext cx="3138772" cy="126124"/>
            </a:xfrm>
            <a:prstGeom prst="rect">
              <a:avLst/>
            </a:prstGeom>
          </p:spPr>
        </p:pic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BEA9FD33-0667-4B63-BA9E-4C653EAC2D40}"/>
              </a:ext>
            </a:extLst>
          </p:cNvPr>
          <p:cNvSpPr/>
          <p:nvPr/>
        </p:nvSpPr>
        <p:spPr>
          <a:xfrm>
            <a:off x="3161895" y="3579520"/>
            <a:ext cx="2383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zh-TW" alt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WAN</a:t>
            </a:r>
            <a:r>
              <a:rPr lang="zh-TW" altLang="en-US" sz="1400">
                <a:latin typeface="Microsoft JhengHei"/>
                <a:ea typeface="Microsoft JhengHei"/>
                <a:cs typeface="Calibri"/>
              </a:rPr>
              <a:t> 如果有多個要加多張</a:t>
            </a:r>
          </a:p>
          <a:p>
            <a:pPr marL="87313" indent="-87313"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zh-TW" alt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LAN</a:t>
            </a:r>
            <a:r>
              <a:rPr lang="zh-TW" altLang="en-US" sz="1400">
                <a:latin typeface="Microsoft JhengHei"/>
                <a:ea typeface="Microsoft JhengHei"/>
                <a:cs typeface="Calibri"/>
              </a:rPr>
              <a:t> 不管會用到幾個實體埠, 只需要加一張</a:t>
            </a:r>
          </a:p>
          <a:p>
            <a:pPr marL="87313" indent="-87313"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zh-TW" alt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 </a:t>
            </a:r>
            <a:r>
              <a:rPr lang="zh-TW" altLang="en-US" sz="1400">
                <a:latin typeface="Microsoft JhengHei"/>
                <a:ea typeface="Microsoft JhengHei"/>
                <a:cs typeface="Calibri"/>
              </a:rPr>
              <a:t>內網額外多加一張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4D0487E-BBE5-4C00-8595-366D7B12A604}"/>
              </a:ext>
            </a:extLst>
          </p:cNvPr>
          <p:cNvSpPr/>
          <p:nvPr/>
        </p:nvSpPr>
        <p:spPr>
          <a:xfrm>
            <a:off x="3814632" y="2866895"/>
            <a:ext cx="720115" cy="84472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11">
            <a:extLst>
              <a:ext uri="{FF2B5EF4-FFF2-40B4-BE49-F238E27FC236}">
                <a16:creationId xmlns:a16="http://schemas.microsoft.com/office/drawing/2014/main" id="{E94E99B9-B869-40D2-B873-C69EA59D8BC7}"/>
              </a:ext>
            </a:extLst>
          </p:cNvPr>
          <p:cNvSpPr/>
          <p:nvPr/>
        </p:nvSpPr>
        <p:spPr>
          <a:xfrm>
            <a:off x="3279558" y="2949646"/>
            <a:ext cx="1916426" cy="54051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  <a:gd name="connsiteX0" fmla="*/ 523421 w 1643784"/>
              <a:gd name="connsiteY0" fmla="*/ 41 h 336629"/>
              <a:gd name="connsiteX1" fmla="*/ 854836 w 1643784"/>
              <a:gd name="connsiteY1" fmla="*/ 0 h 336629"/>
              <a:gd name="connsiteX2" fmla="*/ 1643784 w 1643784"/>
              <a:gd name="connsiteY2" fmla="*/ 336629 h 336629"/>
              <a:gd name="connsiteX3" fmla="*/ 0 w 1643784"/>
              <a:gd name="connsiteY3" fmla="*/ 91100 h 336629"/>
              <a:gd name="connsiteX4" fmla="*/ 523421 w 1643784"/>
              <a:gd name="connsiteY4" fmla="*/ 41 h 336629"/>
              <a:gd name="connsiteX0" fmla="*/ 523421 w 1916426"/>
              <a:gd name="connsiteY0" fmla="*/ 41 h 91100"/>
              <a:gd name="connsiteX1" fmla="*/ 854836 w 1916426"/>
              <a:gd name="connsiteY1" fmla="*/ 0 h 91100"/>
              <a:gd name="connsiteX2" fmla="*/ 1916426 w 1916426"/>
              <a:gd name="connsiteY2" fmla="*/ 83701 h 91100"/>
              <a:gd name="connsiteX3" fmla="*/ 0 w 1916426"/>
              <a:gd name="connsiteY3" fmla="*/ 91100 h 91100"/>
              <a:gd name="connsiteX4" fmla="*/ 523421 w 1916426"/>
              <a:gd name="connsiteY4" fmla="*/ 41 h 91100"/>
              <a:gd name="connsiteX0" fmla="*/ 523421 w 1916426"/>
              <a:gd name="connsiteY0" fmla="*/ 7706 h 98765"/>
              <a:gd name="connsiteX1" fmla="*/ 1240730 w 1916426"/>
              <a:gd name="connsiteY1" fmla="*/ 0 h 98765"/>
              <a:gd name="connsiteX2" fmla="*/ 1916426 w 1916426"/>
              <a:gd name="connsiteY2" fmla="*/ 91366 h 98765"/>
              <a:gd name="connsiteX3" fmla="*/ 0 w 1916426"/>
              <a:gd name="connsiteY3" fmla="*/ 98765 h 98765"/>
              <a:gd name="connsiteX4" fmla="*/ 523421 w 1916426"/>
              <a:gd name="connsiteY4" fmla="*/ 7706 h 9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426" h="98765">
                <a:moveTo>
                  <a:pt x="523421" y="7706"/>
                </a:moveTo>
                <a:lnTo>
                  <a:pt x="1240730" y="0"/>
                </a:lnTo>
                <a:lnTo>
                  <a:pt x="1916426" y="91366"/>
                </a:lnTo>
                <a:lnTo>
                  <a:pt x="0" y="98765"/>
                </a:lnTo>
                <a:lnTo>
                  <a:pt x="523421" y="770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50000">
                <a:schemeClr val="bg1">
                  <a:lumMod val="75000"/>
                  <a:alpha val="67000"/>
                </a:scheme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35BB866-DFAF-425B-8554-C13D49DC52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74" y="2997713"/>
            <a:ext cx="1927169" cy="20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5E49E77E-C7CF-46B8-BD29-A0D8B1E3CCAD}"/>
              </a:ext>
            </a:extLst>
          </p:cNvPr>
          <p:cNvSpPr/>
          <p:nvPr/>
        </p:nvSpPr>
        <p:spPr>
          <a:xfrm>
            <a:off x="5271250" y="1807215"/>
            <a:ext cx="319252" cy="147168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11">
            <a:extLst>
              <a:ext uri="{FF2B5EF4-FFF2-40B4-BE49-F238E27FC236}">
                <a16:creationId xmlns:a16="http://schemas.microsoft.com/office/drawing/2014/main" id="{23C358EF-5A26-403E-B3DF-1B36316AFC69}"/>
              </a:ext>
            </a:extLst>
          </p:cNvPr>
          <p:cNvSpPr/>
          <p:nvPr/>
        </p:nvSpPr>
        <p:spPr>
          <a:xfrm>
            <a:off x="4919329" y="1955143"/>
            <a:ext cx="809728" cy="59645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  <a:gd name="connsiteX0" fmla="*/ 523421 w 1643784"/>
              <a:gd name="connsiteY0" fmla="*/ 41 h 336629"/>
              <a:gd name="connsiteX1" fmla="*/ 854836 w 1643784"/>
              <a:gd name="connsiteY1" fmla="*/ 0 h 336629"/>
              <a:gd name="connsiteX2" fmla="*/ 1643784 w 1643784"/>
              <a:gd name="connsiteY2" fmla="*/ 336629 h 336629"/>
              <a:gd name="connsiteX3" fmla="*/ 0 w 1643784"/>
              <a:gd name="connsiteY3" fmla="*/ 91100 h 336629"/>
              <a:gd name="connsiteX4" fmla="*/ 523421 w 1643784"/>
              <a:gd name="connsiteY4" fmla="*/ 41 h 336629"/>
              <a:gd name="connsiteX0" fmla="*/ 523421 w 1916426"/>
              <a:gd name="connsiteY0" fmla="*/ 41 h 91100"/>
              <a:gd name="connsiteX1" fmla="*/ 854836 w 1916426"/>
              <a:gd name="connsiteY1" fmla="*/ 0 h 91100"/>
              <a:gd name="connsiteX2" fmla="*/ 1916426 w 1916426"/>
              <a:gd name="connsiteY2" fmla="*/ 83701 h 91100"/>
              <a:gd name="connsiteX3" fmla="*/ 0 w 1916426"/>
              <a:gd name="connsiteY3" fmla="*/ 91100 h 91100"/>
              <a:gd name="connsiteX4" fmla="*/ 523421 w 1916426"/>
              <a:gd name="connsiteY4" fmla="*/ 41 h 91100"/>
              <a:gd name="connsiteX0" fmla="*/ 523421 w 1916426"/>
              <a:gd name="connsiteY0" fmla="*/ 7706 h 98765"/>
              <a:gd name="connsiteX1" fmla="*/ 1240730 w 1916426"/>
              <a:gd name="connsiteY1" fmla="*/ 0 h 98765"/>
              <a:gd name="connsiteX2" fmla="*/ 1916426 w 1916426"/>
              <a:gd name="connsiteY2" fmla="*/ 91366 h 98765"/>
              <a:gd name="connsiteX3" fmla="*/ 0 w 1916426"/>
              <a:gd name="connsiteY3" fmla="*/ 98765 h 98765"/>
              <a:gd name="connsiteX4" fmla="*/ 523421 w 1916426"/>
              <a:gd name="connsiteY4" fmla="*/ 7706 h 98765"/>
              <a:gd name="connsiteX0" fmla="*/ 358593 w 1916426"/>
              <a:gd name="connsiteY0" fmla="*/ 0 h 105402"/>
              <a:gd name="connsiteX1" fmla="*/ 1240730 w 1916426"/>
              <a:gd name="connsiteY1" fmla="*/ 6637 h 105402"/>
              <a:gd name="connsiteX2" fmla="*/ 1916426 w 1916426"/>
              <a:gd name="connsiteY2" fmla="*/ 98003 h 105402"/>
              <a:gd name="connsiteX3" fmla="*/ 0 w 1916426"/>
              <a:gd name="connsiteY3" fmla="*/ 105402 h 105402"/>
              <a:gd name="connsiteX4" fmla="*/ 358593 w 1916426"/>
              <a:gd name="connsiteY4" fmla="*/ 0 h 105402"/>
              <a:gd name="connsiteX0" fmla="*/ 358593 w 1916426"/>
              <a:gd name="connsiteY0" fmla="*/ 0 h 105402"/>
              <a:gd name="connsiteX1" fmla="*/ 685418 w 1916426"/>
              <a:gd name="connsiteY1" fmla="*/ 6637 h 105402"/>
              <a:gd name="connsiteX2" fmla="*/ 1916426 w 1916426"/>
              <a:gd name="connsiteY2" fmla="*/ 98003 h 105402"/>
              <a:gd name="connsiteX3" fmla="*/ 0 w 1916426"/>
              <a:gd name="connsiteY3" fmla="*/ 105402 h 105402"/>
              <a:gd name="connsiteX4" fmla="*/ 358593 w 1916426"/>
              <a:gd name="connsiteY4" fmla="*/ 0 h 105402"/>
              <a:gd name="connsiteX0" fmla="*/ 358593 w 825425"/>
              <a:gd name="connsiteY0" fmla="*/ 0 h 105402"/>
              <a:gd name="connsiteX1" fmla="*/ 685418 w 825425"/>
              <a:gd name="connsiteY1" fmla="*/ 6637 h 105402"/>
              <a:gd name="connsiteX2" fmla="*/ 825425 w 825425"/>
              <a:gd name="connsiteY2" fmla="*/ 105175 h 105402"/>
              <a:gd name="connsiteX3" fmla="*/ 0 w 825425"/>
              <a:gd name="connsiteY3" fmla="*/ 105402 h 105402"/>
              <a:gd name="connsiteX4" fmla="*/ 358593 w 825425"/>
              <a:gd name="connsiteY4" fmla="*/ 0 h 105402"/>
              <a:gd name="connsiteX0" fmla="*/ 342896 w 809728"/>
              <a:gd name="connsiteY0" fmla="*/ 0 h 108987"/>
              <a:gd name="connsiteX1" fmla="*/ 669721 w 809728"/>
              <a:gd name="connsiteY1" fmla="*/ 6637 h 108987"/>
              <a:gd name="connsiteX2" fmla="*/ 809728 w 809728"/>
              <a:gd name="connsiteY2" fmla="*/ 105175 h 108987"/>
              <a:gd name="connsiteX3" fmla="*/ 0 w 809728"/>
              <a:gd name="connsiteY3" fmla="*/ 108987 h 108987"/>
              <a:gd name="connsiteX4" fmla="*/ 342896 w 809728"/>
              <a:gd name="connsiteY4" fmla="*/ 0 h 10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728" h="108987">
                <a:moveTo>
                  <a:pt x="342896" y="0"/>
                </a:moveTo>
                <a:lnTo>
                  <a:pt x="669721" y="6637"/>
                </a:lnTo>
                <a:lnTo>
                  <a:pt x="809728" y="105175"/>
                </a:lnTo>
                <a:lnTo>
                  <a:pt x="0" y="108987"/>
                </a:lnTo>
                <a:lnTo>
                  <a:pt x="34289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50000">
                <a:schemeClr val="bg1">
                  <a:lumMod val="75000"/>
                  <a:alpha val="67000"/>
                </a:scheme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3095130-6F9B-438A-A6D6-D1239792E2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142" y="2011677"/>
            <a:ext cx="812337" cy="248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719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9680D7CD-83C1-4636-88D4-C7C6D1914642}"/>
              </a:ext>
            </a:extLst>
          </p:cNvPr>
          <p:cNvSpPr/>
          <p:nvPr/>
        </p:nvSpPr>
        <p:spPr>
          <a:xfrm>
            <a:off x="3027108" y="1506487"/>
            <a:ext cx="1857760" cy="3968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: 剪去對角角落 48">
            <a:extLst>
              <a:ext uri="{FF2B5EF4-FFF2-40B4-BE49-F238E27FC236}">
                <a16:creationId xmlns:a16="http://schemas.microsoft.com/office/drawing/2014/main" id="{1617EA2F-C77D-4BE0-8DC6-23A8DB46A6BF}"/>
              </a:ext>
            </a:extLst>
          </p:cNvPr>
          <p:cNvSpPr/>
          <p:nvPr/>
        </p:nvSpPr>
        <p:spPr>
          <a:xfrm rot="5400000">
            <a:off x="3756683" y="2264236"/>
            <a:ext cx="1422974" cy="3891203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420C9ED7-439F-45EF-8E9D-24BB3242C5D4}"/>
              </a:ext>
            </a:extLst>
          </p:cNvPr>
          <p:cNvSpPr/>
          <p:nvPr/>
        </p:nvSpPr>
        <p:spPr>
          <a:xfrm rot="5400000">
            <a:off x="-386504" y="1819805"/>
            <a:ext cx="3020606" cy="1939264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1BEF54A-A9C5-42B0-A1C9-D5F502A32192}"/>
              </a:ext>
            </a:extLst>
          </p:cNvPr>
          <p:cNvSpPr/>
          <p:nvPr/>
        </p:nvSpPr>
        <p:spPr>
          <a:xfrm>
            <a:off x="215980" y="1369202"/>
            <a:ext cx="1779259" cy="2841771"/>
          </a:xfrm>
          <a:prstGeom prst="rect">
            <a:avLst/>
          </a:prstGeom>
          <a:solidFill>
            <a:srgbClr val="569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91814" y="222143"/>
            <a:ext cx="9360412" cy="560633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軟路由玩家們如何用 </a:t>
            </a:r>
            <a:r>
              <a:rPr lang="zh-TW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NVS </a:t>
            </a:r>
            <a:r>
              <a:rPr lang="zh-TW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為</a:t>
            </a:r>
            <a:r>
              <a:rPr lang="zh-TW" sz="3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不同用途</a:t>
            </a:r>
            <a:r>
              <a:rPr lang="zh-TW" alt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動態配置網路</a:t>
            </a:r>
            <a:endParaRPr lang="zh-TW" sz="3000" b="1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Microsoft JhengHei"/>
              <a:cs typeface="Calibri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0E1A091-7ED9-4A41-B747-3150F40FAA5E}"/>
              </a:ext>
            </a:extLst>
          </p:cNvPr>
          <p:cNvSpPr/>
          <p:nvPr/>
        </p:nvSpPr>
        <p:spPr>
          <a:xfrm>
            <a:off x="2608276" y="3595954"/>
            <a:ext cx="3735423" cy="1238251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62D52943-4A7F-46A4-9557-FF40B7E712DE}"/>
              </a:ext>
            </a:extLst>
          </p:cNvPr>
          <p:cNvCxnSpPr>
            <a:cxnSpLocks/>
          </p:cNvCxnSpPr>
          <p:nvPr/>
        </p:nvCxnSpPr>
        <p:spPr>
          <a:xfrm flipH="1">
            <a:off x="1699856" y="2609682"/>
            <a:ext cx="1594400" cy="0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接點: 肘形 52">
            <a:extLst>
              <a:ext uri="{FF2B5EF4-FFF2-40B4-BE49-F238E27FC236}">
                <a16:creationId xmlns:a16="http://schemas.microsoft.com/office/drawing/2014/main" id="{227DB8C3-6C25-4A48-B55D-B7482FCFDA8D}"/>
              </a:ext>
            </a:extLst>
          </p:cNvPr>
          <p:cNvCxnSpPr>
            <a:cxnSpLocks/>
          </p:cNvCxnSpPr>
          <p:nvPr/>
        </p:nvCxnSpPr>
        <p:spPr>
          <a:xfrm>
            <a:off x="1294356" y="1897907"/>
            <a:ext cx="2041853" cy="521289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A320851B-0BA4-42B9-AB74-E84D7FBE0CDC}"/>
              </a:ext>
            </a:extLst>
          </p:cNvPr>
          <p:cNvCxnSpPr>
            <a:cxnSpLocks/>
          </p:cNvCxnSpPr>
          <p:nvPr/>
        </p:nvCxnSpPr>
        <p:spPr>
          <a:xfrm flipV="1">
            <a:off x="1187771" y="2792972"/>
            <a:ext cx="2618571" cy="872474"/>
          </a:xfrm>
          <a:prstGeom prst="bentConnector3">
            <a:avLst>
              <a:gd name="adj1" fmla="val 42938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EA8A6115-8C09-4082-8A17-D350CAACB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2" y="2351035"/>
            <a:ext cx="1638556" cy="75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電子用品, 室內, 桌, 顯示 的圖片&#10;&#10;自動產生的描述">
            <a:extLst>
              <a:ext uri="{FF2B5EF4-FFF2-40B4-BE49-F238E27FC236}">
                <a16:creationId xmlns:a16="http://schemas.microsoft.com/office/drawing/2014/main" id="{06B19CEA-4225-41E0-9242-FBA0AB87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0" y="3307670"/>
            <a:ext cx="1240243" cy="701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26" descr="一張含有 室內, 電腦 的圖片&#10;&#10;描述是以高可信度產生">
            <a:extLst>
              <a:ext uri="{FF2B5EF4-FFF2-40B4-BE49-F238E27FC236}">
                <a16:creationId xmlns:a16="http://schemas.microsoft.com/office/drawing/2014/main" id="{B2B87A5A-A9B4-4DCE-B113-8BFE5F312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55" y="1451655"/>
            <a:ext cx="714972" cy="71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26" descr="一張含有 室內, 電腦 的圖片&#10;&#10;描述是以高可信度產生">
            <a:extLst>
              <a:ext uri="{FF2B5EF4-FFF2-40B4-BE49-F238E27FC236}">
                <a16:creationId xmlns:a16="http://schemas.microsoft.com/office/drawing/2014/main" id="{92B4FD55-F0DB-457F-905E-B186CA914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65" y="1451655"/>
            <a:ext cx="714972" cy="71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CC755D83-4B5D-42FB-94A1-4DB244F6AACA}"/>
              </a:ext>
            </a:extLst>
          </p:cNvPr>
          <p:cNvCxnSpPr>
            <a:cxnSpLocks/>
          </p:cNvCxnSpPr>
          <p:nvPr/>
        </p:nvCxnSpPr>
        <p:spPr>
          <a:xfrm>
            <a:off x="4120244" y="2641240"/>
            <a:ext cx="9125" cy="120405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88D761E3-E040-4A52-8751-9141D56D0353}"/>
              </a:ext>
            </a:extLst>
          </p:cNvPr>
          <p:cNvCxnSpPr>
            <a:cxnSpLocks/>
          </p:cNvCxnSpPr>
          <p:nvPr/>
        </p:nvCxnSpPr>
        <p:spPr>
          <a:xfrm rot="16200000">
            <a:off x="2523197" y="3030272"/>
            <a:ext cx="2041853" cy="521289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接點: 肘形 74">
            <a:extLst>
              <a:ext uri="{FF2B5EF4-FFF2-40B4-BE49-F238E27FC236}">
                <a16:creationId xmlns:a16="http://schemas.microsoft.com/office/drawing/2014/main" id="{249F666B-5266-46B1-B937-8628D113734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10561" y="2592973"/>
            <a:ext cx="1740450" cy="871606"/>
          </a:xfrm>
          <a:prstGeom prst="bentConnector3">
            <a:avLst>
              <a:gd name="adj1" fmla="val 35832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 descr="一張含有 遙遠, 監視器, 遊戲, 室內 的圖片&#10;&#10;自動產生的描述">
            <a:extLst>
              <a:ext uri="{FF2B5EF4-FFF2-40B4-BE49-F238E27FC236}">
                <a16:creationId xmlns:a16="http://schemas.microsoft.com/office/drawing/2014/main" id="{6E9D27AC-1DED-4BF3-BBDA-EE90A3590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515" y="3853822"/>
            <a:ext cx="790090" cy="74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 descr="一張含有 白色, 坐 的圖片&#10;&#10;自動產生的描述">
            <a:extLst>
              <a:ext uri="{FF2B5EF4-FFF2-40B4-BE49-F238E27FC236}">
                <a16:creationId xmlns:a16="http://schemas.microsoft.com/office/drawing/2014/main" id="{E9ED6B9F-0741-4196-8B7C-4DE12BC55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727" y="4231602"/>
            <a:ext cx="397210" cy="369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 descr="一張含有 白色, 坐 的圖片&#10;&#10;自動產生的描述">
            <a:extLst>
              <a:ext uri="{FF2B5EF4-FFF2-40B4-BE49-F238E27FC236}">
                <a16:creationId xmlns:a16="http://schemas.microsoft.com/office/drawing/2014/main" id="{98F09B8A-A8E1-46E1-A8B8-533CA1C60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388" y="4291700"/>
            <a:ext cx="397210" cy="369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4857863C-193B-43CE-B601-FE71A56CC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400" y="3659952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圖片 66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C8BCA8B3-04B7-45CA-8E76-2201A2C91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36" y="3749180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E36EFA66-9F03-4088-87BA-16611CF1BA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97" y="3826404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9714C72E-3766-4A98-B39C-432AE3961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7141" y="1997566"/>
            <a:ext cx="1367876" cy="89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E4AD880E-31C4-4B62-85B6-63BA43DE76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24" y="1834342"/>
            <a:ext cx="755855" cy="396251"/>
          </a:xfrm>
          <a:prstGeom prst="rect">
            <a:avLst/>
          </a:prstGeom>
        </p:spPr>
      </p:pic>
      <p:sp>
        <p:nvSpPr>
          <p:cNvPr id="83" name="Shape 364">
            <a:extLst>
              <a:ext uri="{FF2B5EF4-FFF2-40B4-BE49-F238E27FC236}">
                <a16:creationId xmlns:a16="http://schemas.microsoft.com/office/drawing/2014/main" id="{342F50C7-3D41-4EF4-B241-D15ED64DB7AB}"/>
              </a:ext>
            </a:extLst>
          </p:cNvPr>
          <p:cNvSpPr txBox="1"/>
          <p:nvPr/>
        </p:nvSpPr>
        <p:spPr>
          <a:xfrm>
            <a:off x="5921257" y="2287343"/>
            <a:ext cx="1040061" cy="24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Internet</a:t>
            </a:r>
          </a:p>
        </p:txBody>
      </p:sp>
      <p:pic>
        <p:nvPicPr>
          <p:cNvPr id="88" name="圖片 11">
            <a:extLst>
              <a:ext uri="{FF2B5EF4-FFF2-40B4-BE49-F238E27FC236}">
                <a16:creationId xmlns:a16="http://schemas.microsoft.com/office/drawing/2014/main" id="{8E1057FC-E2BA-426A-90C0-05C9CA8556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8854" y="2310731"/>
            <a:ext cx="587448" cy="444470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EC3D65AF-DCB8-41AD-A2B0-E305257FBF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536" y="3778919"/>
            <a:ext cx="1103635" cy="889347"/>
          </a:xfrm>
          <a:prstGeom prst="rect">
            <a:avLst/>
          </a:prstGeom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05AC492B-FA67-4CDE-9E02-E953F13FC39F}"/>
              </a:ext>
            </a:extLst>
          </p:cNvPr>
          <p:cNvSpPr/>
          <p:nvPr/>
        </p:nvSpPr>
        <p:spPr>
          <a:xfrm>
            <a:off x="4074822" y="4046299"/>
            <a:ext cx="53091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IoT</a:t>
            </a:r>
            <a:endParaRPr lang="zh-TW" altLang="en-US"/>
          </a:p>
        </p:txBody>
      </p:sp>
      <p:pic>
        <p:nvPicPr>
          <p:cNvPr id="94" name="圖片 93" descr="一張含有 監視器, 室內 的圖片&#10;&#10;自動產生的描述">
            <a:extLst>
              <a:ext uri="{FF2B5EF4-FFF2-40B4-BE49-F238E27FC236}">
                <a16:creationId xmlns:a16="http://schemas.microsoft.com/office/drawing/2014/main" id="{1031617D-2C83-4622-9870-4891E9B153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099" y="1081333"/>
            <a:ext cx="1531397" cy="957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53BBAA03-7A7D-4659-AB87-8930B48CEDAF}"/>
              </a:ext>
            </a:extLst>
          </p:cNvPr>
          <p:cNvCxnSpPr>
            <a:cxnSpLocks/>
            <a:stCxn id="94" idx="2"/>
          </p:cNvCxnSpPr>
          <p:nvPr/>
        </p:nvCxnSpPr>
        <p:spPr>
          <a:xfrm rot="5400000">
            <a:off x="7415555" y="1709025"/>
            <a:ext cx="511812" cy="1170674"/>
          </a:xfrm>
          <a:prstGeom prst="bentConnector2">
            <a:avLst/>
          </a:prstGeom>
          <a:ln w="1270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圖片 11">
            <a:extLst>
              <a:ext uri="{FF2B5EF4-FFF2-40B4-BE49-F238E27FC236}">
                <a16:creationId xmlns:a16="http://schemas.microsoft.com/office/drawing/2014/main" id="{6521B734-E81C-44F3-A519-A5AB081C78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93790">
            <a:off x="6871517" y="1797777"/>
            <a:ext cx="587448" cy="444470"/>
          </a:xfrm>
          <a:prstGeom prst="rect">
            <a:avLst/>
          </a:prstGeom>
        </p:spPr>
      </p:pic>
      <p:sp>
        <p:nvSpPr>
          <p:cNvPr id="107" name="矩形 106">
            <a:extLst>
              <a:ext uri="{FF2B5EF4-FFF2-40B4-BE49-F238E27FC236}">
                <a16:creationId xmlns:a16="http://schemas.microsoft.com/office/drawing/2014/main" id="{4CB71DB2-F6A6-4289-85AE-7B59195F32B8}"/>
              </a:ext>
            </a:extLst>
          </p:cNvPr>
          <p:cNvSpPr/>
          <p:nvPr/>
        </p:nvSpPr>
        <p:spPr>
          <a:xfrm>
            <a:off x="7036425" y="3122218"/>
            <a:ext cx="1954665" cy="51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(</a:t>
            </a:r>
            <a:r>
              <a:rPr lang="en-US" altLang="zh-TW" sz="120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先一層明碼的</a:t>
            </a:r>
            <a:r>
              <a:rPr lang="zh-TW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tunnel  + </a:t>
            </a:r>
            <a:r>
              <a:rPr lang="en-US" altLang="zh-TW" sz="120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再一層加密</a:t>
            </a:r>
            <a:r>
              <a:rPr lang="zh-TW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IPsec)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1BB40DC-E293-4FC3-B862-DB5CC174C528}"/>
              </a:ext>
            </a:extLst>
          </p:cNvPr>
          <p:cNvSpPr/>
          <p:nvPr/>
        </p:nvSpPr>
        <p:spPr>
          <a:xfrm>
            <a:off x="3058723" y="1496424"/>
            <a:ext cx="1791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NAS + 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vRouter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1" name="圖片 40" descr="一張含有 監視器, 室內 的圖片&#10;&#10;自動產生的描述">
            <a:extLst>
              <a:ext uri="{FF2B5EF4-FFF2-40B4-BE49-F238E27FC236}">
                <a16:creationId xmlns:a16="http://schemas.microsoft.com/office/drawing/2014/main" id="{7C2FE0EE-38BE-443A-8B21-5EA86F8DB1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43" y="1771688"/>
            <a:ext cx="2127554" cy="1329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D0E62541-3051-43FB-A99E-DF49A6880145}"/>
              </a:ext>
            </a:extLst>
          </p:cNvPr>
          <p:cNvSpPr/>
          <p:nvPr/>
        </p:nvSpPr>
        <p:spPr>
          <a:xfrm>
            <a:off x="5060343" y="4731953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C069307E-45C9-444C-A124-B1BEFCE15A3F}"/>
              </a:ext>
            </a:extLst>
          </p:cNvPr>
          <p:cNvSpPr/>
          <p:nvPr/>
        </p:nvSpPr>
        <p:spPr>
          <a:xfrm>
            <a:off x="5060343" y="4755547"/>
            <a:ext cx="1335622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192.168.99.1/24 </a:t>
            </a: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4DCF726C-D380-4707-98CE-E219CACE7595}"/>
              </a:ext>
            </a:extLst>
          </p:cNvPr>
          <p:cNvSpPr/>
          <p:nvPr/>
        </p:nvSpPr>
        <p:spPr>
          <a:xfrm>
            <a:off x="3105077" y="4734213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35C11DE6-3558-4013-A777-9CC39329A5B4}"/>
              </a:ext>
            </a:extLst>
          </p:cNvPr>
          <p:cNvSpPr/>
          <p:nvPr/>
        </p:nvSpPr>
        <p:spPr>
          <a:xfrm>
            <a:off x="3151788" y="4757807"/>
            <a:ext cx="124220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10.112.20.1/24 </a:t>
            </a:r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99D3117F-D39D-4415-9B3F-17DC6E1583BA}"/>
              </a:ext>
            </a:extLst>
          </p:cNvPr>
          <p:cNvSpPr/>
          <p:nvPr/>
        </p:nvSpPr>
        <p:spPr>
          <a:xfrm>
            <a:off x="914515" y="1093385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74D8B726-449E-41A2-B410-BD72235188A1}"/>
              </a:ext>
            </a:extLst>
          </p:cNvPr>
          <p:cNvSpPr/>
          <p:nvPr/>
        </p:nvSpPr>
        <p:spPr>
          <a:xfrm>
            <a:off x="918747" y="1116979"/>
            <a:ext cx="1327159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192.168.11.1/24 </a:t>
            </a:r>
          </a:p>
        </p:txBody>
      </p:sp>
      <p:pic>
        <p:nvPicPr>
          <p:cNvPr id="120" name="圖片 6">
            <a:extLst>
              <a:ext uri="{FF2B5EF4-FFF2-40B4-BE49-F238E27FC236}">
                <a16:creationId xmlns:a16="http://schemas.microsoft.com/office/drawing/2014/main" id="{3DFD319D-4CEF-400C-AE0B-C0AD6413E9D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0000"/>
          </a:blip>
          <a:stretch>
            <a:fillRect/>
          </a:stretch>
        </p:blipFill>
        <p:spPr>
          <a:xfrm>
            <a:off x="3410658" y="4820812"/>
            <a:ext cx="2227119" cy="71567"/>
          </a:xfrm>
          <a:prstGeom prst="rect">
            <a:avLst/>
          </a:prstGeom>
        </p:spPr>
      </p:pic>
      <p:pic>
        <p:nvPicPr>
          <p:cNvPr id="121" name="圖片 6">
            <a:extLst>
              <a:ext uri="{FF2B5EF4-FFF2-40B4-BE49-F238E27FC236}">
                <a16:creationId xmlns:a16="http://schemas.microsoft.com/office/drawing/2014/main" id="{0567542F-1C95-4269-BD26-5D8F739DFD6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0000"/>
          </a:blip>
          <a:stretch>
            <a:fillRect/>
          </a:stretch>
        </p:blipFill>
        <p:spPr>
          <a:xfrm>
            <a:off x="141468" y="4204784"/>
            <a:ext cx="1837974" cy="59062"/>
          </a:xfrm>
          <a:prstGeom prst="rect">
            <a:avLst/>
          </a:prstGeom>
        </p:spPr>
      </p:pic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CE0D7259-7B5E-476E-B701-0A6A1679F059}"/>
              </a:ext>
            </a:extLst>
          </p:cNvPr>
          <p:cNvSpPr/>
          <p:nvPr/>
        </p:nvSpPr>
        <p:spPr>
          <a:xfrm>
            <a:off x="7055017" y="2742265"/>
            <a:ext cx="1590820" cy="3475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20885A1-627C-440C-BA42-0EA3BCF733F6}"/>
              </a:ext>
            </a:extLst>
          </p:cNvPr>
          <p:cNvSpPr/>
          <p:nvPr/>
        </p:nvSpPr>
        <p:spPr>
          <a:xfrm>
            <a:off x="7142699" y="2733092"/>
            <a:ext cx="139320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VPN Tunnel</a:t>
            </a:r>
            <a:endParaRPr lang="zh-TW" altLang="en-US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4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A3003F04-1FB8-470A-A58F-04B37AE5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5" r="35453"/>
          <a:stretch/>
        </p:blipFill>
        <p:spPr>
          <a:xfrm rot="10800000">
            <a:off x="-70010" y="2883773"/>
            <a:ext cx="7915422" cy="724137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文字方塊 45">
            <a:extLst>
              <a:ext uri="{FF2B5EF4-FFF2-40B4-BE49-F238E27FC236}">
                <a16:creationId xmlns:a16="http://schemas.microsoft.com/office/drawing/2014/main" id="{4BEBABB4-0F6C-4879-9010-E509A1713A06}"/>
              </a:ext>
            </a:extLst>
          </p:cNvPr>
          <p:cNvSpPr txBox="1"/>
          <p:nvPr/>
        </p:nvSpPr>
        <p:spPr>
          <a:xfrm>
            <a:off x="1607435" y="3346266"/>
            <a:ext cx="923265" cy="20774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75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vRouter</a:t>
            </a:r>
            <a:endParaRPr lang="zh-TW" altLang="en-US" sz="7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D28FD41-2030-482E-A857-1DA6B929D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02" y="1442617"/>
            <a:ext cx="5852796" cy="12191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F6ACB3F-3714-4696-A3A2-5CBBDBF562EC}"/>
              </a:ext>
            </a:extLst>
          </p:cNvPr>
          <p:cNvSpPr/>
          <p:nvPr/>
        </p:nvSpPr>
        <p:spPr>
          <a:xfrm>
            <a:off x="2503408" y="2930371"/>
            <a:ext cx="512191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500" b="1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軟路由怎麼彈性分派網路</a:t>
            </a: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B81DD7FD-7310-46AB-B8FD-082ED883A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8500" y="3089287"/>
            <a:ext cx="874908" cy="2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9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9A7E98C6-48CF-442C-8C9F-FEA08FF2E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36" y="1176099"/>
            <a:ext cx="2197911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F25D51B-1E45-4A87-94D7-E4750515A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543" y="1178681"/>
            <a:ext cx="4612555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8D4282B-AB3C-47C1-9CFF-339E68C21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" y="1178681"/>
            <a:ext cx="2353815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1BA535D-3598-49A8-8946-826B22EDB6A8}"/>
              </a:ext>
            </a:extLst>
          </p:cNvPr>
          <p:cNvSpPr/>
          <p:nvPr/>
        </p:nvSpPr>
        <p:spPr>
          <a:xfrm>
            <a:off x="544307" y="1080638"/>
            <a:ext cx="1350410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92401" y="225610"/>
            <a:ext cx="9212837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latin typeface="Microsoft JhengHei"/>
                <a:ea typeface="Microsoft JhengHei"/>
                <a:cs typeface="Calibri"/>
              </a:rPr>
              <a:t>安全性隨時都有, 需要時立馬起一套防火牆保護您</a:t>
            </a: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544308" y="1107677"/>
            <a:ext cx="1320274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b="1" err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安裝</a:t>
            </a:r>
            <a:r>
              <a:rPr lang="zh-TW" altLang="en-US" sz="20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VM</a:t>
            </a:r>
            <a:endParaRPr lang="zh-TW" altLang="en-US" sz="2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E867180-3A1F-40D4-AF6B-B57D14191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51" y="1578401"/>
            <a:ext cx="2165275" cy="136914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AA9DE6A-3987-4CB1-A00B-A85221A23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915" y="1458999"/>
            <a:ext cx="4116568" cy="3150637"/>
          </a:xfrm>
          <a:prstGeom prst="rect">
            <a:avLst/>
          </a:prstGeom>
        </p:spPr>
      </p:pic>
      <p:pic>
        <p:nvPicPr>
          <p:cNvPr id="7" name="Picture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0117DFE-2820-437E-BD9C-7B5020700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238" y="1524603"/>
            <a:ext cx="2107176" cy="185031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593D7C5-898E-42C2-AB5C-B2E866AB3D2C}"/>
              </a:ext>
            </a:extLst>
          </p:cNvPr>
          <p:cNvSpPr/>
          <p:nvPr/>
        </p:nvSpPr>
        <p:spPr>
          <a:xfrm>
            <a:off x="144727" y="2293621"/>
            <a:ext cx="486505" cy="72270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3199FBB-FA82-447D-A67D-D4A5FCAFB9EE}"/>
              </a:ext>
            </a:extLst>
          </p:cNvPr>
          <p:cNvSpPr/>
          <p:nvPr/>
        </p:nvSpPr>
        <p:spPr>
          <a:xfrm>
            <a:off x="707744" y="2657697"/>
            <a:ext cx="408537" cy="200054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D290470-7551-4874-8F91-30CF1B9C52F8}"/>
              </a:ext>
            </a:extLst>
          </p:cNvPr>
          <p:cNvSpPr/>
          <p:nvPr/>
        </p:nvSpPr>
        <p:spPr>
          <a:xfrm>
            <a:off x="2441187" y="1080638"/>
            <a:ext cx="4416758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內容版面配置區 11">
            <a:extLst>
              <a:ext uri="{FF2B5EF4-FFF2-40B4-BE49-F238E27FC236}">
                <a16:creationId xmlns:a16="http://schemas.microsoft.com/office/drawing/2014/main" id="{E1931FEB-E542-4A88-9256-CADAA6B70A75}"/>
              </a:ext>
            </a:extLst>
          </p:cNvPr>
          <p:cNvSpPr txBox="1">
            <a:spLocks/>
          </p:cNvSpPr>
          <p:nvPr/>
        </p:nvSpPr>
        <p:spPr>
          <a:xfrm>
            <a:off x="2521927" y="1095255"/>
            <a:ext cx="4524063" cy="49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 =&gt; </a:t>
            </a:r>
            <a:r>
              <a:rPr lang="en-US" altLang="zh-TW" sz="2000" b="1" err="1">
                <a:latin typeface="微軟正黑體"/>
                <a:ea typeface="微軟正黑體"/>
                <a:sym typeface="Microsoft JhengHei"/>
              </a:rPr>
              <a:t>閒置網路埠</a:t>
            </a:r>
            <a:r>
              <a:rPr lang="zh-TW" altLang="en-US" sz="20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=&gt;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Firewall WAN</a:t>
            </a:r>
            <a:endParaRPr lang="zh-TW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FDEB3AC-1315-40FB-A790-61E0EE1D5789}"/>
              </a:ext>
            </a:extLst>
          </p:cNvPr>
          <p:cNvSpPr/>
          <p:nvPr/>
        </p:nvSpPr>
        <p:spPr>
          <a:xfrm>
            <a:off x="3863288" y="2757723"/>
            <a:ext cx="2135971" cy="14052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2D75F9F-E7E1-442D-ABAC-36A9C6D192B7}"/>
              </a:ext>
            </a:extLst>
          </p:cNvPr>
          <p:cNvSpPr/>
          <p:nvPr/>
        </p:nvSpPr>
        <p:spPr>
          <a:xfrm>
            <a:off x="3863288" y="3499026"/>
            <a:ext cx="2394389" cy="14052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23F89E9-9C0F-4475-9C96-0C3AFC470D07}"/>
              </a:ext>
            </a:extLst>
          </p:cNvPr>
          <p:cNvSpPr/>
          <p:nvPr/>
        </p:nvSpPr>
        <p:spPr>
          <a:xfrm>
            <a:off x="6999086" y="1078504"/>
            <a:ext cx="2025643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內容版面配置區 11">
            <a:extLst>
              <a:ext uri="{FF2B5EF4-FFF2-40B4-BE49-F238E27FC236}">
                <a16:creationId xmlns:a16="http://schemas.microsoft.com/office/drawing/2014/main" id="{345C0843-5791-464E-A7C3-655BC137F284}"/>
              </a:ext>
            </a:extLst>
          </p:cNvPr>
          <p:cNvSpPr txBox="1">
            <a:spLocks/>
          </p:cNvSpPr>
          <p:nvPr/>
        </p:nvSpPr>
        <p:spPr>
          <a:xfrm>
            <a:off x="6999087" y="1097591"/>
            <a:ext cx="1983853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0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完全隔離線路</a:t>
            </a:r>
            <a:endParaRPr lang="zh-TW" altLang="en-US" sz="2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29DF8A3-6B7C-4553-B49E-ACBD4B3213BD}"/>
              </a:ext>
            </a:extLst>
          </p:cNvPr>
          <p:cNvSpPr/>
          <p:nvPr/>
        </p:nvSpPr>
        <p:spPr>
          <a:xfrm>
            <a:off x="7035596" y="2564296"/>
            <a:ext cx="1865890" cy="11131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剪去對角角落 54">
            <a:extLst>
              <a:ext uri="{FF2B5EF4-FFF2-40B4-BE49-F238E27FC236}">
                <a16:creationId xmlns:a16="http://schemas.microsoft.com/office/drawing/2014/main" id="{597EAFF3-44F6-4964-BF6C-12B147F599C0}"/>
              </a:ext>
            </a:extLst>
          </p:cNvPr>
          <p:cNvSpPr/>
          <p:nvPr/>
        </p:nvSpPr>
        <p:spPr>
          <a:xfrm>
            <a:off x="7306289" y="3702735"/>
            <a:ext cx="1431570" cy="584914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11">
            <a:extLst>
              <a:ext uri="{FF2B5EF4-FFF2-40B4-BE49-F238E27FC236}">
                <a16:creationId xmlns:a16="http://schemas.microsoft.com/office/drawing/2014/main" id="{04833DCF-448F-40C1-A287-FF4265BAAA16}"/>
              </a:ext>
            </a:extLst>
          </p:cNvPr>
          <p:cNvSpPr txBox="1">
            <a:spLocks/>
          </p:cNvSpPr>
          <p:nvPr/>
        </p:nvSpPr>
        <p:spPr>
          <a:xfrm>
            <a:off x="7378931" y="3696180"/>
            <a:ext cx="1509304" cy="269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5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最後啟動</a:t>
            </a:r>
            <a:r>
              <a:rPr lang="zh-TW" altLang="en-US" sz="15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</a:t>
            </a:r>
            <a:endParaRPr lang="en-US" altLang="zh-TW" sz="15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FFB7211-765D-42CB-B613-4E808D21B29A}"/>
              </a:ext>
            </a:extLst>
          </p:cNvPr>
          <p:cNvSpPr/>
          <p:nvPr/>
        </p:nvSpPr>
        <p:spPr>
          <a:xfrm>
            <a:off x="7258297" y="3989345"/>
            <a:ext cx="1548246" cy="838021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11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AB7376F-A1AE-4BF2-9981-BAB9A09C2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297" y="4013022"/>
            <a:ext cx="1548246" cy="81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" name="圖片 6">
            <a:extLst>
              <a:ext uri="{FF2B5EF4-FFF2-40B4-BE49-F238E27FC236}">
                <a16:creationId xmlns:a16="http://schemas.microsoft.com/office/drawing/2014/main" id="{C2A255D9-E04D-4347-B415-9C12DAF7E1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7" y="3622213"/>
            <a:ext cx="1422750" cy="45719"/>
          </a:xfrm>
          <a:prstGeom prst="rect">
            <a:avLst/>
          </a:prstGeom>
        </p:spPr>
      </p:pic>
      <p:pic>
        <p:nvPicPr>
          <p:cNvPr id="58" name="圖片 6">
            <a:extLst>
              <a:ext uri="{FF2B5EF4-FFF2-40B4-BE49-F238E27FC236}">
                <a16:creationId xmlns:a16="http://schemas.microsoft.com/office/drawing/2014/main" id="{18421A6F-9F85-4068-B195-05AC8E409C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3199924" y="3201112"/>
            <a:ext cx="3587076" cy="83965"/>
          </a:xfrm>
          <a:prstGeom prst="rect">
            <a:avLst/>
          </a:prstGeom>
        </p:spPr>
      </p:pic>
      <p:pic>
        <p:nvPicPr>
          <p:cNvPr id="59" name="圖片 6">
            <a:extLst>
              <a:ext uri="{FF2B5EF4-FFF2-40B4-BE49-F238E27FC236}">
                <a16:creationId xmlns:a16="http://schemas.microsoft.com/office/drawing/2014/main" id="{D3E1B047-3753-42AB-9C15-CAE1195FC0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3219584" y="3919872"/>
            <a:ext cx="3587076" cy="8396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77AE4CC-D63D-4363-8E36-C5D3DCA760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11"/>
          <a:stretch/>
        </p:blipFill>
        <p:spPr>
          <a:xfrm>
            <a:off x="2896955" y="3782275"/>
            <a:ext cx="3920908" cy="229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6">
            <a:extLst>
              <a:ext uri="{FF2B5EF4-FFF2-40B4-BE49-F238E27FC236}">
                <a16:creationId xmlns:a16="http://schemas.microsoft.com/office/drawing/2014/main" id="{37220F0A-3DF3-4309-9743-6E4D37B117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6857946" y="2841188"/>
            <a:ext cx="2268978" cy="72912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479D3AD5-3F27-4351-BA78-0E8B9EF6E6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0594"/>
          <a:stretch/>
        </p:blipFill>
        <p:spPr>
          <a:xfrm>
            <a:off x="7263488" y="2936987"/>
            <a:ext cx="1509303" cy="73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D4D8835A-9B64-48DB-BD96-750ED619D251}"/>
              </a:ext>
            </a:extLst>
          </p:cNvPr>
          <p:cNvSpPr/>
          <p:nvPr/>
        </p:nvSpPr>
        <p:spPr>
          <a:xfrm>
            <a:off x="7456842" y="3016919"/>
            <a:ext cx="1107996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TW" altLang="en-US" b="1">
                <a:latin typeface="Microsoft JhengHei"/>
                <a:ea typeface="Microsoft JhengHei"/>
                <a:cs typeface="Calibri"/>
              </a:rPr>
              <a:t>網路封包</a:t>
            </a:r>
            <a:endParaRPr lang="en-US" altLang="zh-TW" b="1">
              <a:latin typeface="Microsoft JhengHei"/>
              <a:ea typeface="Microsoft JhengHei"/>
              <a:cs typeface="Calibri"/>
            </a:endParaRPr>
          </a:p>
          <a:p>
            <a:pPr algn="ctr">
              <a:lnSpc>
                <a:spcPts val="2000"/>
              </a:lnSpc>
            </a:pPr>
            <a:r>
              <a:rPr lang="zh-TW" altLang="en-US" b="1">
                <a:latin typeface="Microsoft JhengHei"/>
                <a:ea typeface="Microsoft JhengHei"/>
                <a:cs typeface="Calibri"/>
              </a:rPr>
              <a:t>滴水不漏</a:t>
            </a:r>
          </a:p>
        </p:txBody>
      </p:sp>
      <p:sp>
        <p:nvSpPr>
          <p:cNvPr id="66" name="矩形 11">
            <a:extLst>
              <a:ext uri="{FF2B5EF4-FFF2-40B4-BE49-F238E27FC236}">
                <a16:creationId xmlns:a16="http://schemas.microsoft.com/office/drawing/2014/main" id="{116F9F39-999D-4D5A-A05A-F90A54E077F3}"/>
              </a:ext>
            </a:extLst>
          </p:cNvPr>
          <p:cNvSpPr/>
          <p:nvPr/>
        </p:nvSpPr>
        <p:spPr>
          <a:xfrm>
            <a:off x="2890211" y="3628268"/>
            <a:ext cx="3901776" cy="154008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99306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93062 w 3864523"/>
              <a:gd name="connsiteY4" fmla="*/ 7885 h 289297"/>
              <a:gd name="connsiteX0" fmla="*/ 993062 w 3864523"/>
              <a:gd name="connsiteY0" fmla="*/ 0 h 281412"/>
              <a:gd name="connsiteX1" fmla="*/ 3360531 w 3864523"/>
              <a:gd name="connsiteY1" fmla="*/ 29245 h 281412"/>
              <a:gd name="connsiteX2" fmla="*/ 3864523 w 3864523"/>
              <a:gd name="connsiteY2" fmla="*/ 273834 h 281412"/>
              <a:gd name="connsiteX3" fmla="*/ 0 w 3864523"/>
              <a:gd name="connsiteY3" fmla="*/ 281412 h 281412"/>
              <a:gd name="connsiteX4" fmla="*/ 993062 w 3864523"/>
              <a:gd name="connsiteY4" fmla="*/ 0 h 281412"/>
              <a:gd name="connsiteX0" fmla="*/ 993062 w 3901776"/>
              <a:gd name="connsiteY0" fmla="*/ 0 h 281412"/>
              <a:gd name="connsiteX1" fmla="*/ 3360531 w 3901776"/>
              <a:gd name="connsiteY1" fmla="*/ 29245 h 281412"/>
              <a:gd name="connsiteX2" fmla="*/ 3901776 w 3901776"/>
              <a:gd name="connsiteY2" fmla="*/ 273834 h 281412"/>
              <a:gd name="connsiteX3" fmla="*/ 0 w 3901776"/>
              <a:gd name="connsiteY3" fmla="*/ 281412 h 281412"/>
              <a:gd name="connsiteX4" fmla="*/ 993062 w 3901776"/>
              <a:gd name="connsiteY4" fmla="*/ 0 h 2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776" h="281412">
                <a:moveTo>
                  <a:pt x="993062" y="0"/>
                </a:moveTo>
                <a:lnTo>
                  <a:pt x="3360531" y="29245"/>
                </a:lnTo>
                <a:lnTo>
                  <a:pt x="3901776" y="273834"/>
                </a:lnTo>
                <a:lnTo>
                  <a:pt x="0" y="281412"/>
                </a:lnTo>
                <a:lnTo>
                  <a:pt x="99306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6799C70B-3298-4DBD-8359-9DBA56A67C71}"/>
              </a:ext>
            </a:extLst>
          </p:cNvPr>
          <p:cNvSpPr/>
          <p:nvPr/>
        </p:nvSpPr>
        <p:spPr>
          <a:xfrm>
            <a:off x="2890210" y="2902880"/>
            <a:ext cx="3864523" cy="158323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4523" h="289297">
                <a:moveTo>
                  <a:pt x="962582" y="7885"/>
                </a:moveTo>
                <a:lnTo>
                  <a:pt x="3109918" y="0"/>
                </a:lnTo>
                <a:lnTo>
                  <a:pt x="3864523" y="281719"/>
                </a:lnTo>
                <a:lnTo>
                  <a:pt x="0" y="289297"/>
                </a:lnTo>
                <a:lnTo>
                  <a:pt x="962582" y="788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6078EDF-F672-46CC-A341-99A0413B36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610" y="3034317"/>
            <a:ext cx="3902390" cy="229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矩形 11">
            <a:extLst>
              <a:ext uri="{FF2B5EF4-FFF2-40B4-BE49-F238E27FC236}">
                <a16:creationId xmlns:a16="http://schemas.microsoft.com/office/drawing/2014/main" id="{F725FC46-0E69-45D1-9792-B1B58EC3DD2E}"/>
              </a:ext>
            </a:extLst>
          </p:cNvPr>
          <p:cNvSpPr/>
          <p:nvPr/>
        </p:nvSpPr>
        <p:spPr>
          <a:xfrm>
            <a:off x="6544423" y="2673387"/>
            <a:ext cx="2594790" cy="121375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278476 w 3180417"/>
              <a:gd name="connsiteY0" fmla="*/ 7885 h 281719"/>
              <a:gd name="connsiteX1" fmla="*/ 2425812 w 3180417"/>
              <a:gd name="connsiteY1" fmla="*/ 0 h 281719"/>
              <a:gd name="connsiteX2" fmla="*/ 3180417 w 3180417"/>
              <a:gd name="connsiteY2" fmla="*/ 281719 h 281719"/>
              <a:gd name="connsiteX3" fmla="*/ 0 w 3180417"/>
              <a:gd name="connsiteY3" fmla="*/ 171718 h 281719"/>
              <a:gd name="connsiteX4" fmla="*/ 278476 w 3180417"/>
              <a:gd name="connsiteY4" fmla="*/ 7885 h 281719"/>
              <a:gd name="connsiteX0" fmla="*/ 501996 w 3180417"/>
              <a:gd name="connsiteY0" fmla="*/ 0 h 310964"/>
              <a:gd name="connsiteX1" fmla="*/ 2425812 w 3180417"/>
              <a:gd name="connsiteY1" fmla="*/ 29245 h 310964"/>
              <a:gd name="connsiteX2" fmla="*/ 3180417 w 3180417"/>
              <a:gd name="connsiteY2" fmla="*/ 310964 h 310964"/>
              <a:gd name="connsiteX3" fmla="*/ 0 w 3180417"/>
              <a:gd name="connsiteY3" fmla="*/ 200963 h 310964"/>
              <a:gd name="connsiteX4" fmla="*/ 501996 w 3180417"/>
              <a:gd name="connsiteY4" fmla="*/ 0 h 310964"/>
              <a:gd name="connsiteX0" fmla="*/ 501996 w 3180417"/>
              <a:gd name="connsiteY0" fmla="*/ 14074 h 325038"/>
              <a:gd name="connsiteX1" fmla="*/ 2368238 w 3180417"/>
              <a:gd name="connsiteY1" fmla="*/ 0 h 325038"/>
              <a:gd name="connsiteX2" fmla="*/ 3180417 w 3180417"/>
              <a:gd name="connsiteY2" fmla="*/ 325038 h 325038"/>
              <a:gd name="connsiteX3" fmla="*/ 0 w 3180417"/>
              <a:gd name="connsiteY3" fmla="*/ 215037 h 325038"/>
              <a:gd name="connsiteX4" fmla="*/ 501996 w 3180417"/>
              <a:gd name="connsiteY4" fmla="*/ 14074 h 325038"/>
              <a:gd name="connsiteX0" fmla="*/ 501996 w 2594790"/>
              <a:gd name="connsiteY0" fmla="*/ 14074 h 221783"/>
              <a:gd name="connsiteX1" fmla="*/ 2368238 w 2594790"/>
              <a:gd name="connsiteY1" fmla="*/ 0 h 221783"/>
              <a:gd name="connsiteX2" fmla="*/ 2594790 w 2594790"/>
              <a:gd name="connsiteY2" fmla="*/ 221783 h 221783"/>
              <a:gd name="connsiteX3" fmla="*/ 0 w 2594790"/>
              <a:gd name="connsiteY3" fmla="*/ 215037 h 221783"/>
              <a:gd name="connsiteX4" fmla="*/ 501996 w 2594790"/>
              <a:gd name="connsiteY4" fmla="*/ 14074 h 22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4790" h="221783">
                <a:moveTo>
                  <a:pt x="501996" y="14074"/>
                </a:moveTo>
                <a:lnTo>
                  <a:pt x="2368238" y="0"/>
                </a:lnTo>
                <a:lnTo>
                  <a:pt x="2594790" y="221783"/>
                </a:lnTo>
                <a:lnTo>
                  <a:pt x="0" y="215037"/>
                </a:lnTo>
                <a:lnTo>
                  <a:pt x="501996" y="14074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FA97169A-3C4B-4F23-B7DB-CDC6FFB05C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573" y="2781161"/>
            <a:ext cx="2550947" cy="112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矩形 11">
            <a:extLst>
              <a:ext uri="{FF2B5EF4-FFF2-40B4-BE49-F238E27FC236}">
                <a16:creationId xmlns:a16="http://schemas.microsoft.com/office/drawing/2014/main" id="{AA2DAD03-49DB-4955-9C2B-0E8A1D37571B}"/>
              </a:ext>
            </a:extLst>
          </p:cNvPr>
          <p:cNvSpPr/>
          <p:nvPr/>
        </p:nvSpPr>
        <p:spPr>
          <a:xfrm>
            <a:off x="314773" y="2849432"/>
            <a:ext cx="1589255" cy="184226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255" h="336629">
                <a:moveTo>
                  <a:pt x="468892" y="41"/>
                </a:moveTo>
                <a:lnTo>
                  <a:pt x="800307" y="0"/>
                </a:lnTo>
                <a:lnTo>
                  <a:pt x="1589255" y="336629"/>
                </a:lnTo>
                <a:lnTo>
                  <a:pt x="0" y="336362"/>
                </a:lnTo>
                <a:lnTo>
                  <a:pt x="468892" y="41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AEC2CC8-3DD9-4344-9424-C84488C039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94" y="3033658"/>
            <a:ext cx="1607774" cy="837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矩形 11">
            <a:extLst>
              <a:ext uri="{FF2B5EF4-FFF2-40B4-BE49-F238E27FC236}">
                <a16:creationId xmlns:a16="http://schemas.microsoft.com/office/drawing/2014/main" id="{8E712DB7-10BC-4F1B-A179-235023B531CB}"/>
              </a:ext>
            </a:extLst>
          </p:cNvPr>
          <p:cNvSpPr/>
          <p:nvPr/>
        </p:nvSpPr>
        <p:spPr>
          <a:xfrm>
            <a:off x="32194" y="2371635"/>
            <a:ext cx="767830" cy="59830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219900 w 3121841"/>
              <a:gd name="connsiteY0" fmla="*/ 7885 h 281719"/>
              <a:gd name="connsiteX1" fmla="*/ 2367236 w 3121841"/>
              <a:gd name="connsiteY1" fmla="*/ 0 h 281719"/>
              <a:gd name="connsiteX2" fmla="*/ 3121841 w 3121841"/>
              <a:gd name="connsiteY2" fmla="*/ 281719 h 281719"/>
              <a:gd name="connsiteX3" fmla="*/ 0 w 3121841"/>
              <a:gd name="connsiteY3" fmla="*/ 108877 h 281719"/>
              <a:gd name="connsiteX4" fmla="*/ 219900 w 3121841"/>
              <a:gd name="connsiteY4" fmla="*/ 7885 h 281719"/>
              <a:gd name="connsiteX0" fmla="*/ 219900 w 2367236"/>
              <a:gd name="connsiteY0" fmla="*/ 7885 h 124833"/>
              <a:gd name="connsiteX1" fmla="*/ 2367236 w 2367236"/>
              <a:gd name="connsiteY1" fmla="*/ 0 h 124833"/>
              <a:gd name="connsiteX2" fmla="*/ 795058 w 2367236"/>
              <a:gd name="connsiteY2" fmla="*/ 124833 h 124833"/>
              <a:gd name="connsiteX3" fmla="*/ 0 w 2367236"/>
              <a:gd name="connsiteY3" fmla="*/ 108877 h 124833"/>
              <a:gd name="connsiteX4" fmla="*/ 219900 w 2367236"/>
              <a:gd name="connsiteY4" fmla="*/ 7885 h 124833"/>
              <a:gd name="connsiteX0" fmla="*/ 219900 w 795058"/>
              <a:gd name="connsiteY0" fmla="*/ 41 h 116989"/>
              <a:gd name="connsiteX1" fmla="*/ 611416 w 795058"/>
              <a:gd name="connsiteY1" fmla="*/ 0 h 116989"/>
              <a:gd name="connsiteX2" fmla="*/ 795058 w 795058"/>
              <a:gd name="connsiteY2" fmla="*/ 116989 h 116989"/>
              <a:gd name="connsiteX3" fmla="*/ 0 w 795058"/>
              <a:gd name="connsiteY3" fmla="*/ 101033 h 116989"/>
              <a:gd name="connsiteX4" fmla="*/ 219900 w 795058"/>
              <a:gd name="connsiteY4" fmla="*/ 41 h 116989"/>
              <a:gd name="connsiteX0" fmla="*/ 219900 w 795058"/>
              <a:gd name="connsiteY0" fmla="*/ 41 h 116989"/>
              <a:gd name="connsiteX1" fmla="*/ 611416 w 795058"/>
              <a:gd name="connsiteY1" fmla="*/ 0 h 116989"/>
              <a:gd name="connsiteX2" fmla="*/ 795058 w 795058"/>
              <a:gd name="connsiteY2" fmla="*/ 116989 h 116989"/>
              <a:gd name="connsiteX3" fmla="*/ 308154 w 795058"/>
              <a:gd name="connsiteY3" fmla="*/ 102649 h 116989"/>
              <a:gd name="connsiteX4" fmla="*/ 0 w 795058"/>
              <a:gd name="connsiteY4" fmla="*/ 101033 h 116989"/>
              <a:gd name="connsiteX5" fmla="*/ 219900 w 795058"/>
              <a:gd name="connsiteY5" fmla="*/ 41 h 116989"/>
              <a:gd name="connsiteX0" fmla="*/ 192672 w 767830"/>
              <a:gd name="connsiteY0" fmla="*/ 41 h 116989"/>
              <a:gd name="connsiteX1" fmla="*/ 584188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92672 w 767830"/>
              <a:gd name="connsiteY5" fmla="*/ 41 h 116989"/>
              <a:gd name="connsiteX0" fmla="*/ 120065 w 767830"/>
              <a:gd name="connsiteY0" fmla="*/ 40 h 116989"/>
              <a:gd name="connsiteX1" fmla="*/ 584188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20065 w 767830"/>
              <a:gd name="connsiteY5" fmla="*/ 40 h 116989"/>
              <a:gd name="connsiteX0" fmla="*/ 120065 w 767830"/>
              <a:gd name="connsiteY0" fmla="*/ 40 h 116989"/>
              <a:gd name="connsiteX1" fmla="*/ 593264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20065 w 767830"/>
              <a:gd name="connsiteY5" fmla="*/ 40 h 116989"/>
              <a:gd name="connsiteX0" fmla="*/ 120065 w 767830"/>
              <a:gd name="connsiteY0" fmla="*/ 40 h 109325"/>
              <a:gd name="connsiteX1" fmla="*/ 593264 w 767830"/>
              <a:gd name="connsiteY1" fmla="*/ 0 h 109325"/>
              <a:gd name="connsiteX2" fmla="*/ 767830 w 767830"/>
              <a:gd name="connsiteY2" fmla="*/ 108697 h 109325"/>
              <a:gd name="connsiteX3" fmla="*/ 280926 w 767830"/>
              <a:gd name="connsiteY3" fmla="*/ 102649 h 109325"/>
              <a:gd name="connsiteX4" fmla="*/ 0 w 767830"/>
              <a:gd name="connsiteY4" fmla="*/ 109325 h 109325"/>
              <a:gd name="connsiteX5" fmla="*/ 120065 w 767830"/>
              <a:gd name="connsiteY5" fmla="*/ 40 h 10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830" h="109325">
                <a:moveTo>
                  <a:pt x="120065" y="40"/>
                </a:moveTo>
                <a:lnTo>
                  <a:pt x="593264" y="0"/>
                </a:lnTo>
                <a:lnTo>
                  <a:pt x="767830" y="108697"/>
                </a:lnTo>
                <a:lnTo>
                  <a:pt x="280926" y="102649"/>
                </a:lnTo>
                <a:lnTo>
                  <a:pt x="0" y="109325"/>
                </a:lnTo>
                <a:lnTo>
                  <a:pt x="120065" y="4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A8B8C85-61D9-4909-9FD0-DF1F56F0BA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9" y="2422145"/>
            <a:ext cx="787938" cy="162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350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圖片 116">
            <a:extLst>
              <a:ext uri="{FF2B5EF4-FFF2-40B4-BE49-F238E27FC236}">
                <a16:creationId xmlns:a16="http://schemas.microsoft.com/office/drawing/2014/main" id="{8A34A151-1B4B-4B7D-BF29-B354FE9D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031" y="2445075"/>
            <a:ext cx="2451969" cy="9098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6">
            <a:extLst>
              <a:ext uri="{FF2B5EF4-FFF2-40B4-BE49-F238E27FC236}">
                <a16:creationId xmlns:a16="http://schemas.microsoft.com/office/drawing/2014/main" id="{9C3F012E-A09E-4461-85A4-9D7CB970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757452" y="4939385"/>
            <a:ext cx="5552300" cy="17841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EEDA748-E796-44AD-9416-B658408DF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22" y="1064589"/>
            <a:ext cx="5985561" cy="39349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-4405" y="227172"/>
            <a:ext cx="9212837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Calibri"/>
              </a:rPr>
              <a:t>防火牆: 網路路徑依需求可隨時動態的配置與調整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3B656C9-9BE0-4C44-9834-56231F2E73CF}"/>
              </a:ext>
            </a:extLst>
          </p:cNvPr>
          <p:cNvSpPr/>
          <p:nvPr/>
        </p:nvSpPr>
        <p:spPr>
          <a:xfrm>
            <a:off x="5009637" y="2753683"/>
            <a:ext cx="1155304" cy="556711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48A13F5-08BF-49DF-A937-452F14EF2769}"/>
              </a:ext>
            </a:extLst>
          </p:cNvPr>
          <p:cNvSpPr/>
          <p:nvPr/>
        </p:nvSpPr>
        <p:spPr>
          <a:xfrm>
            <a:off x="3399410" y="2752748"/>
            <a:ext cx="1172590" cy="436350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61AA577-3F7C-4E5B-B1FC-5E5357F4E18E}"/>
              </a:ext>
            </a:extLst>
          </p:cNvPr>
          <p:cNvSpPr/>
          <p:nvPr/>
        </p:nvSpPr>
        <p:spPr>
          <a:xfrm>
            <a:off x="1793349" y="3274187"/>
            <a:ext cx="1172590" cy="556711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6">
            <a:extLst>
              <a:ext uri="{FF2B5EF4-FFF2-40B4-BE49-F238E27FC236}">
                <a16:creationId xmlns:a16="http://schemas.microsoft.com/office/drawing/2014/main" id="{E00931FF-319A-47B1-BE39-CC5742DB6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22" y="4755325"/>
            <a:ext cx="1400355" cy="45719"/>
          </a:xfrm>
          <a:prstGeom prst="rect">
            <a:avLst/>
          </a:prstGeom>
        </p:spPr>
      </p:pic>
      <p:cxnSp>
        <p:nvCxnSpPr>
          <p:cNvPr id="41" name="直線箭頭接點 30">
            <a:extLst>
              <a:ext uri="{FF2B5EF4-FFF2-40B4-BE49-F238E27FC236}">
                <a16:creationId xmlns:a16="http://schemas.microsoft.com/office/drawing/2014/main" id="{6E81F878-CD25-4FC8-AF8C-B9D3A6070B9F}"/>
              </a:ext>
            </a:extLst>
          </p:cNvPr>
          <p:cNvCxnSpPr>
            <a:cxnSpLocks/>
          </p:cNvCxnSpPr>
          <p:nvPr/>
        </p:nvCxnSpPr>
        <p:spPr>
          <a:xfrm flipH="1">
            <a:off x="6154560" y="3507887"/>
            <a:ext cx="1821240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箭頭接點 30">
            <a:extLst>
              <a:ext uri="{FF2B5EF4-FFF2-40B4-BE49-F238E27FC236}">
                <a16:creationId xmlns:a16="http://schemas.microsoft.com/office/drawing/2014/main" id="{899BA45D-DDEE-4C38-83F2-312F2373FB55}"/>
              </a:ext>
            </a:extLst>
          </p:cNvPr>
          <p:cNvCxnSpPr>
            <a:cxnSpLocks/>
          </p:cNvCxnSpPr>
          <p:nvPr/>
        </p:nvCxnSpPr>
        <p:spPr>
          <a:xfrm flipH="1">
            <a:off x="2959455" y="4703454"/>
            <a:ext cx="264747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FE42FDC2-BE0D-4552-AA9C-4E522513E9E3}"/>
              </a:ext>
            </a:extLst>
          </p:cNvPr>
          <p:cNvCxnSpPr>
            <a:cxnSpLocks/>
          </p:cNvCxnSpPr>
          <p:nvPr/>
        </p:nvCxnSpPr>
        <p:spPr>
          <a:xfrm>
            <a:off x="3224202" y="3491839"/>
            <a:ext cx="0" cy="1229504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3FA55ED6-0C16-473C-B867-D43E97752059}"/>
              </a:ext>
            </a:extLst>
          </p:cNvPr>
          <p:cNvCxnSpPr>
            <a:cxnSpLocks/>
          </p:cNvCxnSpPr>
          <p:nvPr/>
        </p:nvCxnSpPr>
        <p:spPr>
          <a:xfrm>
            <a:off x="3207990" y="3505459"/>
            <a:ext cx="229116" cy="0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橢圓 62">
            <a:extLst>
              <a:ext uri="{FF2B5EF4-FFF2-40B4-BE49-F238E27FC236}">
                <a16:creationId xmlns:a16="http://schemas.microsoft.com/office/drawing/2014/main" id="{8B7475E4-44A3-44B5-BBA1-D1200B427CBD}"/>
              </a:ext>
            </a:extLst>
          </p:cNvPr>
          <p:cNvSpPr/>
          <p:nvPr/>
        </p:nvSpPr>
        <p:spPr>
          <a:xfrm>
            <a:off x="-410063" y="4328720"/>
            <a:ext cx="1886447" cy="24533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C76CBA5D-F251-4455-8409-B19FDBFE0938}"/>
              </a:ext>
            </a:extLst>
          </p:cNvPr>
          <p:cNvSpPr/>
          <p:nvPr/>
        </p:nvSpPr>
        <p:spPr>
          <a:xfrm>
            <a:off x="183813" y="4350756"/>
            <a:ext cx="1886447" cy="24533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2" name="直線箭頭接點 30">
            <a:extLst>
              <a:ext uri="{FF2B5EF4-FFF2-40B4-BE49-F238E27FC236}">
                <a16:creationId xmlns:a16="http://schemas.microsoft.com/office/drawing/2014/main" id="{364AE223-B802-4CCA-9566-BDE68678C048}"/>
              </a:ext>
            </a:extLst>
          </p:cNvPr>
          <p:cNvCxnSpPr>
            <a:cxnSpLocks/>
          </p:cNvCxnSpPr>
          <p:nvPr/>
        </p:nvCxnSpPr>
        <p:spPr>
          <a:xfrm flipH="1">
            <a:off x="1136023" y="3830898"/>
            <a:ext cx="533390" cy="0"/>
          </a:xfrm>
          <a:prstGeom prst="straightConnector1">
            <a:avLst/>
          </a:prstGeom>
          <a:ln w="38100">
            <a:gradFill>
              <a:gsLst>
                <a:gs pos="0">
                  <a:srgbClr val="63D8F5"/>
                </a:gs>
                <a:gs pos="50000">
                  <a:srgbClr val="2C6FD0"/>
                </a:gs>
                <a:gs pos="100000">
                  <a:srgbClr val="2C6FD0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6B635E3C-67A4-4FE6-8982-61CF404B12C6}"/>
              </a:ext>
            </a:extLst>
          </p:cNvPr>
          <p:cNvCxnSpPr>
            <a:cxnSpLocks/>
          </p:cNvCxnSpPr>
          <p:nvPr/>
        </p:nvCxnSpPr>
        <p:spPr>
          <a:xfrm>
            <a:off x="1669413" y="3810526"/>
            <a:ext cx="0" cy="883522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05924808-4264-4C15-A8D3-FACAEF6A2F6A}"/>
              </a:ext>
            </a:extLst>
          </p:cNvPr>
          <p:cNvCxnSpPr>
            <a:cxnSpLocks/>
          </p:cNvCxnSpPr>
          <p:nvPr/>
        </p:nvCxnSpPr>
        <p:spPr>
          <a:xfrm>
            <a:off x="1669011" y="4676159"/>
            <a:ext cx="155240" cy="0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A693FD37-18F9-4C4B-8F17-F1DF2B1235CE}"/>
              </a:ext>
            </a:extLst>
          </p:cNvPr>
          <p:cNvSpPr/>
          <p:nvPr/>
        </p:nvSpPr>
        <p:spPr>
          <a:xfrm>
            <a:off x="1419174" y="4116304"/>
            <a:ext cx="474697" cy="196938"/>
          </a:xfrm>
          <a:prstGeom prst="roundRect">
            <a:avLst>
              <a:gd name="adj" fmla="val 50000"/>
            </a:avLst>
          </a:prstGeom>
          <a:gradFill>
            <a:gsLst>
              <a:gs pos="35000">
                <a:srgbClr val="38A2FA"/>
              </a:gs>
              <a:gs pos="100000">
                <a:srgbClr val="2980FF"/>
              </a:gs>
              <a:gs pos="0">
                <a:srgbClr val="63D8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2618626-3539-4133-95E4-5C88C8B481A9}"/>
              </a:ext>
            </a:extLst>
          </p:cNvPr>
          <p:cNvSpPr/>
          <p:nvPr/>
        </p:nvSpPr>
        <p:spPr>
          <a:xfrm>
            <a:off x="1283380" y="4083538"/>
            <a:ext cx="754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</a:t>
            </a:r>
          </a:p>
        </p:txBody>
      </p:sp>
      <p:cxnSp>
        <p:nvCxnSpPr>
          <p:cNvPr id="89" name="直線箭頭接點 30">
            <a:extLst>
              <a:ext uri="{FF2B5EF4-FFF2-40B4-BE49-F238E27FC236}">
                <a16:creationId xmlns:a16="http://schemas.microsoft.com/office/drawing/2014/main" id="{FBD31266-166F-4CDA-B7A7-15D3F2C5B923}"/>
              </a:ext>
            </a:extLst>
          </p:cNvPr>
          <p:cNvCxnSpPr>
            <a:cxnSpLocks/>
          </p:cNvCxnSpPr>
          <p:nvPr/>
        </p:nvCxnSpPr>
        <p:spPr>
          <a:xfrm>
            <a:off x="1031595" y="3556941"/>
            <a:ext cx="737500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圖形 70">
            <a:extLst>
              <a:ext uri="{FF2B5EF4-FFF2-40B4-BE49-F238E27FC236}">
                <a16:creationId xmlns:a16="http://schemas.microsoft.com/office/drawing/2014/main" id="{15BC8BB7-DEB1-42AF-86AA-BA51DCADE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" y="3318004"/>
            <a:ext cx="1092293" cy="753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6974E0D4-3D43-4025-ADD0-E8ECA514B7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4020254"/>
            <a:ext cx="467823" cy="467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美工圖案 的圖片&#10;&#10;自動產生的描述">
            <a:extLst>
              <a:ext uri="{FF2B5EF4-FFF2-40B4-BE49-F238E27FC236}">
                <a16:creationId xmlns:a16="http://schemas.microsoft.com/office/drawing/2014/main" id="{1AF750F5-E74D-4DDB-8F2E-9D16F80EF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00" y="4024803"/>
            <a:ext cx="467823" cy="470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直線箭頭接點 30">
            <a:extLst>
              <a:ext uri="{FF2B5EF4-FFF2-40B4-BE49-F238E27FC236}">
                <a16:creationId xmlns:a16="http://schemas.microsoft.com/office/drawing/2014/main" id="{8E3A557C-2029-4C94-AD72-C5B7402C1479}"/>
              </a:ext>
            </a:extLst>
          </p:cNvPr>
          <p:cNvCxnSpPr>
            <a:cxnSpLocks/>
          </p:cNvCxnSpPr>
          <p:nvPr/>
        </p:nvCxnSpPr>
        <p:spPr>
          <a:xfrm>
            <a:off x="2661910" y="3010764"/>
            <a:ext cx="737500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DA61477B-35FD-4C96-93AD-7CB55C02422B}"/>
              </a:ext>
            </a:extLst>
          </p:cNvPr>
          <p:cNvCxnSpPr>
            <a:cxnSpLocks/>
          </p:cNvCxnSpPr>
          <p:nvPr/>
        </p:nvCxnSpPr>
        <p:spPr>
          <a:xfrm>
            <a:off x="2675330" y="2997450"/>
            <a:ext cx="0" cy="269981"/>
          </a:xfrm>
          <a:prstGeom prst="line">
            <a:avLst/>
          </a:prstGeom>
          <a:ln w="38100">
            <a:solidFill>
              <a:srgbClr val="C543C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箭頭接點 30">
            <a:extLst>
              <a:ext uri="{FF2B5EF4-FFF2-40B4-BE49-F238E27FC236}">
                <a16:creationId xmlns:a16="http://schemas.microsoft.com/office/drawing/2014/main" id="{B5A28D1A-C11A-46AC-A6A3-F497A786DB99}"/>
              </a:ext>
            </a:extLst>
          </p:cNvPr>
          <p:cNvCxnSpPr>
            <a:cxnSpLocks/>
          </p:cNvCxnSpPr>
          <p:nvPr/>
        </p:nvCxnSpPr>
        <p:spPr>
          <a:xfrm>
            <a:off x="4567451" y="3014792"/>
            <a:ext cx="459295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圖片 99">
            <a:extLst>
              <a:ext uri="{FF2B5EF4-FFF2-40B4-BE49-F238E27FC236}">
                <a16:creationId xmlns:a16="http://schemas.microsoft.com/office/drawing/2014/main" id="{17468BA3-D45E-4FFD-8E76-78B292A3E0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916" y="3688896"/>
            <a:ext cx="755855" cy="396251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981B9D93-500D-4C2C-88B1-2D75E5608A07}"/>
              </a:ext>
            </a:extLst>
          </p:cNvPr>
          <p:cNvCxnSpPr>
            <a:cxnSpLocks/>
          </p:cNvCxnSpPr>
          <p:nvPr/>
        </p:nvCxnSpPr>
        <p:spPr>
          <a:xfrm>
            <a:off x="7982890" y="3487290"/>
            <a:ext cx="0" cy="734349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箭頭接點 30">
            <a:extLst>
              <a:ext uri="{FF2B5EF4-FFF2-40B4-BE49-F238E27FC236}">
                <a16:creationId xmlns:a16="http://schemas.microsoft.com/office/drawing/2014/main" id="{2EFFD933-46F2-4E39-A825-0C8CDAB6900E}"/>
              </a:ext>
            </a:extLst>
          </p:cNvPr>
          <p:cNvCxnSpPr>
            <a:cxnSpLocks/>
          </p:cNvCxnSpPr>
          <p:nvPr/>
        </p:nvCxnSpPr>
        <p:spPr>
          <a:xfrm>
            <a:off x="6170749" y="2998454"/>
            <a:ext cx="571245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圖形 103">
            <a:extLst>
              <a:ext uri="{FF2B5EF4-FFF2-40B4-BE49-F238E27FC236}">
                <a16:creationId xmlns:a16="http://schemas.microsoft.com/office/drawing/2014/main" id="{9C751E83-C961-45D9-A5C6-ED5D36F59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02029" y="2656613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F511BB92-634F-4EDF-82FD-363F3BAF7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7183" y="2742931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73DE6BA1-7443-4596-85D6-C1E51E9600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04030" y="2737505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5F85A77A-E670-4533-B5B1-B52D9EDC4D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0747" y="2737914"/>
            <a:ext cx="357850" cy="238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圖形 107">
            <a:extLst>
              <a:ext uri="{FF2B5EF4-FFF2-40B4-BE49-F238E27FC236}">
                <a16:creationId xmlns:a16="http://schemas.microsoft.com/office/drawing/2014/main" id="{E37ED72F-7A7F-4E03-85E1-BF00DD8336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03091" y="2987957"/>
            <a:ext cx="144020" cy="237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圖形 108">
            <a:extLst>
              <a:ext uri="{FF2B5EF4-FFF2-40B4-BE49-F238E27FC236}">
                <a16:creationId xmlns:a16="http://schemas.microsoft.com/office/drawing/2014/main" id="{21ECD8AB-C28F-4EBA-AFA8-353F4DE2B8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3513404">
            <a:off x="8418604" y="2791414"/>
            <a:ext cx="135142" cy="79369"/>
          </a:xfrm>
          <a:prstGeom prst="rect">
            <a:avLst/>
          </a:prstGeom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B72D65DC-4D32-4A12-9FAB-E4A5AB6D5C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43720">
            <a:off x="8435538" y="3026610"/>
            <a:ext cx="135142" cy="79369"/>
          </a:xfrm>
          <a:prstGeom prst="rect">
            <a:avLst/>
          </a:prstGeom>
        </p:spPr>
      </p:pic>
      <p:pic>
        <p:nvPicPr>
          <p:cNvPr id="119" name="圖片 118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760393A9-BD1E-4E41-ADDF-22FCA5CA0E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224" y="2752748"/>
            <a:ext cx="18961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圖片 119">
            <a:extLst>
              <a:ext uri="{FF2B5EF4-FFF2-40B4-BE49-F238E27FC236}">
                <a16:creationId xmlns:a16="http://schemas.microsoft.com/office/drawing/2014/main" id="{0B27646D-DF88-4FB0-A64F-9CF60F0473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030" y="2105767"/>
            <a:ext cx="2516402" cy="599941"/>
          </a:xfrm>
          <a:prstGeom prst="rect">
            <a:avLst/>
          </a:prstGeom>
        </p:spPr>
      </p:pic>
      <p:sp>
        <p:nvSpPr>
          <p:cNvPr id="111" name="矩形 110">
            <a:extLst>
              <a:ext uri="{FF2B5EF4-FFF2-40B4-BE49-F238E27FC236}">
                <a16:creationId xmlns:a16="http://schemas.microsoft.com/office/drawing/2014/main" id="{ED47C1A7-7259-4D49-A20F-C7FAE4BB8B69}"/>
              </a:ext>
            </a:extLst>
          </p:cNvPr>
          <p:cNvSpPr/>
          <p:nvPr/>
        </p:nvSpPr>
        <p:spPr>
          <a:xfrm>
            <a:off x="6725069" y="2141238"/>
            <a:ext cx="21374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接進家中網路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80310C2-7978-42EE-8943-9A87CE4F6D06}"/>
              </a:ext>
            </a:extLst>
          </p:cNvPr>
          <p:cNvSpPr/>
          <p:nvPr/>
        </p:nvSpPr>
        <p:spPr>
          <a:xfrm>
            <a:off x="6725069" y="2334885"/>
            <a:ext cx="21374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全部都受到防護</a:t>
            </a:r>
            <a:r>
              <a:rPr lang="en-US" altLang="zh-TW" sz="1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6C40544-F467-49C5-A864-FC0F5149E1A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705" y="4177942"/>
            <a:ext cx="1221324" cy="590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E311F5F3-4768-48E5-B921-E8CF9B3B7A69}"/>
              </a:ext>
            </a:extLst>
          </p:cNvPr>
          <p:cNvSpPr/>
          <p:nvPr/>
        </p:nvSpPr>
        <p:spPr>
          <a:xfrm>
            <a:off x="1178220" y="3454073"/>
            <a:ext cx="415873" cy="1969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E45C4"/>
              </a:gs>
              <a:gs pos="0">
                <a:srgbClr val="9B3CB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714673D3-04EF-419E-89B0-DA3FE1A8EBCB}"/>
              </a:ext>
            </a:extLst>
          </p:cNvPr>
          <p:cNvSpPr/>
          <p:nvPr/>
        </p:nvSpPr>
        <p:spPr>
          <a:xfrm>
            <a:off x="1003333" y="3415562"/>
            <a:ext cx="754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26E924DA-EB8E-4CD1-A7A3-55EDA33D9238}"/>
              </a:ext>
            </a:extLst>
          </p:cNvPr>
          <p:cNvSpPr/>
          <p:nvPr/>
        </p:nvSpPr>
        <p:spPr>
          <a:xfrm>
            <a:off x="3548139" y="2583439"/>
            <a:ext cx="877385" cy="1969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E45C4"/>
              </a:gs>
              <a:gs pos="0">
                <a:srgbClr val="9B3CB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23E2B858-2276-444B-A240-C0BC34463137}"/>
              </a:ext>
            </a:extLst>
          </p:cNvPr>
          <p:cNvSpPr/>
          <p:nvPr/>
        </p:nvSpPr>
        <p:spPr>
          <a:xfrm>
            <a:off x="3427329" y="2544928"/>
            <a:ext cx="1116756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11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服務</a:t>
            </a:r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</a:p>
        </p:txBody>
      </p:sp>
      <p:pic>
        <p:nvPicPr>
          <p:cNvPr id="130" name="圖形 129">
            <a:extLst>
              <a:ext uri="{FF2B5EF4-FFF2-40B4-BE49-F238E27FC236}">
                <a16:creationId xmlns:a16="http://schemas.microsoft.com/office/drawing/2014/main" id="{6593A8C1-A259-4197-A0A5-8A66C0AC12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4164" y="3457291"/>
            <a:ext cx="520761" cy="47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3899E49A-7FA3-44BF-8862-A4405BDBF0ED}"/>
              </a:ext>
            </a:extLst>
          </p:cNvPr>
          <p:cNvSpPr/>
          <p:nvPr/>
        </p:nvSpPr>
        <p:spPr>
          <a:xfrm>
            <a:off x="3436283" y="3230819"/>
            <a:ext cx="1125360" cy="420152"/>
          </a:xfrm>
          <a:prstGeom prst="roundRect">
            <a:avLst>
              <a:gd name="adj" fmla="val 6314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AD25BABD-F21B-461A-A3E4-9DEBFB0301AE}"/>
              </a:ext>
            </a:extLst>
          </p:cNvPr>
          <p:cNvSpPr/>
          <p:nvPr/>
        </p:nvSpPr>
        <p:spPr>
          <a:xfrm>
            <a:off x="5028738" y="3346231"/>
            <a:ext cx="1125360" cy="420150"/>
          </a:xfrm>
          <a:prstGeom prst="roundRect">
            <a:avLst>
              <a:gd name="adj" fmla="val 6314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箭頭接點 30">
            <a:extLst>
              <a:ext uri="{FF2B5EF4-FFF2-40B4-BE49-F238E27FC236}">
                <a16:creationId xmlns:a16="http://schemas.microsoft.com/office/drawing/2014/main" id="{4B1BDCB8-9692-4896-895E-9B78E582FAB0}"/>
              </a:ext>
            </a:extLst>
          </p:cNvPr>
          <p:cNvCxnSpPr>
            <a:cxnSpLocks/>
          </p:cNvCxnSpPr>
          <p:nvPr/>
        </p:nvCxnSpPr>
        <p:spPr>
          <a:xfrm flipH="1">
            <a:off x="4545496" y="3511450"/>
            <a:ext cx="483705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DA175AFA-56A9-4461-B802-09DB9B78CAE8}"/>
              </a:ext>
            </a:extLst>
          </p:cNvPr>
          <p:cNvSpPr/>
          <p:nvPr/>
        </p:nvSpPr>
        <p:spPr>
          <a:xfrm>
            <a:off x="1819804" y="4397279"/>
            <a:ext cx="1125360" cy="528458"/>
          </a:xfrm>
          <a:prstGeom prst="roundRect">
            <a:avLst>
              <a:gd name="adj" fmla="val 7749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08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A3003F04-1FB8-470A-A58F-04B37AE5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5" r="35453"/>
          <a:stretch/>
        </p:blipFill>
        <p:spPr>
          <a:xfrm rot="10800000">
            <a:off x="-163794" y="2883773"/>
            <a:ext cx="7915422" cy="724137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文字方塊 45">
            <a:extLst>
              <a:ext uri="{FF2B5EF4-FFF2-40B4-BE49-F238E27FC236}">
                <a16:creationId xmlns:a16="http://schemas.microsoft.com/office/drawing/2014/main" id="{4BEBABB4-0F6C-4879-9010-E509A1713A06}"/>
              </a:ext>
            </a:extLst>
          </p:cNvPr>
          <p:cNvSpPr txBox="1"/>
          <p:nvPr/>
        </p:nvSpPr>
        <p:spPr>
          <a:xfrm>
            <a:off x="2228598" y="3414760"/>
            <a:ext cx="923265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75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Firewall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D28FD41-2030-482E-A857-1DA6B929D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02" y="1442617"/>
            <a:ext cx="5852796" cy="12191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F6ACB3F-3714-4696-A3A2-5CBBDBF562EC}"/>
              </a:ext>
            </a:extLst>
          </p:cNvPr>
          <p:cNvSpPr/>
          <p:nvPr/>
        </p:nvSpPr>
        <p:spPr>
          <a:xfrm>
            <a:off x="3036535" y="2921139"/>
            <a:ext cx="377539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500" b="1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防火牆的網路設定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CF1EBD5-1E4B-4335-A8A6-A55CCF3F0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9644" y="2971274"/>
            <a:ext cx="529308" cy="4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6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3DA01FF-C77F-4E3D-9E07-E304FD4D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15" y="794337"/>
            <a:ext cx="6473686" cy="822960"/>
          </a:xfrm>
        </p:spPr>
        <p:txBody>
          <a:bodyPr>
            <a:normAutofit fontScale="90000"/>
          </a:bodyPr>
          <a:lstStyle/>
          <a:p>
            <a:r>
              <a:rPr lang="en-US" altLang="zh-TW" sz="61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NVS </a:t>
            </a:r>
            <a:r>
              <a:rPr lang="zh-TW" altLang="en-US" sz="5000">
                <a:solidFill>
                  <a:schemeClr val="tx1"/>
                </a:solidFill>
                <a:latin typeface="微軟正黑體"/>
                <a:ea typeface="微軟正黑體"/>
              </a:rPr>
              <a:t>即將發行的新功能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342564-22CE-403F-A034-8517488A42A9}"/>
              </a:ext>
            </a:extLst>
          </p:cNvPr>
          <p:cNvSpPr/>
          <p:nvPr/>
        </p:nvSpPr>
        <p:spPr>
          <a:xfrm>
            <a:off x="1087902" y="637736"/>
            <a:ext cx="6570799" cy="1064456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一張含有 建築物, 傘 的圖片&#10;&#10;自動產生的描述">
            <a:extLst>
              <a:ext uri="{FF2B5EF4-FFF2-40B4-BE49-F238E27FC236}">
                <a16:creationId xmlns:a16="http://schemas.microsoft.com/office/drawing/2014/main" id="{9CDA06EF-3E04-448D-8801-FD9FBBF68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233647"/>
            <a:ext cx="2438400" cy="36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7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4ECD0AF0-95E1-4823-8A53-0C44D2E14452}"/>
              </a:ext>
            </a:extLst>
          </p:cNvPr>
          <p:cNvSpPr/>
          <p:nvPr/>
        </p:nvSpPr>
        <p:spPr>
          <a:xfrm>
            <a:off x="1497397" y="1587608"/>
            <a:ext cx="1657237" cy="34831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剪去對角角落 98">
            <a:extLst>
              <a:ext uri="{FF2B5EF4-FFF2-40B4-BE49-F238E27FC236}">
                <a16:creationId xmlns:a16="http://schemas.microsoft.com/office/drawing/2014/main" id="{EE825ADA-8086-4450-95ED-B9C2B4791D0C}"/>
              </a:ext>
            </a:extLst>
          </p:cNvPr>
          <p:cNvSpPr/>
          <p:nvPr/>
        </p:nvSpPr>
        <p:spPr>
          <a:xfrm rot="5400000">
            <a:off x="6772728" y="960715"/>
            <a:ext cx="1359283" cy="2874988"/>
          </a:xfrm>
          <a:prstGeom prst="snip2DiagRect">
            <a:avLst>
              <a:gd name="adj1" fmla="val 0"/>
              <a:gd name="adj2" fmla="val 11249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" name="圖片 6">
            <a:extLst>
              <a:ext uri="{FF2B5EF4-FFF2-40B4-BE49-F238E27FC236}">
                <a16:creationId xmlns:a16="http://schemas.microsoft.com/office/drawing/2014/main" id="{1BA9C796-6A2A-4F88-8070-0A35F28287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191127" y="2936754"/>
            <a:ext cx="2227119" cy="71567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AA315F96-43C5-48E0-B0F6-53968BA5506C}"/>
              </a:ext>
            </a:extLst>
          </p:cNvPr>
          <p:cNvSpPr/>
          <p:nvPr/>
        </p:nvSpPr>
        <p:spPr>
          <a:xfrm>
            <a:off x="6100707" y="1789470"/>
            <a:ext cx="2646734" cy="1174940"/>
          </a:xfrm>
          <a:prstGeom prst="rect">
            <a:avLst/>
          </a:prstGeom>
          <a:solidFill>
            <a:srgbClr val="569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B54A6239-7B54-46B4-8361-CAE4496F01AC}"/>
              </a:ext>
            </a:extLst>
          </p:cNvPr>
          <p:cNvCxnSpPr>
            <a:cxnSpLocks/>
          </p:cNvCxnSpPr>
          <p:nvPr/>
        </p:nvCxnSpPr>
        <p:spPr>
          <a:xfrm flipH="1" flipV="1">
            <a:off x="5051793" y="1901058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剪去對角角落 64">
            <a:extLst>
              <a:ext uri="{FF2B5EF4-FFF2-40B4-BE49-F238E27FC236}">
                <a16:creationId xmlns:a16="http://schemas.microsoft.com/office/drawing/2014/main" id="{AD6FF038-1145-4180-9119-C9DD3002E81D}"/>
              </a:ext>
            </a:extLst>
          </p:cNvPr>
          <p:cNvSpPr/>
          <p:nvPr/>
        </p:nvSpPr>
        <p:spPr>
          <a:xfrm rot="5400000">
            <a:off x="2842755" y="990064"/>
            <a:ext cx="1000973" cy="6544700"/>
          </a:xfrm>
          <a:prstGeom prst="snip2DiagRect">
            <a:avLst>
              <a:gd name="adj1" fmla="val 0"/>
              <a:gd name="adj2" fmla="val 14266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4" name="圖片 6">
            <a:extLst>
              <a:ext uri="{FF2B5EF4-FFF2-40B4-BE49-F238E27FC236}">
                <a16:creationId xmlns:a16="http://schemas.microsoft.com/office/drawing/2014/main" id="{A19D56C4-DA3A-4142-80C9-ED7C9F0E5D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090206" y="4632745"/>
            <a:ext cx="2227119" cy="71567"/>
          </a:xfrm>
          <a:prstGeom prst="rect">
            <a:avLst/>
          </a:prstGeom>
        </p:spPr>
      </p:pic>
      <p:pic>
        <p:nvPicPr>
          <p:cNvPr id="63" name="圖片 6">
            <a:extLst>
              <a:ext uri="{FF2B5EF4-FFF2-40B4-BE49-F238E27FC236}">
                <a16:creationId xmlns:a16="http://schemas.microsoft.com/office/drawing/2014/main" id="{49AF7DCE-B660-4E71-8A6C-8096E658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835603" y="4628776"/>
            <a:ext cx="2099930" cy="67480"/>
          </a:xfrm>
          <a:prstGeom prst="rect">
            <a:avLst/>
          </a:prstGeom>
        </p:spPr>
      </p:pic>
      <p:pic>
        <p:nvPicPr>
          <p:cNvPr id="61" name="圖片 6">
            <a:extLst>
              <a:ext uri="{FF2B5EF4-FFF2-40B4-BE49-F238E27FC236}">
                <a16:creationId xmlns:a16="http://schemas.microsoft.com/office/drawing/2014/main" id="{F6BE092A-B85E-42D1-B5A7-3E46DCFEDB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68562" y="4645234"/>
            <a:ext cx="1778477" cy="5715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E522DC3B-5C70-44EA-925E-6763FB9118F1}"/>
              </a:ext>
            </a:extLst>
          </p:cNvPr>
          <p:cNvSpPr/>
          <p:nvPr/>
        </p:nvSpPr>
        <p:spPr>
          <a:xfrm>
            <a:off x="2023352" y="3847198"/>
            <a:ext cx="1743477" cy="811573"/>
          </a:xfrm>
          <a:prstGeom prst="rect">
            <a:avLst/>
          </a:prstGeom>
          <a:solidFill>
            <a:srgbClr val="F5CA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58E5433-CBD3-4F41-9B6F-890A764F6B9A}"/>
              </a:ext>
            </a:extLst>
          </p:cNvPr>
          <p:cNvSpPr/>
          <p:nvPr/>
        </p:nvSpPr>
        <p:spPr>
          <a:xfrm>
            <a:off x="3824871" y="3847197"/>
            <a:ext cx="2679957" cy="811573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D87BF7D-F268-4FF0-8286-86FB6513C123}"/>
              </a:ext>
            </a:extLst>
          </p:cNvPr>
          <p:cNvSpPr/>
          <p:nvPr/>
        </p:nvSpPr>
        <p:spPr>
          <a:xfrm>
            <a:off x="147235" y="3850717"/>
            <a:ext cx="1761077" cy="811573"/>
          </a:xfrm>
          <a:prstGeom prst="rect">
            <a:avLst/>
          </a:prstGeom>
          <a:solidFill>
            <a:srgbClr val="4DB7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65623" y="183301"/>
            <a:ext cx="5978105" cy="564168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Multiple VLAN</a:t>
            </a:r>
            <a:endParaRPr lang="zh-TW" sz="3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257492" y="1062901"/>
            <a:ext cx="8948582" cy="813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SMB/Enterprise </a:t>
            </a:r>
            <a:r>
              <a:rPr lang="en-US" altLang="zh-TW" sz="2200" err="1">
                <a:solidFill>
                  <a:srgbClr val="001642"/>
                </a:solidFill>
                <a:latin typeface="Microsoft JhengHei"/>
                <a:ea typeface="微軟正黑體"/>
                <a:sym typeface="Microsoft JhengHei"/>
              </a:rPr>
              <a:t>企業網路的利器</a:t>
            </a:r>
            <a:r>
              <a:rPr lang="en-US" altLang="zh-TW" sz="2200">
                <a:solidFill>
                  <a:srgbClr val="001642"/>
                </a:solidFill>
                <a:latin typeface="Microsoft JhengHei"/>
                <a:ea typeface="微軟正黑體"/>
                <a:sym typeface="Microsoft JhengHei"/>
              </a:rPr>
              <a:t>: </a:t>
            </a:r>
            <a:r>
              <a:rPr lang="en-US" altLang="zh-TW" sz="2200" err="1">
                <a:solidFill>
                  <a:srgbClr val="001642"/>
                </a:solidFill>
                <a:latin typeface="Microsoft JhengHei"/>
                <a:ea typeface="微軟正黑體"/>
                <a:sym typeface="Microsoft JhengHei"/>
              </a:rPr>
              <a:t>銜接</a:t>
            </a:r>
            <a:r>
              <a:rPr lang="en-US" altLang="zh-TW" sz="2200">
                <a:solidFill>
                  <a:srgbClr val="001642"/>
                </a:solidFill>
                <a:latin typeface="Microsoft JhengHei"/>
                <a:ea typeface="微軟正黑體"/>
                <a:sym typeface="Microsoft JhengHei"/>
              </a:rPr>
              <a:t> </a:t>
            </a:r>
            <a:r>
              <a:rPr lang="en-US" altLang="zh-TW" sz="2200">
                <a:solidFill>
                  <a:srgbClr val="00164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VLAN trunk port</a:t>
            </a:r>
            <a:endParaRPr lang="zh-TW" altLang="en-US" sz="2200">
              <a:solidFill>
                <a:srgbClr val="001642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1E74201-3B08-405C-AEF2-C875C33BC4A0}"/>
              </a:ext>
            </a:extLst>
          </p:cNvPr>
          <p:cNvSpPr/>
          <p:nvPr/>
        </p:nvSpPr>
        <p:spPr>
          <a:xfrm>
            <a:off x="2522915" y="2718158"/>
            <a:ext cx="1391304" cy="35969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E3FF"/>
              </a:gs>
              <a:gs pos="0">
                <a:srgbClr val="7059E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A03A90-BB22-4EC0-B4A5-0BB10B14FC3D}"/>
              </a:ext>
            </a:extLst>
          </p:cNvPr>
          <p:cNvSpPr/>
          <p:nvPr/>
        </p:nvSpPr>
        <p:spPr>
          <a:xfrm>
            <a:off x="2632100" y="2708243"/>
            <a:ext cx="13913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Switch</a:t>
            </a:r>
            <a:endParaRPr lang="zh-TW" altLang="en-US" sz="15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A5EA559-DD6E-4D7B-B05B-FC44F991B683}"/>
              </a:ext>
            </a:extLst>
          </p:cNvPr>
          <p:cNvCxnSpPr>
            <a:cxnSpLocks/>
          </p:cNvCxnSpPr>
          <p:nvPr/>
        </p:nvCxnSpPr>
        <p:spPr>
          <a:xfrm flipV="1">
            <a:off x="393340" y="3293322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9200D087-2035-463B-9767-8B36C4562607}"/>
              </a:ext>
            </a:extLst>
          </p:cNvPr>
          <p:cNvCxnSpPr>
            <a:cxnSpLocks/>
          </p:cNvCxnSpPr>
          <p:nvPr/>
        </p:nvCxnSpPr>
        <p:spPr>
          <a:xfrm flipV="1">
            <a:off x="993809" y="3497632"/>
            <a:ext cx="0" cy="7096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形 29">
            <a:extLst>
              <a:ext uri="{FF2B5EF4-FFF2-40B4-BE49-F238E27FC236}">
                <a16:creationId xmlns:a16="http://schemas.microsoft.com/office/drawing/2014/main" id="{940A45DC-C9DA-49D5-BD72-A6F7BC68A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022" y="400374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C4602EFC-8DAB-4801-96E4-F1B8E08A6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7" y="4018793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手繪多邊形: 圖案 27">
            <a:extLst>
              <a:ext uri="{FF2B5EF4-FFF2-40B4-BE49-F238E27FC236}">
                <a16:creationId xmlns:a16="http://schemas.microsoft.com/office/drawing/2014/main" id="{16555A46-3CB8-4C0E-828C-81CD91A176C6}"/>
              </a:ext>
            </a:extLst>
          </p:cNvPr>
          <p:cNvSpPr/>
          <p:nvPr/>
        </p:nvSpPr>
        <p:spPr>
          <a:xfrm>
            <a:off x="2980305" y="4706171"/>
            <a:ext cx="548740" cy="236426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10F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75" name="圖形 74">
            <a:extLst>
              <a:ext uri="{FF2B5EF4-FFF2-40B4-BE49-F238E27FC236}">
                <a16:creationId xmlns:a16="http://schemas.microsoft.com/office/drawing/2014/main" id="{3A128E4C-D462-4C58-9D02-68B0DA725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2316" y="3819599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3DEE55A1-450F-4D02-8779-724D7492CCCF}"/>
              </a:ext>
            </a:extLst>
          </p:cNvPr>
          <p:cNvCxnSpPr>
            <a:cxnSpLocks/>
          </p:cNvCxnSpPr>
          <p:nvPr/>
        </p:nvCxnSpPr>
        <p:spPr>
          <a:xfrm flipH="1" flipV="1">
            <a:off x="1071894" y="3483044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64874895-03AB-429F-AB86-04D5A7D9C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332" y="4000496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4F8E7180-05A6-4BD3-9FB6-5E2B69C6AB0F}"/>
              </a:ext>
            </a:extLst>
          </p:cNvPr>
          <p:cNvCxnSpPr>
            <a:cxnSpLocks/>
          </p:cNvCxnSpPr>
          <p:nvPr/>
        </p:nvCxnSpPr>
        <p:spPr>
          <a:xfrm flipV="1">
            <a:off x="2231497" y="3454001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9E6E3600-87CB-4988-8FA8-02FB360FE869}"/>
              </a:ext>
            </a:extLst>
          </p:cNvPr>
          <p:cNvCxnSpPr>
            <a:cxnSpLocks/>
          </p:cNvCxnSpPr>
          <p:nvPr/>
        </p:nvCxnSpPr>
        <p:spPr>
          <a:xfrm flipV="1">
            <a:off x="2904809" y="3483044"/>
            <a:ext cx="0" cy="7096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8439922A-F595-4B8A-AF2A-1472899BB071}"/>
              </a:ext>
            </a:extLst>
          </p:cNvPr>
          <p:cNvCxnSpPr>
            <a:cxnSpLocks/>
          </p:cNvCxnSpPr>
          <p:nvPr/>
        </p:nvCxnSpPr>
        <p:spPr>
          <a:xfrm flipH="1" flipV="1">
            <a:off x="2968025" y="3478872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形 54">
            <a:extLst>
              <a:ext uri="{FF2B5EF4-FFF2-40B4-BE49-F238E27FC236}">
                <a16:creationId xmlns:a16="http://schemas.microsoft.com/office/drawing/2014/main" id="{DF60F586-0AD3-4B3F-9A34-F6990AD2B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5562" y="4081757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614217C6-49D9-4574-8D35-FAC937B9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872" y="4096802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C36FD39F-B8C2-4E74-8DB3-EE5BAFACE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184" y="4078505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00C4F380-E1B9-4B1F-BE3B-59E5DC7A9259}"/>
              </a:ext>
            </a:extLst>
          </p:cNvPr>
          <p:cNvCxnSpPr>
            <a:cxnSpLocks/>
          </p:cNvCxnSpPr>
          <p:nvPr/>
        </p:nvCxnSpPr>
        <p:spPr>
          <a:xfrm flipV="1">
            <a:off x="4094052" y="3451483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78865AE-D70C-4F8C-B61B-305CCA6BBEF5}"/>
              </a:ext>
            </a:extLst>
          </p:cNvPr>
          <p:cNvCxnSpPr>
            <a:cxnSpLocks/>
          </p:cNvCxnSpPr>
          <p:nvPr/>
        </p:nvCxnSpPr>
        <p:spPr>
          <a:xfrm flipV="1">
            <a:off x="4767364" y="3409627"/>
            <a:ext cx="0" cy="7805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107E1B38-537C-41AC-B65E-15A5E708D29A}"/>
              </a:ext>
            </a:extLst>
          </p:cNvPr>
          <p:cNvCxnSpPr>
            <a:cxnSpLocks/>
          </p:cNvCxnSpPr>
          <p:nvPr/>
        </p:nvCxnSpPr>
        <p:spPr>
          <a:xfrm flipH="1" flipV="1">
            <a:off x="4815405" y="3476355"/>
            <a:ext cx="587962" cy="83101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圖形 68">
            <a:extLst>
              <a:ext uri="{FF2B5EF4-FFF2-40B4-BE49-F238E27FC236}">
                <a16:creationId xmlns:a16="http://schemas.microsoft.com/office/drawing/2014/main" id="{E6D16B35-75AB-49DB-8572-897A46610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5533" y="400374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B3C3865B-C1C8-404D-AA51-B8C7661CD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0966" y="4000496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EBE661EB-14AA-4EC2-AF7B-EE3076DE65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2740" y="3994448"/>
            <a:ext cx="469388" cy="312925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B73B0842-A86E-4EAC-A649-0F75FFAC2E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4878" y="4254219"/>
            <a:ext cx="188909" cy="311700"/>
          </a:xfrm>
          <a:prstGeom prst="rect">
            <a:avLst/>
          </a:prstGeom>
        </p:spPr>
      </p:pic>
      <p:pic>
        <p:nvPicPr>
          <p:cNvPr id="95" name="圖形 94">
            <a:extLst>
              <a:ext uri="{FF2B5EF4-FFF2-40B4-BE49-F238E27FC236}">
                <a16:creationId xmlns:a16="http://schemas.microsoft.com/office/drawing/2014/main" id="{F829613B-9B2F-4ADE-812B-4311208A8A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513404">
            <a:off x="5655978" y="4043172"/>
            <a:ext cx="177264" cy="104107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B82D6AA4-B46C-4A9A-9BBE-35A6CA3F64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143720">
            <a:off x="5690900" y="4288274"/>
            <a:ext cx="177264" cy="104107"/>
          </a:xfrm>
          <a:prstGeom prst="rect">
            <a:avLst/>
          </a:prstGeom>
        </p:spPr>
      </p:pic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9CEDCE22-E192-4B23-8DFD-E2A294FFC225}"/>
              </a:ext>
            </a:extLst>
          </p:cNvPr>
          <p:cNvCxnSpPr>
            <a:cxnSpLocks/>
            <a:endCxn id="98" idx="0"/>
          </p:cNvCxnSpPr>
          <p:nvPr/>
        </p:nvCxnSpPr>
        <p:spPr>
          <a:xfrm flipH="1" flipV="1">
            <a:off x="1020168" y="1824334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圖形 96">
            <a:extLst>
              <a:ext uri="{FF2B5EF4-FFF2-40B4-BE49-F238E27FC236}">
                <a16:creationId xmlns:a16="http://schemas.microsoft.com/office/drawing/2014/main" id="{69AA97AC-29FA-49B5-B028-566F10DBDB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1853" y="1589468"/>
            <a:ext cx="907870" cy="591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28F8A955-9C61-4296-97BB-3AFA4EF1D66D}"/>
              </a:ext>
            </a:extLst>
          </p:cNvPr>
          <p:cNvSpPr/>
          <p:nvPr/>
        </p:nvSpPr>
        <p:spPr>
          <a:xfrm>
            <a:off x="655324" y="1824334"/>
            <a:ext cx="7296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LAN/WAN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5F1AD83-5EFA-4D67-AA65-0DB48D5E0051}"/>
              </a:ext>
            </a:extLst>
          </p:cNvPr>
          <p:cNvSpPr/>
          <p:nvPr/>
        </p:nvSpPr>
        <p:spPr>
          <a:xfrm>
            <a:off x="-25579" y="2471831"/>
            <a:ext cx="7841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  <a:p>
            <a:pPr algn="r"/>
            <a:r>
              <a:rPr lang="en-US" altLang="zh-TW" sz="7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192.168.0.1/16</a:t>
            </a:r>
            <a:endParaRPr lang="zh-TW" altLang="en-US" sz="7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ED00904-8AD6-4C31-9162-342645C63B7C}"/>
              </a:ext>
            </a:extLst>
          </p:cNvPr>
          <p:cNvSpPr/>
          <p:nvPr/>
        </p:nvSpPr>
        <p:spPr>
          <a:xfrm>
            <a:off x="127220" y="4356026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10 Sales</a:t>
            </a:r>
          </a:p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192.168.10.1/24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654B29C-79B6-4021-809D-41D8359C2EEA}"/>
              </a:ext>
            </a:extLst>
          </p:cNvPr>
          <p:cNvSpPr/>
          <p:nvPr/>
        </p:nvSpPr>
        <p:spPr>
          <a:xfrm>
            <a:off x="2030821" y="4367617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20 Finance</a:t>
            </a:r>
            <a:b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192.168.20.1/24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F35C0B1-0D5B-489E-8A85-CAE606C74229}"/>
              </a:ext>
            </a:extLst>
          </p:cNvPr>
          <p:cNvSpPr/>
          <p:nvPr/>
        </p:nvSpPr>
        <p:spPr>
          <a:xfrm>
            <a:off x="4184297" y="4344356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30 Marketing 192.168.30.1/24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10D1908C-1B43-48D6-ACF7-29CA7458FE91}"/>
              </a:ext>
            </a:extLst>
          </p:cNvPr>
          <p:cNvCxnSpPr>
            <a:cxnSpLocks/>
          </p:cNvCxnSpPr>
          <p:nvPr/>
        </p:nvCxnSpPr>
        <p:spPr>
          <a:xfrm flipH="1" flipV="1">
            <a:off x="2194577" y="1962409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監視器, 室內 的圖片&#10;&#10;自動產生的描述">
            <a:extLst>
              <a:ext uri="{FF2B5EF4-FFF2-40B4-BE49-F238E27FC236}">
                <a16:creationId xmlns:a16="http://schemas.microsoft.com/office/drawing/2014/main" id="{CDCF2303-4D57-4FCA-8975-D293BFC626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942" y="1853667"/>
            <a:ext cx="1051428" cy="657143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EA347A58-F573-4213-B370-1FC07F1DD8EC}"/>
              </a:ext>
            </a:extLst>
          </p:cNvPr>
          <p:cNvSpPr/>
          <p:nvPr/>
        </p:nvSpPr>
        <p:spPr>
          <a:xfrm>
            <a:off x="1445179" y="1577344"/>
            <a:ext cx="1709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Servers:  </a:t>
            </a:r>
            <a:b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VLANs: 1 &amp; 10 &amp; 20 &amp; 30 &amp; 40</a:t>
            </a:r>
            <a:endParaRPr lang="zh-TW" altLang="en-US" sz="7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32F9EE2-E93F-44DE-930E-8AA58EACEA34}"/>
              </a:ext>
            </a:extLst>
          </p:cNvPr>
          <p:cNvSpPr/>
          <p:nvPr/>
        </p:nvSpPr>
        <p:spPr>
          <a:xfrm>
            <a:off x="3295051" y="2384408"/>
            <a:ext cx="599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1</a:t>
            </a:r>
          </a:p>
          <a:p>
            <a:pPr algn="r"/>
            <a:r>
              <a:rPr lang="en-US" altLang="zh-TW" sz="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(Default)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70F90B7B-026E-4076-B90A-EAEA864E9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01749" y="2458878"/>
            <a:ext cx="669579" cy="303543"/>
          </a:xfrm>
          <a:prstGeom prst="rect">
            <a:avLst/>
          </a:prstGeom>
        </p:spPr>
      </p:pic>
      <p:pic>
        <p:nvPicPr>
          <p:cNvPr id="70" name="圖形 69">
            <a:extLst>
              <a:ext uri="{FF2B5EF4-FFF2-40B4-BE49-F238E27FC236}">
                <a16:creationId xmlns:a16="http://schemas.microsoft.com/office/drawing/2014/main" id="{EFD23D08-7D0D-41F4-9417-B0AA0C7800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01749" y="1850317"/>
            <a:ext cx="669579" cy="303543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74D35BD1-9E68-41D8-9AFF-1EC8C47EFA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97137">
            <a:off x="8413985" y="2332542"/>
            <a:ext cx="177264" cy="104107"/>
          </a:xfrm>
          <a:prstGeom prst="rect">
            <a:avLst/>
          </a:prstGeom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1A9C9D68-EA30-412C-82E9-5D0E86D65B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906208">
            <a:off x="8003002" y="2338124"/>
            <a:ext cx="177264" cy="104107"/>
          </a:xfrm>
          <a:prstGeom prst="rect">
            <a:avLst/>
          </a:prstGeom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76E553DF-DE46-44B0-89F8-780EE2E0F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4815" y="2506102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6BBE6E93-FE18-4A64-B1FF-4B0C1C4450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4773" y="2522489"/>
            <a:ext cx="188909" cy="311700"/>
          </a:xfrm>
          <a:prstGeom prst="rect">
            <a:avLst/>
          </a:prstGeom>
        </p:spPr>
      </p:pic>
      <p:sp>
        <p:nvSpPr>
          <p:cNvPr id="90" name="矩形 89">
            <a:extLst>
              <a:ext uri="{FF2B5EF4-FFF2-40B4-BE49-F238E27FC236}">
                <a16:creationId xmlns:a16="http://schemas.microsoft.com/office/drawing/2014/main" id="{AD141075-F7FD-4CFC-8C24-1AF5386E9A09}"/>
              </a:ext>
            </a:extLst>
          </p:cNvPr>
          <p:cNvSpPr/>
          <p:nvPr/>
        </p:nvSpPr>
        <p:spPr>
          <a:xfrm>
            <a:off x="5868086" y="2472719"/>
            <a:ext cx="1743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40   R&amp;D</a:t>
            </a:r>
          </a:p>
          <a:p>
            <a:pPr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192.168.40.1/24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手繪多邊形: 圖案 27">
            <a:extLst>
              <a:ext uri="{FF2B5EF4-FFF2-40B4-BE49-F238E27FC236}">
                <a16:creationId xmlns:a16="http://schemas.microsoft.com/office/drawing/2014/main" id="{F9BCD988-008C-4117-8586-36E0F3AAD5EA}"/>
              </a:ext>
            </a:extLst>
          </p:cNvPr>
          <p:cNvSpPr/>
          <p:nvPr/>
        </p:nvSpPr>
        <p:spPr>
          <a:xfrm>
            <a:off x="7200325" y="2920479"/>
            <a:ext cx="525220" cy="236426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11F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5CC6189-D5CF-4395-8338-F5EC6C626A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64633" y="353560"/>
            <a:ext cx="254711" cy="3280391"/>
          </a:xfrm>
          <a:prstGeom prst="bentConnector4">
            <a:avLst>
              <a:gd name="adj1" fmla="val -89749"/>
              <a:gd name="adj2" fmla="val 99264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圖形 76">
            <a:extLst>
              <a:ext uri="{FF2B5EF4-FFF2-40B4-BE49-F238E27FC236}">
                <a16:creationId xmlns:a16="http://schemas.microsoft.com/office/drawing/2014/main" id="{98AAAC7A-81E5-4FE4-B3BB-D99BCB419A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4612" y="1912295"/>
            <a:ext cx="469388" cy="312925"/>
          </a:xfrm>
          <a:prstGeom prst="rect">
            <a:avLst/>
          </a:prstGeom>
        </p:spPr>
      </p:pic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DBBCED10-AD8C-422F-811C-418B6110EAC0}"/>
              </a:ext>
            </a:extLst>
          </p:cNvPr>
          <p:cNvCxnSpPr>
            <a:cxnSpLocks/>
          </p:cNvCxnSpPr>
          <p:nvPr/>
        </p:nvCxnSpPr>
        <p:spPr>
          <a:xfrm flipV="1">
            <a:off x="7538117" y="1629084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3C4A3B8-CA3F-49A0-AE61-CF3C02650988}"/>
              </a:ext>
            </a:extLst>
          </p:cNvPr>
          <p:cNvCxnSpPr>
            <a:cxnSpLocks/>
          </p:cNvCxnSpPr>
          <p:nvPr/>
        </p:nvCxnSpPr>
        <p:spPr>
          <a:xfrm flipV="1">
            <a:off x="7038663" y="1639039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>
            <a:extLst>
              <a:ext uri="{FF2B5EF4-FFF2-40B4-BE49-F238E27FC236}">
                <a16:creationId xmlns:a16="http://schemas.microsoft.com/office/drawing/2014/main" id="{BAD9DFA1-7940-449B-AA78-CF321952069E}"/>
              </a:ext>
            </a:extLst>
          </p:cNvPr>
          <p:cNvCxnSpPr>
            <a:cxnSpLocks/>
          </p:cNvCxnSpPr>
          <p:nvPr/>
        </p:nvCxnSpPr>
        <p:spPr>
          <a:xfrm flipV="1">
            <a:off x="6663599" y="1639038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圖形 71">
            <a:extLst>
              <a:ext uri="{FF2B5EF4-FFF2-40B4-BE49-F238E27FC236}">
                <a16:creationId xmlns:a16="http://schemas.microsoft.com/office/drawing/2014/main" id="{396983A2-0591-46F1-978C-85222568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5155" y="1938127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632FE148-F045-4773-BC45-A29D826F2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4687" y="193792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6BFACC76-01A5-4DA8-A3E3-E67CB418F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726" y="1944455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65B586-3A0A-461B-8313-EA98AA3913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9" y="3014032"/>
            <a:ext cx="4842534" cy="48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FEF88EBD-FA5D-4D95-AD2D-8F78F60A6583}"/>
              </a:ext>
            </a:extLst>
          </p:cNvPr>
          <p:cNvSpPr/>
          <p:nvPr/>
        </p:nvSpPr>
        <p:spPr>
          <a:xfrm>
            <a:off x="1908313" y="2837831"/>
            <a:ext cx="515972" cy="34831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86590A03-49D0-4938-BEC7-94FE6712D8A2}"/>
              </a:ext>
            </a:extLst>
          </p:cNvPr>
          <p:cNvSpPr/>
          <p:nvPr/>
        </p:nvSpPr>
        <p:spPr>
          <a:xfrm>
            <a:off x="1881482" y="2845883"/>
            <a:ext cx="523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</a:t>
            </a:r>
          </a:p>
          <a:p>
            <a:pPr algn="r"/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Trunk</a:t>
            </a: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F444680D-A3CF-4053-AF6A-638B24C9BD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12" y="2417975"/>
            <a:ext cx="686013" cy="331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92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48">
            <a:extLst>
              <a:ext uri="{FF2B5EF4-FFF2-40B4-BE49-F238E27FC236}">
                <a16:creationId xmlns:a16="http://schemas.microsoft.com/office/drawing/2014/main" id="{134C7F88-AF85-43C9-ADB9-77CDD6F785F0}"/>
              </a:ext>
            </a:extLst>
          </p:cNvPr>
          <p:cNvSpPr txBox="1"/>
          <p:nvPr/>
        </p:nvSpPr>
        <p:spPr>
          <a:xfrm>
            <a:off x="0" y="4682454"/>
            <a:ext cx="2099732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lnSpc>
                <a:spcPts val="8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>
                <a:solidFill>
                  <a:srgbClr val="07C1A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</a:t>
            </a:r>
            <a:r>
              <a:rPr lang="en-US" altLang="zh-TW" sz="500">
                <a:solidFill>
                  <a:srgbClr val="07C1A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500">
                <a:solidFill>
                  <a:srgbClr val="07C1A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>
              <a:solidFill>
                <a:srgbClr val="07C1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0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F7E2E80-836C-4BF4-B08A-75306E25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7914"/>
            <a:ext cx="9143999" cy="42355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65180" y="225507"/>
            <a:ext cx="9011840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什麼是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 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Network &amp; Virtual Switch 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(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網路與虛擬交換器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)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082D1EB-84CC-4B4D-965F-9A5593F87C3E}"/>
              </a:ext>
            </a:extLst>
          </p:cNvPr>
          <p:cNvSpPr txBox="1"/>
          <p:nvPr/>
        </p:nvSpPr>
        <p:spPr>
          <a:xfrm>
            <a:off x="300970" y="1094971"/>
            <a:ext cx="8964488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TW" sz="21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NVS </a:t>
            </a:r>
            <a:r>
              <a:rPr lang="en-US" altLang="zh-TW" sz="2100" err="1">
                <a:solidFill>
                  <a:schemeClr val="bg1"/>
                </a:solidFill>
                <a:latin typeface="微軟正黑體"/>
                <a:ea typeface="微軟正黑體"/>
              </a:rPr>
              <a:t>主要提供網路服務</a:t>
            </a:r>
            <a:r>
              <a:rPr lang="en-US" altLang="zh-TW" sz="2100">
                <a:solidFill>
                  <a:schemeClr val="bg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2100" err="1">
                <a:solidFill>
                  <a:schemeClr val="bg1"/>
                </a:solidFill>
                <a:latin typeface="微軟正黑體"/>
                <a:ea typeface="微軟正黑體"/>
              </a:rPr>
              <a:t>並協助</a:t>
            </a:r>
            <a:r>
              <a:rPr lang="zh-TW" altLang="en-US" sz="2100">
                <a:solidFill>
                  <a:schemeClr val="bg1"/>
                </a:solidFill>
                <a:latin typeface="微軟正黑體"/>
                <a:ea typeface="微軟正黑體"/>
              </a:rPr>
              <a:t>用戶串接虛擬服務與高速實體網路連接</a:t>
            </a:r>
            <a:endParaRPr lang="en-US" altLang="zh-TW" sz="21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D8A3963E-EFC3-49B1-9376-912F9B54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6896" y="2162723"/>
            <a:ext cx="680862" cy="480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EEABAE91-A1E6-4F77-8F0F-2AA4CC3F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3986" y="2720408"/>
            <a:ext cx="539505" cy="565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A1E7AEC8-D4EC-4904-BD6F-B3C04E363A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4799" y="3363201"/>
            <a:ext cx="732242" cy="592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222FD2D4-76A0-4CA3-BD89-6C721DBC7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4729" y="3967601"/>
            <a:ext cx="712178" cy="535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橢圓 21">
            <a:extLst>
              <a:ext uri="{FF2B5EF4-FFF2-40B4-BE49-F238E27FC236}">
                <a16:creationId xmlns:a16="http://schemas.microsoft.com/office/drawing/2014/main" id="{4067E518-9CFB-4138-9491-CC2B4080B2D7}"/>
              </a:ext>
            </a:extLst>
          </p:cNvPr>
          <p:cNvSpPr/>
          <p:nvPr/>
        </p:nvSpPr>
        <p:spPr>
          <a:xfrm>
            <a:off x="4043680" y="1814841"/>
            <a:ext cx="2943013" cy="3005001"/>
          </a:xfrm>
          <a:prstGeom prst="ellipse">
            <a:avLst/>
          </a:prstGeom>
          <a:noFill/>
          <a:ln w="29210">
            <a:gradFill>
              <a:gsLst>
                <a:gs pos="1000">
                  <a:schemeClr val="bg1"/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A5A48A9A-BB7D-4FD2-90B2-F6777DE675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467" y="3769866"/>
            <a:ext cx="852182" cy="738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8C7D7C1-5208-46CF-987D-6ED67CA8DA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138" y="2095542"/>
            <a:ext cx="855511" cy="741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電子用品, 路面, 天空 的圖片&#10;&#10;自動產生的描述">
            <a:extLst>
              <a:ext uri="{FF2B5EF4-FFF2-40B4-BE49-F238E27FC236}">
                <a16:creationId xmlns:a16="http://schemas.microsoft.com/office/drawing/2014/main" id="{CBDB5A2B-9851-4C45-93E2-14416E3F7F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751" y="3249362"/>
            <a:ext cx="1258901" cy="442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915C2A3E-546C-4CEA-8B40-37FD701E7C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4780" y="2916538"/>
            <a:ext cx="473997" cy="47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E489216E-0A5A-4A5A-8C0B-2293923672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28446" y="3009276"/>
            <a:ext cx="319804" cy="29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9FE87676-64E2-425B-81DF-CDBE0B935B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39962" y="2916538"/>
            <a:ext cx="473997" cy="47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8D9D6EED-841B-4C26-99EE-AFE9E068001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74990" y="3104879"/>
            <a:ext cx="483805" cy="115757"/>
          </a:xfrm>
          <a:prstGeom prst="rect">
            <a:avLst/>
          </a:prstGeom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9C39030-9DF7-4DCE-8905-7BA946090DFD}"/>
              </a:ext>
            </a:extLst>
          </p:cNvPr>
          <p:cNvSpPr/>
          <p:nvPr/>
        </p:nvSpPr>
        <p:spPr>
          <a:xfrm>
            <a:off x="2867062" y="3314578"/>
            <a:ext cx="455524" cy="15191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B17833B-8825-49CD-923E-9307CC97E4DE}"/>
              </a:ext>
            </a:extLst>
          </p:cNvPr>
          <p:cNvSpPr/>
          <p:nvPr/>
        </p:nvSpPr>
        <p:spPr>
          <a:xfrm>
            <a:off x="2343900" y="3311876"/>
            <a:ext cx="455524" cy="15191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A81C7B-31D2-47BE-A74E-63F6CFF8068E}"/>
              </a:ext>
            </a:extLst>
          </p:cNvPr>
          <p:cNvSpPr/>
          <p:nvPr/>
        </p:nvSpPr>
        <p:spPr>
          <a:xfrm>
            <a:off x="2833374" y="3301414"/>
            <a:ext cx="522899" cy="189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CF9D1B2-0FB6-4818-BC38-AE99DDC2C94D}"/>
              </a:ext>
            </a:extLst>
          </p:cNvPr>
          <p:cNvSpPr/>
          <p:nvPr/>
        </p:nvSpPr>
        <p:spPr>
          <a:xfrm>
            <a:off x="2307028" y="3299699"/>
            <a:ext cx="522899" cy="189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 err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vRouter</a:t>
            </a:r>
            <a:endParaRPr lang="en-US" altLang="zh-TW" sz="700" b="1">
              <a:solidFill>
                <a:srgbClr val="FDF31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D816D352-3686-403A-AD84-9A09F893F2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88" y="4345041"/>
            <a:ext cx="1248418" cy="480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C5C260E3-B33D-4F64-8F24-5F4512279160}"/>
              </a:ext>
            </a:extLst>
          </p:cNvPr>
          <p:cNvSpPr txBox="1"/>
          <p:nvPr/>
        </p:nvSpPr>
        <p:spPr>
          <a:xfrm>
            <a:off x="1704710" y="4373606"/>
            <a:ext cx="936104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zh-TW" alt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圖形 51">
            <a:extLst>
              <a:ext uri="{FF2B5EF4-FFF2-40B4-BE49-F238E27FC236}">
                <a16:creationId xmlns:a16="http://schemas.microsoft.com/office/drawing/2014/main" id="{2D64A9FC-ED6D-44E9-AEAD-4552E4967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12" y="4344884"/>
            <a:ext cx="1248418" cy="480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7F154396-86ED-487F-BBE6-F2078EF82FCE}"/>
              </a:ext>
            </a:extLst>
          </p:cNvPr>
          <p:cNvSpPr txBox="1"/>
          <p:nvPr/>
        </p:nvSpPr>
        <p:spPr>
          <a:xfrm>
            <a:off x="6333094" y="4373449"/>
            <a:ext cx="1106196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endParaRPr lang="zh-TW" alt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5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形 68">
            <a:extLst>
              <a:ext uri="{FF2B5EF4-FFF2-40B4-BE49-F238E27FC236}">
                <a16:creationId xmlns:a16="http://schemas.microsoft.com/office/drawing/2014/main" id="{E18744CE-323F-4FF5-ACB8-1E54CD82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60000">
            <a:off x="1391170" y="2227158"/>
            <a:ext cx="2363766" cy="2375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16CD23-0552-49B2-A7D9-DBDED7A09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844" y="124001"/>
            <a:ext cx="8985250" cy="822325"/>
          </a:xfrm>
        </p:spPr>
        <p:txBody>
          <a:bodyPr>
            <a:noAutofit/>
          </a:bodyPr>
          <a:lstStyle/>
          <a:p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常用案例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1 : 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簡單搭建 一般用戶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SMB 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的網路延伸功能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5FC80-ED67-4682-8E7E-0C1AFB723276}"/>
              </a:ext>
            </a:extLst>
          </p:cNvPr>
          <p:cNvSpPr txBox="1"/>
          <p:nvPr/>
        </p:nvSpPr>
        <p:spPr>
          <a:xfrm>
            <a:off x="377648" y="1001526"/>
            <a:ext cx="8388704" cy="7346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可以輕易套用虛擬化的路由</a:t>
            </a:r>
            <a:r>
              <a:rPr lang="en-US" altLang="zh-TW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,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提供 </a:t>
            </a:r>
            <a:r>
              <a:rPr lang="en-US" altLang="zh-TW" sz="20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VPN</a:t>
            </a:r>
            <a:r>
              <a:rPr lang="zh-TW" altLang="en-US" sz="20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跟穩定連線</a:t>
            </a:r>
            <a:r>
              <a:rPr lang="en-US" altLang="zh-TW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,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佈建虛擬化的防火牆</a:t>
            </a:r>
            <a:r>
              <a:rPr lang="en-US" altLang="zh-TW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,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快速提供安全的網路環境</a:t>
            </a:r>
          </a:p>
        </p:txBody>
      </p:sp>
      <p:pic>
        <p:nvPicPr>
          <p:cNvPr id="37" name="圖片 36" descr="一張含有 監視器, 室內 的圖片&#10;&#10;自動產生的描述">
            <a:extLst>
              <a:ext uri="{FF2B5EF4-FFF2-40B4-BE49-F238E27FC236}">
                <a16:creationId xmlns:a16="http://schemas.microsoft.com/office/drawing/2014/main" id="{D6AE17C5-5AC3-41BE-A460-AD2AF965F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472" y="3677989"/>
            <a:ext cx="2312305" cy="1445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1E352FF-8777-463F-8473-4CC4E882C9B8}"/>
              </a:ext>
            </a:extLst>
          </p:cNvPr>
          <p:cNvSpPr/>
          <p:nvPr/>
        </p:nvSpPr>
        <p:spPr>
          <a:xfrm>
            <a:off x="3616462" y="3509013"/>
            <a:ext cx="1253573" cy="28841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E3FF"/>
              </a:gs>
              <a:gs pos="0">
                <a:srgbClr val="7059E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2488576-7F7A-4958-B448-CE173BC25F47}"/>
              </a:ext>
            </a:extLst>
          </p:cNvPr>
          <p:cNvSpPr/>
          <p:nvPr/>
        </p:nvSpPr>
        <p:spPr>
          <a:xfrm>
            <a:off x="3668616" y="3515156"/>
            <a:ext cx="1201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Virtual Switch</a:t>
            </a:r>
          </a:p>
        </p:txBody>
      </p:sp>
      <p:sp>
        <p:nvSpPr>
          <p:cNvPr id="48" name="矩形: 剪去對角角落 47">
            <a:extLst>
              <a:ext uri="{FF2B5EF4-FFF2-40B4-BE49-F238E27FC236}">
                <a16:creationId xmlns:a16="http://schemas.microsoft.com/office/drawing/2014/main" id="{542D4B7A-C513-44C6-A6DB-C02943C2073C}"/>
              </a:ext>
            </a:extLst>
          </p:cNvPr>
          <p:cNvSpPr/>
          <p:nvPr/>
        </p:nvSpPr>
        <p:spPr>
          <a:xfrm rot="5400000">
            <a:off x="6594336" y="1352951"/>
            <a:ext cx="2218032" cy="2660375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B5463EF-EC2E-422D-84E8-B546935F863B}"/>
              </a:ext>
            </a:extLst>
          </p:cNvPr>
          <p:cNvSpPr/>
          <p:nvPr/>
        </p:nvSpPr>
        <p:spPr>
          <a:xfrm>
            <a:off x="6457805" y="1664191"/>
            <a:ext cx="2454683" cy="2032604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5ED22F1F-976B-47B1-B0B7-CA782CC3F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0849" y="1828901"/>
            <a:ext cx="870656" cy="552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38509CE4-B466-4694-84DF-13EC14139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6515" y="2516372"/>
            <a:ext cx="870656" cy="552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5666F271-1AD7-4763-B85F-D47795E03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4930" y="2912971"/>
            <a:ext cx="235337" cy="388306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5E2EFCC6-7573-41DE-A4E5-3050EDFA5A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9709" y="1811406"/>
            <a:ext cx="870656" cy="580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168FFF15-2ED9-43DE-A72A-AF9506195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3346" y="2918352"/>
            <a:ext cx="235337" cy="388306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6608A0F8-F788-42FD-B28E-92BA9D1FD7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97137">
            <a:off x="7222304" y="2586862"/>
            <a:ext cx="247948" cy="145619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EF32F6B1-E183-418B-9065-9EFCEF5D5C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575117">
            <a:off x="6683346" y="2592035"/>
            <a:ext cx="247948" cy="145619"/>
          </a:xfrm>
          <a:prstGeom prst="rect">
            <a:avLst/>
          </a:prstGeom>
        </p:spPr>
      </p:pic>
      <p:pic>
        <p:nvPicPr>
          <p:cNvPr id="59" name="圖片 6">
            <a:extLst>
              <a:ext uri="{FF2B5EF4-FFF2-40B4-BE49-F238E27FC236}">
                <a16:creationId xmlns:a16="http://schemas.microsoft.com/office/drawing/2014/main" id="{0E875F3C-C1EB-4B47-A5DE-D50DDC460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6504386" y="3681762"/>
            <a:ext cx="2227119" cy="71567"/>
          </a:xfrm>
          <a:prstGeom prst="rect">
            <a:avLst/>
          </a:prstGeom>
        </p:spPr>
      </p:pic>
      <p:cxnSp>
        <p:nvCxnSpPr>
          <p:cNvPr id="60" name="直線箭頭接點 30">
            <a:extLst>
              <a:ext uri="{FF2B5EF4-FFF2-40B4-BE49-F238E27FC236}">
                <a16:creationId xmlns:a16="http://schemas.microsoft.com/office/drawing/2014/main" id="{3F88CD21-4CE0-4CB1-A09F-D3F4687C9EB8}"/>
              </a:ext>
            </a:extLst>
          </p:cNvPr>
          <p:cNvCxnSpPr>
            <a:cxnSpLocks/>
          </p:cNvCxnSpPr>
          <p:nvPr/>
        </p:nvCxnSpPr>
        <p:spPr>
          <a:xfrm>
            <a:off x="5632035" y="2219149"/>
            <a:ext cx="95754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A58B4E2-021B-4953-A143-8C3D95309146}"/>
              </a:ext>
            </a:extLst>
          </p:cNvPr>
          <p:cNvSpPr/>
          <p:nvPr/>
        </p:nvSpPr>
        <p:spPr>
          <a:xfrm>
            <a:off x="4362258" y="1914327"/>
            <a:ext cx="1447517" cy="5027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8AED6D6-F609-4032-BE16-EF910BBD44B6}"/>
              </a:ext>
            </a:extLst>
          </p:cNvPr>
          <p:cNvSpPr/>
          <p:nvPr/>
        </p:nvSpPr>
        <p:spPr>
          <a:xfrm>
            <a:off x="4551601" y="1919496"/>
            <a:ext cx="12263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550" b="1" err="1">
                <a:latin typeface="Arial" panose="020B0604020202020204" pitchFamily="34" charset="0"/>
                <a:cs typeface="Arial" panose="020B0604020202020204" pitchFamily="34" charset="0"/>
              </a:rPr>
              <a:t>vFirewall</a:t>
            </a:r>
            <a:r>
              <a:rPr lang="en-US" altLang="zh-TW" sz="155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1600"/>
              </a:lnSpc>
            </a:pPr>
            <a:r>
              <a:rPr lang="en-US" altLang="zh-TW" sz="1550" b="1" err="1">
                <a:solidFill>
                  <a:srgbClr val="1A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pfSense</a:t>
            </a:r>
            <a:endParaRPr lang="zh-TW" altLang="en-US" sz="1550" b="1">
              <a:solidFill>
                <a:srgbClr val="1A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線箭頭接點 30">
            <a:extLst>
              <a:ext uri="{FF2B5EF4-FFF2-40B4-BE49-F238E27FC236}">
                <a16:creationId xmlns:a16="http://schemas.microsoft.com/office/drawing/2014/main" id="{8E124300-B361-4315-8C5A-A9B378A7FE5D}"/>
              </a:ext>
            </a:extLst>
          </p:cNvPr>
          <p:cNvCxnSpPr>
            <a:cxnSpLocks/>
          </p:cNvCxnSpPr>
          <p:nvPr/>
        </p:nvCxnSpPr>
        <p:spPr>
          <a:xfrm>
            <a:off x="3397915" y="2196451"/>
            <a:ext cx="95754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784F9F7-95A6-4054-BA69-3063C6C88FB6}"/>
              </a:ext>
            </a:extLst>
          </p:cNvPr>
          <p:cNvSpPr/>
          <p:nvPr/>
        </p:nvSpPr>
        <p:spPr>
          <a:xfrm>
            <a:off x="2658773" y="1900822"/>
            <a:ext cx="1447517" cy="5027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19B3F73-9D0F-404E-A52F-3C67B7F03C96}"/>
              </a:ext>
            </a:extLst>
          </p:cNvPr>
          <p:cNvSpPr/>
          <p:nvPr/>
        </p:nvSpPr>
        <p:spPr>
          <a:xfrm>
            <a:off x="2851799" y="1910693"/>
            <a:ext cx="12263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550" b="1">
                <a:latin typeface="Arial" panose="020B0604020202020204" pitchFamily="34" charset="0"/>
                <a:cs typeface="Arial" panose="020B0604020202020204" pitchFamily="34" charset="0"/>
              </a:rPr>
              <a:t>vRouter: </a:t>
            </a:r>
          </a:p>
          <a:p>
            <a:pPr>
              <a:lnSpc>
                <a:spcPts val="1600"/>
              </a:lnSpc>
            </a:pPr>
            <a:r>
              <a:rPr lang="zh-TW" altLang="en-US" sz="1550" b="1">
                <a:solidFill>
                  <a:srgbClr val="1A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RouterOS</a:t>
            </a:r>
          </a:p>
        </p:txBody>
      </p:sp>
      <p:cxnSp>
        <p:nvCxnSpPr>
          <p:cNvPr id="65" name="直線箭頭接點 30">
            <a:extLst>
              <a:ext uri="{FF2B5EF4-FFF2-40B4-BE49-F238E27FC236}">
                <a16:creationId xmlns:a16="http://schemas.microsoft.com/office/drawing/2014/main" id="{5EC11F3F-093A-4831-9131-F6D94CF0AA2E}"/>
              </a:ext>
            </a:extLst>
          </p:cNvPr>
          <p:cNvCxnSpPr>
            <a:cxnSpLocks/>
          </p:cNvCxnSpPr>
          <p:nvPr/>
        </p:nvCxnSpPr>
        <p:spPr>
          <a:xfrm flipV="1">
            <a:off x="3796793" y="2465091"/>
            <a:ext cx="0" cy="59078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id="{274F6BF1-082F-490D-80A4-B6D7B91259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385" y="2883646"/>
            <a:ext cx="645405" cy="645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直線箭頭接點 30">
            <a:extLst>
              <a:ext uri="{FF2B5EF4-FFF2-40B4-BE49-F238E27FC236}">
                <a16:creationId xmlns:a16="http://schemas.microsoft.com/office/drawing/2014/main" id="{1DDF3D94-666F-43F6-8A36-8B5A54A0E01D}"/>
              </a:ext>
            </a:extLst>
          </p:cNvPr>
          <p:cNvCxnSpPr>
            <a:cxnSpLocks/>
          </p:cNvCxnSpPr>
          <p:nvPr/>
        </p:nvCxnSpPr>
        <p:spPr>
          <a:xfrm flipV="1">
            <a:off x="4766316" y="2465091"/>
            <a:ext cx="0" cy="59078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B896A47B-8228-4509-9359-D5876C998C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67" y="2883646"/>
            <a:ext cx="645405" cy="645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3E1827C-54E2-4F1F-B88E-E24D348837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5601" y="4176791"/>
            <a:ext cx="1367876" cy="89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Shape 364">
            <a:extLst>
              <a:ext uri="{FF2B5EF4-FFF2-40B4-BE49-F238E27FC236}">
                <a16:creationId xmlns:a16="http://schemas.microsoft.com/office/drawing/2014/main" id="{3F59B48A-EDDC-490E-936B-97B3163ECD0A}"/>
              </a:ext>
            </a:extLst>
          </p:cNvPr>
          <p:cNvSpPr txBox="1"/>
          <p:nvPr/>
        </p:nvSpPr>
        <p:spPr>
          <a:xfrm>
            <a:off x="518390" y="4475836"/>
            <a:ext cx="1040061" cy="24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Internet</a:t>
            </a:r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C72B2D78-9FB3-47C9-81E9-FB27449139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" y="1952213"/>
            <a:ext cx="755855" cy="3962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946714AC-E006-465F-80AC-D7F0EE9D5BE0}"/>
              </a:ext>
            </a:extLst>
          </p:cNvPr>
          <p:cNvSpPr/>
          <p:nvPr/>
        </p:nvSpPr>
        <p:spPr>
          <a:xfrm>
            <a:off x="518391" y="2351832"/>
            <a:ext cx="789192" cy="29378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內容版面配置區 11">
            <a:extLst>
              <a:ext uri="{FF2B5EF4-FFF2-40B4-BE49-F238E27FC236}">
                <a16:creationId xmlns:a16="http://schemas.microsoft.com/office/drawing/2014/main" id="{7352FAA7-3C9F-4E49-862E-B3FCB9D6A4C0}"/>
              </a:ext>
            </a:extLst>
          </p:cNvPr>
          <p:cNvSpPr txBox="1">
            <a:spLocks/>
          </p:cNvSpPr>
          <p:nvPr/>
        </p:nvSpPr>
        <p:spPr>
          <a:xfrm>
            <a:off x="426922" y="2371921"/>
            <a:ext cx="980923" cy="303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3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</a:t>
            </a:r>
            <a:r>
              <a:rPr lang="zh-TW" altLang="en-US" sz="13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專線</a:t>
            </a:r>
            <a:endParaRPr lang="zh-TW" altLang="en-US" sz="13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02284A4-3718-467B-A533-7116C9E60F1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04" y="2609563"/>
            <a:ext cx="1220956" cy="590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569CA6D9-14E1-43E7-A1EE-AF68904245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07771" y="2188128"/>
            <a:ext cx="1205043" cy="343925"/>
          </a:xfrm>
          <a:prstGeom prst="bentConnector3">
            <a:avLst>
              <a:gd name="adj1" fmla="val 100049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859D8088-44EB-4040-A559-0830E7CB4CCD}"/>
              </a:ext>
            </a:extLst>
          </p:cNvPr>
          <p:cNvSpPr/>
          <p:nvPr/>
        </p:nvSpPr>
        <p:spPr>
          <a:xfrm>
            <a:off x="1808575" y="2608793"/>
            <a:ext cx="676677" cy="3475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內容版面配置區 11">
            <a:extLst>
              <a:ext uri="{FF2B5EF4-FFF2-40B4-BE49-F238E27FC236}">
                <a16:creationId xmlns:a16="http://schemas.microsoft.com/office/drawing/2014/main" id="{3B2835B7-764A-47C3-90E5-93441F28A69B}"/>
              </a:ext>
            </a:extLst>
          </p:cNvPr>
          <p:cNvSpPr txBox="1">
            <a:spLocks/>
          </p:cNvSpPr>
          <p:nvPr/>
        </p:nvSpPr>
        <p:spPr>
          <a:xfrm>
            <a:off x="1733535" y="2613720"/>
            <a:ext cx="771514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en-US" altLang="zh-TW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VPN Tunnel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DC946497-191E-4994-B62B-055EE96F9083}"/>
              </a:ext>
            </a:extLst>
          </p:cNvPr>
          <p:cNvSpPr/>
          <p:nvPr/>
        </p:nvSpPr>
        <p:spPr>
          <a:xfrm>
            <a:off x="6795638" y="3628954"/>
            <a:ext cx="1910181" cy="299489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2C8FB8E-DDDC-4A4E-AE95-22C67329F40B}"/>
              </a:ext>
            </a:extLst>
          </p:cNvPr>
          <p:cNvSpPr/>
          <p:nvPr/>
        </p:nvSpPr>
        <p:spPr>
          <a:xfrm>
            <a:off x="6789549" y="3645981"/>
            <a:ext cx="188925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>
                <a:solidFill>
                  <a:srgbClr val="09F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接進家中</a:t>
            </a:r>
            <a:r>
              <a:rPr lang="en-US" altLang="zh-TW" sz="1400" b="1">
                <a:solidFill>
                  <a:srgbClr val="09F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400" b="1">
                <a:solidFill>
                  <a:srgbClr val="09F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企業內網路</a:t>
            </a:r>
            <a:endParaRPr lang="en-US" altLang="zh-TW" sz="1400" b="1">
              <a:solidFill>
                <a:srgbClr val="09F3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8AFA127-09F8-4F6C-91BB-BA4BB715A757}"/>
              </a:ext>
            </a:extLst>
          </p:cNvPr>
          <p:cNvSpPr/>
          <p:nvPr/>
        </p:nvSpPr>
        <p:spPr>
          <a:xfrm>
            <a:off x="7082627" y="3958948"/>
            <a:ext cx="1361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(全部都受到防護)</a:t>
            </a:r>
          </a:p>
        </p:txBody>
      </p: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005C8914-6849-4CCE-BE8B-0ED00A7A5E75}"/>
              </a:ext>
            </a:extLst>
          </p:cNvPr>
          <p:cNvCxnSpPr>
            <a:cxnSpLocks/>
          </p:cNvCxnSpPr>
          <p:nvPr/>
        </p:nvCxnSpPr>
        <p:spPr>
          <a:xfrm>
            <a:off x="959836" y="3273998"/>
            <a:ext cx="0" cy="807981"/>
          </a:xfrm>
          <a:prstGeom prst="straightConnector1">
            <a:avLst/>
          </a:prstGeom>
          <a:ln w="19050">
            <a:gradFill>
              <a:gsLst>
                <a:gs pos="100000">
                  <a:srgbClr val="DE4612"/>
                </a:gs>
                <a:gs pos="0">
                  <a:srgbClr val="C81205"/>
                </a:gs>
              </a:gsLst>
              <a:lin ang="0" scaled="0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31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4C8D8BC6-A040-4EAD-B4AD-BAEFA7D55758}"/>
              </a:ext>
            </a:extLst>
          </p:cNvPr>
          <p:cNvSpPr/>
          <p:nvPr/>
        </p:nvSpPr>
        <p:spPr>
          <a:xfrm>
            <a:off x="193645" y="1666776"/>
            <a:ext cx="1541037" cy="3231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93FD6301-4B90-4E70-A22C-3A2D4360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4398" y="1935356"/>
            <a:ext cx="2283117" cy="3424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16CD23-0552-49B2-A7D9-DBDED7A09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380" y="82576"/>
            <a:ext cx="9209088" cy="823913"/>
          </a:xfrm>
        </p:spPr>
        <p:txBody>
          <a:bodyPr>
            <a:noAutofit/>
          </a:bodyPr>
          <a:lstStyle/>
          <a:p>
            <a:r>
              <a:rPr lang="zh-TW" altLang="en-US" sz="27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案例</a:t>
            </a:r>
            <a:r>
              <a:rPr lang="en-US" altLang="zh-TW" sz="27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2: </a:t>
            </a:r>
            <a:r>
              <a:rPr lang="zh-TW" altLang="en-US" sz="27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虛擬化電子商務平台 </a:t>
            </a:r>
            <a:r>
              <a:rPr lang="en-US" altLang="zh-TW" sz="27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- </a:t>
            </a:r>
            <a:r>
              <a:rPr lang="zh-TW" altLang="en-US" sz="27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企業調整開發與服務超容易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82F680C-360F-4E49-AB13-5DDC6E6BDA99}"/>
              </a:ext>
            </a:extLst>
          </p:cNvPr>
          <p:cNvSpPr/>
          <p:nvPr/>
        </p:nvSpPr>
        <p:spPr>
          <a:xfrm>
            <a:off x="7498328" y="2783694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熱賣商品排行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49ED5EB-464C-4713-9DE8-1CE78063DB4E}"/>
              </a:ext>
            </a:extLst>
          </p:cNvPr>
          <p:cNvSpPr/>
          <p:nvPr/>
        </p:nvSpPr>
        <p:spPr>
          <a:xfrm>
            <a:off x="7669733" y="3248360"/>
            <a:ext cx="1005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秒殺功能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53972A1-7D96-4788-991F-D71F7A6BB949}"/>
              </a:ext>
            </a:extLst>
          </p:cNvPr>
          <p:cNvSpPr/>
          <p:nvPr/>
        </p:nvSpPr>
        <p:spPr>
          <a:xfrm>
            <a:off x="7465685" y="3986244"/>
            <a:ext cx="15311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 dirty="0">
                <a:solidFill>
                  <a:srgbClr val="672F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商品管理與分類</a:t>
            </a:r>
          </a:p>
          <a:p>
            <a:pPr algn="ctr"/>
            <a:endParaRPr lang="zh-TW" altLang="en-US" sz="1500" b="1" dirty="0">
              <a:solidFill>
                <a:srgbClr val="672F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3109A1C-2A34-47BB-AAA1-8341594CB34D}"/>
              </a:ext>
            </a:extLst>
          </p:cNvPr>
          <p:cNvSpPr/>
          <p:nvPr/>
        </p:nvSpPr>
        <p:spPr>
          <a:xfrm>
            <a:off x="7703512" y="4439668"/>
            <a:ext cx="1005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rgbClr val="672F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訂單系統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5FC80-ED67-4682-8E7E-0C1AFB723276}"/>
              </a:ext>
            </a:extLst>
          </p:cNvPr>
          <p:cNvSpPr txBox="1"/>
          <p:nvPr/>
        </p:nvSpPr>
        <p:spPr>
          <a:xfrm>
            <a:off x="241590" y="1046485"/>
            <a:ext cx="86725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要開發與維運一套 </a:t>
            </a:r>
            <a:r>
              <a:rPr lang="zh-TW" altLang="en-US" sz="20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B2C </a:t>
            </a:r>
            <a:r>
              <a:rPr lang="zh-TW" altLang="en-US" sz="2000">
                <a:solidFill>
                  <a:srgbClr val="001642"/>
                </a:solidFill>
                <a:latin typeface="Microsoft JhengHei"/>
                <a:ea typeface="Microsoft JhengHei"/>
                <a:cs typeface="Calibri"/>
              </a:rPr>
              <a:t>購物商城, 平台與服務套件可以視需求動態組合網路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1523FA7-9B0F-4A22-8641-64BECCAD6EBC}"/>
              </a:ext>
            </a:extLst>
          </p:cNvPr>
          <p:cNvSpPr/>
          <p:nvPr/>
        </p:nvSpPr>
        <p:spPr>
          <a:xfrm>
            <a:off x="6028917" y="1734227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7B7B6E-9C5D-4834-B677-16821C7DC03C}"/>
              </a:ext>
            </a:extLst>
          </p:cNvPr>
          <p:cNvSpPr/>
          <p:nvPr/>
        </p:nvSpPr>
        <p:spPr>
          <a:xfrm>
            <a:off x="6283931" y="1755577"/>
            <a:ext cx="82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Nginx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73EA030-EA59-4E3D-8A7F-D692A1BB6991}"/>
              </a:ext>
            </a:extLst>
          </p:cNvPr>
          <p:cNvSpPr/>
          <p:nvPr/>
        </p:nvSpPr>
        <p:spPr>
          <a:xfrm>
            <a:off x="6028917" y="2996178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80A5C88-9548-48A5-8E91-D062F6248FB5}"/>
              </a:ext>
            </a:extLst>
          </p:cNvPr>
          <p:cNvSpPr/>
          <p:nvPr/>
        </p:nvSpPr>
        <p:spPr>
          <a:xfrm>
            <a:off x="6283931" y="3017528"/>
            <a:ext cx="82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Redis</a:t>
            </a: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C939EC5-9948-49F7-B4D7-88BEC5FBE900}"/>
              </a:ext>
            </a:extLst>
          </p:cNvPr>
          <p:cNvSpPr/>
          <p:nvPr/>
        </p:nvSpPr>
        <p:spPr>
          <a:xfrm>
            <a:off x="6036143" y="4207468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619558B-1FC7-437F-BA22-6DE1FACDD92F}"/>
              </a:ext>
            </a:extLst>
          </p:cNvPr>
          <p:cNvSpPr/>
          <p:nvPr/>
        </p:nvSpPr>
        <p:spPr>
          <a:xfrm>
            <a:off x="6036174" y="4244207"/>
            <a:ext cx="1350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MangoDB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線箭頭接點 30">
            <a:extLst>
              <a:ext uri="{FF2B5EF4-FFF2-40B4-BE49-F238E27FC236}">
                <a16:creationId xmlns:a16="http://schemas.microsoft.com/office/drawing/2014/main" id="{8414AD2D-E02A-490F-9EB7-410E7A7D2CB0}"/>
              </a:ext>
            </a:extLst>
          </p:cNvPr>
          <p:cNvCxnSpPr>
            <a:cxnSpLocks/>
          </p:cNvCxnSpPr>
          <p:nvPr/>
        </p:nvCxnSpPr>
        <p:spPr>
          <a:xfrm flipV="1">
            <a:off x="6695329" y="2271722"/>
            <a:ext cx="0" cy="643598"/>
          </a:xfrm>
          <a:prstGeom prst="straightConnector1">
            <a:avLst/>
          </a:prstGeom>
          <a:ln w="19050">
            <a:gradFill>
              <a:gsLst>
                <a:gs pos="0">
                  <a:srgbClr val="193E7E"/>
                </a:gs>
                <a:gs pos="100000">
                  <a:srgbClr val="265FB4"/>
                </a:gs>
              </a:gsLst>
              <a:lin ang="5400000" scaled="1"/>
            </a:gra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箭頭接點 30">
            <a:extLst>
              <a:ext uri="{FF2B5EF4-FFF2-40B4-BE49-F238E27FC236}">
                <a16:creationId xmlns:a16="http://schemas.microsoft.com/office/drawing/2014/main" id="{5E964A5E-5EDE-460B-8A50-CFAB3DD84D72}"/>
              </a:ext>
            </a:extLst>
          </p:cNvPr>
          <p:cNvCxnSpPr>
            <a:cxnSpLocks/>
          </p:cNvCxnSpPr>
          <p:nvPr/>
        </p:nvCxnSpPr>
        <p:spPr>
          <a:xfrm flipV="1">
            <a:off x="6695329" y="3504480"/>
            <a:ext cx="0" cy="643598"/>
          </a:xfrm>
          <a:prstGeom prst="straightConnector1">
            <a:avLst/>
          </a:prstGeom>
          <a:ln w="19050">
            <a:gradFill>
              <a:gsLst>
                <a:gs pos="0">
                  <a:srgbClr val="193E7E"/>
                </a:gs>
                <a:gs pos="100000">
                  <a:srgbClr val="265FB4"/>
                </a:gs>
              </a:gsLst>
              <a:lin ang="5400000" scaled="1"/>
            </a:gra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574CEE22-6BC3-4CB0-9D26-17572B58A95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13" y="1960572"/>
            <a:ext cx="709953" cy="650998"/>
          </a:xfrm>
          <a:prstGeom prst="bentConnector3">
            <a:avLst>
              <a:gd name="adj1" fmla="val 100163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38261933-3782-4874-B6CD-471CF70186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23306" y="3216482"/>
            <a:ext cx="591099" cy="411549"/>
          </a:xfrm>
          <a:prstGeom prst="bentConnector3">
            <a:avLst>
              <a:gd name="adj1" fmla="val 36159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接點: 肘形 67">
            <a:extLst>
              <a:ext uri="{FF2B5EF4-FFF2-40B4-BE49-F238E27FC236}">
                <a16:creationId xmlns:a16="http://schemas.microsoft.com/office/drawing/2014/main" id="{0E9F6C91-EF0D-451D-86E8-FDE6910965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73068" y="4479829"/>
            <a:ext cx="934047" cy="35844"/>
          </a:xfrm>
          <a:prstGeom prst="bentConnector3">
            <a:avLst>
              <a:gd name="adj1" fmla="val 50000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F2747F72-4801-4262-8981-BB1B8A63DE80}"/>
              </a:ext>
            </a:extLst>
          </p:cNvPr>
          <p:cNvSpPr/>
          <p:nvPr/>
        </p:nvSpPr>
        <p:spPr>
          <a:xfrm>
            <a:off x="7433335" y="2761448"/>
            <a:ext cx="1565516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608FE33A-9E1E-485C-9DA4-5C8C60A08B5F}"/>
              </a:ext>
            </a:extLst>
          </p:cNvPr>
          <p:cNvSpPr/>
          <p:nvPr/>
        </p:nvSpPr>
        <p:spPr>
          <a:xfrm>
            <a:off x="7433335" y="3222464"/>
            <a:ext cx="1565516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E607ED63-450F-4CAB-8D3F-E4D3653671F4}"/>
              </a:ext>
            </a:extLst>
          </p:cNvPr>
          <p:cNvSpPr/>
          <p:nvPr/>
        </p:nvSpPr>
        <p:spPr>
          <a:xfrm>
            <a:off x="7433335" y="4407102"/>
            <a:ext cx="156551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9D4627"/>
                </a:gs>
                <a:gs pos="100000">
                  <a:srgbClr val="D9723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5DEE67-F6D7-46FD-8EA2-CE3C22838B1B}"/>
              </a:ext>
            </a:extLst>
          </p:cNvPr>
          <p:cNvSpPr/>
          <p:nvPr/>
        </p:nvSpPr>
        <p:spPr>
          <a:xfrm>
            <a:off x="7437578" y="3940018"/>
            <a:ext cx="156551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9D4627"/>
                </a:gs>
                <a:gs pos="100000">
                  <a:srgbClr val="D9723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2A363DA6-4F10-43DD-9CDF-61A01688A2AA}"/>
              </a:ext>
            </a:extLst>
          </p:cNvPr>
          <p:cNvSpPr/>
          <p:nvPr/>
        </p:nvSpPr>
        <p:spPr>
          <a:xfrm>
            <a:off x="7411406" y="1606928"/>
            <a:ext cx="1661870" cy="62103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DA12EC6-BFED-4C7A-9C0B-7DFC9AA55C0F}"/>
              </a:ext>
            </a:extLst>
          </p:cNvPr>
          <p:cNvSpPr/>
          <p:nvPr/>
        </p:nvSpPr>
        <p:spPr>
          <a:xfrm>
            <a:off x="7295284" y="1640219"/>
            <a:ext cx="189411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rgbClr val="1A3E7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AAA </a:t>
            </a:r>
            <a:r>
              <a:rPr lang="zh-TW" altLang="en-US" sz="1700" b="1">
                <a:solidFill>
                  <a:srgbClr val="1A3E7F"/>
                </a:solidFill>
                <a:latin typeface="微軟正黑體" pitchFamily="34" charset="-120"/>
                <a:ea typeface="微軟正黑體" pitchFamily="34" charset="-120"/>
              </a:rPr>
              <a:t>電子商務</a:t>
            </a:r>
            <a:endParaRPr lang="en-US" altLang="zh-TW" sz="1700" b="1">
              <a:solidFill>
                <a:srgbClr val="1A3E7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700" b="1">
                <a:solidFill>
                  <a:srgbClr val="1A3E7F"/>
                </a:solidFill>
                <a:latin typeface="微軟正黑體" pitchFamily="34" charset="-120"/>
                <a:ea typeface="微軟正黑體" pitchFamily="34" charset="-120"/>
              </a:rPr>
              <a:t>平台網頁</a:t>
            </a:r>
            <a:endParaRPr lang="en-US" altLang="zh-TW" sz="1700" b="1">
              <a:solidFill>
                <a:srgbClr val="1A3E7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401C6756-4A1F-4ABA-922D-ABDBFF1B9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947" y="1620031"/>
            <a:ext cx="755855" cy="3962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9779979B-E0CB-47E5-A505-7E6B2BB2E0F1}"/>
              </a:ext>
            </a:extLst>
          </p:cNvPr>
          <p:cNvSpPr/>
          <p:nvPr/>
        </p:nvSpPr>
        <p:spPr>
          <a:xfrm>
            <a:off x="2806665" y="1693117"/>
            <a:ext cx="789192" cy="29378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內容版面配置區 11">
            <a:extLst>
              <a:ext uri="{FF2B5EF4-FFF2-40B4-BE49-F238E27FC236}">
                <a16:creationId xmlns:a16="http://schemas.microsoft.com/office/drawing/2014/main" id="{2B8A4ABA-93C5-4257-BA0E-2CE99494F6F8}"/>
              </a:ext>
            </a:extLst>
          </p:cNvPr>
          <p:cNvSpPr txBox="1">
            <a:spLocks/>
          </p:cNvSpPr>
          <p:nvPr/>
        </p:nvSpPr>
        <p:spPr>
          <a:xfrm>
            <a:off x="2715196" y="1713206"/>
            <a:ext cx="980923" cy="303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3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</a:t>
            </a:r>
            <a:r>
              <a:rPr lang="zh-TW" altLang="en-US" sz="13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專線</a:t>
            </a:r>
            <a:endParaRPr lang="zh-TW" altLang="en-US" sz="13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FBE7A0D3-8486-4959-8DAA-BFEA6D94C259}"/>
              </a:ext>
            </a:extLst>
          </p:cNvPr>
          <p:cNvSpPr txBox="1"/>
          <p:nvPr/>
        </p:nvSpPr>
        <p:spPr>
          <a:xfrm>
            <a:off x="153574" y="1657238"/>
            <a:ext cx="161388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AAA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電子商城</a:t>
            </a:r>
            <a:endParaRPr lang="en-US" altLang="zh-TW" sz="1500" b="1">
              <a:solidFill>
                <a:schemeClr val="bg1"/>
              </a:solidFill>
              <a:latin typeface="微軟正黑體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94" name="圖形 93">
            <a:extLst>
              <a:ext uri="{FF2B5EF4-FFF2-40B4-BE49-F238E27FC236}">
                <a16:creationId xmlns:a16="http://schemas.microsoft.com/office/drawing/2014/main" id="{30BD76FE-143A-45FB-98D3-1E4FBF5C1A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1573"/>
          <a:stretch/>
        </p:blipFill>
        <p:spPr>
          <a:xfrm>
            <a:off x="2138976" y="2892775"/>
            <a:ext cx="801356" cy="1885447"/>
          </a:xfrm>
          <a:prstGeom prst="rect">
            <a:avLst/>
          </a:prstGeom>
        </p:spPr>
      </p:pic>
      <p:cxnSp>
        <p:nvCxnSpPr>
          <p:cNvPr id="95" name="接點: 肘形 94">
            <a:extLst>
              <a:ext uri="{FF2B5EF4-FFF2-40B4-BE49-F238E27FC236}">
                <a16:creationId xmlns:a16="http://schemas.microsoft.com/office/drawing/2014/main" id="{07B5332C-FD43-484F-ACEB-23E0D9662BEA}"/>
              </a:ext>
            </a:extLst>
          </p:cNvPr>
          <p:cNvCxnSpPr>
            <a:cxnSpLocks/>
            <a:stCxn id="77" idx="1"/>
          </p:cNvCxnSpPr>
          <p:nvPr/>
        </p:nvCxnSpPr>
        <p:spPr>
          <a:xfrm rot="10800000" flipV="1">
            <a:off x="3271760" y="3606112"/>
            <a:ext cx="492142" cy="428400"/>
          </a:xfrm>
          <a:prstGeom prst="bentConnector3">
            <a:avLst>
              <a:gd name="adj1" fmla="val 100538"/>
            </a:avLst>
          </a:prstGeom>
          <a:ln w="19050" cmpd="sng">
            <a:gradFill>
              <a:gsLst>
                <a:gs pos="0">
                  <a:srgbClr val="D93B10"/>
                </a:gs>
                <a:gs pos="100000">
                  <a:srgbClr val="C40A03"/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圖片 92" descr="一張含有 監視器, 室內 的圖片&#10;&#10;自動產生的描述">
            <a:extLst>
              <a:ext uri="{FF2B5EF4-FFF2-40B4-BE49-F238E27FC236}">
                <a16:creationId xmlns:a16="http://schemas.microsoft.com/office/drawing/2014/main" id="{8CCFFC28-F3E7-47FE-AF14-58FDCCEA51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455" y="3973938"/>
            <a:ext cx="1690040" cy="105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EDB9DC5E-1DC6-4FDA-8C1F-A72166B94289}"/>
              </a:ext>
            </a:extLst>
          </p:cNvPr>
          <p:cNvCxnSpPr>
            <a:cxnSpLocks/>
          </p:cNvCxnSpPr>
          <p:nvPr/>
        </p:nvCxnSpPr>
        <p:spPr>
          <a:xfrm rot="5400000">
            <a:off x="2405207" y="2206072"/>
            <a:ext cx="739492" cy="528557"/>
          </a:xfrm>
          <a:prstGeom prst="bentConnector3">
            <a:avLst>
              <a:gd name="adj1" fmla="val 14670"/>
            </a:avLst>
          </a:prstGeom>
          <a:ln w="19050" cmpd="sng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圖片 85">
            <a:extLst>
              <a:ext uri="{FF2B5EF4-FFF2-40B4-BE49-F238E27FC236}">
                <a16:creationId xmlns:a16="http://schemas.microsoft.com/office/drawing/2014/main" id="{3C0D2A93-A80F-4EDA-9BE2-6760FA8DA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945" y="1946356"/>
            <a:ext cx="1065254" cy="515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EE5210B8-3915-4C9D-9CC5-94D1F8504F4B}"/>
              </a:ext>
            </a:extLst>
          </p:cNvPr>
          <p:cNvCxnSpPr>
            <a:cxnSpLocks/>
          </p:cNvCxnSpPr>
          <p:nvPr/>
        </p:nvCxnSpPr>
        <p:spPr>
          <a:xfrm>
            <a:off x="4437577" y="3606112"/>
            <a:ext cx="724448" cy="1"/>
          </a:xfrm>
          <a:prstGeom prst="bentConnector3">
            <a:avLst/>
          </a:prstGeom>
          <a:ln w="19050">
            <a:gradFill>
              <a:gsLst>
                <a:gs pos="0">
                  <a:srgbClr val="C91606"/>
                </a:gs>
                <a:gs pos="100000">
                  <a:srgbClr val="D8390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E72AA67F-E39F-409B-AE61-17C55063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509" y="3320660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BD9458EF-B29A-488B-A4F2-1D50E251B0EB}"/>
              </a:ext>
            </a:extLst>
          </p:cNvPr>
          <p:cNvSpPr/>
          <p:nvPr/>
        </p:nvSpPr>
        <p:spPr>
          <a:xfrm>
            <a:off x="3763902" y="3398603"/>
            <a:ext cx="801355" cy="41501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E4E3518-4779-45B0-80AE-EA1B5E13AFBD}"/>
              </a:ext>
            </a:extLst>
          </p:cNvPr>
          <p:cNvSpPr/>
          <p:nvPr/>
        </p:nvSpPr>
        <p:spPr>
          <a:xfrm>
            <a:off x="3853244" y="3380409"/>
            <a:ext cx="122638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pPr>
              <a:lnSpc>
                <a:spcPts val="1400"/>
              </a:lnSpc>
            </a:pP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TW" altLang="en-US" sz="1200" b="1">
              <a:solidFill>
                <a:srgbClr val="1A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A40AB3D-CC4C-4317-A5AD-360F30C23A80}"/>
              </a:ext>
            </a:extLst>
          </p:cNvPr>
          <p:cNvCxnSpPr/>
          <p:nvPr/>
        </p:nvCxnSpPr>
        <p:spPr>
          <a:xfrm>
            <a:off x="4799801" y="2717958"/>
            <a:ext cx="0" cy="1843027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B9967935-0D10-4CC4-A3FE-03A3816EA4E4}"/>
              </a:ext>
            </a:extLst>
          </p:cNvPr>
          <p:cNvCxnSpPr>
            <a:cxnSpLocks/>
          </p:cNvCxnSpPr>
          <p:nvPr/>
        </p:nvCxnSpPr>
        <p:spPr>
          <a:xfrm>
            <a:off x="4794988" y="2722771"/>
            <a:ext cx="345520" cy="0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1F10A16A-4494-47F8-8364-AA82EBFC1F4A}"/>
              </a:ext>
            </a:extLst>
          </p:cNvPr>
          <p:cNvCxnSpPr>
            <a:cxnSpLocks/>
          </p:cNvCxnSpPr>
          <p:nvPr/>
        </p:nvCxnSpPr>
        <p:spPr>
          <a:xfrm>
            <a:off x="4794988" y="4550436"/>
            <a:ext cx="345520" cy="0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00C6F162-7A22-4132-8D48-14D1DC708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830" y="2495438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AF27779F-4B98-4482-9187-903B7776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509" y="4171394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35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圖片 139">
            <a:extLst>
              <a:ext uri="{FF2B5EF4-FFF2-40B4-BE49-F238E27FC236}">
                <a16:creationId xmlns:a16="http://schemas.microsoft.com/office/drawing/2014/main" id="{D151AC92-6E24-4C19-ACB3-339ED0B38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8" y="1382493"/>
            <a:ext cx="1625021" cy="3671344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6862A01C-88F3-4420-B177-8BD6B964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9429" y="3703006"/>
            <a:ext cx="7521528" cy="55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圖形 111">
            <a:extLst>
              <a:ext uri="{FF2B5EF4-FFF2-40B4-BE49-F238E27FC236}">
                <a16:creationId xmlns:a16="http://schemas.microsoft.com/office/drawing/2014/main" id="{EBC8FD0F-E817-46C7-A343-57D76F67B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5077" y="4265252"/>
            <a:ext cx="7524992" cy="728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4B7916F6-70DC-46BB-A28E-6966E1CF5FF0}"/>
              </a:ext>
            </a:extLst>
          </p:cNvPr>
          <p:cNvGrpSpPr/>
          <p:nvPr/>
        </p:nvGrpSpPr>
        <p:grpSpPr>
          <a:xfrm>
            <a:off x="4202261" y="2579420"/>
            <a:ext cx="3211803" cy="1881532"/>
            <a:chOff x="4202261" y="2579420"/>
            <a:chExt cx="3211803" cy="1881532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1B47F3EA-124F-4EAE-A382-6CECEA212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3245" y="2579420"/>
              <a:ext cx="0" cy="1589338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47EE3F55-A8EA-4D5C-9588-D7B1B28451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2261" y="4168758"/>
              <a:ext cx="3211803" cy="0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D2F1750A-D2E1-4B95-B5BE-D3D06E1A2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4319" y="4168758"/>
              <a:ext cx="0" cy="292194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直線接點 127">
            <a:extLst>
              <a:ext uri="{FF2B5EF4-FFF2-40B4-BE49-F238E27FC236}">
                <a16:creationId xmlns:a16="http://schemas.microsoft.com/office/drawing/2014/main" id="{12AA4A14-92B2-4068-A012-8216D1251332}"/>
              </a:ext>
            </a:extLst>
          </p:cNvPr>
          <p:cNvCxnSpPr/>
          <p:nvPr/>
        </p:nvCxnSpPr>
        <p:spPr>
          <a:xfrm flipV="1">
            <a:off x="2113738" y="2999804"/>
            <a:ext cx="0" cy="1470991"/>
          </a:xfrm>
          <a:prstGeom prst="line">
            <a:avLst/>
          </a:prstGeom>
          <a:ln w="22860">
            <a:solidFill>
              <a:srgbClr val="C46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0123DBE1-BB02-4107-B3FD-1C82E5B1F32E}"/>
              </a:ext>
            </a:extLst>
          </p:cNvPr>
          <p:cNvCxnSpPr/>
          <p:nvPr/>
        </p:nvCxnSpPr>
        <p:spPr>
          <a:xfrm flipV="1">
            <a:off x="5081263" y="3000125"/>
            <a:ext cx="0" cy="1470991"/>
          </a:xfrm>
          <a:prstGeom prst="line">
            <a:avLst/>
          </a:prstGeom>
          <a:ln w="22860">
            <a:solidFill>
              <a:srgbClr val="267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B6D7729D-424C-4C9B-8596-99FF69AA5D36}"/>
              </a:ext>
            </a:extLst>
          </p:cNvPr>
          <p:cNvCxnSpPr/>
          <p:nvPr/>
        </p:nvCxnSpPr>
        <p:spPr>
          <a:xfrm flipV="1">
            <a:off x="3125777" y="2999804"/>
            <a:ext cx="0" cy="1470991"/>
          </a:xfrm>
          <a:prstGeom prst="line">
            <a:avLst/>
          </a:prstGeom>
          <a:ln w="22860">
            <a:solidFill>
              <a:srgbClr val="267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089D580E-FC84-4914-A18F-0FE1A8398E0F}"/>
              </a:ext>
            </a:extLst>
          </p:cNvPr>
          <p:cNvCxnSpPr/>
          <p:nvPr/>
        </p:nvCxnSpPr>
        <p:spPr>
          <a:xfrm flipV="1">
            <a:off x="6627034" y="3011165"/>
            <a:ext cx="0" cy="1470991"/>
          </a:xfrm>
          <a:prstGeom prst="line">
            <a:avLst/>
          </a:prstGeom>
          <a:ln w="22860">
            <a:solidFill>
              <a:srgbClr val="672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>
            <a:extLst>
              <a:ext uri="{FF2B5EF4-FFF2-40B4-BE49-F238E27FC236}">
                <a16:creationId xmlns:a16="http://schemas.microsoft.com/office/drawing/2014/main" id="{3D45CCBE-5CCD-47BB-A232-406970EA1F4C}"/>
              </a:ext>
            </a:extLst>
          </p:cNvPr>
          <p:cNvCxnSpPr/>
          <p:nvPr/>
        </p:nvCxnSpPr>
        <p:spPr>
          <a:xfrm flipV="1">
            <a:off x="5610403" y="3000125"/>
            <a:ext cx="0" cy="1470991"/>
          </a:xfrm>
          <a:prstGeom prst="line">
            <a:avLst/>
          </a:prstGeom>
          <a:ln w="22860">
            <a:solidFill>
              <a:srgbClr val="672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0DF4AD9D-9C83-4F0D-9D42-D986EFFA3EC6}"/>
              </a:ext>
            </a:extLst>
          </p:cNvPr>
          <p:cNvCxnSpPr/>
          <p:nvPr/>
        </p:nvCxnSpPr>
        <p:spPr>
          <a:xfrm flipV="1">
            <a:off x="8235280" y="2994125"/>
            <a:ext cx="0" cy="1470991"/>
          </a:xfrm>
          <a:prstGeom prst="line">
            <a:avLst/>
          </a:prstGeom>
          <a:ln w="22860">
            <a:solidFill>
              <a:srgbClr val="496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圖形 106">
            <a:extLst>
              <a:ext uri="{FF2B5EF4-FFF2-40B4-BE49-F238E27FC236}">
                <a16:creationId xmlns:a16="http://schemas.microsoft.com/office/drawing/2014/main" id="{B501948D-FAF5-482D-876A-CF336A95D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195" y="2990764"/>
            <a:ext cx="3152762" cy="601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DB17D5FD-2873-48CA-B7E8-27D061FFA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9397" y="3011165"/>
            <a:ext cx="4318651" cy="58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梯形 45">
            <a:extLst>
              <a:ext uri="{FF2B5EF4-FFF2-40B4-BE49-F238E27FC236}">
                <a16:creationId xmlns:a16="http://schemas.microsoft.com/office/drawing/2014/main" id="{61A90025-0906-46D6-B143-73E555A4D88B}"/>
              </a:ext>
            </a:extLst>
          </p:cNvPr>
          <p:cNvSpPr/>
          <p:nvPr/>
        </p:nvSpPr>
        <p:spPr>
          <a:xfrm>
            <a:off x="1509397" y="1371483"/>
            <a:ext cx="1036063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梯形 45">
            <a:extLst>
              <a:ext uri="{FF2B5EF4-FFF2-40B4-BE49-F238E27FC236}">
                <a16:creationId xmlns:a16="http://schemas.microsoft.com/office/drawing/2014/main" id="{BEFBB1DF-10C4-4BBC-BF41-7302CC727257}"/>
              </a:ext>
            </a:extLst>
          </p:cNvPr>
          <p:cNvSpPr/>
          <p:nvPr/>
        </p:nvSpPr>
        <p:spPr>
          <a:xfrm>
            <a:off x="2601068" y="1371483"/>
            <a:ext cx="1036063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B255023-41C1-42C0-846E-BB8187078AD2}"/>
              </a:ext>
            </a:extLst>
          </p:cNvPr>
          <p:cNvSpPr/>
          <p:nvPr/>
        </p:nvSpPr>
        <p:spPr>
          <a:xfrm>
            <a:off x="1509398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58835628-730A-4B09-BC7A-52610F8BCE27}"/>
              </a:ext>
            </a:extLst>
          </p:cNvPr>
          <p:cNvSpPr/>
          <p:nvPr/>
        </p:nvSpPr>
        <p:spPr>
          <a:xfrm>
            <a:off x="1554987" y="1937459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Ubuntu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539E0744-5B32-49BD-BE9B-6812437521F5}"/>
              </a:ext>
            </a:extLst>
          </p:cNvPr>
          <p:cNvSpPr/>
          <p:nvPr/>
        </p:nvSpPr>
        <p:spPr>
          <a:xfrm>
            <a:off x="1555795" y="2305531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Debian</a:t>
            </a: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EEA27C56-45C5-4671-8DBE-88C096973F60}"/>
              </a:ext>
            </a:extLst>
          </p:cNvPr>
          <p:cNvSpPr/>
          <p:nvPr/>
        </p:nvSpPr>
        <p:spPr>
          <a:xfrm>
            <a:off x="1550307" y="2673603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CentOS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BC9B7DD5-169B-40C9-BFA6-7EF021C9BAC0}"/>
              </a:ext>
            </a:extLst>
          </p:cNvPr>
          <p:cNvSpPr/>
          <p:nvPr/>
        </p:nvSpPr>
        <p:spPr>
          <a:xfrm>
            <a:off x="1551115" y="3041675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BusyBox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291903-5F1A-4A7D-B6D9-DF6AAB6D9618}"/>
              </a:ext>
            </a:extLst>
          </p:cNvPr>
          <p:cNvSpPr/>
          <p:nvPr/>
        </p:nvSpPr>
        <p:spPr>
          <a:xfrm>
            <a:off x="1534961" y="1646163"/>
            <a:ext cx="9829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O/S Client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6B9C457-D268-4F13-BACC-AF61B57C6C84}"/>
              </a:ext>
            </a:extLst>
          </p:cNvPr>
          <p:cNvSpPr/>
          <p:nvPr/>
        </p:nvSpPr>
        <p:spPr>
          <a:xfrm>
            <a:off x="2601069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B4699409-C7A5-4F25-84D7-466E99994C08}"/>
              </a:ext>
            </a:extLst>
          </p:cNvPr>
          <p:cNvSpPr/>
          <p:nvPr/>
        </p:nvSpPr>
        <p:spPr>
          <a:xfrm>
            <a:off x="2646658" y="1937459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Nginx</a:t>
            </a:r>
          </a:p>
        </p:txBody>
      </p:sp>
      <p:sp>
        <p:nvSpPr>
          <p:cNvPr id="60" name="矩形 6">
            <a:extLst>
              <a:ext uri="{FF2B5EF4-FFF2-40B4-BE49-F238E27FC236}">
                <a16:creationId xmlns:a16="http://schemas.microsoft.com/office/drawing/2014/main" id="{0E06A57F-5B3C-40C7-B937-BFD0B5250AB3}"/>
              </a:ext>
            </a:extLst>
          </p:cNvPr>
          <p:cNvSpPr/>
          <p:nvPr/>
        </p:nvSpPr>
        <p:spPr>
          <a:xfrm>
            <a:off x="2647466" y="2305531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WordPress</a:t>
            </a:r>
          </a:p>
        </p:txBody>
      </p:sp>
      <p:sp>
        <p:nvSpPr>
          <p:cNvPr id="61" name="矩形 6">
            <a:extLst>
              <a:ext uri="{FF2B5EF4-FFF2-40B4-BE49-F238E27FC236}">
                <a16:creationId xmlns:a16="http://schemas.microsoft.com/office/drawing/2014/main" id="{D7E54629-8761-4C8E-9917-F3DB50E0BABC}"/>
              </a:ext>
            </a:extLst>
          </p:cNvPr>
          <p:cNvSpPr/>
          <p:nvPr/>
        </p:nvSpPr>
        <p:spPr>
          <a:xfrm>
            <a:off x="2641978" y="2673603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Httpd</a:t>
            </a:r>
          </a:p>
        </p:txBody>
      </p:sp>
      <p:sp>
        <p:nvSpPr>
          <p:cNvPr id="62" name="矩形 6">
            <a:extLst>
              <a:ext uri="{FF2B5EF4-FFF2-40B4-BE49-F238E27FC236}">
                <a16:creationId xmlns:a16="http://schemas.microsoft.com/office/drawing/2014/main" id="{E8658228-C399-4357-AA66-4CCE5EFC4926}"/>
              </a:ext>
            </a:extLst>
          </p:cNvPr>
          <p:cNvSpPr/>
          <p:nvPr/>
        </p:nvSpPr>
        <p:spPr>
          <a:xfrm>
            <a:off x="2642786" y="3041675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Tomcat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A23FB19-84B1-45D9-8F68-C00D4129A1C8}"/>
              </a:ext>
            </a:extLst>
          </p:cNvPr>
          <p:cNvSpPr/>
          <p:nvPr/>
        </p:nvSpPr>
        <p:spPr>
          <a:xfrm>
            <a:off x="2577645" y="1646163"/>
            <a:ext cx="108093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Web server</a:t>
            </a:r>
          </a:p>
        </p:txBody>
      </p:sp>
      <p:sp>
        <p:nvSpPr>
          <p:cNvPr id="65" name="梯形 45">
            <a:extLst>
              <a:ext uri="{FF2B5EF4-FFF2-40B4-BE49-F238E27FC236}">
                <a16:creationId xmlns:a16="http://schemas.microsoft.com/office/drawing/2014/main" id="{196CC079-FB3F-472B-9DC0-CF5D0EC5D758}"/>
              </a:ext>
            </a:extLst>
          </p:cNvPr>
          <p:cNvSpPr/>
          <p:nvPr/>
        </p:nvSpPr>
        <p:spPr>
          <a:xfrm>
            <a:off x="3691394" y="1371483"/>
            <a:ext cx="1036063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97EEA08-5E94-409F-929F-58082C28265A}"/>
              </a:ext>
            </a:extLst>
          </p:cNvPr>
          <p:cNvSpPr/>
          <p:nvPr/>
        </p:nvSpPr>
        <p:spPr>
          <a:xfrm>
            <a:off x="3691395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">
            <a:extLst>
              <a:ext uri="{FF2B5EF4-FFF2-40B4-BE49-F238E27FC236}">
                <a16:creationId xmlns:a16="http://schemas.microsoft.com/office/drawing/2014/main" id="{EBAC6AEE-6A24-4B8B-A52A-7BBBAC4DA44E}"/>
              </a:ext>
            </a:extLst>
          </p:cNvPr>
          <p:cNvSpPr/>
          <p:nvPr/>
        </p:nvSpPr>
        <p:spPr>
          <a:xfrm>
            <a:off x="3736984" y="1937459"/>
            <a:ext cx="958239" cy="63200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Redis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EB424C1-17A4-4621-B9AB-527F0CCB70E1}"/>
              </a:ext>
            </a:extLst>
          </p:cNvPr>
          <p:cNvSpPr/>
          <p:nvPr/>
        </p:nvSpPr>
        <p:spPr>
          <a:xfrm>
            <a:off x="3716958" y="1646163"/>
            <a:ext cx="9829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DB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2" name="梯形 45">
            <a:extLst>
              <a:ext uri="{FF2B5EF4-FFF2-40B4-BE49-F238E27FC236}">
                <a16:creationId xmlns:a16="http://schemas.microsoft.com/office/drawing/2014/main" id="{2268EA3B-0717-4076-98C8-574526D6D7C2}"/>
              </a:ext>
            </a:extLst>
          </p:cNvPr>
          <p:cNvSpPr/>
          <p:nvPr/>
        </p:nvSpPr>
        <p:spPr>
          <a:xfrm>
            <a:off x="4780957" y="1371483"/>
            <a:ext cx="1036063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E2481C8-0B4B-483B-ACF5-E841050D3B5E}"/>
              </a:ext>
            </a:extLst>
          </p:cNvPr>
          <p:cNvSpPr/>
          <p:nvPr/>
        </p:nvSpPr>
        <p:spPr>
          <a:xfrm>
            <a:off x="4780958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6">
            <a:extLst>
              <a:ext uri="{FF2B5EF4-FFF2-40B4-BE49-F238E27FC236}">
                <a16:creationId xmlns:a16="http://schemas.microsoft.com/office/drawing/2014/main" id="{9BE21D4D-B90B-4D77-AF46-E2CCC2107BB8}"/>
              </a:ext>
            </a:extLst>
          </p:cNvPr>
          <p:cNvSpPr/>
          <p:nvPr/>
        </p:nvSpPr>
        <p:spPr>
          <a:xfrm>
            <a:off x="4826547" y="1937459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MangoDB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5" name="矩形 6">
            <a:extLst>
              <a:ext uri="{FF2B5EF4-FFF2-40B4-BE49-F238E27FC236}">
                <a16:creationId xmlns:a16="http://schemas.microsoft.com/office/drawing/2014/main" id="{EB8CE573-40BB-428C-9BEF-4EC499A610FF}"/>
              </a:ext>
            </a:extLst>
          </p:cNvPr>
          <p:cNvSpPr/>
          <p:nvPr/>
        </p:nvSpPr>
        <p:spPr>
          <a:xfrm>
            <a:off x="4827355" y="2428168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Couchbase</a:t>
            </a:r>
          </a:p>
        </p:txBody>
      </p:sp>
      <p:sp>
        <p:nvSpPr>
          <p:cNvPr id="76" name="矩形 6">
            <a:extLst>
              <a:ext uri="{FF2B5EF4-FFF2-40B4-BE49-F238E27FC236}">
                <a16:creationId xmlns:a16="http://schemas.microsoft.com/office/drawing/2014/main" id="{11828743-BAE8-4814-A1DB-4FE971A421BB}"/>
              </a:ext>
            </a:extLst>
          </p:cNvPr>
          <p:cNvSpPr/>
          <p:nvPr/>
        </p:nvSpPr>
        <p:spPr>
          <a:xfrm>
            <a:off x="4821867" y="2924014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PostgreSQL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1AC14FD0-EFB3-48B2-980F-D16EA8A23429}"/>
              </a:ext>
            </a:extLst>
          </p:cNvPr>
          <p:cNvSpPr/>
          <p:nvPr/>
        </p:nvSpPr>
        <p:spPr>
          <a:xfrm>
            <a:off x="4833772" y="1646163"/>
            <a:ext cx="92845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79" name="梯形 45">
            <a:extLst>
              <a:ext uri="{FF2B5EF4-FFF2-40B4-BE49-F238E27FC236}">
                <a16:creationId xmlns:a16="http://schemas.microsoft.com/office/drawing/2014/main" id="{94AE860B-C77B-4D3A-8E36-A957298474BA}"/>
              </a:ext>
            </a:extLst>
          </p:cNvPr>
          <p:cNvSpPr/>
          <p:nvPr/>
        </p:nvSpPr>
        <p:spPr>
          <a:xfrm>
            <a:off x="5904205" y="1371133"/>
            <a:ext cx="1490647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  <a:alpha val="20000"/>
                </a:schemeClr>
              </a:gs>
              <a:gs pos="75000">
                <a:schemeClr val="accent4">
                  <a:lumMod val="45000"/>
                  <a:lumOff val="55000"/>
                  <a:alpha val="70000"/>
                </a:schemeClr>
              </a:gs>
              <a:gs pos="83000">
                <a:schemeClr val="accent4">
                  <a:lumMod val="45000"/>
                  <a:lumOff val="55000"/>
                  <a:alpha val="8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D539830-6137-4F0F-8F4C-F451CB103D5C}"/>
              </a:ext>
            </a:extLst>
          </p:cNvPr>
          <p:cNvSpPr/>
          <p:nvPr/>
        </p:nvSpPr>
        <p:spPr>
          <a:xfrm>
            <a:off x="5904206" y="1652362"/>
            <a:ext cx="1509858" cy="17796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B2246B0-613B-48C5-8E10-56E724343302}"/>
              </a:ext>
            </a:extLst>
          </p:cNvPr>
          <p:cNvSpPr/>
          <p:nvPr/>
        </p:nvSpPr>
        <p:spPr>
          <a:xfrm>
            <a:off x="5900915" y="1645813"/>
            <a:ext cx="14972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 Machine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梯形 45">
            <a:extLst>
              <a:ext uri="{FF2B5EF4-FFF2-40B4-BE49-F238E27FC236}">
                <a16:creationId xmlns:a16="http://schemas.microsoft.com/office/drawing/2014/main" id="{9FE830E5-C0AB-493F-A9F5-4C608BADB7F2}"/>
              </a:ext>
            </a:extLst>
          </p:cNvPr>
          <p:cNvSpPr/>
          <p:nvPr/>
        </p:nvSpPr>
        <p:spPr>
          <a:xfrm>
            <a:off x="7458264" y="1371133"/>
            <a:ext cx="1490647" cy="289099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  <a:alpha val="20000"/>
                </a:schemeClr>
              </a:gs>
              <a:gs pos="75000">
                <a:schemeClr val="accent4">
                  <a:lumMod val="45000"/>
                  <a:lumOff val="55000"/>
                  <a:alpha val="70000"/>
                </a:schemeClr>
              </a:gs>
              <a:gs pos="83000">
                <a:schemeClr val="accent4">
                  <a:lumMod val="45000"/>
                  <a:lumOff val="55000"/>
                  <a:alpha val="8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513EFEE7-4380-435C-82D2-2AD45E2C2C13}"/>
              </a:ext>
            </a:extLst>
          </p:cNvPr>
          <p:cNvSpPr/>
          <p:nvPr/>
        </p:nvSpPr>
        <p:spPr>
          <a:xfrm>
            <a:off x="7458265" y="1652362"/>
            <a:ext cx="1509858" cy="17796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A2C0C649-A382-4EBA-94C9-72FC3B8168E7}"/>
              </a:ext>
            </a:extLst>
          </p:cNvPr>
          <p:cNvSpPr/>
          <p:nvPr/>
        </p:nvSpPr>
        <p:spPr>
          <a:xfrm>
            <a:off x="7355627" y="1650950"/>
            <a:ext cx="17074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 Appliance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矩形 6">
            <a:extLst>
              <a:ext uri="{FF2B5EF4-FFF2-40B4-BE49-F238E27FC236}">
                <a16:creationId xmlns:a16="http://schemas.microsoft.com/office/drawing/2014/main" id="{1667BBA2-600D-4FD7-B190-D041DB6B8536}"/>
              </a:ext>
            </a:extLst>
          </p:cNvPr>
          <p:cNvSpPr/>
          <p:nvPr/>
        </p:nvSpPr>
        <p:spPr>
          <a:xfrm>
            <a:off x="5988199" y="1937459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WinServer</a:t>
            </a:r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2016</a:t>
            </a:r>
          </a:p>
        </p:txBody>
      </p:sp>
      <p:sp>
        <p:nvSpPr>
          <p:cNvPr id="95" name="矩形 6">
            <a:extLst>
              <a:ext uri="{FF2B5EF4-FFF2-40B4-BE49-F238E27FC236}">
                <a16:creationId xmlns:a16="http://schemas.microsoft.com/office/drawing/2014/main" id="{BC2C72CD-6BCF-47D7-8DC0-8FD12DA4DDD7}"/>
              </a:ext>
            </a:extLst>
          </p:cNvPr>
          <p:cNvSpPr/>
          <p:nvPr/>
        </p:nvSpPr>
        <p:spPr>
          <a:xfrm>
            <a:off x="5989007" y="2428168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WinServer</a:t>
            </a:r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2019</a:t>
            </a:r>
          </a:p>
        </p:txBody>
      </p:sp>
      <p:sp>
        <p:nvSpPr>
          <p:cNvPr id="96" name="矩形 6">
            <a:extLst>
              <a:ext uri="{FF2B5EF4-FFF2-40B4-BE49-F238E27FC236}">
                <a16:creationId xmlns:a16="http://schemas.microsoft.com/office/drawing/2014/main" id="{0FC489CA-CD1A-4A0D-849B-4443E45EF379}"/>
              </a:ext>
            </a:extLst>
          </p:cNvPr>
          <p:cNvSpPr/>
          <p:nvPr/>
        </p:nvSpPr>
        <p:spPr>
          <a:xfrm>
            <a:off x="5983519" y="2924014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Win10</a:t>
            </a:r>
          </a:p>
        </p:txBody>
      </p:sp>
      <p:sp>
        <p:nvSpPr>
          <p:cNvPr id="97" name="矩形 6">
            <a:extLst>
              <a:ext uri="{FF2B5EF4-FFF2-40B4-BE49-F238E27FC236}">
                <a16:creationId xmlns:a16="http://schemas.microsoft.com/office/drawing/2014/main" id="{41CB9D43-8AC8-4A7A-B43A-A0D22F1CB60E}"/>
              </a:ext>
            </a:extLst>
          </p:cNvPr>
          <p:cNvSpPr/>
          <p:nvPr/>
        </p:nvSpPr>
        <p:spPr>
          <a:xfrm>
            <a:off x="7539299" y="1936479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vRouter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1904577E-3B4C-48F5-89BF-6C91DDB01F31}"/>
              </a:ext>
            </a:extLst>
          </p:cNvPr>
          <p:cNvSpPr/>
          <p:nvPr/>
        </p:nvSpPr>
        <p:spPr>
          <a:xfrm>
            <a:off x="7540107" y="2427188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vFirewall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8D45561C-F0FA-4383-B079-8701CE5932B3}"/>
              </a:ext>
            </a:extLst>
          </p:cNvPr>
          <p:cNvSpPr/>
          <p:nvPr/>
        </p:nvSpPr>
        <p:spPr>
          <a:xfrm>
            <a:off x="7534619" y="2923034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OpenWRT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5" name="圖形 104">
            <a:extLst>
              <a:ext uri="{FF2B5EF4-FFF2-40B4-BE49-F238E27FC236}">
                <a16:creationId xmlns:a16="http://schemas.microsoft.com/office/drawing/2014/main" id="{0B0B6762-D820-442F-986D-C9FDC146B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280" y="3595594"/>
            <a:ext cx="4295413" cy="45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圖形 107">
            <a:extLst>
              <a:ext uri="{FF2B5EF4-FFF2-40B4-BE49-F238E27FC236}">
                <a16:creationId xmlns:a16="http://schemas.microsoft.com/office/drawing/2014/main" id="{46E31D37-2137-448F-B5B7-DD38CAAB7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81627" y="3591377"/>
            <a:ext cx="3152762" cy="45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矩形 108">
            <a:extLst>
              <a:ext uri="{FF2B5EF4-FFF2-40B4-BE49-F238E27FC236}">
                <a16:creationId xmlns:a16="http://schemas.microsoft.com/office/drawing/2014/main" id="{D78C4EE3-0D6D-417A-B002-1BE604A5A551}"/>
              </a:ext>
            </a:extLst>
          </p:cNvPr>
          <p:cNvSpPr/>
          <p:nvPr/>
        </p:nvSpPr>
        <p:spPr>
          <a:xfrm>
            <a:off x="2693383" y="365267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Container Station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EEB68845-CB24-46D9-88FF-5233A518B7B3}"/>
              </a:ext>
            </a:extLst>
          </p:cNvPr>
          <p:cNvSpPr/>
          <p:nvPr/>
        </p:nvSpPr>
        <p:spPr>
          <a:xfrm>
            <a:off x="6335477" y="3643192"/>
            <a:ext cx="228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Virtualization Station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0" name="矩形 6">
            <a:extLst>
              <a:ext uri="{FF2B5EF4-FFF2-40B4-BE49-F238E27FC236}">
                <a16:creationId xmlns:a16="http://schemas.microsoft.com/office/drawing/2014/main" id="{3C038874-9D67-4B1F-B25F-DE2FF7BB64BA}"/>
              </a:ext>
            </a:extLst>
          </p:cNvPr>
          <p:cNvSpPr/>
          <p:nvPr/>
        </p:nvSpPr>
        <p:spPr>
          <a:xfrm>
            <a:off x="1619207" y="4471116"/>
            <a:ext cx="1237512" cy="338530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01" name="矩形 6">
            <a:extLst>
              <a:ext uri="{FF2B5EF4-FFF2-40B4-BE49-F238E27FC236}">
                <a16:creationId xmlns:a16="http://schemas.microsoft.com/office/drawing/2014/main" id="{40626685-87A9-4817-9161-D7C0CD658AD1}"/>
              </a:ext>
            </a:extLst>
          </p:cNvPr>
          <p:cNvSpPr/>
          <p:nvPr/>
        </p:nvSpPr>
        <p:spPr>
          <a:xfrm>
            <a:off x="5423469" y="4471116"/>
            <a:ext cx="1460090" cy="338530"/>
          </a:xfrm>
          <a:prstGeom prst="rect">
            <a:avLst/>
          </a:prstGeom>
          <a:solidFill>
            <a:srgbClr val="612A8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02" name="矩形 6">
            <a:extLst>
              <a:ext uri="{FF2B5EF4-FFF2-40B4-BE49-F238E27FC236}">
                <a16:creationId xmlns:a16="http://schemas.microsoft.com/office/drawing/2014/main" id="{CB3665EB-209F-4804-9B87-1E96A578AE86}"/>
              </a:ext>
            </a:extLst>
          </p:cNvPr>
          <p:cNvSpPr/>
          <p:nvPr/>
        </p:nvSpPr>
        <p:spPr>
          <a:xfrm>
            <a:off x="6952045" y="4460952"/>
            <a:ext cx="1941951" cy="338530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14" name="矩形 6">
            <a:extLst>
              <a:ext uri="{FF2B5EF4-FFF2-40B4-BE49-F238E27FC236}">
                <a16:creationId xmlns:a16="http://schemas.microsoft.com/office/drawing/2014/main" id="{9EF15C13-6083-4A0E-BDCF-AFA9DF547239}"/>
              </a:ext>
            </a:extLst>
          </p:cNvPr>
          <p:cNvSpPr/>
          <p:nvPr/>
        </p:nvSpPr>
        <p:spPr>
          <a:xfrm>
            <a:off x="2947069" y="4471116"/>
            <a:ext cx="2391665" cy="338530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37" name="標題 1">
            <a:extLst>
              <a:ext uri="{FF2B5EF4-FFF2-40B4-BE49-F238E27FC236}">
                <a16:creationId xmlns:a16="http://schemas.microsoft.com/office/drawing/2014/main" id="{18DD4968-D275-44C4-B7EF-1B5E806DDD0F}"/>
              </a:ext>
            </a:extLst>
          </p:cNvPr>
          <p:cNvSpPr txBox="1">
            <a:spLocks/>
          </p:cNvSpPr>
          <p:nvPr/>
        </p:nvSpPr>
        <p:spPr>
          <a:xfrm>
            <a:off x="-36513" y="234140"/>
            <a:ext cx="9217025" cy="465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透過虛擬交換器搭配各種虛擬服務</a:t>
            </a:r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可隨意組合成不同的微分段網路</a:t>
            </a:r>
          </a:p>
        </p:txBody>
      </p:sp>
      <p:sp>
        <p:nvSpPr>
          <p:cNvPr id="138" name="TextBox 2">
            <a:extLst>
              <a:ext uri="{FF2B5EF4-FFF2-40B4-BE49-F238E27FC236}">
                <a16:creationId xmlns:a16="http://schemas.microsoft.com/office/drawing/2014/main" id="{983AA4D1-FBAD-457F-9CAC-D0E227E9C4CC}"/>
              </a:ext>
            </a:extLst>
          </p:cNvPr>
          <p:cNvSpPr txBox="1"/>
          <p:nvPr/>
        </p:nvSpPr>
        <p:spPr>
          <a:xfrm>
            <a:off x="-12448" y="962394"/>
            <a:ext cx="91636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能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靈活運用</a:t>
            </a:r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硬體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運算資源</a:t>
            </a:r>
            <a:r>
              <a:rPr lang="en-US" alt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, </a:t>
            </a:r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依照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運行服務的</a:t>
            </a:r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不同去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動態調整網路</a:t>
            </a:r>
            <a:r>
              <a:rPr lang="en-US" alt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,</a:t>
            </a:r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 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有</a:t>
            </a:r>
            <a:r>
              <a:rPr lang="zh-TW" altLang="en-US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效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降低企業</a:t>
            </a:r>
            <a:r>
              <a:rPr lang="zh-TW" altLang="en-US" sz="16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IT</a:t>
            </a:r>
            <a:r>
              <a:rPr lang="zh-TW" altLang="en-US" sz="160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>
                <a:solidFill>
                  <a:srgbClr val="001642"/>
                </a:solidFill>
                <a:latin typeface="Microsoft JhengHei"/>
                <a:ea typeface="Microsoft JhengHei"/>
                <a:cs typeface="+mn-lt"/>
              </a:rPr>
              <a:t>部門整體營運成本</a:t>
            </a:r>
            <a:endParaRPr lang="en-US" altLang="zh-TW" sz="1600">
              <a:solidFill>
                <a:srgbClr val="001642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43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圖片 15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710F38AE-E472-4A59-BF98-DE7F9392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" y="4336911"/>
            <a:ext cx="9050259" cy="793227"/>
          </a:xfrm>
          <a:prstGeom prst="rect">
            <a:avLst/>
          </a:prstGeom>
        </p:spPr>
      </p:pic>
      <p:pic>
        <p:nvPicPr>
          <p:cNvPr id="170" name="圖片 169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6FE6B118-9C24-40B0-8E85-DB7F110EE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80" y="4476750"/>
            <a:ext cx="1725282" cy="611559"/>
          </a:xfrm>
          <a:prstGeom prst="rect">
            <a:avLst/>
          </a:prstGeom>
        </p:spPr>
      </p:pic>
      <p:pic>
        <p:nvPicPr>
          <p:cNvPr id="171" name="圖片 170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A7890CDD-6C6C-4E99-B3EC-4AD26FBAC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63" y="4467031"/>
            <a:ext cx="1551465" cy="611559"/>
          </a:xfrm>
          <a:prstGeom prst="rect">
            <a:avLst/>
          </a:prstGeom>
        </p:spPr>
      </p:pic>
      <p:pic>
        <p:nvPicPr>
          <p:cNvPr id="172" name="圖片 171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3C8455B4-A8A0-4AEF-A040-318BA1756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028" y="4466602"/>
            <a:ext cx="1801673" cy="611559"/>
          </a:xfrm>
          <a:prstGeom prst="rect">
            <a:avLst/>
          </a:prstGeom>
        </p:spPr>
      </p:pic>
      <p:pic>
        <p:nvPicPr>
          <p:cNvPr id="169" name="圖片 16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ABFCB991-EEDF-4930-B76B-EB3274CA3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364" y="4486469"/>
            <a:ext cx="1973878" cy="611559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7581B3B4-2640-4A6F-85B2-2567D7758C19}"/>
              </a:ext>
            </a:extLst>
          </p:cNvPr>
          <p:cNvSpPr txBox="1">
            <a:spLocks/>
          </p:cNvSpPr>
          <p:nvPr/>
        </p:nvSpPr>
        <p:spPr>
          <a:xfrm>
            <a:off x="127081" y="54910"/>
            <a:ext cx="9150680" cy="89603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QTS 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Network</a:t>
            </a:r>
            <a:r>
              <a:rPr 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Architecture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:</a:t>
            </a:r>
            <a:endParaRPr lang="zh-TW" altLang="en-US" sz="3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500" b="1">
                <a:latin typeface="Microsoft JhengHei"/>
                <a:ea typeface="Microsoft JhengHei"/>
                <a:cs typeface="+mn-lt"/>
                <a:sym typeface="Microsoft JhengHei"/>
              </a:rPr>
              <a:t>組成讓 </a:t>
            </a:r>
            <a:r>
              <a:rPr lang="en-US" altLang="zh-TW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r>
              <a:rPr lang="zh-TW" altLang="en-US" sz="25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500" b="1" err="1">
                <a:latin typeface="Microsoft JhengHei"/>
                <a:ea typeface="Microsoft JhengHei"/>
                <a:cs typeface="+mn-lt"/>
                <a:sym typeface="Microsoft JhengHei"/>
              </a:rPr>
              <a:t>系統可</a:t>
            </a:r>
            <a:r>
              <a:rPr lang="zh-TW" altLang="en-US" sz="2500" b="1">
                <a:latin typeface="Microsoft JhengHei"/>
                <a:ea typeface="Microsoft JhengHei"/>
                <a:cs typeface="+mn-lt"/>
                <a:sym typeface="Microsoft JhengHei"/>
              </a:rPr>
              <a:t>輕易</a:t>
            </a:r>
            <a:r>
              <a:rPr lang="en-US" altLang="zh-TW" sz="2500" b="1" err="1">
                <a:latin typeface="Microsoft JhengHei"/>
                <a:ea typeface="Microsoft JhengHei"/>
                <a:cs typeface="+mn-lt"/>
                <a:sym typeface="Microsoft JhengHei"/>
              </a:rPr>
              <a:t>串起整個</a:t>
            </a:r>
            <a:r>
              <a:rPr lang="zh-TW" sz="2500" b="1">
                <a:latin typeface="Microsoft JhengHei"/>
                <a:ea typeface="Microsoft JhengHei"/>
                <a:cs typeface="+mn-lt"/>
                <a:sym typeface="Microsoft JhengHei"/>
              </a:rPr>
              <a:t>虛擬化</a:t>
            </a:r>
            <a:r>
              <a:rPr lang="zh-TW" altLang="en-US" sz="2500" b="1">
                <a:latin typeface="Microsoft JhengHei"/>
                <a:ea typeface="Microsoft JhengHei"/>
                <a:cs typeface="+mn-lt"/>
                <a:sym typeface="Microsoft JhengHei"/>
              </a:rPr>
              <a:t>網路</a:t>
            </a:r>
            <a:r>
              <a:rPr lang="zh-TW" sz="2500" b="1">
                <a:latin typeface="Microsoft JhengHei"/>
                <a:ea typeface="Microsoft JhengHei"/>
                <a:cs typeface="+mn-lt"/>
                <a:sym typeface="Microsoft JhengHei"/>
              </a:rPr>
              <a:t>服務的基礎</a:t>
            </a:r>
            <a:endParaRPr lang="zh-TW" altLang="en-US" sz="2500" b="1">
              <a:solidFill>
                <a:srgbClr val="000000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151" name="圖片 150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F85AB0FF-5F5A-4750-A67E-3E8C303D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" y="1048558"/>
            <a:ext cx="9070166" cy="2442184"/>
          </a:xfrm>
          <a:prstGeom prst="rect">
            <a:avLst/>
          </a:prstGeom>
        </p:spPr>
      </p:pic>
      <p:pic>
        <p:nvPicPr>
          <p:cNvPr id="152" name="圖片 15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341589D-16FD-4C79-831E-84C1EEBC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" y="3279793"/>
            <a:ext cx="9050258" cy="961206"/>
          </a:xfrm>
          <a:prstGeom prst="rect">
            <a:avLst/>
          </a:prstGeom>
        </p:spPr>
      </p:pic>
      <p:pic>
        <p:nvPicPr>
          <p:cNvPr id="73" name="圖片 7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82B7864B-8F0F-4C8E-B40E-BD576EDBF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3554" y="1134368"/>
            <a:ext cx="6920952" cy="227056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9BEE13F-FAA3-443A-8752-6E54995A5455}"/>
              </a:ext>
            </a:extLst>
          </p:cNvPr>
          <p:cNvSpPr/>
          <p:nvPr/>
        </p:nvSpPr>
        <p:spPr>
          <a:xfrm>
            <a:off x="243195" y="1188364"/>
            <a:ext cx="147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Layer</a:t>
            </a:r>
            <a:endParaRPr lang="zh-TW" altLang="en-US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11C0804-1634-4647-A955-9759CF72AD93}"/>
              </a:ext>
            </a:extLst>
          </p:cNvPr>
          <p:cNvSpPr txBox="1"/>
          <p:nvPr/>
        </p:nvSpPr>
        <p:spPr>
          <a:xfrm>
            <a:off x="291170" y="3519255"/>
            <a:ext cx="189863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0E1F5464-0118-485A-8FA7-58F6F0297698}"/>
              </a:ext>
            </a:extLst>
          </p:cNvPr>
          <p:cNvSpPr txBox="1"/>
          <p:nvPr/>
        </p:nvSpPr>
        <p:spPr>
          <a:xfrm>
            <a:off x="278786" y="4494386"/>
            <a:ext cx="17831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</p:txBody>
      </p:sp>
      <p:sp>
        <p:nvSpPr>
          <p:cNvPr id="79" name="矩形 6">
            <a:extLst>
              <a:ext uri="{FF2B5EF4-FFF2-40B4-BE49-F238E27FC236}">
                <a16:creationId xmlns:a16="http://schemas.microsoft.com/office/drawing/2014/main" id="{FDD99181-DAD9-4C8A-A5EA-1C967C53CF23}"/>
              </a:ext>
            </a:extLst>
          </p:cNvPr>
          <p:cNvSpPr/>
          <p:nvPr/>
        </p:nvSpPr>
        <p:spPr>
          <a:xfrm>
            <a:off x="1779647" y="4269261"/>
            <a:ext cx="6860612" cy="185098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</a:p>
        </p:txBody>
      </p:sp>
      <p:sp>
        <p:nvSpPr>
          <p:cNvPr id="80" name="矩形 6">
            <a:extLst>
              <a:ext uri="{FF2B5EF4-FFF2-40B4-BE49-F238E27FC236}">
                <a16:creationId xmlns:a16="http://schemas.microsoft.com/office/drawing/2014/main" id="{D068E932-9171-4A31-A2AF-709546A15B3C}"/>
              </a:ext>
            </a:extLst>
          </p:cNvPr>
          <p:cNvSpPr/>
          <p:nvPr/>
        </p:nvSpPr>
        <p:spPr>
          <a:xfrm>
            <a:off x="1779646" y="4066966"/>
            <a:ext cx="6860612" cy="185098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2CAB810-5F07-4392-951E-8C8857841B8E}"/>
              </a:ext>
            </a:extLst>
          </p:cNvPr>
          <p:cNvSpPr/>
          <p:nvPr/>
        </p:nvSpPr>
        <p:spPr>
          <a:xfrm>
            <a:off x="2499830" y="4510099"/>
            <a:ext cx="4491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10FC8D-A620-49CF-A7D4-2D5F659F1B0B}"/>
              </a:ext>
            </a:extLst>
          </p:cNvPr>
          <p:cNvSpPr/>
          <p:nvPr/>
        </p:nvSpPr>
        <p:spPr>
          <a:xfrm>
            <a:off x="4049909" y="4505336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Thunderbolt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F960EC-8BB7-40B9-B738-B6AA02B87AC3}"/>
              </a:ext>
            </a:extLst>
          </p:cNvPr>
          <p:cNvSpPr/>
          <p:nvPr/>
        </p:nvSpPr>
        <p:spPr>
          <a:xfrm>
            <a:off x="5803742" y="4507585"/>
            <a:ext cx="772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C9CEA4-83C1-413C-B52B-DA2BB9E717B2}"/>
              </a:ext>
            </a:extLst>
          </p:cNvPr>
          <p:cNvSpPr/>
          <p:nvPr/>
        </p:nvSpPr>
        <p:spPr>
          <a:xfrm>
            <a:off x="7134717" y="4499861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QuickAccess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矩形 6">
            <a:extLst>
              <a:ext uri="{FF2B5EF4-FFF2-40B4-BE49-F238E27FC236}">
                <a16:creationId xmlns:a16="http://schemas.microsoft.com/office/drawing/2014/main" id="{409D89A4-CC81-4627-B3D0-A8A16819AD6B}"/>
              </a:ext>
            </a:extLst>
          </p:cNvPr>
          <p:cNvSpPr/>
          <p:nvPr/>
        </p:nvSpPr>
        <p:spPr>
          <a:xfrm>
            <a:off x="1835490" y="4783548"/>
            <a:ext cx="1759760" cy="185616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1G / 10G / 25G / 40G / 100G Ethernet </a:t>
            </a:r>
          </a:p>
        </p:txBody>
      </p:sp>
      <p:sp>
        <p:nvSpPr>
          <p:cNvPr id="157" name="矩形 6">
            <a:extLst>
              <a:ext uri="{FF2B5EF4-FFF2-40B4-BE49-F238E27FC236}">
                <a16:creationId xmlns:a16="http://schemas.microsoft.com/office/drawing/2014/main" id="{17316142-AB25-4295-A59E-B3BAABF108EE}"/>
              </a:ext>
            </a:extLst>
          </p:cNvPr>
          <p:cNvSpPr/>
          <p:nvPr/>
        </p:nvSpPr>
        <p:spPr>
          <a:xfrm>
            <a:off x="3796833" y="4778481"/>
            <a:ext cx="727413" cy="176211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Thunderbolt 2</a:t>
            </a:r>
          </a:p>
        </p:txBody>
      </p:sp>
      <p:sp>
        <p:nvSpPr>
          <p:cNvPr id="158" name="矩形 6">
            <a:extLst>
              <a:ext uri="{FF2B5EF4-FFF2-40B4-BE49-F238E27FC236}">
                <a16:creationId xmlns:a16="http://schemas.microsoft.com/office/drawing/2014/main" id="{9D76E69A-6481-4C46-AD62-5B8EF4BD5BB6}"/>
              </a:ext>
            </a:extLst>
          </p:cNvPr>
          <p:cNvSpPr/>
          <p:nvPr/>
        </p:nvSpPr>
        <p:spPr>
          <a:xfrm>
            <a:off x="4561003" y="4778481"/>
            <a:ext cx="707260" cy="176211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Thunderbolt 3</a:t>
            </a:r>
          </a:p>
        </p:txBody>
      </p:sp>
      <p:sp>
        <p:nvSpPr>
          <p:cNvPr id="159" name="矩形 6">
            <a:extLst>
              <a:ext uri="{FF2B5EF4-FFF2-40B4-BE49-F238E27FC236}">
                <a16:creationId xmlns:a16="http://schemas.microsoft.com/office/drawing/2014/main" id="{6DD9C5BE-A307-4156-9C55-3D9472935617}"/>
              </a:ext>
            </a:extLst>
          </p:cNvPr>
          <p:cNvSpPr/>
          <p:nvPr/>
        </p:nvSpPr>
        <p:spPr>
          <a:xfrm>
            <a:off x="5493152" y="4783548"/>
            <a:ext cx="684275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QWA-AC2600</a:t>
            </a:r>
          </a:p>
        </p:txBody>
      </p:sp>
      <p:sp>
        <p:nvSpPr>
          <p:cNvPr id="160" name="矩形 6">
            <a:extLst>
              <a:ext uri="{FF2B5EF4-FFF2-40B4-BE49-F238E27FC236}">
                <a16:creationId xmlns:a16="http://schemas.microsoft.com/office/drawing/2014/main" id="{95BDC445-AA61-4199-8316-AD3A9DEF8DF0}"/>
              </a:ext>
            </a:extLst>
          </p:cNvPr>
          <p:cNvSpPr/>
          <p:nvPr/>
        </p:nvSpPr>
        <p:spPr>
          <a:xfrm>
            <a:off x="6220542" y="4783549"/>
            <a:ext cx="652801" cy="171143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Wi-Fi dongle</a:t>
            </a:r>
          </a:p>
        </p:txBody>
      </p:sp>
      <p:sp>
        <p:nvSpPr>
          <p:cNvPr id="163" name="矩形 6">
            <a:extLst>
              <a:ext uri="{FF2B5EF4-FFF2-40B4-BE49-F238E27FC236}">
                <a16:creationId xmlns:a16="http://schemas.microsoft.com/office/drawing/2014/main" id="{B63E3E30-2428-43F5-AB27-97ED746DED5B}"/>
              </a:ext>
            </a:extLst>
          </p:cNvPr>
          <p:cNvSpPr/>
          <p:nvPr/>
        </p:nvSpPr>
        <p:spPr>
          <a:xfrm>
            <a:off x="7085520" y="4772382"/>
            <a:ext cx="731514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USB 3.0</a:t>
            </a:r>
            <a:r>
              <a:rPr lang="zh-TW" altLang="en-US" sz="700"/>
              <a:t> </a:t>
            </a:r>
            <a:r>
              <a:rPr lang="en-US" altLang="zh-TW" sz="700"/>
              <a:t>Type-C</a:t>
            </a:r>
          </a:p>
        </p:txBody>
      </p:sp>
      <p:sp>
        <p:nvSpPr>
          <p:cNvPr id="164" name="矩形 6">
            <a:extLst>
              <a:ext uri="{FF2B5EF4-FFF2-40B4-BE49-F238E27FC236}">
                <a16:creationId xmlns:a16="http://schemas.microsoft.com/office/drawing/2014/main" id="{FAB3EF9C-93CD-4D99-B0F4-9949AE79BA6E}"/>
              </a:ext>
            </a:extLst>
          </p:cNvPr>
          <p:cNvSpPr/>
          <p:nvPr/>
        </p:nvSpPr>
        <p:spPr>
          <a:xfrm>
            <a:off x="7860148" y="4772383"/>
            <a:ext cx="780110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USB 3.0 Micro-B</a:t>
            </a:r>
          </a:p>
        </p:txBody>
      </p:sp>
      <p:pic>
        <p:nvPicPr>
          <p:cNvPr id="175" name="圖片 174">
            <a:extLst>
              <a:ext uri="{FF2B5EF4-FFF2-40B4-BE49-F238E27FC236}">
                <a16:creationId xmlns:a16="http://schemas.microsoft.com/office/drawing/2014/main" id="{DABFADED-A043-4BC5-8EF8-F963771C96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508" y="3348941"/>
            <a:ext cx="821398" cy="454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6" name="圖片 175">
            <a:extLst>
              <a:ext uri="{FF2B5EF4-FFF2-40B4-BE49-F238E27FC236}">
                <a16:creationId xmlns:a16="http://schemas.microsoft.com/office/drawing/2014/main" id="{7BC21B00-A66F-40F6-98F6-24EBEEA0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852" y="3348941"/>
            <a:ext cx="821398" cy="454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182BC80-9471-4790-B999-F1A329C204A2}"/>
              </a:ext>
            </a:extLst>
          </p:cNvPr>
          <p:cNvSpPr/>
          <p:nvPr/>
        </p:nvSpPr>
        <p:spPr>
          <a:xfrm>
            <a:off x="2033846" y="3419969"/>
            <a:ext cx="66717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3913CF7C-47FF-4DD2-896A-895DF23DE087}"/>
              </a:ext>
            </a:extLst>
          </p:cNvPr>
          <p:cNvSpPr/>
          <p:nvPr/>
        </p:nvSpPr>
        <p:spPr>
          <a:xfrm>
            <a:off x="2680888" y="3337991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</a:p>
          <a:p>
            <a:pPr algn="ct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</a:p>
        </p:txBody>
      </p:sp>
      <p:sp>
        <p:nvSpPr>
          <p:cNvPr id="178" name="矩形 6">
            <a:extLst>
              <a:ext uri="{FF2B5EF4-FFF2-40B4-BE49-F238E27FC236}">
                <a16:creationId xmlns:a16="http://schemas.microsoft.com/office/drawing/2014/main" id="{E8526428-B399-42DE-B635-C004FB745C5A}"/>
              </a:ext>
            </a:extLst>
          </p:cNvPr>
          <p:cNvSpPr/>
          <p:nvPr/>
        </p:nvSpPr>
        <p:spPr>
          <a:xfrm>
            <a:off x="1998508" y="3822504"/>
            <a:ext cx="6643485" cy="225206"/>
          </a:xfrm>
          <a:prstGeom prst="rect">
            <a:avLst/>
          </a:prstGeom>
          <a:solidFill>
            <a:srgbClr val="612A8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Routing Table</a:t>
            </a:r>
          </a:p>
        </p:txBody>
      </p:sp>
      <p:sp>
        <p:nvSpPr>
          <p:cNvPr id="179" name="矩形 6">
            <a:extLst>
              <a:ext uri="{FF2B5EF4-FFF2-40B4-BE49-F238E27FC236}">
                <a16:creationId xmlns:a16="http://schemas.microsoft.com/office/drawing/2014/main" id="{F14D6B65-488E-4B04-B510-6BA5B5CD2168}"/>
              </a:ext>
            </a:extLst>
          </p:cNvPr>
          <p:cNvSpPr/>
          <p:nvPr/>
        </p:nvSpPr>
        <p:spPr>
          <a:xfrm>
            <a:off x="6104680" y="3825509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Static Route</a:t>
            </a:r>
          </a:p>
        </p:txBody>
      </p:sp>
      <p:sp>
        <p:nvSpPr>
          <p:cNvPr id="180" name="矩形 6">
            <a:extLst>
              <a:ext uri="{FF2B5EF4-FFF2-40B4-BE49-F238E27FC236}">
                <a16:creationId xmlns:a16="http://schemas.microsoft.com/office/drawing/2014/main" id="{E9230F70-6B1D-40DF-B3B4-976699E5809B}"/>
              </a:ext>
            </a:extLst>
          </p:cNvPr>
          <p:cNvSpPr/>
          <p:nvPr/>
        </p:nvSpPr>
        <p:spPr>
          <a:xfrm>
            <a:off x="7358540" y="3830398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NAT</a:t>
            </a:r>
          </a:p>
        </p:txBody>
      </p:sp>
      <p:sp>
        <p:nvSpPr>
          <p:cNvPr id="181" name="矩形 6">
            <a:extLst>
              <a:ext uri="{FF2B5EF4-FFF2-40B4-BE49-F238E27FC236}">
                <a16:creationId xmlns:a16="http://schemas.microsoft.com/office/drawing/2014/main" id="{DE45404D-12FB-4F3C-A1C6-3E721E826C60}"/>
              </a:ext>
            </a:extLst>
          </p:cNvPr>
          <p:cNvSpPr/>
          <p:nvPr/>
        </p:nvSpPr>
        <p:spPr>
          <a:xfrm>
            <a:off x="6104680" y="3585936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DDNS Service</a:t>
            </a:r>
          </a:p>
        </p:txBody>
      </p:sp>
      <p:sp>
        <p:nvSpPr>
          <p:cNvPr id="182" name="矩形 6">
            <a:extLst>
              <a:ext uri="{FF2B5EF4-FFF2-40B4-BE49-F238E27FC236}">
                <a16:creationId xmlns:a16="http://schemas.microsoft.com/office/drawing/2014/main" id="{7843B0A5-7B30-4B89-BB45-3D686D4D9404}"/>
              </a:ext>
            </a:extLst>
          </p:cNvPr>
          <p:cNvSpPr/>
          <p:nvPr/>
        </p:nvSpPr>
        <p:spPr>
          <a:xfrm>
            <a:off x="7358540" y="3585350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NCSI Service</a:t>
            </a:r>
          </a:p>
        </p:txBody>
      </p:sp>
      <p:sp>
        <p:nvSpPr>
          <p:cNvPr id="183" name="矩形 6">
            <a:extLst>
              <a:ext uri="{FF2B5EF4-FFF2-40B4-BE49-F238E27FC236}">
                <a16:creationId xmlns:a16="http://schemas.microsoft.com/office/drawing/2014/main" id="{FD9CCB19-533A-4785-9ED3-463D301502C8}"/>
              </a:ext>
            </a:extLst>
          </p:cNvPr>
          <p:cNvSpPr/>
          <p:nvPr/>
        </p:nvSpPr>
        <p:spPr>
          <a:xfrm>
            <a:off x="6104472" y="3349528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DHCP Service</a:t>
            </a:r>
          </a:p>
        </p:txBody>
      </p:sp>
      <p:sp>
        <p:nvSpPr>
          <p:cNvPr id="184" name="矩形 6">
            <a:extLst>
              <a:ext uri="{FF2B5EF4-FFF2-40B4-BE49-F238E27FC236}">
                <a16:creationId xmlns:a16="http://schemas.microsoft.com/office/drawing/2014/main" id="{8E5AAB9B-5446-45B5-BEF4-7F689A669467}"/>
              </a:ext>
            </a:extLst>
          </p:cNvPr>
          <p:cNvSpPr/>
          <p:nvPr/>
        </p:nvSpPr>
        <p:spPr>
          <a:xfrm>
            <a:off x="7358332" y="3348942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RADVD Service</a:t>
            </a:r>
          </a:p>
        </p:txBody>
      </p:sp>
      <p:sp>
        <p:nvSpPr>
          <p:cNvPr id="185" name="矩形 6">
            <a:extLst>
              <a:ext uri="{FF2B5EF4-FFF2-40B4-BE49-F238E27FC236}">
                <a16:creationId xmlns:a16="http://schemas.microsoft.com/office/drawing/2014/main" id="{D882BD42-1FA8-4CCE-84CA-E70E4A818987}"/>
              </a:ext>
            </a:extLst>
          </p:cNvPr>
          <p:cNvSpPr/>
          <p:nvPr/>
        </p:nvSpPr>
        <p:spPr>
          <a:xfrm>
            <a:off x="3551640" y="335456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IPv4</a:t>
            </a:r>
          </a:p>
        </p:txBody>
      </p:sp>
      <p:sp>
        <p:nvSpPr>
          <p:cNvPr id="186" name="矩形 6">
            <a:extLst>
              <a:ext uri="{FF2B5EF4-FFF2-40B4-BE49-F238E27FC236}">
                <a16:creationId xmlns:a16="http://schemas.microsoft.com/office/drawing/2014/main" id="{469E7C12-E3DF-4E82-9369-7BDAFDB290DC}"/>
              </a:ext>
            </a:extLst>
          </p:cNvPr>
          <p:cNvSpPr/>
          <p:nvPr/>
        </p:nvSpPr>
        <p:spPr>
          <a:xfrm>
            <a:off x="3551065" y="3590758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VPN</a:t>
            </a:r>
          </a:p>
        </p:txBody>
      </p:sp>
      <p:sp>
        <p:nvSpPr>
          <p:cNvPr id="187" name="矩形 6">
            <a:extLst>
              <a:ext uri="{FF2B5EF4-FFF2-40B4-BE49-F238E27FC236}">
                <a16:creationId xmlns:a16="http://schemas.microsoft.com/office/drawing/2014/main" id="{59A49787-0DB7-4E18-B68D-37385917EE3E}"/>
              </a:ext>
            </a:extLst>
          </p:cNvPr>
          <p:cNvSpPr/>
          <p:nvPr/>
        </p:nvSpPr>
        <p:spPr>
          <a:xfrm>
            <a:off x="4392064" y="335456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IPv6</a:t>
            </a:r>
          </a:p>
        </p:txBody>
      </p:sp>
      <p:sp>
        <p:nvSpPr>
          <p:cNvPr id="188" name="矩形 6">
            <a:extLst>
              <a:ext uri="{FF2B5EF4-FFF2-40B4-BE49-F238E27FC236}">
                <a16:creationId xmlns:a16="http://schemas.microsoft.com/office/drawing/2014/main" id="{A053E49C-8D72-435E-AC0B-C80CEC28C308}"/>
              </a:ext>
            </a:extLst>
          </p:cNvPr>
          <p:cNvSpPr/>
          <p:nvPr/>
        </p:nvSpPr>
        <p:spPr>
          <a:xfrm>
            <a:off x="4391489" y="3590758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PPPoE</a:t>
            </a:r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9" name="矩形 6">
            <a:extLst>
              <a:ext uri="{FF2B5EF4-FFF2-40B4-BE49-F238E27FC236}">
                <a16:creationId xmlns:a16="http://schemas.microsoft.com/office/drawing/2014/main" id="{160DBFC0-FB99-4AF3-BBCD-2E11F762A85F}"/>
              </a:ext>
            </a:extLst>
          </p:cNvPr>
          <p:cNvSpPr/>
          <p:nvPr/>
        </p:nvSpPr>
        <p:spPr>
          <a:xfrm>
            <a:off x="5223507" y="3353550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DNS</a:t>
            </a:r>
          </a:p>
        </p:txBody>
      </p:sp>
      <p:sp>
        <p:nvSpPr>
          <p:cNvPr id="190" name="矩形 6">
            <a:extLst>
              <a:ext uri="{FF2B5EF4-FFF2-40B4-BE49-F238E27FC236}">
                <a16:creationId xmlns:a16="http://schemas.microsoft.com/office/drawing/2014/main" id="{59541382-C834-4F02-8BC1-020C6CC32574}"/>
              </a:ext>
            </a:extLst>
          </p:cNvPr>
          <p:cNvSpPr/>
          <p:nvPr/>
        </p:nvSpPr>
        <p:spPr>
          <a:xfrm>
            <a:off x="5222932" y="358973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VLAN</a:t>
            </a: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D1CD613F-C9DA-4E1F-AF1B-D34A4702382D}"/>
              </a:ext>
            </a:extLst>
          </p:cNvPr>
          <p:cNvSpPr/>
          <p:nvPr/>
        </p:nvSpPr>
        <p:spPr>
          <a:xfrm>
            <a:off x="3353155" y="1446392"/>
            <a:ext cx="5150217" cy="1337952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79000"/>
                </a:schemeClr>
              </a:gs>
              <a:gs pos="50000">
                <a:schemeClr val="bg1">
                  <a:lumMod val="95000"/>
                  <a:alpha val="93000"/>
                </a:schemeClr>
              </a:gs>
              <a:gs pos="100000">
                <a:srgbClr val="F2F6F8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3" name="矩形">
            <a:extLst>
              <a:ext uri="{FF2B5EF4-FFF2-40B4-BE49-F238E27FC236}">
                <a16:creationId xmlns:a16="http://schemas.microsoft.com/office/drawing/2014/main" id="{5F231BBC-A8FC-49A3-ADA2-F92511513DA7}"/>
              </a:ext>
            </a:extLst>
          </p:cNvPr>
          <p:cNvSpPr/>
          <p:nvPr/>
        </p:nvSpPr>
        <p:spPr>
          <a:xfrm>
            <a:off x="1748364" y="1446392"/>
            <a:ext cx="1533236" cy="132484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2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C8390F-F721-4F6B-8C4D-7FE8654DB463}"/>
              </a:ext>
            </a:extLst>
          </p:cNvPr>
          <p:cNvSpPr/>
          <p:nvPr/>
        </p:nvSpPr>
        <p:spPr>
          <a:xfrm>
            <a:off x="1899979" y="1443561"/>
            <a:ext cx="12248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/>
              <a:t>Virtualization</a:t>
            </a:r>
          </a:p>
        </p:txBody>
      </p:sp>
      <p:sp>
        <p:nvSpPr>
          <p:cNvPr id="194" name="矩形 6">
            <a:extLst>
              <a:ext uri="{FF2B5EF4-FFF2-40B4-BE49-F238E27FC236}">
                <a16:creationId xmlns:a16="http://schemas.microsoft.com/office/drawing/2014/main" id="{3E112BBE-1751-4AD3-A39B-0519C4676834}"/>
              </a:ext>
            </a:extLst>
          </p:cNvPr>
          <p:cNvSpPr/>
          <p:nvPr/>
        </p:nvSpPr>
        <p:spPr>
          <a:xfrm>
            <a:off x="1834268" y="1778563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1</a:t>
            </a:r>
          </a:p>
        </p:txBody>
      </p:sp>
      <p:sp>
        <p:nvSpPr>
          <p:cNvPr id="195" name="矩形 6">
            <a:extLst>
              <a:ext uri="{FF2B5EF4-FFF2-40B4-BE49-F238E27FC236}">
                <a16:creationId xmlns:a16="http://schemas.microsoft.com/office/drawing/2014/main" id="{E5447AED-5289-41CB-8D90-0F55E14F51A9}"/>
              </a:ext>
            </a:extLst>
          </p:cNvPr>
          <p:cNvSpPr/>
          <p:nvPr/>
        </p:nvSpPr>
        <p:spPr>
          <a:xfrm>
            <a:off x="2527883" y="1778266"/>
            <a:ext cx="658826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2</a:t>
            </a:r>
          </a:p>
        </p:txBody>
      </p:sp>
      <p:sp>
        <p:nvSpPr>
          <p:cNvPr id="196" name="矩形 6">
            <a:extLst>
              <a:ext uri="{FF2B5EF4-FFF2-40B4-BE49-F238E27FC236}">
                <a16:creationId xmlns:a16="http://schemas.microsoft.com/office/drawing/2014/main" id="{DD752C3E-89ED-4BC3-A59A-2A3EA028ACE0}"/>
              </a:ext>
            </a:extLst>
          </p:cNvPr>
          <p:cNvSpPr/>
          <p:nvPr/>
        </p:nvSpPr>
        <p:spPr>
          <a:xfrm>
            <a:off x="1840997" y="2254678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3</a:t>
            </a:r>
          </a:p>
        </p:txBody>
      </p:sp>
      <p:sp>
        <p:nvSpPr>
          <p:cNvPr id="197" name="矩形 6">
            <a:extLst>
              <a:ext uri="{FF2B5EF4-FFF2-40B4-BE49-F238E27FC236}">
                <a16:creationId xmlns:a16="http://schemas.microsoft.com/office/drawing/2014/main" id="{E46B90A6-162B-4943-A94C-8F4E867BB77E}"/>
              </a:ext>
            </a:extLst>
          </p:cNvPr>
          <p:cNvSpPr/>
          <p:nvPr/>
        </p:nvSpPr>
        <p:spPr>
          <a:xfrm>
            <a:off x="2534612" y="2254381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VM…..n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2E6A92-E3C2-4347-9B05-6A9993F3C816}"/>
              </a:ext>
            </a:extLst>
          </p:cNvPr>
          <p:cNvSpPr/>
          <p:nvPr/>
        </p:nvSpPr>
        <p:spPr>
          <a:xfrm>
            <a:off x="3345604" y="1963472"/>
            <a:ext cx="12511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                                                                             </a:t>
            </a:r>
          </a:p>
        </p:txBody>
      </p:sp>
      <p:sp>
        <p:nvSpPr>
          <p:cNvPr id="198" name="矩形">
            <a:extLst>
              <a:ext uri="{FF2B5EF4-FFF2-40B4-BE49-F238E27FC236}">
                <a16:creationId xmlns:a16="http://schemas.microsoft.com/office/drawing/2014/main" id="{FA6FACCF-B424-43B3-8092-E8D025773C32}"/>
              </a:ext>
            </a:extLst>
          </p:cNvPr>
          <p:cNvSpPr/>
          <p:nvPr/>
        </p:nvSpPr>
        <p:spPr>
          <a:xfrm>
            <a:off x="4358637" y="1514785"/>
            <a:ext cx="1361531" cy="11764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2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199" name="矩形 198">
            <a:extLst>
              <a:ext uri="{FF2B5EF4-FFF2-40B4-BE49-F238E27FC236}">
                <a16:creationId xmlns:a16="http://schemas.microsoft.com/office/drawing/2014/main" id="{5B422199-ED71-4F77-AB0D-23824D4FA9D6}"/>
              </a:ext>
            </a:extLst>
          </p:cNvPr>
          <p:cNvSpPr/>
          <p:nvPr/>
        </p:nvSpPr>
        <p:spPr>
          <a:xfrm>
            <a:off x="4822035" y="1495846"/>
            <a:ext cx="4347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/>
              <a:t>LXC</a:t>
            </a:r>
          </a:p>
        </p:txBody>
      </p:sp>
      <p:sp>
        <p:nvSpPr>
          <p:cNvPr id="200" name="矩形 6">
            <a:extLst>
              <a:ext uri="{FF2B5EF4-FFF2-40B4-BE49-F238E27FC236}">
                <a16:creationId xmlns:a16="http://schemas.microsoft.com/office/drawing/2014/main" id="{4468D322-EBF7-4C9D-B064-E3174B2E99E7}"/>
              </a:ext>
            </a:extLst>
          </p:cNvPr>
          <p:cNvSpPr/>
          <p:nvPr/>
        </p:nvSpPr>
        <p:spPr>
          <a:xfrm>
            <a:off x="4434921" y="1809756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1</a:t>
            </a:r>
          </a:p>
        </p:txBody>
      </p:sp>
      <p:sp>
        <p:nvSpPr>
          <p:cNvPr id="201" name="矩形 6">
            <a:extLst>
              <a:ext uri="{FF2B5EF4-FFF2-40B4-BE49-F238E27FC236}">
                <a16:creationId xmlns:a16="http://schemas.microsoft.com/office/drawing/2014/main" id="{D2254B33-56F6-4B18-9B58-82144C93731D}"/>
              </a:ext>
            </a:extLst>
          </p:cNvPr>
          <p:cNvSpPr/>
          <p:nvPr/>
        </p:nvSpPr>
        <p:spPr>
          <a:xfrm>
            <a:off x="5050859" y="1809493"/>
            <a:ext cx="585045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2</a:t>
            </a:r>
          </a:p>
        </p:txBody>
      </p:sp>
      <p:sp>
        <p:nvSpPr>
          <p:cNvPr id="202" name="矩形 6">
            <a:extLst>
              <a:ext uri="{FF2B5EF4-FFF2-40B4-BE49-F238E27FC236}">
                <a16:creationId xmlns:a16="http://schemas.microsoft.com/office/drawing/2014/main" id="{66924FBF-520C-4FC1-85A7-9F71E7F72284}"/>
              </a:ext>
            </a:extLst>
          </p:cNvPr>
          <p:cNvSpPr/>
          <p:nvPr/>
        </p:nvSpPr>
        <p:spPr>
          <a:xfrm>
            <a:off x="4440896" y="2232552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3</a:t>
            </a:r>
          </a:p>
        </p:txBody>
      </p:sp>
      <p:sp>
        <p:nvSpPr>
          <p:cNvPr id="203" name="矩形 6">
            <a:extLst>
              <a:ext uri="{FF2B5EF4-FFF2-40B4-BE49-F238E27FC236}">
                <a16:creationId xmlns:a16="http://schemas.microsoft.com/office/drawing/2014/main" id="{C1C40C95-FEBB-4C88-8B95-20B06856D6F0}"/>
              </a:ext>
            </a:extLst>
          </p:cNvPr>
          <p:cNvSpPr/>
          <p:nvPr/>
        </p:nvSpPr>
        <p:spPr>
          <a:xfrm>
            <a:off x="5056834" y="2232288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…..n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5DD2F-5273-4CDA-AACD-D54CC10705D9}"/>
              </a:ext>
            </a:extLst>
          </p:cNvPr>
          <p:cNvSpPr/>
          <p:nvPr/>
        </p:nvSpPr>
        <p:spPr>
          <a:xfrm>
            <a:off x="4753044" y="2813625"/>
            <a:ext cx="1540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</a:p>
        </p:txBody>
      </p:sp>
      <p:sp>
        <p:nvSpPr>
          <p:cNvPr id="204" name="矩形">
            <a:extLst>
              <a:ext uri="{FF2B5EF4-FFF2-40B4-BE49-F238E27FC236}">
                <a16:creationId xmlns:a16="http://schemas.microsoft.com/office/drawing/2014/main" id="{19B9BABC-D37C-475E-9770-BEC8DC7ED079}"/>
              </a:ext>
            </a:extLst>
          </p:cNvPr>
          <p:cNvSpPr/>
          <p:nvPr/>
        </p:nvSpPr>
        <p:spPr>
          <a:xfrm>
            <a:off x="5769454" y="1522988"/>
            <a:ext cx="1490992" cy="11764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6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8E4D8A26-6836-417F-AB62-A1E8AF3E89CC}"/>
              </a:ext>
            </a:extLst>
          </p:cNvPr>
          <p:cNvSpPr/>
          <p:nvPr/>
        </p:nvSpPr>
        <p:spPr>
          <a:xfrm>
            <a:off x="6074380" y="1504049"/>
            <a:ext cx="67601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/>
              <a:t>Docker</a:t>
            </a:r>
          </a:p>
        </p:txBody>
      </p:sp>
      <p:sp>
        <p:nvSpPr>
          <p:cNvPr id="206" name="矩形 6">
            <a:extLst>
              <a:ext uri="{FF2B5EF4-FFF2-40B4-BE49-F238E27FC236}">
                <a16:creationId xmlns:a16="http://schemas.microsoft.com/office/drawing/2014/main" id="{FB984DC2-DC2B-461A-BC91-FF7A2BDA8387}"/>
              </a:ext>
            </a:extLst>
          </p:cNvPr>
          <p:cNvSpPr/>
          <p:nvPr/>
        </p:nvSpPr>
        <p:spPr>
          <a:xfrm>
            <a:off x="5817893" y="1817959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1</a:t>
            </a:r>
          </a:p>
        </p:txBody>
      </p:sp>
      <p:sp>
        <p:nvSpPr>
          <p:cNvPr id="207" name="矩形 6">
            <a:extLst>
              <a:ext uri="{FF2B5EF4-FFF2-40B4-BE49-F238E27FC236}">
                <a16:creationId xmlns:a16="http://schemas.microsoft.com/office/drawing/2014/main" id="{7FB3FF5C-97EA-4BC2-99D0-F323B9DED6C7}"/>
              </a:ext>
            </a:extLst>
          </p:cNvPr>
          <p:cNvSpPr/>
          <p:nvPr/>
        </p:nvSpPr>
        <p:spPr>
          <a:xfrm>
            <a:off x="6527518" y="1817696"/>
            <a:ext cx="682994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2</a:t>
            </a:r>
          </a:p>
        </p:txBody>
      </p:sp>
      <p:sp>
        <p:nvSpPr>
          <p:cNvPr id="208" name="矩形 6">
            <a:extLst>
              <a:ext uri="{FF2B5EF4-FFF2-40B4-BE49-F238E27FC236}">
                <a16:creationId xmlns:a16="http://schemas.microsoft.com/office/drawing/2014/main" id="{037E48FC-EDC6-48C4-8132-F23593399D6B}"/>
              </a:ext>
            </a:extLst>
          </p:cNvPr>
          <p:cNvSpPr/>
          <p:nvPr/>
        </p:nvSpPr>
        <p:spPr>
          <a:xfrm>
            <a:off x="5823868" y="2240755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3</a:t>
            </a:r>
          </a:p>
        </p:txBody>
      </p:sp>
      <p:sp>
        <p:nvSpPr>
          <p:cNvPr id="209" name="矩形 6">
            <a:extLst>
              <a:ext uri="{FF2B5EF4-FFF2-40B4-BE49-F238E27FC236}">
                <a16:creationId xmlns:a16="http://schemas.microsoft.com/office/drawing/2014/main" id="{F9567E29-ABE9-4029-88C0-341A2088D755}"/>
              </a:ext>
            </a:extLst>
          </p:cNvPr>
          <p:cNvSpPr/>
          <p:nvPr/>
        </p:nvSpPr>
        <p:spPr>
          <a:xfrm>
            <a:off x="6533492" y="2240491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…..n</a:t>
            </a:r>
          </a:p>
        </p:txBody>
      </p:sp>
      <p:sp>
        <p:nvSpPr>
          <p:cNvPr id="212" name="矩形 6">
            <a:extLst>
              <a:ext uri="{FF2B5EF4-FFF2-40B4-BE49-F238E27FC236}">
                <a16:creationId xmlns:a16="http://schemas.microsoft.com/office/drawing/2014/main" id="{03E1FBE6-D359-420F-9040-62AA8F394929}"/>
              </a:ext>
            </a:extLst>
          </p:cNvPr>
          <p:cNvSpPr/>
          <p:nvPr/>
        </p:nvSpPr>
        <p:spPr>
          <a:xfrm>
            <a:off x="7316605" y="1551318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IoT</a:t>
            </a:r>
          </a:p>
        </p:txBody>
      </p:sp>
      <p:sp>
        <p:nvSpPr>
          <p:cNvPr id="213" name="矩形 6">
            <a:extLst>
              <a:ext uri="{FF2B5EF4-FFF2-40B4-BE49-F238E27FC236}">
                <a16:creationId xmlns:a16="http://schemas.microsoft.com/office/drawing/2014/main" id="{D4644AEE-BE0F-446A-A0E7-278EC2F42F7A}"/>
              </a:ext>
            </a:extLst>
          </p:cNvPr>
          <p:cNvSpPr/>
          <p:nvPr/>
        </p:nvSpPr>
        <p:spPr>
          <a:xfrm>
            <a:off x="7316604" y="1849328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err="1"/>
              <a:t>QuAI</a:t>
            </a:r>
            <a:endParaRPr lang="en-US" altLang="zh-TW" sz="1200"/>
          </a:p>
        </p:txBody>
      </p:sp>
      <p:sp>
        <p:nvSpPr>
          <p:cNvPr id="214" name="矩形 6">
            <a:extLst>
              <a:ext uri="{FF2B5EF4-FFF2-40B4-BE49-F238E27FC236}">
                <a16:creationId xmlns:a16="http://schemas.microsoft.com/office/drawing/2014/main" id="{DF8E7205-8ED5-48D4-92FE-E5D2B4E286CC}"/>
              </a:ext>
            </a:extLst>
          </p:cNvPr>
          <p:cNvSpPr/>
          <p:nvPr/>
        </p:nvSpPr>
        <p:spPr>
          <a:xfrm>
            <a:off x="7323644" y="2142197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IFTTT</a:t>
            </a:r>
          </a:p>
        </p:txBody>
      </p:sp>
      <p:sp>
        <p:nvSpPr>
          <p:cNvPr id="215" name="矩形 6">
            <a:extLst>
              <a:ext uri="{FF2B5EF4-FFF2-40B4-BE49-F238E27FC236}">
                <a16:creationId xmlns:a16="http://schemas.microsoft.com/office/drawing/2014/main" id="{131DB330-219E-4662-A0E8-A85481B3C7CD}"/>
              </a:ext>
            </a:extLst>
          </p:cNvPr>
          <p:cNvSpPr/>
          <p:nvPr/>
        </p:nvSpPr>
        <p:spPr>
          <a:xfrm>
            <a:off x="7323643" y="2434732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QNAP Apps......</a:t>
            </a:r>
          </a:p>
        </p:txBody>
      </p:sp>
      <p:cxnSp>
        <p:nvCxnSpPr>
          <p:cNvPr id="216" name="Straight Arrow Connector 5">
            <a:extLst>
              <a:ext uri="{FF2B5EF4-FFF2-40B4-BE49-F238E27FC236}">
                <a16:creationId xmlns:a16="http://schemas.microsoft.com/office/drawing/2014/main" id="{3D36BCAC-122E-4F01-91A8-C949D6630CEB}"/>
              </a:ext>
            </a:extLst>
          </p:cNvPr>
          <p:cNvCxnSpPr>
            <a:cxnSpLocks/>
          </p:cNvCxnSpPr>
          <p:nvPr/>
        </p:nvCxnSpPr>
        <p:spPr>
          <a:xfrm>
            <a:off x="1892864" y="2820049"/>
            <a:ext cx="0" cy="683844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82">
            <a:extLst>
              <a:ext uri="{FF2B5EF4-FFF2-40B4-BE49-F238E27FC236}">
                <a16:creationId xmlns:a16="http://schemas.microsoft.com/office/drawing/2014/main" id="{7FAD2F63-7BB1-400B-8D3E-D3EFBFBA51CD}"/>
              </a:ext>
            </a:extLst>
          </p:cNvPr>
          <p:cNvCxnSpPr>
            <a:cxnSpLocks/>
          </p:cNvCxnSpPr>
          <p:nvPr/>
        </p:nvCxnSpPr>
        <p:spPr>
          <a:xfrm>
            <a:off x="1892864" y="3706692"/>
            <a:ext cx="1" cy="937394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8" name="矩形: 圓角 217">
            <a:extLst>
              <a:ext uri="{FF2B5EF4-FFF2-40B4-BE49-F238E27FC236}">
                <a16:creationId xmlns:a16="http://schemas.microsoft.com/office/drawing/2014/main" id="{FAF08E35-C5D6-4A14-A9D0-058D2C24D26E}"/>
              </a:ext>
            </a:extLst>
          </p:cNvPr>
          <p:cNvSpPr/>
          <p:nvPr/>
        </p:nvSpPr>
        <p:spPr>
          <a:xfrm>
            <a:off x="1430013" y="3503298"/>
            <a:ext cx="528867" cy="2034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9" name="內容版面配置區 11">
            <a:extLst>
              <a:ext uri="{FF2B5EF4-FFF2-40B4-BE49-F238E27FC236}">
                <a16:creationId xmlns:a16="http://schemas.microsoft.com/office/drawing/2014/main" id="{C8703A8F-8B83-4241-BC9B-DD4CE9AC54AA}"/>
              </a:ext>
            </a:extLst>
          </p:cNvPr>
          <p:cNvSpPr txBox="1">
            <a:spLocks/>
          </p:cNvSpPr>
          <p:nvPr/>
        </p:nvSpPr>
        <p:spPr>
          <a:xfrm>
            <a:off x="1386594" y="3496989"/>
            <a:ext cx="647951" cy="505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en-US" altLang="zh-TW" sz="9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SR-IOV </a:t>
            </a:r>
          </a:p>
        </p:txBody>
      </p:sp>
    </p:spTree>
    <p:extLst>
      <p:ext uri="{BB962C8B-B14F-4D97-AF65-F5344CB8AC3E}">
        <p14:creationId xmlns:p14="http://schemas.microsoft.com/office/powerpoint/2010/main" val="261920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49101" y="253105"/>
            <a:ext cx="9045797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6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因此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 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NVS</a:t>
            </a:r>
            <a:r>
              <a:rPr lang="en-US" altLang="zh-TW" sz="2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 </a:t>
            </a:r>
            <a:r>
              <a:rPr lang="en-US" altLang="zh-TW" sz="2600" b="1" err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微軟正黑體"/>
                <a:cs typeface="Arial"/>
                <a:sym typeface="Microsoft JhengHei"/>
              </a:rPr>
              <a:t>就是負責</a:t>
            </a:r>
            <a:r>
              <a:rPr lang="zh-TW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串起外部與內部虛擬化的高速傳輸的環節</a:t>
            </a:r>
            <a:endParaRPr lang="zh-TW" altLang="en-US" sz="26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30" name="梯形 29">
            <a:extLst>
              <a:ext uri="{FF2B5EF4-FFF2-40B4-BE49-F238E27FC236}">
                <a16:creationId xmlns:a16="http://schemas.microsoft.com/office/drawing/2014/main" id="{FCD2D592-6F29-4740-A89D-414A99F3324B}"/>
              </a:ext>
            </a:extLst>
          </p:cNvPr>
          <p:cNvSpPr/>
          <p:nvPr/>
        </p:nvSpPr>
        <p:spPr>
          <a:xfrm rot="5400000">
            <a:off x="3132695" y="1944716"/>
            <a:ext cx="2733903" cy="272510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CF6BFFD-256F-48B8-9EDE-CA4F35E60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012" y="1866821"/>
            <a:ext cx="2182754" cy="1301584"/>
          </a:xfrm>
          <a:prstGeom prst="rect">
            <a:avLst/>
          </a:prstGeom>
        </p:spPr>
      </p:pic>
      <p:sp>
        <p:nvSpPr>
          <p:cNvPr id="32" name="剪去單一角落矩形 40">
            <a:extLst>
              <a:ext uri="{FF2B5EF4-FFF2-40B4-BE49-F238E27FC236}">
                <a16:creationId xmlns:a16="http://schemas.microsoft.com/office/drawing/2014/main" id="{26EAA964-368D-460E-A4DC-4BB9DCC871FF}"/>
              </a:ext>
            </a:extLst>
          </p:cNvPr>
          <p:cNvSpPr/>
          <p:nvPr/>
        </p:nvSpPr>
        <p:spPr>
          <a:xfrm>
            <a:off x="1155023" y="1937914"/>
            <a:ext cx="2363998" cy="2789876"/>
          </a:xfrm>
          <a:prstGeom prst="snip1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Shape 91">
            <a:extLst>
              <a:ext uri="{FF2B5EF4-FFF2-40B4-BE49-F238E27FC236}">
                <a16:creationId xmlns:a16="http://schemas.microsoft.com/office/drawing/2014/main" id="{F1D667A2-93B4-4469-B886-BCCAB302E4A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151" y="2830787"/>
            <a:ext cx="3182913" cy="7305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Shape 83">
            <a:extLst>
              <a:ext uri="{FF2B5EF4-FFF2-40B4-BE49-F238E27FC236}">
                <a16:creationId xmlns:a16="http://schemas.microsoft.com/office/drawing/2014/main" id="{F7787A3F-555B-41DB-AB63-029E3561A5F9}"/>
              </a:ext>
            </a:extLst>
          </p:cNvPr>
          <p:cNvSpPr/>
          <p:nvPr/>
        </p:nvSpPr>
        <p:spPr>
          <a:xfrm>
            <a:off x="1500759" y="2849397"/>
            <a:ext cx="1903904" cy="383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軟路由 / 防火牆: 10G</a:t>
            </a:r>
            <a:endParaRPr lang="zh-TW" altLang="en-US" sz="1400" b="1" i="0" u="none" strike="noStrike" cap="none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6" name="Shape 84">
            <a:extLst>
              <a:ext uri="{FF2B5EF4-FFF2-40B4-BE49-F238E27FC236}">
                <a16:creationId xmlns:a16="http://schemas.microsoft.com/office/drawing/2014/main" id="{7C28449F-FDB9-4F8E-B82F-59F8748AE3CF}"/>
              </a:ext>
            </a:extLst>
          </p:cNvPr>
          <p:cNvSpPr/>
          <p:nvPr/>
        </p:nvSpPr>
        <p:spPr>
          <a:xfrm>
            <a:off x="1500759" y="3561295"/>
            <a:ext cx="1903905" cy="3571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7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Container: 10G</a:t>
            </a:r>
            <a:endParaRPr lang="en-US" sz="1700" b="1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85">
            <a:extLst>
              <a:ext uri="{FF2B5EF4-FFF2-40B4-BE49-F238E27FC236}">
                <a16:creationId xmlns:a16="http://schemas.microsoft.com/office/drawing/2014/main" id="{356B7D4C-DFB4-4BF6-8E22-9FB8E6EACFFE}"/>
              </a:ext>
            </a:extLst>
          </p:cNvPr>
          <p:cNvSpPr/>
          <p:nvPr/>
        </p:nvSpPr>
        <p:spPr>
          <a:xfrm>
            <a:off x="1497660" y="4200165"/>
            <a:ext cx="1898073" cy="3571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1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VM: 10G</a:t>
            </a:r>
            <a:endParaRPr lang="en-US" sz="1700" b="1" i="0" u="none" strike="noStrike" cap="none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56311D0E-A5C8-41BD-97FD-10B06D9B1598}"/>
              </a:ext>
            </a:extLst>
          </p:cNvPr>
          <p:cNvSpPr txBox="1"/>
          <p:nvPr/>
        </p:nvSpPr>
        <p:spPr>
          <a:xfrm>
            <a:off x="963593" y="1863442"/>
            <a:ext cx="2617935" cy="10565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NVS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(網路與虛擬交換器)</a:t>
            </a:r>
            <a:endParaRPr sz="20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pic>
        <p:nvPicPr>
          <p:cNvPr id="39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E8E5E037-9DCC-460A-86C9-A1B5A89B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7808" y="2680838"/>
            <a:ext cx="1689548" cy="699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9137115A-304D-48DD-9331-826769CE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2089" y="3526113"/>
            <a:ext cx="1653829" cy="467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CDDC569A-815F-4DC5-AEAF-AB90D1C6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239" y="3484293"/>
            <a:ext cx="542206" cy="545218"/>
          </a:xfrm>
          <a:prstGeom prst="rect">
            <a:avLst/>
          </a:prstGeom>
          <a:noFill/>
        </p:spPr>
      </p:pic>
      <p:pic>
        <p:nvPicPr>
          <p:cNvPr id="43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2D0ADA65-5E5A-44AB-9899-990ACDE7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7808" y="4131818"/>
            <a:ext cx="1689548" cy="484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6" descr="C:\Users\user\Desktop\20180411_QTS 4.3.5網路與虛擬交換器_ppt\TS-1685_front.png">
            <a:extLst>
              <a:ext uri="{FF2B5EF4-FFF2-40B4-BE49-F238E27FC236}">
                <a16:creationId xmlns:a16="http://schemas.microsoft.com/office/drawing/2014/main" id="{C57D855B-809B-4AFB-AFA0-74109654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336944"/>
            <a:ext cx="3224239" cy="2016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7C6B0974-7729-4C50-9727-A9FD823E663A}"/>
              </a:ext>
            </a:extLst>
          </p:cNvPr>
          <p:cNvSpPr txBox="1"/>
          <p:nvPr/>
        </p:nvSpPr>
        <p:spPr>
          <a:xfrm>
            <a:off x="6531982" y="249672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10G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高速網路</a:t>
            </a:r>
          </a:p>
        </p:txBody>
      </p:sp>
      <p:pic>
        <p:nvPicPr>
          <p:cNvPr id="46" name="Picture 3" descr="C:\Users\user\Desktop\20180411_QTS 4.3.5網路與虛擬交換器_ppt\10-02.png">
            <a:extLst>
              <a:ext uri="{FF2B5EF4-FFF2-40B4-BE49-F238E27FC236}">
                <a16:creationId xmlns:a16="http://schemas.microsoft.com/office/drawing/2014/main" id="{E26B3D14-B85F-4214-ABCC-E7959A6D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5768" y="3344703"/>
            <a:ext cx="960621" cy="9623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 descr="C:\Users\user\Desktop\20180411_QTS 4.3.5網路與虛擬交換器_ppt\10-01.png">
            <a:extLst>
              <a:ext uri="{FF2B5EF4-FFF2-40B4-BE49-F238E27FC236}">
                <a16:creationId xmlns:a16="http://schemas.microsoft.com/office/drawing/2014/main" id="{81C2D375-E05E-418C-A3FE-E1AD3774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345056"/>
            <a:ext cx="961680" cy="961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0E693EF-8CEE-42FB-859C-90AD80C8D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064" y="4133548"/>
            <a:ext cx="552450" cy="552450"/>
          </a:xfrm>
          <a:prstGeom prst="rect">
            <a:avLst/>
          </a:prstGeom>
        </p:spPr>
      </p:pic>
      <p:sp>
        <p:nvSpPr>
          <p:cNvPr id="25" name="內容版面配置區 18">
            <a:extLst>
              <a:ext uri="{FF2B5EF4-FFF2-40B4-BE49-F238E27FC236}">
                <a16:creationId xmlns:a16="http://schemas.microsoft.com/office/drawing/2014/main" id="{731D63B3-44CA-4D0B-B81C-3F4B2CF36C9F}"/>
              </a:ext>
            </a:extLst>
          </p:cNvPr>
          <p:cNvSpPr txBox="1">
            <a:spLocks/>
          </p:cNvSpPr>
          <p:nvPr/>
        </p:nvSpPr>
        <p:spPr>
          <a:xfrm>
            <a:off x="322064" y="973452"/>
            <a:ext cx="8119736" cy="10501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None/>
            </a:pP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內部虛擬化的世界，也是 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10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G 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的溝通速度， </a:t>
            </a:r>
            <a:r>
              <a:rPr lang="en-US" altLang="zh-TW" sz="2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NVS </a:t>
            </a:r>
            <a:r>
              <a:rPr lang="zh-TW" alt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幫您串接高速的內外環境</a:t>
            </a:r>
          </a:p>
        </p:txBody>
      </p:sp>
      <p:pic>
        <p:nvPicPr>
          <p:cNvPr id="55" name="圖形 54">
            <a:extLst>
              <a:ext uri="{FF2B5EF4-FFF2-40B4-BE49-F238E27FC236}">
                <a16:creationId xmlns:a16="http://schemas.microsoft.com/office/drawing/2014/main" id="{88D97B64-80E7-4EC9-9E14-D0AF775A52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4341" y="2728989"/>
            <a:ext cx="508303" cy="50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DBC08C42-C812-45A8-9B54-D84B14FEF3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3339" y="2828439"/>
            <a:ext cx="342950" cy="311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A727273A-81CF-4F5F-BD9A-B17C82385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263" y="2728989"/>
            <a:ext cx="508303" cy="50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41362879-B89A-4DDF-BF26-721899635B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9826" y="2930961"/>
            <a:ext cx="518821" cy="124135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6813B045-74C1-4FE9-BF6F-A23AF46F4149}"/>
              </a:ext>
            </a:extLst>
          </p:cNvPr>
          <p:cNvSpPr/>
          <p:nvPr/>
        </p:nvSpPr>
        <p:spPr>
          <a:xfrm>
            <a:off x="767512" y="3155837"/>
            <a:ext cx="488493" cy="16290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C5764D9C-CE89-4B7D-ADE5-6F57F39C24F1}"/>
              </a:ext>
            </a:extLst>
          </p:cNvPr>
          <p:cNvSpPr/>
          <p:nvPr/>
        </p:nvSpPr>
        <p:spPr>
          <a:xfrm>
            <a:off x="206486" y="3152940"/>
            <a:ext cx="488493" cy="16290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3F39E31D-D312-4A4F-8F21-D409516D3125}"/>
              </a:ext>
            </a:extLst>
          </p:cNvPr>
          <p:cNvSpPr/>
          <p:nvPr/>
        </p:nvSpPr>
        <p:spPr>
          <a:xfrm>
            <a:off x="731386" y="3141721"/>
            <a:ext cx="560744" cy="202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6BB2DA4-1905-49F9-94B9-30C86D4A48C0}"/>
              </a:ext>
            </a:extLst>
          </p:cNvPr>
          <p:cNvSpPr/>
          <p:nvPr/>
        </p:nvSpPr>
        <p:spPr>
          <a:xfrm>
            <a:off x="166945" y="3139881"/>
            <a:ext cx="560744" cy="202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 err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vRouter</a:t>
            </a:r>
            <a:endParaRPr lang="en-US" altLang="zh-TW" sz="700" b="1">
              <a:solidFill>
                <a:srgbClr val="FDF31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2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20430" y="131864"/>
            <a:ext cx="9202521" cy="742592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同時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NVS 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sym typeface="Microsoft JhengHei"/>
              </a:rPr>
              <a:t>還有各種高速網路介面可對外連線服務</a:t>
            </a:r>
            <a:endParaRPr lang="zh-TW" altLang="en-US" sz="32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7BEF26-93E9-4DE0-909B-987767C9D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5880658" y="1610360"/>
            <a:ext cx="2808992" cy="2947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A13F5C-CE79-4DE8-BBF0-ECE2CF93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3059468" y="1610360"/>
            <a:ext cx="2808992" cy="29471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454AF2-4F01-4CE8-980E-870E9977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248335" y="1610360"/>
            <a:ext cx="2808992" cy="2947135"/>
          </a:xfrm>
          <a:prstGeom prst="rect">
            <a:avLst/>
          </a:prstGeom>
        </p:spPr>
      </p:pic>
      <p:pic>
        <p:nvPicPr>
          <p:cNvPr id="7" name="Shape 391" descr="C:\Users\user\Desktop\0110\11.png">
            <a:extLst>
              <a:ext uri="{FF2B5EF4-FFF2-40B4-BE49-F238E27FC236}">
                <a16:creationId xmlns:a16="http://schemas.microsoft.com/office/drawing/2014/main" id="{C4D33F37-2832-4822-B1BC-372E8CE963F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72108" y="2131577"/>
            <a:ext cx="1585798" cy="19970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392">
            <a:extLst>
              <a:ext uri="{FF2B5EF4-FFF2-40B4-BE49-F238E27FC236}">
                <a16:creationId xmlns:a16="http://schemas.microsoft.com/office/drawing/2014/main" id="{9EF99566-DB4D-4806-A549-F18B1AB67830}"/>
              </a:ext>
            </a:extLst>
          </p:cNvPr>
          <p:cNvSpPr/>
          <p:nvPr/>
        </p:nvSpPr>
        <p:spPr>
          <a:xfrm>
            <a:off x="2975064" y="1654163"/>
            <a:ext cx="1994088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endParaRPr lang="en-US" altLang="zh-TW"/>
          </a:p>
        </p:txBody>
      </p:sp>
      <p:sp>
        <p:nvSpPr>
          <p:cNvPr id="9" name="Shape 393">
            <a:extLst>
              <a:ext uri="{FF2B5EF4-FFF2-40B4-BE49-F238E27FC236}">
                <a16:creationId xmlns:a16="http://schemas.microsoft.com/office/drawing/2014/main" id="{9EFA125F-8F99-47F4-81EE-7CF0795F4CF0}"/>
              </a:ext>
            </a:extLst>
          </p:cNvPr>
          <p:cNvSpPr/>
          <p:nvPr/>
        </p:nvSpPr>
        <p:spPr>
          <a:xfrm>
            <a:off x="5455369" y="1654163"/>
            <a:ext cx="2687943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Thunderbolt</a:t>
            </a:r>
          </a:p>
        </p:txBody>
      </p:sp>
      <p:sp>
        <p:nvSpPr>
          <p:cNvPr id="10" name="Shape 395">
            <a:extLst>
              <a:ext uri="{FF2B5EF4-FFF2-40B4-BE49-F238E27FC236}">
                <a16:creationId xmlns:a16="http://schemas.microsoft.com/office/drawing/2014/main" id="{DA90A543-B7E6-4556-AF63-967F0D4A63B4}"/>
              </a:ext>
            </a:extLst>
          </p:cNvPr>
          <p:cNvSpPr/>
          <p:nvPr/>
        </p:nvSpPr>
        <p:spPr>
          <a:xfrm>
            <a:off x="165396" y="1654163"/>
            <a:ext cx="1994088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GbE</a:t>
            </a:r>
            <a:endParaRPr lang="en-US" altLang="zh-TW"/>
          </a:p>
        </p:txBody>
      </p:sp>
      <p:pic>
        <p:nvPicPr>
          <p:cNvPr id="11" name="Shape 398" descr="C:\Users\user\Desktop\0110\10.png">
            <a:extLst>
              <a:ext uri="{FF2B5EF4-FFF2-40B4-BE49-F238E27FC236}">
                <a16:creationId xmlns:a16="http://schemas.microsoft.com/office/drawing/2014/main" id="{442F9EB5-49E8-424D-8847-65E0AC56A942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50647" y="2270054"/>
            <a:ext cx="2183977" cy="16044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401" descr="C:\Users\user\Desktop\QTS4.3.4_P116_(ZH)_51000-024177-RS_201707\Links\page50_Download.png">
            <a:extLst>
              <a:ext uri="{FF2B5EF4-FFF2-40B4-BE49-F238E27FC236}">
                <a16:creationId xmlns:a16="http://schemas.microsoft.com/office/drawing/2014/main" id="{A6B3D970-D65D-4B11-9A45-8D3C85EF003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36165" y="3477289"/>
            <a:ext cx="744444" cy="744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hape 402" descr="C:\Users\user\Desktop\QTS4.3.4_P116_(ZH)_51000-024177-RS_201707\Links\backup_restore_sync _512.png">
            <a:extLst>
              <a:ext uri="{FF2B5EF4-FFF2-40B4-BE49-F238E27FC236}">
                <a16:creationId xmlns:a16="http://schemas.microsoft.com/office/drawing/2014/main" id="{B8766BA7-2E35-4B4E-8E12-AF43D1B13606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370557" y="3471576"/>
            <a:ext cx="744444" cy="744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Shape 403" descr="C:\Users\user\Desktop\0110\psp-mini-hero-finalcutprox_2x.png">
            <a:extLst>
              <a:ext uri="{FF2B5EF4-FFF2-40B4-BE49-F238E27FC236}">
                <a16:creationId xmlns:a16="http://schemas.microsoft.com/office/drawing/2014/main" id="{FB6B6411-CD83-4326-AA20-595C99AD445A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423375" y="2394830"/>
            <a:ext cx="818888" cy="818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hape 404" descr="C:\Users\user\Desktop\0110\imgingest-6597150966970685469.png">
            <a:extLst>
              <a:ext uri="{FF2B5EF4-FFF2-40B4-BE49-F238E27FC236}">
                <a16:creationId xmlns:a16="http://schemas.microsoft.com/office/drawing/2014/main" id="{2753A808-6ABA-42B9-9A2C-1CB4F2CFC811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4110156" y="2515641"/>
            <a:ext cx="521111" cy="521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405" descr="C:\Users\user\Desktop\向量繪製\mac book.png">
            <a:extLst>
              <a:ext uri="{FF2B5EF4-FFF2-40B4-BE49-F238E27FC236}">
                <a16:creationId xmlns:a16="http://schemas.microsoft.com/office/drawing/2014/main" id="{B7F2C395-858C-434C-833D-C3C7E418B9EB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6186198" y="2683434"/>
            <a:ext cx="2053403" cy="1191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hape 406" descr="C:\Users\user\Desktop\0110\12.png">
            <a:extLst>
              <a:ext uri="{FF2B5EF4-FFF2-40B4-BE49-F238E27FC236}">
                <a16:creationId xmlns:a16="http://schemas.microsoft.com/office/drawing/2014/main" id="{9580A724-26F4-458B-B87B-5C5AC243513C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6795760" y="3194546"/>
            <a:ext cx="1822272" cy="10828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Shape 409" descr="「Time machine backup icon」的圖片搜尋結果">
            <a:extLst>
              <a:ext uri="{FF2B5EF4-FFF2-40B4-BE49-F238E27FC236}">
                <a16:creationId xmlns:a16="http://schemas.microsoft.com/office/drawing/2014/main" id="{B842C21F-F9D5-4893-8BFE-976386FB7A85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7701023" y="2270054"/>
            <a:ext cx="690673" cy="68146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Shape 403" descr="C:\Users\user\Desktop\0110\psp-mini-hero-finalcutprox_2x.png">
            <a:extLst>
              <a:ext uri="{FF2B5EF4-FFF2-40B4-BE49-F238E27FC236}">
                <a16:creationId xmlns:a16="http://schemas.microsoft.com/office/drawing/2014/main" id="{D372A3E9-897A-4CB6-BAC4-3C9400891B0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976872" y="2394830"/>
            <a:ext cx="818888" cy="818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404" descr="C:\Users\user\Desktop\0110\imgingest-6597150966970685469.png">
            <a:extLst>
              <a:ext uri="{FF2B5EF4-FFF2-40B4-BE49-F238E27FC236}">
                <a16:creationId xmlns:a16="http://schemas.microsoft.com/office/drawing/2014/main" id="{FFC37CFA-100F-4898-B76E-8ACE59F67344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6674949" y="2515641"/>
            <a:ext cx="521111" cy="521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429698"/>
      </p:ext>
    </p:extLst>
  </p:cSld>
  <p:clrMapOvr>
    <a:masterClrMapping/>
  </p:clrMapOvr>
</p:sld>
</file>

<file path=ppt/theme/theme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991</Words>
  <Application>Microsoft Office PowerPoint</Application>
  <PresentationFormat>如螢幕大小 (16:9)</PresentationFormat>
  <Paragraphs>255</Paragraphs>
  <Slides>28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微軟正黑體</vt:lpstr>
      <vt:lpstr>微軟正黑體</vt:lpstr>
      <vt:lpstr>Arial</vt:lpstr>
      <vt:lpstr>Calibri</vt:lpstr>
      <vt:lpstr>15_Custom Design</vt:lpstr>
      <vt:lpstr>PowerPoint 簡報</vt:lpstr>
      <vt:lpstr>NVS  產品特色</vt:lpstr>
      <vt:lpstr>PowerPoint 簡報</vt:lpstr>
      <vt:lpstr>常用案例1 : 簡單搭建 一般用戶 / SMB 的網路延伸功能</vt:lpstr>
      <vt:lpstr>案例2: 虛擬化電子商務平台 - 企業調整開發與服務超容易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NVS 即將發行的新功能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明明 蔡</cp:lastModifiedBy>
  <cp:revision>2</cp:revision>
  <cp:lastPrinted>2019-07-16T02:30:49Z</cp:lastPrinted>
  <dcterms:modified xsi:type="dcterms:W3CDTF">2019-07-18T06:41:27Z</dcterms:modified>
</cp:coreProperties>
</file>