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notesMasterIdLst>
    <p:notesMasterId r:id="rId30"/>
  </p:notesMasterIdLst>
  <p:handoutMasterIdLst>
    <p:handoutMasterId r:id="rId31"/>
  </p:handoutMasterIdLst>
  <p:sldIdLst>
    <p:sldId id="423" r:id="rId2"/>
    <p:sldId id="519" r:id="rId3"/>
    <p:sldId id="542" r:id="rId4"/>
    <p:sldId id="544" r:id="rId5"/>
    <p:sldId id="545" r:id="rId6"/>
    <p:sldId id="547" r:id="rId7"/>
    <p:sldId id="550" r:id="rId8"/>
    <p:sldId id="494" r:id="rId9"/>
    <p:sldId id="531" r:id="rId10"/>
    <p:sldId id="518" r:id="rId11"/>
    <p:sldId id="510" r:id="rId12"/>
    <p:sldId id="509" r:id="rId13"/>
    <p:sldId id="493" r:id="rId14"/>
    <p:sldId id="490" r:id="rId15"/>
    <p:sldId id="499" r:id="rId16"/>
    <p:sldId id="496" r:id="rId17"/>
    <p:sldId id="498" r:id="rId18"/>
    <p:sldId id="503" r:id="rId19"/>
    <p:sldId id="540" r:id="rId20"/>
    <p:sldId id="522" r:id="rId21"/>
    <p:sldId id="541" r:id="rId22"/>
    <p:sldId id="527" r:id="rId23"/>
    <p:sldId id="523" r:id="rId24"/>
    <p:sldId id="539" r:id="rId25"/>
    <p:sldId id="538" r:id="rId26"/>
    <p:sldId id="534" r:id="rId27"/>
    <p:sldId id="535" r:id="rId28"/>
    <p:sldId id="526" r:id="rId29"/>
  </p:sldIdLst>
  <p:sldSz cx="9144000" cy="5143500" type="screen16x9"/>
  <p:notesSz cx="7104063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B3838"/>
    <a:srgbClr val="09F3FF"/>
    <a:srgbClr val="FDF516"/>
    <a:srgbClr val="001642"/>
    <a:srgbClr val="CFDFE7"/>
    <a:srgbClr val="E3ECF1"/>
    <a:srgbClr val="DAE6EC"/>
    <a:srgbClr val="D9E5EC"/>
    <a:srgbClr val="EC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73" d="100"/>
          <a:sy n="173" d="100"/>
        </p:scale>
        <p:origin x="8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927E029-4768-437A-82F1-CF5FAA2F1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31F67FC-4D09-4E19-A23D-6C6664B5D5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EE21B-B1D6-4E2D-9AC7-F1F016FFBDBE}" type="datetimeFigureOut">
              <a:rPr lang="zh-TW" altLang="en-US" smtClean="0"/>
              <a:pPr/>
              <a:t>2019/7/18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267393A-CBB3-49E7-9DAA-4562618168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777E32B-DF40-4103-91D6-ADF2696FDC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0EB0-BD62-496B-805E-05E17C7B2D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9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2019/7/18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0048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8167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932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1317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0572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6895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999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305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1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5F8B1AC-DEC2-4438-AA72-60A0E13F7B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" y="46"/>
            <a:ext cx="9143837" cy="514340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33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5F8B1AC-DEC2-4438-AA72-60A0E13F7B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" y="92"/>
            <a:ext cx="9143673" cy="51433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5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F4E1E97-392D-40D9-AF9B-E5CC288E78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" y="92"/>
            <a:ext cx="9143673" cy="514331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20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水, 室外 的圖片&#10;&#10;自動產生的描述">
            <a:extLst>
              <a:ext uri="{FF2B5EF4-FFF2-40B4-BE49-F238E27FC236}">
                <a16:creationId xmlns:a16="http://schemas.microsoft.com/office/drawing/2014/main" id="{F74BC2DC-E1EF-4895-BF85-8B5383B655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82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水, 文字, 船 的圖片&#10;&#10;自動產生的描述">
            <a:extLst>
              <a:ext uri="{FF2B5EF4-FFF2-40B4-BE49-F238E27FC236}">
                <a16:creationId xmlns:a16="http://schemas.microsoft.com/office/drawing/2014/main" id="{653B49B1-BFB9-4B5C-B338-071FEF0E5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" y="0"/>
            <a:ext cx="9143837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59" y="1699846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86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2CCEF-4832-4DFB-9FE4-D7372B224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66E42-E26C-482A-B6A3-FB32FCAA11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E45AE-BF2B-4023-B8E9-2F63F19AA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4578-F20F-4A8A-BF4B-8C1C59F4E789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BF819-D0D7-4B72-A04A-A9B618096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804C-3586-49E4-A0D6-F07B3558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009EC-54EC-45F0-BF2B-4AAEA01B47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95515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0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01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6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4FE39ED-7BAF-4A76-8E9C-E8E4EFFAA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" y="0"/>
            <a:ext cx="9143673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5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水, 室外 的圖片&#10;&#10;自動產生的描述">
            <a:extLst>
              <a:ext uri="{FF2B5EF4-FFF2-40B4-BE49-F238E27FC236}">
                <a16:creationId xmlns:a16="http://schemas.microsoft.com/office/drawing/2014/main" id="{96D37D81-025D-4412-BBA2-B32C4FEB76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5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D37D81-025D-4412-BBA2-B32C4FEB76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49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D37D81-025D-4412-BBA2-B32C4FEB76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48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C354680-DF3B-4B37-8E02-15DA4A5E5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AFF45A3-D088-443B-9FA2-69443E5A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64129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E5FA258-1CFD-4FC9-8E5E-B6AE54BE1D6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" y="92"/>
            <a:ext cx="9143673" cy="5143316"/>
          </a:xfrm>
          <a:prstGeom prst="rect">
            <a:avLst/>
          </a:prstGeom>
        </p:spPr>
      </p:pic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62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5" r:id="rId2"/>
    <p:sldLayoutId id="2147483836" r:id="rId3"/>
    <p:sldLayoutId id="2147483837" r:id="rId4"/>
    <p:sldLayoutId id="2147483838" r:id="rId5"/>
    <p:sldLayoutId id="2147483846" r:id="rId6"/>
    <p:sldLayoutId id="2147483849" r:id="rId7"/>
    <p:sldLayoutId id="2147483848" r:id="rId8"/>
    <p:sldLayoutId id="2147483850" r:id="rId9"/>
    <p:sldLayoutId id="2147483839" r:id="rId10"/>
    <p:sldLayoutId id="2147483847" r:id="rId11"/>
    <p:sldLayoutId id="2147483844" r:id="rId12"/>
    <p:sldLayoutId id="2147483840" r:id="rId13"/>
    <p:sldLayoutId id="2147483845" r:id="rId14"/>
    <p:sldLayoutId id="214748384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2">
              <a:lumMod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jpeg"/><Relationship Id="rId9" Type="http://schemas.openxmlformats.org/officeDocument/2006/relationships/image" Target="../media/image10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1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5.png"/><Relationship Id="rId7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svg"/><Relationship Id="rId5" Type="http://schemas.openxmlformats.org/officeDocument/2006/relationships/image" Target="../media/image106.png"/><Relationship Id="rId4" Type="http://schemas.openxmlformats.org/officeDocument/2006/relationships/image" Target="../media/image136.png"/><Relationship Id="rId9" Type="http://schemas.openxmlformats.org/officeDocument/2006/relationships/image" Target="../media/image1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11" Type="http://schemas.openxmlformats.org/officeDocument/2006/relationships/image" Target="../media/image148.png"/><Relationship Id="rId5" Type="http://schemas.openxmlformats.org/officeDocument/2006/relationships/image" Target="../media/image143.png"/><Relationship Id="rId10" Type="http://schemas.openxmlformats.org/officeDocument/2006/relationships/image" Target="../media/image45.png"/><Relationship Id="rId4" Type="http://schemas.openxmlformats.org/officeDocument/2006/relationships/image" Target="../media/image142.png"/><Relationship Id="rId9" Type="http://schemas.openxmlformats.org/officeDocument/2006/relationships/image" Target="../media/image14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5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57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4.png"/><Relationship Id="rId11" Type="http://schemas.openxmlformats.org/officeDocument/2006/relationships/image" Target="../media/image36.png"/><Relationship Id="rId5" Type="http://schemas.openxmlformats.org/officeDocument/2006/relationships/image" Target="../media/image153.png"/><Relationship Id="rId10" Type="http://schemas.openxmlformats.org/officeDocument/2006/relationships/image" Target="../media/image156.png"/><Relationship Id="rId4" Type="http://schemas.openxmlformats.org/officeDocument/2006/relationships/image" Target="../media/image152.png"/><Relationship Id="rId9" Type="http://schemas.openxmlformats.org/officeDocument/2006/relationships/image" Target="../media/image48.svg"/><Relationship Id="rId14" Type="http://schemas.openxmlformats.org/officeDocument/2006/relationships/image" Target="../media/image1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1.sv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2.png"/><Relationship Id="rId7" Type="http://schemas.openxmlformats.org/officeDocument/2006/relationships/image" Target="../media/image45.png"/><Relationship Id="rId12" Type="http://schemas.openxmlformats.org/officeDocument/2006/relationships/image" Target="../media/image170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png"/><Relationship Id="rId11" Type="http://schemas.openxmlformats.org/officeDocument/2006/relationships/image" Target="../media/image169.jpeg"/><Relationship Id="rId5" Type="http://schemas.openxmlformats.org/officeDocument/2006/relationships/image" Target="../media/image164.png"/><Relationship Id="rId10" Type="http://schemas.openxmlformats.org/officeDocument/2006/relationships/image" Target="../media/image168.jpeg"/><Relationship Id="rId4" Type="http://schemas.openxmlformats.org/officeDocument/2006/relationships/image" Target="../media/image163.jpeg"/><Relationship Id="rId9" Type="http://schemas.openxmlformats.org/officeDocument/2006/relationships/image" Target="../media/image16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41.png"/><Relationship Id="rId18" Type="http://schemas.openxmlformats.org/officeDocument/2006/relationships/image" Target="../media/image44.svg"/><Relationship Id="rId3" Type="http://schemas.openxmlformats.org/officeDocument/2006/relationships/image" Target="../media/image171.png"/><Relationship Id="rId21" Type="http://schemas.openxmlformats.org/officeDocument/2006/relationships/image" Target="../media/image49.png"/><Relationship Id="rId7" Type="http://schemas.openxmlformats.org/officeDocument/2006/relationships/image" Target="../media/image174.sv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svg"/><Relationship Id="rId20" Type="http://schemas.openxmlformats.org/officeDocument/2006/relationships/image" Target="../media/image1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3.png"/><Relationship Id="rId11" Type="http://schemas.openxmlformats.org/officeDocument/2006/relationships/image" Target="../media/image37.png"/><Relationship Id="rId5" Type="http://schemas.openxmlformats.org/officeDocument/2006/relationships/image" Target="../media/image172.jpeg"/><Relationship Id="rId15" Type="http://schemas.openxmlformats.org/officeDocument/2006/relationships/image" Target="../media/image39.png"/><Relationship Id="rId23" Type="http://schemas.openxmlformats.org/officeDocument/2006/relationships/image" Target="../media/image30.svg"/><Relationship Id="rId10" Type="http://schemas.openxmlformats.org/officeDocument/2006/relationships/image" Target="../media/image158.png"/><Relationship Id="rId19" Type="http://schemas.openxmlformats.org/officeDocument/2006/relationships/image" Target="../media/image177.png"/><Relationship Id="rId4" Type="http://schemas.openxmlformats.org/officeDocument/2006/relationships/image" Target="../media/image45.png"/><Relationship Id="rId9" Type="http://schemas.openxmlformats.org/officeDocument/2006/relationships/image" Target="../media/image176.png"/><Relationship Id="rId14" Type="http://schemas.openxmlformats.org/officeDocument/2006/relationships/image" Target="../media/image42.svg"/><Relationship Id="rId2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sv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0.svg"/><Relationship Id="rId5" Type="http://schemas.openxmlformats.org/officeDocument/2006/relationships/image" Target="../media/image179.png"/><Relationship Id="rId4" Type="http://schemas.openxmlformats.org/officeDocument/2006/relationships/image" Target="../media/image1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18" Type="http://schemas.openxmlformats.org/officeDocument/2006/relationships/image" Target="../media/image184.png"/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12" Type="http://schemas.openxmlformats.org/officeDocument/2006/relationships/image" Target="../media/image44.svg"/><Relationship Id="rId17" Type="http://schemas.openxmlformats.org/officeDocument/2006/relationships/image" Target="../media/image183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11" Type="http://schemas.openxmlformats.org/officeDocument/2006/relationships/image" Target="../media/image43.png"/><Relationship Id="rId5" Type="http://schemas.openxmlformats.org/officeDocument/2006/relationships/image" Target="../media/image38.svg"/><Relationship Id="rId15" Type="http://schemas.openxmlformats.org/officeDocument/2006/relationships/image" Target="../media/image36.png"/><Relationship Id="rId10" Type="http://schemas.openxmlformats.org/officeDocument/2006/relationships/image" Target="../media/image40.svg"/><Relationship Id="rId19" Type="http://schemas.openxmlformats.org/officeDocument/2006/relationships/image" Target="../media/image185.png"/><Relationship Id="rId4" Type="http://schemas.openxmlformats.org/officeDocument/2006/relationships/image" Target="../media/image37.png"/><Relationship Id="rId9" Type="http://schemas.openxmlformats.org/officeDocument/2006/relationships/image" Target="../media/image39.png"/><Relationship Id="rId1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svg"/><Relationship Id="rId3" Type="http://schemas.openxmlformats.org/officeDocument/2006/relationships/image" Target="../media/image15.jpeg"/><Relationship Id="rId21" Type="http://schemas.openxmlformats.org/officeDocument/2006/relationships/image" Target="../media/image33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sv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sv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microsoft.com/office/2007/relationships/hdphoto" Target="../media/hdphoto1.wdp"/><Relationship Id="rId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28.svg"/><Relationship Id="rId2" Type="http://schemas.openxmlformats.org/officeDocument/2006/relationships/image" Target="../media/image73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CE3B53B-A369-45AA-A7AE-B56DF32F6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1"/>
            <a:ext cx="9143980" cy="51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0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195884" y="64004"/>
            <a:ext cx="9143998" cy="904680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</a:pPr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Also supports Wireless extensions and various expansion cards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061D492-3C4E-4F3F-A814-7654DDE454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32" y="1096742"/>
            <a:ext cx="9157931" cy="4046758"/>
          </a:xfrm>
          <a:prstGeom prst="rect">
            <a:avLst/>
          </a:prstGeom>
        </p:spPr>
      </p:pic>
      <p:pic>
        <p:nvPicPr>
          <p:cNvPr id="11" name="圖片 47">
            <a:extLst>
              <a:ext uri="{FF2B5EF4-FFF2-40B4-BE49-F238E27FC236}">
                <a16:creationId xmlns:a16="http://schemas.microsoft.com/office/drawing/2014/main" id="{70E958EF-B7B6-4F36-9672-B92F0BF81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311" y="1458335"/>
            <a:ext cx="1689747" cy="1056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1B6B7AFB-58F6-4C54-BB5A-E1A82CCCF3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33" y="3628339"/>
            <a:ext cx="9157931" cy="140161"/>
          </a:xfrm>
          <a:prstGeom prst="rect">
            <a:avLst/>
          </a:prstGeom>
        </p:spPr>
      </p:pic>
      <p:pic>
        <p:nvPicPr>
          <p:cNvPr id="10" name="圖片 45">
            <a:extLst>
              <a:ext uri="{FF2B5EF4-FFF2-40B4-BE49-F238E27FC236}">
                <a16:creationId xmlns:a16="http://schemas.microsoft.com/office/drawing/2014/main" id="{05CD66AC-752A-4E1F-B573-8E25480C6B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1" y="3500832"/>
            <a:ext cx="1630114" cy="1019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49">
            <a:extLst>
              <a:ext uri="{FF2B5EF4-FFF2-40B4-BE49-F238E27FC236}">
                <a16:creationId xmlns:a16="http://schemas.microsoft.com/office/drawing/2014/main" id="{7F58C360-4E75-4512-AC61-788E27A691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1157" y="3543372"/>
            <a:ext cx="1697250" cy="8745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45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1567E2DC-83BF-4152-9966-32558C27FC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393" y="3493342"/>
            <a:ext cx="1630114" cy="1019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560C59E6-ADC3-4950-8DE2-BE874FA04AB5}"/>
              </a:ext>
            </a:extLst>
          </p:cNvPr>
          <p:cNvSpPr/>
          <p:nvPr/>
        </p:nvSpPr>
        <p:spPr>
          <a:xfrm>
            <a:off x="1760883" y="1634521"/>
            <a:ext cx="3901081" cy="3275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Shape 424">
            <a:extLst>
              <a:ext uri="{FF2B5EF4-FFF2-40B4-BE49-F238E27FC236}">
                <a16:creationId xmlns:a16="http://schemas.microsoft.com/office/drawing/2014/main" id="{8838FD3D-E6DE-4E71-94BD-BC0770E35626}"/>
              </a:ext>
            </a:extLst>
          </p:cNvPr>
          <p:cNvSpPr txBox="1"/>
          <p:nvPr/>
        </p:nvSpPr>
        <p:spPr>
          <a:xfrm>
            <a:off x="1760883" y="1634521"/>
            <a:ext cx="3962135" cy="44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zh-TW" sz="1400" b="1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QW</a:t>
            </a:r>
            <a:r>
              <a:rPr lang="en-US" altLang="zh-TW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</a:t>
            </a:r>
            <a:r>
              <a:rPr lang="en-US" altLang="zh-TW" sz="1400" b="1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-AC2600 PCIe </a:t>
            </a:r>
            <a:r>
              <a:rPr lang="en-US" altLang="zh-TW" sz="1400" b="1" i="0" u="none" strike="noStrike" cap="none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WiFi</a:t>
            </a:r>
            <a:r>
              <a:rPr lang="en-US" altLang="zh-TW" sz="1400" b="1" i="0" u="none" strike="noStrike" cap="non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AC </a:t>
            </a:r>
            <a:r>
              <a:rPr lang="en-US" altLang="zh-TW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adapter</a:t>
            </a:r>
            <a:endParaRPr lang="zh-TW" alt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4EA44ED-59C0-438F-BA71-F7360CCF63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84" y="1127740"/>
            <a:ext cx="3190698" cy="1994875"/>
          </a:xfrm>
          <a:prstGeom prst="rect">
            <a:avLst/>
          </a:prstGeom>
          <a:effectLst>
            <a:glow rad="25400">
              <a:schemeClr val="bg1">
                <a:alpha val="12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337055E-3C32-41A9-91A0-DB1DB2B4B6D8}"/>
              </a:ext>
            </a:extLst>
          </p:cNvPr>
          <p:cNvSpPr/>
          <p:nvPr/>
        </p:nvSpPr>
        <p:spPr>
          <a:xfrm>
            <a:off x="417382" y="4474292"/>
            <a:ext cx="1866751" cy="3275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Shape 424">
            <a:extLst>
              <a:ext uri="{FF2B5EF4-FFF2-40B4-BE49-F238E27FC236}">
                <a16:creationId xmlns:a16="http://schemas.microsoft.com/office/drawing/2014/main" id="{041F854F-C293-45C8-8E39-9B56A40DF2DF}"/>
              </a:ext>
            </a:extLst>
          </p:cNvPr>
          <p:cNvSpPr txBox="1"/>
          <p:nvPr/>
        </p:nvSpPr>
        <p:spPr>
          <a:xfrm>
            <a:off x="430491" y="4469402"/>
            <a:ext cx="1996515" cy="44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altLang="zh-TW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40 </a:t>
            </a:r>
            <a:r>
              <a:rPr lang="en-US" altLang="zh-TW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GbE</a:t>
            </a:r>
            <a:r>
              <a:rPr lang="en-US" altLang="zh-TW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Mellanox </a:t>
            </a:r>
            <a:endParaRPr sz="1400" b="1" i="0" u="none" strike="noStrike" cap="none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161AEBCE-6C42-4E79-A354-684E356240F2}"/>
              </a:ext>
            </a:extLst>
          </p:cNvPr>
          <p:cNvSpPr/>
          <p:nvPr/>
        </p:nvSpPr>
        <p:spPr>
          <a:xfrm>
            <a:off x="3461497" y="4474292"/>
            <a:ext cx="1866751" cy="3275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Shape 424">
            <a:extLst>
              <a:ext uri="{FF2B5EF4-FFF2-40B4-BE49-F238E27FC236}">
                <a16:creationId xmlns:a16="http://schemas.microsoft.com/office/drawing/2014/main" id="{06EF9D3C-3654-4886-9076-A6224D1D63D2}"/>
              </a:ext>
            </a:extLst>
          </p:cNvPr>
          <p:cNvSpPr txBox="1"/>
          <p:nvPr/>
        </p:nvSpPr>
        <p:spPr>
          <a:xfrm>
            <a:off x="3474606" y="4469402"/>
            <a:ext cx="1996515" cy="44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25 </a:t>
            </a:r>
            <a:r>
              <a:rPr lang="en-US" altLang="zh-TW" sz="14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GbE</a:t>
            </a:r>
            <a:r>
              <a:rPr lang="en-US" altLang="zh-TW" sz="1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Mellanox </a:t>
            </a:r>
            <a:endParaRPr sz="1400" b="1" i="0" u="none" strike="noStrike" cap="none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051F510B-DBBF-4402-9CEC-1D77167CEFAA}"/>
              </a:ext>
            </a:extLst>
          </p:cNvPr>
          <p:cNvSpPr/>
          <p:nvPr/>
        </p:nvSpPr>
        <p:spPr>
          <a:xfrm>
            <a:off x="6505612" y="4474292"/>
            <a:ext cx="1866751" cy="3275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Shape 424">
            <a:extLst>
              <a:ext uri="{FF2B5EF4-FFF2-40B4-BE49-F238E27FC236}">
                <a16:creationId xmlns:a16="http://schemas.microsoft.com/office/drawing/2014/main" id="{B85A60A6-67C6-4C60-BA5C-239216AC12FA}"/>
              </a:ext>
            </a:extLst>
          </p:cNvPr>
          <p:cNvSpPr txBox="1"/>
          <p:nvPr/>
        </p:nvSpPr>
        <p:spPr>
          <a:xfrm>
            <a:off x="6481311" y="4453074"/>
            <a:ext cx="1996515" cy="44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altLang="zh-TW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 </a:t>
            </a:r>
            <a:r>
              <a:rPr lang="en-US" altLang="zh-TW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GbE</a:t>
            </a:r>
            <a:r>
              <a:rPr lang="en-US" altLang="zh-TW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Intel X550</a:t>
            </a:r>
            <a:endParaRPr sz="1400" b="1" i="0" u="none" strike="noStrike" cap="none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1BC9A356-BED5-46F8-8E59-2C1BC94BC4F3}"/>
              </a:ext>
            </a:extLst>
          </p:cNvPr>
          <p:cNvSpPr/>
          <p:nvPr/>
        </p:nvSpPr>
        <p:spPr>
          <a:xfrm>
            <a:off x="6505612" y="2494636"/>
            <a:ext cx="1866751" cy="3275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Shape 424">
            <a:extLst>
              <a:ext uri="{FF2B5EF4-FFF2-40B4-BE49-F238E27FC236}">
                <a16:creationId xmlns:a16="http://schemas.microsoft.com/office/drawing/2014/main" id="{F44CA744-3985-4EF7-AACF-F54D2DEDE695}"/>
              </a:ext>
            </a:extLst>
          </p:cNvPr>
          <p:cNvSpPr txBox="1"/>
          <p:nvPr/>
        </p:nvSpPr>
        <p:spPr>
          <a:xfrm>
            <a:off x="6505612" y="2482852"/>
            <a:ext cx="1996515" cy="44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altLang="zh-TW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 </a:t>
            </a:r>
            <a:r>
              <a:rPr lang="en-US" altLang="zh-TW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GbE</a:t>
            </a:r>
            <a:r>
              <a:rPr lang="en-US" altLang="zh-TW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Aquantia</a:t>
            </a:r>
            <a:endParaRPr lang="en-US" altLang="zh-TW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635311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剪去單一角落 33">
            <a:extLst>
              <a:ext uri="{FF2B5EF4-FFF2-40B4-BE49-F238E27FC236}">
                <a16:creationId xmlns:a16="http://schemas.microsoft.com/office/drawing/2014/main" id="{3A6A55CA-60A5-452D-9D57-A9053426A334}"/>
              </a:ext>
            </a:extLst>
          </p:cNvPr>
          <p:cNvSpPr/>
          <p:nvPr/>
        </p:nvSpPr>
        <p:spPr>
          <a:xfrm>
            <a:off x="6091152" y="1147604"/>
            <a:ext cx="2138053" cy="696787"/>
          </a:xfrm>
          <a:prstGeom prst="snip1Rect">
            <a:avLst>
              <a:gd name="adj" fmla="val 42381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05407" y="79454"/>
            <a:ext cx="9473184" cy="696787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</a:pPr>
            <a:r>
              <a:rPr lang="en-US" altLang="zh-TW" sz="28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Offer Mac users a flexible and exclusive </a:t>
            </a:r>
          </a:p>
          <a:p>
            <a:pPr>
              <a:lnSpc>
                <a:spcPts val="3600"/>
              </a:lnSpc>
            </a:pPr>
            <a:r>
              <a:rPr lang="en-US" altLang="zh-TW" sz="28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interface - Thunderbolt</a:t>
            </a:r>
            <a:r>
              <a:rPr lang="en-US" altLang="zh-TW" sz="28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​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3" name="矩形: 剪去單一角落 22">
            <a:extLst>
              <a:ext uri="{FF2B5EF4-FFF2-40B4-BE49-F238E27FC236}">
                <a16:creationId xmlns:a16="http://schemas.microsoft.com/office/drawing/2014/main" id="{D104DEDB-4C4A-454A-81B9-287D0AEB1103}"/>
              </a:ext>
            </a:extLst>
          </p:cNvPr>
          <p:cNvSpPr/>
          <p:nvPr/>
        </p:nvSpPr>
        <p:spPr>
          <a:xfrm>
            <a:off x="429578" y="1232453"/>
            <a:ext cx="1711702" cy="528187"/>
          </a:xfrm>
          <a:prstGeom prst="snip1Rect">
            <a:avLst>
              <a:gd name="adj" fmla="val 42381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052">
            <a:extLst>
              <a:ext uri="{FF2B5EF4-FFF2-40B4-BE49-F238E27FC236}">
                <a16:creationId xmlns:a16="http://schemas.microsoft.com/office/drawing/2014/main" id="{81699BFA-758E-41BC-888D-A7DC824B5DFE}"/>
              </a:ext>
            </a:extLst>
          </p:cNvPr>
          <p:cNvSpPr/>
          <p:nvPr/>
        </p:nvSpPr>
        <p:spPr>
          <a:xfrm>
            <a:off x="626670" y="1311332"/>
            <a:ext cx="91242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Plug in</a:t>
            </a:r>
            <a:endParaRPr lang="zh-TW" altLang="en-US" sz="17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片 2051" descr="一張含有 汽車, 坐 的圖片&#10;&#10;描述是以高可信度產生">
            <a:extLst>
              <a:ext uri="{FF2B5EF4-FFF2-40B4-BE49-F238E27FC236}">
                <a16:creationId xmlns:a16="http://schemas.microsoft.com/office/drawing/2014/main" id="{DCAC1D72-69D9-4D7D-BD70-F2C4D6E1CC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845"/>
          <a:stretch/>
        </p:blipFill>
        <p:spPr>
          <a:xfrm>
            <a:off x="139281" y="1776658"/>
            <a:ext cx="2878087" cy="209935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  <a:effectLst>
            <a:outerShdw blurRad="292100" dist="165100" dir="8100000" algn="r" rotWithShape="0">
              <a:prstClr val="black">
                <a:alpha val="33000"/>
              </a:prstClr>
            </a:outerShdw>
          </a:effectLst>
        </p:spPr>
      </p:pic>
      <p:pic>
        <p:nvPicPr>
          <p:cNvPr id="7" name="Shape 277">
            <a:extLst>
              <a:ext uri="{FF2B5EF4-FFF2-40B4-BE49-F238E27FC236}">
                <a16:creationId xmlns:a16="http://schemas.microsoft.com/office/drawing/2014/main" id="{F6CACDD7-F92B-4063-890D-361A431E2245}"/>
              </a:ext>
            </a:extLst>
          </p:cNvPr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32827" y="1776657"/>
            <a:ext cx="3279850" cy="21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矩形: 剪去單一角落 25">
            <a:extLst>
              <a:ext uri="{FF2B5EF4-FFF2-40B4-BE49-F238E27FC236}">
                <a16:creationId xmlns:a16="http://schemas.microsoft.com/office/drawing/2014/main" id="{45B703B8-80FF-4CDD-9F80-33D8350410DF}"/>
              </a:ext>
            </a:extLst>
          </p:cNvPr>
          <p:cNvSpPr/>
          <p:nvPr/>
        </p:nvSpPr>
        <p:spPr>
          <a:xfrm>
            <a:off x="2998218" y="1540074"/>
            <a:ext cx="2262895" cy="696787"/>
          </a:xfrm>
          <a:prstGeom prst="snip1Rect">
            <a:avLst>
              <a:gd name="adj" fmla="val 42381"/>
            </a:avLst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054">
            <a:extLst>
              <a:ext uri="{FF2B5EF4-FFF2-40B4-BE49-F238E27FC236}">
                <a16:creationId xmlns:a16="http://schemas.microsoft.com/office/drawing/2014/main" id="{EB4B2903-F8E7-4737-8848-9AC3E01E10DA}"/>
              </a:ext>
            </a:extLst>
          </p:cNvPr>
          <p:cNvSpPr/>
          <p:nvPr/>
        </p:nvSpPr>
        <p:spPr>
          <a:xfrm>
            <a:off x="3272015" y="1523614"/>
            <a:ext cx="150714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7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Qfinder</a:t>
            </a:r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 Pro </a:t>
            </a:r>
          </a:p>
          <a:p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 scan</a:t>
            </a:r>
            <a:endParaRPr lang="zh-TW" altLang="en-US" sz="17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8" name="圖片 2055" descr="一張含有 建築物 的圖片&#10;&#10;描述是以非常高的可信度產生">
            <a:extLst>
              <a:ext uri="{FF2B5EF4-FFF2-40B4-BE49-F238E27FC236}">
                <a16:creationId xmlns:a16="http://schemas.microsoft.com/office/drawing/2014/main" id="{4CB6DC79-EF09-408F-A40C-5D478E794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0067" y="2155380"/>
            <a:ext cx="3299086" cy="2099353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  <a:effectLst>
            <a:outerShdw blurRad="609600" dist="266700" dir="984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Shape 278">
            <a:extLst>
              <a:ext uri="{FF2B5EF4-FFF2-40B4-BE49-F238E27FC236}">
                <a16:creationId xmlns:a16="http://schemas.microsoft.com/office/drawing/2014/main" id="{69BEFFD6-F4F3-4C28-A29C-68A605BE7526}"/>
              </a:ext>
            </a:extLst>
          </p:cNvPr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2831532" y="2167956"/>
            <a:ext cx="3299085" cy="208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056" descr="一張含有 個人, 服飾, 牆, 男人 的圖片&#10;&#10;描述是以非常高的可信度產生">
            <a:extLst>
              <a:ext uri="{FF2B5EF4-FFF2-40B4-BE49-F238E27FC236}">
                <a16:creationId xmlns:a16="http://schemas.microsoft.com/office/drawing/2014/main" id="{7027D9B0-61E3-44A3-981E-88B245A02F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1636" y="1796562"/>
            <a:ext cx="3013791" cy="1944774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  <a:effectLst>
            <a:outerShdw blurRad="609600" dist="266700" dir="984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Shape 279">
            <a:extLst>
              <a:ext uri="{FF2B5EF4-FFF2-40B4-BE49-F238E27FC236}">
                <a16:creationId xmlns:a16="http://schemas.microsoft.com/office/drawing/2014/main" id="{9E5F83C3-1876-4706-88A8-697317876649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1636" y="1797320"/>
            <a:ext cx="3013791" cy="194401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矩形 2054">
            <a:extLst>
              <a:ext uri="{FF2B5EF4-FFF2-40B4-BE49-F238E27FC236}">
                <a16:creationId xmlns:a16="http://schemas.microsoft.com/office/drawing/2014/main" id="{6648B322-22E9-4451-B066-7CD2D37380BE}"/>
              </a:ext>
            </a:extLst>
          </p:cNvPr>
          <p:cNvSpPr/>
          <p:nvPr/>
        </p:nvSpPr>
        <p:spPr>
          <a:xfrm>
            <a:off x="6243114" y="1152769"/>
            <a:ext cx="21380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7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Mount &amp; auto adjustment</a:t>
            </a:r>
            <a:endParaRPr lang="zh-TW" altLang="en-US" sz="17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7" name="圖形 36">
            <a:extLst>
              <a:ext uri="{FF2B5EF4-FFF2-40B4-BE49-F238E27FC236}">
                <a16:creationId xmlns:a16="http://schemas.microsoft.com/office/drawing/2014/main" id="{B41FFD34-FE42-4105-B7A0-5DEF6DD475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735" r="35453"/>
          <a:stretch/>
        </p:blipFill>
        <p:spPr>
          <a:xfrm rot="10800000">
            <a:off x="0" y="4418558"/>
            <a:ext cx="4750904" cy="575514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13" name="五邊形 14">
            <a:extLst>
              <a:ext uri="{FF2B5EF4-FFF2-40B4-BE49-F238E27FC236}">
                <a16:creationId xmlns:a16="http://schemas.microsoft.com/office/drawing/2014/main" id="{A2C9645D-692F-41D1-9D0E-AAD1C54BE553}"/>
              </a:ext>
            </a:extLst>
          </p:cNvPr>
          <p:cNvSpPr/>
          <p:nvPr/>
        </p:nvSpPr>
        <p:spPr>
          <a:xfrm>
            <a:off x="-135632" y="4507812"/>
            <a:ext cx="4860032" cy="360040"/>
          </a:xfrm>
          <a:prstGeom prst="homePlat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2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Easy to use for all Mac users !!!</a:t>
            </a:r>
            <a:r>
              <a:rPr lang="en-US" altLang="zh-TW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zh-TW" alt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38" name="圖片 37" descr="一張含有 建築物, 傘 的圖片&#10;&#10;自動產生的描述">
            <a:extLst>
              <a:ext uri="{FF2B5EF4-FFF2-40B4-BE49-F238E27FC236}">
                <a16:creationId xmlns:a16="http://schemas.microsoft.com/office/drawing/2014/main" id="{61FC755B-F626-49F1-8C85-51CB38675A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6626" y="3697570"/>
            <a:ext cx="1517374" cy="14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45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50941" y="206183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Thunderbolt high performance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3F9AD600-7529-4A21-8DC5-0AAEB13259B7}"/>
              </a:ext>
            </a:extLst>
          </p:cNvPr>
          <p:cNvSpPr/>
          <p:nvPr/>
        </p:nvSpPr>
        <p:spPr>
          <a:xfrm>
            <a:off x="4963780" y="1320368"/>
            <a:ext cx="3953199" cy="3448983"/>
          </a:xfrm>
          <a:prstGeom prst="roundRect">
            <a:avLst>
              <a:gd name="adj" fmla="val 4181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outerShdw blurRad="215900" dist="127000" dir="792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B5C1C6D-5139-47B4-99E2-1D72BF6189AA}"/>
              </a:ext>
            </a:extLst>
          </p:cNvPr>
          <p:cNvSpPr/>
          <p:nvPr/>
        </p:nvSpPr>
        <p:spPr>
          <a:xfrm>
            <a:off x="4883225" y="1102450"/>
            <a:ext cx="4260775" cy="437182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rgbClr val="09F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MacBook performance</a:t>
            </a:r>
            <a:r>
              <a:rPr lang="zh-TW" altLang="en-US" sz="2400" b="1" dirty="0">
                <a:solidFill>
                  <a:srgbClr val="09F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BF5F36D-B56A-4885-8F14-385403343987}"/>
              </a:ext>
            </a:extLst>
          </p:cNvPr>
          <p:cNvSpPr/>
          <p:nvPr/>
        </p:nvSpPr>
        <p:spPr>
          <a:xfrm>
            <a:off x="8652726" y="1140986"/>
            <a:ext cx="460654" cy="359264"/>
          </a:xfrm>
          <a:prstGeom prst="roundRect">
            <a:avLst>
              <a:gd name="adj" fmla="val 6780"/>
            </a:avLst>
          </a:prstGeom>
          <a:gradFill flip="none" rotWithShape="1">
            <a:gsLst>
              <a:gs pos="100000">
                <a:srgbClr val="42EAF7"/>
              </a:gs>
              <a:gs pos="61000">
                <a:srgbClr val="6D357F"/>
              </a:gs>
              <a:gs pos="6000">
                <a:schemeClr val="tx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Shape 288">
            <a:extLst>
              <a:ext uri="{FF2B5EF4-FFF2-40B4-BE49-F238E27FC236}">
                <a16:creationId xmlns:a16="http://schemas.microsoft.com/office/drawing/2014/main" id="{13F1F902-CEBD-42A8-8AD9-5CB6EC267EF4}"/>
              </a:ext>
            </a:extLst>
          </p:cNvPr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96992" y="1617842"/>
            <a:ext cx="3686773" cy="2380780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4E468B35-DC12-4146-B7DF-4334A7DA12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735" r="35453"/>
          <a:stretch/>
        </p:blipFill>
        <p:spPr>
          <a:xfrm rot="10800000">
            <a:off x="4659035" y="3714961"/>
            <a:ext cx="4427984" cy="943359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96BDDA76-E2A0-4A7B-970F-22D6F58325A8}"/>
              </a:ext>
            </a:extLst>
          </p:cNvPr>
          <p:cNvSpPr/>
          <p:nvPr/>
        </p:nvSpPr>
        <p:spPr>
          <a:xfrm>
            <a:off x="311227" y="1311884"/>
            <a:ext cx="4375597" cy="3448983"/>
          </a:xfrm>
          <a:prstGeom prst="roundRect">
            <a:avLst>
              <a:gd name="adj" fmla="val 4181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outerShdw blurRad="215900" dist="127000" dir="792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9A42E234-ECED-472D-A941-EB600EF0B2C1}"/>
              </a:ext>
            </a:extLst>
          </p:cNvPr>
          <p:cNvSpPr/>
          <p:nvPr/>
        </p:nvSpPr>
        <p:spPr>
          <a:xfrm>
            <a:off x="222065" y="1093966"/>
            <a:ext cx="4532686" cy="437182"/>
          </a:xfrm>
          <a:prstGeom prst="roundRect">
            <a:avLst/>
          </a:prstGeom>
          <a:solidFill>
            <a:schemeClr val="tx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rgbClr val="09F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Exclusive UI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48877D4-FBA7-42A9-B1E0-275E04ED76EF}"/>
              </a:ext>
            </a:extLst>
          </p:cNvPr>
          <p:cNvSpPr/>
          <p:nvPr/>
        </p:nvSpPr>
        <p:spPr>
          <a:xfrm>
            <a:off x="3919277" y="1140986"/>
            <a:ext cx="802811" cy="359264"/>
          </a:xfrm>
          <a:prstGeom prst="roundRect">
            <a:avLst>
              <a:gd name="adj" fmla="val 6780"/>
            </a:avLst>
          </a:prstGeom>
          <a:gradFill flip="none" rotWithShape="1">
            <a:gsLst>
              <a:gs pos="100000">
                <a:srgbClr val="42EAF7"/>
              </a:gs>
              <a:gs pos="61000">
                <a:srgbClr val="6D357F"/>
              </a:gs>
              <a:gs pos="6000">
                <a:schemeClr val="tx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Shape 287">
            <a:extLst>
              <a:ext uri="{FF2B5EF4-FFF2-40B4-BE49-F238E27FC236}">
                <a16:creationId xmlns:a16="http://schemas.microsoft.com/office/drawing/2014/main" id="{87217A2A-6371-46EF-8BC3-D980E7595342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37" y="1632370"/>
            <a:ext cx="3726747" cy="2332840"/>
          </a:xfrm>
          <a:prstGeom prst="rect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Shape 290">
            <a:extLst>
              <a:ext uri="{FF2B5EF4-FFF2-40B4-BE49-F238E27FC236}">
                <a16:creationId xmlns:a16="http://schemas.microsoft.com/office/drawing/2014/main" id="{BE5AB327-9DB5-4FBD-8514-745D00F86746}"/>
              </a:ext>
            </a:extLst>
          </p:cNvPr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932288" y="3467540"/>
            <a:ext cx="3168352" cy="1087539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  <a:effectLst>
            <a:glow rad="101600">
              <a:srgbClr val="1951A3">
                <a:alpha val="60000"/>
              </a:srgbClr>
            </a:glo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D172FBAD-897E-4FE9-82C8-97CB0674395C}"/>
              </a:ext>
            </a:extLst>
          </p:cNvPr>
          <p:cNvSpPr/>
          <p:nvPr/>
        </p:nvSpPr>
        <p:spPr>
          <a:xfrm>
            <a:off x="4795194" y="3747486"/>
            <a:ext cx="431818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sz="1700" b="1" dirty="0">
                <a:latin typeface="Arial" panose="020B0604020202020204" pitchFamily="34" charset="0"/>
                <a:cs typeface="Arial" panose="020B0604020202020204" pitchFamily="34" charset="0"/>
              </a:rPr>
              <a:t>It’s equal to built-in 10~20G NIC, some Windows have almost 2000 MB/s performance.</a:t>
            </a:r>
            <a:r>
              <a:rPr lang="zh-TW" altLang="zh-TW" sz="17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10017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98174" y="194250"/>
            <a:ext cx="9055447" cy="822960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Explosive 10G Generation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C80F923-F05D-4135-ACAA-47C947682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599" y="2628388"/>
            <a:ext cx="1728434" cy="1918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82D947A-2DE0-4EC2-A9F2-B108E2C5C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243" y="1976228"/>
            <a:ext cx="1728434" cy="1918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90FDF17-1FBF-4046-8A70-31B3569BC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282" y="2628388"/>
            <a:ext cx="2250182" cy="2062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95E449C-FFED-407F-A145-B90141540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974" y="1976228"/>
            <a:ext cx="1728434" cy="1918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BA7086E-AE37-4045-99B0-E4CBC17E25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013" y="2628388"/>
            <a:ext cx="1728434" cy="2062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CE238A8-F07A-4B3E-87B7-88A9A9029C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60" y="1976228"/>
            <a:ext cx="1728434" cy="1918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 descr="C:\Users\user\Desktop\20180411_QTS 4.3.5網路與虛擬交換器_ppt\6.png">
            <a:extLst>
              <a:ext uri="{FF2B5EF4-FFF2-40B4-BE49-F238E27FC236}">
                <a16:creationId xmlns:a16="http://schemas.microsoft.com/office/drawing/2014/main" id="{17DA01E4-03FB-4B18-B10E-CCFEFA74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084" y="2707459"/>
            <a:ext cx="789567" cy="366691"/>
          </a:xfrm>
          <a:prstGeom prst="rect">
            <a:avLst/>
          </a:prstGeom>
          <a:noFill/>
        </p:spPr>
      </p:pic>
      <p:sp>
        <p:nvSpPr>
          <p:cNvPr id="14" name="內容版面配置區 18">
            <a:extLst>
              <a:ext uri="{FF2B5EF4-FFF2-40B4-BE49-F238E27FC236}">
                <a16:creationId xmlns:a16="http://schemas.microsoft.com/office/drawing/2014/main" id="{BDEF01E3-3955-4435-B605-CE5589353ED6}"/>
              </a:ext>
            </a:extLst>
          </p:cNvPr>
          <p:cNvSpPr txBox="1">
            <a:spLocks/>
          </p:cNvSpPr>
          <p:nvPr/>
        </p:nvSpPr>
        <p:spPr>
          <a:xfrm>
            <a:off x="327954" y="1017282"/>
            <a:ext cx="8263615" cy="10501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None/>
            </a:pPr>
            <a:r>
              <a:rPr lang="en-US" altLang="zh-TW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Not only QNAP NAS, all elements support high speed 10G transmission now.</a:t>
            </a:r>
            <a:r>
              <a:rPr lang="zh-TW" alt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QNAP </a:t>
            </a:r>
            <a:r>
              <a:rPr lang="en-US" altLang="zh-TW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also provides the best 10G turnkey package for you.</a:t>
            </a:r>
            <a:endParaRPr lang="zh-TW" altLang="en-US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5" name="Shape 60">
            <a:extLst>
              <a:ext uri="{FF2B5EF4-FFF2-40B4-BE49-F238E27FC236}">
                <a16:creationId xmlns:a16="http://schemas.microsoft.com/office/drawing/2014/main" id="{B84ADE62-EB28-4A90-AC0A-B86CA31F831F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5204" y="3113753"/>
            <a:ext cx="1474657" cy="9561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Shape 61">
            <a:extLst>
              <a:ext uri="{FF2B5EF4-FFF2-40B4-BE49-F238E27FC236}">
                <a16:creationId xmlns:a16="http://schemas.microsoft.com/office/drawing/2014/main" id="{C04DFC7D-43EF-41F7-991E-5FA45E8D2692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776" y="3136870"/>
            <a:ext cx="1296144" cy="9384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7" name="Shape 67">
            <a:extLst>
              <a:ext uri="{FF2B5EF4-FFF2-40B4-BE49-F238E27FC236}">
                <a16:creationId xmlns:a16="http://schemas.microsoft.com/office/drawing/2014/main" id="{077DA266-2F12-4AE1-820F-82B93E20E566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1812" y="2779126"/>
            <a:ext cx="1266220" cy="2978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C:\Users\user\Desktop\20180411_QTS 4.3.5網路與虛擬交換器_ppt\page27_Virtualization Station.png">
            <a:extLst>
              <a:ext uri="{FF2B5EF4-FFF2-40B4-BE49-F238E27FC236}">
                <a16:creationId xmlns:a16="http://schemas.microsoft.com/office/drawing/2014/main" id="{9D4E2A11-4460-4612-807E-A29A7D3A3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24" y="2601597"/>
            <a:ext cx="566241" cy="5662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943EE1A4-1A2F-43F2-B363-38D2C46D796E}"/>
              </a:ext>
            </a:extLst>
          </p:cNvPr>
          <p:cNvSpPr txBox="1"/>
          <p:nvPr/>
        </p:nvSpPr>
        <p:spPr>
          <a:xfrm>
            <a:off x="963713" y="2707459"/>
            <a:ext cx="61771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altLang="zh-TW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VM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24487E7-9C08-4B08-B89A-B3811D7EB9D4}"/>
              </a:ext>
            </a:extLst>
          </p:cNvPr>
          <p:cNvSpPr txBox="1"/>
          <p:nvPr/>
        </p:nvSpPr>
        <p:spPr>
          <a:xfrm>
            <a:off x="1686875" y="4108634"/>
            <a:ext cx="1613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10G NAS</a:t>
            </a:r>
            <a:endParaRPr lang="en-US" altLang="zh-TW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93C864BE-D301-469D-B4BF-4AB94B2B9ADA}"/>
              </a:ext>
            </a:extLst>
          </p:cNvPr>
          <p:cNvSpPr txBox="1"/>
          <p:nvPr/>
        </p:nvSpPr>
        <p:spPr>
          <a:xfrm>
            <a:off x="255165" y="3380141"/>
            <a:ext cx="1474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 VM</a:t>
            </a:r>
            <a:endParaRPr lang="en-US" altLang="zh-TW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C5D0C969-B63A-4F8E-B8E7-4696E254157B}"/>
              </a:ext>
            </a:extLst>
          </p:cNvPr>
          <p:cNvSpPr txBox="1"/>
          <p:nvPr/>
        </p:nvSpPr>
        <p:spPr>
          <a:xfrm>
            <a:off x="2997981" y="3215325"/>
            <a:ext cx="161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10G Switch</a:t>
            </a:r>
            <a:endParaRPr lang="en-US" altLang="zh-TW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44B0EE4-233D-47FF-B6AC-692A0B5687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308" y="2780043"/>
            <a:ext cx="730838" cy="677516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2FE99621-E237-4568-8996-8B08C3BA1725}"/>
              </a:ext>
            </a:extLst>
          </p:cNvPr>
          <p:cNvSpPr txBox="1"/>
          <p:nvPr/>
        </p:nvSpPr>
        <p:spPr>
          <a:xfrm>
            <a:off x="4461034" y="4063872"/>
            <a:ext cx="2013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10~20G Thunderbolt network</a:t>
            </a:r>
            <a:endParaRPr lang="zh-TW" altLang="en-US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309DBCD-8820-499D-AE4E-CA6AB7E01E32}"/>
              </a:ext>
            </a:extLst>
          </p:cNvPr>
          <p:cNvSpPr txBox="1"/>
          <p:nvPr/>
        </p:nvSpPr>
        <p:spPr>
          <a:xfrm>
            <a:off x="7310199" y="4075270"/>
            <a:ext cx="161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FFFFFF"/>
              </a:buClr>
              <a:buSzPts val="2000"/>
            </a:pPr>
            <a:r>
              <a:rPr lang="en-US" altLang="zh-TW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10G Mac desktop</a:t>
            </a:r>
            <a:endParaRPr lang="zh-TW" altLang="en-US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A0B4C5AA-E920-4581-B633-6587DA384894}"/>
              </a:ext>
            </a:extLst>
          </p:cNvPr>
          <p:cNvSpPr txBox="1"/>
          <p:nvPr/>
        </p:nvSpPr>
        <p:spPr>
          <a:xfrm>
            <a:off x="5867212" y="3283182"/>
            <a:ext cx="1613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-US" altLang="zh-TW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10G Windows</a:t>
            </a:r>
          </a:p>
          <a:p>
            <a:pPr algn="ctr">
              <a:buClr>
                <a:srgbClr val="FFFFFF"/>
              </a:buClr>
              <a:buSzPts val="2000"/>
            </a:pPr>
            <a:r>
              <a:rPr lang="en-US" altLang="zh-TW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Microsoft JhengHei"/>
              </a:rPr>
              <a:t>Workstation</a:t>
            </a:r>
            <a:endParaRPr lang="zh-TW" altLang="en-US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4CE64004-FC45-439B-AC73-81882C1A87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762" y="2485668"/>
            <a:ext cx="843558" cy="843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B9EA4A9-2403-422F-97C9-DC630D183B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487" y="2398494"/>
            <a:ext cx="1059124" cy="1059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FA84B5B2-1EEB-4C7A-B18B-C9ACEA89E7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266" y="3048971"/>
            <a:ext cx="1230216" cy="819939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0F79041-463C-4FBC-B79E-F4953456B7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589" y="2987769"/>
            <a:ext cx="1698427" cy="1053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824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95221" y="182682"/>
            <a:ext cx="7886700" cy="822960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NVS </a:t>
            </a:r>
            <a:r>
              <a:rPr lang="zh-TW" altLang="zh-TW" sz="32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 Features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94FDBBB9-2E8B-47C9-8ECD-AAD05225E3A4}"/>
              </a:ext>
            </a:extLst>
          </p:cNvPr>
          <p:cNvSpPr txBox="1"/>
          <p:nvPr/>
        </p:nvSpPr>
        <p:spPr>
          <a:xfrm>
            <a:off x="623585" y="1196111"/>
            <a:ext cx="8905409" cy="21467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Easy UI Design (</a:t>
            </a:r>
            <a:r>
              <a:rPr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Help you </a:t>
            </a:r>
            <a:r>
              <a:rPr lang="en-US" altLang="zh-TW" sz="16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to locate the ethernet port</a:t>
            </a:r>
            <a:r>
              <a:rPr lang="en-US" altLang="zh-TW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)</a:t>
            </a:r>
            <a:endParaRPr lang="zh-TW" alt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altLang="zh-TW" b="1" dirty="0">
                <a:solidFill>
                  <a:srgbClr val="0070C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Clear topology for virtual and physical networking</a:t>
            </a:r>
          </a:p>
          <a:p>
            <a:pPr>
              <a:spcBef>
                <a:spcPts val="1200"/>
              </a:spcBef>
            </a:pPr>
            <a:r>
              <a:rPr lang="en-US" altLang="zh-TW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And</a:t>
            </a:r>
            <a:r>
              <a:rPr lang="zh-TW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: </a:t>
            </a:r>
          </a:p>
          <a:p>
            <a:pPr lvl="1">
              <a:lnSpc>
                <a:spcPct val="150000"/>
              </a:lnSpc>
              <a:spcBef>
                <a:spcPts val="1200"/>
              </a:spcBef>
            </a:pPr>
            <a:endParaRPr lang="zh-TW" altLang="en-US" sz="21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endParaRPr lang="zh-TW" alt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0E32E-A4D7-4115-83CD-ABDC97A07270}"/>
              </a:ext>
            </a:extLst>
          </p:cNvPr>
          <p:cNvSpPr txBox="1"/>
          <p:nvPr/>
        </p:nvSpPr>
        <p:spPr>
          <a:xfrm>
            <a:off x="295221" y="2099086"/>
            <a:ext cx="7413426" cy="28110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Interfaces can now display customized names</a:t>
            </a: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customized DDNS and allows multiple service</a:t>
            </a: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</a:t>
            </a:r>
            <a:r>
              <a:rPr lang="zh-TW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uppo</a:t>
            </a:r>
            <a:r>
              <a:rPr lang="en-US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rt</a:t>
            </a:r>
            <a:r>
              <a:rPr lang="zh-TW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 </a:t>
            </a:r>
            <a:r>
              <a:rPr lang="en-US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stateful/stateless</a:t>
            </a:r>
            <a:r>
              <a:rPr lang="zh-TW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 </a:t>
            </a:r>
            <a:r>
              <a:rPr lang="en-US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auto-</a:t>
            </a:r>
            <a:r>
              <a:rPr lang="en-US" altLang="zh-TW" sz="1400" b="1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configuratio</a:t>
            </a:r>
            <a:r>
              <a:rPr lang="zh-TW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 </a:t>
            </a:r>
            <a:r>
              <a:rPr lang="en-US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of</a:t>
            </a:r>
            <a:r>
              <a:rPr lang="zh-TW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IPv6</a:t>
            </a:r>
            <a:r>
              <a:rPr lang="zh-TW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1400" b="1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addre</a:t>
            </a:r>
            <a:r>
              <a:rPr lang="zh-TW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</a:t>
            </a:r>
            <a:r>
              <a:rPr lang="en-US" altLang="zh-TW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</a:t>
            </a: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IPv6 RADVD service on each port</a:t>
            </a:r>
            <a:endParaRPr lang="zh-TW" sz="1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reserved IPs with the IPv4 DHCP service.​</a:t>
            </a: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Auto Default Gateway + NCSI service</a:t>
            </a:r>
            <a:endParaRPr lang="zh-TW" sz="1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 Static Route.</a:t>
            </a:r>
          </a:p>
          <a:p>
            <a:pPr marL="1343025" lvl="2" indent="-200025">
              <a:lnSpc>
                <a:spcPts val="1550"/>
              </a:lnSpc>
              <a:spcBef>
                <a:spcPts val="12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rgbClr val="0070C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One new function will be announced soon</a:t>
            </a:r>
          </a:p>
        </p:txBody>
      </p:sp>
      <p:pic>
        <p:nvPicPr>
          <p:cNvPr id="5" name="圖片 4" descr="一張含有 建築物, 傘 的圖片&#10;&#10;自動產生的描述">
            <a:extLst>
              <a:ext uri="{FF2B5EF4-FFF2-40B4-BE49-F238E27FC236}">
                <a16:creationId xmlns:a16="http://schemas.microsoft.com/office/drawing/2014/main" id="{A472A6FC-B201-45AA-B979-9B79D3BCDE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82" y="2306057"/>
            <a:ext cx="2438400" cy="3640537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5AC4314C-3BA8-48A1-9F29-4AF3C311D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211" y="1302360"/>
            <a:ext cx="90431" cy="156200"/>
          </a:xfrm>
          <a:prstGeom prst="rect">
            <a:avLst/>
          </a:prstGeom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6B276CC2-69E0-470B-AF6F-EF96E702C2FE}"/>
              </a:ext>
            </a:extLst>
          </p:cNvPr>
          <p:cNvSpPr/>
          <p:nvPr/>
        </p:nvSpPr>
        <p:spPr>
          <a:xfrm>
            <a:off x="369524" y="1251589"/>
            <a:ext cx="254061" cy="254061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BEBA996A-0613-45A3-829D-445D75ADC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955" y="2149857"/>
            <a:ext cx="90431" cy="156200"/>
          </a:xfrm>
          <a:prstGeom prst="rect">
            <a:avLst/>
          </a:prstGeom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2190CBC4-AD71-451A-8A1D-9C902A938E71}"/>
              </a:ext>
            </a:extLst>
          </p:cNvPr>
          <p:cNvSpPr/>
          <p:nvPr/>
        </p:nvSpPr>
        <p:spPr>
          <a:xfrm>
            <a:off x="374268" y="2099086"/>
            <a:ext cx="254061" cy="254061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EDD83DD6-2276-4568-83D9-2E5B1B20E9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1957" y="1718841"/>
            <a:ext cx="90431" cy="156200"/>
          </a:xfrm>
          <a:prstGeom prst="rect">
            <a:avLst/>
          </a:prstGeom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ED9AA617-5CE0-4953-849F-B3C71C760B7B}"/>
              </a:ext>
            </a:extLst>
          </p:cNvPr>
          <p:cNvSpPr/>
          <p:nvPr/>
        </p:nvSpPr>
        <p:spPr>
          <a:xfrm>
            <a:off x="373270" y="1668070"/>
            <a:ext cx="254061" cy="25406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9127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73949" y="246873"/>
            <a:ext cx="8972738" cy="822960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Clear UI of overview, easy to identify the position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4" name="內容版面配置區 11">
            <a:extLst>
              <a:ext uri="{FF2B5EF4-FFF2-40B4-BE49-F238E27FC236}">
                <a16:creationId xmlns:a16="http://schemas.microsoft.com/office/drawing/2014/main" id="{1A63847F-B3D9-461C-9279-BE5DC4B0D702}"/>
              </a:ext>
            </a:extLst>
          </p:cNvPr>
          <p:cNvSpPr txBox="1">
            <a:spLocks/>
          </p:cNvSpPr>
          <p:nvPr/>
        </p:nvSpPr>
        <p:spPr>
          <a:xfrm>
            <a:off x="58679" y="1032595"/>
            <a:ext cx="8972737" cy="6393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Just click the location button, find out where is it on your NAS immediately.​</a:t>
            </a:r>
            <a:endParaRPr lang="zh-TW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06CBB242-D625-4689-8465-91697B54B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994" y="1622320"/>
            <a:ext cx="5508934" cy="3307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梯形 10">
            <a:extLst>
              <a:ext uri="{FF2B5EF4-FFF2-40B4-BE49-F238E27FC236}">
                <a16:creationId xmlns:a16="http://schemas.microsoft.com/office/drawing/2014/main" id="{9D00C3F6-9CD9-4BA0-9E06-F50DE4A1BDFE}"/>
              </a:ext>
            </a:extLst>
          </p:cNvPr>
          <p:cNvSpPr/>
          <p:nvPr/>
        </p:nvSpPr>
        <p:spPr>
          <a:xfrm rot="16200000">
            <a:off x="2953708" y="1652191"/>
            <a:ext cx="1499834" cy="1236934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Picture 2" descr="C:\Users\user\Desktop\20180411_QTS 4.3.5網路與虛擬交換器_ppt\2-01.png">
            <a:extLst>
              <a:ext uri="{FF2B5EF4-FFF2-40B4-BE49-F238E27FC236}">
                <a16:creationId xmlns:a16="http://schemas.microsoft.com/office/drawing/2014/main" id="{458CE7D5-34B6-45B9-AED7-23AA851C3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3959" y="1494455"/>
            <a:ext cx="1499831" cy="1499831"/>
          </a:xfrm>
          <a:prstGeom prst="rect">
            <a:avLst/>
          </a:prstGeom>
          <a:noFill/>
          <a:effectLst>
            <a:glow rad="101600">
              <a:schemeClr val="accent1">
                <a:lumMod val="60000"/>
                <a:lumOff val="40000"/>
                <a:alpha val="60000"/>
              </a:schemeClr>
            </a:glow>
          </a:effectLst>
        </p:spPr>
      </p:pic>
      <p:sp>
        <p:nvSpPr>
          <p:cNvPr id="13" name="梯形 12">
            <a:extLst>
              <a:ext uri="{FF2B5EF4-FFF2-40B4-BE49-F238E27FC236}">
                <a16:creationId xmlns:a16="http://schemas.microsoft.com/office/drawing/2014/main" id="{809CFB44-F47B-4493-9DC4-18C4A5600E83}"/>
              </a:ext>
            </a:extLst>
          </p:cNvPr>
          <p:cNvSpPr/>
          <p:nvPr/>
        </p:nvSpPr>
        <p:spPr>
          <a:xfrm rot="16200000">
            <a:off x="6249156" y="3658381"/>
            <a:ext cx="1428885" cy="1236934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7EE6B143-5B84-49FD-8C0A-BAE283E1F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941" y="3463692"/>
            <a:ext cx="1598151" cy="1536654"/>
          </a:xfrm>
          <a:prstGeom prst="ellipse">
            <a:avLst/>
          </a:prstGeom>
          <a:ln w="63500" cap="rnd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52253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124516" y="244784"/>
            <a:ext cx="9078163" cy="873456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Clear</a:t>
            </a:r>
            <a:r>
              <a:rPr lang="zh-TW" altLang="zh-TW" sz="24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network topology for virtual and physical networking</a:t>
            </a:r>
            <a:endParaRPr lang="zh-TW" altLang="en-US" sz="245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內容版面配置區 11">
            <a:extLst>
              <a:ext uri="{FF2B5EF4-FFF2-40B4-BE49-F238E27FC236}">
                <a16:creationId xmlns:a16="http://schemas.microsoft.com/office/drawing/2014/main" id="{D1418327-62A8-40BB-ACDA-B55A95AD8D8D}"/>
              </a:ext>
            </a:extLst>
          </p:cNvPr>
          <p:cNvSpPr txBox="1">
            <a:spLocks/>
          </p:cNvSpPr>
          <p:nvPr/>
        </p:nvSpPr>
        <p:spPr>
          <a:xfrm>
            <a:off x="-4889" y="1072134"/>
            <a:ext cx="9144000" cy="8135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Virtual machines can bridge to external network by virtual switch + physical LAN port.​</a:t>
            </a:r>
            <a:endParaRPr lang="zh-TW" altLang="en-US" sz="16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84B3A21-7BF9-496F-99F6-FA675CC83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06" y="1515850"/>
            <a:ext cx="6846226" cy="328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梯形 8">
            <a:extLst>
              <a:ext uri="{FF2B5EF4-FFF2-40B4-BE49-F238E27FC236}">
                <a16:creationId xmlns:a16="http://schemas.microsoft.com/office/drawing/2014/main" id="{2169313C-6C14-4F70-A0F2-F226D4900F7A}"/>
              </a:ext>
            </a:extLst>
          </p:cNvPr>
          <p:cNvSpPr/>
          <p:nvPr/>
        </p:nvSpPr>
        <p:spPr>
          <a:xfrm rot="16200000">
            <a:off x="1753397" y="3043415"/>
            <a:ext cx="1477767" cy="1117115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2" descr="C:\Users\user\Desktop\20180411_QTS 4.3.5網路與虛擬交換器_ppt\4-01.png">
            <a:extLst>
              <a:ext uri="{FF2B5EF4-FFF2-40B4-BE49-F238E27FC236}">
                <a16:creationId xmlns:a16="http://schemas.microsoft.com/office/drawing/2014/main" id="{BDD815AC-EA61-4E93-BAE5-9213D5C63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5769" y="2863089"/>
            <a:ext cx="5934674" cy="1477768"/>
          </a:xfrm>
          <a:prstGeom prst="rect">
            <a:avLst/>
          </a:prstGeom>
          <a:noFill/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3567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72373" y="191608"/>
            <a:ext cx="9222977" cy="82296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Virtual network won’t be your problem anymore</a:t>
            </a: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內容版面配置區 7">
            <a:extLst>
              <a:ext uri="{FF2B5EF4-FFF2-40B4-BE49-F238E27FC236}">
                <a16:creationId xmlns:a16="http://schemas.microsoft.com/office/drawing/2014/main" id="{1F54158B-9BF4-4A8D-A2FB-687404F21A8D}"/>
              </a:ext>
            </a:extLst>
          </p:cNvPr>
          <p:cNvSpPr txBox="1">
            <a:spLocks/>
          </p:cNvSpPr>
          <p:nvPr/>
        </p:nvSpPr>
        <p:spPr>
          <a:xfrm>
            <a:off x="296096" y="1014568"/>
            <a:ext cx="8999254" cy="9176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None/>
            </a:pP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Container will build up a closed and independent network by virtual switch, and only allows internal access. (assign DHCP IP automatically, and enable NAT if need to access internet)​</a:t>
            </a:r>
            <a:endParaRPr lang="zh-TW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6324FF1-FA00-4656-8223-AA20A32CCD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574" y="1884854"/>
            <a:ext cx="6013476" cy="2901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梯形 8">
            <a:extLst>
              <a:ext uri="{FF2B5EF4-FFF2-40B4-BE49-F238E27FC236}">
                <a16:creationId xmlns:a16="http://schemas.microsoft.com/office/drawing/2014/main" id="{693D40BD-F1DE-44BC-9A34-15741942649A}"/>
              </a:ext>
            </a:extLst>
          </p:cNvPr>
          <p:cNvSpPr/>
          <p:nvPr/>
        </p:nvSpPr>
        <p:spPr>
          <a:xfrm rot="16200000">
            <a:off x="2092127" y="2386894"/>
            <a:ext cx="2573229" cy="1918257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2" descr="C:\Users\user\Desktop\20180411_QTS 4.3.5網路與虛擬交換器_ppt\5-01.png">
            <a:extLst>
              <a:ext uri="{FF2B5EF4-FFF2-40B4-BE49-F238E27FC236}">
                <a16:creationId xmlns:a16="http://schemas.microsoft.com/office/drawing/2014/main" id="{17B0F2B2-8E08-45BB-92C3-0AD836BEC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7870" y="1884854"/>
            <a:ext cx="3930419" cy="2922338"/>
          </a:xfrm>
          <a:prstGeom prst="rect">
            <a:avLst/>
          </a:prstGeom>
          <a:noFill/>
          <a:effectLst>
            <a:glow rad="101600">
              <a:schemeClr val="tx2">
                <a:lumMod val="60000"/>
                <a:lumOff val="40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45848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6">
            <a:extLst>
              <a:ext uri="{FF2B5EF4-FFF2-40B4-BE49-F238E27FC236}">
                <a16:creationId xmlns:a16="http://schemas.microsoft.com/office/drawing/2014/main" id="{6E550248-838B-4849-BD68-347560F7D5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75" y="2043548"/>
            <a:ext cx="3571525" cy="1791389"/>
          </a:xfrm>
          <a:prstGeom prst="rect">
            <a:avLst/>
          </a:prstGeom>
        </p:spPr>
      </p:pic>
      <p:sp>
        <p:nvSpPr>
          <p:cNvPr id="24" name="梯形 23">
            <a:extLst>
              <a:ext uri="{FF2B5EF4-FFF2-40B4-BE49-F238E27FC236}">
                <a16:creationId xmlns:a16="http://schemas.microsoft.com/office/drawing/2014/main" id="{04B8633E-CBDA-4078-B8AF-C954AAE05FB7}"/>
              </a:ext>
            </a:extLst>
          </p:cNvPr>
          <p:cNvSpPr/>
          <p:nvPr/>
        </p:nvSpPr>
        <p:spPr>
          <a:xfrm rot="17100000">
            <a:off x="2116468" y="2321356"/>
            <a:ext cx="837972" cy="2656471"/>
          </a:xfrm>
          <a:custGeom>
            <a:avLst/>
            <a:gdLst>
              <a:gd name="connsiteX0" fmla="*/ 0 w 837972"/>
              <a:gd name="connsiteY0" fmla="*/ 2656471 h 2656471"/>
              <a:gd name="connsiteX1" fmla="*/ 209493 w 837972"/>
              <a:gd name="connsiteY1" fmla="*/ 0 h 2656471"/>
              <a:gd name="connsiteX2" fmla="*/ 628479 w 837972"/>
              <a:gd name="connsiteY2" fmla="*/ 0 h 2656471"/>
              <a:gd name="connsiteX3" fmla="*/ 837972 w 837972"/>
              <a:gd name="connsiteY3" fmla="*/ 2656471 h 2656471"/>
              <a:gd name="connsiteX4" fmla="*/ 0 w 837972"/>
              <a:gd name="connsiteY4" fmla="*/ 2656471 h 2656471"/>
              <a:gd name="connsiteX0" fmla="*/ 0 w 837972"/>
              <a:gd name="connsiteY0" fmla="*/ 2656471 h 2656471"/>
              <a:gd name="connsiteX1" fmla="*/ 209493 w 837972"/>
              <a:gd name="connsiteY1" fmla="*/ 0 h 2656471"/>
              <a:gd name="connsiteX2" fmla="*/ 522038 w 837972"/>
              <a:gd name="connsiteY2" fmla="*/ 18396 h 2656471"/>
              <a:gd name="connsiteX3" fmla="*/ 837972 w 837972"/>
              <a:gd name="connsiteY3" fmla="*/ 2656471 h 2656471"/>
              <a:gd name="connsiteX4" fmla="*/ 0 w 837972"/>
              <a:gd name="connsiteY4" fmla="*/ 2656471 h 2656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972" h="2656471">
                <a:moveTo>
                  <a:pt x="0" y="2656471"/>
                </a:moveTo>
                <a:lnTo>
                  <a:pt x="209493" y="0"/>
                </a:lnTo>
                <a:lnTo>
                  <a:pt x="522038" y="18396"/>
                </a:lnTo>
                <a:lnTo>
                  <a:pt x="837972" y="2656471"/>
                </a:lnTo>
                <a:lnTo>
                  <a:pt x="0" y="2656471"/>
                </a:lnTo>
                <a:close/>
              </a:path>
            </a:pathLst>
          </a:cu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梯形 24">
            <a:extLst>
              <a:ext uri="{FF2B5EF4-FFF2-40B4-BE49-F238E27FC236}">
                <a16:creationId xmlns:a16="http://schemas.microsoft.com/office/drawing/2014/main" id="{E0D5C0C2-0FD1-4509-AC25-EF6F3D89A1AA}"/>
              </a:ext>
            </a:extLst>
          </p:cNvPr>
          <p:cNvSpPr/>
          <p:nvPr/>
        </p:nvSpPr>
        <p:spPr>
          <a:xfrm rot="15016588">
            <a:off x="1991558" y="997751"/>
            <a:ext cx="1109985" cy="2882215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Picture 19">
            <a:extLst>
              <a:ext uri="{FF2B5EF4-FFF2-40B4-BE49-F238E27FC236}">
                <a16:creationId xmlns:a16="http://schemas.microsoft.com/office/drawing/2014/main" id="{E1F52FCA-CA3F-423B-9EA1-DB9527020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49" y="1288730"/>
            <a:ext cx="7808100" cy="129813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7" name="Picture 22">
            <a:extLst>
              <a:ext uri="{FF2B5EF4-FFF2-40B4-BE49-F238E27FC236}">
                <a16:creationId xmlns:a16="http://schemas.microsoft.com/office/drawing/2014/main" id="{5834412E-37A0-48ED-A9DE-67E9475DE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418" y="3403431"/>
            <a:ext cx="7713216" cy="117768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116715" y="232949"/>
            <a:ext cx="9567186" cy="822960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Overview lets you quickly distinguish​ them apart</a:t>
            </a:r>
            <a:endParaRPr lang="en-US" sz="29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7C159E26-2CE9-45DA-B1C4-2E856B512D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735" r="35453"/>
          <a:stretch/>
        </p:blipFill>
        <p:spPr>
          <a:xfrm rot="10800000" flipH="1">
            <a:off x="4251554" y="2105301"/>
            <a:ext cx="4946098" cy="771674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2BA217B5-65B5-49B9-B2A6-38CDBD8E7BD5}"/>
              </a:ext>
            </a:extLst>
          </p:cNvPr>
          <p:cNvSpPr/>
          <p:nvPr/>
        </p:nvSpPr>
        <p:spPr>
          <a:xfrm>
            <a:off x="4028678" y="2156839"/>
            <a:ext cx="579592" cy="579592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C0630AB-8CD7-4807-B075-1BBFE862FD90}"/>
              </a:ext>
            </a:extLst>
          </p:cNvPr>
          <p:cNvGrpSpPr/>
          <p:nvPr/>
        </p:nvGrpSpPr>
        <p:grpSpPr>
          <a:xfrm>
            <a:off x="4121502" y="2241240"/>
            <a:ext cx="410145" cy="415458"/>
            <a:chOff x="3563888" y="2067694"/>
            <a:chExt cx="410145" cy="415458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E60E09E-A38B-4BFF-A232-4718255EB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2067694"/>
              <a:ext cx="358810" cy="358810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3ED5225B-5F89-422E-ACA5-C903638C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64875" y="2276108"/>
              <a:ext cx="209158" cy="207044"/>
            </a:xfrm>
            <a:prstGeom prst="rect">
              <a:avLst/>
            </a:prstGeom>
          </p:spPr>
        </p:pic>
      </p:grpSp>
      <p:sp>
        <p:nvSpPr>
          <p:cNvPr id="11" name="Shape 199">
            <a:extLst>
              <a:ext uri="{FF2B5EF4-FFF2-40B4-BE49-F238E27FC236}">
                <a16:creationId xmlns:a16="http://schemas.microsoft.com/office/drawing/2014/main" id="{2E843648-3CF0-4833-B6F7-53D966CA0AEA}"/>
              </a:ext>
            </a:extLst>
          </p:cNvPr>
          <p:cNvSpPr txBox="1"/>
          <p:nvPr/>
        </p:nvSpPr>
        <p:spPr>
          <a:xfrm>
            <a:off x="4602582" y="2119912"/>
            <a:ext cx="4632595" cy="70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altLang="zh-TW" sz="13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Connected to external network by the physical 1G adapter through the virtual switch 3,​ Earth symbol shows that the environment can access the internet.</a:t>
            </a:r>
            <a:r>
              <a:rPr lang="zh-TW" altLang="zh-TW" sz="13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​</a:t>
            </a: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E0A9A9AB-D9FE-45BF-B1C9-5C2AB24FCF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735" r="35453"/>
          <a:stretch/>
        </p:blipFill>
        <p:spPr>
          <a:xfrm rot="10800000" flipH="1">
            <a:off x="4223950" y="3881751"/>
            <a:ext cx="4946098" cy="737289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17" name="橢圓 16">
            <a:extLst>
              <a:ext uri="{FF2B5EF4-FFF2-40B4-BE49-F238E27FC236}">
                <a16:creationId xmlns:a16="http://schemas.microsoft.com/office/drawing/2014/main" id="{EFFFB006-D637-45B6-8352-95E03A1BE45B}"/>
              </a:ext>
            </a:extLst>
          </p:cNvPr>
          <p:cNvSpPr/>
          <p:nvPr/>
        </p:nvSpPr>
        <p:spPr>
          <a:xfrm>
            <a:off x="4035621" y="3957909"/>
            <a:ext cx="579592" cy="579592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CAC547FD-9434-4C92-8014-E751521B63B6}"/>
              </a:ext>
            </a:extLst>
          </p:cNvPr>
          <p:cNvGrpSpPr/>
          <p:nvPr/>
        </p:nvGrpSpPr>
        <p:grpSpPr>
          <a:xfrm>
            <a:off x="4134333" y="4044221"/>
            <a:ext cx="387346" cy="408522"/>
            <a:chOff x="-785285" y="2923545"/>
            <a:chExt cx="387346" cy="408522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AA2E76E5-5ACA-4C26-BFBD-AEB41F681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85285" y="2923545"/>
              <a:ext cx="358810" cy="35881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40BC31AF-EAEA-4728-8B94-3E2E9E70F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99011" y="3112717"/>
              <a:ext cx="201072" cy="219350"/>
            </a:xfrm>
            <a:prstGeom prst="rect">
              <a:avLst/>
            </a:prstGeom>
          </p:spPr>
        </p:pic>
      </p:grpSp>
      <p:sp>
        <p:nvSpPr>
          <p:cNvPr id="12" name="Shape 199">
            <a:extLst>
              <a:ext uri="{FF2B5EF4-FFF2-40B4-BE49-F238E27FC236}">
                <a16:creationId xmlns:a16="http://schemas.microsoft.com/office/drawing/2014/main" id="{F026AA5F-7A69-44AC-8A55-EAF14C0E5AA0}"/>
              </a:ext>
            </a:extLst>
          </p:cNvPr>
          <p:cNvSpPr txBox="1"/>
          <p:nvPr/>
        </p:nvSpPr>
        <p:spPr>
          <a:xfrm>
            <a:off x="4622323" y="3897814"/>
            <a:ext cx="4632595" cy="561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700"/>
              </a:lnSpc>
              <a:buClr>
                <a:srgbClr val="FFFFFF"/>
              </a:buClr>
              <a:buSzPts val="1600"/>
            </a:pPr>
            <a:r>
              <a:rPr lang="en-US" altLang="zh-TW" sz="13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This group of VM connect by virtual switch 4. Without earth and NAT symbol indicate the environment is a independent network​</a:t>
            </a:r>
            <a:endParaRPr lang="en-US" altLang="zh-TW" sz="13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94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2">
            <a:extLst>
              <a:ext uri="{FF2B5EF4-FFF2-40B4-BE49-F238E27FC236}">
                <a16:creationId xmlns:a16="http://schemas.microsoft.com/office/drawing/2014/main" id="{87AE3CDE-822E-44FC-8674-414D9EF024D7}"/>
              </a:ext>
            </a:extLst>
          </p:cNvPr>
          <p:cNvSpPr txBox="1">
            <a:spLocks/>
          </p:cNvSpPr>
          <p:nvPr/>
        </p:nvSpPr>
        <p:spPr>
          <a:xfrm>
            <a:off x="1167188" y="502526"/>
            <a:ext cx="6473686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5000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Virtual Switch</a:t>
            </a:r>
            <a:endParaRPr lang="zh-TW" altLang="en-US" sz="5000" dirty="0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592FF5-5722-4A42-AD85-C64570C60B60}"/>
              </a:ext>
            </a:extLst>
          </p:cNvPr>
          <p:cNvSpPr/>
          <p:nvPr/>
        </p:nvSpPr>
        <p:spPr>
          <a:xfrm>
            <a:off x="1038106" y="460857"/>
            <a:ext cx="4865260" cy="1262339"/>
          </a:xfrm>
          <a:prstGeom prst="rect">
            <a:avLst/>
          </a:prstGeom>
          <a:noFill/>
          <a:ln w="19050">
            <a:gradFill>
              <a:gsLst>
                <a:gs pos="1000">
                  <a:schemeClr val="bg2">
                    <a:lumMod val="1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43ED6ED-48B2-4B45-B044-422E97E32F1D}"/>
              </a:ext>
            </a:extLst>
          </p:cNvPr>
          <p:cNvSpPr/>
          <p:nvPr/>
        </p:nvSpPr>
        <p:spPr>
          <a:xfrm>
            <a:off x="1173087" y="1195725"/>
            <a:ext cx="4622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Flexibly config virtual services</a:t>
            </a:r>
            <a:endParaRPr lang="zh-TW" altLang="en-US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2A420F-C6EE-4F59-8143-D47DA748D582}"/>
              </a:ext>
            </a:extLst>
          </p:cNvPr>
          <p:cNvSpPr/>
          <p:nvPr/>
        </p:nvSpPr>
        <p:spPr>
          <a:xfrm>
            <a:off x="1038106" y="1782189"/>
            <a:ext cx="5862228" cy="421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buSzPct val="90000"/>
              <a:buFont typeface="Arial"/>
              <a:buChar char="•"/>
            </a:pPr>
            <a:r>
              <a:rPr lang="en-US" altLang="zh-TW" sz="1600" b="1" dirty="0">
                <a:solidFill>
                  <a:srgbClr val="001642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How to config the network for </a:t>
            </a:r>
            <a:r>
              <a:rPr lang="en-US" altLang="zh-TW" sz="1600" b="1" dirty="0" err="1">
                <a:solidFill>
                  <a:srgbClr val="001642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vRouter</a:t>
            </a:r>
            <a:endParaRPr lang="zh-TW" altLang="zh-TW" sz="1600" b="1" dirty="0">
              <a:solidFill>
                <a:srgbClr val="001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DD208B-5566-4DB3-9AA5-3988432BEF2A}"/>
              </a:ext>
            </a:extLst>
          </p:cNvPr>
          <p:cNvSpPr/>
          <p:nvPr/>
        </p:nvSpPr>
        <p:spPr>
          <a:xfrm>
            <a:off x="1038106" y="2109179"/>
            <a:ext cx="6773609" cy="421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buSzPct val="90000"/>
              <a:buFont typeface="Arial"/>
              <a:buChar char="•"/>
            </a:pPr>
            <a:r>
              <a:rPr lang="en-US" altLang="zh-TW" sz="1600" b="1" dirty="0">
                <a:solidFill>
                  <a:srgbClr val="001642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How to config the network for </a:t>
            </a:r>
            <a:r>
              <a:rPr lang="en-US" altLang="zh-TW" sz="1600" b="1" dirty="0" err="1">
                <a:solidFill>
                  <a:srgbClr val="001642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vFirewall</a:t>
            </a:r>
            <a:r>
              <a:rPr lang="en-US" altLang="zh-TW" sz="1600" b="1" dirty="0">
                <a:solidFill>
                  <a:srgbClr val="001642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to protect your device</a:t>
            </a:r>
            <a:endParaRPr lang="zh-TW" altLang="zh-TW" sz="1600" b="1" dirty="0">
              <a:solidFill>
                <a:srgbClr val="001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58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3DA01FF-C77F-4E3D-9E07-E304FD4D5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364" y="670829"/>
            <a:ext cx="5821819" cy="822960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NVS </a:t>
            </a:r>
            <a:r>
              <a:rPr lang="en-US" altLang="zh-TW" sz="5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1342564-22CE-403F-A034-8517488A42A9}"/>
              </a:ext>
            </a:extLst>
          </p:cNvPr>
          <p:cNvSpPr/>
          <p:nvPr/>
        </p:nvSpPr>
        <p:spPr>
          <a:xfrm>
            <a:off x="1139546" y="583738"/>
            <a:ext cx="4441244" cy="951615"/>
          </a:xfrm>
          <a:prstGeom prst="rect">
            <a:avLst/>
          </a:prstGeom>
          <a:noFill/>
          <a:ln w="19050">
            <a:gradFill>
              <a:gsLst>
                <a:gs pos="1000">
                  <a:schemeClr val="bg2">
                    <a:lumMod val="1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 descr="一張含有 建築物, 傘 的圖片&#10;&#10;自動產生的描述">
            <a:extLst>
              <a:ext uri="{FF2B5EF4-FFF2-40B4-BE49-F238E27FC236}">
                <a16:creationId xmlns:a16="http://schemas.microsoft.com/office/drawing/2014/main" id="{497BF663-B5FA-47B4-8A28-41893EE094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064455"/>
            <a:ext cx="2438400" cy="36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97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201927F6-3C07-410B-998B-4E1B017403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486" y="1176099"/>
            <a:ext cx="3274262" cy="3784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3364BB3-4FEC-40BA-8630-D2EA144F1B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804" y="1196353"/>
            <a:ext cx="3058899" cy="3784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1DAD46A-2BF0-4FFF-BAD3-0E45F511A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0" y="1178681"/>
            <a:ext cx="2769678" cy="3784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43483" y="184251"/>
            <a:ext cx="8995419" cy="822960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How to config the network for </a:t>
            </a:r>
            <a:r>
              <a:rPr lang="en-US" altLang="zh-TW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vRouter</a:t>
            </a:r>
            <a:endParaRPr lang="en-US" altLang="zh-TW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2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025B9D99-4B6E-4EFC-A58F-6193E6A36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71" y="1547067"/>
            <a:ext cx="2513999" cy="1648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9A6FD38-C469-4BEA-AEED-22387FFA3E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8838" y="1545039"/>
            <a:ext cx="2540615" cy="1646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F5E2E89-9A18-425C-8927-DB141D5CB4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3730" y="1515032"/>
            <a:ext cx="2849072" cy="1665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內容版面配置區 11">
            <a:extLst>
              <a:ext uri="{FF2B5EF4-FFF2-40B4-BE49-F238E27FC236}">
                <a16:creationId xmlns:a16="http://schemas.microsoft.com/office/drawing/2014/main" id="{A7F3312C-3250-4C9E-8434-E403482309E0}"/>
              </a:ext>
            </a:extLst>
          </p:cNvPr>
          <p:cNvSpPr txBox="1">
            <a:spLocks/>
          </p:cNvSpPr>
          <p:nvPr/>
        </p:nvSpPr>
        <p:spPr>
          <a:xfrm>
            <a:off x="6154627" y="3222520"/>
            <a:ext cx="2856689" cy="7051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vRouter</a:t>
            </a:r>
            <a:r>
              <a:rPr lang="en-US" altLang="zh-TW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 LAN =&gt; multiple free ports for LAN</a:t>
            </a:r>
            <a:endParaRPr lang="en-US" altLang="zh-TW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999951F-1E53-4EF5-B8F3-A149D90EA5CF}"/>
              </a:ext>
            </a:extLst>
          </p:cNvPr>
          <p:cNvSpPr/>
          <p:nvPr/>
        </p:nvSpPr>
        <p:spPr>
          <a:xfrm>
            <a:off x="691634" y="1018647"/>
            <a:ext cx="1350410" cy="42942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內容版面配置區 11">
            <a:extLst>
              <a:ext uri="{FF2B5EF4-FFF2-40B4-BE49-F238E27FC236}">
                <a16:creationId xmlns:a16="http://schemas.microsoft.com/office/drawing/2014/main" id="{3DEA20A5-8867-402C-B6FB-C49908AEF190}"/>
              </a:ext>
            </a:extLst>
          </p:cNvPr>
          <p:cNvSpPr txBox="1">
            <a:spLocks/>
          </p:cNvSpPr>
          <p:nvPr/>
        </p:nvSpPr>
        <p:spPr>
          <a:xfrm>
            <a:off x="685988" y="1093849"/>
            <a:ext cx="1320274" cy="407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3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Install VM</a:t>
            </a:r>
            <a:endParaRPr lang="zh-TW" altLang="en-US" sz="13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D73F3DF-A443-4AF4-8DBB-43EEE53DBCA0}"/>
              </a:ext>
            </a:extLst>
          </p:cNvPr>
          <p:cNvSpPr/>
          <p:nvPr/>
        </p:nvSpPr>
        <p:spPr>
          <a:xfrm>
            <a:off x="2894071" y="1018647"/>
            <a:ext cx="2882376" cy="42942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內容版面配置區 11">
            <a:extLst>
              <a:ext uri="{FF2B5EF4-FFF2-40B4-BE49-F238E27FC236}">
                <a16:creationId xmlns:a16="http://schemas.microsoft.com/office/drawing/2014/main" id="{9628961B-9D2B-4E28-8BA9-C9FAC299F497}"/>
              </a:ext>
            </a:extLst>
          </p:cNvPr>
          <p:cNvSpPr txBox="1">
            <a:spLocks/>
          </p:cNvSpPr>
          <p:nvPr/>
        </p:nvSpPr>
        <p:spPr>
          <a:xfrm>
            <a:off x="3274458" y="997989"/>
            <a:ext cx="2080842" cy="4945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450"/>
              </a:lnSpc>
              <a:buNone/>
            </a:pPr>
            <a:r>
              <a:rPr lang="en-US" altLang="zh-TW" sz="13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Define the WAN/LAN quantity first, </a:t>
            </a:r>
            <a:endParaRPr lang="en-US" altLang="zh-TW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C3982813-3A2F-4823-B8BD-30FC73BB1C7F}"/>
              </a:ext>
            </a:extLst>
          </p:cNvPr>
          <p:cNvSpPr/>
          <p:nvPr/>
        </p:nvSpPr>
        <p:spPr>
          <a:xfrm>
            <a:off x="5940740" y="1026309"/>
            <a:ext cx="2995049" cy="42942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內容版面配置區 11">
            <a:extLst>
              <a:ext uri="{FF2B5EF4-FFF2-40B4-BE49-F238E27FC236}">
                <a16:creationId xmlns:a16="http://schemas.microsoft.com/office/drawing/2014/main" id="{71520B07-CF3E-45FC-9371-A059964C7BA3}"/>
              </a:ext>
            </a:extLst>
          </p:cNvPr>
          <p:cNvSpPr txBox="1">
            <a:spLocks/>
          </p:cNvSpPr>
          <p:nvPr/>
        </p:nvSpPr>
        <p:spPr>
          <a:xfrm>
            <a:off x="5937088" y="1108905"/>
            <a:ext cx="2925922" cy="3189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3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ISP =&gt; free port =&gt; </a:t>
            </a:r>
            <a:r>
              <a:rPr lang="en-US" altLang="zh-TW" sz="13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vRouter</a:t>
            </a:r>
            <a:r>
              <a:rPr lang="en-US" altLang="zh-TW" sz="13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WAN</a:t>
            </a:r>
            <a:endParaRPr lang="zh-TW" altLang="en-US" sz="13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007E21D6-CD82-4DC3-9E7B-AD2380AC0EF3}"/>
              </a:ext>
            </a:extLst>
          </p:cNvPr>
          <p:cNvGrpSpPr/>
          <p:nvPr/>
        </p:nvGrpSpPr>
        <p:grpSpPr>
          <a:xfrm>
            <a:off x="564151" y="3451290"/>
            <a:ext cx="1634642" cy="1113822"/>
            <a:chOff x="498958" y="3420839"/>
            <a:chExt cx="1749789" cy="1192282"/>
          </a:xfrm>
        </p:grpSpPr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B2DD7CDF-FCBC-4089-84A8-978FAA4BF5C7}"/>
                </a:ext>
              </a:extLst>
            </p:cNvPr>
            <p:cNvSpPr/>
            <p:nvPr/>
          </p:nvSpPr>
          <p:spPr>
            <a:xfrm>
              <a:off x="498958" y="3420839"/>
              <a:ext cx="1749789" cy="1192282"/>
            </a:xfrm>
            <a:prstGeom prst="roundRect">
              <a:avLst>
                <a:gd name="adj" fmla="val 4181"/>
              </a:avLst>
            </a:prstGeom>
            <a:solidFill>
              <a:schemeClr val="bg1">
                <a:lumMod val="85000"/>
              </a:schemeClr>
            </a:solidFill>
            <a:ln w="57150">
              <a:solidFill>
                <a:schemeClr val="tx1"/>
              </a:solidFill>
            </a:ln>
            <a:effectLst>
              <a:outerShdw blurRad="215900" dist="127000" dir="792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Picture 8" descr="一張含有 螢幕擷取畫面 的圖片&#10;&#10;描述是以高可信度產生">
              <a:extLst>
                <a:ext uri="{FF2B5EF4-FFF2-40B4-BE49-F238E27FC236}">
                  <a16:creationId xmlns:a16="http://schemas.microsoft.com/office/drawing/2014/main" id="{2595F3D2-6016-42F1-8C8E-D7322CB73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191" y="3448081"/>
              <a:ext cx="1713325" cy="11577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</p:grpSp>
      <p:pic>
        <p:nvPicPr>
          <p:cNvPr id="45" name="圖形 44">
            <a:extLst>
              <a:ext uri="{FF2B5EF4-FFF2-40B4-BE49-F238E27FC236}">
                <a16:creationId xmlns:a16="http://schemas.microsoft.com/office/drawing/2014/main" id="{1F6EF5CD-5ED7-4C5D-AD33-13EE27EEB3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45334" y="3831223"/>
            <a:ext cx="3008125" cy="873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349525B-BA1D-4803-AFB3-102A95705E62}"/>
              </a:ext>
            </a:extLst>
          </p:cNvPr>
          <p:cNvSpPr/>
          <p:nvPr/>
        </p:nvSpPr>
        <p:spPr>
          <a:xfrm>
            <a:off x="6164806" y="3957081"/>
            <a:ext cx="247048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7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Use </a:t>
            </a:r>
            <a:r>
              <a:rPr lang="zh-TW" altLang="en-US" sz="17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AC2600 </a:t>
            </a:r>
            <a:r>
              <a:rPr lang="en-US" altLang="zh-TW" sz="17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 extend</a:t>
            </a:r>
          </a:p>
          <a:p>
            <a:pPr algn="ctr"/>
            <a:r>
              <a:rPr lang="en-US" altLang="zh-TW" sz="17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LAN via </a:t>
            </a:r>
            <a:r>
              <a:rPr lang="zh-TW" altLang="en-US" sz="17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</a:p>
        </p:txBody>
      </p:sp>
      <p:sp>
        <p:nvSpPr>
          <p:cNvPr id="54" name="向右箭號 2">
            <a:extLst>
              <a:ext uri="{FF2B5EF4-FFF2-40B4-BE49-F238E27FC236}">
                <a16:creationId xmlns:a16="http://schemas.microsoft.com/office/drawing/2014/main" id="{0FC94084-B26D-44A6-A46A-08A3748AC3CF}"/>
              </a:ext>
            </a:extLst>
          </p:cNvPr>
          <p:cNvSpPr/>
          <p:nvPr/>
        </p:nvSpPr>
        <p:spPr>
          <a:xfrm rot="16200000">
            <a:off x="4211327" y="3105554"/>
            <a:ext cx="265209" cy="448716"/>
          </a:xfrm>
          <a:prstGeom prst="rightArrow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8000">
                <a:schemeClr val="tx1"/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71A0A9CB-0A66-45A6-9E1F-6345D529DE91}"/>
              </a:ext>
            </a:extLst>
          </p:cNvPr>
          <p:cNvGrpSpPr/>
          <p:nvPr/>
        </p:nvGrpSpPr>
        <p:grpSpPr>
          <a:xfrm rot="16200000">
            <a:off x="4336899" y="2139553"/>
            <a:ext cx="80058" cy="2598251"/>
            <a:chOff x="6834667" y="2908610"/>
            <a:chExt cx="478769" cy="5620344"/>
          </a:xfrm>
        </p:grpSpPr>
        <p:pic>
          <p:nvPicPr>
            <p:cNvPr id="56" name="圖片 6">
              <a:extLst>
                <a:ext uri="{FF2B5EF4-FFF2-40B4-BE49-F238E27FC236}">
                  <a16:creationId xmlns:a16="http://schemas.microsoft.com/office/drawing/2014/main" id="{811206B7-E02F-4467-A541-2EF68E613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1246"/>
            <a:stretch/>
          </p:blipFill>
          <p:spPr>
            <a:xfrm rot="5400000">
              <a:off x="4324605" y="5540123"/>
              <a:ext cx="5620344" cy="357318"/>
            </a:xfrm>
            <a:prstGeom prst="rect">
              <a:avLst/>
            </a:prstGeom>
          </p:spPr>
        </p:pic>
        <p:pic>
          <p:nvPicPr>
            <p:cNvPr id="57" name="圖片 6">
              <a:extLst>
                <a:ext uri="{FF2B5EF4-FFF2-40B4-BE49-F238E27FC236}">
                  <a16:creationId xmlns:a16="http://schemas.microsoft.com/office/drawing/2014/main" id="{7F7DC99E-F90F-4D1D-9AD4-857A560D2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9185"/>
            <a:stretch/>
          </p:blipFill>
          <p:spPr>
            <a:xfrm rot="16200000">
              <a:off x="5328343" y="5655721"/>
              <a:ext cx="3138772" cy="126124"/>
            </a:xfrm>
            <a:prstGeom prst="rect">
              <a:avLst/>
            </a:prstGeom>
          </p:spPr>
        </p:pic>
      </p:grpSp>
      <p:sp>
        <p:nvSpPr>
          <p:cNvPr id="59" name="矩形 58">
            <a:extLst>
              <a:ext uri="{FF2B5EF4-FFF2-40B4-BE49-F238E27FC236}">
                <a16:creationId xmlns:a16="http://schemas.microsoft.com/office/drawing/2014/main" id="{E4D0487E-BBE5-4C00-8595-366D7B12A604}"/>
              </a:ext>
            </a:extLst>
          </p:cNvPr>
          <p:cNvSpPr/>
          <p:nvPr/>
        </p:nvSpPr>
        <p:spPr>
          <a:xfrm>
            <a:off x="3814632" y="2866895"/>
            <a:ext cx="720115" cy="84472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11">
            <a:extLst>
              <a:ext uri="{FF2B5EF4-FFF2-40B4-BE49-F238E27FC236}">
                <a16:creationId xmlns:a16="http://schemas.microsoft.com/office/drawing/2014/main" id="{E94E99B9-B869-40D2-B873-C69EA59D8BC7}"/>
              </a:ext>
            </a:extLst>
          </p:cNvPr>
          <p:cNvSpPr/>
          <p:nvPr/>
        </p:nvSpPr>
        <p:spPr>
          <a:xfrm>
            <a:off x="3279558" y="2949646"/>
            <a:ext cx="1916426" cy="54051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  <a:gd name="connsiteX0" fmla="*/ 468892 w 3370833"/>
              <a:gd name="connsiteY0" fmla="*/ 7885 h 344206"/>
              <a:gd name="connsiteX1" fmla="*/ 2616228 w 3370833"/>
              <a:gd name="connsiteY1" fmla="*/ 0 h 344206"/>
              <a:gd name="connsiteX2" fmla="*/ 3370833 w 3370833"/>
              <a:gd name="connsiteY2" fmla="*/ 281719 h 344206"/>
              <a:gd name="connsiteX3" fmla="*/ 0 w 3370833"/>
              <a:gd name="connsiteY3" fmla="*/ 344206 h 344206"/>
              <a:gd name="connsiteX4" fmla="*/ 468892 w 3370833"/>
              <a:gd name="connsiteY4" fmla="*/ 7885 h 344206"/>
              <a:gd name="connsiteX0" fmla="*/ 468892 w 2616228"/>
              <a:gd name="connsiteY0" fmla="*/ 7885 h 344473"/>
              <a:gd name="connsiteX1" fmla="*/ 2616228 w 2616228"/>
              <a:gd name="connsiteY1" fmla="*/ 0 h 344473"/>
              <a:gd name="connsiteX2" fmla="*/ 1589255 w 2616228"/>
              <a:gd name="connsiteY2" fmla="*/ 344473 h 344473"/>
              <a:gd name="connsiteX3" fmla="*/ 0 w 2616228"/>
              <a:gd name="connsiteY3" fmla="*/ 344206 h 344473"/>
              <a:gd name="connsiteX4" fmla="*/ 468892 w 2616228"/>
              <a:gd name="connsiteY4" fmla="*/ 7885 h 344473"/>
              <a:gd name="connsiteX0" fmla="*/ 468892 w 1589255"/>
              <a:gd name="connsiteY0" fmla="*/ 41 h 336629"/>
              <a:gd name="connsiteX1" fmla="*/ 800307 w 1589255"/>
              <a:gd name="connsiteY1" fmla="*/ 0 h 336629"/>
              <a:gd name="connsiteX2" fmla="*/ 1589255 w 1589255"/>
              <a:gd name="connsiteY2" fmla="*/ 336629 h 336629"/>
              <a:gd name="connsiteX3" fmla="*/ 0 w 1589255"/>
              <a:gd name="connsiteY3" fmla="*/ 336362 h 336629"/>
              <a:gd name="connsiteX4" fmla="*/ 468892 w 1589255"/>
              <a:gd name="connsiteY4" fmla="*/ 41 h 336629"/>
              <a:gd name="connsiteX0" fmla="*/ 523421 w 1643784"/>
              <a:gd name="connsiteY0" fmla="*/ 41 h 336629"/>
              <a:gd name="connsiteX1" fmla="*/ 854836 w 1643784"/>
              <a:gd name="connsiteY1" fmla="*/ 0 h 336629"/>
              <a:gd name="connsiteX2" fmla="*/ 1643784 w 1643784"/>
              <a:gd name="connsiteY2" fmla="*/ 336629 h 336629"/>
              <a:gd name="connsiteX3" fmla="*/ 0 w 1643784"/>
              <a:gd name="connsiteY3" fmla="*/ 91100 h 336629"/>
              <a:gd name="connsiteX4" fmla="*/ 523421 w 1643784"/>
              <a:gd name="connsiteY4" fmla="*/ 41 h 336629"/>
              <a:gd name="connsiteX0" fmla="*/ 523421 w 1916426"/>
              <a:gd name="connsiteY0" fmla="*/ 41 h 91100"/>
              <a:gd name="connsiteX1" fmla="*/ 854836 w 1916426"/>
              <a:gd name="connsiteY1" fmla="*/ 0 h 91100"/>
              <a:gd name="connsiteX2" fmla="*/ 1916426 w 1916426"/>
              <a:gd name="connsiteY2" fmla="*/ 83701 h 91100"/>
              <a:gd name="connsiteX3" fmla="*/ 0 w 1916426"/>
              <a:gd name="connsiteY3" fmla="*/ 91100 h 91100"/>
              <a:gd name="connsiteX4" fmla="*/ 523421 w 1916426"/>
              <a:gd name="connsiteY4" fmla="*/ 41 h 91100"/>
              <a:gd name="connsiteX0" fmla="*/ 523421 w 1916426"/>
              <a:gd name="connsiteY0" fmla="*/ 7706 h 98765"/>
              <a:gd name="connsiteX1" fmla="*/ 1240730 w 1916426"/>
              <a:gd name="connsiteY1" fmla="*/ 0 h 98765"/>
              <a:gd name="connsiteX2" fmla="*/ 1916426 w 1916426"/>
              <a:gd name="connsiteY2" fmla="*/ 91366 h 98765"/>
              <a:gd name="connsiteX3" fmla="*/ 0 w 1916426"/>
              <a:gd name="connsiteY3" fmla="*/ 98765 h 98765"/>
              <a:gd name="connsiteX4" fmla="*/ 523421 w 1916426"/>
              <a:gd name="connsiteY4" fmla="*/ 7706 h 9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6426" h="98765">
                <a:moveTo>
                  <a:pt x="523421" y="7706"/>
                </a:moveTo>
                <a:lnTo>
                  <a:pt x="1240730" y="0"/>
                </a:lnTo>
                <a:lnTo>
                  <a:pt x="1916426" y="91366"/>
                </a:lnTo>
                <a:lnTo>
                  <a:pt x="0" y="98765"/>
                </a:lnTo>
                <a:lnTo>
                  <a:pt x="523421" y="7706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alpha val="60000"/>
                </a:schemeClr>
              </a:gs>
              <a:gs pos="50000">
                <a:schemeClr val="bg1">
                  <a:lumMod val="75000"/>
                  <a:alpha val="67000"/>
                </a:schemeClr>
              </a:gs>
              <a:gs pos="100000">
                <a:schemeClr val="bg1">
                  <a:lumMod val="85000"/>
                  <a:alpha val="4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0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35BB866-DFAF-425B-8554-C13D49DC529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074" y="2997713"/>
            <a:ext cx="1927169" cy="202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" name="矩形 62">
            <a:extLst>
              <a:ext uri="{FF2B5EF4-FFF2-40B4-BE49-F238E27FC236}">
                <a16:creationId xmlns:a16="http://schemas.microsoft.com/office/drawing/2014/main" id="{5E49E77E-C7CF-46B8-BD29-A0D8B1E3CCAD}"/>
              </a:ext>
            </a:extLst>
          </p:cNvPr>
          <p:cNvSpPr/>
          <p:nvPr/>
        </p:nvSpPr>
        <p:spPr>
          <a:xfrm>
            <a:off x="5271250" y="1807215"/>
            <a:ext cx="319252" cy="147168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11">
            <a:extLst>
              <a:ext uri="{FF2B5EF4-FFF2-40B4-BE49-F238E27FC236}">
                <a16:creationId xmlns:a16="http://schemas.microsoft.com/office/drawing/2014/main" id="{23C358EF-5A26-403E-B3DF-1B36316AFC69}"/>
              </a:ext>
            </a:extLst>
          </p:cNvPr>
          <p:cNvSpPr/>
          <p:nvPr/>
        </p:nvSpPr>
        <p:spPr>
          <a:xfrm>
            <a:off x="4919329" y="1955143"/>
            <a:ext cx="809728" cy="59645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  <a:gd name="connsiteX0" fmla="*/ 468892 w 3370833"/>
              <a:gd name="connsiteY0" fmla="*/ 7885 h 344206"/>
              <a:gd name="connsiteX1" fmla="*/ 2616228 w 3370833"/>
              <a:gd name="connsiteY1" fmla="*/ 0 h 344206"/>
              <a:gd name="connsiteX2" fmla="*/ 3370833 w 3370833"/>
              <a:gd name="connsiteY2" fmla="*/ 281719 h 344206"/>
              <a:gd name="connsiteX3" fmla="*/ 0 w 3370833"/>
              <a:gd name="connsiteY3" fmla="*/ 344206 h 344206"/>
              <a:gd name="connsiteX4" fmla="*/ 468892 w 3370833"/>
              <a:gd name="connsiteY4" fmla="*/ 7885 h 344206"/>
              <a:gd name="connsiteX0" fmla="*/ 468892 w 2616228"/>
              <a:gd name="connsiteY0" fmla="*/ 7885 h 344473"/>
              <a:gd name="connsiteX1" fmla="*/ 2616228 w 2616228"/>
              <a:gd name="connsiteY1" fmla="*/ 0 h 344473"/>
              <a:gd name="connsiteX2" fmla="*/ 1589255 w 2616228"/>
              <a:gd name="connsiteY2" fmla="*/ 344473 h 344473"/>
              <a:gd name="connsiteX3" fmla="*/ 0 w 2616228"/>
              <a:gd name="connsiteY3" fmla="*/ 344206 h 344473"/>
              <a:gd name="connsiteX4" fmla="*/ 468892 w 2616228"/>
              <a:gd name="connsiteY4" fmla="*/ 7885 h 344473"/>
              <a:gd name="connsiteX0" fmla="*/ 468892 w 1589255"/>
              <a:gd name="connsiteY0" fmla="*/ 41 h 336629"/>
              <a:gd name="connsiteX1" fmla="*/ 800307 w 1589255"/>
              <a:gd name="connsiteY1" fmla="*/ 0 h 336629"/>
              <a:gd name="connsiteX2" fmla="*/ 1589255 w 1589255"/>
              <a:gd name="connsiteY2" fmla="*/ 336629 h 336629"/>
              <a:gd name="connsiteX3" fmla="*/ 0 w 1589255"/>
              <a:gd name="connsiteY3" fmla="*/ 336362 h 336629"/>
              <a:gd name="connsiteX4" fmla="*/ 468892 w 1589255"/>
              <a:gd name="connsiteY4" fmla="*/ 41 h 336629"/>
              <a:gd name="connsiteX0" fmla="*/ 523421 w 1643784"/>
              <a:gd name="connsiteY0" fmla="*/ 41 h 336629"/>
              <a:gd name="connsiteX1" fmla="*/ 854836 w 1643784"/>
              <a:gd name="connsiteY1" fmla="*/ 0 h 336629"/>
              <a:gd name="connsiteX2" fmla="*/ 1643784 w 1643784"/>
              <a:gd name="connsiteY2" fmla="*/ 336629 h 336629"/>
              <a:gd name="connsiteX3" fmla="*/ 0 w 1643784"/>
              <a:gd name="connsiteY3" fmla="*/ 91100 h 336629"/>
              <a:gd name="connsiteX4" fmla="*/ 523421 w 1643784"/>
              <a:gd name="connsiteY4" fmla="*/ 41 h 336629"/>
              <a:gd name="connsiteX0" fmla="*/ 523421 w 1916426"/>
              <a:gd name="connsiteY0" fmla="*/ 41 h 91100"/>
              <a:gd name="connsiteX1" fmla="*/ 854836 w 1916426"/>
              <a:gd name="connsiteY1" fmla="*/ 0 h 91100"/>
              <a:gd name="connsiteX2" fmla="*/ 1916426 w 1916426"/>
              <a:gd name="connsiteY2" fmla="*/ 83701 h 91100"/>
              <a:gd name="connsiteX3" fmla="*/ 0 w 1916426"/>
              <a:gd name="connsiteY3" fmla="*/ 91100 h 91100"/>
              <a:gd name="connsiteX4" fmla="*/ 523421 w 1916426"/>
              <a:gd name="connsiteY4" fmla="*/ 41 h 91100"/>
              <a:gd name="connsiteX0" fmla="*/ 523421 w 1916426"/>
              <a:gd name="connsiteY0" fmla="*/ 7706 h 98765"/>
              <a:gd name="connsiteX1" fmla="*/ 1240730 w 1916426"/>
              <a:gd name="connsiteY1" fmla="*/ 0 h 98765"/>
              <a:gd name="connsiteX2" fmla="*/ 1916426 w 1916426"/>
              <a:gd name="connsiteY2" fmla="*/ 91366 h 98765"/>
              <a:gd name="connsiteX3" fmla="*/ 0 w 1916426"/>
              <a:gd name="connsiteY3" fmla="*/ 98765 h 98765"/>
              <a:gd name="connsiteX4" fmla="*/ 523421 w 1916426"/>
              <a:gd name="connsiteY4" fmla="*/ 7706 h 98765"/>
              <a:gd name="connsiteX0" fmla="*/ 358593 w 1916426"/>
              <a:gd name="connsiteY0" fmla="*/ 0 h 105402"/>
              <a:gd name="connsiteX1" fmla="*/ 1240730 w 1916426"/>
              <a:gd name="connsiteY1" fmla="*/ 6637 h 105402"/>
              <a:gd name="connsiteX2" fmla="*/ 1916426 w 1916426"/>
              <a:gd name="connsiteY2" fmla="*/ 98003 h 105402"/>
              <a:gd name="connsiteX3" fmla="*/ 0 w 1916426"/>
              <a:gd name="connsiteY3" fmla="*/ 105402 h 105402"/>
              <a:gd name="connsiteX4" fmla="*/ 358593 w 1916426"/>
              <a:gd name="connsiteY4" fmla="*/ 0 h 105402"/>
              <a:gd name="connsiteX0" fmla="*/ 358593 w 1916426"/>
              <a:gd name="connsiteY0" fmla="*/ 0 h 105402"/>
              <a:gd name="connsiteX1" fmla="*/ 685418 w 1916426"/>
              <a:gd name="connsiteY1" fmla="*/ 6637 h 105402"/>
              <a:gd name="connsiteX2" fmla="*/ 1916426 w 1916426"/>
              <a:gd name="connsiteY2" fmla="*/ 98003 h 105402"/>
              <a:gd name="connsiteX3" fmla="*/ 0 w 1916426"/>
              <a:gd name="connsiteY3" fmla="*/ 105402 h 105402"/>
              <a:gd name="connsiteX4" fmla="*/ 358593 w 1916426"/>
              <a:gd name="connsiteY4" fmla="*/ 0 h 105402"/>
              <a:gd name="connsiteX0" fmla="*/ 358593 w 825425"/>
              <a:gd name="connsiteY0" fmla="*/ 0 h 105402"/>
              <a:gd name="connsiteX1" fmla="*/ 685418 w 825425"/>
              <a:gd name="connsiteY1" fmla="*/ 6637 h 105402"/>
              <a:gd name="connsiteX2" fmla="*/ 825425 w 825425"/>
              <a:gd name="connsiteY2" fmla="*/ 105175 h 105402"/>
              <a:gd name="connsiteX3" fmla="*/ 0 w 825425"/>
              <a:gd name="connsiteY3" fmla="*/ 105402 h 105402"/>
              <a:gd name="connsiteX4" fmla="*/ 358593 w 825425"/>
              <a:gd name="connsiteY4" fmla="*/ 0 h 105402"/>
              <a:gd name="connsiteX0" fmla="*/ 342896 w 809728"/>
              <a:gd name="connsiteY0" fmla="*/ 0 h 108987"/>
              <a:gd name="connsiteX1" fmla="*/ 669721 w 809728"/>
              <a:gd name="connsiteY1" fmla="*/ 6637 h 108987"/>
              <a:gd name="connsiteX2" fmla="*/ 809728 w 809728"/>
              <a:gd name="connsiteY2" fmla="*/ 105175 h 108987"/>
              <a:gd name="connsiteX3" fmla="*/ 0 w 809728"/>
              <a:gd name="connsiteY3" fmla="*/ 108987 h 108987"/>
              <a:gd name="connsiteX4" fmla="*/ 342896 w 809728"/>
              <a:gd name="connsiteY4" fmla="*/ 0 h 108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728" h="108987">
                <a:moveTo>
                  <a:pt x="342896" y="0"/>
                </a:moveTo>
                <a:lnTo>
                  <a:pt x="669721" y="6637"/>
                </a:lnTo>
                <a:lnTo>
                  <a:pt x="809728" y="105175"/>
                </a:lnTo>
                <a:lnTo>
                  <a:pt x="0" y="108987"/>
                </a:lnTo>
                <a:lnTo>
                  <a:pt x="342896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  <a:alpha val="60000"/>
                </a:schemeClr>
              </a:gs>
              <a:gs pos="50000">
                <a:schemeClr val="bg1">
                  <a:lumMod val="75000"/>
                  <a:alpha val="67000"/>
                </a:schemeClr>
              </a:gs>
              <a:gs pos="100000">
                <a:schemeClr val="bg1">
                  <a:lumMod val="85000"/>
                  <a:alpha val="4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2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53095130-6F9B-438A-A6D6-D1239792E2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0142" y="2011677"/>
            <a:ext cx="812337" cy="248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911AC9AD-7DD8-431F-B93A-22909937F8A1}"/>
              </a:ext>
            </a:extLst>
          </p:cNvPr>
          <p:cNvSpPr/>
          <p:nvPr/>
        </p:nvSpPr>
        <p:spPr>
          <a:xfrm>
            <a:off x="3009554" y="3474439"/>
            <a:ext cx="2666500" cy="1178697"/>
          </a:xfrm>
          <a:prstGeom prst="roundRect">
            <a:avLst>
              <a:gd name="adj" fmla="val 4181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outerShdw blurRad="215900" dist="127000" dir="792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BEA9FD33-0667-4B63-BA9E-4C653EAC2D40}"/>
              </a:ext>
            </a:extLst>
          </p:cNvPr>
          <p:cNvSpPr/>
          <p:nvPr/>
        </p:nvSpPr>
        <p:spPr>
          <a:xfrm>
            <a:off x="3017203" y="3571831"/>
            <a:ext cx="2764814" cy="944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lnSpc>
                <a:spcPts val="1700"/>
              </a:lnSpc>
              <a:buSzPct val="80000"/>
              <a:buFont typeface="Arial"/>
              <a:buChar char="•"/>
              <a:tabLst>
                <a:tab pos="87313" algn="l"/>
              </a:tabLst>
            </a:pPr>
            <a:r>
              <a:rPr lang="en-US" altLang="zh-TW" sz="11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 device for one ISP provider</a:t>
            </a:r>
          </a:p>
          <a:p>
            <a:pPr marL="87313" indent="-87313">
              <a:lnSpc>
                <a:spcPts val="1700"/>
              </a:lnSpc>
              <a:buSzPct val="80000"/>
              <a:buFont typeface="Arial"/>
              <a:buChar char="•"/>
              <a:tabLst>
                <a:tab pos="87313" algn="l"/>
              </a:tabLst>
            </a:pPr>
            <a:r>
              <a:rPr lang="en-US" altLang="zh-TW" sz="11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 matter how many free ports, just one device for </a:t>
            </a:r>
            <a:r>
              <a:rPr lang="zh-TW" altLang="en-US" sz="11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LAN</a:t>
            </a:r>
          </a:p>
          <a:p>
            <a:pPr marL="87313" indent="-87313">
              <a:lnSpc>
                <a:spcPts val="1700"/>
              </a:lnSpc>
              <a:buSzPct val="80000"/>
              <a:buFont typeface="Arial"/>
              <a:buChar char="•"/>
              <a:tabLst>
                <a:tab pos="87313" algn="l"/>
              </a:tabLst>
            </a:pPr>
            <a:r>
              <a:rPr lang="en-US" altLang="zh-TW" sz="11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One more device for 10G segment</a:t>
            </a:r>
            <a:endParaRPr lang="zh-TW" altLang="en-US" sz="115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719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矩形: 圓角 111">
            <a:extLst>
              <a:ext uri="{FF2B5EF4-FFF2-40B4-BE49-F238E27FC236}">
                <a16:creationId xmlns:a16="http://schemas.microsoft.com/office/drawing/2014/main" id="{9680D7CD-83C1-4636-88D4-C7C6D1914642}"/>
              </a:ext>
            </a:extLst>
          </p:cNvPr>
          <p:cNvSpPr/>
          <p:nvPr/>
        </p:nvSpPr>
        <p:spPr>
          <a:xfrm>
            <a:off x="3027108" y="1506487"/>
            <a:ext cx="1857760" cy="39688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矩形: 剪去對角角落 48">
            <a:extLst>
              <a:ext uri="{FF2B5EF4-FFF2-40B4-BE49-F238E27FC236}">
                <a16:creationId xmlns:a16="http://schemas.microsoft.com/office/drawing/2014/main" id="{1617EA2F-C77D-4BE0-8DC6-23A8DB46A6BF}"/>
              </a:ext>
            </a:extLst>
          </p:cNvPr>
          <p:cNvSpPr/>
          <p:nvPr/>
        </p:nvSpPr>
        <p:spPr>
          <a:xfrm rot="5400000">
            <a:off x="3756683" y="2264236"/>
            <a:ext cx="1422974" cy="3891203"/>
          </a:xfrm>
          <a:prstGeom prst="snip2DiagRect">
            <a:avLst>
              <a:gd name="adj1" fmla="val 0"/>
              <a:gd name="adj2" fmla="val 6787"/>
            </a:avLst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剪去對角角落 46">
            <a:extLst>
              <a:ext uri="{FF2B5EF4-FFF2-40B4-BE49-F238E27FC236}">
                <a16:creationId xmlns:a16="http://schemas.microsoft.com/office/drawing/2014/main" id="{420C9ED7-439F-45EF-8E9D-24BB3242C5D4}"/>
              </a:ext>
            </a:extLst>
          </p:cNvPr>
          <p:cNvSpPr/>
          <p:nvPr/>
        </p:nvSpPr>
        <p:spPr>
          <a:xfrm rot="5400000">
            <a:off x="-386504" y="1819805"/>
            <a:ext cx="3020606" cy="1939264"/>
          </a:xfrm>
          <a:prstGeom prst="snip2DiagRect">
            <a:avLst>
              <a:gd name="adj1" fmla="val 0"/>
              <a:gd name="adj2" fmla="val 6787"/>
            </a:avLst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91BEF54A-A9C5-42B0-A1C9-D5F502A32192}"/>
              </a:ext>
            </a:extLst>
          </p:cNvPr>
          <p:cNvSpPr/>
          <p:nvPr/>
        </p:nvSpPr>
        <p:spPr>
          <a:xfrm>
            <a:off x="215980" y="1369202"/>
            <a:ext cx="1779259" cy="2841771"/>
          </a:xfrm>
          <a:prstGeom prst="rect">
            <a:avLst/>
          </a:prstGeom>
          <a:solidFill>
            <a:srgbClr val="569A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66145" y="177061"/>
            <a:ext cx="9048436" cy="560633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How to configure the network for </a:t>
            </a:r>
            <a:r>
              <a:rPr lang="en-US" altLang="zh-TW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vRouter</a:t>
            </a:r>
            <a:endParaRPr lang="en-US" altLang="zh-TW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0E1A091-7ED9-4A41-B747-3150F40FAA5E}"/>
              </a:ext>
            </a:extLst>
          </p:cNvPr>
          <p:cNvSpPr/>
          <p:nvPr/>
        </p:nvSpPr>
        <p:spPr>
          <a:xfrm>
            <a:off x="2608276" y="3595954"/>
            <a:ext cx="3735423" cy="1238251"/>
          </a:xfrm>
          <a:prstGeom prst="rect">
            <a:avLst/>
          </a:prstGeom>
          <a:solidFill>
            <a:srgbClr val="EB6C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62D52943-4A7F-46A4-9557-FF40B7E712DE}"/>
              </a:ext>
            </a:extLst>
          </p:cNvPr>
          <p:cNvCxnSpPr>
            <a:cxnSpLocks/>
          </p:cNvCxnSpPr>
          <p:nvPr/>
        </p:nvCxnSpPr>
        <p:spPr>
          <a:xfrm flipH="1">
            <a:off x="1699856" y="2609682"/>
            <a:ext cx="1594400" cy="0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接點: 肘形 52">
            <a:extLst>
              <a:ext uri="{FF2B5EF4-FFF2-40B4-BE49-F238E27FC236}">
                <a16:creationId xmlns:a16="http://schemas.microsoft.com/office/drawing/2014/main" id="{227DB8C3-6C25-4A48-B55D-B7482FCFDA8D}"/>
              </a:ext>
            </a:extLst>
          </p:cNvPr>
          <p:cNvCxnSpPr>
            <a:cxnSpLocks/>
          </p:cNvCxnSpPr>
          <p:nvPr/>
        </p:nvCxnSpPr>
        <p:spPr>
          <a:xfrm>
            <a:off x="1294356" y="1897907"/>
            <a:ext cx="2041853" cy="521289"/>
          </a:xfrm>
          <a:prstGeom prst="bentConnector3">
            <a:avLst>
              <a:gd name="adj1" fmla="val 50000"/>
            </a:avLst>
          </a:prstGeom>
          <a:ln w="12700"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6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接點: 肘形 56">
            <a:extLst>
              <a:ext uri="{FF2B5EF4-FFF2-40B4-BE49-F238E27FC236}">
                <a16:creationId xmlns:a16="http://schemas.microsoft.com/office/drawing/2014/main" id="{A320851B-0BA4-42B9-AB74-E84D7FBE0CDC}"/>
              </a:ext>
            </a:extLst>
          </p:cNvPr>
          <p:cNvCxnSpPr>
            <a:cxnSpLocks/>
          </p:cNvCxnSpPr>
          <p:nvPr/>
        </p:nvCxnSpPr>
        <p:spPr>
          <a:xfrm flipV="1">
            <a:off x="1187771" y="2792972"/>
            <a:ext cx="2618571" cy="872474"/>
          </a:xfrm>
          <a:prstGeom prst="bentConnector3">
            <a:avLst>
              <a:gd name="adj1" fmla="val 42938"/>
            </a:avLst>
          </a:prstGeom>
          <a:ln w="12700"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6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EA8A6115-8C09-4082-8A17-D350CAACB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842" y="2351035"/>
            <a:ext cx="1638556" cy="7557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一張含有 電子用品, 室內, 桌, 顯示 的圖片&#10;&#10;自動產生的描述">
            <a:extLst>
              <a:ext uri="{FF2B5EF4-FFF2-40B4-BE49-F238E27FC236}">
                <a16:creationId xmlns:a16="http://schemas.microsoft.com/office/drawing/2014/main" id="{06B19CEA-4225-41E0-9242-FBA0AB878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90" y="3307670"/>
            <a:ext cx="1240243" cy="701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圖片 26" descr="一張含有 室內, 電腦 的圖片&#10;&#10;描述是以高可信度產生">
            <a:extLst>
              <a:ext uri="{FF2B5EF4-FFF2-40B4-BE49-F238E27FC236}">
                <a16:creationId xmlns:a16="http://schemas.microsoft.com/office/drawing/2014/main" id="{B2B87A5A-A9B4-4DCE-B113-8BFE5F3125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355" y="1451655"/>
            <a:ext cx="714972" cy="714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26" descr="一張含有 室內, 電腦 的圖片&#10;&#10;描述是以高可信度產生">
            <a:extLst>
              <a:ext uri="{FF2B5EF4-FFF2-40B4-BE49-F238E27FC236}">
                <a16:creationId xmlns:a16="http://schemas.microsoft.com/office/drawing/2014/main" id="{92B4FD55-F0DB-457F-905E-B186CA914C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65" y="1451655"/>
            <a:ext cx="714972" cy="7149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CC755D83-4B5D-42FB-94A1-4DB244F6AACA}"/>
              </a:ext>
            </a:extLst>
          </p:cNvPr>
          <p:cNvCxnSpPr>
            <a:cxnSpLocks/>
          </p:cNvCxnSpPr>
          <p:nvPr/>
        </p:nvCxnSpPr>
        <p:spPr>
          <a:xfrm>
            <a:off x="4120244" y="2641240"/>
            <a:ext cx="9125" cy="1204051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接點: 肘形 73">
            <a:extLst>
              <a:ext uri="{FF2B5EF4-FFF2-40B4-BE49-F238E27FC236}">
                <a16:creationId xmlns:a16="http://schemas.microsoft.com/office/drawing/2014/main" id="{88D761E3-E040-4A52-8751-9141D56D0353}"/>
              </a:ext>
            </a:extLst>
          </p:cNvPr>
          <p:cNvCxnSpPr>
            <a:cxnSpLocks/>
          </p:cNvCxnSpPr>
          <p:nvPr/>
        </p:nvCxnSpPr>
        <p:spPr>
          <a:xfrm rot="16200000">
            <a:off x="2523197" y="3030272"/>
            <a:ext cx="2041853" cy="521289"/>
          </a:xfrm>
          <a:prstGeom prst="bentConnector3">
            <a:avLst>
              <a:gd name="adj1" fmla="val 50000"/>
            </a:avLst>
          </a:prstGeom>
          <a:ln w="12700"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6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接點: 肘形 74">
            <a:extLst>
              <a:ext uri="{FF2B5EF4-FFF2-40B4-BE49-F238E27FC236}">
                <a16:creationId xmlns:a16="http://schemas.microsoft.com/office/drawing/2014/main" id="{249F666B-5266-46B1-B937-8628D1137344}"/>
              </a:ext>
            </a:extLst>
          </p:cNvPr>
          <p:cNvCxnSpPr>
            <a:cxnSpLocks/>
          </p:cNvCxnSpPr>
          <p:nvPr/>
        </p:nvCxnSpPr>
        <p:spPr>
          <a:xfrm rot="16200000" flipV="1">
            <a:off x="4010561" y="2592973"/>
            <a:ext cx="1740450" cy="871606"/>
          </a:xfrm>
          <a:prstGeom prst="bentConnector3">
            <a:avLst>
              <a:gd name="adj1" fmla="val 35832"/>
            </a:avLst>
          </a:prstGeom>
          <a:ln w="12700"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6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圖片 28" descr="一張含有 遙遠, 監視器, 遊戲, 室內 的圖片&#10;&#10;自動產生的描述">
            <a:extLst>
              <a:ext uri="{FF2B5EF4-FFF2-40B4-BE49-F238E27FC236}">
                <a16:creationId xmlns:a16="http://schemas.microsoft.com/office/drawing/2014/main" id="{6E9D27AC-1DED-4BF3-BBDA-EE90A35903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515" y="3853822"/>
            <a:ext cx="790090" cy="740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69" descr="一張含有 白色, 坐 的圖片&#10;&#10;自動產生的描述">
            <a:extLst>
              <a:ext uri="{FF2B5EF4-FFF2-40B4-BE49-F238E27FC236}">
                <a16:creationId xmlns:a16="http://schemas.microsoft.com/office/drawing/2014/main" id="{E9ED6B9F-0741-4196-8B7C-4DE12BC550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4727" y="4231602"/>
            <a:ext cx="397210" cy="369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片 70" descr="一張含有 白色, 坐 的圖片&#10;&#10;自動產生的描述">
            <a:extLst>
              <a:ext uri="{FF2B5EF4-FFF2-40B4-BE49-F238E27FC236}">
                <a16:creationId xmlns:a16="http://schemas.microsoft.com/office/drawing/2014/main" id="{98F09B8A-A8E1-46E1-A8B8-533CA1C602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388" y="4291700"/>
            <a:ext cx="397210" cy="369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圖片 65" descr="一張含有 電子用品, 室內, 牆, 白色 的圖片&#10;&#10;自動產生的描述">
            <a:extLst>
              <a:ext uri="{FF2B5EF4-FFF2-40B4-BE49-F238E27FC236}">
                <a16:creationId xmlns:a16="http://schemas.microsoft.com/office/drawing/2014/main" id="{4857863C-193B-43CE-B601-FE71A56CC8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400" y="3659952"/>
            <a:ext cx="637787" cy="441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圖片 66" descr="一張含有 電子用品, 室內, 牆, 白色 的圖片&#10;&#10;自動產生的描述">
            <a:extLst>
              <a:ext uri="{FF2B5EF4-FFF2-40B4-BE49-F238E27FC236}">
                <a16:creationId xmlns:a16="http://schemas.microsoft.com/office/drawing/2014/main" id="{C8BCA8B3-04B7-45CA-8E76-2201A2C91B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336" y="3749180"/>
            <a:ext cx="637787" cy="441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圖片 67" descr="一張含有 電子用品, 室內, 牆, 白色 的圖片&#10;&#10;自動產生的描述">
            <a:extLst>
              <a:ext uri="{FF2B5EF4-FFF2-40B4-BE49-F238E27FC236}">
                <a16:creationId xmlns:a16="http://schemas.microsoft.com/office/drawing/2014/main" id="{E36EFA66-9F03-4088-87BA-16611CF1BA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897" y="3826404"/>
            <a:ext cx="637787" cy="441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圖形 80">
            <a:extLst>
              <a:ext uri="{FF2B5EF4-FFF2-40B4-BE49-F238E27FC236}">
                <a16:creationId xmlns:a16="http://schemas.microsoft.com/office/drawing/2014/main" id="{9714C72E-3766-4A98-B39C-432AE39617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87141" y="1997566"/>
            <a:ext cx="1367876" cy="890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3" name="Shape 364">
            <a:extLst>
              <a:ext uri="{FF2B5EF4-FFF2-40B4-BE49-F238E27FC236}">
                <a16:creationId xmlns:a16="http://schemas.microsoft.com/office/drawing/2014/main" id="{342F50C7-3D41-4EF4-B241-D15ED64DB7AB}"/>
              </a:ext>
            </a:extLst>
          </p:cNvPr>
          <p:cNvSpPr txBox="1"/>
          <p:nvPr/>
        </p:nvSpPr>
        <p:spPr>
          <a:xfrm>
            <a:off x="5921257" y="2287343"/>
            <a:ext cx="1040061" cy="24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Internet</a:t>
            </a:r>
          </a:p>
        </p:txBody>
      </p:sp>
      <p:pic>
        <p:nvPicPr>
          <p:cNvPr id="91" name="圖形 90">
            <a:extLst>
              <a:ext uri="{FF2B5EF4-FFF2-40B4-BE49-F238E27FC236}">
                <a16:creationId xmlns:a16="http://schemas.microsoft.com/office/drawing/2014/main" id="{EC3D65AF-DCB8-41AD-A2B0-E305257FBF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7536" y="3778919"/>
            <a:ext cx="1103635" cy="889347"/>
          </a:xfrm>
          <a:prstGeom prst="rect">
            <a:avLst/>
          </a:prstGeom>
        </p:spPr>
      </p:pic>
      <p:sp>
        <p:nvSpPr>
          <p:cNvPr id="93" name="矩形 92">
            <a:extLst>
              <a:ext uri="{FF2B5EF4-FFF2-40B4-BE49-F238E27FC236}">
                <a16:creationId xmlns:a16="http://schemas.microsoft.com/office/drawing/2014/main" id="{05AC492B-FA67-4CDE-9E02-E953F13FC39F}"/>
              </a:ext>
            </a:extLst>
          </p:cNvPr>
          <p:cNvSpPr/>
          <p:nvPr/>
        </p:nvSpPr>
        <p:spPr>
          <a:xfrm>
            <a:off x="4074822" y="4046299"/>
            <a:ext cx="530915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IoT</a:t>
            </a:r>
            <a:endParaRPr lang="zh-TW" altLang="en-US"/>
          </a:p>
        </p:txBody>
      </p:sp>
      <p:pic>
        <p:nvPicPr>
          <p:cNvPr id="94" name="圖片 93" descr="一張含有 監視器, 室內 的圖片&#10;&#10;自動產生的描述">
            <a:extLst>
              <a:ext uri="{FF2B5EF4-FFF2-40B4-BE49-F238E27FC236}">
                <a16:creationId xmlns:a16="http://schemas.microsoft.com/office/drawing/2014/main" id="{1031617D-2C83-4622-9870-4891E9B153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1099" y="1081333"/>
            <a:ext cx="1531397" cy="9571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7" name="接點: 肘形 96">
            <a:extLst>
              <a:ext uri="{FF2B5EF4-FFF2-40B4-BE49-F238E27FC236}">
                <a16:creationId xmlns:a16="http://schemas.microsoft.com/office/drawing/2014/main" id="{53BBAA03-7A7D-4659-AB87-8930B48CEDAF}"/>
              </a:ext>
            </a:extLst>
          </p:cNvPr>
          <p:cNvCxnSpPr>
            <a:cxnSpLocks/>
            <a:stCxn id="94" idx="2"/>
          </p:cNvCxnSpPr>
          <p:nvPr/>
        </p:nvCxnSpPr>
        <p:spPr>
          <a:xfrm rot="5400000">
            <a:off x="7415555" y="1709025"/>
            <a:ext cx="511812" cy="1170674"/>
          </a:xfrm>
          <a:prstGeom prst="bentConnector2">
            <a:avLst/>
          </a:prstGeom>
          <a:ln w="12700">
            <a:gradFill>
              <a:gsLst>
                <a:gs pos="0">
                  <a:srgbClr val="C00000"/>
                </a:gs>
                <a:gs pos="100000">
                  <a:srgbClr val="DF4813"/>
                </a:gs>
              </a:gsLst>
              <a:lin ang="60000" scaled="0"/>
            </a:gradFill>
            <a:prstDash val="sysDash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圖片 11">
            <a:extLst>
              <a:ext uri="{FF2B5EF4-FFF2-40B4-BE49-F238E27FC236}">
                <a16:creationId xmlns:a16="http://schemas.microsoft.com/office/drawing/2014/main" id="{6521B734-E81C-44F3-A519-A5AB081C78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93790">
            <a:off x="6871517" y="1797777"/>
            <a:ext cx="587448" cy="444470"/>
          </a:xfrm>
          <a:prstGeom prst="rect">
            <a:avLst/>
          </a:prstGeom>
        </p:spPr>
      </p:pic>
      <p:sp>
        <p:nvSpPr>
          <p:cNvPr id="107" name="矩形 106">
            <a:extLst>
              <a:ext uri="{FF2B5EF4-FFF2-40B4-BE49-F238E27FC236}">
                <a16:creationId xmlns:a16="http://schemas.microsoft.com/office/drawing/2014/main" id="{4CB71DB2-F6A6-4289-85AE-7B59195F32B8}"/>
              </a:ext>
            </a:extLst>
          </p:cNvPr>
          <p:cNvSpPr/>
          <p:nvPr/>
        </p:nvSpPr>
        <p:spPr>
          <a:xfrm>
            <a:off x="6824521" y="3115685"/>
            <a:ext cx="2263416" cy="298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200">
                <a:solidFill>
                  <a:schemeClr val="tx1">
                    <a:lumMod val="95000"/>
                    <a:lumOff val="5000"/>
                  </a:schemeClr>
                </a:solidFill>
                <a:latin typeface="微軟正黑體"/>
                <a:ea typeface="微軟正黑體"/>
                <a:sym typeface="Microsoft JhengHei"/>
              </a:rPr>
              <a:t>(unencrypted Tunnel + IPsec)</a:t>
            </a:r>
            <a:endParaRPr lang="zh-TW" altLang="en-US" sz="1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A1BB40DC-E293-4FC3-B862-DB5CC174C528}"/>
              </a:ext>
            </a:extLst>
          </p:cNvPr>
          <p:cNvSpPr/>
          <p:nvPr/>
        </p:nvSpPr>
        <p:spPr>
          <a:xfrm>
            <a:off x="3058723" y="1496424"/>
            <a:ext cx="1791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NAS + </a:t>
            </a:r>
            <a:r>
              <a:rPr lang="en-US" altLang="zh-TW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vRouter</a:t>
            </a:r>
            <a:endParaRPr lang="en-US" altLang="zh-TW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1" name="圖片 40" descr="一張含有 監視器, 室內 的圖片&#10;&#10;自動產生的描述">
            <a:extLst>
              <a:ext uri="{FF2B5EF4-FFF2-40B4-BE49-F238E27FC236}">
                <a16:creationId xmlns:a16="http://schemas.microsoft.com/office/drawing/2014/main" id="{7C2FE0EE-38BE-443A-8B21-5EA86F8DB1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243" y="1771688"/>
            <a:ext cx="2127554" cy="1329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矩形: 圓角 113">
            <a:extLst>
              <a:ext uri="{FF2B5EF4-FFF2-40B4-BE49-F238E27FC236}">
                <a16:creationId xmlns:a16="http://schemas.microsoft.com/office/drawing/2014/main" id="{D0E62541-3051-43FB-A99E-DF49A6880145}"/>
              </a:ext>
            </a:extLst>
          </p:cNvPr>
          <p:cNvSpPr/>
          <p:nvPr/>
        </p:nvSpPr>
        <p:spPr>
          <a:xfrm>
            <a:off x="5060343" y="4731953"/>
            <a:ext cx="1335622" cy="305721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C069307E-45C9-444C-A124-B1BEFCE15A3F}"/>
              </a:ext>
            </a:extLst>
          </p:cNvPr>
          <p:cNvSpPr/>
          <p:nvPr/>
        </p:nvSpPr>
        <p:spPr>
          <a:xfrm>
            <a:off x="5060343" y="4755547"/>
            <a:ext cx="1335622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>
                <a:solidFill>
                  <a:srgbClr val="09F3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192.168.99.1/24 </a:t>
            </a:r>
          </a:p>
        </p:txBody>
      </p:sp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4DCF726C-D380-4707-98CE-E219CACE7595}"/>
              </a:ext>
            </a:extLst>
          </p:cNvPr>
          <p:cNvSpPr/>
          <p:nvPr/>
        </p:nvSpPr>
        <p:spPr>
          <a:xfrm>
            <a:off x="3105077" y="4734213"/>
            <a:ext cx="1335622" cy="305721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35C11DE6-3558-4013-A777-9CC39329A5B4}"/>
              </a:ext>
            </a:extLst>
          </p:cNvPr>
          <p:cNvSpPr/>
          <p:nvPr/>
        </p:nvSpPr>
        <p:spPr>
          <a:xfrm>
            <a:off x="3151788" y="4757807"/>
            <a:ext cx="1242200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>
                <a:solidFill>
                  <a:srgbClr val="09F3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10.112.20.1/24 </a:t>
            </a:r>
          </a:p>
        </p:txBody>
      </p:sp>
      <p:sp>
        <p:nvSpPr>
          <p:cNvPr id="118" name="矩形: 圓角 117">
            <a:extLst>
              <a:ext uri="{FF2B5EF4-FFF2-40B4-BE49-F238E27FC236}">
                <a16:creationId xmlns:a16="http://schemas.microsoft.com/office/drawing/2014/main" id="{99D3117F-D39D-4415-9B3F-17DC6E1583BA}"/>
              </a:ext>
            </a:extLst>
          </p:cNvPr>
          <p:cNvSpPr/>
          <p:nvPr/>
        </p:nvSpPr>
        <p:spPr>
          <a:xfrm>
            <a:off x="914515" y="1093385"/>
            <a:ext cx="1335622" cy="305721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74D8B726-449E-41A2-B410-BD72235188A1}"/>
              </a:ext>
            </a:extLst>
          </p:cNvPr>
          <p:cNvSpPr/>
          <p:nvPr/>
        </p:nvSpPr>
        <p:spPr>
          <a:xfrm>
            <a:off x="918747" y="1116979"/>
            <a:ext cx="1327159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200" b="1">
                <a:solidFill>
                  <a:srgbClr val="09F3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192.168.11.1/24 </a:t>
            </a:r>
          </a:p>
        </p:txBody>
      </p:sp>
      <p:pic>
        <p:nvPicPr>
          <p:cNvPr id="120" name="圖片 6">
            <a:extLst>
              <a:ext uri="{FF2B5EF4-FFF2-40B4-BE49-F238E27FC236}">
                <a16:creationId xmlns:a16="http://schemas.microsoft.com/office/drawing/2014/main" id="{3DFD319D-4CEF-400C-AE0B-C0AD6413E9D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80000"/>
          </a:blip>
          <a:stretch>
            <a:fillRect/>
          </a:stretch>
        </p:blipFill>
        <p:spPr>
          <a:xfrm>
            <a:off x="3410658" y="4820812"/>
            <a:ext cx="2227119" cy="71567"/>
          </a:xfrm>
          <a:prstGeom prst="rect">
            <a:avLst/>
          </a:prstGeom>
        </p:spPr>
      </p:pic>
      <p:pic>
        <p:nvPicPr>
          <p:cNvPr id="121" name="圖片 6">
            <a:extLst>
              <a:ext uri="{FF2B5EF4-FFF2-40B4-BE49-F238E27FC236}">
                <a16:creationId xmlns:a16="http://schemas.microsoft.com/office/drawing/2014/main" id="{0567542F-1C95-4269-BD26-5D8F739DFD60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80000"/>
          </a:blip>
          <a:stretch>
            <a:fillRect/>
          </a:stretch>
        </p:blipFill>
        <p:spPr>
          <a:xfrm>
            <a:off x="141468" y="4204784"/>
            <a:ext cx="1837974" cy="59062"/>
          </a:xfrm>
          <a:prstGeom prst="rect">
            <a:avLst/>
          </a:prstGeom>
        </p:spPr>
      </p:pic>
      <p:sp>
        <p:nvSpPr>
          <p:cNvPr id="122" name="矩形: 圓角 121">
            <a:extLst>
              <a:ext uri="{FF2B5EF4-FFF2-40B4-BE49-F238E27FC236}">
                <a16:creationId xmlns:a16="http://schemas.microsoft.com/office/drawing/2014/main" id="{CE0D7259-7B5E-476E-B701-0A6A1679F059}"/>
              </a:ext>
            </a:extLst>
          </p:cNvPr>
          <p:cNvSpPr/>
          <p:nvPr/>
        </p:nvSpPr>
        <p:spPr>
          <a:xfrm>
            <a:off x="7055017" y="2742265"/>
            <a:ext cx="1590820" cy="3475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81305"/>
              </a:gs>
              <a:gs pos="100000">
                <a:srgbClr val="DE461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820885A1-627C-440C-BA42-0EA3BCF733F6}"/>
              </a:ext>
            </a:extLst>
          </p:cNvPr>
          <p:cNvSpPr/>
          <p:nvPr/>
        </p:nvSpPr>
        <p:spPr>
          <a:xfrm>
            <a:off x="7101603" y="2722818"/>
            <a:ext cx="1479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VPN Tunnel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CFC58BD1-53DA-41FE-A815-ACD376C3BF09}"/>
              </a:ext>
            </a:extLst>
          </p:cNvPr>
          <p:cNvCxnSpPr>
            <a:stCxn id="41" idx="3"/>
            <a:endCxn id="81" idx="1"/>
          </p:cNvCxnSpPr>
          <p:nvPr/>
        </p:nvCxnSpPr>
        <p:spPr>
          <a:xfrm>
            <a:off x="5005797" y="2436549"/>
            <a:ext cx="681344" cy="6372"/>
          </a:xfrm>
          <a:prstGeom prst="line">
            <a:avLst/>
          </a:prstGeom>
          <a:ln w="1905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圖片 50">
            <a:extLst>
              <a:ext uri="{FF2B5EF4-FFF2-40B4-BE49-F238E27FC236}">
                <a16:creationId xmlns:a16="http://schemas.microsoft.com/office/drawing/2014/main" id="{C9269645-664B-44C2-AA12-335AC962AAF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2639" y="1803576"/>
            <a:ext cx="755855" cy="3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42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A3003F04-1FB8-470A-A58F-04B37AE5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5" r="35453"/>
          <a:stretch/>
        </p:blipFill>
        <p:spPr>
          <a:xfrm rot="10800000">
            <a:off x="-70010" y="2883773"/>
            <a:ext cx="7915422" cy="724137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7" name="文字方塊 45">
            <a:extLst>
              <a:ext uri="{FF2B5EF4-FFF2-40B4-BE49-F238E27FC236}">
                <a16:creationId xmlns:a16="http://schemas.microsoft.com/office/drawing/2014/main" id="{4BEBABB4-0F6C-4879-9010-E509A1713A06}"/>
              </a:ext>
            </a:extLst>
          </p:cNvPr>
          <p:cNvSpPr txBox="1"/>
          <p:nvPr/>
        </p:nvSpPr>
        <p:spPr>
          <a:xfrm>
            <a:off x="2748781" y="3346266"/>
            <a:ext cx="923265" cy="207749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750" err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vRouter</a:t>
            </a:r>
            <a:endParaRPr lang="zh-TW" altLang="en-US" sz="7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D28FD41-2030-482E-A857-1DA6B929D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602" y="1442617"/>
            <a:ext cx="5852796" cy="12191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F6ACB3F-3714-4696-A3A2-5CBBDBF562EC}"/>
              </a:ext>
            </a:extLst>
          </p:cNvPr>
          <p:cNvSpPr/>
          <p:nvPr/>
        </p:nvSpPr>
        <p:spPr>
          <a:xfrm>
            <a:off x="3829625" y="2930371"/>
            <a:ext cx="175721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5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vRouter</a:t>
            </a:r>
            <a:endParaRPr lang="zh-TW" altLang="en-US" sz="35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B81DD7FD-7310-46AB-B8FD-082ED883A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69846" y="3089287"/>
            <a:ext cx="874908" cy="24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96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>
            <a:extLst>
              <a:ext uri="{FF2B5EF4-FFF2-40B4-BE49-F238E27FC236}">
                <a16:creationId xmlns:a16="http://schemas.microsoft.com/office/drawing/2014/main" id="{9A7E98C6-48CF-442C-8C9F-FEA08FF2E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836" y="1176099"/>
            <a:ext cx="2197911" cy="3784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9F25D51B-1E45-4A87-94D7-E4750515A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543" y="1178681"/>
            <a:ext cx="4612555" cy="3784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8D4282B-AB3C-47C1-9CFF-339E68C21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0" y="1178681"/>
            <a:ext cx="2353815" cy="37846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51BA535D-3598-49A8-8946-826B22EDB6A8}"/>
              </a:ext>
            </a:extLst>
          </p:cNvPr>
          <p:cNvSpPr/>
          <p:nvPr/>
        </p:nvSpPr>
        <p:spPr>
          <a:xfrm>
            <a:off x="544307" y="1080638"/>
            <a:ext cx="1350410" cy="3954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140751" y="113124"/>
            <a:ext cx="9882253" cy="822960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90000"/>
            </a:pP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Create a </a:t>
            </a:r>
            <a:r>
              <a:rPr lang="en-US" altLang="zh-TW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vFirewall</a:t>
            </a: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to protect your device anytime! anywhere </a:t>
            </a:r>
            <a:endParaRPr lang="zh-TW" altLang="zh-TW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內容版面配置區 11">
            <a:extLst>
              <a:ext uri="{FF2B5EF4-FFF2-40B4-BE49-F238E27FC236}">
                <a16:creationId xmlns:a16="http://schemas.microsoft.com/office/drawing/2014/main" id="{D1418327-62A8-40BB-ACDA-B55A95AD8D8D}"/>
              </a:ext>
            </a:extLst>
          </p:cNvPr>
          <p:cNvSpPr txBox="1">
            <a:spLocks/>
          </p:cNvSpPr>
          <p:nvPr/>
        </p:nvSpPr>
        <p:spPr>
          <a:xfrm>
            <a:off x="544308" y="1107677"/>
            <a:ext cx="1320274" cy="407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600" b="1">
                <a:solidFill>
                  <a:schemeClr val="bg1">
                    <a:lumMod val="95000"/>
                  </a:schemeClr>
                </a:solidFill>
                <a:sym typeface="Microsoft JhengHei"/>
              </a:rPr>
              <a:t>Install </a:t>
            </a:r>
            <a:r>
              <a:rPr lang="en-US" altLang="zh-TW" sz="1600" b="1">
                <a:solidFill>
                  <a:schemeClr val="bg1">
                    <a:lumMod val="95000"/>
                  </a:schemeClr>
                </a:solidFill>
                <a:cs typeface="Arial" panose="020B0604020202020204" pitchFamily="34" charset="0"/>
                <a:sym typeface="Microsoft JhengHei"/>
              </a:rPr>
              <a:t>VM</a:t>
            </a:r>
            <a:endParaRPr lang="zh-TW" altLang="en-US" sz="1600" b="1">
              <a:solidFill>
                <a:schemeClr val="bg1">
                  <a:lumMod val="95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E867180-3A1F-40D4-AF6B-B57D14191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51" y="1578401"/>
            <a:ext cx="2165275" cy="136914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AA9DE6A-3987-4CB1-A00B-A85221A23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3915" y="1458999"/>
            <a:ext cx="4116568" cy="3150637"/>
          </a:xfrm>
          <a:prstGeom prst="rect">
            <a:avLst/>
          </a:prstGeom>
        </p:spPr>
      </p:pic>
      <p:pic>
        <p:nvPicPr>
          <p:cNvPr id="7" name="Picture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0117DFE-2820-437E-BD9C-7B50207001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238" y="1524603"/>
            <a:ext cx="2107176" cy="185031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593D7C5-898E-42C2-AB5C-B2E866AB3D2C}"/>
              </a:ext>
            </a:extLst>
          </p:cNvPr>
          <p:cNvSpPr/>
          <p:nvPr/>
        </p:nvSpPr>
        <p:spPr>
          <a:xfrm>
            <a:off x="144727" y="2293621"/>
            <a:ext cx="486505" cy="72270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3199FBB-FA82-447D-A67D-D4A5FCAFB9EE}"/>
              </a:ext>
            </a:extLst>
          </p:cNvPr>
          <p:cNvSpPr/>
          <p:nvPr/>
        </p:nvSpPr>
        <p:spPr>
          <a:xfrm>
            <a:off x="707744" y="2657697"/>
            <a:ext cx="408537" cy="200054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7D290470-7551-4874-8F91-30CF1B9C52F8}"/>
              </a:ext>
            </a:extLst>
          </p:cNvPr>
          <p:cNvSpPr/>
          <p:nvPr/>
        </p:nvSpPr>
        <p:spPr>
          <a:xfrm>
            <a:off x="2441187" y="1080638"/>
            <a:ext cx="4416758" cy="3954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9" name="內容版面配置區 11">
            <a:extLst>
              <a:ext uri="{FF2B5EF4-FFF2-40B4-BE49-F238E27FC236}">
                <a16:creationId xmlns:a16="http://schemas.microsoft.com/office/drawing/2014/main" id="{E1931FEB-E542-4A88-9256-CADAA6B70A75}"/>
              </a:ext>
            </a:extLst>
          </p:cNvPr>
          <p:cNvSpPr txBox="1">
            <a:spLocks/>
          </p:cNvSpPr>
          <p:nvPr/>
        </p:nvSpPr>
        <p:spPr>
          <a:xfrm>
            <a:off x="2521927" y="1095255"/>
            <a:ext cx="4524063" cy="490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ISP =&gt; free port</a:t>
            </a:r>
            <a:r>
              <a:rPr lang="en-US" altLang="zh-TW" sz="2000" b="1">
                <a:latin typeface="微軟正黑體"/>
                <a:ea typeface="微軟正黑體"/>
                <a:sym typeface="Microsoft JhengHei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=&gt;Firewall WAN</a:t>
            </a:r>
            <a:endParaRPr lang="zh-TW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FDEB3AC-1315-40FB-A790-61E0EE1D5789}"/>
              </a:ext>
            </a:extLst>
          </p:cNvPr>
          <p:cNvSpPr/>
          <p:nvPr/>
        </p:nvSpPr>
        <p:spPr>
          <a:xfrm>
            <a:off x="3863288" y="2757723"/>
            <a:ext cx="2135971" cy="140527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2D75F9F-E7E1-442D-ABAC-36A9C6D192B7}"/>
              </a:ext>
            </a:extLst>
          </p:cNvPr>
          <p:cNvSpPr/>
          <p:nvPr/>
        </p:nvSpPr>
        <p:spPr>
          <a:xfrm>
            <a:off x="3863288" y="3499026"/>
            <a:ext cx="2394389" cy="140527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023F89E9-9C0F-4475-9C96-0C3AFC470D07}"/>
              </a:ext>
            </a:extLst>
          </p:cNvPr>
          <p:cNvSpPr/>
          <p:nvPr/>
        </p:nvSpPr>
        <p:spPr>
          <a:xfrm>
            <a:off x="6999086" y="1078504"/>
            <a:ext cx="2025643" cy="3954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內容版面配置區 11">
            <a:extLst>
              <a:ext uri="{FF2B5EF4-FFF2-40B4-BE49-F238E27FC236}">
                <a16:creationId xmlns:a16="http://schemas.microsoft.com/office/drawing/2014/main" id="{345C0843-5791-464E-A7C3-655BC137F284}"/>
              </a:ext>
            </a:extLst>
          </p:cNvPr>
          <p:cNvSpPr txBox="1">
            <a:spLocks/>
          </p:cNvSpPr>
          <p:nvPr/>
        </p:nvSpPr>
        <p:spPr>
          <a:xfrm>
            <a:off x="6999087" y="1097591"/>
            <a:ext cx="1983853" cy="407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600" b="1">
                <a:solidFill>
                  <a:schemeClr val="bg1">
                    <a:lumMod val="95000"/>
                  </a:schemeClr>
                </a:solidFill>
                <a:latin typeface="微軟正黑體"/>
                <a:ea typeface="微軟正黑體"/>
                <a:sym typeface="Microsoft JhengHei"/>
              </a:rPr>
              <a:t>Isolated config</a:t>
            </a:r>
            <a:endParaRPr lang="zh-TW" altLang="en-US" sz="18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329DF8A3-6B7C-4553-B49E-ACBD4B3213BD}"/>
              </a:ext>
            </a:extLst>
          </p:cNvPr>
          <p:cNvSpPr/>
          <p:nvPr/>
        </p:nvSpPr>
        <p:spPr>
          <a:xfrm>
            <a:off x="7035596" y="2564296"/>
            <a:ext cx="1865890" cy="111317"/>
          </a:xfrm>
          <a:prstGeom prst="rect">
            <a:avLst/>
          </a:prstGeom>
          <a:noFill/>
          <a:ln w="12700">
            <a:gradFill>
              <a:gsLst>
                <a:gs pos="0">
                  <a:srgbClr val="FF9D05"/>
                </a:gs>
                <a:gs pos="100000">
                  <a:srgbClr val="CE45C4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: 剪去對角角落 54">
            <a:extLst>
              <a:ext uri="{FF2B5EF4-FFF2-40B4-BE49-F238E27FC236}">
                <a16:creationId xmlns:a16="http://schemas.microsoft.com/office/drawing/2014/main" id="{597EAFF3-44F6-4964-BF6C-12B147F599C0}"/>
              </a:ext>
            </a:extLst>
          </p:cNvPr>
          <p:cNvSpPr/>
          <p:nvPr/>
        </p:nvSpPr>
        <p:spPr>
          <a:xfrm>
            <a:off x="7306289" y="3702735"/>
            <a:ext cx="1431570" cy="584914"/>
          </a:xfrm>
          <a:prstGeom prst="snip2DiagRect">
            <a:avLst/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內容版面配置區 11">
            <a:extLst>
              <a:ext uri="{FF2B5EF4-FFF2-40B4-BE49-F238E27FC236}">
                <a16:creationId xmlns:a16="http://schemas.microsoft.com/office/drawing/2014/main" id="{04833DCF-448F-40C1-A287-FF4265BAAA16}"/>
              </a:ext>
            </a:extLst>
          </p:cNvPr>
          <p:cNvSpPr txBox="1">
            <a:spLocks/>
          </p:cNvSpPr>
          <p:nvPr/>
        </p:nvSpPr>
        <p:spPr>
          <a:xfrm>
            <a:off x="7378931" y="3696180"/>
            <a:ext cx="1509304" cy="2693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1500" b="1">
                <a:solidFill>
                  <a:schemeClr val="tx1">
                    <a:lumMod val="95000"/>
                    <a:lumOff val="5000"/>
                  </a:schemeClr>
                </a:solidFill>
              </a:rPr>
              <a:t>Launch </a:t>
            </a:r>
            <a:r>
              <a:rPr lang="en-US" altLang="zh-TW" sz="1500" b="1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VM</a:t>
            </a: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0FFB7211-765D-42CB-B613-4E808D21B29A}"/>
              </a:ext>
            </a:extLst>
          </p:cNvPr>
          <p:cNvSpPr/>
          <p:nvPr/>
        </p:nvSpPr>
        <p:spPr>
          <a:xfrm>
            <a:off x="7258297" y="3989345"/>
            <a:ext cx="1548246" cy="838021"/>
          </a:xfrm>
          <a:prstGeom prst="roundRect">
            <a:avLst>
              <a:gd name="adj" fmla="val 4181"/>
            </a:avLst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outerShdw blurRad="215900" dist="127000" dir="792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11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7AB7376F-A1AE-4BF2-9981-BAB9A09C20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297" y="4013022"/>
            <a:ext cx="1548246" cy="814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7" name="圖片 6">
            <a:extLst>
              <a:ext uri="{FF2B5EF4-FFF2-40B4-BE49-F238E27FC236}">
                <a16:creationId xmlns:a16="http://schemas.microsoft.com/office/drawing/2014/main" id="{C2A255D9-E04D-4347-B415-9C12DAF7E1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37" y="3622213"/>
            <a:ext cx="1422750" cy="45719"/>
          </a:xfrm>
          <a:prstGeom prst="rect">
            <a:avLst/>
          </a:prstGeom>
        </p:spPr>
      </p:pic>
      <p:pic>
        <p:nvPicPr>
          <p:cNvPr id="58" name="圖片 6">
            <a:extLst>
              <a:ext uri="{FF2B5EF4-FFF2-40B4-BE49-F238E27FC236}">
                <a16:creationId xmlns:a16="http://schemas.microsoft.com/office/drawing/2014/main" id="{18421A6F-9F85-4068-B195-05AC8E409C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>
            <a:off x="3199924" y="3201112"/>
            <a:ext cx="3587076" cy="83965"/>
          </a:xfrm>
          <a:prstGeom prst="rect">
            <a:avLst/>
          </a:prstGeom>
        </p:spPr>
      </p:pic>
      <p:pic>
        <p:nvPicPr>
          <p:cNvPr id="59" name="圖片 6">
            <a:extLst>
              <a:ext uri="{FF2B5EF4-FFF2-40B4-BE49-F238E27FC236}">
                <a16:creationId xmlns:a16="http://schemas.microsoft.com/office/drawing/2014/main" id="{D3E1B047-3753-42AB-9C15-CAE1195FC0A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>
            <a:off x="3219584" y="3919872"/>
            <a:ext cx="3587076" cy="83966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C77AE4CC-D63D-4363-8E36-C5D3DCA760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11"/>
          <a:stretch/>
        </p:blipFill>
        <p:spPr>
          <a:xfrm>
            <a:off x="2896955" y="3782275"/>
            <a:ext cx="3920908" cy="229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圖片 6">
            <a:extLst>
              <a:ext uri="{FF2B5EF4-FFF2-40B4-BE49-F238E27FC236}">
                <a16:creationId xmlns:a16="http://schemas.microsoft.com/office/drawing/2014/main" id="{37220F0A-3DF3-4309-9743-6E4D37B1178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0000"/>
          </a:blip>
          <a:stretch>
            <a:fillRect/>
          </a:stretch>
        </p:blipFill>
        <p:spPr>
          <a:xfrm>
            <a:off x="6857946" y="2841188"/>
            <a:ext cx="2268978" cy="72912"/>
          </a:xfrm>
          <a:prstGeom prst="rect">
            <a:avLst/>
          </a:prstGeom>
        </p:spPr>
      </p:pic>
      <p:sp>
        <p:nvSpPr>
          <p:cNvPr id="66" name="矩形 11">
            <a:extLst>
              <a:ext uri="{FF2B5EF4-FFF2-40B4-BE49-F238E27FC236}">
                <a16:creationId xmlns:a16="http://schemas.microsoft.com/office/drawing/2014/main" id="{116F9F39-999D-4D5A-A05A-F90A54E077F3}"/>
              </a:ext>
            </a:extLst>
          </p:cNvPr>
          <p:cNvSpPr/>
          <p:nvPr/>
        </p:nvSpPr>
        <p:spPr>
          <a:xfrm>
            <a:off x="2890211" y="3628268"/>
            <a:ext cx="3901776" cy="154008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  <a:gd name="connsiteX0" fmla="*/ 99306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93062 w 3864523"/>
              <a:gd name="connsiteY4" fmla="*/ 7885 h 289297"/>
              <a:gd name="connsiteX0" fmla="*/ 993062 w 3864523"/>
              <a:gd name="connsiteY0" fmla="*/ 0 h 281412"/>
              <a:gd name="connsiteX1" fmla="*/ 3360531 w 3864523"/>
              <a:gd name="connsiteY1" fmla="*/ 29245 h 281412"/>
              <a:gd name="connsiteX2" fmla="*/ 3864523 w 3864523"/>
              <a:gd name="connsiteY2" fmla="*/ 273834 h 281412"/>
              <a:gd name="connsiteX3" fmla="*/ 0 w 3864523"/>
              <a:gd name="connsiteY3" fmla="*/ 281412 h 281412"/>
              <a:gd name="connsiteX4" fmla="*/ 993062 w 3864523"/>
              <a:gd name="connsiteY4" fmla="*/ 0 h 281412"/>
              <a:gd name="connsiteX0" fmla="*/ 993062 w 3901776"/>
              <a:gd name="connsiteY0" fmla="*/ 0 h 281412"/>
              <a:gd name="connsiteX1" fmla="*/ 3360531 w 3901776"/>
              <a:gd name="connsiteY1" fmla="*/ 29245 h 281412"/>
              <a:gd name="connsiteX2" fmla="*/ 3901776 w 3901776"/>
              <a:gd name="connsiteY2" fmla="*/ 273834 h 281412"/>
              <a:gd name="connsiteX3" fmla="*/ 0 w 3901776"/>
              <a:gd name="connsiteY3" fmla="*/ 281412 h 281412"/>
              <a:gd name="connsiteX4" fmla="*/ 993062 w 3901776"/>
              <a:gd name="connsiteY4" fmla="*/ 0 h 281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1776" h="281412">
                <a:moveTo>
                  <a:pt x="993062" y="0"/>
                </a:moveTo>
                <a:lnTo>
                  <a:pt x="3360531" y="29245"/>
                </a:lnTo>
                <a:lnTo>
                  <a:pt x="3901776" y="273834"/>
                </a:lnTo>
                <a:lnTo>
                  <a:pt x="0" y="281412"/>
                </a:lnTo>
                <a:lnTo>
                  <a:pt x="99306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alpha val="10000"/>
                </a:schemeClr>
              </a:gs>
              <a:gs pos="50000">
                <a:schemeClr val="accent4">
                  <a:lumMod val="40000"/>
                  <a:lumOff val="60000"/>
                  <a:alpha val="40000"/>
                </a:schemeClr>
              </a:gs>
              <a:gs pos="100000">
                <a:schemeClr val="accent4">
                  <a:lumMod val="20000"/>
                  <a:lumOff val="80000"/>
                  <a:alpha val="7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11">
            <a:extLst>
              <a:ext uri="{FF2B5EF4-FFF2-40B4-BE49-F238E27FC236}">
                <a16:creationId xmlns:a16="http://schemas.microsoft.com/office/drawing/2014/main" id="{6799C70B-3298-4DBD-8359-9DBA56A67C71}"/>
              </a:ext>
            </a:extLst>
          </p:cNvPr>
          <p:cNvSpPr/>
          <p:nvPr/>
        </p:nvSpPr>
        <p:spPr>
          <a:xfrm>
            <a:off x="2890210" y="2902880"/>
            <a:ext cx="3864523" cy="158323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4523" h="289297">
                <a:moveTo>
                  <a:pt x="962582" y="7885"/>
                </a:moveTo>
                <a:lnTo>
                  <a:pt x="3109918" y="0"/>
                </a:lnTo>
                <a:lnTo>
                  <a:pt x="3864523" y="281719"/>
                </a:lnTo>
                <a:lnTo>
                  <a:pt x="0" y="289297"/>
                </a:lnTo>
                <a:lnTo>
                  <a:pt x="962582" y="7885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alpha val="10000"/>
                </a:schemeClr>
              </a:gs>
              <a:gs pos="50000">
                <a:schemeClr val="accent4">
                  <a:lumMod val="40000"/>
                  <a:lumOff val="60000"/>
                  <a:alpha val="40000"/>
                </a:schemeClr>
              </a:gs>
              <a:gs pos="100000">
                <a:schemeClr val="accent4">
                  <a:lumMod val="20000"/>
                  <a:lumOff val="80000"/>
                  <a:alpha val="7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E6078EDF-F672-46CC-A341-99A0413B36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610" y="3034317"/>
            <a:ext cx="3902390" cy="2294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" name="矩形 11">
            <a:extLst>
              <a:ext uri="{FF2B5EF4-FFF2-40B4-BE49-F238E27FC236}">
                <a16:creationId xmlns:a16="http://schemas.microsoft.com/office/drawing/2014/main" id="{F725FC46-0E69-45D1-9792-B1B58EC3DD2E}"/>
              </a:ext>
            </a:extLst>
          </p:cNvPr>
          <p:cNvSpPr/>
          <p:nvPr/>
        </p:nvSpPr>
        <p:spPr>
          <a:xfrm>
            <a:off x="6544423" y="2673387"/>
            <a:ext cx="2594790" cy="121375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  <a:gd name="connsiteX0" fmla="*/ 278476 w 3180417"/>
              <a:gd name="connsiteY0" fmla="*/ 7885 h 281719"/>
              <a:gd name="connsiteX1" fmla="*/ 2425812 w 3180417"/>
              <a:gd name="connsiteY1" fmla="*/ 0 h 281719"/>
              <a:gd name="connsiteX2" fmla="*/ 3180417 w 3180417"/>
              <a:gd name="connsiteY2" fmla="*/ 281719 h 281719"/>
              <a:gd name="connsiteX3" fmla="*/ 0 w 3180417"/>
              <a:gd name="connsiteY3" fmla="*/ 171718 h 281719"/>
              <a:gd name="connsiteX4" fmla="*/ 278476 w 3180417"/>
              <a:gd name="connsiteY4" fmla="*/ 7885 h 281719"/>
              <a:gd name="connsiteX0" fmla="*/ 501996 w 3180417"/>
              <a:gd name="connsiteY0" fmla="*/ 0 h 310964"/>
              <a:gd name="connsiteX1" fmla="*/ 2425812 w 3180417"/>
              <a:gd name="connsiteY1" fmla="*/ 29245 h 310964"/>
              <a:gd name="connsiteX2" fmla="*/ 3180417 w 3180417"/>
              <a:gd name="connsiteY2" fmla="*/ 310964 h 310964"/>
              <a:gd name="connsiteX3" fmla="*/ 0 w 3180417"/>
              <a:gd name="connsiteY3" fmla="*/ 200963 h 310964"/>
              <a:gd name="connsiteX4" fmla="*/ 501996 w 3180417"/>
              <a:gd name="connsiteY4" fmla="*/ 0 h 310964"/>
              <a:gd name="connsiteX0" fmla="*/ 501996 w 3180417"/>
              <a:gd name="connsiteY0" fmla="*/ 14074 h 325038"/>
              <a:gd name="connsiteX1" fmla="*/ 2368238 w 3180417"/>
              <a:gd name="connsiteY1" fmla="*/ 0 h 325038"/>
              <a:gd name="connsiteX2" fmla="*/ 3180417 w 3180417"/>
              <a:gd name="connsiteY2" fmla="*/ 325038 h 325038"/>
              <a:gd name="connsiteX3" fmla="*/ 0 w 3180417"/>
              <a:gd name="connsiteY3" fmla="*/ 215037 h 325038"/>
              <a:gd name="connsiteX4" fmla="*/ 501996 w 3180417"/>
              <a:gd name="connsiteY4" fmla="*/ 14074 h 325038"/>
              <a:gd name="connsiteX0" fmla="*/ 501996 w 2594790"/>
              <a:gd name="connsiteY0" fmla="*/ 14074 h 221783"/>
              <a:gd name="connsiteX1" fmla="*/ 2368238 w 2594790"/>
              <a:gd name="connsiteY1" fmla="*/ 0 h 221783"/>
              <a:gd name="connsiteX2" fmla="*/ 2594790 w 2594790"/>
              <a:gd name="connsiteY2" fmla="*/ 221783 h 221783"/>
              <a:gd name="connsiteX3" fmla="*/ 0 w 2594790"/>
              <a:gd name="connsiteY3" fmla="*/ 215037 h 221783"/>
              <a:gd name="connsiteX4" fmla="*/ 501996 w 2594790"/>
              <a:gd name="connsiteY4" fmla="*/ 14074 h 22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4790" h="221783">
                <a:moveTo>
                  <a:pt x="501996" y="14074"/>
                </a:moveTo>
                <a:lnTo>
                  <a:pt x="2368238" y="0"/>
                </a:lnTo>
                <a:lnTo>
                  <a:pt x="2594790" y="221783"/>
                </a:lnTo>
                <a:lnTo>
                  <a:pt x="0" y="215037"/>
                </a:lnTo>
                <a:lnTo>
                  <a:pt x="501996" y="14074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alpha val="10000"/>
                </a:schemeClr>
              </a:gs>
              <a:gs pos="50000">
                <a:schemeClr val="accent4">
                  <a:lumMod val="40000"/>
                  <a:lumOff val="60000"/>
                  <a:alpha val="40000"/>
                </a:schemeClr>
              </a:gs>
              <a:gs pos="100000">
                <a:schemeClr val="accent4">
                  <a:lumMod val="20000"/>
                  <a:lumOff val="80000"/>
                  <a:alpha val="7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FA97169A-3C4B-4F23-B7DB-CDC6FFB05C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573" y="2781161"/>
            <a:ext cx="2550947" cy="112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矩形 11">
            <a:extLst>
              <a:ext uri="{FF2B5EF4-FFF2-40B4-BE49-F238E27FC236}">
                <a16:creationId xmlns:a16="http://schemas.microsoft.com/office/drawing/2014/main" id="{AA2DAD03-49DB-4955-9C2B-0E8A1D37571B}"/>
              </a:ext>
            </a:extLst>
          </p:cNvPr>
          <p:cNvSpPr/>
          <p:nvPr/>
        </p:nvSpPr>
        <p:spPr>
          <a:xfrm>
            <a:off x="314773" y="2849432"/>
            <a:ext cx="1589255" cy="184226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  <a:gd name="connsiteX0" fmla="*/ 468892 w 3370833"/>
              <a:gd name="connsiteY0" fmla="*/ 7885 h 344206"/>
              <a:gd name="connsiteX1" fmla="*/ 2616228 w 3370833"/>
              <a:gd name="connsiteY1" fmla="*/ 0 h 344206"/>
              <a:gd name="connsiteX2" fmla="*/ 3370833 w 3370833"/>
              <a:gd name="connsiteY2" fmla="*/ 281719 h 344206"/>
              <a:gd name="connsiteX3" fmla="*/ 0 w 3370833"/>
              <a:gd name="connsiteY3" fmla="*/ 344206 h 344206"/>
              <a:gd name="connsiteX4" fmla="*/ 468892 w 3370833"/>
              <a:gd name="connsiteY4" fmla="*/ 7885 h 344206"/>
              <a:gd name="connsiteX0" fmla="*/ 468892 w 2616228"/>
              <a:gd name="connsiteY0" fmla="*/ 7885 h 344473"/>
              <a:gd name="connsiteX1" fmla="*/ 2616228 w 2616228"/>
              <a:gd name="connsiteY1" fmla="*/ 0 h 344473"/>
              <a:gd name="connsiteX2" fmla="*/ 1589255 w 2616228"/>
              <a:gd name="connsiteY2" fmla="*/ 344473 h 344473"/>
              <a:gd name="connsiteX3" fmla="*/ 0 w 2616228"/>
              <a:gd name="connsiteY3" fmla="*/ 344206 h 344473"/>
              <a:gd name="connsiteX4" fmla="*/ 468892 w 2616228"/>
              <a:gd name="connsiteY4" fmla="*/ 7885 h 344473"/>
              <a:gd name="connsiteX0" fmla="*/ 468892 w 1589255"/>
              <a:gd name="connsiteY0" fmla="*/ 41 h 336629"/>
              <a:gd name="connsiteX1" fmla="*/ 800307 w 1589255"/>
              <a:gd name="connsiteY1" fmla="*/ 0 h 336629"/>
              <a:gd name="connsiteX2" fmla="*/ 1589255 w 1589255"/>
              <a:gd name="connsiteY2" fmla="*/ 336629 h 336629"/>
              <a:gd name="connsiteX3" fmla="*/ 0 w 1589255"/>
              <a:gd name="connsiteY3" fmla="*/ 336362 h 336629"/>
              <a:gd name="connsiteX4" fmla="*/ 468892 w 1589255"/>
              <a:gd name="connsiteY4" fmla="*/ 41 h 33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255" h="336629">
                <a:moveTo>
                  <a:pt x="468892" y="41"/>
                </a:moveTo>
                <a:lnTo>
                  <a:pt x="800307" y="0"/>
                </a:lnTo>
                <a:lnTo>
                  <a:pt x="1589255" y="336629"/>
                </a:lnTo>
                <a:lnTo>
                  <a:pt x="0" y="336362"/>
                </a:lnTo>
                <a:lnTo>
                  <a:pt x="468892" y="41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alpha val="10000"/>
                </a:schemeClr>
              </a:gs>
              <a:gs pos="100000">
                <a:schemeClr val="accent4">
                  <a:lumMod val="20000"/>
                  <a:lumOff val="80000"/>
                  <a:alpha val="70000"/>
                </a:schemeClr>
              </a:gs>
              <a:gs pos="50000">
                <a:schemeClr val="accent4">
                  <a:lumMod val="40000"/>
                  <a:lumOff val="60000"/>
                  <a:alpha val="4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AEC2CC8-3DD9-4344-9424-C84488C039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94" y="3033658"/>
            <a:ext cx="1607774" cy="8370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9" name="矩形 11">
            <a:extLst>
              <a:ext uri="{FF2B5EF4-FFF2-40B4-BE49-F238E27FC236}">
                <a16:creationId xmlns:a16="http://schemas.microsoft.com/office/drawing/2014/main" id="{8E712DB7-10BC-4F1B-A179-235023B531CB}"/>
              </a:ext>
            </a:extLst>
          </p:cNvPr>
          <p:cNvSpPr/>
          <p:nvPr/>
        </p:nvSpPr>
        <p:spPr>
          <a:xfrm>
            <a:off x="32194" y="2371635"/>
            <a:ext cx="767830" cy="59830"/>
          </a:xfrm>
          <a:custGeom>
            <a:avLst/>
            <a:gdLst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0 h 403412"/>
              <a:gd name="connsiteX1" fmla="*/ 4989429 w 4989429"/>
              <a:gd name="connsiteY1" fmla="*/ 0 h 403412"/>
              <a:gd name="connsiteX2" fmla="*/ 4989429 w 4989429"/>
              <a:gd name="connsiteY2" fmla="*/ 403412 h 403412"/>
              <a:gd name="connsiteX3" fmla="*/ 0 w 4989429"/>
              <a:gd name="connsiteY3" fmla="*/ 403412 h 403412"/>
              <a:gd name="connsiteX4" fmla="*/ 0 w 4989429"/>
              <a:gd name="connsiteY4" fmla="*/ 0 h 403412"/>
              <a:gd name="connsiteX0" fmla="*/ 0 w 4989429"/>
              <a:gd name="connsiteY0" fmla="*/ 161365 h 564777"/>
              <a:gd name="connsiteX1" fmla="*/ 4626359 w 4989429"/>
              <a:gd name="connsiteY1" fmla="*/ 0 h 564777"/>
              <a:gd name="connsiteX2" fmla="*/ 4989429 w 4989429"/>
              <a:gd name="connsiteY2" fmla="*/ 564777 h 564777"/>
              <a:gd name="connsiteX3" fmla="*/ 0 w 4989429"/>
              <a:gd name="connsiteY3" fmla="*/ 564777 h 564777"/>
              <a:gd name="connsiteX4" fmla="*/ 0 w 4989429"/>
              <a:gd name="connsiteY4" fmla="*/ 161365 h 564777"/>
              <a:gd name="connsiteX0" fmla="*/ 1297641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97641 w 4989429"/>
              <a:gd name="connsiteY4" fmla="*/ 0 h 591670"/>
              <a:gd name="connsiteX0" fmla="*/ 1210235 w 4989429"/>
              <a:gd name="connsiteY0" fmla="*/ 0 h 591670"/>
              <a:gd name="connsiteX1" fmla="*/ 4626359 w 4989429"/>
              <a:gd name="connsiteY1" fmla="*/ 26893 h 591670"/>
              <a:gd name="connsiteX2" fmla="*/ 4989429 w 4989429"/>
              <a:gd name="connsiteY2" fmla="*/ 591670 h 591670"/>
              <a:gd name="connsiteX3" fmla="*/ 0 w 4989429"/>
              <a:gd name="connsiteY3" fmla="*/ 591670 h 591670"/>
              <a:gd name="connsiteX4" fmla="*/ 1210235 w 4989429"/>
              <a:gd name="connsiteY4" fmla="*/ 0 h 591670"/>
              <a:gd name="connsiteX0" fmla="*/ 1210235 w 4989429"/>
              <a:gd name="connsiteY0" fmla="*/ 952 h 592622"/>
              <a:gd name="connsiteX1" fmla="*/ 4551296 w 4989429"/>
              <a:gd name="connsiteY1" fmla="*/ 0 h 592622"/>
              <a:gd name="connsiteX2" fmla="*/ 4989429 w 4989429"/>
              <a:gd name="connsiteY2" fmla="*/ 592622 h 592622"/>
              <a:gd name="connsiteX3" fmla="*/ 0 w 4989429"/>
              <a:gd name="connsiteY3" fmla="*/ 592622 h 592622"/>
              <a:gd name="connsiteX4" fmla="*/ 1210235 w 4989429"/>
              <a:gd name="connsiteY4" fmla="*/ 952 h 592622"/>
              <a:gd name="connsiteX0" fmla="*/ 1210235 w 4989429"/>
              <a:gd name="connsiteY0" fmla="*/ 8186 h 599856"/>
              <a:gd name="connsiteX1" fmla="*/ 1671619 w 4989429"/>
              <a:gd name="connsiteY1" fmla="*/ 0 h 599856"/>
              <a:gd name="connsiteX2" fmla="*/ 4989429 w 4989429"/>
              <a:gd name="connsiteY2" fmla="*/ 599856 h 599856"/>
              <a:gd name="connsiteX3" fmla="*/ 0 w 4989429"/>
              <a:gd name="connsiteY3" fmla="*/ 599856 h 599856"/>
              <a:gd name="connsiteX4" fmla="*/ 1210235 w 4989429"/>
              <a:gd name="connsiteY4" fmla="*/ 8186 h 599856"/>
              <a:gd name="connsiteX0" fmla="*/ 1210235 w 2150696"/>
              <a:gd name="connsiteY0" fmla="*/ 8186 h 614324"/>
              <a:gd name="connsiteX1" fmla="*/ 1671619 w 2150696"/>
              <a:gd name="connsiteY1" fmla="*/ 0 h 614324"/>
              <a:gd name="connsiteX2" fmla="*/ 2150696 w 2150696"/>
              <a:gd name="connsiteY2" fmla="*/ 614324 h 614324"/>
              <a:gd name="connsiteX3" fmla="*/ 0 w 2150696"/>
              <a:gd name="connsiteY3" fmla="*/ 599856 h 614324"/>
              <a:gd name="connsiteX4" fmla="*/ 1210235 w 2150696"/>
              <a:gd name="connsiteY4" fmla="*/ 8186 h 614324"/>
              <a:gd name="connsiteX0" fmla="*/ 341328 w 1281789"/>
              <a:gd name="connsiteY0" fmla="*/ 8186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341328 w 1281789"/>
              <a:gd name="connsiteY4" fmla="*/ 8186 h 614324"/>
              <a:gd name="connsiteX0" fmla="*/ 436862 w 1281789"/>
              <a:gd name="connsiteY0" fmla="*/ 15423 h 614324"/>
              <a:gd name="connsiteX1" fmla="*/ 802712 w 1281789"/>
              <a:gd name="connsiteY1" fmla="*/ 0 h 614324"/>
              <a:gd name="connsiteX2" fmla="*/ 1281789 w 1281789"/>
              <a:gd name="connsiteY2" fmla="*/ 614324 h 614324"/>
              <a:gd name="connsiteX3" fmla="*/ 0 w 1281789"/>
              <a:gd name="connsiteY3" fmla="*/ 599856 h 614324"/>
              <a:gd name="connsiteX4" fmla="*/ 436862 w 1281789"/>
              <a:gd name="connsiteY4" fmla="*/ 15423 h 614324"/>
              <a:gd name="connsiteX0" fmla="*/ 436862 w 1272691"/>
              <a:gd name="connsiteY0" fmla="*/ 15423 h 607088"/>
              <a:gd name="connsiteX1" fmla="*/ 802712 w 1272691"/>
              <a:gd name="connsiteY1" fmla="*/ 0 h 607088"/>
              <a:gd name="connsiteX2" fmla="*/ 1272691 w 1272691"/>
              <a:gd name="connsiteY2" fmla="*/ 607088 h 607088"/>
              <a:gd name="connsiteX3" fmla="*/ 0 w 1272691"/>
              <a:gd name="connsiteY3" fmla="*/ 599856 h 607088"/>
              <a:gd name="connsiteX4" fmla="*/ 436862 w 1272691"/>
              <a:gd name="connsiteY4" fmla="*/ 15423 h 607088"/>
              <a:gd name="connsiteX0" fmla="*/ 418665 w 1254494"/>
              <a:gd name="connsiteY0" fmla="*/ 15423 h 607088"/>
              <a:gd name="connsiteX1" fmla="*/ 784515 w 1254494"/>
              <a:gd name="connsiteY1" fmla="*/ 0 h 607088"/>
              <a:gd name="connsiteX2" fmla="*/ 1254494 w 1254494"/>
              <a:gd name="connsiteY2" fmla="*/ 607088 h 607088"/>
              <a:gd name="connsiteX3" fmla="*/ 0 w 1254494"/>
              <a:gd name="connsiteY3" fmla="*/ 353881 h 607088"/>
              <a:gd name="connsiteX4" fmla="*/ 418665 w 1254494"/>
              <a:gd name="connsiteY4" fmla="*/ 15423 h 607088"/>
              <a:gd name="connsiteX0" fmla="*/ 418665 w 1209001"/>
              <a:gd name="connsiteY0" fmla="*/ 15423 h 353881"/>
              <a:gd name="connsiteX1" fmla="*/ 784515 w 1209001"/>
              <a:gd name="connsiteY1" fmla="*/ 0 h 353881"/>
              <a:gd name="connsiteX2" fmla="*/ 1209001 w 1209001"/>
              <a:gd name="connsiteY2" fmla="*/ 346644 h 353881"/>
              <a:gd name="connsiteX3" fmla="*/ 0 w 1209001"/>
              <a:gd name="connsiteY3" fmla="*/ 353881 h 353881"/>
              <a:gd name="connsiteX4" fmla="*/ 418665 w 1209001"/>
              <a:gd name="connsiteY4" fmla="*/ 15423 h 353881"/>
              <a:gd name="connsiteX0" fmla="*/ 418665 w 1209001"/>
              <a:gd name="connsiteY0" fmla="*/ 1 h 338459"/>
              <a:gd name="connsiteX1" fmla="*/ 820689 w 1209001"/>
              <a:gd name="connsiteY1" fmla="*/ 10145 h 338459"/>
              <a:gd name="connsiteX2" fmla="*/ 1209001 w 1209001"/>
              <a:gd name="connsiteY2" fmla="*/ 331222 h 338459"/>
              <a:gd name="connsiteX3" fmla="*/ 0 w 1209001"/>
              <a:gd name="connsiteY3" fmla="*/ 338459 h 338459"/>
              <a:gd name="connsiteX4" fmla="*/ 418665 w 1209001"/>
              <a:gd name="connsiteY4" fmla="*/ 1 h 338459"/>
              <a:gd name="connsiteX0" fmla="*/ 418665 w 1134643"/>
              <a:gd name="connsiteY0" fmla="*/ -1 h 338457"/>
              <a:gd name="connsiteX1" fmla="*/ 820689 w 1134643"/>
              <a:gd name="connsiteY1" fmla="*/ 10143 h 338457"/>
              <a:gd name="connsiteX2" fmla="*/ 1134643 w 1134643"/>
              <a:gd name="connsiteY2" fmla="*/ 225754 h 338457"/>
              <a:gd name="connsiteX3" fmla="*/ 0 w 1134643"/>
              <a:gd name="connsiteY3" fmla="*/ 338457 h 338457"/>
              <a:gd name="connsiteX4" fmla="*/ 418665 w 1134643"/>
              <a:gd name="connsiteY4" fmla="*/ -1 h 338457"/>
              <a:gd name="connsiteX0" fmla="*/ 422685 w 1138663"/>
              <a:gd name="connsiteY0" fmla="*/ 1 h 226600"/>
              <a:gd name="connsiteX1" fmla="*/ 824709 w 1138663"/>
              <a:gd name="connsiteY1" fmla="*/ 10145 h 226600"/>
              <a:gd name="connsiteX2" fmla="*/ 1138663 w 1138663"/>
              <a:gd name="connsiteY2" fmla="*/ 225756 h 226600"/>
              <a:gd name="connsiteX3" fmla="*/ 0 w 1138663"/>
              <a:gd name="connsiteY3" fmla="*/ 226601 h 226600"/>
              <a:gd name="connsiteX4" fmla="*/ 422685 w 1138663"/>
              <a:gd name="connsiteY4" fmla="*/ 1 h 226600"/>
              <a:gd name="connsiteX0" fmla="*/ 422685 w 1180866"/>
              <a:gd name="connsiteY0" fmla="*/ -1 h 228949"/>
              <a:gd name="connsiteX1" fmla="*/ 824709 w 1180866"/>
              <a:gd name="connsiteY1" fmla="*/ 10143 h 228949"/>
              <a:gd name="connsiteX2" fmla="*/ 1180866 w 1180866"/>
              <a:gd name="connsiteY2" fmla="*/ 228948 h 228949"/>
              <a:gd name="connsiteX3" fmla="*/ 0 w 1180866"/>
              <a:gd name="connsiteY3" fmla="*/ 226599 h 228949"/>
              <a:gd name="connsiteX4" fmla="*/ 422685 w 1180866"/>
              <a:gd name="connsiteY4" fmla="*/ -1 h 228949"/>
              <a:gd name="connsiteX0" fmla="*/ 390530 w 1148711"/>
              <a:gd name="connsiteY0" fmla="*/ 1 h 228949"/>
              <a:gd name="connsiteX1" fmla="*/ 792554 w 1148711"/>
              <a:gd name="connsiteY1" fmla="*/ 10145 h 228949"/>
              <a:gd name="connsiteX2" fmla="*/ 1148711 w 1148711"/>
              <a:gd name="connsiteY2" fmla="*/ 228950 h 228949"/>
              <a:gd name="connsiteX3" fmla="*/ 0 w 1148711"/>
              <a:gd name="connsiteY3" fmla="*/ 220209 h 228949"/>
              <a:gd name="connsiteX4" fmla="*/ 390530 w 1148711"/>
              <a:gd name="connsiteY4" fmla="*/ 1 h 228949"/>
              <a:gd name="connsiteX0" fmla="*/ 390530 w 1140760"/>
              <a:gd name="connsiteY0" fmla="*/ -1 h 298497"/>
              <a:gd name="connsiteX1" fmla="*/ 792554 w 1140760"/>
              <a:gd name="connsiteY1" fmla="*/ 10143 h 298497"/>
              <a:gd name="connsiteX2" fmla="*/ 1140760 w 1140760"/>
              <a:gd name="connsiteY2" fmla="*/ 298496 h 298497"/>
              <a:gd name="connsiteX3" fmla="*/ 0 w 1140760"/>
              <a:gd name="connsiteY3" fmla="*/ 220207 h 298497"/>
              <a:gd name="connsiteX4" fmla="*/ 390530 w 1140760"/>
              <a:gd name="connsiteY4" fmla="*/ -1 h 298497"/>
              <a:gd name="connsiteX0" fmla="*/ 410408 w 1160638"/>
              <a:gd name="connsiteY0" fmla="*/ 1 h 302400"/>
              <a:gd name="connsiteX1" fmla="*/ 812432 w 1160638"/>
              <a:gd name="connsiteY1" fmla="*/ 10145 h 302400"/>
              <a:gd name="connsiteX2" fmla="*/ 1160638 w 1160638"/>
              <a:gd name="connsiteY2" fmla="*/ 298498 h 302400"/>
              <a:gd name="connsiteX3" fmla="*/ 0 w 1160638"/>
              <a:gd name="connsiteY3" fmla="*/ 302400 h 302400"/>
              <a:gd name="connsiteX4" fmla="*/ 410408 w 1160638"/>
              <a:gd name="connsiteY4" fmla="*/ 1 h 302400"/>
              <a:gd name="connsiteX0" fmla="*/ 410408 w 2557744"/>
              <a:gd name="connsiteY0" fmla="*/ 7885 h 310284"/>
              <a:gd name="connsiteX1" fmla="*/ 2557744 w 2557744"/>
              <a:gd name="connsiteY1" fmla="*/ 0 h 310284"/>
              <a:gd name="connsiteX2" fmla="*/ 1160638 w 2557744"/>
              <a:gd name="connsiteY2" fmla="*/ 306382 h 310284"/>
              <a:gd name="connsiteX3" fmla="*/ 0 w 2557744"/>
              <a:gd name="connsiteY3" fmla="*/ 310284 h 310284"/>
              <a:gd name="connsiteX4" fmla="*/ 410408 w 2557744"/>
              <a:gd name="connsiteY4" fmla="*/ 7885 h 310284"/>
              <a:gd name="connsiteX0" fmla="*/ 410408 w 2961609"/>
              <a:gd name="connsiteY0" fmla="*/ 7885 h 324411"/>
              <a:gd name="connsiteX1" fmla="*/ 2557744 w 2961609"/>
              <a:gd name="connsiteY1" fmla="*/ 0 h 324411"/>
              <a:gd name="connsiteX2" fmla="*/ 2961609 w 2961609"/>
              <a:gd name="connsiteY2" fmla="*/ 324411 h 324411"/>
              <a:gd name="connsiteX3" fmla="*/ 0 w 2961609"/>
              <a:gd name="connsiteY3" fmla="*/ 310284 h 324411"/>
              <a:gd name="connsiteX4" fmla="*/ 410408 w 2961609"/>
              <a:gd name="connsiteY4" fmla="*/ 7885 h 324411"/>
              <a:gd name="connsiteX0" fmla="*/ 410408 w 2989439"/>
              <a:gd name="connsiteY0" fmla="*/ 7885 h 312392"/>
              <a:gd name="connsiteX1" fmla="*/ 2557744 w 2989439"/>
              <a:gd name="connsiteY1" fmla="*/ 0 h 312392"/>
              <a:gd name="connsiteX2" fmla="*/ 2989439 w 2989439"/>
              <a:gd name="connsiteY2" fmla="*/ 312392 h 312392"/>
              <a:gd name="connsiteX3" fmla="*/ 0 w 2989439"/>
              <a:gd name="connsiteY3" fmla="*/ 310284 h 312392"/>
              <a:gd name="connsiteX4" fmla="*/ 410408 w 2989439"/>
              <a:gd name="connsiteY4" fmla="*/ 7885 h 312392"/>
              <a:gd name="connsiteX0" fmla="*/ 410408 w 2973536"/>
              <a:gd name="connsiteY0" fmla="*/ 7885 h 310283"/>
              <a:gd name="connsiteX1" fmla="*/ 2557744 w 2973536"/>
              <a:gd name="connsiteY1" fmla="*/ 0 h 310283"/>
              <a:gd name="connsiteX2" fmla="*/ 2973536 w 2973536"/>
              <a:gd name="connsiteY2" fmla="*/ 290598 h 310283"/>
              <a:gd name="connsiteX3" fmla="*/ 0 w 2973536"/>
              <a:gd name="connsiteY3" fmla="*/ 310284 h 310283"/>
              <a:gd name="connsiteX4" fmla="*/ 410408 w 2973536"/>
              <a:gd name="connsiteY4" fmla="*/ 7885 h 310283"/>
              <a:gd name="connsiteX0" fmla="*/ 410408 w 3263758"/>
              <a:gd name="connsiteY0" fmla="*/ 7885 h 310285"/>
              <a:gd name="connsiteX1" fmla="*/ 2557744 w 3263758"/>
              <a:gd name="connsiteY1" fmla="*/ 0 h 310285"/>
              <a:gd name="connsiteX2" fmla="*/ 3263758 w 3263758"/>
              <a:gd name="connsiteY2" fmla="*/ 297863 h 310285"/>
              <a:gd name="connsiteX3" fmla="*/ 0 w 3263758"/>
              <a:gd name="connsiteY3" fmla="*/ 310284 h 310285"/>
              <a:gd name="connsiteX4" fmla="*/ 410408 w 3263758"/>
              <a:gd name="connsiteY4" fmla="*/ 7885 h 310285"/>
              <a:gd name="connsiteX0" fmla="*/ 529678 w 3383028"/>
              <a:gd name="connsiteY0" fmla="*/ 7885 h 297863"/>
              <a:gd name="connsiteX1" fmla="*/ 2677014 w 3383028"/>
              <a:gd name="connsiteY1" fmla="*/ 0 h 297863"/>
              <a:gd name="connsiteX2" fmla="*/ 3383028 w 3383028"/>
              <a:gd name="connsiteY2" fmla="*/ 297863 h 297863"/>
              <a:gd name="connsiteX3" fmla="*/ 0 w 3383028"/>
              <a:gd name="connsiteY3" fmla="*/ 281224 h 297863"/>
              <a:gd name="connsiteX4" fmla="*/ 529678 w 3383028"/>
              <a:gd name="connsiteY4" fmla="*/ 7885 h 297863"/>
              <a:gd name="connsiteX0" fmla="*/ 962582 w 3815932"/>
              <a:gd name="connsiteY0" fmla="*/ 7885 h 297863"/>
              <a:gd name="connsiteX1" fmla="*/ 3109918 w 3815932"/>
              <a:gd name="connsiteY1" fmla="*/ 0 h 297863"/>
              <a:gd name="connsiteX2" fmla="*/ 3815932 w 3815932"/>
              <a:gd name="connsiteY2" fmla="*/ 297863 h 297863"/>
              <a:gd name="connsiteX3" fmla="*/ 0 w 3815932"/>
              <a:gd name="connsiteY3" fmla="*/ 289297 h 297863"/>
              <a:gd name="connsiteX4" fmla="*/ 962582 w 3815932"/>
              <a:gd name="connsiteY4" fmla="*/ 7885 h 297863"/>
              <a:gd name="connsiteX0" fmla="*/ 962582 w 3864523"/>
              <a:gd name="connsiteY0" fmla="*/ 7885 h 289297"/>
              <a:gd name="connsiteX1" fmla="*/ 3109918 w 3864523"/>
              <a:gd name="connsiteY1" fmla="*/ 0 h 289297"/>
              <a:gd name="connsiteX2" fmla="*/ 3864523 w 3864523"/>
              <a:gd name="connsiteY2" fmla="*/ 281719 h 289297"/>
              <a:gd name="connsiteX3" fmla="*/ 0 w 3864523"/>
              <a:gd name="connsiteY3" fmla="*/ 289297 h 289297"/>
              <a:gd name="connsiteX4" fmla="*/ 962582 w 3864523"/>
              <a:gd name="connsiteY4" fmla="*/ 7885 h 289297"/>
              <a:gd name="connsiteX0" fmla="*/ 219900 w 3121841"/>
              <a:gd name="connsiteY0" fmla="*/ 7885 h 281719"/>
              <a:gd name="connsiteX1" fmla="*/ 2367236 w 3121841"/>
              <a:gd name="connsiteY1" fmla="*/ 0 h 281719"/>
              <a:gd name="connsiteX2" fmla="*/ 3121841 w 3121841"/>
              <a:gd name="connsiteY2" fmla="*/ 281719 h 281719"/>
              <a:gd name="connsiteX3" fmla="*/ 0 w 3121841"/>
              <a:gd name="connsiteY3" fmla="*/ 108877 h 281719"/>
              <a:gd name="connsiteX4" fmla="*/ 219900 w 3121841"/>
              <a:gd name="connsiteY4" fmla="*/ 7885 h 281719"/>
              <a:gd name="connsiteX0" fmla="*/ 219900 w 2367236"/>
              <a:gd name="connsiteY0" fmla="*/ 7885 h 124833"/>
              <a:gd name="connsiteX1" fmla="*/ 2367236 w 2367236"/>
              <a:gd name="connsiteY1" fmla="*/ 0 h 124833"/>
              <a:gd name="connsiteX2" fmla="*/ 795058 w 2367236"/>
              <a:gd name="connsiteY2" fmla="*/ 124833 h 124833"/>
              <a:gd name="connsiteX3" fmla="*/ 0 w 2367236"/>
              <a:gd name="connsiteY3" fmla="*/ 108877 h 124833"/>
              <a:gd name="connsiteX4" fmla="*/ 219900 w 2367236"/>
              <a:gd name="connsiteY4" fmla="*/ 7885 h 124833"/>
              <a:gd name="connsiteX0" fmla="*/ 219900 w 795058"/>
              <a:gd name="connsiteY0" fmla="*/ 41 h 116989"/>
              <a:gd name="connsiteX1" fmla="*/ 611416 w 795058"/>
              <a:gd name="connsiteY1" fmla="*/ 0 h 116989"/>
              <a:gd name="connsiteX2" fmla="*/ 795058 w 795058"/>
              <a:gd name="connsiteY2" fmla="*/ 116989 h 116989"/>
              <a:gd name="connsiteX3" fmla="*/ 0 w 795058"/>
              <a:gd name="connsiteY3" fmla="*/ 101033 h 116989"/>
              <a:gd name="connsiteX4" fmla="*/ 219900 w 795058"/>
              <a:gd name="connsiteY4" fmla="*/ 41 h 116989"/>
              <a:gd name="connsiteX0" fmla="*/ 219900 w 795058"/>
              <a:gd name="connsiteY0" fmla="*/ 41 h 116989"/>
              <a:gd name="connsiteX1" fmla="*/ 611416 w 795058"/>
              <a:gd name="connsiteY1" fmla="*/ 0 h 116989"/>
              <a:gd name="connsiteX2" fmla="*/ 795058 w 795058"/>
              <a:gd name="connsiteY2" fmla="*/ 116989 h 116989"/>
              <a:gd name="connsiteX3" fmla="*/ 308154 w 795058"/>
              <a:gd name="connsiteY3" fmla="*/ 102649 h 116989"/>
              <a:gd name="connsiteX4" fmla="*/ 0 w 795058"/>
              <a:gd name="connsiteY4" fmla="*/ 101033 h 116989"/>
              <a:gd name="connsiteX5" fmla="*/ 219900 w 795058"/>
              <a:gd name="connsiteY5" fmla="*/ 41 h 116989"/>
              <a:gd name="connsiteX0" fmla="*/ 192672 w 767830"/>
              <a:gd name="connsiteY0" fmla="*/ 41 h 116989"/>
              <a:gd name="connsiteX1" fmla="*/ 584188 w 767830"/>
              <a:gd name="connsiteY1" fmla="*/ 0 h 116989"/>
              <a:gd name="connsiteX2" fmla="*/ 767830 w 767830"/>
              <a:gd name="connsiteY2" fmla="*/ 116989 h 116989"/>
              <a:gd name="connsiteX3" fmla="*/ 280926 w 767830"/>
              <a:gd name="connsiteY3" fmla="*/ 102649 h 116989"/>
              <a:gd name="connsiteX4" fmla="*/ 0 w 767830"/>
              <a:gd name="connsiteY4" fmla="*/ 109325 h 116989"/>
              <a:gd name="connsiteX5" fmla="*/ 192672 w 767830"/>
              <a:gd name="connsiteY5" fmla="*/ 41 h 116989"/>
              <a:gd name="connsiteX0" fmla="*/ 120065 w 767830"/>
              <a:gd name="connsiteY0" fmla="*/ 40 h 116989"/>
              <a:gd name="connsiteX1" fmla="*/ 584188 w 767830"/>
              <a:gd name="connsiteY1" fmla="*/ 0 h 116989"/>
              <a:gd name="connsiteX2" fmla="*/ 767830 w 767830"/>
              <a:gd name="connsiteY2" fmla="*/ 116989 h 116989"/>
              <a:gd name="connsiteX3" fmla="*/ 280926 w 767830"/>
              <a:gd name="connsiteY3" fmla="*/ 102649 h 116989"/>
              <a:gd name="connsiteX4" fmla="*/ 0 w 767830"/>
              <a:gd name="connsiteY4" fmla="*/ 109325 h 116989"/>
              <a:gd name="connsiteX5" fmla="*/ 120065 w 767830"/>
              <a:gd name="connsiteY5" fmla="*/ 40 h 116989"/>
              <a:gd name="connsiteX0" fmla="*/ 120065 w 767830"/>
              <a:gd name="connsiteY0" fmla="*/ 40 h 116989"/>
              <a:gd name="connsiteX1" fmla="*/ 593264 w 767830"/>
              <a:gd name="connsiteY1" fmla="*/ 0 h 116989"/>
              <a:gd name="connsiteX2" fmla="*/ 767830 w 767830"/>
              <a:gd name="connsiteY2" fmla="*/ 116989 h 116989"/>
              <a:gd name="connsiteX3" fmla="*/ 280926 w 767830"/>
              <a:gd name="connsiteY3" fmla="*/ 102649 h 116989"/>
              <a:gd name="connsiteX4" fmla="*/ 0 w 767830"/>
              <a:gd name="connsiteY4" fmla="*/ 109325 h 116989"/>
              <a:gd name="connsiteX5" fmla="*/ 120065 w 767830"/>
              <a:gd name="connsiteY5" fmla="*/ 40 h 116989"/>
              <a:gd name="connsiteX0" fmla="*/ 120065 w 767830"/>
              <a:gd name="connsiteY0" fmla="*/ 40 h 109325"/>
              <a:gd name="connsiteX1" fmla="*/ 593264 w 767830"/>
              <a:gd name="connsiteY1" fmla="*/ 0 h 109325"/>
              <a:gd name="connsiteX2" fmla="*/ 767830 w 767830"/>
              <a:gd name="connsiteY2" fmla="*/ 108697 h 109325"/>
              <a:gd name="connsiteX3" fmla="*/ 280926 w 767830"/>
              <a:gd name="connsiteY3" fmla="*/ 102649 h 109325"/>
              <a:gd name="connsiteX4" fmla="*/ 0 w 767830"/>
              <a:gd name="connsiteY4" fmla="*/ 109325 h 109325"/>
              <a:gd name="connsiteX5" fmla="*/ 120065 w 767830"/>
              <a:gd name="connsiteY5" fmla="*/ 40 h 10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830" h="109325">
                <a:moveTo>
                  <a:pt x="120065" y="40"/>
                </a:moveTo>
                <a:lnTo>
                  <a:pt x="593264" y="0"/>
                </a:lnTo>
                <a:lnTo>
                  <a:pt x="767830" y="108697"/>
                </a:lnTo>
                <a:lnTo>
                  <a:pt x="280926" y="102649"/>
                </a:lnTo>
                <a:lnTo>
                  <a:pt x="0" y="109325"/>
                </a:lnTo>
                <a:lnTo>
                  <a:pt x="120065" y="4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alpha val="10000"/>
                </a:schemeClr>
              </a:gs>
              <a:gs pos="50000">
                <a:schemeClr val="accent4">
                  <a:lumMod val="40000"/>
                  <a:lumOff val="60000"/>
                  <a:alpha val="40000"/>
                </a:schemeClr>
              </a:gs>
              <a:gs pos="100000">
                <a:schemeClr val="accent4">
                  <a:lumMod val="20000"/>
                  <a:lumOff val="80000"/>
                  <a:alpha val="70000"/>
                </a:schemeClr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A8B8C85-61D9-4909-9FD0-DF1F56F0BA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9" y="2422145"/>
            <a:ext cx="787938" cy="162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350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圖片 116">
            <a:extLst>
              <a:ext uri="{FF2B5EF4-FFF2-40B4-BE49-F238E27FC236}">
                <a16:creationId xmlns:a16="http://schemas.microsoft.com/office/drawing/2014/main" id="{8A34A151-1B4B-4B7D-BF29-B354FE9DE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031" y="2445075"/>
            <a:ext cx="2451969" cy="9098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6">
            <a:extLst>
              <a:ext uri="{FF2B5EF4-FFF2-40B4-BE49-F238E27FC236}">
                <a16:creationId xmlns:a16="http://schemas.microsoft.com/office/drawing/2014/main" id="{9C3F012E-A09E-4461-85A4-9D7CB97026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757452" y="4939385"/>
            <a:ext cx="5552300" cy="178419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EEDA748-E796-44AD-9416-B658408DF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71" y="1077123"/>
            <a:ext cx="5985561" cy="39349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157315" y="187882"/>
            <a:ext cx="9208432" cy="909842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zh-TW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vFirewall</a:t>
            </a:r>
            <a:r>
              <a:rPr lang="en-US" altLang="zh-TW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zh-TW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: </a:t>
            </a:r>
            <a:r>
              <a:rPr lang="en-US" altLang="zh-TW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dynamically config the network path</a:t>
            </a:r>
            <a:endParaRPr lang="zh-TW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53B656C9-9BE0-4C44-9834-56231F2E73CF}"/>
              </a:ext>
            </a:extLst>
          </p:cNvPr>
          <p:cNvSpPr/>
          <p:nvPr/>
        </p:nvSpPr>
        <p:spPr>
          <a:xfrm>
            <a:off x="5009637" y="2753683"/>
            <a:ext cx="1155304" cy="556711"/>
          </a:xfrm>
          <a:prstGeom prst="roundRect">
            <a:avLst>
              <a:gd name="adj" fmla="val 12938"/>
            </a:avLst>
          </a:prstGeom>
          <a:noFill/>
          <a:ln w="16510">
            <a:gradFill>
              <a:gsLst>
                <a:gs pos="1000">
                  <a:srgbClr val="E54892"/>
                </a:gs>
                <a:gs pos="100000">
                  <a:srgbClr val="8E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548A13F5-08BF-49DF-A937-452F14EF2769}"/>
              </a:ext>
            </a:extLst>
          </p:cNvPr>
          <p:cNvSpPr/>
          <p:nvPr/>
        </p:nvSpPr>
        <p:spPr>
          <a:xfrm>
            <a:off x="3399410" y="2752748"/>
            <a:ext cx="1172590" cy="436350"/>
          </a:xfrm>
          <a:prstGeom prst="roundRect">
            <a:avLst>
              <a:gd name="adj" fmla="val 12938"/>
            </a:avLst>
          </a:prstGeom>
          <a:noFill/>
          <a:ln w="16510">
            <a:gradFill>
              <a:gsLst>
                <a:gs pos="1000">
                  <a:srgbClr val="E54892"/>
                </a:gs>
                <a:gs pos="100000">
                  <a:srgbClr val="8E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61AA577-3F7C-4E5B-B1FC-5E5357F4E18E}"/>
              </a:ext>
            </a:extLst>
          </p:cNvPr>
          <p:cNvSpPr/>
          <p:nvPr/>
        </p:nvSpPr>
        <p:spPr>
          <a:xfrm>
            <a:off x="1793349" y="3274187"/>
            <a:ext cx="1172590" cy="556711"/>
          </a:xfrm>
          <a:prstGeom prst="roundRect">
            <a:avLst>
              <a:gd name="adj" fmla="val 12938"/>
            </a:avLst>
          </a:prstGeom>
          <a:noFill/>
          <a:ln w="16510">
            <a:gradFill>
              <a:gsLst>
                <a:gs pos="1000">
                  <a:srgbClr val="E54892"/>
                </a:gs>
                <a:gs pos="100000">
                  <a:srgbClr val="8E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8" name="圖片 6">
            <a:extLst>
              <a:ext uri="{FF2B5EF4-FFF2-40B4-BE49-F238E27FC236}">
                <a16:creationId xmlns:a16="http://schemas.microsoft.com/office/drawing/2014/main" id="{E00931FF-319A-47B1-BE39-CC5742DB6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22" y="4755325"/>
            <a:ext cx="1400355" cy="45719"/>
          </a:xfrm>
          <a:prstGeom prst="rect">
            <a:avLst/>
          </a:prstGeom>
        </p:spPr>
      </p:pic>
      <p:cxnSp>
        <p:nvCxnSpPr>
          <p:cNvPr id="41" name="直線箭頭接點 30">
            <a:extLst>
              <a:ext uri="{FF2B5EF4-FFF2-40B4-BE49-F238E27FC236}">
                <a16:creationId xmlns:a16="http://schemas.microsoft.com/office/drawing/2014/main" id="{6E81F878-CD25-4FC8-AF8C-B9D3A6070B9F}"/>
              </a:ext>
            </a:extLst>
          </p:cNvPr>
          <p:cNvCxnSpPr>
            <a:cxnSpLocks/>
          </p:cNvCxnSpPr>
          <p:nvPr/>
        </p:nvCxnSpPr>
        <p:spPr>
          <a:xfrm flipH="1">
            <a:off x="6154560" y="3507887"/>
            <a:ext cx="1821240" cy="0"/>
          </a:xfrm>
          <a:prstGeom prst="straightConnector1">
            <a:avLst/>
          </a:prstGeom>
          <a:ln w="38100">
            <a:solidFill>
              <a:srgbClr val="2C6FD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箭頭接點 30">
            <a:extLst>
              <a:ext uri="{FF2B5EF4-FFF2-40B4-BE49-F238E27FC236}">
                <a16:creationId xmlns:a16="http://schemas.microsoft.com/office/drawing/2014/main" id="{899BA45D-DDEE-4C38-83F2-312F2373FB55}"/>
              </a:ext>
            </a:extLst>
          </p:cNvPr>
          <p:cNvCxnSpPr>
            <a:cxnSpLocks/>
          </p:cNvCxnSpPr>
          <p:nvPr/>
        </p:nvCxnSpPr>
        <p:spPr>
          <a:xfrm flipH="1">
            <a:off x="2959455" y="4703454"/>
            <a:ext cx="264747" cy="0"/>
          </a:xfrm>
          <a:prstGeom prst="straightConnector1">
            <a:avLst/>
          </a:prstGeom>
          <a:ln w="38100">
            <a:solidFill>
              <a:srgbClr val="2C6FD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FE42FDC2-BE0D-4552-AA9C-4E522513E9E3}"/>
              </a:ext>
            </a:extLst>
          </p:cNvPr>
          <p:cNvCxnSpPr>
            <a:cxnSpLocks/>
          </p:cNvCxnSpPr>
          <p:nvPr/>
        </p:nvCxnSpPr>
        <p:spPr>
          <a:xfrm>
            <a:off x="3224202" y="3491839"/>
            <a:ext cx="0" cy="1229504"/>
          </a:xfrm>
          <a:prstGeom prst="line">
            <a:avLst/>
          </a:prstGeom>
          <a:ln w="38100">
            <a:solidFill>
              <a:srgbClr val="2C6FD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3FA55ED6-0C16-473C-B867-D43E97752059}"/>
              </a:ext>
            </a:extLst>
          </p:cNvPr>
          <p:cNvCxnSpPr>
            <a:cxnSpLocks/>
          </p:cNvCxnSpPr>
          <p:nvPr/>
        </p:nvCxnSpPr>
        <p:spPr>
          <a:xfrm>
            <a:off x="3207990" y="3505459"/>
            <a:ext cx="229116" cy="0"/>
          </a:xfrm>
          <a:prstGeom prst="line">
            <a:avLst/>
          </a:prstGeom>
          <a:ln w="38100">
            <a:solidFill>
              <a:srgbClr val="2C6FD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橢圓 62">
            <a:extLst>
              <a:ext uri="{FF2B5EF4-FFF2-40B4-BE49-F238E27FC236}">
                <a16:creationId xmlns:a16="http://schemas.microsoft.com/office/drawing/2014/main" id="{8B7475E4-44A3-44B5-BBA1-D1200B427CBD}"/>
              </a:ext>
            </a:extLst>
          </p:cNvPr>
          <p:cNvSpPr/>
          <p:nvPr/>
        </p:nvSpPr>
        <p:spPr>
          <a:xfrm>
            <a:off x="-410063" y="4328720"/>
            <a:ext cx="1886447" cy="245337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bg2">
                  <a:lumMod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橢圓 65">
            <a:extLst>
              <a:ext uri="{FF2B5EF4-FFF2-40B4-BE49-F238E27FC236}">
                <a16:creationId xmlns:a16="http://schemas.microsoft.com/office/drawing/2014/main" id="{C76CBA5D-F251-4455-8409-B19FDBFE0938}"/>
              </a:ext>
            </a:extLst>
          </p:cNvPr>
          <p:cNvSpPr/>
          <p:nvPr/>
        </p:nvSpPr>
        <p:spPr>
          <a:xfrm>
            <a:off x="183813" y="4350756"/>
            <a:ext cx="1886447" cy="245337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bg2">
                  <a:lumMod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2" name="直線箭頭接點 30">
            <a:extLst>
              <a:ext uri="{FF2B5EF4-FFF2-40B4-BE49-F238E27FC236}">
                <a16:creationId xmlns:a16="http://schemas.microsoft.com/office/drawing/2014/main" id="{364AE223-B802-4CCA-9566-BDE68678C048}"/>
              </a:ext>
            </a:extLst>
          </p:cNvPr>
          <p:cNvCxnSpPr>
            <a:cxnSpLocks/>
          </p:cNvCxnSpPr>
          <p:nvPr/>
        </p:nvCxnSpPr>
        <p:spPr>
          <a:xfrm flipH="1">
            <a:off x="1136023" y="3830898"/>
            <a:ext cx="533390" cy="0"/>
          </a:xfrm>
          <a:prstGeom prst="straightConnector1">
            <a:avLst/>
          </a:prstGeom>
          <a:ln w="38100">
            <a:gradFill>
              <a:gsLst>
                <a:gs pos="0">
                  <a:srgbClr val="63D8F5"/>
                </a:gs>
                <a:gs pos="50000">
                  <a:srgbClr val="2C6FD0"/>
                </a:gs>
                <a:gs pos="100000">
                  <a:srgbClr val="2C6FD0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6B635E3C-67A4-4FE6-8982-61CF404B12C6}"/>
              </a:ext>
            </a:extLst>
          </p:cNvPr>
          <p:cNvCxnSpPr>
            <a:cxnSpLocks/>
          </p:cNvCxnSpPr>
          <p:nvPr/>
        </p:nvCxnSpPr>
        <p:spPr>
          <a:xfrm>
            <a:off x="1669413" y="3810526"/>
            <a:ext cx="0" cy="883522"/>
          </a:xfrm>
          <a:prstGeom prst="line">
            <a:avLst/>
          </a:prstGeom>
          <a:ln w="38100">
            <a:solidFill>
              <a:srgbClr val="2C6FD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05924808-4264-4C15-A8D3-FACAEF6A2F6A}"/>
              </a:ext>
            </a:extLst>
          </p:cNvPr>
          <p:cNvCxnSpPr>
            <a:cxnSpLocks/>
          </p:cNvCxnSpPr>
          <p:nvPr/>
        </p:nvCxnSpPr>
        <p:spPr>
          <a:xfrm>
            <a:off x="1669011" y="4676159"/>
            <a:ext cx="155240" cy="0"/>
          </a:xfrm>
          <a:prstGeom prst="line">
            <a:avLst/>
          </a:prstGeom>
          <a:ln w="38100">
            <a:solidFill>
              <a:srgbClr val="2C6FD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A693FD37-18F9-4C4B-8F17-F1DF2B1235CE}"/>
              </a:ext>
            </a:extLst>
          </p:cNvPr>
          <p:cNvSpPr/>
          <p:nvPr/>
        </p:nvSpPr>
        <p:spPr>
          <a:xfrm>
            <a:off x="1419174" y="4116304"/>
            <a:ext cx="474697" cy="196938"/>
          </a:xfrm>
          <a:prstGeom prst="roundRect">
            <a:avLst>
              <a:gd name="adj" fmla="val 50000"/>
            </a:avLst>
          </a:prstGeom>
          <a:gradFill>
            <a:gsLst>
              <a:gs pos="35000">
                <a:srgbClr val="38A2FA"/>
              </a:gs>
              <a:gs pos="100000">
                <a:srgbClr val="2980FF"/>
              </a:gs>
              <a:gs pos="0">
                <a:srgbClr val="63D8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92618626-3539-4133-95E4-5C88C8B481A9}"/>
              </a:ext>
            </a:extLst>
          </p:cNvPr>
          <p:cNvSpPr/>
          <p:nvPr/>
        </p:nvSpPr>
        <p:spPr>
          <a:xfrm>
            <a:off x="1283380" y="4083538"/>
            <a:ext cx="754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15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</a:t>
            </a:r>
          </a:p>
        </p:txBody>
      </p:sp>
      <p:cxnSp>
        <p:nvCxnSpPr>
          <p:cNvPr id="89" name="直線箭頭接點 30">
            <a:extLst>
              <a:ext uri="{FF2B5EF4-FFF2-40B4-BE49-F238E27FC236}">
                <a16:creationId xmlns:a16="http://schemas.microsoft.com/office/drawing/2014/main" id="{FBD31266-166F-4CDA-B7A7-15D3F2C5B923}"/>
              </a:ext>
            </a:extLst>
          </p:cNvPr>
          <p:cNvCxnSpPr>
            <a:cxnSpLocks/>
          </p:cNvCxnSpPr>
          <p:nvPr/>
        </p:nvCxnSpPr>
        <p:spPr>
          <a:xfrm>
            <a:off x="1031595" y="3556941"/>
            <a:ext cx="737500" cy="0"/>
          </a:xfrm>
          <a:prstGeom prst="straightConnector1">
            <a:avLst/>
          </a:prstGeom>
          <a:ln w="38100">
            <a:gradFill>
              <a:gsLst>
                <a:gs pos="0">
                  <a:srgbClr val="E54892"/>
                </a:gs>
                <a:gs pos="100000">
                  <a:srgbClr val="8E3DD7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圖形 70">
            <a:extLst>
              <a:ext uri="{FF2B5EF4-FFF2-40B4-BE49-F238E27FC236}">
                <a16:creationId xmlns:a16="http://schemas.microsoft.com/office/drawing/2014/main" id="{15BC8BB7-DEB1-42AF-86AA-BA51DCADE8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436" y="3318004"/>
            <a:ext cx="1092293" cy="7530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6974E0D4-3D43-4025-ADD0-E8ECA514B7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15" y="4020254"/>
            <a:ext cx="467823" cy="467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美工圖案 的圖片&#10;&#10;自動產生的描述">
            <a:extLst>
              <a:ext uri="{FF2B5EF4-FFF2-40B4-BE49-F238E27FC236}">
                <a16:creationId xmlns:a16="http://schemas.microsoft.com/office/drawing/2014/main" id="{1AF750F5-E74D-4DDB-8F2E-9D16F80EFA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00" y="4024803"/>
            <a:ext cx="467823" cy="470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2" name="直線箭頭接點 30">
            <a:extLst>
              <a:ext uri="{FF2B5EF4-FFF2-40B4-BE49-F238E27FC236}">
                <a16:creationId xmlns:a16="http://schemas.microsoft.com/office/drawing/2014/main" id="{8E3A557C-2029-4C94-AD72-C5B7402C1479}"/>
              </a:ext>
            </a:extLst>
          </p:cNvPr>
          <p:cNvCxnSpPr>
            <a:cxnSpLocks/>
          </p:cNvCxnSpPr>
          <p:nvPr/>
        </p:nvCxnSpPr>
        <p:spPr>
          <a:xfrm>
            <a:off x="2661910" y="3015901"/>
            <a:ext cx="737500" cy="0"/>
          </a:xfrm>
          <a:prstGeom prst="straightConnector1">
            <a:avLst/>
          </a:prstGeom>
          <a:ln w="38100">
            <a:gradFill>
              <a:gsLst>
                <a:gs pos="0">
                  <a:srgbClr val="E54892"/>
                </a:gs>
                <a:gs pos="100000">
                  <a:srgbClr val="8E3DD7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DA61477B-35FD-4C96-93AD-7CB55C02422B}"/>
              </a:ext>
            </a:extLst>
          </p:cNvPr>
          <p:cNvCxnSpPr>
            <a:cxnSpLocks/>
          </p:cNvCxnSpPr>
          <p:nvPr/>
        </p:nvCxnSpPr>
        <p:spPr>
          <a:xfrm>
            <a:off x="2675330" y="2997450"/>
            <a:ext cx="0" cy="269981"/>
          </a:xfrm>
          <a:prstGeom prst="line">
            <a:avLst/>
          </a:prstGeom>
          <a:ln w="38100">
            <a:solidFill>
              <a:srgbClr val="C543C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箭頭接點 30">
            <a:extLst>
              <a:ext uri="{FF2B5EF4-FFF2-40B4-BE49-F238E27FC236}">
                <a16:creationId xmlns:a16="http://schemas.microsoft.com/office/drawing/2014/main" id="{B5A28D1A-C11A-46AC-A6A3-F497A786DB99}"/>
              </a:ext>
            </a:extLst>
          </p:cNvPr>
          <p:cNvCxnSpPr>
            <a:cxnSpLocks/>
          </p:cNvCxnSpPr>
          <p:nvPr/>
        </p:nvCxnSpPr>
        <p:spPr>
          <a:xfrm>
            <a:off x="4567451" y="3014792"/>
            <a:ext cx="459295" cy="0"/>
          </a:xfrm>
          <a:prstGeom prst="straightConnector1">
            <a:avLst/>
          </a:prstGeom>
          <a:ln w="38100">
            <a:gradFill>
              <a:gsLst>
                <a:gs pos="0">
                  <a:srgbClr val="E54892"/>
                </a:gs>
                <a:gs pos="100000">
                  <a:srgbClr val="8E3DD7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圖片 99">
            <a:extLst>
              <a:ext uri="{FF2B5EF4-FFF2-40B4-BE49-F238E27FC236}">
                <a16:creationId xmlns:a16="http://schemas.microsoft.com/office/drawing/2014/main" id="{17468BA3-D45E-4FFD-8E76-78B292A3E0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5181" y="3709645"/>
            <a:ext cx="755855" cy="310609"/>
          </a:xfrm>
          <a:prstGeom prst="rect">
            <a:avLst/>
          </a:prstGeom>
        </p:spPr>
      </p:pic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981B9D93-500D-4C2C-88B1-2D75E5608A07}"/>
              </a:ext>
            </a:extLst>
          </p:cNvPr>
          <p:cNvCxnSpPr>
            <a:cxnSpLocks/>
          </p:cNvCxnSpPr>
          <p:nvPr/>
        </p:nvCxnSpPr>
        <p:spPr>
          <a:xfrm>
            <a:off x="7982890" y="3487290"/>
            <a:ext cx="0" cy="734349"/>
          </a:xfrm>
          <a:prstGeom prst="line">
            <a:avLst/>
          </a:prstGeom>
          <a:ln w="38100">
            <a:solidFill>
              <a:srgbClr val="2C6FD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箭頭接點 30">
            <a:extLst>
              <a:ext uri="{FF2B5EF4-FFF2-40B4-BE49-F238E27FC236}">
                <a16:creationId xmlns:a16="http://schemas.microsoft.com/office/drawing/2014/main" id="{2EFFD933-46F2-4E39-A825-0C8CDAB6900E}"/>
              </a:ext>
            </a:extLst>
          </p:cNvPr>
          <p:cNvCxnSpPr>
            <a:cxnSpLocks/>
          </p:cNvCxnSpPr>
          <p:nvPr/>
        </p:nvCxnSpPr>
        <p:spPr>
          <a:xfrm>
            <a:off x="6170749" y="2998454"/>
            <a:ext cx="571245" cy="0"/>
          </a:xfrm>
          <a:prstGeom prst="straightConnector1">
            <a:avLst/>
          </a:prstGeom>
          <a:ln w="38100">
            <a:gradFill>
              <a:gsLst>
                <a:gs pos="0">
                  <a:srgbClr val="E54892"/>
                </a:gs>
                <a:gs pos="100000">
                  <a:srgbClr val="8E3DD7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圖形 103">
            <a:extLst>
              <a:ext uri="{FF2B5EF4-FFF2-40B4-BE49-F238E27FC236}">
                <a16:creationId xmlns:a16="http://schemas.microsoft.com/office/drawing/2014/main" id="{9C751E83-C961-45D9-A5C6-ED5D36F591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02029" y="2656613"/>
            <a:ext cx="413886" cy="262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" name="圖形 104">
            <a:extLst>
              <a:ext uri="{FF2B5EF4-FFF2-40B4-BE49-F238E27FC236}">
                <a16:creationId xmlns:a16="http://schemas.microsoft.com/office/drawing/2014/main" id="{F511BB92-634F-4EDF-82FD-363F3BAF75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97183" y="2742931"/>
            <a:ext cx="413886" cy="262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6" name="圖形 105">
            <a:extLst>
              <a:ext uri="{FF2B5EF4-FFF2-40B4-BE49-F238E27FC236}">
                <a16:creationId xmlns:a16="http://schemas.microsoft.com/office/drawing/2014/main" id="{73DE6BA1-7443-4596-85D6-C1E51E9600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04030" y="2737505"/>
            <a:ext cx="413886" cy="262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7" name="圖形 106">
            <a:extLst>
              <a:ext uri="{FF2B5EF4-FFF2-40B4-BE49-F238E27FC236}">
                <a16:creationId xmlns:a16="http://schemas.microsoft.com/office/drawing/2014/main" id="{5F85A77A-E670-4533-B5B1-B52D9EDC4D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80747" y="2737914"/>
            <a:ext cx="357850" cy="238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圖形 107">
            <a:extLst>
              <a:ext uri="{FF2B5EF4-FFF2-40B4-BE49-F238E27FC236}">
                <a16:creationId xmlns:a16="http://schemas.microsoft.com/office/drawing/2014/main" id="{E37ED72F-7A7F-4E03-85E1-BF00DD8336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03091" y="2987957"/>
            <a:ext cx="144020" cy="2376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圖形 108">
            <a:extLst>
              <a:ext uri="{FF2B5EF4-FFF2-40B4-BE49-F238E27FC236}">
                <a16:creationId xmlns:a16="http://schemas.microsoft.com/office/drawing/2014/main" id="{21ECD8AB-C28F-4EBA-AFA8-353F4DE2B8C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3513404">
            <a:off x="8418604" y="2791414"/>
            <a:ext cx="135142" cy="79369"/>
          </a:xfrm>
          <a:prstGeom prst="rect">
            <a:avLst/>
          </a:prstGeom>
        </p:spPr>
      </p:pic>
      <p:pic>
        <p:nvPicPr>
          <p:cNvPr id="110" name="圖形 109">
            <a:extLst>
              <a:ext uri="{FF2B5EF4-FFF2-40B4-BE49-F238E27FC236}">
                <a16:creationId xmlns:a16="http://schemas.microsoft.com/office/drawing/2014/main" id="{B72D65DC-4D32-4A12-9FAB-E4A5AB6D5CF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7143720">
            <a:off x="8435538" y="3026610"/>
            <a:ext cx="135142" cy="79369"/>
          </a:xfrm>
          <a:prstGeom prst="rect">
            <a:avLst/>
          </a:prstGeom>
        </p:spPr>
      </p:pic>
      <p:pic>
        <p:nvPicPr>
          <p:cNvPr id="119" name="圖片 118" descr="一張含有 電子用品, 計算機 的圖片&#10;&#10;自動產生的描述">
            <a:extLst>
              <a:ext uri="{FF2B5EF4-FFF2-40B4-BE49-F238E27FC236}">
                <a16:creationId xmlns:a16="http://schemas.microsoft.com/office/drawing/2014/main" id="{760393A9-BD1E-4E41-ADDF-22FCA5CA0EE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224" y="2752748"/>
            <a:ext cx="189616" cy="262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0" name="圖片 119">
            <a:extLst>
              <a:ext uri="{FF2B5EF4-FFF2-40B4-BE49-F238E27FC236}">
                <a16:creationId xmlns:a16="http://schemas.microsoft.com/office/drawing/2014/main" id="{0B27646D-DF88-4FB0-A64F-9CF60F0473D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2771" y="2097648"/>
            <a:ext cx="2781423" cy="599941"/>
          </a:xfrm>
          <a:prstGeom prst="rect">
            <a:avLst/>
          </a:prstGeom>
        </p:spPr>
      </p:pic>
      <p:sp>
        <p:nvSpPr>
          <p:cNvPr id="111" name="矩形 110">
            <a:extLst>
              <a:ext uri="{FF2B5EF4-FFF2-40B4-BE49-F238E27FC236}">
                <a16:creationId xmlns:a16="http://schemas.microsoft.com/office/drawing/2014/main" id="{ED47C1A7-7259-4D49-A20F-C7FAE4BB8B69}"/>
              </a:ext>
            </a:extLst>
          </p:cNvPr>
          <p:cNvSpPr/>
          <p:nvPr/>
        </p:nvSpPr>
        <p:spPr>
          <a:xfrm>
            <a:off x="6627599" y="2141238"/>
            <a:ext cx="22349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Connect to home intranet</a:t>
            </a:r>
            <a:endParaRPr lang="zh-TW" altLang="en-US" sz="13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580310C2-7978-42EE-8943-9A87CE4F6D06}"/>
              </a:ext>
            </a:extLst>
          </p:cNvPr>
          <p:cNvSpPr/>
          <p:nvPr/>
        </p:nvSpPr>
        <p:spPr>
          <a:xfrm>
            <a:off x="6725069" y="2334885"/>
            <a:ext cx="213743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(All protected)</a:t>
            </a:r>
            <a:endParaRPr lang="zh-TW" altLang="en-US" sz="10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6C40544-F467-49C5-A864-FC0F5149E1A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0705" y="4177942"/>
            <a:ext cx="1221324" cy="590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3" name="矩形: 圓角 122">
            <a:extLst>
              <a:ext uri="{FF2B5EF4-FFF2-40B4-BE49-F238E27FC236}">
                <a16:creationId xmlns:a16="http://schemas.microsoft.com/office/drawing/2014/main" id="{E311F5F3-4768-48E5-B921-E8CF9B3B7A69}"/>
              </a:ext>
            </a:extLst>
          </p:cNvPr>
          <p:cNvSpPr/>
          <p:nvPr/>
        </p:nvSpPr>
        <p:spPr>
          <a:xfrm>
            <a:off x="1178220" y="3454073"/>
            <a:ext cx="415873" cy="1969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E45C4"/>
              </a:gs>
              <a:gs pos="0">
                <a:srgbClr val="9B3CB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714673D3-04EF-419E-89B0-DA3FE1A8EBCB}"/>
              </a:ext>
            </a:extLst>
          </p:cNvPr>
          <p:cNvSpPr/>
          <p:nvPr/>
        </p:nvSpPr>
        <p:spPr>
          <a:xfrm>
            <a:off x="1003333" y="3415562"/>
            <a:ext cx="754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15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</a:t>
            </a:r>
          </a:p>
        </p:txBody>
      </p:sp>
      <p:sp>
        <p:nvSpPr>
          <p:cNvPr id="128" name="矩形: 圓角 127">
            <a:extLst>
              <a:ext uri="{FF2B5EF4-FFF2-40B4-BE49-F238E27FC236}">
                <a16:creationId xmlns:a16="http://schemas.microsoft.com/office/drawing/2014/main" id="{26E924DA-EB8E-4CD1-A7A3-55EDA33D9238}"/>
              </a:ext>
            </a:extLst>
          </p:cNvPr>
          <p:cNvSpPr/>
          <p:nvPr/>
        </p:nvSpPr>
        <p:spPr>
          <a:xfrm>
            <a:off x="3282726" y="2583439"/>
            <a:ext cx="1289273" cy="1969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E45C4"/>
              </a:gs>
              <a:gs pos="0">
                <a:srgbClr val="9B3CB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23E2B858-2276-444B-A240-C0BC34463137}"/>
              </a:ext>
            </a:extLst>
          </p:cNvPr>
          <p:cNvSpPr/>
          <p:nvPr/>
        </p:nvSpPr>
        <p:spPr>
          <a:xfrm>
            <a:off x="3289460" y="2547260"/>
            <a:ext cx="1327216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15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TW" altLang="en-US" sz="1150" b="1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150" b="1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Service </a:t>
            </a:r>
            <a:r>
              <a:rPr lang="en-US" altLang="zh-TW" sz="115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IP</a:t>
            </a:r>
          </a:p>
        </p:txBody>
      </p:sp>
      <p:pic>
        <p:nvPicPr>
          <p:cNvPr id="130" name="圖形 129">
            <a:extLst>
              <a:ext uri="{FF2B5EF4-FFF2-40B4-BE49-F238E27FC236}">
                <a16:creationId xmlns:a16="http://schemas.microsoft.com/office/drawing/2014/main" id="{6593A8C1-A259-4197-A0A5-8A66C0AC12C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4164" y="3457291"/>
            <a:ext cx="520761" cy="473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1" name="矩形: 圓角 130">
            <a:extLst>
              <a:ext uri="{FF2B5EF4-FFF2-40B4-BE49-F238E27FC236}">
                <a16:creationId xmlns:a16="http://schemas.microsoft.com/office/drawing/2014/main" id="{3899E49A-7FA3-44BF-8862-A4405BDBF0ED}"/>
              </a:ext>
            </a:extLst>
          </p:cNvPr>
          <p:cNvSpPr/>
          <p:nvPr/>
        </p:nvSpPr>
        <p:spPr>
          <a:xfrm>
            <a:off x="3436283" y="3230819"/>
            <a:ext cx="1125360" cy="420152"/>
          </a:xfrm>
          <a:prstGeom prst="roundRect">
            <a:avLst>
              <a:gd name="adj" fmla="val 6314"/>
            </a:avLst>
          </a:prstGeom>
          <a:noFill/>
          <a:ln w="16510">
            <a:gradFill>
              <a:gsLst>
                <a:gs pos="1000">
                  <a:srgbClr val="2C6FD0"/>
                </a:gs>
                <a:gs pos="100000">
                  <a:srgbClr val="3B8CF2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2" name="矩形: 圓角 131">
            <a:extLst>
              <a:ext uri="{FF2B5EF4-FFF2-40B4-BE49-F238E27FC236}">
                <a16:creationId xmlns:a16="http://schemas.microsoft.com/office/drawing/2014/main" id="{AD25BABD-F21B-461A-A3E4-9DEBFB0301AE}"/>
              </a:ext>
            </a:extLst>
          </p:cNvPr>
          <p:cNvSpPr/>
          <p:nvPr/>
        </p:nvSpPr>
        <p:spPr>
          <a:xfrm>
            <a:off x="5028738" y="3346231"/>
            <a:ext cx="1125360" cy="420150"/>
          </a:xfrm>
          <a:prstGeom prst="roundRect">
            <a:avLst>
              <a:gd name="adj" fmla="val 6314"/>
            </a:avLst>
          </a:prstGeom>
          <a:noFill/>
          <a:ln w="16510">
            <a:gradFill>
              <a:gsLst>
                <a:gs pos="1000">
                  <a:srgbClr val="2C6FD0"/>
                </a:gs>
                <a:gs pos="100000">
                  <a:srgbClr val="3B8CF2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2" name="直線箭頭接點 30">
            <a:extLst>
              <a:ext uri="{FF2B5EF4-FFF2-40B4-BE49-F238E27FC236}">
                <a16:creationId xmlns:a16="http://schemas.microsoft.com/office/drawing/2014/main" id="{4B1BDCB8-9692-4896-895E-9B78E582FAB0}"/>
              </a:ext>
            </a:extLst>
          </p:cNvPr>
          <p:cNvCxnSpPr>
            <a:cxnSpLocks/>
          </p:cNvCxnSpPr>
          <p:nvPr/>
        </p:nvCxnSpPr>
        <p:spPr>
          <a:xfrm flipH="1">
            <a:off x="4545496" y="3511450"/>
            <a:ext cx="483705" cy="0"/>
          </a:xfrm>
          <a:prstGeom prst="straightConnector1">
            <a:avLst/>
          </a:prstGeom>
          <a:ln w="38100">
            <a:solidFill>
              <a:srgbClr val="2C6FD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: 圓角 133">
            <a:extLst>
              <a:ext uri="{FF2B5EF4-FFF2-40B4-BE49-F238E27FC236}">
                <a16:creationId xmlns:a16="http://schemas.microsoft.com/office/drawing/2014/main" id="{DA175AFA-56A9-4461-B802-09DB9B78CAE8}"/>
              </a:ext>
            </a:extLst>
          </p:cNvPr>
          <p:cNvSpPr/>
          <p:nvPr/>
        </p:nvSpPr>
        <p:spPr>
          <a:xfrm>
            <a:off x="1819804" y="4397279"/>
            <a:ext cx="1125360" cy="528458"/>
          </a:xfrm>
          <a:prstGeom prst="roundRect">
            <a:avLst>
              <a:gd name="adj" fmla="val 7749"/>
            </a:avLst>
          </a:prstGeom>
          <a:noFill/>
          <a:ln w="16510">
            <a:gradFill>
              <a:gsLst>
                <a:gs pos="1000">
                  <a:srgbClr val="2C6FD0"/>
                </a:gs>
                <a:gs pos="100000">
                  <a:srgbClr val="3B8CF2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5088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A3003F04-1FB8-470A-A58F-04B37AE5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735" r="35453"/>
          <a:stretch/>
        </p:blipFill>
        <p:spPr>
          <a:xfrm rot="10800000">
            <a:off x="0" y="2906067"/>
            <a:ext cx="7915422" cy="724137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sp>
        <p:nvSpPr>
          <p:cNvPr id="7" name="文字方塊 45">
            <a:extLst>
              <a:ext uri="{FF2B5EF4-FFF2-40B4-BE49-F238E27FC236}">
                <a16:creationId xmlns:a16="http://schemas.microsoft.com/office/drawing/2014/main" id="{4BEBABB4-0F6C-4879-9010-E509A1713A06}"/>
              </a:ext>
            </a:extLst>
          </p:cNvPr>
          <p:cNvSpPr txBox="1"/>
          <p:nvPr/>
        </p:nvSpPr>
        <p:spPr>
          <a:xfrm>
            <a:off x="2761832" y="3425693"/>
            <a:ext cx="923265" cy="215444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750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Firewall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D28FD41-2030-482E-A857-1DA6B929D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602" y="1442617"/>
            <a:ext cx="5852796" cy="121910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F6ACB3F-3714-4696-A3A2-5CBBDBF562EC}"/>
              </a:ext>
            </a:extLst>
          </p:cNvPr>
          <p:cNvSpPr/>
          <p:nvPr/>
        </p:nvSpPr>
        <p:spPr>
          <a:xfrm>
            <a:off x="3681536" y="2938281"/>
            <a:ext cx="195438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5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vFirewall</a:t>
            </a:r>
            <a:endParaRPr lang="zh-TW" altLang="en-US" sz="35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9CF1EBD5-1E4B-4335-A8A6-A55CCF3F0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8777" y="2970409"/>
            <a:ext cx="529308" cy="48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69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3DA01FF-C77F-4E3D-9E07-E304FD4D5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48" y="764383"/>
            <a:ext cx="6473686" cy="822960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announced soon</a:t>
            </a:r>
            <a:endParaRPr lang="zh-TW" altLang="en-US" sz="5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1342564-22CE-403F-A034-8517488A42A9}"/>
              </a:ext>
            </a:extLst>
          </p:cNvPr>
          <p:cNvSpPr/>
          <p:nvPr/>
        </p:nvSpPr>
        <p:spPr>
          <a:xfrm>
            <a:off x="1087902" y="637736"/>
            <a:ext cx="6404279" cy="1064456"/>
          </a:xfrm>
          <a:prstGeom prst="rect">
            <a:avLst/>
          </a:prstGeom>
          <a:noFill/>
          <a:ln w="19050">
            <a:gradFill>
              <a:gsLst>
                <a:gs pos="1000">
                  <a:schemeClr val="bg2">
                    <a:lumMod val="10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一張含有 建築物, 傘 的圖片&#10;&#10;自動產生的描述">
            <a:extLst>
              <a:ext uri="{FF2B5EF4-FFF2-40B4-BE49-F238E27FC236}">
                <a16:creationId xmlns:a16="http://schemas.microsoft.com/office/drawing/2014/main" id="{9CDA06EF-3E04-448D-8801-FD9FBBF686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233647"/>
            <a:ext cx="2438400" cy="36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79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4ECD0AF0-95E1-4823-8A53-0C44D2E14452}"/>
              </a:ext>
            </a:extLst>
          </p:cNvPr>
          <p:cNvSpPr/>
          <p:nvPr/>
        </p:nvSpPr>
        <p:spPr>
          <a:xfrm>
            <a:off x="1571945" y="1587608"/>
            <a:ext cx="1657237" cy="34831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9" name="矩形: 剪去對角角落 98">
            <a:extLst>
              <a:ext uri="{FF2B5EF4-FFF2-40B4-BE49-F238E27FC236}">
                <a16:creationId xmlns:a16="http://schemas.microsoft.com/office/drawing/2014/main" id="{EE825ADA-8086-4450-95ED-B9C2B4791D0C}"/>
              </a:ext>
            </a:extLst>
          </p:cNvPr>
          <p:cNvSpPr/>
          <p:nvPr/>
        </p:nvSpPr>
        <p:spPr>
          <a:xfrm rot="5400000">
            <a:off x="6847276" y="960715"/>
            <a:ext cx="1359283" cy="2874988"/>
          </a:xfrm>
          <a:prstGeom prst="snip2DiagRect">
            <a:avLst>
              <a:gd name="adj1" fmla="val 0"/>
              <a:gd name="adj2" fmla="val 11249"/>
            </a:avLst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2" name="圖片 6">
            <a:extLst>
              <a:ext uri="{FF2B5EF4-FFF2-40B4-BE49-F238E27FC236}">
                <a16:creationId xmlns:a16="http://schemas.microsoft.com/office/drawing/2014/main" id="{1BA9C796-6A2A-4F88-8070-0A35F28287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6265675" y="2936754"/>
            <a:ext cx="2227119" cy="71567"/>
          </a:xfrm>
          <a:prstGeom prst="rect">
            <a:avLst/>
          </a:prstGeom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AA315F96-43C5-48E0-B0F6-53968BA5506C}"/>
              </a:ext>
            </a:extLst>
          </p:cNvPr>
          <p:cNvSpPr/>
          <p:nvPr/>
        </p:nvSpPr>
        <p:spPr>
          <a:xfrm>
            <a:off x="6175255" y="1789470"/>
            <a:ext cx="2646734" cy="1174940"/>
          </a:xfrm>
          <a:prstGeom prst="rect">
            <a:avLst/>
          </a:prstGeom>
          <a:solidFill>
            <a:srgbClr val="569A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B54A6239-7B54-46B4-8361-CAE4496F01AC}"/>
              </a:ext>
            </a:extLst>
          </p:cNvPr>
          <p:cNvCxnSpPr>
            <a:cxnSpLocks/>
          </p:cNvCxnSpPr>
          <p:nvPr/>
        </p:nvCxnSpPr>
        <p:spPr>
          <a:xfrm flipH="1" flipV="1">
            <a:off x="5126341" y="1901058"/>
            <a:ext cx="7606" cy="1300912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: 剪去對角角落 64">
            <a:extLst>
              <a:ext uri="{FF2B5EF4-FFF2-40B4-BE49-F238E27FC236}">
                <a16:creationId xmlns:a16="http://schemas.microsoft.com/office/drawing/2014/main" id="{AD6FF038-1145-4180-9119-C9DD3002E81D}"/>
              </a:ext>
            </a:extLst>
          </p:cNvPr>
          <p:cNvSpPr/>
          <p:nvPr/>
        </p:nvSpPr>
        <p:spPr>
          <a:xfrm rot="5400000">
            <a:off x="2917303" y="990064"/>
            <a:ext cx="1000973" cy="6544700"/>
          </a:xfrm>
          <a:prstGeom prst="snip2DiagRect">
            <a:avLst>
              <a:gd name="adj1" fmla="val 0"/>
              <a:gd name="adj2" fmla="val 14266"/>
            </a:avLst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4" name="圖片 6">
            <a:extLst>
              <a:ext uri="{FF2B5EF4-FFF2-40B4-BE49-F238E27FC236}">
                <a16:creationId xmlns:a16="http://schemas.microsoft.com/office/drawing/2014/main" id="{A19D56C4-DA3A-4142-80C9-ED7C9F0E5D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4164754" y="4632745"/>
            <a:ext cx="2227119" cy="71567"/>
          </a:xfrm>
          <a:prstGeom prst="rect">
            <a:avLst/>
          </a:prstGeom>
        </p:spPr>
      </p:pic>
      <p:pic>
        <p:nvPicPr>
          <p:cNvPr id="63" name="圖片 6">
            <a:extLst>
              <a:ext uri="{FF2B5EF4-FFF2-40B4-BE49-F238E27FC236}">
                <a16:creationId xmlns:a16="http://schemas.microsoft.com/office/drawing/2014/main" id="{49AF7DCE-B660-4E71-8A6C-8096E65881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910151" y="4628776"/>
            <a:ext cx="2099930" cy="67480"/>
          </a:xfrm>
          <a:prstGeom prst="rect">
            <a:avLst/>
          </a:prstGeom>
        </p:spPr>
      </p:pic>
      <p:pic>
        <p:nvPicPr>
          <p:cNvPr id="61" name="圖片 6">
            <a:extLst>
              <a:ext uri="{FF2B5EF4-FFF2-40B4-BE49-F238E27FC236}">
                <a16:creationId xmlns:a16="http://schemas.microsoft.com/office/drawing/2014/main" id="{F6BE092A-B85E-42D1-B5A7-3E46DCFEDB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243110" y="4645234"/>
            <a:ext cx="1778477" cy="5715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E522DC3B-5C70-44EA-925E-6763FB9118F1}"/>
              </a:ext>
            </a:extLst>
          </p:cNvPr>
          <p:cNvSpPr/>
          <p:nvPr/>
        </p:nvSpPr>
        <p:spPr>
          <a:xfrm>
            <a:off x="2097900" y="3847198"/>
            <a:ext cx="1743477" cy="811573"/>
          </a:xfrm>
          <a:prstGeom prst="rect">
            <a:avLst/>
          </a:prstGeom>
          <a:solidFill>
            <a:srgbClr val="F5CA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A58E5433-CBD3-4F41-9B6F-890A764F6B9A}"/>
              </a:ext>
            </a:extLst>
          </p:cNvPr>
          <p:cNvSpPr/>
          <p:nvPr/>
        </p:nvSpPr>
        <p:spPr>
          <a:xfrm>
            <a:off x="3899419" y="3847197"/>
            <a:ext cx="2679957" cy="811573"/>
          </a:xfrm>
          <a:prstGeom prst="rect">
            <a:avLst/>
          </a:prstGeom>
          <a:solidFill>
            <a:srgbClr val="EB6C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D87BF7D-F268-4FF0-8286-86FB6513C123}"/>
              </a:ext>
            </a:extLst>
          </p:cNvPr>
          <p:cNvSpPr/>
          <p:nvPr/>
        </p:nvSpPr>
        <p:spPr>
          <a:xfrm>
            <a:off x="221783" y="3850717"/>
            <a:ext cx="1761077" cy="811573"/>
          </a:xfrm>
          <a:prstGeom prst="rect">
            <a:avLst/>
          </a:prstGeom>
          <a:solidFill>
            <a:srgbClr val="4DB7A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65623" y="183301"/>
            <a:ext cx="5978105" cy="564168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Multiple VLAN</a:t>
            </a:r>
            <a:endParaRPr lang="zh-TW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內容版面配置區 11">
            <a:extLst>
              <a:ext uri="{FF2B5EF4-FFF2-40B4-BE49-F238E27FC236}">
                <a16:creationId xmlns:a16="http://schemas.microsoft.com/office/drawing/2014/main" id="{D1418327-62A8-40BB-ACDA-B55A95AD8D8D}"/>
              </a:ext>
            </a:extLst>
          </p:cNvPr>
          <p:cNvSpPr txBox="1">
            <a:spLocks/>
          </p:cNvSpPr>
          <p:nvPr/>
        </p:nvSpPr>
        <p:spPr>
          <a:xfrm>
            <a:off x="265623" y="1052664"/>
            <a:ext cx="9197759" cy="8135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b="1" dirty="0">
                <a:solidFill>
                  <a:srgbClr val="001642"/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The strong weapon for SMB / Enterprise network:  VLAN trunk</a:t>
            </a:r>
            <a:endParaRPr lang="zh-TW" altLang="en-US" sz="2000" b="1" dirty="0">
              <a:solidFill>
                <a:srgbClr val="0016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1E74201-3B08-405C-AEF2-C875C33BC4A0}"/>
              </a:ext>
            </a:extLst>
          </p:cNvPr>
          <p:cNvSpPr/>
          <p:nvPr/>
        </p:nvSpPr>
        <p:spPr>
          <a:xfrm>
            <a:off x="2597463" y="2718158"/>
            <a:ext cx="1391304" cy="35969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8E3FF"/>
              </a:gs>
              <a:gs pos="0">
                <a:srgbClr val="7059E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6A03A90-BB22-4EC0-B4A5-0BB10B14FC3D}"/>
              </a:ext>
            </a:extLst>
          </p:cNvPr>
          <p:cNvSpPr/>
          <p:nvPr/>
        </p:nvSpPr>
        <p:spPr>
          <a:xfrm>
            <a:off x="2706648" y="2708243"/>
            <a:ext cx="13913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Switch</a:t>
            </a:r>
            <a:endParaRPr lang="zh-TW" altLang="en-US" sz="15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3A5EA559-DD6E-4D7B-B05B-FC44F991B683}"/>
              </a:ext>
            </a:extLst>
          </p:cNvPr>
          <p:cNvCxnSpPr>
            <a:cxnSpLocks/>
          </p:cNvCxnSpPr>
          <p:nvPr/>
        </p:nvCxnSpPr>
        <p:spPr>
          <a:xfrm flipV="1">
            <a:off x="467888" y="3293322"/>
            <a:ext cx="646145" cy="768938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9200D087-2035-463B-9767-8B36C4562607}"/>
              </a:ext>
            </a:extLst>
          </p:cNvPr>
          <p:cNvCxnSpPr>
            <a:cxnSpLocks/>
          </p:cNvCxnSpPr>
          <p:nvPr/>
        </p:nvCxnSpPr>
        <p:spPr>
          <a:xfrm flipV="1">
            <a:off x="1068357" y="3497632"/>
            <a:ext cx="0" cy="709621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圖形 29">
            <a:extLst>
              <a:ext uri="{FF2B5EF4-FFF2-40B4-BE49-F238E27FC236}">
                <a16:creationId xmlns:a16="http://schemas.microsoft.com/office/drawing/2014/main" id="{940A45DC-C9DA-49D5-BD72-A6F7BC68A9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570" y="4003748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1" descr="一張含有 電子用品, 計算機 的圖片&#10;&#10;自動產生的描述">
            <a:extLst>
              <a:ext uri="{FF2B5EF4-FFF2-40B4-BE49-F238E27FC236}">
                <a16:creationId xmlns:a16="http://schemas.microsoft.com/office/drawing/2014/main" id="{C4602EFC-8DAB-4801-96E4-F1B8E08A61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75" y="4018793"/>
            <a:ext cx="231874" cy="321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手繪多邊形: 圖案 27">
            <a:extLst>
              <a:ext uri="{FF2B5EF4-FFF2-40B4-BE49-F238E27FC236}">
                <a16:creationId xmlns:a16="http://schemas.microsoft.com/office/drawing/2014/main" id="{16555A46-3CB8-4C0E-828C-81CD91A176C6}"/>
              </a:ext>
            </a:extLst>
          </p:cNvPr>
          <p:cNvSpPr/>
          <p:nvPr/>
        </p:nvSpPr>
        <p:spPr>
          <a:xfrm>
            <a:off x="3054853" y="4706171"/>
            <a:ext cx="548740" cy="236426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1" kern="1200">
                <a:solidFill>
                  <a:srgbClr val="09F3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10F</a:t>
            </a:r>
            <a:r>
              <a:rPr lang="en-US" sz="1600" b="1" kern="1200">
                <a:solidFill>
                  <a:srgbClr val="09F3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75" name="圖形 74">
            <a:extLst>
              <a:ext uri="{FF2B5EF4-FFF2-40B4-BE49-F238E27FC236}">
                <a16:creationId xmlns:a16="http://schemas.microsoft.com/office/drawing/2014/main" id="{3A128E4C-D462-4C58-9D02-68B0DA7256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6864" y="3819599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2" name="直線接點 81">
            <a:extLst>
              <a:ext uri="{FF2B5EF4-FFF2-40B4-BE49-F238E27FC236}">
                <a16:creationId xmlns:a16="http://schemas.microsoft.com/office/drawing/2014/main" id="{3DEE55A1-450F-4D02-8779-724D7492CCCF}"/>
              </a:ext>
            </a:extLst>
          </p:cNvPr>
          <p:cNvCxnSpPr>
            <a:cxnSpLocks/>
          </p:cNvCxnSpPr>
          <p:nvPr/>
        </p:nvCxnSpPr>
        <p:spPr>
          <a:xfrm flipH="1" flipV="1">
            <a:off x="1146442" y="3483044"/>
            <a:ext cx="646145" cy="768938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形 32">
            <a:extLst>
              <a:ext uri="{FF2B5EF4-FFF2-40B4-BE49-F238E27FC236}">
                <a16:creationId xmlns:a16="http://schemas.microsoft.com/office/drawing/2014/main" id="{64874895-03AB-429F-AB86-04D5A7D9C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1880" y="4000496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3" name="直線接點 82">
            <a:extLst>
              <a:ext uri="{FF2B5EF4-FFF2-40B4-BE49-F238E27FC236}">
                <a16:creationId xmlns:a16="http://schemas.microsoft.com/office/drawing/2014/main" id="{4F8E7180-05A6-4BD3-9FB6-5E2B69C6AB0F}"/>
              </a:ext>
            </a:extLst>
          </p:cNvPr>
          <p:cNvCxnSpPr>
            <a:cxnSpLocks/>
          </p:cNvCxnSpPr>
          <p:nvPr/>
        </p:nvCxnSpPr>
        <p:spPr>
          <a:xfrm flipV="1">
            <a:off x="2306045" y="3454001"/>
            <a:ext cx="646145" cy="768938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9E6E3600-87CB-4988-8FA8-02FB360FE869}"/>
              </a:ext>
            </a:extLst>
          </p:cNvPr>
          <p:cNvCxnSpPr>
            <a:cxnSpLocks/>
          </p:cNvCxnSpPr>
          <p:nvPr/>
        </p:nvCxnSpPr>
        <p:spPr>
          <a:xfrm flipV="1">
            <a:off x="2979357" y="3483044"/>
            <a:ext cx="0" cy="709621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接點 84">
            <a:extLst>
              <a:ext uri="{FF2B5EF4-FFF2-40B4-BE49-F238E27FC236}">
                <a16:creationId xmlns:a16="http://schemas.microsoft.com/office/drawing/2014/main" id="{8439922A-F595-4B8A-AF2A-1472899BB071}"/>
              </a:ext>
            </a:extLst>
          </p:cNvPr>
          <p:cNvCxnSpPr>
            <a:cxnSpLocks/>
          </p:cNvCxnSpPr>
          <p:nvPr/>
        </p:nvCxnSpPr>
        <p:spPr>
          <a:xfrm flipH="1" flipV="1">
            <a:off x="3042573" y="3478872"/>
            <a:ext cx="646145" cy="768938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圖形 54">
            <a:extLst>
              <a:ext uri="{FF2B5EF4-FFF2-40B4-BE49-F238E27FC236}">
                <a16:creationId xmlns:a16="http://schemas.microsoft.com/office/drawing/2014/main" id="{DF60F586-0AD3-4B3F-9A34-F6990AD2BA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0110" y="4081757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圖片 55" descr="一張含有 電子用品, 計算機 的圖片&#10;&#10;自動產生的描述">
            <a:extLst>
              <a:ext uri="{FF2B5EF4-FFF2-40B4-BE49-F238E27FC236}">
                <a16:creationId xmlns:a16="http://schemas.microsoft.com/office/drawing/2014/main" id="{614217C6-49D9-4574-8D35-FAC937B9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420" y="4096802"/>
            <a:ext cx="231874" cy="321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C36FD39F-B8C2-4E74-8DB3-EE5BAFACE5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86732" y="4078505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00C4F380-E1B9-4B1F-BE3B-59E5DC7A9259}"/>
              </a:ext>
            </a:extLst>
          </p:cNvPr>
          <p:cNvCxnSpPr>
            <a:cxnSpLocks/>
          </p:cNvCxnSpPr>
          <p:nvPr/>
        </p:nvCxnSpPr>
        <p:spPr>
          <a:xfrm flipV="1">
            <a:off x="4168600" y="3451483"/>
            <a:ext cx="646145" cy="768938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>
            <a:extLst>
              <a:ext uri="{FF2B5EF4-FFF2-40B4-BE49-F238E27FC236}">
                <a16:creationId xmlns:a16="http://schemas.microsoft.com/office/drawing/2014/main" id="{A78865AE-D70C-4F8C-B61B-305CCA6BBEF5}"/>
              </a:ext>
            </a:extLst>
          </p:cNvPr>
          <p:cNvCxnSpPr>
            <a:cxnSpLocks/>
          </p:cNvCxnSpPr>
          <p:nvPr/>
        </p:nvCxnSpPr>
        <p:spPr>
          <a:xfrm flipV="1">
            <a:off x="4841912" y="3409627"/>
            <a:ext cx="0" cy="780521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107E1B38-537C-41AC-B65E-15A5E708D29A}"/>
              </a:ext>
            </a:extLst>
          </p:cNvPr>
          <p:cNvCxnSpPr>
            <a:cxnSpLocks/>
          </p:cNvCxnSpPr>
          <p:nvPr/>
        </p:nvCxnSpPr>
        <p:spPr>
          <a:xfrm flipH="1" flipV="1">
            <a:off x="4889953" y="3476355"/>
            <a:ext cx="587962" cy="831018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圖形 68">
            <a:extLst>
              <a:ext uri="{FF2B5EF4-FFF2-40B4-BE49-F238E27FC236}">
                <a16:creationId xmlns:a16="http://schemas.microsoft.com/office/drawing/2014/main" id="{E6D16B35-75AB-49DB-8572-897A46610C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0081" y="4003748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B3C3865B-C1C8-404D-AA51-B8C7661CD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5514" y="4000496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EBE661EB-14AA-4EC2-AF7B-EE3076DE65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57288" y="3994448"/>
            <a:ext cx="469388" cy="312925"/>
          </a:xfrm>
          <a:prstGeom prst="rect">
            <a:avLst/>
          </a:prstGeom>
        </p:spPr>
      </p:pic>
      <p:pic>
        <p:nvPicPr>
          <p:cNvPr id="91" name="圖形 90">
            <a:extLst>
              <a:ext uri="{FF2B5EF4-FFF2-40B4-BE49-F238E27FC236}">
                <a16:creationId xmlns:a16="http://schemas.microsoft.com/office/drawing/2014/main" id="{B73B0842-A86E-4EAC-A649-0F75FFAC2E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89426" y="4254219"/>
            <a:ext cx="188909" cy="311700"/>
          </a:xfrm>
          <a:prstGeom prst="rect">
            <a:avLst/>
          </a:prstGeom>
        </p:spPr>
      </p:pic>
      <p:pic>
        <p:nvPicPr>
          <p:cNvPr id="95" name="圖形 94">
            <a:extLst>
              <a:ext uri="{FF2B5EF4-FFF2-40B4-BE49-F238E27FC236}">
                <a16:creationId xmlns:a16="http://schemas.microsoft.com/office/drawing/2014/main" id="{F829613B-9B2F-4ADE-812B-4311208A8A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3513404">
            <a:off x="5730526" y="4043172"/>
            <a:ext cx="177264" cy="104107"/>
          </a:xfrm>
          <a:prstGeom prst="rect">
            <a:avLst/>
          </a:prstGeom>
        </p:spPr>
      </p:pic>
      <p:pic>
        <p:nvPicPr>
          <p:cNvPr id="96" name="圖形 95">
            <a:extLst>
              <a:ext uri="{FF2B5EF4-FFF2-40B4-BE49-F238E27FC236}">
                <a16:creationId xmlns:a16="http://schemas.microsoft.com/office/drawing/2014/main" id="{B82D6AA4-B46C-4A9A-9BBE-35A6CA3F64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143720">
            <a:off x="5765448" y="4288274"/>
            <a:ext cx="177264" cy="104107"/>
          </a:xfrm>
          <a:prstGeom prst="rect">
            <a:avLst/>
          </a:prstGeom>
        </p:spPr>
      </p:pic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9CEDCE22-E192-4B23-8DFD-E2A294FFC225}"/>
              </a:ext>
            </a:extLst>
          </p:cNvPr>
          <p:cNvCxnSpPr>
            <a:cxnSpLocks/>
            <a:endCxn id="98" idx="0"/>
          </p:cNvCxnSpPr>
          <p:nvPr/>
        </p:nvCxnSpPr>
        <p:spPr>
          <a:xfrm flipH="1" flipV="1">
            <a:off x="1169264" y="1824334"/>
            <a:ext cx="7606" cy="1300912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圖形 96">
            <a:extLst>
              <a:ext uri="{FF2B5EF4-FFF2-40B4-BE49-F238E27FC236}">
                <a16:creationId xmlns:a16="http://schemas.microsoft.com/office/drawing/2014/main" id="{69AA97AC-29FA-49B5-B028-566F10DBDB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56401" y="1589468"/>
            <a:ext cx="907870" cy="591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矩形 97">
            <a:extLst>
              <a:ext uri="{FF2B5EF4-FFF2-40B4-BE49-F238E27FC236}">
                <a16:creationId xmlns:a16="http://schemas.microsoft.com/office/drawing/2014/main" id="{28F8A955-9C61-4296-97BB-3AFA4EF1D66D}"/>
              </a:ext>
            </a:extLst>
          </p:cNvPr>
          <p:cNvSpPr/>
          <p:nvPr/>
        </p:nvSpPr>
        <p:spPr>
          <a:xfrm>
            <a:off x="729872" y="1824334"/>
            <a:ext cx="7296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9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LAN/WAN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5F1AD83-5EFA-4D67-AA65-0DB48D5E0051}"/>
              </a:ext>
            </a:extLst>
          </p:cNvPr>
          <p:cNvSpPr/>
          <p:nvPr/>
        </p:nvSpPr>
        <p:spPr>
          <a:xfrm>
            <a:off x="29089" y="2466861"/>
            <a:ext cx="7841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8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Router</a:t>
            </a:r>
          </a:p>
          <a:p>
            <a:pPr algn="r"/>
            <a:r>
              <a:rPr lang="en-US" altLang="zh-TW" sz="7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192.168.0.1/16</a:t>
            </a:r>
            <a:endParaRPr lang="zh-TW" altLang="en-US" sz="7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ED00904-8AD6-4C31-9162-342645C63B7C}"/>
              </a:ext>
            </a:extLst>
          </p:cNvPr>
          <p:cNvSpPr/>
          <p:nvPr/>
        </p:nvSpPr>
        <p:spPr>
          <a:xfrm>
            <a:off x="201768" y="4356026"/>
            <a:ext cx="1743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 10 Sales</a:t>
            </a:r>
          </a:p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192.168.10.1/24</a:t>
            </a:r>
            <a:endParaRPr lang="zh-TW" altLang="en-US" sz="7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F654B29C-79B6-4021-809D-41D8359C2EEA}"/>
              </a:ext>
            </a:extLst>
          </p:cNvPr>
          <p:cNvSpPr/>
          <p:nvPr/>
        </p:nvSpPr>
        <p:spPr>
          <a:xfrm>
            <a:off x="2105369" y="4367617"/>
            <a:ext cx="1743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 20 Finance</a:t>
            </a:r>
            <a:b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192.168.20.1/24</a:t>
            </a:r>
            <a:endParaRPr lang="zh-TW" altLang="en-US" sz="7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1F35C0B1-0D5B-489E-8A85-CAE606C74229}"/>
              </a:ext>
            </a:extLst>
          </p:cNvPr>
          <p:cNvSpPr/>
          <p:nvPr/>
        </p:nvSpPr>
        <p:spPr>
          <a:xfrm>
            <a:off x="4258845" y="4344356"/>
            <a:ext cx="17434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 30 Marketing 192.168.30.1/24</a:t>
            </a:r>
            <a:endParaRPr lang="zh-TW" alt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10D1908C-1B43-48D6-ACF7-29CA7458FE91}"/>
              </a:ext>
            </a:extLst>
          </p:cNvPr>
          <p:cNvCxnSpPr>
            <a:cxnSpLocks/>
          </p:cNvCxnSpPr>
          <p:nvPr/>
        </p:nvCxnSpPr>
        <p:spPr>
          <a:xfrm flipH="1" flipV="1">
            <a:off x="2269125" y="1962409"/>
            <a:ext cx="7606" cy="1300912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 descr="一張含有 監視器, 室內 的圖片&#10;&#10;自動產生的描述">
            <a:extLst>
              <a:ext uri="{FF2B5EF4-FFF2-40B4-BE49-F238E27FC236}">
                <a16:creationId xmlns:a16="http://schemas.microsoft.com/office/drawing/2014/main" id="{CDCF2303-4D57-4FCA-8975-D293BFC626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490" y="1853667"/>
            <a:ext cx="1051428" cy="657143"/>
          </a:xfrm>
          <a:prstGeom prst="rect">
            <a:avLst/>
          </a:prstGeom>
        </p:spPr>
      </p:pic>
      <p:sp>
        <p:nvSpPr>
          <p:cNvPr id="62" name="矩形 61">
            <a:extLst>
              <a:ext uri="{FF2B5EF4-FFF2-40B4-BE49-F238E27FC236}">
                <a16:creationId xmlns:a16="http://schemas.microsoft.com/office/drawing/2014/main" id="{EA347A58-F573-4213-B370-1FC07F1DD8EC}"/>
              </a:ext>
            </a:extLst>
          </p:cNvPr>
          <p:cNvSpPr/>
          <p:nvPr/>
        </p:nvSpPr>
        <p:spPr>
          <a:xfrm>
            <a:off x="1519727" y="1577344"/>
            <a:ext cx="17094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Servers:  </a:t>
            </a:r>
            <a:br>
              <a:rPr lang="en-US" altLang="zh-TW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VLANs: 1 &amp; 10 &amp; 20 &amp; 30 &amp; 40</a:t>
            </a:r>
            <a:endParaRPr lang="zh-TW" altLang="en-US" sz="7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32F9EE2-E93F-44DE-930E-8AA58EACEA34}"/>
              </a:ext>
            </a:extLst>
          </p:cNvPr>
          <p:cNvSpPr/>
          <p:nvPr/>
        </p:nvSpPr>
        <p:spPr>
          <a:xfrm>
            <a:off x="3369599" y="2384408"/>
            <a:ext cx="5998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 1</a:t>
            </a:r>
          </a:p>
          <a:p>
            <a:pPr algn="r"/>
            <a:r>
              <a:rPr lang="en-US" altLang="zh-TW" sz="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(Default)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70F90B7B-026E-4076-B90A-EAEA864E95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76297" y="2458878"/>
            <a:ext cx="669579" cy="303543"/>
          </a:xfrm>
          <a:prstGeom prst="rect">
            <a:avLst/>
          </a:prstGeom>
        </p:spPr>
      </p:pic>
      <p:pic>
        <p:nvPicPr>
          <p:cNvPr id="79" name="圖形 78">
            <a:extLst>
              <a:ext uri="{FF2B5EF4-FFF2-40B4-BE49-F238E27FC236}">
                <a16:creationId xmlns:a16="http://schemas.microsoft.com/office/drawing/2014/main" id="{74D35BD1-9E68-41D8-9AFF-1EC8C47EFA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9797137">
            <a:off x="8488533" y="2332542"/>
            <a:ext cx="177264" cy="104107"/>
          </a:xfrm>
          <a:prstGeom prst="rect">
            <a:avLst/>
          </a:prstGeom>
        </p:spPr>
      </p:pic>
      <p:pic>
        <p:nvPicPr>
          <p:cNvPr id="80" name="圖形 79">
            <a:extLst>
              <a:ext uri="{FF2B5EF4-FFF2-40B4-BE49-F238E27FC236}">
                <a16:creationId xmlns:a16="http://schemas.microsoft.com/office/drawing/2014/main" id="{1A9C9D68-EA30-412C-82E9-5D0E86D65B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906208">
            <a:off x="8077550" y="2338124"/>
            <a:ext cx="177264" cy="104107"/>
          </a:xfrm>
          <a:prstGeom prst="rect">
            <a:avLst/>
          </a:prstGeom>
        </p:spPr>
      </p:pic>
      <p:pic>
        <p:nvPicPr>
          <p:cNvPr id="81" name="圖形 80">
            <a:extLst>
              <a:ext uri="{FF2B5EF4-FFF2-40B4-BE49-F238E27FC236}">
                <a16:creationId xmlns:a16="http://schemas.microsoft.com/office/drawing/2014/main" id="{76E553DF-DE46-44B0-89F8-780EE2E0F2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9363" y="2506102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圖形 88">
            <a:extLst>
              <a:ext uri="{FF2B5EF4-FFF2-40B4-BE49-F238E27FC236}">
                <a16:creationId xmlns:a16="http://schemas.microsoft.com/office/drawing/2014/main" id="{6BBE6E93-FE18-4A64-B1FF-4B0C1C4450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49321" y="2522489"/>
            <a:ext cx="188909" cy="311700"/>
          </a:xfrm>
          <a:prstGeom prst="rect">
            <a:avLst/>
          </a:prstGeom>
        </p:spPr>
      </p:pic>
      <p:sp>
        <p:nvSpPr>
          <p:cNvPr id="90" name="矩形 89">
            <a:extLst>
              <a:ext uri="{FF2B5EF4-FFF2-40B4-BE49-F238E27FC236}">
                <a16:creationId xmlns:a16="http://schemas.microsoft.com/office/drawing/2014/main" id="{AD141075-F7FD-4CFC-8C24-1AF5386E9A09}"/>
              </a:ext>
            </a:extLst>
          </p:cNvPr>
          <p:cNvSpPr/>
          <p:nvPr/>
        </p:nvSpPr>
        <p:spPr>
          <a:xfrm>
            <a:off x="5942634" y="2472719"/>
            <a:ext cx="17434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 40   R&amp;D</a:t>
            </a:r>
          </a:p>
          <a:p>
            <a:pPr algn="ctr"/>
            <a:r>
              <a:rPr lang="en-US" altLang="zh-TW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192.168.40.1/24</a:t>
            </a:r>
            <a:endParaRPr lang="zh-TW" alt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手繪多邊形: 圖案 27">
            <a:extLst>
              <a:ext uri="{FF2B5EF4-FFF2-40B4-BE49-F238E27FC236}">
                <a16:creationId xmlns:a16="http://schemas.microsoft.com/office/drawing/2014/main" id="{F9BCD988-008C-4117-8586-36E0F3AAD5EA}"/>
              </a:ext>
            </a:extLst>
          </p:cNvPr>
          <p:cNvSpPr/>
          <p:nvPr/>
        </p:nvSpPr>
        <p:spPr>
          <a:xfrm>
            <a:off x="7274873" y="2920479"/>
            <a:ext cx="525220" cy="236426"/>
          </a:xfrm>
          <a:custGeom>
            <a:avLst/>
            <a:gdLst>
              <a:gd name="connsiteX0" fmla="*/ 0 w 741270"/>
              <a:gd name="connsiteY0" fmla="*/ 49165 h 491649"/>
              <a:gd name="connsiteX1" fmla="*/ 49165 w 741270"/>
              <a:gd name="connsiteY1" fmla="*/ 0 h 491649"/>
              <a:gd name="connsiteX2" fmla="*/ 692105 w 741270"/>
              <a:gd name="connsiteY2" fmla="*/ 0 h 491649"/>
              <a:gd name="connsiteX3" fmla="*/ 741270 w 741270"/>
              <a:gd name="connsiteY3" fmla="*/ 49165 h 491649"/>
              <a:gd name="connsiteX4" fmla="*/ 741270 w 741270"/>
              <a:gd name="connsiteY4" fmla="*/ 442484 h 491649"/>
              <a:gd name="connsiteX5" fmla="*/ 692105 w 741270"/>
              <a:gd name="connsiteY5" fmla="*/ 491649 h 491649"/>
              <a:gd name="connsiteX6" fmla="*/ 49165 w 741270"/>
              <a:gd name="connsiteY6" fmla="*/ 491649 h 491649"/>
              <a:gd name="connsiteX7" fmla="*/ 0 w 741270"/>
              <a:gd name="connsiteY7" fmla="*/ 442484 h 491649"/>
              <a:gd name="connsiteX8" fmla="*/ 0 w 741270"/>
              <a:gd name="connsiteY8" fmla="*/ 49165 h 49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270" h="491649">
                <a:moveTo>
                  <a:pt x="0" y="49165"/>
                </a:moveTo>
                <a:cubicBezTo>
                  <a:pt x="0" y="22012"/>
                  <a:pt x="22012" y="0"/>
                  <a:pt x="49165" y="0"/>
                </a:cubicBezTo>
                <a:lnTo>
                  <a:pt x="692105" y="0"/>
                </a:lnTo>
                <a:cubicBezTo>
                  <a:pt x="719258" y="0"/>
                  <a:pt x="741270" y="22012"/>
                  <a:pt x="741270" y="49165"/>
                </a:cubicBezTo>
                <a:lnTo>
                  <a:pt x="741270" y="442484"/>
                </a:lnTo>
                <a:cubicBezTo>
                  <a:pt x="741270" y="469637"/>
                  <a:pt x="719258" y="491649"/>
                  <a:pt x="692105" y="491649"/>
                </a:cubicBezTo>
                <a:lnTo>
                  <a:pt x="49165" y="491649"/>
                </a:lnTo>
                <a:cubicBezTo>
                  <a:pt x="22012" y="491649"/>
                  <a:pt x="0" y="469637"/>
                  <a:pt x="0" y="442484"/>
                </a:cubicBezTo>
                <a:lnTo>
                  <a:pt x="0" y="491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880" tIns="34720" rIns="44880" bIns="3472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500" b="1" kern="1200">
                <a:solidFill>
                  <a:srgbClr val="09F3FF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11F</a:t>
            </a:r>
            <a:r>
              <a:rPr lang="en-US" sz="1600" b="1" kern="1200">
                <a:solidFill>
                  <a:srgbClr val="09F3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25CC6189-D5CF-4395-8338-F5EC6C626AA4}"/>
              </a:ext>
            </a:extLst>
          </p:cNvPr>
          <p:cNvCxnSpPr>
            <a:cxnSpLocks/>
          </p:cNvCxnSpPr>
          <p:nvPr/>
        </p:nvCxnSpPr>
        <p:spPr>
          <a:xfrm rot="16200000" flipH="1">
            <a:off x="6639181" y="353560"/>
            <a:ext cx="254711" cy="3280391"/>
          </a:xfrm>
          <a:prstGeom prst="bentConnector4">
            <a:avLst>
              <a:gd name="adj1" fmla="val -89749"/>
              <a:gd name="adj2" fmla="val 99264"/>
            </a:avLst>
          </a:prstGeom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圖形 76">
            <a:extLst>
              <a:ext uri="{FF2B5EF4-FFF2-40B4-BE49-F238E27FC236}">
                <a16:creationId xmlns:a16="http://schemas.microsoft.com/office/drawing/2014/main" id="{98AAAC7A-81E5-4FE4-B3BB-D99BCB419A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19160" y="1912295"/>
            <a:ext cx="469388" cy="312925"/>
          </a:xfrm>
          <a:prstGeom prst="rect">
            <a:avLst/>
          </a:prstGeom>
        </p:spPr>
      </p:pic>
      <p:cxnSp>
        <p:nvCxnSpPr>
          <p:cNvPr id="104" name="直線接點 103">
            <a:extLst>
              <a:ext uri="{FF2B5EF4-FFF2-40B4-BE49-F238E27FC236}">
                <a16:creationId xmlns:a16="http://schemas.microsoft.com/office/drawing/2014/main" id="{DBBCED10-AD8C-422F-811C-418B6110EAC0}"/>
              </a:ext>
            </a:extLst>
          </p:cNvPr>
          <p:cNvCxnSpPr>
            <a:cxnSpLocks/>
          </p:cNvCxnSpPr>
          <p:nvPr/>
        </p:nvCxnSpPr>
        <p:spPr>
          <a:xfrm flipV="1">
            <a:off x="7612665" y="1629084"/>
            <a:ext cx="0" cy="492027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接點 104">
            <a:extLst>
              <a:ext uri="{FF2B5EF4-FFF2-40B4-BE49-F238E27FC236}">
                <a16:creationId xmlns:a16="http://schemas.microsoft.com/office/drawing/2014/main" id="{D3C4A3B8-CA3F-49A0-AE61-CF3C02650988}"/>
              </a:ext>
            </a:extLst>
          </p:cNvPr>
          <p:cNvCxnSpPr>
            <a:cxnSpLocks/>
          </p:cNvCxnSpPr>
          <p:nvPr/>
        </p:nvCxnSpPr>
        <p:spPr>
          <a:xfrm flipV="1">
            <a:off x="7113211" y="1639039"/>
            <a:ext cx="0" cy="492027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接點 105">
            <a:extLst>
              <a:ext uri="{FF2B5EF4-FFF2-40B4-BE49-F238E27FC236}">
                <a16:creationId xmlns:a16="http://schemas.microsoft.com/office/drawing/2014/main" id="{BAD9DFA1-7940-449B-AA78-CF321952069E}"/>
              </a:ext>
            </a:extLst>
          </p:cNvPr>
          <p:cNvCxnSpPr>
            <a:cxnSpLocks/>
          </p:cNvCxnSpPr>
          <p:nvPr/>
        </p:nvCxnSpPr>
        <p:spPr>
          <a:xfrm flipV="1">
            <a:off x="6738147" y="1639038"/>
            <a:ext cx="0" cy="492027"/>
          </a:xfrm>
          <a:prstGeom prst="line">
            <a:avLst/>
          </a:prstGeom>
          <a:ln w="12700">
            <a:gradFill>
              <a:gsLst>
                <a:gs pos="1000">
                  <a:schemeClr val="bg2">
                    <a:lumMod val="2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圖形 71">
            <a:extLst>
              <a:ext uri="{FF2B5EF4-FFF2-40B4-BE49-F238E27FC236}">
                <a16:creationId xmlns:a16="http://schemas.microsoft.com/office/drawing/2014/main" id="{396983A2-0591-46F1-978C-85222568E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9703" y="1938127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632FE148-F045-4773-BC45-A29D826F2C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79235" y="1937928"/>
            <a:ext cx="542889" cy="34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6" name="圖片 75" descr="一張含有 電子用品, 計算機 的圖片&#10;&#10;自動產生的描述">
            <a:extLst>
              <a:ext uri="{FF2B5EF4-FFF2-40B4-BE49-F238E27FC236}">
                <a16:creationId xmlns:a16="http://schemas.microsoft.com/office/drawing/2014/main" id="{6BFACC76-01A5-4DA8-A3E3-E67CB418F3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274" y="1944455"/>
            <a:ext cx="231874" cy="321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165B586-3A0A-461B-8313-EA98AA3913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97" y="3014032"/>
            <a:ext cx="4842534" cy="48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矩形: 圓角 101">
            <a:extLst>
              <a:ext uri="{FF2B5EF4-FFF2-40B4-BE49-F238E27FC236}">
                <a16:creationId xmlns:a16="http://schemas.microsoft.com/office/drawing/2014/main" id="{FEF88EBD-FA5D-4D95-AD2D-8F78F60A6583}"/>
              </a:ext>
            </a:extLst>
          </p:cNvPr>
          <p:cNvSpPr/>
          <p:nvPr/>
        </p:nvSpPr>
        <p:spPr>
          <a:xfrm>
            <a:off x="1982861" y="2837831"/>
            <a:ext cx="515972" cy="34831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E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86590A03-49D0-4938-BEC7-94FE6712D8A2}"/>
              </a:ext>
            </a:extLst>
          </p:cNvPr>
          <p:cNvSpPr/>
          <p:nvPr/>
        </p:nvSpPr>
        <p:spPr>
          <a:xfrm>
            <a:off x="1956030" y="2845883"/>
            <a:ext cx="5235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</a:t>
            </a:r>
          </a:p>
          <a:p>
            <a:pPr algn="r"/>
            <a:r>
              <a:rPr lang="en-US" altLang="zh-TW" sz="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Trunk</a:t>
            </a:r>
          </a:p>
        </p:txBody>
      </p:sp>
      <p:pic>
        <p:nvPicPr>
          <p:cNvPr id="93" name="圖片 92">
            <a:extLst>
              <a:ext uri="{FF2B5EF4-FFF2-40B4-BE49-F238E27FC236}">
                <a16:creationId xmlns:a16="http://schemas.microsoft.com/office/drawing/2014/main" id="{F444680D-A3CF-4053-AF6A-638B24C9BD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60" y="2417975"/>
            <a:ext cx="686013" cy="331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圖形 69">
            <a:extLst>
              <a:ext uri="{FF2B5EF4-FFF2-40B4-BE49-F238E27FC236}">
                <a16:creationId xmlns:a16="http://schemas.microsoft.com/office/drawing/2014/main" id="{EFD23D08-7D0D-41F4-9417-B0AA0C78006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776297" y="1850317"/>
            <a:ext cx="669579" cy="30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21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748">
            <a:extLst>
              <a:ext uri="{FF2B5EF4-FFF2-40B4-BE49-F238E27FC236}">
                <a16:creationId xmlns:a16="http://schemas.microsoft.com/office/drawing/2014/main" id="{EF1B4450-4FF0-4D1C-BE5A-029C0AEDCAB2}"/>
              </a:ext>
            </a:extLst>
          </p:cNvPr>
          <p:cNvSpPr txBox="1"/>
          <p:nvPr/>
        </p:nvSpPr>
        <p:spPr>
          <a:xfrm>
            <a:off x="0" y="4668854"/>
            <a:ext cx="2489528" cy="292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>
              <a:lnSpc>
                <a:spcPts val="800"/>
              </a:lnSpc>
              <a:spcBef>
                <a:spcPts val="500"/>
              </a:spcBef>
            </a:pPr>
            <a:r>
              <a:rPr lang="en-US" altLang="zh-TW" sz="500" dirty="0">
                <a:solidFill>
                  <a:srgbClr val="07C1A2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</a:p>
        </p:txBody>
      </p:sp>
    </p:spTree>
    <p:extLst>
      <p:ext uri="{BB962C8B-B14F-4D97-AF65-F5344CB8AC3E}">
        <p14:creationId xmlns:p14="http://schemas.microsoft.com/office/powerpoint/2010/main" val="2093301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8F7E2E80-836C-4BF4-B08A-75306E257C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7914"/>
            <a:ext cx="9143999" cy="423558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00089" y="208436"/>
            <a:ext cx="9011840" cy="822960"/>
          </a:xfrm>
          <a:prstGeom prst="rect">
            <a:avLst/>
          </a:prstGeom>
        </p:spPr>
        <p:txBody>
          <a:bodyPr anchor="t"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Network &amp; Virtual Switch</a:t>
            </a:r>
            <a:endParaRPr lang="en-US" altLang="zh-TW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082D1EB-84CC-4B4D-965F-9A5593F87C3E}"/>
              </a:ext>
            </a:extLst>
          </p:cNvPr>
          <p:cNvSpPr txBox="1"/>
          <p:nvPr/>
        </p:nvSpPr>
        <p:spPr>
          <a:xfrm>
            <a:off x="228119" y="946623"/>
            <a:ext cx="9115969" cy="723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NVS mainly provides network services and assists customers in connecting virtual services to high-speed physical </a:t>
            </a:r>
            <a:r>
              <a:rPr lang="en-US" altLang="zh-TW" sz="20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network connections.</a:t>
            </a:r>
            <a:r>
              <a:rPr lang="en-US" altLang="zh-TW" sz="2100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 </a:t>
            </a:r>
            <a:endParaRPr lang="zh-TW" sz="2100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D8A3963E-EFC3-49B1-9376-912F9B549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6896" y="2162723"/>
            <a:ext cx="680862" cy="480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EEABAE91-A1E6-4F77-8F0F-2AA4CC3F6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3986" y="2720408"/>
            <a:ext cx="539505" cy="5655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A1E7AEC8-D4EC-4904-BD6F-B3C04E363A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14799" y="3363201"/>
            <a:ext cx="732242" cy="592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222FD2D4-76A0-4CA3-BD89-6C721DBC7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74729" y="3967601"/>
            <a:ext cx="712178" cy="535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橢圓 21">
            <a:extLst>
              <a:ext uri="{FF2B5EF4-FFF2-40B4-BE49-F238E27FC236}">
                <a16:creationId xmlns:a16="http://schemas.microsoft.com/office/drawing/2014/main" id="{4067E518-9CFB-4138-9491-CC2B4080B2D7}"/>
              </a:ext>
            </a:extLst>
          </p:cNvPr>
          <p:cNvSpPr/>
          <p:nvPr/>
        </p:nvSpPr>
        <p:spPr>
          <a:xfrm>
            <a:off x="4043680" y="1814841"/>
            <a:ext cx="2943013" cy="3005001"/>
          </a:xfrm>
          <a:prstGeom prst="ellipse">
            <a:avLst/>
          </a:prstGeom>
          <a:noFill/>
          <a:ln w="29210">
            <a:gradFill>
              <a:gsLst>
                <a:gs pos="1000">
                  <a:schemeClr val="bg1"/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形 25">
            <a:extLst>
              <a:ext uri="{FF2B5EF4-FFF2-40B4-BE49-F238E27FC236}">
                <a16:creationId xmlns:a16="http://schemas.microsoft.com/office/drawing/2014/main" id="{A5A48A9A-BB7D-4FD2-90B2-F6777DE675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9467" y="3769866"/>
            <a:ext cx="852182" cy="738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F8C7D7C1-5208-46CF-987D-6ED67CA8DAB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6138" y="2095542"/>
            <a:ext cx="855511" cy="741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 descr="一張含有 電子用品, 路面, 天空 的圖片&#10;&#10;自動產生的描述">
            <a:extLst>
              <a:ext uri="{FF2B5EF4-FFF2-40B4-BE49-F238E27FC236}">
                <a16:creationId xmlns:a16="http://schemas.microsoft.com/office/drawing/2014/main" id="{CBDB5A2B-9851-4C45-93E2-14416E3F7F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751" y="3249362"/>
            <a:ext cx="1258901" cy="442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915C2A3E-546C-4CEA-8B40-37FD701E7C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54780" y="2916538"/>
            <a:ext cx="473997" cy="473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E489216E-0A5A-4A5A-8C0B-22939236722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28446" y="3009276"/>
            <a:ext cx="319804" cy="290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9FE87676-64E2-425B-81DF-CDBE0B935B1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39962" y="2916538"/>
            <a:ext cx="473997" cy="473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8D9D6EED-841B-4C26-99EE-AFE9E068001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74990" y="3104879"/>
            <a:ext cx="483805" cy="115757"/>
          </a:xfrm>
          <a:prstGeom prst="rect">
            <a:avLst/>
          </a:prstGeom>
        </p:spPr>
      </p:pic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99C39030-9DF7-4DCE-8905-7BA946090DFD}"/>
              </a:ext>
            </a:extLst>
          </p:cNvPr>
          <p:cNvSpPr/>
          <p:nvPr/>
        </p:nvSpPr>
        <p:spPr>
          <a:xfrm>
            <a:off x="2867062" y="3314578"/>
            <a:ext cx="455524" cy="15191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6B17833B-8825-49CD-923E-9307CC97E4DE}"/>
              </a:ext>
            </a:extLst>
          </p:cNvPr>
          <p:cNvSpPr/>
          <p:nvPr/>
        </p:nvSpPr>
        <p:spPr>
          <a:xfrm>
            <a:off x="2343900" y="3311876"/>
            <a:ext cx="455524" cy="151913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E3A81C7B-31D2-47BE-A74E-63F6CFF8068E}"/>
              </a:ext>
            </a:extLst>
          </p:cNvPr>
          <p:cNvSpPr/>
          <p:nvPr/>
        </p:nvSpPr>
        <p:spPr>
          <a:xfrm>
            <a:off x="2833374" y="3301414"/>
            <a:ext cx="522899" cy="189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700" b="1" dirty="0">
                <a:solidFill>
                  <a:srgbClr val="FDF3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Firewall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CF9D1B2-0FB6-4818-BC38-AE99DDC2C94D}"/>
              </a:ext>
            </a:extLst>
          </p:cNvPr>
          <p:cNvSpPr/>
          <p:nvPr/>
        </p:nvSpPr>
        <p:spPr>
          <a:xfrm>
            <a:off x="2307028" y="3299699"/>
            <a:ext cx="522899" cy="1892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700" b="1" err="1">
                <a:solidFill>
                  <a:srgbClr val="FDF3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vRouter</a:t>
            </a:r>
            <a:endParaRPr lang="en-US" altLang="zh-TW" sz="700" b="1">
              <a:solidFill>
                <a:srgbClr val="FDF31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D816D352-3686-403A-AD84-9A09F893F2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488" y="4345041"/>
            <a:ext cx="1248418" cy="480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C5C260E3-B33D-4F64-8F24-5F4512279160}"/>
              </a:ext>
            </a:extLst>
          </p:cNvPr>
          <p:cNvSpPr txBox="1"/>
          <p:nvPr/>
        </p:nvSpPr>
        <p:spPr>
          <a:xfrm>
            <a:off x="1704710" y="4373606"/>
            <a:ext cx="936104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 dirty="0"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endParaRPr lang="zh-TW" alt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圖形 51">
            <a:extLst>
              <a:ext uri="{FF2B5EF4-FFF2-40B4-BE49-F238E27FC236}">
                <a16:creationId xmlns:a16="http://schemas.microsoft.com/office/drawing/2014/main" id="{2D64A9FC-ED6D-44E9-AEAD-4552E49673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312" y="4344884"/>
            <a:ext cx="1248418" cy="480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文字方塊 54">
            <a:extLst>
              <a:ext uri="{FF2B5EF4-FFF2-40B4-BE49-F238E27FC236}">
                <a16:creationId xmlns:a16="http://schemas.microsoft.com/office/drawing/2014/main" id="{7F154396-86ED-487F-BBE6-F2078EF82FCE}"/>
              </a:ext>
            </a:extLst>
          </p:cNvPr>
          <p:cNvSpPr txBox="1"/>
          <p:nvPr/>
        </p:nvSpPr>
        <p:spPr>
          <a:xfrm>
            <a:off x="6333094" y="4373449"/>
            <a:ext cx="1106196" cy="3231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00" b="1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endParaRPr lang="zh-TW" altLang="en-US" sz="1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555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圖形 68">
            <a:extLst>
              <a:ext uri="{FF2B5EF4-FFF2-40B4-BE49-F238E27FC236}">
                <a16:creationId xmlns:a16="http://schemas.microsoft.com/office/drawing/2014/main" id="{E18744CE-323F-4FF5-ACB8-1E54CD826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60000">
            <a:off x="1364174" y="2311013"/>
            <a:ext cx="2363766" cy="2375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16CD23-0552-49B2-A7D9-DBDED7A09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002" y="412608"/>
            <a:ext cx="9144000" cy="6572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Use Case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1 : </a:t>
            </a: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Help</a:t>
            </a:r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customers</a:t>
            </a:r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to</a:t>
            </a:r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extend their</a:t>
            </a:r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network</a:t>
            </a:r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service</a:t>
            </a:r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via</a:t>
            </a:r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some</a:t>
            </a:r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v</a:t>
            </a:r>
            <a:r>
              <a:rPr lang="en-US" altLang="zh-TW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ir</a:t>
            </a:r>
            <a:r>
              <a:rPr 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tual </a:t>
            </a: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n</a:t>
            </a:r>
            <a:r>
              <a:rPr 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etw</a:t>
            </a:r>
            <a:r>
              <a:rPr lang="en-US" altLang="zh-TW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ork</a:t>
            </a:r>
            <a:r>
              <a:rPr lang="zh-TW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f</a:t>
            </a: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un</a:t>
            </a:r>
            <a:r>
              <a:rPr 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微軟正黑體"/>
                <a:cs typeface="Arial"/>
              </a:rPr>
              <a:t>ction</a:t>
            </a:r>
            <a:endParaRPr lang="zh-TW" sz="24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微軟正黑體"/>
              <a:cs typeface="Arial"/>
            </a:endParaRPr>
          </a:p>
          <a:p>
            <a:endParaRPr lang="zh-TW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5FC80-ED67-4682-8E7E-0C1AFB723276}"/>
              </a:ext>
            </a:extLst>
          </p:cNvPr>
          <p:cNvSpPr txBox="1"/>
          <p:nvPr/>
        </p:nvSpPr>
        <p:spPr>
          <a:xfrm>
            <a:off x="175456" y="1147871"/>
            <a:ext cx="8684782" cy="7346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TW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vR</a:t>
            </a:r>
            <a:r>
              <a:rPr 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out</a:t>
            </a:r>
            <a:r>
              <a:rPr lang="en-US" altLang="zh-TW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er</a:t>
            </a:r>
            <a:r>
              <a:rPr 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can easily 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provide the</a:t>
            </a:r>
            <a:r>
              <a:rPr 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VPNs a</a:t>
            </a:r>
            <a:r>
              <a:rPr lang="en-US" altLang="zh-TW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nd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stable connections. </a:t>
            </a:r>
            <a:br>
              <a:rPr lang="en-US" altLang="zh-TW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en-US" altLang="zh-TW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vF</a:t>
            </a:r>
            <a:r>
              <a:rPr 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irewall can e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as</a:t>
            </a:r>
            <a:r>
              <a:rPr 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il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y</a:t>
            </a: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protect 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your</a:t>
            </a:r>
            <a:r>
              <a:rPr 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netw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or</a:t>
            </a:r>
            <a:r>
              <a:rPr 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k </a:t>
            </a:r>
            <a:r>
              <a:rPr lang="en-US" altLang="zh-TW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security.</a:t>
            </a:r>
            <a:endParaRPr lang="en-US" altLang="zh-TW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圖片 36" descr="一張含有 監視器, 室內 的圖片&#10;&#10;自動產生的描述">
            <a:extLst>
              <a:ext uri="{FF2B5EF4-FFF2-40B4-BE49-F238E27FC236}">
                <a16:creationId xmlns:a16="http://schemas.microsoft.com/office/drawing/2014/main" id="{D6AE17C5-5AC3-41BE-A460-AD2AF965FA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5472" y="3689366"/>
            <a:ext cx="2312305" cy="14451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C1E352FF-8777-463F-8473-4CC4E882C9B8}"/>
              </a:ext>
            </a:extLst>
          </p:cNvPr>
          <p:cNvSpPr/>
          <p:nvPr/>
        </p:nvSpPr>
        <p:spPr>
          <a:xfrm>
            <a:off x="3616462" y="3520390"/>
            <a:ext cx="1253573" cy="28841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8E3FF"/>
              </a:gs>
              <a:gs pos="0">
                <a:srgbClr val="7059E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2488576-7F7A-4958-B448-CE173BC25F47}"/>
              </a:ext>
            </a:extLst>
          </p:cNvPr>
          <p:cNvSpPr/>
          <p:nvPr/>
        </p:nvSpPr>
        <p:spPr>
          <a:xfrm>
            <a:off x="3668616" y="3526533"/>
            <a:ext cx="1201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Virtual Switch</a:t>
            </a:r>
          </a:p>
        </p:txBody>
      </p:sp>
      <p:sp>
        <p:nvSpPr>
          <p:cNvPr id="48" name="矩形: 剪去對角角落 47">
            <a:extLst>
              <a:ext uri="{FF2B5EF4-FFF2-40B4-BE49-F238E27FC236}">
                <a16:creationId xmlns:a16="http://schemas.microsoft.com/office/drawing/2014/main" id="{542D4B7A-C513-44C6-A6DB-C02943C2073C}"/>
              </a:ext>
            </a:extLst>
          </p:cNvPr>
          <p:cNvSpPr/>
          <p:nvPr/>
        </p:nvSpPr>
        <p:spPr>
          <a:xfrm rot="5400000">
            <a:off x="6594336" y="1455389"/>
            <a:ext cx="2218032" cy="2660375"/>
          </a:xfrm>
          <a:prstGeom prst="snip2DiagRect">
            <a:avLst>
              <a:gd name="adj1" fmla="val 0"/>
              <a:gd name="adj2" fmla="val 6787"/>
            </a:avLst>
          </a:prstGeom>
          <a:gradFill>
            <a:gsLst>
              <a:gs pos="0">
                <a:srgbClr val="84F1EE">
                  <a:alpha val="47000"/>
                </a:srgbClr>
              </a:gs>
              <a:gs pos="82000">
                <a:schemeClr val="bg1"/>
              </a:gs>
            </a:gsLst>
            <a:lin ang="5400000" scaled="0"/>
          </a:gradFill>
          <a:ln w="38100">
            <a:solidFill>
              <a:schemeClr val="bg1"/>
            </a:solidFill>
          </a:ln>
          <a:effectLst>
            <a:outerShdw blurRad="50800" dist="88900" dir="2700000" algn="tl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B5463EF-EC2E-422D-84E8-B546935F863B}"/>
              </a:ext>
            </a:extLst>
          </p:cNvPr>
          <p:cNvSpPr/>
          <p:nvPr/>
        </p:nvSpPr>
        <p:spPr>
          <a:xfrm>
            <a:off x="6457805" y="1766629"/>
            <a:ext cx="2454683" cy="2032604"/>
          </a:xfrm>
          <a:prstGeom prst="rect">
            <a:avLst/>
          </a:prstGeom>
          <a:solidFill>
            <a:srgbClr val="EB6C5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5ED22F1F-976B-47B1-B0B7-CA782CC3F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60849" y="1931339"/>
            <a:ext cx="870656" cy="552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形 50">
            <a:extLst>
              <a:ext uri="{FF2B5EF4-FFF2-40B4-BE49-F238E27FC236}">
                <a16:creationId xmlns:a16="http://schemas.microsoft.com/office/drawing/2014/main" id="{38509CE4-B466-4694-84DF-13EC14139B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6515" y="2618810"/>
            <a:ext cx="870656" cy="552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形 51">
            <a:extLst>
              <a:ext uri="{FF2B5EF4-FFF2-40B4-BE49-F238E27FC236}">
                <a16:creationId xmlns:a16="http://schemas.microsoft.com/office/drawing/2014/main" id="{5666F271-1AD7-4763-B85F-D47795E033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4930" y="3015409"/>
            <a:ext cx="235337" cy="388306"/>
          </a:xfrm>
          <a:prstGeom prst="rect">
            <a:avLst/>
          </a:prstGeom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5E2EFCC6-7573-41DE-A4E5-3050EDFA5A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29709" y="1913844"/>
            <a:ext cx="870656" cy="580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168FFF15-2ED9-43DE-A72A-AF95061953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83346" y="3020790"/>
            <a:ext cx="235337" cy="388306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6608A0F8-F788-42FD-B28E-92BA9D1FD7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9797137">
            <a:off x="7222304" y="2689300"/>
            <a:ext cx="247948" cy="145619"/>
          </a:xfrm>
          <a:prstGeom prst="rect">
            <a:avLst/>
          </a:prstGeom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EF32F6B1-E183-418B-9065-9EFCEF5D5C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1575117">
            <a:off x="6683346" y="2694473"/>
            <a:ext cx="247948" cy="145619"/>
          </a:xfrm>
          <a:prstGeom prst="rect">
            <a:avLst/>
          </a:prstGeom>
        </p:spPr>
      </p:pic>
      <p:pic>
        <p:nvPicPr>
          <p:cNvPr id="59" name="圖片 6">
            <a:extLst>
              <a:ext uri="{FF2B5EF4-FFF2-40B4-BE49-F238E27FC236}">
                <a16:creationId xmlns:a16="http://schemas.microsoft.com/office/drawing/2014/main" id="{0E875F3C-C1EB-4B47-A5DE-D50DDC460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80000"/>
          </a:blip>
          <a:stretch>
            <a:fillRect/>
          </a:stretch>
        </p:blipFill>
        <p:spPr>
          <a:xfrm>
            <a:off x="6504386" y="3784200"/>
            <a:ext cx="2227119" cy="71567"/>
          </a:xfrm>
          <a:prstGeom prst="rect">
            <a:avLst/>
          </a:prstGeom>
        </p:spPr>
      </p:pic>
      <p:cxnSp>
        <p:nvCxnSpPr>
          <p:cNvPr id="60" name="直線箭頭接點 30">
            <a:extLst>
              <a:ext uri="{FF2B5EF4-FFF2-40B4-BE49-F238E27FC236}">
                <a16:creationId xmlns:a16="http://schemas.microsoft.com/office/drawing/2014/main" id="{3F88CD21-4CE0-4CB1-A09F-D3F4687C9EB8}"/>
              </a:ext>
            </a:extLst>
          </p:cNvPr>
          <p:cNvCxnSpPr>
            <a:cxnSpLocks/>
          </p:cNvCxnSpPr>
          <p:nvPr/>
        </p:nvCxnSpPr>
        <p:spPr>
          <a:xfrm>
            <a:off x="5632035" y="2321587"/>
            <a:ext cx="957548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6A58B4E2-021B-4953-A143-8C3D95309146}"/>
              </a:ext>
            </a:extLst>
          </p:cNvPr>
          <p:cNvSpPr/>
          <p:nvPr/>
        </p:nvSpPr>
        <p:spPr>
          <a:xfrm>
            <a:off x="4362258" y="2016765"/>
            <a:ext cx="1447517" cy="50270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8AED6D6-F609-4032-BE16-EF910BBD44B6}"/>
              </a:ext>
            </a:extLst>
          </p:cNvPr>
          <p:cNvSpPr/>
          <p:nvPr/>
        </p:nvSpPr>
        <p:spPr>
          <a:xfrm>
            <a:off x="4551601" y="2021934"/>
            <a:ext cx="122638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zh-TW" sz="1550" b="1" dirty="0" err="1">
                <a:latin typeface="Arial" panose="020B0604020202020204" pitchFamily="34" charset="0"/>
                <a:cs typeface="Arial" panose="020B0604020202020204" pitchFamily="34" charset="0"/>
              </a:rPr>
              <a:t>vFirewall</a:t>
            </a:r>
            <a:r>
              <a:rPr lang="en-US" altLang="zh-TW" sz="155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ts val="1600"/>
              </a:lnSpc>
            </a:pPr>
            <a:r>
              <a:rPr lang="en-US" altLang="zh-TW" sz="1550" b="1" dirty="0" err="1">
                <a:solidFill>
                  <a:srgbClr val="1A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pfSense</a:t>
            </a:r>
            <a:endParaRPr lang="zh-TW" altLang="en-US" sz="1550" b="1" dirty="0">
              <a:solidFill>
                <a:srgbClr val="1A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直線箭頭接點 30">
            <a:extLst>
              <a:ext uri="{FF2B5EF4-FFF2-40B4-BE49-F238E27FC236}">
                <a16:creationId xmlns:a16="http://schemas.microsoft.com/office/drawing/2014/main" id="{8E124300-B361-4315-8C5A-A9B378A7FE5D}"/>
              </a:ext>
            </a:extLst>
          </p:cNvPr>
          <p:cNvCxnSpPr>
            <a:cxnSpLocks/>
          </p:cNvCxnSpPr>
          <p:nvPr/>
        </p:nvCxnSpPr>
        <p:spPr>
          <a:xfrm>
            <a:off x="3397915" y="2298889"/>
            <a:ext cx="957548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E784F9F7-95A6-4054-BA69-3063C6C88FB6}"/>
              </a:ext>
            </a:extLst>
          </p:cNvPr>
          <p:cNvSpPr/>
          <p:nvPr/>
        </p:nvSpPr>
        <p:spPr>
          <a:xfrm>
            <a:off x="2658773" y="2003260"/>
            <a:ext cx="1447517" cy="50270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19B3F73-9D0F-404E-A52F-3C67B7F03C96}"/>
              </a:ext>
            </a:extLst>
          </p:cNvPr>
          <p:cNvSpPr/>
          <p:nvPr/>
        </p:nvSpPr>
        <p:spPr>
          <a:xfrm>
            <a:off x="2851799" y="2013131"/>
            <a:ext cx="1226385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zh-TW" altLang="en-US" sz="1550" b="1" dirty="0">
                <a:latin typeface="Arial" panose="020B0604020202020204" pitchFamily="34" charset="0"/>
                <a:cs typeface="Arial" panose="020B0604020202020204" pitchFamily="34" charset="0"/>
              </a:rPr>
              <a:t>vRouter: </a:t>
            </a:r>
          </a:p>
          <a:p>
            <a:pPr>
              <a:lnSpc>
                <a:spcPts val="1600"/>
              </a:lnSpc>
            </a:pPr>
            <a:r>
              <a:rPr lang="zh-TW" altLang="en-US" sz="1550" b="1" dirty="0">
                <a:solidFill>
                  <a:srgbClr val="1A4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RouterOS</a:t>
            </a:r>
          </a:p>
        </p:txBody>
      </p:sp>
      <p:cxnSp>
        <p:nvCxnSpPr>
          <p:cNvPr id="65" name="直線箭頭接點 30">
            <a:extLst>
              <a:ext uri="{FF2B5EF4-FFF2-40B4-BE49-F238E27FC236}">
                <a16:creationId xmlns:a16="http://schemas.microsoft.com/office/drawing/2014/main" id="{5EC11F3F-093A-4831-9131-F6D94CF0AA2E}"/>
              </a:ext>
            </a:extLst>
          </p:cNvPr>
          <p:cNvCxnSpPr>
            <a:cxnSpLocks/>
          </p:cNvCxnSpPr>
          <p:nvPr/>
        </p:nvCxnSpPr>
        <p:spPr>
          <a:xfrm flipV="1">
            <a:off x="3796793" y="2567529"/>
            <a:ext cx="0" cy="59078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ot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圖片 39">
            <a:extLst>
              <a:ext uri="{FF2B5EF4-FFF2-40B4-BE49-F238E27FC236}">
                <a16:creationId xmlns:a16="http://schemas.microsoft.com/office/drawing/2014/main" id="{274F6BF1-082F-490D-80A4-B6D7B91259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385" y="2895023"/>
            <a:ext cx="645405" cy="645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1" name="直線箭頭接點 30">
            <a:extLst>
              <a:ext uri="{FF2B5EF4-FFF2-40B4-BE49-F238E27FC236}">
                <a16:creationId xmlns:a16="http://schemas.microsoft.com/office/drawing/2014/main" id="{1DDF3D94-666F-43F6-8A36-8B5A54A0E01D}"/>
              </a:ext>
            </a:extLst>
          </p:cNvPr>
          <p:cNvCxnSpPr>
            <a:cxnSpLocks/>
          </p:cNvCxnSpPr>
          <p:nvPr/>
        </p:nvCxnSpPr>
        <p:spPr>
          <a:xfrm flipV="1">
            <a:off x="4766316" y="2567529"/>
            <a:ext cx="0" cy="590786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prstDash val="sysDot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B896A47B-8228-4509-9359-D5876C998C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767" y="2895023"/>
            <a:ext cx="645405" cy="6454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" name="圖形 73">
            <a:extLst>
              <a:ext uri="{FF2B5EF4-FFF2-40B4-BE49-F238E27FC236}">
                <a16:creationId xmlns:a16="http://schemas.microsoft.com/office/drawing/2014/main" id="{03E1827C-54E2-4F1F-B88E-E24D348837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5601" y="4207143"/>
            <a:ext cx="1367876" cy="890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Shape 364">
            <a:extLst>
              <a:ext uri="{FF2B5EF4-FFF2-40B4-BE49-F238E27FC236}">
                <a16:creationId xmlns:a16="http://schemas.microsoft.com/office/drawing/2014/main" id="{3F59B48A-EDDC-490E-936B-97B3163ECD0A}"/>
              </a:ext>
            </a:extLst>
          </p:cNvPr>
          <p:cNvSpPr txBox="1"/>
          <p:nvPr/>
        </p:nvSpPr>
        <p:spPr>
          <a:xfrm>
            <a:off x="518390" y="4506188"/>
            <a:ext cx="1040061" cy="243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5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Internet</a:t>
            </a: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946714AC-E006-465F-80AC-D7F0EE9D5BE0}"/>
              </a:ext>
            </a:extLst>
          </p:cNvPr>
          <p:cNvSpPr/>
          <p:nvPr/>
        </p:nvSpPr>
        <p:spPr>
          <a:xfrm>
            <a:off x="572923" y="2454560"/>
            <a:ext cx="690882" cy="30755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902284A4-3718-467B-A533-7116C9E60F1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14" y="2725397"/>
            <a:ext cx="1220956" cy="5907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1" name="接點: 肘形 100">
            <a:extLst>
              <a:ext uri="{FF2B5EF4-FFF2-40B4-BE49-F238E27FC236}">
                <a16:creationId xmlns:a16="http://schemas.microsoft.com/office/drawing/2014/main" id="{569CA6D9-14E1-43E7-A1EE-AF68904245B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45824" y="2265860"/>
            <a:ext cx="1275502" cy="378346"/>
          </a:xfrm>
          <a:prstGeom prst="bentConnector3">
            <a:avLst>
              <a:gd name="adj1" fmla="val 99974"/>
            </a:avLst>
          </a:prstGeom>
          <a:ln w="19050">
            <a:gradFill>
              <a:gsLst>
                <a:gs pos="0">
                  <a:srgbClr val="C00000"/>
                </a:gs>
                <a:gs pos="100000">
                  <a:srgbClr val="DF4813"/>
                </a:gs>
              </a:gsLst>
              <a:lin ang="60000" scaled="0"/>
            </a:gradFill>
            <a:prstDash val="solid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矩形: 圓角 101">
            <a:extLst>
              <a:ext uri="{FF2B5EF4-FFF2-40B4-BE49-F238E27FC236}">
                <a16:creationId xmlns:a16="http://schemas.microsoft.com/office/drawing/2014/main" id="{859D8088-44EB-4040-A559-0830E7CB4CCD}"/>
              </a:ext>
            </a:extLst>
          </p:cNvPr>
          <p:cNvSpPr/>
          <p:nvPr/>
        </p:nvSpPr>
        <p:spPr>
          <a:xfrm>
            <a:off x="1808575" y="2711231"/>
            <a:ext cx="676677" cy="3475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81305"/>
              </a:gs>
              <a:gs pos="100000">
                <a:srgbClr val="DE461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3" name="內容版面配置區 11">
            <a:extLst>
              <a:ext uri="{FF2B5EF4-FFF2-40B4-BE49-F238E27FC236}">
                <a16:creationId xmlns:a16="http://schemas.microsoft.com/office/drawing/2014/main" id="{3B2835B7-764A-47C3-90E5-93441F28A69B}"/>
              </a:ext>
            </a:extLst>
          </p:cNvPr>
          <p:cNvSpPr txBox="1">
            <a:spLocks/>
          </p:cNvSpPr>
          <p:nvPr/>
        </p:nvSpPr>
        <p:spPr>
          <a:xfrm>
            <a:off x="1733535" y="2716158"/>
            <a:ext cx="771514" cy="6463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None/>
            </a:pPr>
            <a:r>
              <a:rPr lang="en-US" altLang="zh-TW" sz="1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VPN Tunnel</a:t>
            </a:r>
            <a:endParaRPr lang="zh-TW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矩形: 圓角 103">
            <a:extLst>
              <a:ext uri="{FF2B5EF4-FFF2-40B4-BE49-F238E27FC236}">
                <a16:creationId xmlns:a16="http://schemas.microsoft.com/office/drawing/2014/main" id="{DC946497-191E-4994-B62B-055EE96F9083}"/>
              </a:ext>
            </a:extLst>
          </p:cNvPr>
          <p:cNvSpPr/>
          <p:nvPr/>
        </p:nvSpPr>
        <p:spPr>
          <a:xfrm>
            <a:off x="6683614" y="3731392"/>
            <a:ext cx="2082573" cy="299489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rgbClr val="09F3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Connect to Intranet</a:t>
            </a:r>
            <a:endParaRPr lang="zh-TW" sz="1400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98AFA127-09F8-4F6C-91BB-BA4BB715A757}"/>
              </a:ext>
            </a:extLst>
          </p:cNvPr>
          <p:cNvSpPr/>
          <p:nvPr/>
        </p:nvSpPr>
        <p:spPr>
          <a:xfrm>
            <a:off x="7231101" y="4061386"/>
            <a:ext cx="1140056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(All protected)</a:t>
            </a:r>
          </a:p>
        </p:txBody>
      </p: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005C8914-6849-4CCE-BE8B-0ED00A7A5E75}"/>
              </a:ext>
            </a:extLst>
          </p:cNvPr>
          <p:cNvCxnSpPr>
            <a:cxnSpLocks/>
          </p:cNvCxnSpPr>
          <p:nvPr/>
        </p:nvCxnSpPr>
        <p:spPr>
          <a:xfrm>
            <a:off x="959836" y="3349878"/>
            <a:ext cx="0" cy="807981"/>
          </a:xfrm>
          <a:prstGeom prst="straightConnector1">
            <a:avLst/>
          </a:prstGeom>
          <a:ln w="19050">
            <a:gradFill>
              <a:gsLst>
                <a:gs pos="100000">
                  <a:srgbClr val="DE4612"/>
                </a:gs>
                <a:gs pos="0">
                  <a:srgbClr val="C81205"/>
                </a:gs>
              </a:gsLst>
              <a:lin ang="0" scaled="0"/>
            </a:gra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內容版面配置區 11">
            <a:extLst>
              <a:ext uri="{FF2B5EF4-FFF2-40B4-BE49-F238E27FC236}">
                <a16:creationId xmlns:a16="http://schemas.microsoft.com/office/drawing/2014/main" id="{92778B16-0F46-4E16-99A4-4B1AE3BA5765}"/>
              </a:ext>
            </a:extLst>
          </p:cNvPr>
          <p:cNvSpPr txBox="1">
            <a:spLocks/>
          </p:cNvSpPr>
          <p:nvPr/>
        </p:nvSpPr>
        <p:spPr>
          <a:xfrm>
            <a:off x="492954" y="2440969"/>
            <a:ext cx="887551" cy="3030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600" b="1" dirty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ISP </a:t>
            </a:r>
            <a:endParaRPr lang="en-US" altLang="zh-TW" sz="1600" dirty="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316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4C8D8BC6-A040-4EAD-B4AD-BAEFA7D55758}"/>
              </a:ext>
            </a:extLst>
          </p:cNvPr>
          <p:cNvSpPr/>
          <p:nvPr/>
        </p:nvSpPr>
        <p:spPr>
          <a:xfrm>
            <a:off x="124790" y="1700501"/>
            <a:ext cx="1837115" cy="30939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81305"/>
              </a:gs>
              <a:gs pos="100000">
                <a:srgbClr val="DE461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93FD6301-4B90-4E70-A22C-3A2D4360B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4398" y="1935356"/>
            <a:ext cx="2283117" cy="3424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016CD23-0552-49B2-A7D9-DBDED7A09A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4790" y="92919"/>
            <a:ext cx="9209088" cy="823913"/>
          </a:xfrm>
        </p:spPr>
        <p:txBody>
          <a:bodyPr>
            <a:noAutofit/>
          </a:bodyPr>
          <a:lstStyle/>
          <a:p>
            <a:r>
              <a:rPr lang="zh-TW" sz="29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Use Case </a:t>
            </a:r>
            <a:r>
              <a:rPr lang="en-US" sz="29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2: </a:t>
            </a:r>
            <a:r>
              <a:rPr lang="en-US" altLang="zh-TW" sz="29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For virtualized E-commerce platforms</a:t>
            </a:r>
            <a:endParaRPr lang="zh-TW" sz="2900" dirty="0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82F680C-360F-4E49-AB13-5DDC6E6BDA99}"/>
              </a:ext>
            </a:extLst>
          </p:cNvPr>
          <p:cNvSpPr/>
          <p:nvPr/>
        </p:nvSpPr>
        <p:spPr>
          <a:xfrm>
            <a:off x="7490461" y="2806265"/>
            <a:ext cx="1421671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Top selling list</a:t>
            </a:r>
            <a:endParaRPr lang="zh-TW" sz="14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349ED5EB-464C-4713-9DE8-1CE78063DB4E}"/>
              </a:ext>
            </a:extLst>
          </p:cNvPr>
          <p:cNvSpPr/>
          <p:nvPr/>
        </p:nvSpPr>
        <p:spPr>
          <a:xfrm>
            <a:off x="7645513" y="3242870"/>
            <a:ext cx="1163770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Seckilling</a:t>
            </a:r>
            <a:endParaRPr lang="zh-TW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/>
            <a:endParaRPr lang="zh-TW" alt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553972A1-7D96-4788-991F-D71F7A6BB949}"/>
              </a:ext>
            </a:extLst>
          </p:cNvPr>
          <p:cNvSpPr/>
          <p:nvPr/>
        </p:nvSpPr>
        <p:spPr>
          <a:xfrm>
            <a:off x="7430406" y="3948023"/>
            <a:ext cx="1545036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000" b="1" dirty="0">
                <a:solidFill>
                  <a:srgbClr val="672F1B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Product </a:t>
            </a:r>
            <a:br>
              <a:rPr lang="en-US" altLang="zh-TW" sz="1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en-US" altLang="zh-TW" sz="1000" b="1" dirty="0">
                <a:solidFill>
                  <a:srgbClr val="672F1B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Management</a:t>
            </a:r>
            <a:endParaRPr lang="zh-TW" sz="1000" dirty="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3109A1C-2A34-47BB-AAA1-8341594CB34D}"/>
              </a:ext>
            </a:extLst>
          </p:cNvPr>
          <p:cNvSpPr/>
          <p:nvPr/>
        </p:nvSpPr>
        <p:spPr>
          <a:xfrm>
            <a:off x="7386584" y="4401739"/>
            <a:ext cx="1645758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000" b="1" dirty="0">
                <a:solidFill>
                  <a:srgbClr val="672F1B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Order</a:t>
            </a:r>
            <a:br>
              <a:rPr lang="zh-TW" altLang="en-US" sz="10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TW" altLang="en-US" sz="1000" b="1" dirty="0">
                <a:solidFill>
                  <a:srgbClr val="672F1B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Management</a:t>
            </a:r>
            <a:endParaRPr lang="zh-TW" altLang="en-US" sz="1000" b="1" dirty="0">
              <a:solidFill>
                <a:srgbClr val="672F1B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5FC80-ED67-4682-8E7E-0C1AFB723276}"/>
              </a:ext>
            </a:extLst>
          </p:cNvPr>
          <p:cNvSpPr txBox="1"/>
          <p:nvPr/>
        </p:nvSpPr>
        <p:spPr>
          <a:xfrm>
            <a:off x="159773" y="959025"/>
            <a:ext cx="89135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Arial"/>
                <a:ea typeface="+mn-lt"/>
                <a:cs typeface="Arial"/>
              </a:rPr>
              <a:t>Some enterprise customers want to develop and maintain a B2C online store – they can dynamically combine the micro-service and network as needed.</a:t>
            </a:r>
            <a:endParaRPr lang="zh-TW" dirty="0">
              <a:solidFill>
                <a:schemeClr val="accent1">
                  <a:lumMod val="50000"/>
                </a:schemeClr>
              </a:solidFill>
              <a:latin typeface="Arial"/>
              <a:ea typeface="+mn-lt"/>
              <a:cs typeface="Arial"/>
            </a:endParaRP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B1523FA7-9B0F-4A22-8641-64BECCAD6EBC}"/>
              </a:ext>
            </a:extLst>
          </p:cNvPr>
          <p:cNvSpPr/>
          <p:nvPr/>
        </p:nvSpPr>
        <p:spPr>
          <a:xfrm>
            <a:off x="6028917" y="1734227"/>
            <a:ext cx="1339284" cy="45268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7B7B6E-9C5D-4834-B677-16821C7DC03C}"/>
              </a:ext>
            </a:extLst>
          </p:cNvPr>
          <p:cNvSpPr/>
          <p:nvPr/>
        </p:nvSpPr>
        <p:spPr>
          <a:xfrm>
            <a:off x="6283931" y="1755577"/>
            <a:ext cx="82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Nginx</a:t>
            </a: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073EA030-EA59-4E3D-8A7F-D692A1BB6991}"/>
              </a:ext>
            </a:extLst>
          </p:cNvPr>
          <p:cNvSpPr/>
          <p:nvPr/>
        </p:nvSpPr>
        <p:spPr>
          <a:xfrm>
            <a:off x="6028917" y="2996178"/>
            <a:ext cx="1339284" cy="45268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680A5C88-9548-48A5-8E91-D062F6248FB5}"/>
              </a:ext>
            </a:extLst>
          </p:cNvPr>
          <p:cNvSpPr/>
          <p:nvPr/>
        </p:nvSpPr>
        <p:spPr>
          <a:xfrm>
            <a:off x="6283931" y="3027308"/>
            <a:ext cx="82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Redis</a:t>
            </a: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9C939EC5-9948-49F7-B4D7-88BEC5FBE900}"/>
              </a:ext>
            </a:extLst>
          </p:cNvPr>
          <p:cNvSpPr/>
          <p:nvPr/>
        </p:nvSpPr>
        <p:spPr>
          <a:xfrm>
            <a:off x="6036143" y="4207468"/>
            <a:ext cx="1339284" cy="45268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9619558B-1FC7-437F-BA22-6DE1FACDD92F}"/>
              </a:ext>
            </a:extLst>
          </p:cNvPr>
          <p:cNvSpPr/>
          <p:nvPr/>
        </p:nvSpPr>
        <p:spPr>
          <a:xfrm>
            <a:off x="6036174" y="4244207"/>
            <a:ext cx="1350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MangoDB</a:t>
            </a:r>
            <a:endParaRPr lang="en-US" altLang="zh-TW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直線箭頭接點 30">
            <a:extLst>
              <a:ext uri="{FF2B5EF4-FFF2-40B4-BE49-F238E27FC236}">
                <a16:creationId xmlns:a16="http://schemas.microsoft.com/office/drawing/2014/main" id="{8414AD2D-E02A-490F-9EB7-410E7A7D2CB0}"/>
              </a:ext>
            </a:extLst>
          </p:cNvPr>
          <p:cNvCxnSpPr>
            <a:cxnSpLocks/>
          </p:cNvCxnSpPr>
          <p:nvPr/>
        </p:nvCxnSpPr>
        <p:spPr>
          <a:xfrm flipV="1">
            <a:off x="6695329" y="2271722"/>
            <a:ext cx="0" cy="643598"/>
          </a:xfrm>
          <a:prstGeom prst="straightConnector1">
            <a:avLst/>
          </a:prstGeom>
          <a:ln w="19050">
            <a:gradFill>
              <a:gsLst>
                <a:gs pos="0">
                  <a:srgbClr val="193E7E"/>
                </a:gs>
                <a:gs pos="100000">
                  <a:srgbClr val="265FB4"/>
                </a:gs>
              </a:gsLst>
              <a:lin ang="5400000" scaled="1"/>
            </a:gradFill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箭頭接點 30">
            <a:extLst>
              <a:ext uri="{FF2B5EF4-FFF2-40B4-BE49-F238E27FC236}">
                <a16:creationId xmlns:a16="http://schemas.microsoft.com/office/drawing/2014/main" id="{5E964A5E-5EDE-460B-8A50-CFAB3DD84D72}"/>
              </a:ext>
            </a:extLst>
          </p:cNvPr>
          <p:cNvCxnSpPr>
            <a:cxnSpLocks/>
          </p:cNvCxnSpPr>
          <p:nvPr/>
        </p:nvCxnSpPr>
        <p:spPr>
          <a:xfrm flipV="1">
            <a:off x="6695329" y="3504480"/>
            <a:ext cx="0" cy="643598"/>
          </a:xfrm>
          <a:prstGeom prst="straightConnector1">
            <a:avLst/>
          </a:prstGeom>
          <a:ln w="19050">
            <a:gradFill>
              <a:gsLst>
                <a:gs pos="0">
                  <a:srgbClr val="193E7E"/>
                </a:gs>
                <a:gs pos="100000">
                  <a:srgbClr val="265FB4"/>
                </a:gs>
              </a:gsLst>
              <a:lin ang="5400000" scaled="1"/>
            </a:gradFill>
            <a:headEnd type="triangle"/>
            <a:tailEnd type="triangl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F2747F72-4801-4262-8981-BB1B8A63DE80}"/>
              </a:ext>
            </a:extLst>
          </p:cNvPr>
          <p:cNvSpPr/>
          <p:nvPr/>
        </p:nvSpPr>
        <p:spPr>
          <a:xfrm>
            <a:off x="7433335" y="2761448"/>
            <a:ext cx="1565516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608FE33A-9E1E-485C-9DA4-5C8C60A08B5F}"/>
              </a:ext>
            </a:extLst>
          </p:cNvPr>
          <p:cNvSpPr/>
          <p:nvPr/>
        </p:nvSpPr>
        <p:spPr>
          <a:xfrm>
            <a:off x="7433335" y="3222464"/>
            <a:ext cx="1565516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E607ED63-450F-4CAB-8D3F-E4D3653671F4}"/>
              </a:ext>
            </a:extLst>
          </p:cNvPr>
          <p:cNvSpPr/>
          <p:nvPr/>
        </p:nvSpPr>
        <p:spPr>
          <a:xfrm>
            <a:off x="7433335" y="4407102"/>
            <a:ext cx="1565514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9D4627"/>
                </a:gs>
                <a:gs pos="100000">
                  <a:srgbClr val="D9723F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7D5DEE67-F6D7-46FD-8EA2-CE3C22838B1B}"/>
              </a:ext>
            </a:extLst>
          </p:cNvPr>
          <p:cNvSpPr/>
          <p:nvPr/>
        </p:nvSpPr>
        <p:spPr>
          <a:xfrm>
            <a:off x="7416921" y="3960675"/>
            <a:ext cx="1565514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9D4627"/>
                </a:gs>
                <a:gs pos="100000">
                  <a:srgbClr val="D9723F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2A363DA6-4F10-43DD-9CDF-61A01688A2AA}"/>
              </a:ext>
            </a:extLst>
          </p:cNvPr>
          <p:cNvSpPr/>
          <p:nvPr/>
        </p:nvSpPr>
        <p:spPr>
          <a:xfrm>
            <a:off x="7421612" y="1635542"/>
            <a:ext cx="1661870" cy="62103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DA12EC6-BFED-4C7A-9C0B-7DFC9AA55C0F}"/>
              </a:ext>
            </a:extLst>
          </p:cNvPr>
          <p:cNvSpPr/>
          <p:nvPr/>
        </p:nvSpPr>
        <p:spPr>
          <a:xfrm>
            <a:off x="7446644" y="1646439"/>
            <a:ext cx="1611806" cy="784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E-shop </a:t>
            </a:r>
            <a:br>
              <a:rPr lang="en-US" sz="1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</a:br>
            <a:r>
              <a:rPr lang="en-US" altLang="zh-TW" sz="1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Webpage / UI</a:t>
            </a:r>
            <a:endParaRPr lang="zh-TW" altLang="en-US"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ctr"/>
            <a:endParaRPr lang="zh-TW" altLang="en-US" sz="1500" b="1" dirty="0">
              <a:solidFill>
                <a:srgbClr val="1A3E7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9779979B-E0CB-47E5-A505-7E6B2BB2E0F1}"/>
              </a:ext>
            </a:extLst>
          </p:cNvPr>
          <p:cNvSpPr/>
          <p:nvPr/>
        </p:nvSpPr>
        <p:spPr>
          <a:xfrm>
            <a:off x="2565969" y="1706888"/>
            <a:ext cx="1257408" cy="28001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內容版面配置區 11">
            <a:extLst>
              <a:ext uri="{FF2B5EF4-FFF2-40B4-BE49-F238E27FC236}">
                <a16:creationId xmlns:a16="http://schemas.microsoft.com/office/drawing/2014/main" id="{2B8A4ABA-93C5-4257-BA0E-2CE99494F6F8}"/>
              </a:ext>
            </a:extLst>
          </p:cNvPr>
          <p:cNvSpPr txBox="1">
            <a:spLocks/>
          </p:cNvSpPr>
          <p:nvPr/>
        </p:nvSpPr>
        <p:spPr>
          <a:xfrm>
            <a:off x="2398542" y="1714429"/>
            <a:ext cx="1600621" cy="2893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TW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ISP leased line</a:t>
            </a:r>
            <a:endParaRPr lang="zh-TW" altLang="en-US" sz="1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文字方塊 87">
            <a:extLst>
              <a:ext uri="{FF2B5EF4-FFF2-40B4-BE49-F238E27FC236}">
                <a16:creationId xmlns:a16="http://schemas.microsoft.com/office/drawing/2014/main" id="{FBE7A0D3-8486-4959-8DAA-BFEA6D94C259}"/>
              </a:ext>
            </a:extLst>
          </p:cNvPr>
          <p:cNvSpPr txBox="1"/>
          <p:nvPr/>
        </p:nvSpPr>
        <p:spPr>
          <a:xfrm>
            <a:off x="128584" y="1684726"/>
            <a:ext cx="1813561" cy="323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AAA </a:t>
            </a:r>
            <a:r>
              <a:rPr lang="en-US" altLang="zh-TW" sz="15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online Store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圖形 93">
            <a:extLst>
              <a:ext uri="{FF2B5EF4-FFF2-40B4-BE49-F238E27FC236}">
                <a16:creationId xmlns:a16="http://schemas.microsoft.com/office/drawing/2014/main" id="{30BD76FE-143A-45FB-98D3-1E4FBF5C1A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1573"/>
          <a:stretch/>
        </p:blipFill>
        <p:spPr>
          <a:xfrm>
            <a:off x="2138976" y="2892775"/>
            <a:ext cx="801356" cy="1885447"/>
          </a:xfrm>
          <a:prstGeom prst="rect">
            <a:avLst/>
          </a:prstGeom>
        </p:spPr>
      </p:pic>
      <p:cxnSp>
        <p:nvCxnSpPr>
          <p:cNvPr id="95" name="接點: 肘形 94">
            <a:extLst>
              <a:ext uri="{FF2B5EF4-FFF2-40B4-BE49-F238E27FC236}">
                <a16:creationId xmlns:a16="http://schemas.microsoft.com/office/drawing/2014/main" id="{07B5332C-FD43-484F-ACEB-23E0D9662BEA}"/>
              </a:ext>
            </a:extLst>
          </p:cNvPr>
          <p:cNvCxnSpPr>
            <a:cxnSpLocks/>
            <a:stCxn id="77" idx="1"/>
          </p:cNvCxnSpPr>
          <p:nvPr/>
        </p:nvCxnSpPr>
        <p:spPr>
          <a:xfrm rot="10800000" flipV="1">
            <a:off x="3271760" y="3606112"/>
            <a:ext cx="492142" cy="428400"/>
          </a:xfrm>
          <a:prstGeom prst="bentConnector3">
            <a:avLst>
              <a:gd name="adj1" fmla="val 100538"/>
            </a:avLst>
          </a:prstGeom>
          <a:ln w="19050" cmpd="sng">
            <a:gradFill>
              <a:gsLst>
                <a:gs pos="0">
                  <a:srgbClr val="D93B10"/>
                </a:gs>
                <a:gs pos="100000">
                  <a:srgbClr val="C40A03"/>
                </a:gs>
              </a:gsLst>
              <a:lin ang="60000" scaled="0"/>
            </a:gradFill>
            <a:prstDash val="solid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圖片 92" descr="一張含有 監視器, 室內 的圖片&#10;&#10;自動產生的描述">
            <a:extLst>
              <a:ext uri="{FF2B5EF4-FFF2-40B4-BE49-F238E27FC236}">
                <a16:creationId xmlns:a16="http://schemas.microsoft.com/office/drawing/2014/main" id="{8CCFFC28-F3E7-47FE-AF14-58FDCCEA51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455" y="3973938"/>
            <a:ext cx="1690040" cy="1056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8" name="接點: 肘形 97">
            <a:extLst>
              <a:ext uri="{FF2B5EF4-FFF2-40B4-BE49-F238E27FC236}">
                <a16:creationId xmlns:a16="http://schemas.microsoft.com/office/drawing/2014/main" id="{EDB9DC5E-1DC6-4FDA-8C1F-A72166B94289}"/>
              </a:ext>
            </a:extLst>
          </p:cNvPr>
          <p:cNvCxnSpPr>
            <a:cxnSpLocks/>
          </p:cNvCxnSpPr>
          <p:nvPr/>
        </p:nvCxnSpPr>
        <p:spPr>
          <a:xfrm rot="5400000">
            <a:off x="2405207" y="2206072"/>
            <a:ext cx="739492" cy="528557"/>
          </a:xfrm>
          <a:prstGeom prst="bentConnector3">
            <a:avLst>
              <a:gd name="adj1" fmla="val 14670"/>
            </a:avLst>
          </a:prstGeom>
          <a:ln w="19050" cmpd="sng"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60000" scaled="0"/>
            </a:gradFill>
            <a:prstDash val="solid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圖片 85">
            <a:extLst>
              <a:ext uri="{FF2B5EF4-FFF2-40B4-BE49-F238E27FC236}">
                <a16:creationId xmlns:a16="http://schemas.microsoft.com/office/drawing/2014/main" id="{3C0D2A93-A80F-4EDA-9BE2-6760FA8DA1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7945" y="1946356"/>
            <a:ext cx="1065254" cy="515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4" name="接點: 肘形 43">
            <a:extLst>
              <a:ext uri="{FF2B5EF4-FFF2-40B4-BE49-F238E27FC236}">
                <a16:creationId xmlns:a16="http://schemas.microsoft.com/office/drawing/2014/main" id="{3B501224-B1B8-4C2D-B6B5-390C652413A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90913" y="1960572"/>
            <a:ext cx="709953" cy="650998"/>
          </a:xfrm>
          <a:prstGeom prst="bentConnector3">
            <a:avLst>
              <a:gd name="adj1" fmla="val 100163"/>
            </a:avLst>
          </a:prstGeom>
          <a:ln w="19050">
            <a:gradFill>
              <a:gsLst>
                <a:gs pos="0">
                  <a:srgbClr val="C00000"/>
                </a:gs>
                <a:gs pos="100000">
                  <a:srgbClr val="DF4813"/>
                </a:gs>
              </a:gsLst>
              <a:lin ang="60000" scaled="0"/>
            </a:gradFill>
            <a:prstDash val="sysDash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接點: 肘形 44">
            <a:extLst>
              <a:ext uri="{FF2B5EF4-FFF2-40B4-BE49-F238E27FC236}">
                <a16:creationId xmlns:a16="http://schemas.microsoft.com/office/drawing/2014/main" id="{72F89E3E-0591-41B1-ACE3-22C08D1C53F8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23306" y="3216482"/>
            <a:ext cx="591099" cy="411549"/>
          </a:xfrm>
          <a:prstGeom prst="bentConnector3">
            <a:avLst>
              <a:gd name="adj1" fmla="val 36159"/>
            </a:avLst>
          </a:prstGeom>
          <a:ln w="19050">
            <a:gradFill>
              <a:gsLst>
                <a:gs pos="0">
                  <a:srgbClr val="C00000"/>
                </a:gs>
                <a:gs pos="100000">
                  <a:srgbClr val="DF4813"/>
                </a:gs>
              </a:gsLst>
              <a:lin ang="60000" scaled="0"/>
            </a:gradFill>
            <a:prstDash val="sysDash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接點: 肘形 46">
            <a:extLst>
              <a:ext uri="{FF2B5EF4-FFF2-40B4-BE49-F238E27FC236}">
                <a16:creationId xmlns:a16="http://schemas.microsoft.com/office/drawing/2014/main" id="{23F38902-18C5-45A9-AF88-F24F88D79F65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73068" y="4479829"/>
            <a:ext cx="934047" cy="35844"/>
          </a:xfrm>
          <a:prstGeom prst="bentConnector3">
            <a:avLst>
              <a:gd name="adj1" fmla="val 50000"/>
            </a:avLst>
          </a:prstGeom>
          <a:ln w="19050">
            <a:gradFill>
              <a:gsLst>
                <a:gs pos="0">
                  <a:srgbClr val="C00000"/>
                </a:gs>
                <a:gs pos="100000">
                  <a:srgbClr val="DF4813"/>
                </a:gs>
              </a:gsLst>
              <a:lin ang="60000" scaled="0"/>
            </a:gradFill>
            <a:prstDash val="sysDash"/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接點: 肘形 47">
            <a:extLst>
              <a:ext uri="{FF2B5EF4-FFF2-40B4-BE49-F238E27FC236}">
                <a16:creationId xmlns:a16="http://schemas.microsoft.com/office/drawing/2014/main" id="{1400E5BA-9ED2-4432-B4D2-FFF849942D4C}"/>
              </a:ext>
            </a:extLst>
          </p:cNvPr>
          <p:cNvCxnSpPr>
            <a:cxnSpLocks/>
          </p:cNvCxnSpPr>
          <p:nvPr/>
        </p:nvCxnSpPr>
        <p:spPr>
          <a:xfrm>
            <a:off x="4437577" y="3606112"/>
            <a:ext cx="724448" cy="1"/>
          </a:xfrm>
          <a:prstGeom prst="bentConnector3">
            <a:avLst/>
          </a:prstGeom>
          <a:ln w="19050">
            <a:gradFill>
              <a:gsLst>
                <a:gs pos="0">
                  <a:srgbClr val="C91606"/>
                </a:gs>
                <a:gs pos="100000">
                  <a:srgbClr val="D8390F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3" descr="C:\Users\user\Desktop\20180411_QTS 4.3.5網路與虛擬交換器_ppt\軟體容器工作站_icon_1.png">
            <a:extLst>
              <a:ext uri="{FF2B5EF4-FFF2-40B4-BE49-F238E27FC236}">
                <a16:creationId xmlns:a16="http://schemas.microsoft.com/office/drawing/2014/main" id="{38BDFCDE-A772-4695-B164-2C11D8B46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509" y="3320660"/>
            <a:ext cx="594425" cy="5977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0B217C11-32F0-4C65-A1F8-0027E3052F04}"/>
              </a:ext>
            </a:extLst>
          </p:cNvPr>
          <p:cNvCxnSpPr/>
          <p:nvPr/>
        </p:nvCxnSpPr>
        <p:spPr>
          <a:xfrm>
            <a:off x="4799801" y="2717958"/>
            <a:ext cx="0" cy="1843027"/>
          </a:xfrm>
          <a:prstGeom prst="line">
            <a:avLst/>
          </a:prstGeom>
          <a:ln w="19050">
            <a:gradFill>
              <a:gsLst>
                <a:gs pos="0">
                  <a:srgbClr val="C81306"/>
                </a:gs>
                <a:gs pos="100000">
                  <a:srgbClr val="D8391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4652DABB-D3F0-444C-9888-16E8EDFB9A6B}"/>
              </a:ext>
            </a:extLst>
          </p:cNvPr>
          <p:cNvCxnSpPr>
            <a:cxnSpLocks/>
          </p:cNvCxnSpPr>
          <p:nvPr/>
        </p:nvCxnSpPr>
        <p:spPr>
          <a:xfrm>
            <a:off x="4794988" y="2722771"/>
            <a:ext cx="345520" cy="0"/>
          </a:xfrm>
          <a:prstGeom prst="line">
            <a:avLst/>
          </a:prstGeom>
          <a:ln w="19050">
            <a:gradFill>
              <a:gsLst>
                <a:gs pos="0">
                  <a:srgbClr val="C81306"/>
                </a:gs>
                <a:gs pos="100000">
                  <a:srgbClr val="D8391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D435B2FD-E409-456A-B93B-84E1ECC01F71}"/>
              </a:ext>
            </a:extLst>
          </p:cNvPr>
          <p:cNvCxnSpPr>
            <a:cxnSpLocks/>
          </p:cNvCxnSpPr>
          <p:nvPr/>
        </p:nvCxnSpPr>
        <p:spPr>
          <a:xfrm>
            <a:off x="4794988" y="4550436"/>
            <a:ext cx="345520" cy="0"/>
          </a:xfrm>
          <a:prstGeom prst="line">
            <a:avLst/>
          </a:prstGeom>
          <a:ln w="19050">
            <a:gradFill>
              <a:gsLst>
                <a:gs pos="0">
                  <a:srgbClr val="C81306"/>
                </a:gs>
                <a:gs pos="100000">
                  <a:srgbClr val="D83910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3" descr="C:\Users\user\Desktop\20180411_QTS 4.3.5網路與虛擬交換器_ppt\軟體容器工作站_icon_1.png">
            <a:extLst>
              <a:ext uri="{FF2B5EF4-FFF2-40B4-BE49-F238E27FC236}">
                <a16:creationId xmlns:a16="http://schemas.microsoft.com/office/drawing/2014/main" id="{6B887238-4AA7-4C7B-A509-5C6E6ACD3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830" y="2495438"/>
            <a:ext cx="594425" cy="5977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3" descr="C:\Users\user\Desktop\20180411_QTS 4.3.5網路與虛擬交換器_ppt\軟體容器工作站_icon_1.png">
            <a:extLst>
              <a:ext uri="{FF2B5EF4-FFF2-40B4-BE49-F238E27FC236}">
                <a16:creationId xmlns:a16="http://schemas.microsoft.com/office/drawing/2014/main" id="{5754D2A8-7154-4E41-9F0A-7FD10976C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509" y="4171394"/>
            <a:ext cx="594425" cy="5977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BD9458EF-B29A-488B-A4F2-1D50E251B0EB}"/>
              </a:ext>
            </a:extLst>
          </p:cNvPr>
          <p:cNvSpPr/>
          <p:nvPr/>
        </p:nvSpPr>
        <p:spPr>
          <a:xfrm>
            <a:off x="3763902" y="3398603"/>
            <a:ext cx="801355" cy="41501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2E4E3518-4779-45B0-80AE-EA1B5E13AFBD}"/>
              </a:ext>
            </a:extLst>
          </p:cNvPr>
          <p:cNvSpPr/>
          <p:nvPr/>
        </p:nvSpPr>
        <p:spPr>
          <a:xfrm>
            <a:off x="3845656" y="3380409"/>
            <a:ext cx="1226385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</a:p>
          <a:p>
            <a:pPr>
              <a:lnSpc>
                <a:spcPts val="1400"/>
              </a:lnSpc>
            </a:pPr>
            <a:r>
              <a:rPr lang="en-US" altLang="zh-TW" sz="1200" b="1" dirty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lang="zh-TW" altLang="en-US" sz="1200" b="1" dirty="0">
              <a:solidFill>
                <a:srgbClr val="1A4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352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圖片 139">
            <a:extLst>
              <a:ext uri="{FF2B5EF4-FFF2-40B4-BE49-F238E27FC236}">
                <a16:creationId xmlns:a16="http://schemas.microsoft.com/office/drawing/2014/main" id="{D151AC92-6E24-4C19-ACB3-339ED0B380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208" y="1382493"/>
            <a:ext cx="1625021" cy="3671344"/>
          </a:xfrm>
          <a:prstGeom prst="rect">
            <a:avLst/>
          </a:prstGeom>
        </p:spPr>
      </p:pic>
      <p:pic>
        <p:nvPicPr>
          <p:cNvPr id="113" name="圖形 112">
            <a:extLst>
              <a:ext uri="{FF2B5EF4-FFF2-40B4-BE49-F238E27FC236}">
                <a16:creationId xmlns:a16="http://schemas.microsoft.com/office/drawing/2014/main" id="{6862A01C-88F3-4420-B177-8BD6B9643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9429" y="3703006"/>
            <a:ext cx="7521528" cy="5594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圖形 111">
            <a:extLst>
              <a:ext uri="{FF2B5EF4-FFF2-40B4-BE49-F238E27FC236}">
                <a16:creationId xmlns:a16="http://schemas.microsoft.com/office/drawing/2014/main" id="{EBC8FD0F-E817-46C7-A343-57D76F67B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5077" y="4265252"/>
            <a:ext cx="7524992" cy="728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6" name="群組 135">
            <a:extLst>
              <a:ext uri="{FF2B5EF4-FFF2-40B4-BE49-F238E27FC236}">
                <a16:creationId xmlns:a16="http://schemas.microsoft.com/office/drawing/2014/main" id="{4B7916F6-70DC-46BB-A28E-6966E1CF5FF0}"/>
              </a:ext>
            </a:extLst>
          </p:cNvPr>
          <p:cNvGrpSpPr/>
          <p:nvPr/>
        </p:nvGrpSpPr>
        <p:grpSpPr>
          <a:xfrm>
            <a:off x="4202261" y="2579420"/>
            <a:ext cx="3211803" cy="1881532"/>
            <a:chOff x="4202261" y="2579420"/>
            <a:chExt cx="3211803" cy="1881532"/>
          </a:xfrm>
        </p:grpSpPr>
        <p:cxnSp>
          <p:nvCxnSpPr>
            <p:cNvPr id="129" name="直線接點 128">
              <a:extLst>
                <a:ext uri="{FF2B5EF4-FFF2-40B4-BE49-F238E27FC236}">
                  <a16:creationId xmlns:a16="http://schemas.microsoft.com/office/drawing/2014/main" id="{1B47F3EA-124F-4EAE-A382-6CECEA2127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3245" y="2579420"/>
              <a:ext cx="0" cy="1589338"/>
            </a:xfrm>
            <a:prstGeom prst="line">
              <a:avLst/>
            </a:prstGeom>
            <a:ln w="22860">
              <a:solidFill>
                <a:srgbClr val="496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47EE3F55-A8EA-4D5C-9588-D7B1B28451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2261" y="4168758"/>
              <a:ext cx="3211803" cy="0"/>
            </a:xfrm>
            <a:prstGeom prst="line">
              <a:avLst/>
            </a:prstGeom>
            <a:ln w="22860">
              <a:solidFill>
                <a:srgbClr val="496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接點 133">
              <a:extLst>
                <a:ext uri="{FF2B5EF4-FFF2-40B4-BE49-F238E27FC236}">
                  <a16:creationId xmlns:a16="http://schemas.microsoft.com/office/drawing/2014/main" id="{D2F1750A-D2E1-4B95-B5BE-D3D06E1A20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04319" y="4168758"/>
              <a:ext cx="0" cy="292194"/>
            </a:xfrm>
            <a:prstGeom prst="line">
              <a:avLst/>
            </a:prstGeom>
            <a:ln w="22860">
              <a:solidFill>
                <a:srgbClr val="496F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直線接點 127">
            <a:extLst>
              <a:ext uri="{FF2B5EF4-FFF2-40B4-BE49-F238E27FC236}">
                <a16:creationId xmlns:a16="http://schemas.microsoft.com/office/drawing/2014/main" id="{12AA4A14-92B2-4068-A012-8216D1251332}"/>
              </a:ext>
            </a:extLst>
          </p:cNvPr>
          <p:cNvCxnSpPr/>
          <p:nvPr/>
        </p:nvCxnSpPr>
        <p:spPr>
          <a:xfrm flipV="1">
            <a:off x="2113738" y="2999804"/>
            <a:ext cx="0" cy="1470991"/>
          </a:xfrm>
          <a:prstGeom prst="line">
            <a:avLst/>
          </a:prstGeom>
          <a:ln w="22860">
            <a:solidFill>
              <a:srgbClr val="C464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接點 125">
            <a:extLst>
              <a:ext uri="{FF2B5EF4-FFF2-40B4-BE49-F238E27FC236}">
                <a16:creationId xmlns:a16="http://schemas.microsoft.com/office/drawing/2014/main" id="{0123DBE1-BB02-4107-B3FD-1C82E5B1F32E}"/>
              </a:ext>
            </a:extLst>
          </p:cNvPr>
          <p:cNvCxnSpPr/>
          <p:nvPr/>
        </p:nvCxnSpPr>
        <p:spPr>
          <a:xfrm flipV="1">
            <a:off x="5081263" y="3000125"/>
            <a:ext cx="0" cy="1470991"/>
          </a:xfrm>
          <a:prstGeom prst="line">
            <a:avLst/>
          </a:prstGeom>
          <a:ln w="22860">
            <a:solidFill>
              <a:srgbClr val="2677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接點 126">
            <a:extLst>
              <a:ext uri="{FF2B5EF4-FFF2-40B4-BE49-F238E27FC236}">
                <a16:creationId xmlns:a16="http://schemas.microsoft.com/office/drawing/2014/main" id="{B6D7729D-424C-4C9B-8596-99FF69AA5D36}"/>
              </a:ext>
            </a:extLst>
          </p:cNvPr>
          <p:cNvCxnSpPr/>
          <p:nvPr/>
        </p:nvCxnSpPr>
        <p:spPr>
          <a:xfrm flipV="1">
            <a:off x="3125777" y="2999804"/>
            <a:ext cx="0" cy="1470991"/>
          </a:xfrm>
          <a:prstGeom prst="line">
            <a:avLst/>
          </a:prstGeom>
          <a:ln w="22860">
            <a:solidFill>
              <a:srgbClr val="2677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接點 123">
            <a:extLst>
              <a:ext uri="{FF2B5EF4-FFF2-40B4-BE49-F238E27FC236}">
                <a16:creationId xmlns:a16="http://schemas.microsoft.com/office/drawing/2014/main" id="{089D580E-FC84-4914-A18F-0FE1A8398E0F}"/>
              </a:ext>
            </a:extLst>
          </p:cNvPr>
          <p:cNvCxnSpPr/>
          <p:nvPr/>
        </p:nvCxnSpPr>
        <p:spPr>
          <a:xfrm flipV="1">
            <a:off x="6627034" y="3011165"/>
            <a:ext cx="0" cy="1470991"/>
          </a:xfrm>
          <a:prstGeom prst="line">
            <a:avLst/>
          </a:prstGeom>
          <a:ln w="22860">
            <a:solidFill>
              <a:srgbClr val="672C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接點 124">
            <a:extLst>
              <a:ext uri="{FF2B5EF4-FFF2-40B4-BE49-F238E27FC236}">
                <a16:creationId xmlns:a16="http://schemas.microsoft.com/office/drawing/2014/main" id="{3D45CCBE-5CCD-47BB-A232-406970EA1F4C}"/>
              </a:ext>
            </a:extLst>
          </p:cNvPr>
          <p:cNvCxnSpPr/>
          <p:nvPr/>
        </p:nvCxnSpPr>
        <p:spPr>
          <a:xfrm flipV="1">
            <a:off x="5610403" y="3000125"/>
            <a:ext cx="0" cy="1470991"/>
          </a:xfrm>
          <a:prstGeom prst="line">
            <a:avLst/>
          </a:prstGeom>
          <a:ln w="22860">
            <a:solidFill>
              <a:srgbClr val="672C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接點 115">
            <a:extLst>
              <a:ext uri="{FF2B5EF4-FFF2-40B4-BE49-F238E27FC236}">
                <a16:creationId xmlns:a16="http://schemas.microsoft.com/office/drawing/2014/main" id="{0DF4AD9D-9C83-4F0D-9D42-D986EFFA3EC6}"/>
              </a:ext>
            </a:extLst>
          </p:cNvPr>
          <p:cNvCxnSpPr/>
          <p:nvPr/>
        </p:nvCxnSpPr>
        <p:spPr>
          <a:xfrm flipV="1">
            <a:off x="8235280" y="2994125"/>
            <a:ext cx="0" cy="1470991"/>
          </a:xfrm>
          <a:prstGeom prst="line">
            <a:avLst/>
          </a:prstGeom>
          <a:ln w="22860">
            <a:solidFill>
              <a:srgbClr val="496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圖形 106">
            <a:extLst>
              <a:ext uri="{FF2B5EF4-FFF2-40B4-BE49-F238E27FC236}">
                <a16:creationId xmlns:a16="http://schemas.microsoft.com/office/drawing/2014/main" id="{B501948D-FAF5-482D-876A-CF336A95D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78195" y="2990764"/>
            <a:ext cx="3152762" cy="601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6" name="圖形 105">
            <a:extLst>
              <a:ext uri="{FF2B5EF4-FFF2-40B4-BE49-F238E27FC236}">
                <a16:creationId xmlns:a16="http://schemas.microsoft.com/office/drawing/2014/main" id="{DB17D5FD-2873-48CA-B7E8-27D061FFA5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09397" y="3011165"/>
            <a:ext cx="4318651" cy="586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梯形 45">
            <a:extLst>
              <a:ext uri="{FF2B5EF4-FFF2-40B4-BE49-F238E27FC236}">
                <a16:creationId xmlns:a16="http://schemas.microsoft.com/office/drawing/2014/main" id="{61A90025-0906-46D6-B143-73E555A4D88B}"/>
              </a:ext>
            </a:extLst>
          </p:cNvPr>
          <p:cNvSpPr/>
          <p:nvPr/>
        </p:nvSpPr>
        <p:spPr>
          <a:xfrm>
            <a:off x="1509397" y="1487057"/>
            <a:ext cx="1036063" cy="173525"/>
          </a:xfrm>
          <a:custGeom>
            <a:avLst/>
            <a:gdLst>
              <a:gd name="connsiteX0" fmla="*/ 0 w 1524085"/>
              <a:gd name="connsiteY0" fmla="*/ 1152128 h 1152128"/>
              <a:gd name="connsiteX1" fmla="*/ 288032 w 1524085"/>
              <a:gd name="connsiteY1" fmla="*/ 0 h 1152128"/>
              <a:gd name="connsiteX2" fmla="*/ 1236053 w 1524085"/>
              <a:gd name="connsiteY2" fmla="*/ 0 h 1152128"/>
              <a:gd name="connsiteX3" fmla="*/ 1524085 w 1524085"/>
              <a:gd name="connsiteY3" fmla="*/ 1152128 h 1152128"/>
              <a:gd name="connsiteX4" fmla="*/ 0 w 1524085"/>
              <a:gd name="connsiteY4" fmla="*/ 1152128 h 1152128"/>
              <a:gd name="connsiteX0" fmla="*/ 0 w 1236053"/>
              <a:gd name="connsiteY0" fmla="*/ 1152128 h 1157265"/>
              <a:gd name="connsiteX1" fmla="*/ 288032 w 1236053"/>
              <a:gd name="connsiteY1" fmla="*/ 0 h 1157265"/>
              <a:gd name="connsiteX2" fmla="*/ 1236053 w 1236053"/>
              <a:gd name="connsiteY2" fmla="*/ 0 h 1157265"/>
              <a:gd name="connsiteX3" fmla="*/ 1051474 w 1236053"/>
              <a:gd name="connsiteY3" fmla="*/ 1157265 h 1157265"/>
              <a:gd name="connsiteX4" fmla="*/ 0 w 1236053"/>
              <a:gd name="connsiteY4" fmla="*/ 1152128 h 1157265"/>
              <a:gd name="connsiteX0" fmla="*/ 0 w 1051474"/>
              <a:gd name="connsiteY0" fmla="*/ 1152128 h 1157265"/>
              <a:gd name="connsiteX1" fmla="*/ 288032 w 1051474"/>
              <a:gd name="connsiteY1" fmla="*/ 0 h 1157265"/>
              <a:gd name="connsiteX2" fmla="*/ 886732 w 1051474"/>
              <a:gd name="connsiteY2" fmla="*/ 837344 h 1157265"/>
              <a:gd name="connsiteX3" fmla="*/ 1051474 w 1051474"/>
              <a:gd name="connsiteY3" fmla="*/ 1157265 h 1157265"/>
              <a:gd name="connsiteX4" fmla="*/ 0 w 1051474"/>
              <a:gd name="connsiteY4" fmla="*/ 1152128 h 1157265"/>
              <a:gd name="connsiteX0" fmla="*/ 0 w 1051474"/>
              <a:gd name="connsiteY0" fmla="*/ 314784 h 319921"/>
              <a:gd name="connsiteX1" fmla="*/ 175017 w 1051474"/>
              <a:gd name="connsiteY1" fmla="*/ 25685 h 319921"/>
              <a:gd name="connsiteX2" fmla="*/ 886732 w 1051474"/>
              <a:gd name="connsiteY2" fmla="*/ 0 h 319921"/>
              <a:gd name="connsiteX3" fmla="*/ 1051474 w 1051474"/>
              <a:gd name="connsiteY3" fmla="*/ 319921 h 319921"/>
              <a:gd name="connsiteX4" fmla="*/ 0 w 1051474"/>
              <a:gd name="connsiteY4" fmla="*/ 314784 h 319921"/>
              <a:gd name="connsiteX0" fmla="*/ 0 w 1051474"/>
              <a:gd name="connsiteY0" fmla="*/ 289099 h 294236"/>
              <a:gd name="connsiteX1" fmla="*/ 175017 w 1051474"/>
              <a:gd name="connsiteY1" fmla="*/ 0 h 294236"/>
              <a:gd name="connsiteX2" fmla="*/ 845635 w 1051474"/>
              <a:gd name="connsiteY2" fmla="*/ 10275 h 294236"/>
              <a:gd name="connsiteX3" fmla="*/ 1051474 w 1051474"/>
              <a:gd name="connsiteY3" fmla="*/ 294236 h 294236"/>
              <a:gd name="connsiteX4" fmla="*/ 0 w 1051474"/>
              <a:gd name="connsiteY4" fmla="*/ 289099 h 294236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45635 w 1036063"/>
              <a:gd name="connsiteY2" fmla="*/ 10275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55909 w 1036063"/>
              <a:gd name="connsiteY2" fmla="*/ 5138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063" h="289099">
                <a:moveTo>
                  <a:pt x="0" y="289099"/>
                </a:moveTo>
                <a:lnTo>
                  <a:pt x="175017" y="0"/>
                </a:lnTo>
                <a:lnTo>
                  <a:pt x="855909" y="5138"/>
                </a:lnTo>
                <a:lnTo>
                  <a:pt x="1036063" y="289099"/>
                </a:lnTo>
                <a:lnTo>
                  <a:pt x="0" y="289099"/>
                </a:lnTo>
                <a:close/>
              </a:path>
            </a:pathLst>
          </a:custGeom>
          <a:gradFill flip="none" rotWithShape="1">
            <a:gsLst>
              <a:gs pos="4000">
                <a:srgbClr val="CFDFE7"/>
              </a:gs>
              <a:gs pos="49000">
                <a:srgbClr val="E3ECF1"/>
              </a:gs>
              <a:gs pos="100000">
                <a:srgbClr val="F2F6F8">
                  <a:alpha val="35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梯形 45">
            <a:extLst>
              <a:ext uri="{FF2B5EF4-FFF2-40B4-BE49-F238E27FC236}">
                <a16:creationId xmlns:a16="http://schemas.microsoft.com/office/drawing/2014/main" id="{BEFBB1DF-10C4-4BBC-BF41-7302CC727257}"/>
              </a:ext>
            </a:extLst>
          </p:cNvPr>
          <p:cNvSpPr/>
          <p:nvPr/>
        </p:nvSpPr>
        <p:spPr>
          <a:xfrm>
            <a:off x="2601068" y="1487057"/>
            <a:ext cx="1036063" cy="173525"/>
          </a:xfrm>
          <a:custGeom>
            <a:avLst/>
            <a:gdLst>
              <a:gd name="connsiteX0" fmla="*/ 0 w 1524085"/>
              <a:gd name="connsiteY0" fmla="*/ 1152128 h 1152128"/>
              <a:gd name="connsiteX1" fmla="*/ 288032 w 1524085"/>
              <a:gd name="connsiteY1" fmla="*/ 0 h 1152128"/>
              <a:gd name="connsiteX2" fmla="*/ 1236053 w 1524085"/>
              <a:gd name="connsiteY2" fmla="*/ 0 h 1152128"/>
              <a:gd name="connsiteX3" fmla="*/ 1524085 w 1524085"/>
              <a:gd name="connsiteY3" fmla="*/ 1152128 h 1152128"/>
              <a:gd name="connsiteX4" fmla="*/ 0 w 1524085"/>
              <a:gd name="connsiteY4" fmla="*/ 1152128 h 1152128"/>
              <a:gd name="connsiteX0" fmla="*/ 0 w 1236053"/>
              <a:gd name="connsiteY0" fmla="*/ 1152128 h 1157265"/>
              <a:gd name="connsiteX1" fmla="*/ 288032 w 1236053"/>
              <a:gd name="connsiteY1" fmla="*/ 0 h 1157265"/>
              <a:gd name="connsiteX2" fmla="*/ 1236053 w 1236053"/>
              <a:gd name="connsiteY2" fmla="*/ 0 h 1157265"/>
              <a:gd name="connsiteX3" fmla="*/ 1051474 w 1236053"/>
              <a:gd name="connsiteY3" fmla="*/ 1157265 h 1157265"/>
              <a:gd name="connsiteX4" fmla="*/ 0 w 1236053"/>
              <a:gd name="connsiteY4" fmla="*/ 1152128 h 1157265"/>
              <a:gd name="connsiteX0" fmla="*/ 0 w 1051474"/>
              <a:gd name="connsiteY0" fmla="*/ 1152128 h 1157265"/>
              <a:gd name="connsiteX1" fmla="*/ 288032 w 1051474"/>
              <a:gd name="connsiteY1" fmla="*/ 0 h 1157265"/>
              <a:gd name="connsiteX2" fmla="*/ 886732 w 1051474"/>
              <a:gd name="connsiteY2" fmla="*/ 837344 h 1157265"/>
              <a:gd name="connsiteX3" fmla="*/ 1051474 w 1051474"/>
              <a:gd name="connsiteY3" fmla="*/ 1157265 h 1157265"/>
              <a:gd name="connsiteX4" fmla="*/ 0 w 1051474"/>
              <a:gd name="connsiteY4" fmla="*/ 1152128 h 1157265"/>
              <a:gd name="connsiteX0" fmla="*/ 0 w 1051474"/>
              <a:gd name="connsiteY0" fmla="*/ 314784 h 319921"/>
              <a:gd name="connsiteX1" fmla="*/ 175017 w 1051474"/>
              <a:gd name="connsiteY1" fmla="*/ 25685 h 319921"/>
              <a:gd name="connsiteX2" fmla="*/ 886732 w 1051474"/>
              <a:gd name="connsiteY2" fmla="*/ 0 h 319921"/>
              <a:gd name="connsiteX3" fmla="*/ 1051474 w 1051474"/>
              <a:gd name="connsiteY3" fmla="*/ 319921 h 319921"/>
              <a:gd name="connsiteX4" fmla="*/ 0 w 1051474"/>
              <a:gd name="connsiteY4" fmla="*/ 314784 h 319921"/>
              <a:gd name="connsiteX0" fmla="*/ 0 w 1051474"/>
              <a:gd name="connsiteY0" fmla="*/ 289099 h 294236"/>
              <a:gd name="connsiteX1" fmla="*/ 175017 w 1051474"/>
              <a:gd name="connsiteY1" fmla="*/ 0 h 294236"/>
              <a:gd name="connsiteX2" fmla="*/ 845635 w 1051474"/>
              <a:gd name="connsiteY2" fmla="*/ 10275 h 294236"/>
              <a:gd name="connsiteX3" fmla="*/ 1051474 w 1051474"/>
              <a:gd name="connsiteY3" fmla="*/ 294236 h 294236"/>
              <a:gd name="connsiteX4" fmla="*/ 0 w 1051474"/>
              <a:gd name="connsiteY4" fmla="*/ 289099 h 294236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45635 w 1036063"/>
              <a:gd name="connsiteY2" fmla="*/ 10275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55909 w 1036063"/>
              <a:gd name="connsiteY2" fmla="*/ 5138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063" h="289099">
                <a:moveTo>
                  <a:pt x="0" y="289099"/>
                </a:moveTo>
                <a:lnTo>
                  <a:pt x="175017" y="0"/>
                </a:lnTo>
                <a:lnTo>
                  <a:pt x="855909" y="5138"/>
                </a:lnTo>
                <a:lnTo>
                  <a:pt x="1036063" y="289099"/>
                </a:lnTo>
                <a:lnTo>
                  <a:pt x="0" y="289099"/>
                </a:lnTo>
                <a:close/>
              </a:path>
            </a:pathLst>
          </a:custGeom>
          <a:gradFill flip="none" rotWithShape="1">
            <a:gsLst>
              <a:gs pos="4000">
                <a:srgbClr val="CFDFE7"/>
              </a:gs>
              <a:gs pos="49000">
                <a:srgbClr val="E3ECF1"/>
              </a:gs>
              <a:gs pos="100000">
                <a:srgbClr val="F2F6F8">
                  <a:alpha val="35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B255023-41C1-42C0-846E-BB8187078AD2}"/>
              </a:ext>
            </a:extLst>
          </p:cNvPr>
          <p:cNvSpPr/>
          <p:nvPr/>
        </p:nvSpPr>
        <p:spPr>
          <a:xfrm>
            <a:off x="1509398" y="1652712"/>
            <a:ext cx="1049416" cy="1779653"/>
          </a:xfrm>
          <a:prstGeom prst="rect">
            <a:avLst/>
          </a:prstGeom>
          <a:gradFill>
            <a:gsLst>
              <a:gs pos="0">
                <a:srgbClr val="CAD6DD"/>
              </a:gs>
              <a:gs pos="52000">
                <a:srgbClr val="DAE6EC"/>
              </a:gs>
              <a:gs pos="100000">
                <a:srgbClr val="D9E5EC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58835628-730A-4B09-BC7A-52610F8BCE27}"/>
              </a:ext>
            </a:extLst>
          </p:cNvPr>
          <p:cNvSpPr/>
          <p:nvPr/>
        </p:nvSpPr>
        <p:spPr>
          <a:xfrm>
            <a:off x="1554987" y="1937459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Ubuntu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539E0744-5B32-49BD-BE9B-6812437521F5}"/>
              </a:ext>
            </a:extLst>
          </p:cNvPr>
          <p:cNvSpPr/>
          <p:nvPr/>
        </p:nvSpPr>
        <p:spPr>
          <a:xfrm>
            <a:off x="1555795" y="2305531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Debian</a:t>
            </a:r>
          </a:p>
        </p:txBody>
      </p:sp>
      <p:sp>
        <p:nvSpPr>
          <p:cNvPr id="5" name="矩形 6">
            <a:extLst>
              <a:ext uri="{FF2B5EF4-FFF2-40B4-BE49-F238E27FC236}">
                <a16:creationId xmlns:a16="http://schemas.microsoft.com/office/drawing/2014/main" id="{EEA27C56-45C5-4671-8DBE-88C096973F60}"/>
              </a:ext>
            </a:extLst>
          </p:cNvPr>
          <p:cNvSpPr/>
          <p:nvPr/>
        </p:nvSpPr>
        <p:spPr>
          <a:xfrm>
            <a:off x="1550307" y="2673603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CentOS</a:t>
            </a:r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BC9B7DD5-169B-40C9-BFA6-7EF021C9BAC0}"/>
              </a:ext>
            </a:extLst>
          </p:cNvPr>
          <p:cNvSpPr/>
          <p:nvPr/>
        </p:nvSpPr>
        <p:spPr>
          <a:xfrm>
            <a:off x="1551115" y="3041675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BusyBox</a:t>
            </a:r>
            <a:endParaRPr lang="en-US" altLang="zh-TW" sz="13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291903-5F1A-4A7D-B6D9-DF6AAB6D9618}"/>
              </a:ext>
            </a:extLst>
          </p:cNvPr>
          <p:cNvSpPr/>
          <p:nvPr/>
        </p:nvSpPr>
        <p:spPr>
          <a:xfrm>
            <a:off x="1534961" y="1646163"/>
            <a:ext cx="98296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O/S Client</a:t>
            </a:r>
            <a:endParaRPr lang="zh-TW" alt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F6B9C457-D268-4F13-BACC-AF61B57C6C84}"/>
              </a:ext>
            </a:extLst>
          </p:cNvPr>
          <p:cNvSpPr/>
          <p:nvPr/>
        </p:nvSpPr>
        <p:spPr>
          <a:xfrm>
            <a:off x="2601069" y="1652712"/>
            <a:ext cx="1049416" cy="1779653"/>
          </a:xfrm>
          <a:prstGeom prst="rect">
            <a:avLst/>
          </a:prstGeom>
          <a:gradFill>
            <a:gsLst>
              <a:gs pos="0">
                <a:srgbClr val="CAD6DD"/>
              </a:gs>
              <a:gs pos="52000">
                <a:srgbClr val="DAE6EC"/>
              </a:gs>
              <a:gs pos="100000">
                <a:srgbClr val="D9E5EC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6">
            <a:extLst>
              <a:ext uri="{FF2B5EF4-FFF2-40B4-BE49-F238E27FC236}">
                <a16:creationId xmlns:a16="http://schemas.microsoft.com/office/drawing/2014/main" id="{B4699409-C7A5-4F25-84D7-466E99994C08}"/>
              </a:ext>
            </a:extLst>
          </p:cNvPr>
          <p:cNvSpPr/>
          <p:nvPr/>
        </p:nvSpPr>
        <p:spPr>
          <a:xfrm>
            <a:off x="2646658" y="1937459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Nginx</a:t>
            </a:r>
          </a:p>
        </p:txBody>
      </p:sp>
      <p:sp>
        <p:nvSpPr>
          <p:cNvPr id="60" name="矩形 6">
            <a:extLst>
              <a:ext uri="{FF2B5EF4-FFF2-40B4-BE49-F238E27FC236}">
                <a16:creationId xmlns:a16="http://schemas.microsoft.com/office/drawing/2014/main" id="{0E06A57F-5B3C-40C7-B937-BFD0B5250AB3}"/>
              </a:ext>
            </a:extLst>
          </p:cNvPr>
          <p:cNvSpPr/>
          <p:nvPr/>
        </p:nvSpPr>
        <p:spPr>
          <a:xfrm>
            <a:off x="2647466" y="2305531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WordPress</a:t>
            </a:r>
          </a:p>
        </p:txBody>
      </p:sp>
      <p:sp>
        <p:nvSpPr>
          <p:cNvPr id="61" name="矩形 6">
            <a:extLst>
              <a:ext uri="{FF2B5EF4-FFF2-40B4-BE49-F238E27FC236}">
                <a16:creationId xmlns:a16="http://schemas.microsoft.com/office/drawing/2014/main" id="{D7E54629-8761-4C8E-9917-F3DB50E0BABC}"/>
              </a:ext>
            </a:extLst>
          </p:cNvPr>
          <p:cNvSpPr/>
          <p:nvPr/>
        </p:nvSpPr>
        <p:spPr>
          <a:xfrm>
            <a:off x="2641978" y="2673603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Httpd</a:t>
            </a:r>
          </a:p>
        </p:txBody>
      </p:sp>
      <p:sp>
        <p:nvSpPr>
          <p:cNvPr id="62" name="矩形 6">
            <a:extLst>
              <a:ext uri="{FF2B5EF4-FFF2-40B4-BE49-F238E27FC236}">
                <a16:creationId xmlns:a16="http://schemas.microsoft.com/office/drawing/2014/main" id="{E8658228-C399-4357-AA66-4CCE5EFC4926}"/>
              </a:ext>
            </a:extLst>
          </p:cNvPr>
          <p:cNvSpPr/>
          <p:nvPr/>
        </p:nvSpPr>
        <p:spPr>
          <a:xfrm>
            <a:off x="2642786" y="3041675"/>
            <a:ext cx="958239" cy="305801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Tomcat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0A23FB19-84B1-45D9-8F68-C00D4129A1C8}"/>
              </a:ext>
            </a:extLst>
          </p:cNvPr>
          <p:cNvSpPr/>
          <p:nvPr/>
        </p:nvSpPr>
        <p:spPr>
          <a:xfrm>
            <a:off x="2506208" y="1646163"/>
            <a:ext cx="108093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Web server</a:t>
            </a:r>
          </a:p>
        </p:txBody>
      </p:sp>
      <p:sp>
        <p:nvSpPr>
          <p:cNvPr id="65" name="梯形 45">
            <a:extLst>
              <a:ext uri="{FF2B5EF4-FFF2-40B4-BE49-F238E27FC236}">
                <a16:creationId xmlns:a16="http://schemas.microsoft.com/office/drawing/2014/main" id="{196CC079-FB3F-472B-9DC0-CF5D0EC5D758}"/>
              </a:ext>
            </a:extLst>
          </p:cNvPr>
          <p:cNvSpPr/>
          <p:nvPr/>
        </p:nvSpPr>
        <p:spPr>
          <a:xfrm>
            <a:off x="3691394" y="1487057"/>
            <a:ext cx="1036063" cy="173525"/>
          </a:xfrm>
          <a:custGeom>
            <a:avLst/>
            <a:gdLst>
              <a:gd name="connsiteX0" fmla="*/ 0 w 1524085"/>
              <a:gd name="connsiteY0" fmla="*/ 1152128 h 1152128"/>
              <a:gd name="connsiteX1" fmla="*/ 288032 w 1524085"/>
              <a:gd name="connsiteY1" fmla="*/ 0 h 1152128"/>
              <a:gd name="connsiteX2" fmla="*/ 1236053 w 1524085"/>
              <a:gd name="connsiteY2" fmla="*/ 0 h 1152128"/>
              <a:gd name="connsiteX3" fmla="*/ 1524085 w 1524085"/>
              <a:gd name="connsiteY3" fmla="*/ 1152128 h 1152128"/>
              <a:gd name="connsiteX4" fmla="*/ 0 w 1524085"/>
              <a:gd name="connsiteY4" fmla="*/ 1152128 h 1152128"/>
              <a:gd name="connsiteX0" fmla="*/ 0 w 1236053"/>
              <a:gd name="connsiteY0" fmla="*/ 1152128 h 1157265"/>
              <a:gd name="connsiteX1" fmla="*/ 288032 w 1236053"/>
              <a:gd name="connsiteY1" fmla="*/ 0 h 1157265"/>
              <a:gd name="connsiteX2" fmla="*/ 1236053 w 1236053"/>
              <a:gd name="connsiteY2" fmla="*/ 0 h 1157265"/>
              <a:gd name="connsiteX3" fmla="*/ 1051474 w 1236053"/>
              <a:gd name="connsiteY3" fmla="*/ 1157265 h 1157265"/>
              <a:gd name="connsiteX4" fmla="*/ 0 w 1236053"/>
              <a:gd name="connsiteY4" fmla="*/ 1152128 h 1157265"/>
              <a:gd name="connsiteX0" fmla="*/ 0 w 1051474"/>
              <a:gd name="connsiteY0" fmla="*/ 1152128 h 1157265"/>
              <a:gd name="connsiteX1" fmla="*/ 288032 w 1051474"/>
              <a:gd name="connsiteY1" fmla="*/ 0 h 1157265"/>
              <a:gd name="connsiteX2" fmla="*/ 886732 w 1051474"/>
              <a:gd name="connsiteY2" fmla="*/ 837344 h 1157265"/>
              <a:gd name="connsiteX3" fmla="*/ 1051474 w 1051474"/>
              <a:gd name="connsiteY3" fmla="*/ 1157265 h 1157265"/>
              <a:gd name="connsiteX4" fmla="*/ 0 w 1051474"/>
              <a:gd name="connsiteY4" fmla="*/ 1152128 h 1157265"/>
              <a:gd name="connsiteX0" fmla="*/ 0 w 1051474"/>
              <a:gd name="connsiteY0" fmla="*/ 314784 h 319921"/>
              <a:gd name="connsiteX1" fmla="*/ 175017 w 1051474"/>
              <a:gd name="connsiteY1" fmla="*/ 25685 h 319921"/>
              <a:gd name="connsiteX2" fmla="*/ 886732 w 1051474"/>
              <a:gd name="connsiteY2" fmla="*/ 0 h 319921"/>
              <a:gd name="connsiteX3" fmla="*/ 1051474 w 1051474"/>
              <a:gd name="connsiteY3" fmla="*/ 319921 h 319921"/>
              <a:gd name="connsiteX4" fmla="*/ 0 w 1051474"/>
              <a:gd name="connsiteY4" fmla="*/ 314784 h 319921"/>
              <a:gd name="connsiteX0" fmla="*/ 0 w 1051474"/>
              <a:gd name="connsiteY0" fmla="*/ 289099 h 294236"/>
              <a:gd name="connsiteX1" fmla="*/ 175017 w 1051474"/>
              <a:gd name="connsiteY1" fmla="*/ 0 h 294236"/>
              <a:gd name="connsiteX2" fmla="*/ 845635 w 1051474"/>
              <a:gd name="connsiteY2" fmla="*/ 10275 h 294236"/>
              <a:gd name="connsiteX3" fmla="*/ 1051474 w 1051474"/>
              <a:gd name="connsiteY3" fmla="*/ 294236 h 294236"/>
              <a:gd name="connsiteX4" fmla="*/ 0 w 1051474"/>
              <a:gd name="connsiteY4" fmla="*/ 289099 h 294236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45635 w 1036063"/>
              <a:gd name="connsiteY2" fmla="*/ 10275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55909 w 1036063"/>
              <a:gd name="connsiteY2" fmla="*/ 5138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063" h="289099">
                <a:moveTo>
                  <a:pt x="0" y="289099"/>
                </a:moveTo>
                <a:lnTo>
                  <a:pt x="175017" y="0"/>
                </a:lnTo>
                <a:lnTo>
                  <a:pt x="855909" y="5138"/>
                </a:lnTo>
                <a:lnTo>
                  <a:pt x="1036063" y="289099"/>
                </a:lnTo>
                <a:lnTo>
                  <a:pt x="0" y="289099"/>
                </a:lnTo>
                <a:close/>
              </a:path>
            </a:pathLst>
          </a:custGeom>
          <a:gradFill flip="none" rotWithShape="1">
            <a:gsLst>
              <a:gs pos="4000">
                <a:srgbClr val="CFDFE7"/>
              </a:gs>
              <a:gs pos="49000">
                <a:srgbClr val="E3ECF1"/>
              </a:gs>
              <a:gs pos="100000">
                <a:srgbClr val="F2F6F8">
                  <a:alpha val="35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97EEA08-5E94-409F-929F-58082C28265A}"/>
              </a:ext>
            </a:extLst>
          </p:cNvPr>
          <p:cNvSpPr/>
          <p:nvPr/>
        </p:nvSpPr>
        <p:spPr>
          <a:xfrm>
            <a:off x="3691395" y="1652712"/>
            <a:ext cx="1049416" cy="1779653"/>
          </a:xfrm>
          <a:prstGeom prst="rect">
            <a:avLst/>
          </a:prstGeom>
          <a:gradFill>
            <a:gsLst>
              <a:gs pos="0">
                <a:srgbClr val="CAD6DD"/>
              </a:gs>
              <a:gs pos="52000">
                <a:srgbClr val="DAE6EC"/>
              </a:gs>
              <a:gs pos="100000">
                <a:srgbClr val="D9E5EC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">
            <a:extLst>
              <a:ext uri="{FF2B5EF4-FFF2-40B4-BE49-F238E27FC236}">
                <a16:creationId xmlns:a16="http://schemas.microsoft.com/office/drawing/2014/main" id="{EBAC6AEE-6A24-4B8B-A52A-7BBBAC4DA44E}"/>
              </a:ext>
            </a:extLst>
          </p:cNvPr>
          <p:cNvSpPr/>
          <p:nvPr/>
        </p:nvSpPr>
        <p:spPr>
          <a:xfrm>
            <a:off x="3736984" y="1937459"/>
            <a:ext cx="958239" cy="63200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Redis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0EB424C1-17A4-4621-B9AB-527F0CCB70E1}"/>
              </a:ext>
            </a:extLst>
          </p:cNvPr>
          <p:cNvSpPr/>
          <p:nvPr/>
        </p:nvSpPr>
        <p:spPr>
          <a:xfrm>
            <a:off x="3654450" y="1646163"/>
            <a:ext cx="98296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 DB</a:t>
            </a:r>
            <a:endParaRPr lang="zh-TW" alt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2" name="梯形 45">
            <a:extLst>
              <a:ext uri="{FF2B5EF4-FFF2-40B4-BE49-F238E27FC236}">
                <a16:creationId xmlns:a16="http://schemas.microsoft.com/office/drawing/2014/main" id="{2268EA3B-0717-4076-98C8-574526D6D7C2}"/>
              </a:ext>
            </a:extLst>
          </p:cNvPr>
          <p:cNvSpPr/>
          <p:nvPr/>
        </p:nvSpPr>
        <p:spPr>
          <a:xfrm>
            <a:off x="4780957" y="1487057"/>
            <a:ext cx="1036063" cy="173525"/>
          </a:xfrm>
          <a:custGeom>
            <a:avLst/>
            <a:gdLst>
              <a:gd name="connsiteX0" fmla="*/ 0 w 1524085"/>
              <a:gd name="connsiteY0" fmla="*/ 1152128 h 1152128"/>
              <a:gd name="connsiteX1" fmla="*/ 288032 w 1524085"/>
              <a:gd name="connsiteY1" fmla="*/ 0 h 1152128"/>
              <a:gd name="connsiteX2" fmla="*/ 1236053 w 1524085"/>
              <a:gd name="connsiteY2" fmla="*/ 0 h 1152128"/>
              <a:gd name="connsiteX3" fmla="*/ 1524085 w 1524085"/>
              <a:gd name="connsiteY3" fmla="*/ 1152128 h 1152128"/>
              <a:gd name="connsiteX4" fmla="*/ 0 w 1524085"/>
              <a:gd name="connsiteY4" fmla="*/ 1152128 h 1152128"/>
              <a:gd name="connsiteX0" fmla="*/ 0 w 1236053"/>
              <a:gd name="connsiteY0" fmla="*/ 1152128 h 1157265"/>
              <a:gd name="connsiteX1" fmla="*/ 288032 w 1236053"/>
              <a:gd name="connsiteY1" fmla="*/ 0 h 1157265"/>
              <a:gd name="connsiteX2" fmla="*/ 1236053 w 1236053"/>
              <a:gd name="connsiteY2" fmla="*/ 0 h 1157265"/>
              <a:gd name="connsiteX3" fmla="*/ 1051474 w 1236053"/>
              <a:gd name="connsiteY3" fmla="*/ 1157265 h 1157265"/>
              <a:gd name="connsiteX4" fmla="*/ 0 w 1236053"/>
              <a:gd name="connsiteY4" fmla="*/ 1152128 h 1157265"/>
              <a:gd name="connsiteX0" fmla="*/ 0 w 1051474"/>
              <a:gd name="connsiteY0" fmla="*/ 1152128 h 1157265"/>
              <a:gd name="connsiteX1" fmla="*/ 288032 w 1051474"/>
              <a:gd name="connsiteY1" fmla="*/ 0 h 1157265"/>
              <a:gd name="connsiteX2" fmla="*/ 886732 w 1051474"/>
              <a:gd name="connsiteY2" fmla="*/ 837344 h 1157265"/>
              <a:gd name="connsiteX3" fmla="*/ 1051474 w 1051474"/>
              <a:gd name="connsiteY3" fmla="*/ 1157265 h 1157265"/>
              <a:gd name="connsiteX4" fmla="*/ 0 w 1051474"/>
              <a:gd name="connsiteY4" fmla="*/ 1152128 h 1157265"/>
              <a:gd name="connsiteX0" fmla="*/ 0 w 1051474"/>
              <a:gd name="connsiteY0" fmla="*/ 314784 h 319921"/>
              <a:gd name="connsiteX1" fmla="*/ 175017 w 1051474"/>
              <a:gd name="connsiteY1" fmla="*/ 25685 h 319921"/>
              <a:gd name="connsiteX2" fmla="*/ 886732 w 1051474"/>
              <a:gd name="connsiteY2" fmla="*/ 0 h 319921"/>
              <a:gd name="connsiteX3" fmla="*/ 1051474 w 1051474"/>
              <a:gd name="connsiteY3" fmla="*/ 319921 h 319921"/>
              <a:gd name="connsiteX4" fmla="*/ 0 w 1051474"/>
              <a:gd name="connsiteY4" fmla="*/ 314784 h 319921"/>
              <a:gd name="connsiteX0" fmla="*/ 0 w 1051474"/>
              <a:gd name="connsiteY0" fmla="*/ 289099 h 294236"/>
              <a:gd name="connsiteX1" fmla="*/ 175017 w 1051474"/>
              <a:gd name="connsiteY1" fmla="*/ 0 h 294236"/>
              <a:gd name="connsiteX2" fmla="*/ 845635 w 1051474"/>
              <a:gd name="connsiteY2" fmla="*/ 10275 h 294236"/>
              <a:gd name="connsiteX3" fmla="*/ 1051474 w 1051474"/>
              <a:gd name="connsiteY3" fmla="*/ 294236 h 294236"/>
              <a:gd name="connsiteX4" fmla="*/ 0 w 1051474"/>
              <a:gd name="connsiteY4" fmla="*/ 289099 h 294236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45635 w 1036063"/>
              <a:gd name="connsiteY2" fmla="*/ 10275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55909 w 1036063"/>
              <a:gd name="connsiteY2" fmla="*/ 5138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063" h="289099">
                <a:moveTo>
                  <a:pt x="0" y="289099"/>
                </a:moveTo>
                <a:lnTo>
                  <a:pt x="175017" y="0"/>
                </a:lnTo>
                <a:lnTo>
                  <a:pt x="855909" y="5138"/>
                </a:lnTo>
                <a:lnTo>
                  <a:pt x="1036063" y="289099"/>
                </a:lnTo>
                <a:lnTo>
                  <a:pt x="0" y="289099"/>
                </a:lnTo>
                <a:close/>
              </a:path>
            </a:pathLst>
          </a:custGeom>
          <a:gradFill flip="none" rotWithShape="1">
            <a:gsLst>
              <a:gs pos="4000">
                <a:srgbClr val="CFDFE7"/>
              </a:gs>
              <a:gs pos="49000">
                <a:srgbClr val="E3ECF1"/>
              </a:gs>
              <a:gs pos="100000">
                <a:srgbClr val="F2F6F8">
                  <a:alpha val="3500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1E2481C8-0B4B-483B-ACF5-E841050D3B5E}"/>
              </a:ext>
            </a:extLst>
          </p:cNvPr>
          <p:cNvSpPr/>
          <p:nvPr/>
        </p:nvSpPr>
        <p:spPr>
          <a:xfrm>
            <a:off x="4780958" y="1652712"/>
            <a:ext cx="1049416" cy="1779653"/>
          </a:xfrm>
          <a:prstGeom prst="rect">
            <a:avLst/>
          </a:prstGeom>
          <a:gradFill>
            <a:gsLst>
              <a:gs pos="0">
                <a:srgbClr val="CAD6DD"/>
              </a:gs>
              <a:gs pos="52000">
                <a:srgbClr val="DAE6EC"/>
              </a:gs>
              <a:gs pos="100000">
                <a:srgbClr val="D9E5EC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6">
            <a:extLst>
              <a:ext uri="{FF2B5EF4-FFF2-40B4-BE49-F238E27FC236}">
                <a16:creationId xmlns:a16="http://schemas.microsoft.com/office/drawing/2014/main" id="{9BE21D4D-B90B-4D77-AF46-E2CCC2107BB8}"/>
              </a:ext>
            </a:extLst>
          </p:cNvPr>
          <p:cNvSpPr/>
          <p:nvPr/>
        </p:nvSpPr>
        <p:spPr>
          <a:xfrm>
            <a:off x="4826547" y="1937459"/>
            <a:ext cx="958239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MangoDB</a:t>
            </a:r>
            <a:endParaRPr lang="en-US" altLang="zh-TW" sz="13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5" name="矩形 6">
            <a:extLst>
              <a:ext uri="{FF2B5EF4-FFF2-40B4-BE49-F238E27FC236}">
                <a16:creationId xmlns:a16="http://schemas.microsoft.com/office/drawing/2014/main" id="{EB8CE573-40BB-428C-9BEF-4EC499A610FF}"/>
              </a:ext>
            </a:extLst>
          </p:cNvPr>
          <p:cNvSpPr/>
          <p:nvPr/>
        </p:nvSpPr>
        <p:spPr>
          <a:xfrm>
            <a:off x="4827355" y="2428168"/>
            <a:ext cx="958239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Couchbase</a:t>
            </a:r>
          </a:p>
        </p:txBody>
      </p:sp>
      <p:sp>
        <p:nvSpPr>
          <p:cNvPr id="76" name="矩形 6">
            <a:extLst>
              <a:ext uri="{FF2B5EF4-FFF2-40B4-BE49-F238E27FC236}">
                <a16:creationId xmlns:a16="http://schemas.microsoft.com/office/drawing/2014/main" id="{11828743-BAE8-4814-A1DB-4FE971A421BB}"/>
              </a:ext>
            </a:extLst>
          </p:cNvPr>
          <p:cNvSpPr/>
          <p:nvPr/>
        </p:nvSpPr>
        <p:spPr>
          <a:xfrm>
            <a:off x="4821867" y="2924014"/>
            <a:ext cx="958239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PostgreSQL</a:t>
            </a: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1AC14FD0-EFB3-48B2-980F-D16EA8A23429}"/>
              </a:ext>
            </a:extLst>
          </p:cNvPr>
          <p:cNvSpPr/>
          <p:nvPr/>
        </p:nvSpPr>
        <p:spPr>
          <a:xfrm>
            <a:off x="4780194" y="1646163"/>
            <a:ext cx="92845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Database</a:t>
            </a:r>
          </a:p>
        </p:txBody>
      </p:sp>
      <p:sp>
        <p:nvSpPr>
          <p:cNvPr id="79" name="梯形 45">
            <a:extLst>
              <a:ext uri="{FF2B5EF4-FFF2-40B4-BE49-F238E27FC236}">
                <a16:creationId xmlns:a16="http://schemas.microsoft.com/office/drawing/2014/main" id="{94AE860B-C77B-4D3A-8E36-A957298474BA}"/>
              </a:ext>
            </a:extLst>
          </p:cNvPr>
          <p:cNvSpPr/>
          <p:nvPr/>
        </p:nvSpPr>
        <p:spPr>
          <a:xfrm>
            <a:off x="5904205" y="1486707"/>
            <a:ext cx="1490647" cy="173525"/>
          </a:xfrm>
          <a:custGeom>
            <a:avLst/>
            <a:gdLst>
              <a:gd name="connsiteX0" fmla="*/ 0 w 1524085"/>
              <a:gd name="connsiteY0" fmla="*/ 1152128 h 1152128"/>
              <a:gd name="connsiteX1" fmla="*/ 288032 w 1524085"/>
              <a:gd name="connsiteY1" fmla="*/ 0 h 1152128"/>
              <a:gd name="connsiteX2" fmla="*/ 1236053 w 1524085"/>
              <a:gd name="connsiteY2" fmla="*/ 0 h 1152128"/>
              <a:gd name="connsiteX3" fmla="*/ 1524085 w 1524085"/>
              <a:gd name="connsiteY3" fmla="*/ 1152128 h 1152128"/>
              <a:gd name="connsiteX4" fmla="*/ 0 w 1524085"/>
              <a:gd name="connsiteY4" fmla="*/ 1152128 h 1152128"/>
              <a:gd name="connsiteX0" fmla="*/ 0 w 1236053"/>
              <a:gd name="connsiteY0" fmla="*/ 1152128 h 1157265"/>
              <a:gd name="connsiteX1" fmla="*/ 288032 w 1236053"/>
              <a:gd name="connsiteY1" fmla="*/ 0 h 1157265"/>
              <a:gd name="connsiteX2" fmla="*/ 1236053 w 1236053"/>
              <a:gd name="connsiteY2" fmla="*/ 0 h 1157265"/>
              <a:gd name="connsiteX3" fmla="*/ 1051474 w 1236053"/>
              <a:gd name="connsiteY3" fmla="*/ 1157265 h 1157265"/>
              <a:gd name="connsiteX4" fmla="*/ 0 w 1236053"/>
              <a:gd name="connsiteY4" fmla="*/ 1152128 h 1157265"/>
              <a:gd name="connsiteX0" fmla="*/ 0 w 1051474"/>
              <a:gd name="connsiteY0" fmla="*/ 1152128 h 1157265"/>
              <a:gd name="connsiteX1" fmla="*/ 288032 w 1051474"/>
              <a:gd name="connsiteY1" fmla="*/ 0 h 1157265"/>
              <a:gd name="connsiteX2" fmla="*/ 886732 w 1051474"/>
              <a:gd name="connsiteY2" fmla="*/ 837344 h 1157265"/>
              <a:gd name="connsiteX3" fmla="*/ 1051474 w 1051474"/>
              <a:gd name="connsiteY3" fmla="*/ 1157265 h 1157265"/>
              <a:gd name="connsiteX4" fmla="*/ 0 w 1051474"/>
              <a:gd name="connsiteY4" fmla="*/ 1152128 h 1157265"/>
              <a:gd name="connsiteX0" fmla="*/ 0 w 1051474"/>
              <a:gd name="connsiteY0" fmla="*/ 314784 h 319921"/>
              <a:gd name="connsiteX1" fmla="*/ 175017 w 1051474"/>
              <a:gd name="connsiteY1" fmla="*/ 25685 h 319921"/>
              <a:gd name="connsiteX2" fmla="*/ 886732 w 1051474"/>
              <a:gd name="connsiteY2" fmla="*/ 0 h 319921"/>
              <a:gd name="connsiteX3" fmla="*/ 1051474 w 1051474"/>
              <a:gd name="connsiteY3" fmla="*/ 319921 h 319921"/>
              <a:gd name="connsiteX4" fmla="*/ 0 w 1051474"/>
              <a:gd name="connsiteY4" fmla="*/ 314784 h 319921"/>
              <a:gd name="connsiteX0" fmla="*/ 0 w 1051474"/>
              <a:gd name="connsiteY0" fmla="*/ 289099 h 294236"/>
              <a:gd name="connsiteX1" fmla="*/ 175017 w 1051474"/>
              <a:gd name="connsiteY1" fmla="*/ 0 h 294236"/>
              <a:gd name="connsiteX2" fmla="*/ 845635 w 1051474"/>
              <a:gd name="connsiteY2" fmla="*/ 10275 h 294236"/>
              <a:gd name="connsiteX3" fmla="*/ 1051474 w 1051474"/>
              <a:gd name="connsiteY3" fmla="*/ 294236 h 294236"/>
              <a:gd name="connsiteX4" fmla="*/ 0 w 1051474"/>
              <a:gd name="connsiteY4" fmla="*/ 289099 h 294236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45635 w 1036063"/>
              <a:gd name="connsiteY2" fmla="*/ 10275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55909 w 1036063"/>
              <a:gd name="connsiteY2" fmla="*/ 5138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063" h="289099">
                <a:moveTo>
                  <a:pt x="0" y="289099"/>
                </a:moveTo>
                <a:lnTo>
                  <a:pt x="175017" y="0"/>
                </a:lnTo>
                <a:lnTo>
                  <a:pt x="855909" y="5138"/>
                </a:lnTo>
                <a:lnTo>
                  <a:pt x="1036063" y="289099"/>
                </a:lnTo>
                <a:lnTo>
                  <a:pt x="0" y="289099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  <a:alpha val="20000"/>
                </a:schemeClr>
              </a:gs>
              <a:gs pos="75000">
                <a:schemeClr val="accent4">
                  <a:lumMod val="45000"/>
                  <a:lumOff val="55000"/>
                  <a:alpha val="70000"/>
                </a:schemeClr>
              </a:gs>
              <a:gs pos="83000">
                <a:schemeClr val="accent4">
                  <a:lumMod val="45000"/>
                  <a:lumOff val="55000"/>
                  <a:alpha val="80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BD539830-6137-4F0F-8F4C-F451CB103D5C}"/>
              </a:ext>
            </a:extLst>
          </p:cNvPr>
          <p:cNvSpPr/>
          <p:nvPr/>
        </p:nvSpPr>
        <p:spPr>
          <a:xfrm>
            <a:off x="5904206" y="1652362"/>
            <a:ext cx="1509858" cy="17796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CB2246B0-613B-48C5-8E10-56E724343302}"/>
              </a:ext>
            </a:extLst>
          </p:cNvPr>
          <p:cNvSpPr/>
          <p:nvPr/>
        </p:nvSpPr>
        <p:spPr>
          <a:xfrm>
            <a:off x="5900915" y="1645813"/>
            <a:ext cx="149727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 Machine</a:t>
            </a:r>
            <a:endParaRPr lang="zh-TW" alt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6" name="梯形 45">
            <a:extLst>
              <a:ext uri="{FF2B5EF4-FFF2-40B4-BE49-F238E27FC236}">
                <a16:creationId xmlns:a16="http://schemas.microsoft.com/office/drawing/2014/main" id="{9FE830E5-C0AB-493F-A9F5-4C608BADB7F2}"/>
              </a:ext>
            </a:extLst>
          </p:cNvPr>
          <p:cNvSpPr/>
          <p:nvPr/>
        </p:nvSpPr>
        <p:spPr>
          <a:xfrm>
            <a:off x="7458264" y="1486707"/>
            <a:ext cx="1490647" cy="173525"/>
          </a:xfrm>
          <a:custGeom>
            <a:avLst/>
            <a:gdLst>
              <a:gd name="connsiteX0" fmla="*/ 0 w 1524085"/>
              <a:gd name="connsiteY0" fmla="*/ 1152128 h 1152128"/>
              <a:gd name="connsiteX1" fmla="*/ 288032 w 1524085"/>
              <a:gd name="connsiteY1" fmla="*/ 0 h 1152128"/>
              <a:gd name="connsiteX2" fmla="*/ 1236053 w 1524085"/>
              <a:gd name="connsiteY2" fmla="*/ 0 h 1152128"/>
              <a:gd name="connsiteX3" fmla="*/ 1524085 w 1524085"/>
              <a:gd name="connsiteY3" fmla="*/ 1152128 h 1152128"/>
              <a:gd name="connsiteX4" fmla="*/ 0 w 1524085"/>
              <a:gd name="connsiteY4" fmla="*/ 1152128 h 1152128"/>
              <a:gd name="connsiteX0" fmla="*/ 0 w 1236053"/>
              <a:gd name="connsiteY0" fmla="*/ 1152128 h 1157265"/>
              <a:gd name="connsiteX1" fmla="*/ 288032 w 1236053"/>
              <a:gd name="connsiteY1" fmla="*/ 0 h 1157265"/>
              <a:gd name="connsiteX2" fmla="*/ 1236053 w 1236053"/>
              <a:gd name="connsiteY2" fmla="*/ 0 h 1157265"/>
              <a:gd name="connsiteX3" fmla="*/ 1051474 w 1236053"/>
              <a:gd name="connsiteY3" fmla="*/ 1157265 h 1157265"/>
              <a:gd name="connsiteX4" fmla="*/ 0 w 1236053"/>
              <a:gd name="connsiteY4" fmla="*/ 1152128 h 1157265"/>
              <a:gd name="connsiteX0" fmla="*/ 0 w 1051474"/>
              <a:gd name="connsiteY0" fmla="*/ 1152128 h 1157265"/>
              <a:gd name="connsiteX1" fmla="*/ 288032 w 1051474"/>
              <a:gd name="connsiteY1" fmla="*/ 0 h 1157265"/>
              <a:gd name="connsiteX2" fmla="*/ 886732 w 1051474"/>
              <a:gd name="connsiteY2" fmla="*/ 837344 h 1157265"/>
              <a:gd name="connsiteX3" fmla="*/ 1051474 w 1051474"/>
              <a:gd name="connsiteY3" fmla="*/ 1157265 h 1157265"/>
              <a:gd name="connsiteX4" fmla="*/ 0 w 1051474"/>
              <a:gd name="connsiteY4" fmla="*/ 1152128 h 1157265"/>
              <a:gd name="connsiteX0" fmla="*/ 0 w 1051474"/>
              <a:gd name="connsiteY0" fmla="*/ 314784 h 319921"/>
              <a:gd name="connsiteX1" fmla="*/ 175017 w 1051474"/>
              <a:gd name="connsiteY1" fmla="*/ 25685 h 319921"/>
              <a:gd name="connsiteX2" fmla="*/ 886732 w 1051474"/>
              <a:gd name="connsiteY2" fmla="*/ 0 h 319921"/>
              <a:gd name="connsiteX3" fmla="*/ 1051474 w 1051474"/>
              <a:gd name="connsiteY3" fmla="*/ 319921 h 319921"/>
              <a:gd name="connsiteX4" fmla="*/ 0 w 1051474"/>
              <a:gd name="connsiteY4" fmla="*/ 314784 h 319921"/>
              <a:gd name="connsiteX0" fmla="*/ 0 w 1051474"/>
              <a:gd name="connsiteY0" fmla="*/ 289099 h 294236"/>
              <a:gd name="connsiteX1" fmla="*/ 175017 w 1051474"/>
              <a:gd name="connsiteY1" fmla="*/ 0 h 294236"/>
              <a:gd name="connsiteX2" fmla="*/ 845635 w 1051474"/>
              <a:gd name="connsiteY2" fmla="*/ 10275 h 294236"/>
              <a:gd name="connsiteX3" fmla="*/ 1051474 w 1051474"/>
              <a:gd name="connsiteY3" fmla="*/ 294236 h 294236"/>
              <a:gd name="connsiteX4" fmla="*/ 0 w 1051474"/>
              <a:gd name="connsiteY4" fmla="*/ 289099 h 294236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45635 w 1036063"/>
              <a:gd name="connsiteY2" fmla="*/ 10275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  <a:gd name="connsiteX0" fmla="*/ 0 w 1036063"/>
              <a:gd name="connsiteY0" fmla="*/ 289099 h 289099"/>
              <a:gd name="connsiteX1" fmla="*/ 175017 w 1036063"/>
              <a:gd name="connsiteY1" fmla="*/ 0 h 289099"/>
              <a:gd name="connsiteX2" fmla="*/ 855909 w 1036063"/>
              <a:gd name="connsiteY2" fmla="*/ 5138 h 289099"/>
              <a:gd name="connsiteX3" fmla="*/ 1036063 w 1036063"/>
              <a:gd name="connsiteY3" fmla="*/ 289099 h 289099"/>
              <a:gd name="connsiteX4" fmla="*/ 0 w 1036063"/>
              <a:gd name="connsiteY4" fmla="*/ 289099 h 289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063" h="289099">
                <a:moveTo>
                  <a:pt x="0" y="289099"/>
                </a:moveTo>
                <a:lnTo>
                  <a:pt x="175017" y="0"/>
                </a:lnTo>
                <a:lnTo>
                  <a:pt x="855909" y="5138"/>
                </a:lnTo>
                <a:lnTo>
                  <a:pt x="1036063" y="289099"/>
                </a:lnTo>
                <a:lnTo>
                  <a:pt x="0" y="289099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"/>
                  <a:lumOff val="95000"/>
                  <a:alpha val="20000"/>
                </a:schemeClr>
              </a:gs>
              <a:gs pos="75000">
                <a:schemeClr val="accent4">
                  <a:lumMod val="45000"/>
                  <a:lumOff val="55000"/>
                  <a:alpha val="70000"/>
                </a:schemeClr>
              </a:gs>
              <a:gs pos="83000">
                <a:schemeClr val="accent4">
                  <a:lumMod val="45000"/>
                  <a:lumOff val="55000"/>
                  <a:alpha val="80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513EFEE7-4380-435C-82D2-2AD45E2C2C13}"/>
              </a:ext>
            </a:extLst>
          </p:cNvPr>
          <p:cNvSpPr/>
          <p:nvPr/>
        </p:nvSpPr>
        <p:spPr>
          <a:xfrm>
            <a:off x="7458265" y="1652362"/>
            <a:ext cx="1509858" cy="177965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A2C0C649-A382-4EBA-94C9-72FC3B8168E7}"/>
              </a:ext>
            </a:extLst>
          </p:cNvPr>
          <p:cNvSpPr/>
          <p:nvPr/>
        </p:nvSpPr>
        <p:spPr>
          <a:xfrm>
            <a:off x="7355627" y="1650950"/>
            <a:ext cx="170743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 Appliance</a:t>
            </a:r>
            <a:endParaRPr lang="zh-TW" altLang="en-US" sz="1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4" name="矩形 6">
            <a:extLst>
              <a:ext uri="{FF2B5EF4-FFF2-40B4-BE49-F238E27FC236}">
                <a16:creationId xmlns:a16="http://schemas.microsoft.com/office/drawing/2014/main" id="{1667BBA2-600D-4FD7-B190-D041DB6B8536}"/>
              </a:ext>
            </a:extLst>
          </p:cNvPr>
          <p:cNvSpPr/>
          <p:nvPr/>
        </p:nvSpPr>
        <p:spPr>
          <a:xfrm>
            <a:off x="5988199" y="1937459"/>
            <a:ext cx="1336657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WinServer</a:t>
            </a:r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2016</a:t>
            </a:r>
          </a:p>
        </p:txBody>
      </p:sp>
      <p:sp>
        <p:nvSpPr>
          <p:cNvPr id="95" name="矩形 6">
            <a:extLst>
              <a:ext uri="{FF2B5EF4-FFF2-40B4-BE49-F238E27FC236}">
                <a16:creationId xmlns:a16="http://schemas.microsoft.com/office/drawing/2014/main" id="{BC2C72CD-6BCF-47D7-8DC0-8FD12DA4DDD7}"/>
              </a:ext>
            </a:extLst>
          </p:cNvPr>
          <p:cNvSpPr/>
          <p:nvPr/>
        </p:nvSpPr>
        <p:spPr>
          <a:xfrm>
            <a:off x="5989007" y="2428168"/>
            <a:ext cx="1336657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WinServer</a:t>
            </a:r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</a:p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2019</a:t>
            </a:r>
          </a:p>
        </p:txBody>
      </p:sp>
      <p:sp>
        <p:nvSpPr>
          <p:cNvPr id="96" name="矩形 6">
            <a:extLst>
              <a:ext uri="{FF2B5EF4-FFF2-40B4-BE49-F238E27FC236}">
                <a16:creationId xmlns:a16="http://schemas.microsoft.com/office/drawing/2014/main" id="{0FC489CA-CD1A-4A0D-849B-4443E45EF379}"/>
              </a:ext>
            </a:extLst>
          </p:cNvPr>
          <p:cNvSpPr/>
          <p:nvPr/>
        </p:nvSpPr>
        <p:spPr>
          <a:xfrm>
            <a:off x="5983519" y="2924014"/>
            <a:ext cx="1336657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Win10</a:t>
            </a:r>
          </a:p>
        </p:txBody>
      </p:sp>
      <p:sp>
        <p:nvSpPr>
          <p:cNvPr id="97" name="矩形 6">
            <a:extLst>
              <a:ext uri="{FF2B5EF4-FFF2-40B4-BE49-F238E27FC236}">
                <a16:creationId xmlns:a16="http://schemas.microsoft.com/office/drawing/2014/main" id="{41CB9D43-8AC8-4A7A-B43A-A0D22F1CB60E}"/>
              </a:ext>
            </a:extLst>
          </p:cNvPr>
          <p:cNvSpPr/>
          <p:nvPr/>
        </p:nvSpPr>
        <p:spPr>
          <a:xfrm>
            <a:off x="7539299" y="1936479"/>
            <a:ext cx="1336657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vRouter</a:t>
            </a:r>
            <a:endParaRPr lang="en-US" altLang="zh-TW" sz="13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98" name="矩形 6">
            <a:extLst>
              <a:ext uri="{FF2B5EF4-FFF2-40B4-BE49-F238E27FC236}">
                <a16:creationId xmlns:a16="http://schemas.microsoft.com/office/drawing/2014/main" id="{1904577E-3B4C-48F5-89BF-6C91DDB01F31}"/>
              </a:ext>
            </a:extLst>
          </p:cNvPr>
          <p:cNvSpPr/>
          <p:nvPr/>
        </p:nvSpPr>
        <p:spPr>
          <a:xfrm>
            <a:off x="7540107" y="2427188"/>
            <a:ext cx="1336657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vFirewall</a:t>
            </a:r>
            <a:endParaRPr lang="en-US" altLang="zh-TW" sz="13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99" name="矩形 6">
            <a:extLst>
              <a:ext uri="{FF2B5EF4-FFF2-40B4-BE49-F238E27FC236}">
                <a16:creationId xmlns:a16="http://schemas.microsoft.com/office/drawing/2014/main" id="{8D45561C-F0FA-4383-B079-8701CE5932B3}"/>
              </a:ext>
            </a:extLst>
          </p:cNvPr>
          <p:cNvSpPr/>
          <p:nvPr/>
        </p:nvSpPr>
        <p:spPr>
          <a:xfrm>
            <a:off x="7534619" y="2923034"/>
            <a:ext cx="1336657" cy="423112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OpenWRT</a:t>
            </a:r>
            <a:endParaRPr lang="en-US" altLang="zh-TW" sz="13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105" name="圖形 104">
            <a:extLst>
              <a:ext uri="{FF2B5EF4-FFF2-40B4-BE49-F238E27FC236}">
                <a16:creationId xmlns:a16="http://schemas.microsoft.com/office/drawing/2014/main" id="{0B0B6762-D820-442F-986D-C9FDC146BC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280" y="3595594"/>
            <a:ext cx="4295413" cy="454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圖形 107">
            <a:extLst>
              <a:ext uri="{FF2B5EF4-FFF2-40B4-BE49-F238E27FC236}">
                <a16:creationId xmlns:a16="http://schemas.microsoft.com/office/drawing/2014/main" id="{46E31D37-2137-448F-B5B7-DD38CAAB7E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81627" y="3591377"/>
            <a:ext cx="3152762" cy="4589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9" name="矩形 108">
            <a:extLst>
              <a:ext uri="{FF2B5EF4-FFF2-40B4-BE49-F238E27FC236}">
                <a16:creationId xmlns:a16="http://schemas.microsoft.com/office/drawing/2014/main" id="{D78C4EE3-0D6D-417A-B002-1BE604A5A551}"/>
              </a:ext>
            </a:extLst>
          </p:cNvPr>
          <p:cNvSpPr/>
          <p:nvPr/>
        </p:nvSpPr>
        <p:spPr>
          <a:xfrm>
            <a:off x="2693383" y="3652678"/>
            <a:ext cx="1967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Container Station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EEB68845-CB24-46D9-88FF-5233A518B7B3}"/>
              </a:ext>
            </a:extLst>
          </p:cNvPr>
          <p:cNvSpPr/>
          <p:nvPr/>
        </p:nvSpPr>
        <p:spPr>
          <a:xfrm>
            <a:off x="6335477" y="3643192"/>
            <a:ext cx="2283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Virtualization Station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00" name="矩形 6">
            <a:extLst>
              <a:ext uri="{FF2B5EF4-FFF2-40B4-BE49-F238E27FC236}">
                <a16:creationId xmlns:a16="http://schemas.microsoft.com/office/drawing/2014/main" id="{3C038874-9D67-4B1F-B25F-DE2FF7BB64BA}"/>
              </a:ext>
            </a:extLst>
          </p:cNvPr>
          <p:cNvSpPr/>
          <p:nvPr/>
        </p:nvSpPr>
        <p:spPr>
          <a:xfrm>
            <a:off x="1619207" y="4471116"/>
            <a:ext cx="1237512" cy="338530"/>
          </a:xfrm>
          <a:prstGeom prst="rect">
            <a:avLst/>
          </a:prstGeom>
          <a:solidFill>
            <a:srgbClr val="D76F2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/>
              <a:t>Virtual Switch</a:t>
            </a:r>
          </a:p>
        </p:txBody>
      </p:sp>
      <p:sp>
        <p:nvSpPr>
          <p:cNvPr id="101" name="矩形 6">
            <a:extLst>
              <a:ext uri="{FF2B5EF4-FFF2-40B4-BE49-F238E27FC236}">
                <a16:creationId xmlns:a16="http://schemas.microsoft.com/office/drawing/2014/main" id="{40626685-87A9-4817-9161-D7C0CD658AD1}"/>
              </a:ext>
            </a:extLst>
          </p:cNvPr>
          <p:cNvSpPr/>
          <p:nvPr/>
        </p:nvSpPr>
        <p:spPr>
          <a:xfrm>
            <a:off x="5423469" y="4471116"/>
            <a:ext cx="1460090" cy="338530"/>
          </a:xfrm>
          <a:prstGeom prst="rect">
            <a:avLst/>
          </a:prstGeom>
          <a:solidFill>
            <a:srgbClr val="612A8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/>
              <a:t>Virtual Switch</a:t>
            </a:r>
          </a:p>
        </p:txBody>
      </p:sp>
      <p:sp>
        <p:nvSpPr>
          <p:cNvPr id="102" name="矩形 6">
            <a:extLst>
              <a:ext uri="{FF2B5EF4-FFF2-40B4-BE49-F238E27FC236}">
                <a16:creationId xmlns:a16="http://schemas.microsoft.com/office/drawing/2014/main" id="{CB3665EB-209F-4804-9B87-1E96A578AE86}"/>
              </a:ext>
            </a:extLst>
          </p:cNvPr>
          <p:cNvSpPr/>
          <p:nvPr/>
        </p:nvSpPr>
        <p:spPr>
          <a:xfrm>
            <a:off x="6952045" y="4460952"/>
            <a:ext cx="1941951" cy="338530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/>
              <a:t>Virtual Switch</a:t>
            </a:r>
          </a:p>
        </p:txBody>
      </p:sp>
      <p:sp>
        <p:nvSpPr>
          <p:cNvPr id="114" name="矩形 6">
            <a:extLst>
              <a:ext uri="{FF2B5EF4-FFF2-40B4-BE49-F238E27FC236}">
                <a16:creationId xmlns:a16="http://schemas.microsoft.com/office/drawing/2014/main" id="{9EF15C13-6083-4A0E-BDCF-AFA9DF547239}"/>
              </a:ext>
            </a:extLst>
          </p:cNvPr>
          <p:cNvSpPr/>
          <p:nvPr/>
        </p:nvSpPr>
        <p:spPr>
          <a:xfrm>
            <a:off x="2947069" y="4471116"/>
            <a:ext cx="2391665" cy="338530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00"/>
              <a:t>Virtual Switch</a:t>
            </a:r>
          </a:p>
        </p:txBody>
      </p:sp>
      <p:sp>
        <p:nvSpPr>
          <p:cNvPr id="137" name="標題 1">
            <a:extLst>
              <a:ext uri="{FF2B5EF4-FFF2-40B4-BE49-F238E27FC236}">
                <a16:creationId xmlns:a16="http://schemas.microsoft.com/office/drawing/2014/main" id="{18DD4968-D275-44C4-B7EF-1B5E806DDD0F}"/>
              </a:ext>
            </a:extLst>
          </p:cNvPr>
          <p:cNvSpPr txBox="1">
            <a:spLocks/>
          </p:cNvSpPr>
          <p:nvPr/>
        </p:nvSpPr>
        <p:spPr>
          <a:xfrm>
            <a:off x="118944" y="210196"/>
            <a:ext cx="9217025" cy="878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>
              <a:lnSpc>
                <a:spcPts val="2920"/>
              </a:lnSpc>
            </a:pP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Dynamically build the micro-segment network via virtual switch for different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service</a:t>
            </a:r>
            <a:r>
              <a:rPr lang="en-US" altLang="zh-TW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requirements.</a:t>
            </a:r>
            <a:endParaRPr lang="zh-TW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ts val="2920"/>
              </a:lnSpc>
            </a:pPr>
            <a:endParaRPr lang="zh-TW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38" name="TextBox 2">
            <a:extLst>
              <a:ext uri="{FF2B5EF4-FFF2-40B4-BE49-F238E27FC236}">
                <a16:creationId xmlns:a16="http://schemas.microsoft.com/office/drawing/2014/main" id="{983AA4D1-FBAD-457F-9CAC-D0E227E9C4CC}"/>
              </a:ext>
            </a:extLst>
          </p:cNvPr>
          <p:cNvSpPr txBox="1"/>
          <p:nvPr/>
        </p:nvSpPr>
        <p:spPr>
          <a:xfrm>
            <a:off x="195089" y="962394"/>
            <a:ext cx="882996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dirty="0">
                <a:solidFill>
                  <a:srgbClr val="00206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It can effectively reduce the operating costs if you can flexibly use the H/W computing resources to run the services and dynamically adjust the network structure.</a:t>
            </a:r>
            <a:endParaRPr lang="zh-TW" altLang="en-US" sz="16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36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圖片 152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710F38AE-E472-4A59-BF98-DE7F93923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" y="4336911"/>
            <a:ext cx="9050259" cy="793227"/>
          </a:xfrm>
          <a:prstGeom prst="rect">
            <a:avLst/>
          </a:prstGeom>
        </p:spPr>
      </p:pic>
      <p:pic>
        <p:nvPicPr>
          <p:cNvPr id="170" name="圖片 169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6FE6B118-9C24-40B0-8E85-DB7F110EE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280" y="4476750"/>
            <a:ext cx="1725282" cy="611559"/>
          </a:xfrm>
          <a:prstGeom prst="rect">
            <a:avLst/>
          </a:prstGeom>
        </p:spPr>
      </p:pic>
      <p:pic>
        <p:nvPicPr>
          <p:cNvPr id="171" name="圖片 170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A7890CDD-6C6C-4E99-B3EC-4AD26FBAC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563" y="4467031"/>
            <a:ext cx="1551465" cy="611559"/>
          </a:xfrm>
          <a:prstGeom prst="rect">
            <a:avLst/>
          </a:prstGeom>
        </p:spPr>
      </p:pic>
      <p:pic>
        <p:nvPicPr>
          <p:cNvPr id="172" name="圖片 171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3C8455B4-A8A0-4AEF-A040-318BA1756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028" y="4466602"/>
            <a:ext cx="1801673" cy="611559"/>
          </a:xfrm>
          <a:prstGeom prst="rect">
            <a:avLst/>
          </a:prstGeom>
        </p:spPr>
      </p:pic>
      <p:pic>
        <p:nvPicPr>
          <p:cNvPr id="169" name="圖片 168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ABFCB991-EEDF-4930-B76B-EB3274CA3F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364" y="4486469"/>
            <a:ext cx="1973878" cy="611559"/>
          </a:xfrm>
          <a:prstGeom prst="rect">
            <a:avLst/>
          </a:prstGeom>
        </p:spPr>
      </p:pic>
      <p:sp>
        <p:nvSpPr>
          <p:cNvPr id="82" name="Title 1">
            <a:extLst>
              <a:ext uri="{FF2B5EF4-FFF2-40B4-BE49-F238E27FC236}">
                <a16:creationId xmlns:a16="http://schemas.microsoft.com/office/drawing/2014/main" id="{7581B3B4-2640-4A6F-85B2-2567D7758C19}"/>
              </a:ext>
            </a:extLst>
          </p:cNvPr>
          <p:cNvSpPr txBox="1">
            <a:spLocks/>
          </p:cNvSpPr>
          <p:nvPr/>
        </p:nvSpPr>
        <p:spPr>
          <a:xfrm>
            <a:off x="152456" y="238120"/>
            <a:ext cx="9144000" cy="896034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zh-TW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QTS </a:t>
            </a:r>
            <a:r>
              <a:rPr lang="en-US" altLang="zh-TW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Microsoft JhengHei"/>
              </a:rPr>
              <a:t>Network</a:t>
            </a:r>
            <a:r>
              <a:rPr lang="zh-TW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 Architecture</a:t>
            </a:r>
            <a:r>
              <a:rPr lang="zh-TW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 </a:t>
            </a:r>
            <a:r>
              <a:rPr lang="en-US" altLang="zh-TW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:</a:t>
            </a:r>
            <a:endParaRPr lang="zh-TW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>
              <a:lnSpc>
                <a:spcPts val="2700"/>
              </a:lnSpc>
            </a:pPr>
            <a:r>
              <a:rPr lang="en-US" altLang="zh-TW" sz="1600" b="1" dirty="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It is the basis for the NAS system to easily string the entire virtualized network service</a:t>
            </a:r>
            <a:endParaRPr lang="zh-TW" altLang="en-US" sz="1600" b="1" dirty="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1" name="圖片 150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F85AB0FF-5F5A-4750-A67E-3E8C303DD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8" y="1048558"/>
            <a:ext cx="9070166" cy="2442184"/>
          </a:xfrm>
          <a:prstGeom prst="rect">
            <a:avLst/>
          </a:prstGeom>
        </p:spPr>
      </p:pic>
      <p:pic>
        <p:nvPicPr>
          <p:cNvPr id="152" name="圖片 15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B341589D-16FD-4C79-831E-84C1EEBC9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8" y="3279793"/>
            <a:ext cx="9050258" cy="961206"/>
          </a:xfrm>
          <a:prstGeom prst="rect">
            <a:avLst/>
          </a:prstGeom>
        </p:spPr>
      </p:pic>
      <p:pic>
        <p:nvPicPr>
          <p:cNvPr id="73" name="圖片 72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82B7864B-8F0F-4C8E-B40E-BD576EDBF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3554" y="1134368"/>
            <a:ext cx="6920952" cy="227056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9BEE13F-FAA3-443A-8752-6E54995A5455}"/>
              </a:ext>
            </a:extLst>
          </p:cNvPr>
          <p:cNvSpPr/>
          <p:nvPr/>
        </p:nvSpPr>
        <p:spPr>
          <a:xfrm>
            <a:off x="243195" y="1188364"/>
            <a:ext cx="1475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Layer</a:t>
            </a:r>
            <a:endParaRPr lang="zh-TW" alt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111C0804-1634-4647-A955-9759CF72AD93}"/>
              </a:ext>
            </a:extLst>
          </p:cNvPr>
          <p:cNvSpPr txBox="1"/>
          <p:nvPr/>
        </p:nvSpPr>
        <p:spPr>
          <a:xfrm>
            <a:off x="291170" y="3519255"/>
            <a:ext cx="189863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0E1F5464-0118-485A-8FA7-58F6F0297698}"/>
              </a:ext>
            </a:extLst>
          </p:cNvPr>
          <p:cNvSpPr txBox="1"/>
          <p:nvPr/>
        </p:nvSpPr>
        <p:spPr>
          <a:xfrm>
            <a:off x="278786" y="4494386"/>
            <a:ext cx="17831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</a:p>
        </p:txBody>
      </p:sp>
      <p:sp>
        <p:nvSpPr>
          <p:cNvPr id="79" name="矩形 6">
            <a:extLst>
              <a:ext uri="{FF2B5EF4-FFF2-40B4-BE49-F238E27FC236}">
                <a16:creationId xmlns:a16="http://schemas.microsoft.com/office/drawing/2014/main" id="{FDD99181-DAD9-4C8A-A5EA-1C967C53CF23}"/>
              </a:ext>
            </a:extLst>
          </p:cNvPr>
          <p:cNvSpPr/>
          <p:nvPr/>
        </p:nvSpPr>
        <p:spPr>
          <a:xfrm>
            <a:off x="1779647" y="4269261"/>
            <a:ext cx="6860612" cy="185098"/>
          </a:xfrm>
          <a:prstGeom prst="rect">
            <a:avLst/>
          </a:prstGeom>
          <a:solidFill>
            <a:srgbClr val="D76F2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Kernel</a:t>
            </a:r>
          </a:p>
        </p:txBody>
      </p:sp>
      <p:sp>
        <p:nvSpPr>
          <p:cNvPr id="80" name="矩形 6">
            <a:extLst>
              <a:ext uri="{FF2B5EF4-FFF2-40B4-BE49-F238E27FC236}">
                <a16:creationId xmlns:a16="http://schemas.microsoft.com/office/drawing/2014/main" id="{D068E932-9171-4A31-A2AF-709546A15B3C}"/>
              </a:ext>
            </a:extLst>
          </p:cNvPr>
          <p:cNvSpPr/>
          <p:nvPr/>
        </p:nvSpPr>
        <p:spPr>
          <a:xfrm>
            <a:off x="1779646" y="4066966"/>
            <a:ext cx="6860612" cy="185098"/>
          </a:xfrm>
          <a:prstGeom prst="rect">
            <a:avLst/>
          </a:prstGeom>
          <a:solidFill>
            <a:srgbClr val="D76F2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2CAB810-5F07-4392-951E-8C8857841B8E}"/>
              </a:ext>
            </a:extLst>
          </p:cNvPr>
          <p:cNvSpPr/>
          <p:nvPr/>
        </p:nvSpPr>
        <p:spPr>
          <a:xfrm>
            <a:off x="2499830" y="4510099"/>
            <a:ext cx="4491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A10FC8D-A620-49CF-A7D4-2D5F659F1B0B}"/>
              </a:ext>
            </a:extLst>
          </p:cNvPr>
          <p:cNvSpPr/>
          <p:nvPr/>
        </p:nvSpPr>
        <p:spPr>
          <a:xfrm>
            <a:off x="4049909" y="4505336"/>
            <a:ext cx="1002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Thunderbolt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EF960EC-8BB7-40B9-B738-B6AA02B87AC3}"/>
              </a:ext>
            </a:extLst>
          </p:cNvPr>
          <p:cNvSpPr/>
          <p:nvPr/>
        </p:nvSpPr>
        <p:spPr>
          <a:xfrm>
            <a:off x="5803742" y="4507585"/>
            <a:ext cx="772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6C9CEA4-83C1-413C-B52B-DA2BB9E717B2}"/>
              </a:ext>
            </a:extLst>
          </p:cNvPr>
          <p:cNvSpPr/>
          <p:nvPr/>
        </p:nvSpPr>
        <p:spPr>
          <a:xfrm>
            <a:off x="7134717" y="4499861"/>
            <a:ext cx="1431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 </a:t>
            </a:r>
            <a:r>
              <a:rPr lang="en-US" altLang="zh-TW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QuickAccess</a:t>
            </a:r>
            <a:endParaRPr lang="en-US" altLang="zh-TW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矩形 6">
            <a:extLst>
              <a:ext uri="{FF2B5EF4-FFF2-40B4-BE49-F238E27FC236}">
                <a16:creationId xmlns:a16="http://schemas.microsoft.com/office/drawing/2014/main" id="{409D89A4-CC81-4627-B3D0-A8A16819AD6B}"/>
              </a:ext>
            </a:extLst>
          </p:cNvPr>
          <p:cNvSpPr/>
          <p:nvPr/>
        </p:nvSpPr>
        <p:spPr>
          <a:xfrm>
            <a:off x="1835490" y="4783548"/>
            <a:ext cx="1759760" cy="185616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1G / 10G / 25G / 40G / 100G Ethernet </a:t>
            </a:r>
          </a:p>
        </p:txBody>
      </p:sp>
      <p:sp>
        <p:nvSpPr>
          <p:cNvPr id="157" name="矩形 6">
            <a:extLst>
              <a:ext uri="{FF2B5EF4-FFF2-40B4-BE49-F238E27FC236}">
                <a16:creationId xmlns:a16="http://schemas.microsoft.com/office/drawing/2014/main" id="{17316142-AB25-4295-A59E-B3BAABF108EE}"/>
              </a:ext>
            </a:extLst>
          </p:cNvPr>
          <p:cNvSpPr/>
          <p:nvPr/>
        </p:nvSpPr>
        <p:spPr>
          <a:xfrm>
            <a:off x="3796833" y="4778481"/>
            <a:ext cx="727413" cy="176211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Thunderbolt 2</a:t>
            </a:r>
          </a:p>
        </p:txBody>
      </p:sp>
      <p:sp>
        <p:nvSpPr>
          <p:cNvPr id="158" name="矩形 6">
            <a:extLst>
              <a:ext uri="{FF2B5EF4-FFF2-40B4-BE49-F238E27FC236}">
                <a16:creationId xmlns:a16="http://schemas.microsoft.com/office/drawing/2014/main" id="{9D76E69A-6481-4C46-AD62-5B8EF4BD5BB6}"/>
              </a:ext>
            </a:extLst>
          </p:cNvPr>
          <p:cNvSpPr/>
          <p:nvPr/>
        </p:nvSpPr>
        <p:spPr>
          <a:xfrm>
            <a:off x="4561003" y="4778481"/>
            <a:ext cx="707260" cy="176211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Thunderbolt 3</a:t>
            </a:r>
          </a:p>
        </p:txBody>
      </p:sp>
      <p:sp>
        <p:nvSpPr>
          <p:cNvPr id="159" name="矩形 6">
            <a:extLst>
              <a:ext uri="{FF2B5EF4-FFF2-40B4-BE49-F238E27FC236}">
                <a16:creationId xmlns:a16="http://schemas.microsoft.com/office/drawing/2014/main" id="{6DD9C5BE-A307-4156-9C55-3D9472935617}"/>
              </a:ext>
            </a:extLst>
          </p:cNvPr>
          <p:cNvSpPr/>
          <p:nvPr/>
        </p:nvSpPr>
        <p:spPr>
          <a:xfrm>
            <a:off x="5523191" y="4783548"/>
            <a:ext cx="639388" cy="171144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AC-2600</a:t>
            </a:r>
          </a:p>
        </p:txBody>
      </p:sp>
      <p:sp>
        <p:nvSpPr>
          <p:cNvPr id="160" name="矩形 6">
            <a:extLst>
              <a:ext uri="{FF2B5EF4-FFF2-40B4-BE49-F238E27FC236}">
                <a16:creationId xmlns:a16="http://schemas.microsoft.com/office/drawing/2014/main" id="{95BDC445-AA61-4199-8316-AD3A9DEF8DF0}"/>
              </a:ext>
            </a:extLst>
          </p:cNvPr>
          <p:cNvSpPr/>
          <p:nvPr/>
        </p:nvSpPr>
        <p:spPr>
          <a:xfrm>
            <a:off x="6203918" y="4783549"/>
            <a:ext cx="639388" cy="171143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Wi-Fi dongle</a:t>
            </a:r>
          </a:p>
        </p:txBody>
      </p:sp>
      <p:sp>
        <p:nvSpPr>
          <p:cNvPr id="163" name="矩形 6">
            <a:extLst>
              <a:ext uri="{FF2B5EF4-FFF2-40B4-BE49-F238E27FC236}">
                <a16:creationId xmlns:a16="http://schemas.microsoft.com/office/drawing/2014/main" id="{B63E3E30-2428-43F5-AB27-97ED746DED5B}"/>
              </a:ext>
            </a:extLst>
          </p:cNvPr>
          <p:cNvSpPr/>
          <p:nvPr/>
        </p:nvSpPr>
        <p:spPr>
          <a:xfrm>
            <a:off x="7085520" y="4772382"/>
            <a:ext cx="731514" cy="171144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USB 3.0 </a:t>
            </a:r>
            <a:r>
              <a:rPr lang="en-US" altLang="zh-TW" sz="700" err="1"/>
              <a:t>TypeA</a:t>
            </a:r>
            <a:r>
              <a:rPr lang="en-US" altLang="zh-TW" sz="700"/>
              <a:t> </a:t>
            </a:r>
          </a:p>
        </p:txBody>
      </p:sp>
      <p:sp>
        <p:nvSpPr>
          <p:cNvPr id="164" name="矩形 6">
            <a:extLst>
              <a:ext uri="{FF2B5EF4-FFF2-40B4-BE49-F238E27FC236}">
                <a16:creationId xmlns:a16="http://schemas.microsoft.com/office/drawing/2014/main" id="{FAB3EF9C-93CD-4D99-B0F4-9949AE79BA6E}"/>
              </a:ext>
            </a:extLst>
          </p:cNvPr>
          <p:cNvSpPr/>
          <p:nvPr/>
        </p:nvSpPr>
        <p:spPr>
          <a:xfrm>
            <a:off x="7860148" y="4772383"/>
            <a:ext cx="731513" cy="171144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00"/>
              <a:t>USB 3.0 typeC</a:t>
            </a:r>
          </a:p>
        </p:txBody>
      </p:sp>
      <p:pic>
        <p:nvPicPr>
          <p:cNvPr id="175" name="圖片 174">
            <a:extLst>
              <a:ext uri="{FF2B5EF4-FFF2-40B4-BE49-F238E27FC236}">
                <a16:creationId xmlns:a16="http://schemas.microsoft.com/office/drawing/2014/main" id="{DABFADED-A043-4BC5-8EF8-F963771C96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8508" y="3348941"/>
            <a:ext cx="821398" cy="454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6" name="圖片 175">
            <a:extLst>
              <a:ext uri="{FF2B5EF4-FFF2-40B4-BE49-F238E27FC236}">
                <a16:creationId xmlns:a16="http://schemas.microsoft.com/office/drawing/2014/main" id="{7BC21B00-A66F-40F6-98F6-24EBEEA093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3852" y="3348941"/>
            <a:ext cx="821398" cy="454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182BC80-9471-4790-B999-F1A329C204A2}"/>
              </a:ext>
            </a:extLst>
          </p:cNvPr>
          <p:cNvSpPr/>
          <p:nvPr/>
        </p:nvSpPr>
        <p:spPr>
          <a:xfrm>
            <a:off x="2033846" y="3419969"/>
            <a:ext cx="66717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300">
                <a:latin typeface="Arial" panose="020B0604020202020204" pitchFamily="34" charset="0"/>
                <a:cs typeface="Arial" panose="020B0604020202020204" pitchFamily="34" charset="0"/>
              </a:rPr>
              <a:t>Bridge</a:t>
            </a:r>
          </a:p>
        </p:txBody>
      </p:sp>
      <p:sp>
        <p:nvSpPr>
          <p:cNvPr id="177" name="矩形 176">
            <a:extLst>
              <a:ext uri="{FF2B5EF4-FFF2-40B4-BE49-F238E27FC236}">
                <a16:creationId xmlns:a16="http://schemas.microsoft.com/office/drawing/2014/main" id="{3913CF7C-47FF-4DD2-896A-895DF23DE087}"/>
              </a:ext>
            </a:extLst>
          </p:cNvPr>
          <p:cNvSpPr/>
          <p:nvPr/>
        </p:nvSpPr>
        <p:spPr>
          <a:xfrm>
            <a:off x="2680888" y="3337991"/>
            <a:ext cx="8707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Link</a:t>
            </a:r>
          </a:p>
          <a:p>
            <a:pPr algn="ctr"/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Aggregation</a:t>
            </a:r>
          </a:p>
        </p:txBody>
      </p:sp>
      <p:sp>
        <p:nvSpPr>
          <p:cNvPr id="178" name="矩形 6">
            <a:extLst>
              <a:ext uri="{FF2B5EF4-FFF2-40B4-BE49-F238E27FC236}">
                <a16:creationId xmlns:a16="http://schemas.microsoft.com/office/drawing/2014/main" id="{E8526428-B399-42DE-B635-C004FB745C5A}"/>
              </a:ext>
            </a:extLst>
          </p:cNvPr>
          <p:cNvSpPr/>
          <p:nvPr/>
        </p:nvSpPr>
        <p:spPr>
          <a:xfrm>
            <a:off x="1998508" y="3822504"/>
            <a:ext cx="6643485" cy="225206"/>
          </a:xfrm>
          <a:prstGeom prst="rect">
            <a:avLst/>
          </a:prstGeom>
          <a:solidFill>
            <a:srgbClr val="612A8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Routing Table</a:t>
            </a:r>
          </a:p>
        </p:txBody>
      </p:sp>
      <p:sp>
        <p:nvSpPr>
          <p:cNvPr id="179" name="矩形 6">
            <a:extLst>
              <a:ext uri="{FF2B5EF4-FFF2-40B4-BE49-F238E27FC236}">
                <a16:creationId xmlns:a16="http://schemas.microsoft.com/office/drawing/2014/main" id="{F14D6B65-488E-4B04-B510-6BA5B5CD2168}"/>
              </a:ext>
            </a:extLst>
          </p:cNvPr>
          <p:cNvSpPr/>
          <p:nvPr/>
        </p:nvSpPr>
        <p:spPr>
          <a:xfrm>
            <a:off x="6104680" y="3825509"/>
            <a:ext cx="1194319" cy="211036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/>
              <a:t>Static Route</a:t>
            </a:r>
          </a:p>
        </p:txBody>
      </p:sp>
      <p:sp>
        <p:nvSpPr>
          <p:cNvPr id="180" name="矩形 6">
            <a:extLst>
              <a:ext uri="{FF2B5EF4-FFF2-40B4-BE49-F238E27FC236}">
                <a16:creationId xmlns:a16="http://schemas.microsoft.com/office/drawing/2014/main" id="{E9230F70-6B1D-40DF-B3B4-976699E5809B}"/>
              </a:ext>
            </a:extLst>
          </p:cNvPr>
          <p:cNvSpPr/>
          <p:nvPr/>
        </p:nvSpPr>
        <p:spPr>
          <a:xfrm>
            <a:off x="7358540" y="3830398"/>
            <a:ext cx="1194319" cy="211036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/>
              <a:t>NAT</a:t>
            </a:r>
          </a:p>
        </p:txBody>
      </p:sp>
      <p:sp>
        <p:nvSpPr>
          <p:cNvPr id="181" name="矩形 6">
            <a:extLst>
              <a:ext uri="{FF2B5EF4-FFF2-40B4-BE49-F238E27FC236}">
                <a16:creationId xmlns:a16="http://schemas.microsoft.com/office/drawing/2014/main" id="{DE45404D-12FB-4F3C-A1C6-3E721E826C60}"/>
              </a:ext>
            </a:extLst>
          </p:cNvPr>
          <p:cNvSpPr/>
          <p:nvPr/>
        </p:nvSpPr>
        <p:spPr>
          <a:xfrm>
            <a:off x="6104680" y="3585936"/>
            <a:ext cx="1194319" cy="211036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/>
              <a:t>DDNS Service</a:t>
            </a:r>
          </a:p>
        </p:txBody>
      </p:sp>
      <p:sp>
        <p:nvSpPr>
          <p:cNvPr id="182" name="矩形 6">
            <a:extLst>
              <a:ext uri="{FF2B5EF4-FFF2-40B4-BE49-F238E27FC236}">
                <a16:creationId xmlns:a16="http://schemas.microsoft.com/office/drawing/2014/main" id="{7843B0A5-7B30-4B89-BB45-3D686D4D9404}"/>
              </a:ext>
            </a:extLst>
          </p:cNvPr>
          <p:cNvSpPr/>
          <p:nvPr/>
        </p:nvSpPr>
        <p:spPr>
          <a:xfrm>
            <a:off x="7358540" y="3585350"/>
            <a:ext cx="1194319" cy="211036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/>
              <a:t>NCSI Service</a:t>
            </a:r>
          </a:p>
        </p:txBody>
      </p:sp>
      <p:sp>
        <p:nvSpPr>
          <p:cNvPr id="183" name="矩形 6">
            <a:extLst>
              <a:ext uri="{FF2B5EF4-FFF2-40B4-BE49-F238E27FC236}">
                <a16:creationId xmlns:a16="http://schemas.microsoft.com/office/drawing/2014/main" id="{FD9CCB19-533A-4785-9ED3-463D301502C8}"/>
              </a:ext>
            </a:extLst>
          </p:cNvPr>
          <p:cNvSpPr/>
          <p:nvPr/>
        </p:nvSpPr>
        <p:spPr>
          <a:xfrm>
            <a:off x="6104472" y="3349528"/>
            <a:ext cx="1194319" cy="211036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/>
              <a:t>DHCP Service</a:t>
            </a:r>
          </a:p>
        </p:txBody>
      </p:sp>
      <p:sp>
        <p:nvSpPr>
          <p:cNvPr id="184" name="矩形 6">
            <a:extLst>
              <a:ext uri="{FF2B5EF4-FFF2-40B4-BE49-F238E27FC236}">
                <a16:creationId xmlns:a16="http://schemas.microsoft.com/office/drawing/2014/main" id="{8E5AAB9B-5446-45B5-BEF4-7F689A669467}"/>
              </a:ext>
            </a:extLst>
          </p:cNvPr>
          <p:cNvSpPr/>
          <p:nvPr/>
        </p:nvSpPr>
        <p:spPr>
          <a:xfrm>
            <a:off x="7358332" y="3348942"/>
            <a:ext cx="1194319" cy="211036"/>
          </a:xfrm>
          <a:prstGeom prst="rect">
            <a:avLst/>
          </a:prstGeom>
          <a:solidFill>
            <a:srgbClr val="527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/>
              <a:t>RADVD Service</a:t>
            </a:r>
          </a:p>
        </p:txBody>
      </p:sp>
      <p:sp>
        <p:nvSpPr>
          <p:cNvPr id="185" name="矩形 6">
            <a:extLst>
              <a:ext uri="{FF2B5EF4-FFF2-40B4-BE49-F238E27FC236}">
                <a16:creationId xmlns:a16="http://schemas.microsoft.com/office/drawing/2014/main" id="{D882BD42-1FA8-4CCE-84CA-E70E4A818987}"/>
              </a:ext>
            </a:extLst>
          </p:cNvPr>
          <p:cNvSpPr/>
          <p:nvPr/>
        </p:nvSpPr>
        <p:spPr>
          <a:xfrm>
            <a:off x="3551640" y="3354569"/>
            <a:ext cx="781458" cy="203484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IPv4</a:t>
            </a:r>
          </a:p>
        </p:txBody>
      </p:sp>
      <p:sp>
        <p:nvSpPr>
          <p:cNvPr id="186" name="矩形 6">
            <a:extLst>
              <a:ext uri="{FF2B5EF4-FFF2-40B4-BE49-F238E27FC236}">
                <a16:creationId xmlns:a16="http://schemas.microsoft.com/office/drawing/2014/main" id="{469E7C12-E3DF-4E82-9369-7BDAFDB290DC}"/>
              </a:ext>
            </a:extLst>
          </p:cNvPr>
          <p:cNvSpPr/>
          <p:nvPr/>
        </p:nvSpPr>
        <p:spPr>
          <a:xfrm>
            <a:off x="3551065" y="3590758"/>
            <a:ext cx="781458" cy="203484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VPN</a:t>
            </a:r>
          </a:p>
        </p:txBody>
      </p:sp>
      <p:sp>
        <p:nvSpPr>
          <p:cNvPr id="187" name="矩形 6">
            <a:extLst>
              <a:ext uri="{FF2B5EF4-FFF2-40B4-BE49-F238E27FC236}">
                <a16:creationId xmlns:a16="http://schemas.microsoft.com/office/drawing/2014/main" id="{59A49787-0DB7-4E18-B68D-37385917EE3E}"/>
              </a:ext>
            </a:extLst>
          </p:cNvPr>
          <p:cNvSpPr/>
          <p:nvPr/>
        </p:nvSpPr>
        <p:spPr>
          <a:xfrm>
            <a:off x="4392064" y="3354569"/>
            <a:ext cx="781458" cy="203484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IPv6</a:t>
            </a:r>
          </a:p>
        </p:txBody>
      </p:sp>
      <p:sp>
        <p:nvSpPr>
          <p:cNvPr id="188" name="矩形 6">
            <a:extLst>
              <a:ext uri="{FF2B5EF4-FFF2-40B4-BE49-F238E27FC236}">
                <a16:creationId xmlns:a16="http://schemas.microsoft.com/office/drawing/2014/main" id="{A053E49C-8D72-435E-AC0B-C80CEC28C308}"/>
              </a:ext>
            </a:extLst>
          </p:cNvPr>
          <p:cNvSpPr/>
          <p:nvPr/>
        </p:nvSpPr>
        <p:spPr>
          <a:xfrm>
            <a:off x="4391489" y="3590758"/>
            <a:ext cx="781458" cy="203484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PPPoE</a:t>
            </a:r>
            <a:endParaRPr lang="en-US" altLang="zh-TW" sz="11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89" name="矩形 6">
            <a:extLst>
              <a:ext uri="{FF2B5EF4-FFF2-40B4-BE49-F238E27FC236}">
                <a16:creationId xmlns:a16="http://schemas.microsoft.com/office/drawing/2014/main" id="{160DBFC0-FB99-4AF3-BBCD-2E11F762A85F}"/>
              </a:ext>
            </a:extLst>
          </p:cNvPr>
          <p:cNvSpPr/>
          <p:nvPr/>
        </p:nvSpPr>
        <p:spPr>
          <a:xfrm>
            <a:off x="5223507" y="3353550"/>
            <a:ext cx="781458" cy="203484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DNS</a:t>
            </a:r>
          </a:p>
        </p:txBody>
      </p:sp>
      <p:sp>
        <p:nvSpPr>
          <p:cNvPr id="190" name="矩形 6">
            <a:extLst>
              <a:ext uri="{FF2B5EF4-FFF2-40B4-BE49-F238E27FC236}">
                <a16:creationId xmlns:a16="http://schemas.microsoft.com/office/drawing/2014/main" id="{59541382-C834-4F02-8BC1-020C6CC32574}"/>
              </a:ext>
            </a:extLst>
          </p:cNvPr>
          <p:cNvSpPr/>
          <p:nvPr/>
        </p:nvSpPr>
        <p:spPr>
          <a:xfrm>
            <a:off x="5222932" y="3589739"/>
            <a:ext cx="781458" cy="203484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VLAN</a:t>
            </a:r>
          </a:p>
        </p:txBody>
      </p:sp>
      <p:sp>
        <p:nvSpPr>
          <p:cNvPr id="192" name="矩形 191">
            <a:extLst>
              <a:ext uri="{FF2B5EF4-FFF2-40B4-BE49-F238E27FC236}">
                <a16:creationId xmlns:a16="http://schemas.microsoft.com/office/drawing/2014/main" id="{D1CD613F-C9DA-4E1F-AF1B-D34A4702382D}"/>
              </a:ext>
            </a:extLst>
          </p:cNvPr>
          <p:cNvSpPr/>
          <p:nvPr/>
        </p:nvSpPr>
        <p:spPr>
          <a:xfrm>
            <a:off x="3353155" y="1446392"/>
            <a:ext cx="5150217" cy="1337952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79000"/>
                </a:schemeClr>
              </a:gs>
              <a:gs pos="50000">
                <a:schemeClr val="bg1">
                  <a:lumMod val="95000"/>
                  <a:alpha val="93000"/>
                </a:schemeClr>
              </a:gs>
              <a:gs pos="100000">
                <a:srgbClr val="F2F6F8"/>
              </a:gs>
            </a:gsLst>
            <a:lin ang="162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3" name="矩形">
            <a:extLst>
              <a:ext uri="{FF2B5EF4-FFF2-40B4-BE49-F238E27FC236}">
                <a16:creationId xmlns:a16="http://schemas.microsoft.com/office/drawing/2014/main" id="{5F231BBC-A8FC-49A3-ADA2-F92511513DA7}"/>
              </a:ext>
            </a:extLst>
          </p:cNvPr>
          <p:cNvSpPr/>
          <p:nvPr/>
        </p:nvSpPr>
        <p:spPr>
          <a:xfrm>
            <a:off x="1748364" y="1446392"/>
            <a:ext cx="1533236" cy="132484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>
            <a:noFill/>
            <a:miter lim="400000"/>
          </a:ln>
          <a:effectLst>
            <a:outerShdw blurRad="50800" dist="38100" dir="2100000" sx="95000" sy="95000" rotWithShape="0">
              <a:srgbClr val="000000">
                <a:alpha val="48000"/>
              </a:srgbClr>
            </a:outerShdw>
            <a:reflection stA="52000" endPos="22000" dir="5400000" sy="-100000" algn="bl" rotWithShape="0"/>
          </a:effectLst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sz="9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FC8390F-F721-4F6B-8C4D-7FE8654DB463}"/>
              </a:ext>
            </a:extLst>
          </p:cNvPr>
          <p:cNvSpPr/>
          <p:nvPr/>
        </p:nvSpPr>
        <p:spPr>
          <a:xfrm>
            <a:off x="1899979" y="1443561"/>
            <a:ext cx="122482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/>
              <a:t>Virtualization</a:t>
            </a:r>
          </a:p>
        </p:txBody>
      </p:sp>
      <p:sp>
        <p:nvSpPr>
          <p:cNvPr id="194" name="矩形 6">
            <a:extLst>
              <a:ext uri="{FF2B5EF4-FFF2-40B4-BE49-F238E27FC236}">
                <a16:creationId xmlns:a16="http://schemas.microsoft.com/office/drawing/2014/main" id="{3E112BBE-1751-4AD3-A39B-0519C4676834}"/>
              </a:ext>
            </a:extLst>
          </p:cNvPr>
          <p:cNvSpPr/>
          <p:nvPr/>
        </p:nvSpPr>
        <p:spPr>
          <a:xfrm>
            <a:off x="1834268" y="1778563"/>
            <a:ext cx="652097" cy="423384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VM 1</a:t>
            </a:r>
          </a:p>
        </p:txBody>
      </p:sp>
      <p:sp>
        <p:nvSpPr>
          <p:cNvPr id="195" name="矩形 6">
            <a:extLst>
              <a:ext uri="{FF2B5EF4-FFF2-40B4-BE49-F238E27FC236}">
                <a16:creationId xmlns:a16="http://schemas.microsoft.com/office/drawing/2014/main" id="{E5447AED-5289-41CB-8D90-0F55E14F51A9}"/>
              </a:ext>
            </a:extLst>
          </p:cNvPr>
          <p:cNvSpPr/>
          <p:nvPr/>
        </p:nvSpPr>
        <p:spPr>
          <a:xfrm>
            <a:off x="2527883" y="1778266"/>
            <a:ext cx="658826" cy="423384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VM 2</a:t>
            </a:r>
          </a:p>
        </p:txBody>
      </p:sp>
      <p:sp>
        <p:nvSpPr>
          <p:cNvPr id="196" name="矩形 6">
            <a:extLst>
              <a:ext uri="{FF2B5EF4-FFF2-40B4-BE49-F238E27FC236}">
                <a16:creationId xmlns:a16="http://schemas.microsoft.com/office/drawing/2014/main" id="{DD752C3E-89ED-4BC3-A59A-2A3EA028ACE0}"/>
              </a:ext>
            </a:extLst>
          </p:cNvPr>
          <p:cNvSpPr/>
          <p:nvPr/>
        </p:nvSpPr>
        <p:spPr>
          <a:xfrm>
            <a:off x="1840997" y="2254678"/>
            <a:ext cx="652097" cy="423384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VM 3</a:t>
            </a:r>
          </a:p>
        </p:txBody>
      </p:sp>
      <p:sp>
        <p:nvSpPr>
          <p:cNvPr id="197" name="矩形 6">
            <a:extLst>
              <a:ext uri="{FF2B5EF4-FFF2-40B4-BE49-F238E27FC236}">
                <a16:creationId xmlns:a16="http://schemas.microsoft.com/office/drawing/2014/main" id="{E46B90A6-162B-4943-A94C-8F4E867BB77E}"/>
              </a:ext>
            </a:extLst>
          </p:cNvPr>
          <p:cNvSpPr/>
          <p:nvPr/>
        </p:nvSpPr>
        <p:spPr>
          <a:xfrm>
            <a:off x="2534612" y="2254381"/>
            <a:ext cx="652097" cy="423384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0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VM…..n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02E6A92-E3C2-4347-9B05-6A9993F3C816}"/>
              </a:ext>
            </a:extLst>
          </p:cNvPr>
          <p:cNvSpPr/>
          <p:nvPr/>
        </p:nvSpPr>
        <p:spPr>
          <a:xfrm>
            <a:off x="3345604" y="1963472"/>
            <a:ext cx="125116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                                                                             </a:t>
            </a:r>
          </a:p>
        </p:txBody>
      </p:sp>
      <p:sp>
        <p:nvSpPr>
          <p:cNvPr id="198" name="矩形">
            <a:extLst>
              <a:ext uri="{FF2B5EF4-FFF2-40B4-BE49-F238E27FC236}">
                <a16:creationId xmlns:a16="http://schemas.microsoft.com/office/drawing/2014/main" id="{FA6FACCF-B424-43B3-8092-E8D025773C32}"/>
              </a:ext>
            </a:extLst>
          </p:cNvPr>
          <p:cNvSpPr/>
          <p:nvPr/>
        </p:nvSpPr>
        <p:spPr>
          <a:xfrm>
            <a:off x="4358637" y="1514785"/>
            <a:ext cx="1361531" cy="11764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>
            <a:noFill/>
            <a:miter lim="400000"/>
          </a:ln>
          <a:effectLst>
            <a:outerShdw blurRad="50800" dist="38100" dir="2100000" sx="95000" sy="95000" rotWithShape="0">
              <a:srgbClr val="000000">
                <a:alpha val="48000"/>
              </a:srgbClr>
            </a:outerShdw>
            <a:reflection stA="52000" endPos="22000" dir="5400000" sy="-100000" algn="bl" rotWithShape="0"/>
          </a:effectLst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sz="900"/>
          </a:p>
        </p:txBody>
      </p:sp>
      <p:sp>
        <p:nvSpPr>
          <p:cNvPr id="199" name="矩形 198">
            <a:extLst>
              <a:ext uri="{FF2B5EF4-FFF2-40B4-BE49-F238E27FC236}">
                <a16:creationId xmlns:a16="http://schemas.microsoft.com/office/drawing/2014/main" id="{5B422199-ED71-4F77-AB0D-23824D4FA9D6}"/>
              </a:ext>
            </a:extLst>
          </p:cNvPr>
          <p:cNvSpPr/>
          <p:nvPr/>
        </p:nvSpPr>
        <p:spPr>
          <a:xfrm>
            <a:off x="4822035" y="1495846"/>
            <a:ext cx="43473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/>
              <a:t>LXC</a:t>
            </a:r>
          </a:p>
        </p:txBody>
      </p:sp>
      <p:sp>
        <p:nvSpPr>
          <p:cNvPr id="200" name="矩形 6">
            <a:extLst>
              <a:ext uri="{FF2B5EF4-FFF2-40B4-BE49-F238E27FC236}">
                <a16:creationId xmlns:a16="http://schemas.microsoft.com/office/drawing/2014/main" id="{4468D322-EBF7-4C9D-B064-E3174B2E99E7}"/>
              </a:ext>
            </a:extLst>
          </p:cNvPr>
          <p:cNvSpPr/>
          <p:nvPr/>
        </p:nvSpPr>
        <p:spPr>
          <a:xfrm>
            <a:off x="4434921" y="1809756"/>
            <a:ext cx="579070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LXC 1</a:t>
            </a:r>
          </a:p>
        </p:txBody>
      </p:sp>
      <p:sp>
        <p:nvSpPr>
          <p:cNvPr id="201" name="矩形 6">
            <a:extLst>
              <a:ext uri="{FF2B5EF4-FFF2-40B4-BE49-F238E27FC236}">
                <a16:creationId xmlns:a16="http://schemas.microsoft.com/office/drawing/2014/main" id="{D2254B33-56F6-4B18-9B58-82144C93731D}"/>
              </a:ext>
            </a:extLst>
          </p:cNvPr>
          <p:cNvSpPr/>
          <p:nvPr/>
        </p:nvSpPr>
        <p:spPr>
          <a:xfrm>
            <a:off x="5050859" y="1809493"/>
            <a:ext cx="585045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LXC 2</a:t>
            </a:r>
          </a:p>
        </p:txBody>
      </p:sp>
      <p:sp>
        <p:nvSpPr>
          <p:cNvPr id="202" name="矩形 6">
            <a:extLst>
              <a:ext uri="{FF2B5EF4-FFF2-40B4-BE49-F238E27FC236}">
                <a16:creationId xmlns:a16="http://schemas.microsoft.com/office/drawing/2014/main" id="{66924FBF-520C-4FC1-85A7-9F71E7F72284}"/>
              </a:ext>
            </a:extLst>
          </p:cNvPr>
          <p:cNvSpPr/>
          <p:nvPr/>
        </p:nvSpPr>
        <p:spPr>
          <a:xfrm>
            <a:off x="4440896" y="2232552"/>
            <a:ext cx="579070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LXC 3</a:t>
            </a:r>
          </a:p>
        </p:txBody>
      </p:sp>
      <p:sp>
        <p:nvSpPr>
          <p:cNvPr id="203" name="矩形 6">
            <a:extLst>
              <a:ext uri="{FF2B5EF4-FFF2-40B4-BE49-F238E27FC236}">
                <a16:creationId xmlns:a16="http://schemas.microsoft.com/office/drawing/2014/main" id="{C1C40C95-FEBB-4C88-8B95-20B06856D6F0}"/>
              </a:ext>
            </a:extLst>
          </p:cNvPr>
          <p:cNvSpPr/>
          <p:nvPr/>
        </p:nvSpPr>
        <p:spPr>
          <a:xfrm>
            <a:off x="5056834" y="2232288"/>
            <a:ext cx="579070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…..n</a:t>
            </a:r>
          </a:p>
        </p:txBody>
      </p:sp>
      <p:sp>
        <p:nvSpPr>
          <p:cNvPr id="204" name="矩形">
            <a:extLst>
              <a:ext uri="{FF2B5EF4-FFF2-40B4-BE49-F238E27FC236}">
                <a16:creationId xmlns:a16="http://schemas.microsoft.com/office/drawing/2014/main" id="{19B9BABC-D37C-475E-9770-BEC8DC7ED079}"/>
              </a:ext>
            </a:extLst>
          </p:cNvPr>
          <p:cNvSpPr/>
          <p:nvPr/>
        </p:nvSpPr>
        <p:spPr>
          <a:xfrm>
            <a:off x="5769454" y="1522988"/>
            <a:ext cx="1490992" cy="117647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2700" cap="flat">
            <a:noFill/>
            <a:miter lim="400000"/>
          </a:ln>
          <a:effectLst>
            <a:outerShdw blurRad="50800" dist="38100" dir="2100000" sx="95000" sy="95000" rotWithShape="0">
              <a:srgbClr val="000000">
                <a:alpha val="48000"/>
              </a:srgbClr>
            </a:outerShdw>
            <a:reflection stA="56000" endPos="22000" dir="5400000" sy="-100000" algn="bl" rotWithShape="0"/>
          </a:effectLst>
        </p:spPr>
        <p:txBody>
          <a:bodyPr wrap="square" lIns="34289" tIns="34289" rIns="34289" bIns="34289" numCol="1" anchor="ctr">
            <a:noAutofit/>
          </a:bodyPr>
          <a:lstStyle/>
          <a:p>
            <a:pPr algn="ctr"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sz="900"/>
          </a:p>
        </p:txBody>
      </p:sp>
      <p:sp>
        <p:nvSpPr>
          <p:cNvPr id="205" name="矩形 204">
            <a:extLst>
              <a:ext uri="{FF2B5EF4-FFF2-40B4-BE49-F238E27FC236}">
                <a16:creationId xmlns:a16="http://schemas.microsoft.com/office/drawing/2014/main" id="{8E4D8A26-6836-417F-AB62-A1E8AF3E89CC}"/>
              </a:ext>
            </a:extLst>
          </p:cNvPr>
          <p:cNvSpPr/>
          <p:nvPr/>
        </p:nvSpPr>
        <p:spPr>
          <a:xfrm>
            <a:off x="6074380" y="1504049"/>
            <a:ext cx="67601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50"/>
              <a:t>Docker</a:t>
            </a:r>
          </a:p>
        </p:txBody>
      </p:sp>
      <p:sp>
        <p:nvSpPr>
          <p:cNvPr id="206" name="矩形 6">
            <a:extLst>
              <a:ext uri="{FF2B5EF4-FFF2-40B4-BE49-F238E27FC236}">
                <a16:creationId xmlns:a16="http://schemas.microsoft.com/office/drawing/2014/main" id="{FB984DC2-DC2B-461A-BC91-FF7A2BDA8387}"/>
              </a:ext>
            </a:extLst>
          </p:cNvPr>
          <p:cNvSpPr/>
          <p:nvPr/>
        </p:nvSpPr>
        <p:spPr>
          <a:xfrm>
            <a:off x="5817893" y="1817959"/>
            <a:ext cx="676019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Docker 1</a:t>
            </a:r>
          </a:p>
        </p:txBody>
      </p:sp>
      <p:sp>
        <p:nvSpPr>
          <p:cNvPr id="207" name="矩形 6">
            <a:extLst>
              <a:ext uri="{FF2B5EF4-FFF2-40B4-BE49-F238E27FC236}">
                <a16:creationId xmlns:a16="http://schemas.microsoft.com/office/drawing/2014/main" id="{7FB3FF5C-97EA-4BC2-99D0-F323B9DED6C7}"/>
              </a:ext>
            </a:extLst>
          </p:cNvPr>
          <p:cNvSpPr/>
          <p:nvPr/>
        </p:nvSpPr>
        <p:spPr>
          <a:xfrm>
            <a:off x="6527518" y="1817696"/>
            <a:ext cx="682994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Docker 2</a:t>
            </a:r>
          </a:p>
        </p:txBody>
      </p:sp>
      <p:sp>
        <p:nvSpPr>
          <p:cNvPr id="208" name="矩形 6">
            <a:extLst>
              <a:ext uri="{FF2B5EF4-FFF2-40B4-BE49-F238E27FC236}">
                <a16:creationId xmlns:a16="http://schemas.microsoft.com/office/drawing/2014/main" id="{037E48FC-EDC6-48C4-8132-F23593399D6B}"/>
              </a:ext>
            </a:extLst>
          </p:cNvPr>
          <p:cNvSpPr/>
          <p:nvPr/>
        </p:nvSpPr>
        <p:spPr>
          <a:xfrm>
            <a:off x="5823868" y="2240755"/>
            <a:ext cx="676019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Docker 3</a:t>
            </a:r>
          </a:p>
        </p:txBody>
      </p:sp>
      <p:sp>
        <p:nvSpPr>
          <p:cNvPr id="209" name="矩形 6">
            <a:extLst>
              <a:ext uri="{FF2B5EF4-FFF2-40B4-BE49-F238E27FC236}">
                <a16:creationId xmlns:a16="http://schemas.microsoft.com/office/drawing/2014/main" id="{F9567E29-ABE9-4029-88C0-341A2088D755}"/>
              </a:ext>
            </a:extLst>
          </p:cNvPr>
          <p:cNvSpPr/>
          <p:nvPr/>
        </p:nvSpPr>
        <p:spPr>
          <a:xfrm>
            <a:off x="6533492" y="2240491"/>
            <a:ext cx="676019" cy="375970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9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…..n</a:t>
            </a:r>
          </a:p>
        </p:txBody>
      </p:sp>
      <p:sp>
        <p:nvSpPr>
          <p:cNvPr id="212" name="矩形 6">
            <a:extLst>
              <a:ext uri="{FF2B5EF4-FFF2-40B4-BE49-F238E27FC236}">
                <a16:creationId xmlns:a16="http://schemas.microsoft.com/office/drawing/2014/main" id="{03E1FBE6-D359-420F-9040-62AA8F394929}"/>
              </a:ext>
            </a:extLst>
          </p:cNvPr>
          <p:cNvSpPr/>
          <p:nvPr/>
        </p:nvSpPr>
        <p:spPr>
          <a:xfrm>
            <a:off x="7316605" y="1551318"/>
            <a:ext cx="1116528" cy="2555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/>
              <a:t>IoT</a:t>
            </a:r>
          </a:p>
        </p:txBody>
      </p:sp>
      <p:sp>
        <p:nvSpPr>
          <p:cNvPr id="213" name="矩形 6">
            <a:extLst>
              <a:ext uri="{FF2B5EF4-FFF2-40B4-BE49-F238E27FC236}">
                <a16:creationId xmlns:a16="http://schemas.microsoft.com/office/drawing/2014/main" id="{D4644AEE-BE0F-446A-A0E7-278EC2F42F7A}"/>
              </a:ext>
            </a:extLst>
          </p:cNvPr>
          <p:cNvSpPr/>
          <p:nvPr/>
        </p:nvSpPr>
        <p:spPr>
          <a:xfrm>
            <a:off x="7316604" y="1849328"/>
            <a:ext cx="1116528" cy="2555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err="1"/>
              <a:t>QuAI</a:t>
            </a:r>
            <a:endParaRPr lang="en-US" altLang="zh-TW" sz="1200"/>
          </a:p>
        </p:txBody>
      </p:sp>
      <p:sp>
        <p:nvSpPr>
          <p:cNvPr id="214" name="矩形 6">
            <a:extLst>
              <a:ext uri="{FF2B5EF4-FFF2-40B4-BE49-F238E27FC236}">
                <a16:creationId xmlns:a16="http://schemas.microsoft.com/office/drawing/2014/main" id="{DF8E7205-8ED5-48D4-92FE-E5D2B4E286CC}"/>
              </a:ext>
            </a:extLst>
          </p:cNvPr>
          <p:cNvSpPr/>
          <p:nvPr/>
        </p:nvSpPr>
        <p:spPr>
          <a:xfrm>
            <a:off x="7323644" y="2142197"/>
            <a:ext cx="1116528" cy="2555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/>
              <a:t>IFTTT</a:t>
            </a:r>
          </a:p>
        </p:txBody>
      </p:sp>
      <p:sp>
        <p:nvSpPr>
          <p:cNvPr id="215" name="矩形 6">
            <a:extLst>
              <a:ext uri="{FF2B5EF4-FFF2-40B4-BE49-F238E27FC236}">
                <a16:creationId xmlns:a16="http://schemas.microsoft.com/office/drawing/2014/main" id="{131DB330-219E-4662-A0E8-A85481B3C7CD}"/>
              </a:ext>
            </a:extLst>
          </p:cNvPr>
          <p:cNvSpPr/>
          <p:nvPr/>
        </p:nvSpPr>
        <p:spPr>
          <a:xfrm>
            <a:off x="7323643" y="2434732"/>
            <a:ext cx="1116528" cy="25555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/>
              <a:t>QNAP Apps......</a:t>
            </a:r>
          </a:p>
        </p:txBody>
      </p:sp>
      <p:cxnSp>
        <p:nvCxnSpPr>
          <p:cNvPr id="216" name="Straight Arrow Connector 5">
            <a:extLst>
              <a:ext uri="{FF2B5EF4-FFF2-40B4-BE49-F238E27FC236}">
                <a16:creationId xmlns:a16="http://schemas.microsoft.com/office/drawing/2014/main" id="{3D36BCAC-122E-4F01-91A8-C949D6630CEB}"/>
              </a:ext>
            </a:extLst>
          </p:cNvPr>
          <p:cNvCxnSpPr>
            <a:cxnSpLocks/>
          </p:cNvCxnSpPr>
          <p:nvPr/>
        </p:nvCxnSpPr>
        <p:spPr>
          <a:xfrm>
            <a:off x="1892864" y="2820049"/>
            <a:ext cx="0" cy="683844"/>
          </a:xfrm>
          <a:prstGeom prst="straightConnector1">
            <a:avLst/>
          </a:prstGeom>
          <a:ln>
            <a:solidFill>
              <a:srgbClr val="C00000"/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7" name="Straight Arrow Connector 82">
            <a:extLst>
              <a:ext uri="{FF2B5EF4-FFF2-40B4-BE49-F238E27FC236}">
                <a16:creationId xmlns:a16="http://schemas.microsoft.com/office/drawing/2014/main" id="{7FAD2F63-7BB1-400B-8D3E-D3EFBFBA51CD}"/>
              </a:ext>
            </a:extLst>
          </p:cNvPr>
          <p:cNvCxnSpPr>
            <a:cxnSpLocks/>
          </p:cNvCxnSpPr>
          <p:nvPr/>
        </p:nvCxnSpPr>
        <p:spPr>
          <a:xfrm>
            <a:off x="1892864" y="3706692"/>
            <a:ext cx="1" cy="937394"/>
          </a:xfrm>
          <a:prstGeom prst="straightConnector1">
            <a:avLst/>
          </a:prstGeom>
          <a:ln>
            <a:solidFill>
              <a:srgbClr val="C00000"/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8" name="矩形: 圓角 217">
            <a:extLst>
              <a:ext uri="{FF2B5EF4-FFF2-40B4-BE49-F238E27FC236}">
                <a16:creationId xmlns:a16="http://schemas.microsoft.com/office/drawing/2014/main" id="{FAF08E35-C5D6-4A14-A9D0-058D2C24D26E}"/>
              </a:ext>
            </a:extLst>
          </p:cNvPr>
          <p:cNvSpPr/>
          <p:nvPr/>
        </p:nvSpPr>
        <p:spPr>
          <a:xfrm>
            <a:off x="1430013" y="3503298"/>
            <a:ext cx="528867" cy="20347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81305"/>
              </a:gs>
              <a:gs pos="100000">
                <a:srgbClr val="DE4612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9" name="內容版面配置區 11">
            <a:extLst>
              <a:ext uri="{FF2B5EF4-FFF2-40B4-BE49-F238E27FC236}">
                <a16:creationId xmlns:a16="http://schemas.microsoft.com/office/drawing/2014/main" id="{C8703A8F-8B83-4241-BC9B-DD4CE9AC54AA}"/>
              </a:ext>
            </a:extLst>
          </p:cNvPr>
          <p:cNvSpPr txBox="1">
            <a:spLocks/>
          </p:cNvSpPr>
          <p:nvPr/>
        </p:nvSpPr>
        <p:spPr>
          <a:xfrm>
            <a:off x="1386594" y="3496989"/>
            <a:ext cx="647951" cy="5051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100"/>
              </a:lnSpc>
              <a:buNone/>
            </a:pPr>
            <a:r>
              <a:rPr lang="en-US" altLang="zh-TW" sz="9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SR-IOV </a:t>
            </a: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872950DF-6707-4092-9A14-6B2093E2BD8C}"/>
              </a:ext>
            </a:extLst>
          </p:cNvPr>
          <p:cNvSpPr/>
          <p:nvPr/>
        </p:nvSpPr>
        <p:spPr>
          <a:xfrm>
            <a:off x="4753044" y="2813625"/>
            <a:ext cx="15402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cs typeface="Arial" panose="020B0604020202020204" pitchFamily="34" charset="0"/>
              </a:rPr>
              <a:t>Virtual Switch</a:t>
            </a:r>
          </a:p>
        </p:txBody>
      </p:sp>
    </p:spTree>
    <p:extLst>
      <p:ext uri="{BB962C8B-B14F-4D97-AF65-F5344CB8AC3E}">
        <p14:creationId xmlns:p14="http://schemas.microsoft.com/office/powerpoint/2010/main" val="2619206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166945" y="236252"/>
            <a:ext cx="9045797" cy="822960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String your internal high speed transmission​</a:t>
            </a:r>
            <a:endParaRPr lang="en-US" sz="31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0" name="梯形 29">
            <a:extLst>
              <a:ext uri="{FF2B5EF4-FFF2-40B4-BE49-F238E27FC236}">
                <a16:creationId xmlns:a16="http://schemas.microsoft.com/office/drawing/2014/main" id="{FCD2D592-6F29-4740-A89D-414A99F3324B}"/>
              </a:ext>
            </a:extLst>
          </p:cNvPr>
          <p:cNvSpPr/>
          <p:nvPr/>
        </p:nvSpPr>
        <p:spPr>
          <a:xfrm rot="5400000">
            <a:off x="3132695" y="1944716"/>
            <a:ext cx="2733903" cy="2725103"/>
          </a:xfrm>
          <a:prstGeom prst="trapezoid">
            <a:avLst/>
          </a:prstGeom>
          <a:gradFill flip="none" rotWithShape="1">
            <a:gsLst>
              <a:gs pos="0">
                <a:srgbClr val="23BDE1">
                  <a:tint val="66000"/>
                  <a:satMod val="160000"/>
                </a:srgbClr>
              </a:gs>
              <a:gs pos="50000">
                <a:srgbClr val="23BDE1">
                  <a:tint val="44500"/>
                  <a:satMod val="160000"/>
                </a:srgbClr>
              </a:gs>
              <a:gs pos="100000">
                <a:srgbClr val="23BDE1">
                  <a:tint val="23500"/>
                  <a:satMod val="160000"/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ECF6BFFD-256F-48B8-9EDE-CA4F35E60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012" y="1866821"/>
            <a:ext cx="2182754" cy="1301584"/>
          </a:xfrm>
          <a:prstGeom prst="rect">
            <a:avLst/>
          </a:prstGeom>
        </p:spPr>
      </p:pic>
      <p:sp>
        <p:nvSpPr>
          <p:cNvPr id="32" name="剪去單一角落矩形 40">
            <a:extLst>
              <a:ext uri="{FF2B5EF4-FFF2-40B4-BE49-F238E27FC236}">
                <a16:creationId xmlns:a16="http://schemas.microsoft.com/office/drawing/2014/main" id="{26EAA964-368D-460E-A4DC-4BB9DCC871FF}"/>
              </a:ext>
            </a:extLst>
          </p:cNvPr>
          <p:cNvSpPr/>
          <p:nvPr/>
        </p:nvSpPr>
        <p:spPr>
          <a:xfrm>
            <a:off x="1155023" y="1937914"/>
            <a:ext cx="2363998" cy="2789876"/>
          </a:xfrm>
          <a:prstGeom prst="snip1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" name="Shape 91">
            <a:extLst>
              <a:ext uri="{FF2B5EF4-FFF2-40B4-BE49-F238E27FC236}">
                <a16:creationId xmlns:a16="http://schemas.microsoft.com/office/drawing/2014/main" id="{F1D667A2-93B4-4469-B886-BCCAB302E4A8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0151" y="2830787"/>
            <a:ext cx="3182913" cy="7305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Shape 83">
            <a:extLst>
              <a:ext uri="{FF2B5EF4-FFF2-40B4-BE49-F238E27FC236}">
                <a16:creationId xmlns:a16="http://schemas.microsoft.com/office/drawing/2014/main" id="{F7787A3F-555B-41DB-AB63-029E3561A5F9}"/>
              </a:ext>
            </a:extLst>
          </p:cNvPr>
          <p:cNvSpPr/>
          <p:nvPr/>
        </p:nvSpPr>
        <p:spPr>
          <a:xfrm>
            <a:off x="1500759" y="2828439"/>
            <a:ext cx="1903904" cy="4048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-US" altLang="zh-TW" sz="1400" b="1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vRouter</a:t>
            </a:r>
            <a:r>
              <a:rPr lang="zh-TW" altLang="en-US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/ </a:t>
            </a:r>
            <a:r>
              <a:rPr lang="en-US" altLang="zh-TW" sz="1400" b="1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vFirewall</a:t>
            </a:r>
            <a:r>
              <a:rPr lang="zh-TW" altLang="en-US" sz="14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: 10G</a:t>
            </a:r>
            <a:endParaRPr lang="zh-TW" altLang="en-US" sz="1400" b="1" i="0" u="none" strike="noStrike" cap="none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6" name="Shape 84">
            <a:extLst>
              <a:ext uri="{FF2B5EF4-FFF2-40B4-BE49-F238E27FC236}">
                <a16:creationId xmlns:a16="http://schemas.microsoft.com/office/drawing/2014/main" id="{7C28449F-FDB9-4F8E-B82F-59F8748AE3CF}"/>
              </a:ext>
            </a:extLst>
          </p:cNvPr>
          <p:cNvSpPr/>
          <p:nvPr/>
        </p:nvSpPr>
        <p:spPr>
          <a:xfrm>
            <a:off x="1500759" y="3551579"/>
            <a:ext cx="1903905" cy="3766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altLang="zh-TW" sz="17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Container: 10G</a:t>
            </a:r>
            <a:endParaRPr lang="en-US" sz="1700" b="1" i="0" u="none" strike="noStrike" cap="none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Shape 85">
            <a:extLst>
              <a:ext uri="{FF2B5EF4-FFF2-40B4-BE49-F238E27FC236}">
                <a16:creationId xmlns:a16="http://schemas.microsoft.com/office/drawing/2014/main" id="{356B7D4C-DFB4-4BF6-8E22-9FB8E6EACFFE}"/>
              </a:ext>
            </a:extLst>
          </p:cNvPr>
          <p:cNvSpPr/>
          <p:nvPr/>
        </p:nvSpPr>
        <p:spPr>
          <a:xfrm>
            <a:off x="1497660" y="4185559"/>
            <a:ext cx="1898073" cy="37664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FFFFFF"/>
              </a:buClr>
              <a:buSzPts val="2000"/>
            </a:pPr>
            <a:r>
              <a:rPr lang="en-US" altLang="zh-TW" sz="17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VM: 10G</a:t>
            </a:r>
            <a:endParaRPr lang="en-US" sz="1700" b="1" i="0" u="none" strike="noStrike" cap="none"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Shape 82">
            <a:extLst>
              <a:ext uri="{FF2B5EF4-FFF2-40B4-BE49-F238E27FC236}">
                <a16:creationId xmlns:a16="http://schemas.microsoft.com/office/drawing/2014/main" id="{56311D0E-A5C8-41BD-97FD-10B06D9B1598}"/>
              </a:ext>
            </a:extLst>
          </p:cNvPr>
          <p:cNvSpPr txBox="1"/>
          <p:nvPr/>
        </p:nvSpPr>
        <p:spPr>
          <a:xfrm>
            <a:off x="1000637" y="1925499"/>
            <a:ext cx="2617935" cy="10565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NVS</a:t>
            </a:r>
            <a:endParaRPr lang="en-US" altLang="zh-TW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 (</a:t>
            </a:r>
            <a:r>
              <a:rPr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Network &amp; Virtual Switch</a:t>
            </a:r>
            <a:r>
              <a:rPr 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)</a:t>
            </a:r>
            <a:endParaRPr sz="1400" b="1" i="0" u="none" strike="noStrike" cap="none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39" name="Picture 4" descr="C:\Users\user\Desktop\20180411_QTS 4.3.5網路與虛擬交換器_ppt\7.png">
            <a:extLst>
              <a:ext uri="{FF2B5EF4-FFF2-40B4-BE49-F238E27FC236}">
                <a16:creationId xmlns:a16="http://schemas.microsoft.com/office/drawing/2014/main" id="{E8E5E037-9DCC-460A-86C9-A1B5A89BE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7808" y="2680838"/>
            <a:ext cx="1689548" cy="6991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" descr="C:\Users\user\Desktop\20180411_QTS 4.3.5網路與虛擬交換器_ppt\7.png">
            <a:extLst>
              <a:ext uri="{FF2B5EF4-FFF2-40B4-BE49-F238E27FC236}">
                <a16:creationId xmlns:a16="http://schemas.microsoft.com/office/drawing/2014/main" id="{9137115A-304D-48DD-9331-826769CE1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2089" y="3526113"/>
            <a:ext cx="1653829" cy="4670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3" descr="C:\Users\user\Desktop\20180411_QTS 4.3.5網路與虛擬交換器_ppt\軟體容器工作站_icon_1.png">
            <a:extLst>
              <a:ext uri="{FF2B5EF4-FFF2-40B4-BE49-F238E27FC236}">
                <a16:creationId xmlns:a16="http://schemas.microsoft.com/office/drawing/2014/main" id="{CDDC569A-815F-4DC5-AEAF-AB90D1C63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239" y="3484293"/>
            <a:ext cx="542206" cy="545218"/>
          </a:xfrm>
          <a:prstGeom prst="rect">
            <a:avLst/>
          </a:prstGeom>
          <a:noFill/>
        </p:spPr>
      </p:pic>
      <p:pic>
        <p:nvPicPr>
          <p:cNvPr id="43" name="Picture 4" descr="C:\Users\user\Desktop\20180411_QTS 4.3.5網路與虛擬交換器_ppt\7.png">
            <a:extLst>
              <a:ext uri="{FF2B5EF4-FFF2-40B4-BE49-F238E27FC236}">
                <a16:creationId xmlns:a16="http://schemas.microsoft.com/office/drawing/2014/main" id="{2D0ADA65-5E5A-44AB-9899-990ACDE7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7808" y="4131818"/>
            <a:ext cx="1689548" cy="4848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6" descr="C:\Users\user\Desktop\20180411_QTS 4.3.5網路與虛擬交換器_ppt\TS-1685_front.png">
            <a:extLst>
              <a:ext uri="{FF2B5EF4-FFF2-40B4-BE49-F238E27FC236}">
                <a16:creationId xmlns:a16="http://schemas.microsoft.com/office/drawing/2014/main" id="{C57D855B-809B-4AFB-AFA0-74109654A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2336944"/>
            <a:ext cx="3224239" cy="20162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7C6B0974-7729-4C50-9727-A9FD823E663A}"/>
              </a:ext>
            </a:extLst>
          </p:cNvPr>
          <p:cNvSpPr txBox="1"/>
          <p:nvPr/>
        </p:nvSpPr>
        <p:spPr>
          <a:xfrm>
            <a:off x="6356079" y="249617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High speed 10G</a:t>
            </a:r>
            <a:endParaRPr lang="zh-TW" altLang="en-US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6" name="Picture 3" descr="C:\Users\user\Desktop\20180411_QTS 4.3.5網路與虛擬交換器_ppt\10-02.png">
            <a:extLst>
              <a:ext uri="{FF2B5EF4-FFF2-40B4-BE49-F238E27FC236}">
                <a16:creationId xmlns:a16="http://schemas.microsoft.com/office/drawing/2014/main" id="{E26B3D14-B85F-4214-ABCC-E7959A6D6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5768" y="3344703"/>
            <a:ext cx="960621" cy="9623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2" descr="C:\Users\user\Desktop\20180411_QTS 4.3.5網路與虛擬交換器_ppt\10-01.png">
            <a:extLst>
              <a:ext uri="{FF2B5EF4-FFF2-40B4-BE49-F238E27FC236}">
                <a16:creationId xmlns:a16="http://schemas.microsoft.com/office/drawing/2014/main" id="{81C2D375-E05E-418C-A3FE-E1AD37740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3345056"/>
            <a:ext cx="961680" cy="9616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0E693EF-8CEE-42FB-859C-90AD80C8D1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064" y="4133548"/>
            <a:ext cx="552450" cy="552450"/>
          </a:xfrm>
          <a:prstGeom prst="rect">
            <a:avLst/>
          </a:prstGeom>
        </p:spPr>
      </p:pic>
      <p:sp>
        <p:nvSpPr>
          <p:cNvPr id="25" name="內容版面配置區 18">
            <a:extLst>
              <a:ext uri="{FF2B5EF4-FFF2-40B4-BE49-F238E27FC236}">
                <a16:creationId xmlns:a16="http://schemas.microsoft.com/office/drawing/2014/main" id="{731D63B3-44CA-4D0B-B81C-3F4B2CF36C9F}"/>
              </a:ext>
            </a:extLst>
          </p:cNvPr>
          <p:cNvSpPr txBox="1">
            <a:spLocks/>
          </p:cNvSpPr>
          <p:nvPr/>
        </p:nvSpPr>
        <p:spPr>
          <a:xfrm>
            <a:off x="35669" y="1114055"/>
            <a:ext cx="9097395" cy="10501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3200"/>
              </a:lnSpc>
              <a:buNone/>
            </a:pPr>
            <a:r>
              <a:rPr lang="en-US" altLang="zh-TW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NVS connect internal and external environment with 10G speed​</a:t>
            </a:r>
            <a:endParaRPr lang="zh-TW" altLang="en-US" sz="2200" dirty="0">
              <a:solidFill>
                <a:srgbClr val="00206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55" name="圖形 54">
            <a:extLst>
              <a:ext uri="{FF2B5EF4-FFF2-40B4-BE49-F238E27FC236}">
                <a16:creationId xmlns:a16="http://schemas.microsoft.com/office/drawing/2014/main" id="{88D97B64-80E7-4EC9-9E14-D0AF775A52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4341" y="2728989"/>
            <a:ext cx="508303" cy="508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DBC08C42-C812-45A8-9B54-D84B14FEF3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3339" y="2828439"/>
            <a:ext cx="342950" cy="311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A727273A-81CF-4F5F-BD9A-B17C82385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2263" y="2728989"/>
            <a:ext cx="508303" cy="508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41362879-B89A-4DDF-BF26-721899635B2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9826" y="2930961"/>
            <a:ext cx="518821" cy="124135"/>
          </a:xfrm>
          <a:prstGeom prst="rect">
            <a:avLst/>
          </a:prstGeom>
        </p:spPr>
      </p:pic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6813B045-74C1-4FE9-BF6F-A23AF46F4149}"/>
              </a:ext>
            </a:extLst>
          </p:cNvPr>
          <p:cNvSpPr/>
          <p:nvPr/>
        </p:nvSpPr>
        <p:spPr>
          <a:xfrm>
            <a:off x="767512" y="3155837"/>
            <a:ext cx="488493" cy="16290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C5764D9C-CE89-4B7D-ADE5-6F57F39C24F1}"/>
              </a:ext>
            </a:extLst>
          </p:cNvPr>
          <p:cNvSpPr/>
          <p:nvPr/>
        </p:nvSpPr>
        <p:spPr>
          <a:xfrm>
            <a:off x="206486" y="3152940"/>
            <a:ext cx="488493" cy="162908"/>
          </a:xfrm>
          <a:prstGeom prst="roundRect">
            <a:avLst>
              <a:gd name="adj" fmla="val 5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3F39E31D-D312-4A4F-8F21-D409516D3125}"/>
              </a:ext>
            </a:extLst>
          </p:cNvPr>
          <p:cNvSpPr/>
          <p:nvPr/>
        </p:nvSpPr>
        <p:spPr>
          <a:xfrm>
            <a:off x="731386" y="3141721"/>
            <a:ext cx="560744" cy="202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700" b="1">
                <a:solidFill>
                  <a:srgbClr val="FDF3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Firewall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B6BB2DA4-1905-49F9-94B9-30C86D4A48C0}"/>
              </a:ext>
            </a:extLst>
          </p:cNvPr>
          <p:cNvSpPr/>
          <p:nvPr/>
        </p:nvSpPr>
        <p:spPr>
          <a:xfrm>
            <a:off x="166945" y="3139881"/>
            <a:ext cx="560744" cy="202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700" b="1" err="1">
                <a:solidFill>
                  <a:srgbClr val="FDF316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vRouter</a:t>
            </a:r>
            <a:endParaRPr lang="en-US" altLang="zh-TW" sz="700" b="1">
              <a:solidFill>
                <a:srgbClr val="FDF316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420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87E903C-B79E-471D-8F93-C65BAD484446}"/>
              </a:ext>
            </a:extLst>
          </p:cNvPr>
          <p:cNvSpPr txBox="1">
            <a:spLocks/>
          </p:cNvSpPr>
          <p:nvPr/>
        </p:nvSpPr>
        <p:spPr>
          <a:xfrm>
            <a:off x="248335" y="49419"/>
            <a:ext cx="9195206" cy="899691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600"/>
              </a:lnSpc>
            </a:pPr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Supports various high-speed network interfaces for access to external connection services</a:t>
            </a:r>
            <a:endParaRPr lang="zh-TW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A7BEF26-93E9-4DE0-909B-987767C9D5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3" t="30201"/>
          <a:stretch/>
        </p:blipFill>
        <p:spPr>
          <a:xfrm>
            <a:off x="5880658" y="1610360"/>
            <a:ext cx="2808992" cy="294713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CA13F5C-CE79-4DE8-BBF0-ECE2CF93EF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3" t="30201"/>
          <a:stretch/>
        </p:blipFill>
        <p:spPr>
          <a:xfrm>
            <a:off x="3059468" y="1610360"/>
            <a:ext cx="2808992" cy="29471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8454AF2-4F01-4CE8-980E-870E99772C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93" t="30201"/>
          <a:stretch/>
        </p:blipFill>
        <p:spPr>
          <a:xfrm>
            <a:off x="248335" y="1610360"/>
            <a:ext cx="2808992" cy="2947135"/>
          </a:xfrm>
          <a:prstGeom prst="rect">
            <a:avLst/>
          </a:prstGeom>
        </p:spPr>
      </p:pic>
      <p:pic>
        <p:nvPicPr>
          <p:cNvPr id="7" name="Shape 391" descr="C:\Users\user\Desktop\0110\11.png">
            <a:extLst>
              <a:ext uri="{FF2B5EF4-FFF2-40B4-BE49-F238E27FC236}">
                <a16:creationId xmlns:a16="http://schemas.microsoft.com/office/drawing/2014/main" id="{C4D33F37-2832-4822-B1BC-372E8CE963F9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3972108" y="2131577"/>
            <a:ext cx="1585798" cy="19970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hape 392">
            <a:extLst>
              <a:ext uri="{FF2B5EF4-FFF2-40B4-BE49-F238E27FC236}">
                <a16:creationId xmlns:a16="http://schemas.microsoft.com/office/drawing/2014/main" id="{9EF99566-DB4D-4806-A549-F18B1AB67830}"/>
              </a:ext>
            </a:extLst>
          </p:cNvPr>
          <p:cNvSpPr/>
          <p:nvPr/>
        </p:nvSpPr>
        <p:spPr>
          <a:xfrm>
            <a:off x="2975064" y="1654163"/>
            <a:ext cx="1994088" cy="344630"/>
          </a:xfrm>
          <a:prstGeom prst="parallelogram">
            <a:avLst>
              <a:gd name="adj" fmla="val 5572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10GbE</a:t>
            </a:r>
            <a:endParaRPr lang="en-US" altLang="zh-TW"/>
          </a:p>
        </p:txBody>
      </p:sp>
      <p:sp>
        <p:nvSpPr>
          <p:cNvPr id="9" name="Shape 393">
            <a:extLst>
              <a:ext uri="{FF2B5EF4-FFF2-40B4-BE49-F238E27FC236}">
                <a16:creationId xmlns:a16="http://schemas.microsoft.com/office/drawing/2014/main" id="{9EFA125F-8F99-47F4-81EE-7CF0795F4CF0}"/>
              </a:ext>
            </a:extLst>
          </p:cNvPr>
          <p:cNvSpPr/>
          <p:nvPr/>
        </p:nvSpPr>
        <p:spPr>
          <a:xfrm>
            <a:off x="5455369" y="1654163"/>
            <a:ext cx="2687943" cy="344630"/>
          </a:xfrm>
          <a:prstGeom prst="parallelogram">
            <a:avLst>
              <a:gd name="adj" fmla="val 5572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Thunderbolt</a:t>
            </a:r>
          </a:p>
        </p:txBody>
      </p:sp>
      <p:sp>
        <p:nvSpPr>
          <p:cNvPr id="10" name="Shape 395">
            <a:extLst>
              <a:ext uri="{FF2B5EF4-FFF2-40B4-BE49-F238E27FC236}">
                <a16:creationId xmlns:a16="http://schemas.microsoft.com/office/drawing/2014/main" id="{DA90A543-B7E6-4556-AF63-967F0D4A63B4}"/>
              </a:ext>
            </a:extLst>
          </p:cNvPr>
          <p:cNvSpPr/>
          <p:nvPr/>
        </p:nvSpPr>
        <p:spPr>
          <a:xfrm>
            <a:off x="165396" y="1654163"/>
            <a:ext cx="1994088" cy="344630"/>
          </a:xfrm>
          <a:prstGeom prst="parallelogram">
            <a:avLst>
              <a:gd name="adj" fmla="val 5572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GbE</a:t>
            </a:r>
            <a:endParaRPr lang="en-US" altLang="zh-TW" dirty="0"/>
          </a:p>
        </p:txBody>
      </p:sp>
      <p:pic>
        <p:nvPicPr>
          <p:cNvPr id="11" name="Shape 398" descr="C:\Users\user\Desktop\0110\10.png">
            <a:extLst>
              <a:ext uri="{FF2B5EF4-FFF2-40B4-BE49-F238E27FC236}">
                <a16:creationId xmlns:a16="http://schemas.microsoft.com/office/drawing/2014/main" id="{442F9EB5-49E8-424D-8847-65E0AC56A942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</a:blip>
          <a:srcRect/>
          <a:stretch/>
        </p:blipFill>
        <p:spPr>
          <a:xfrm>
            <a:off x="750647" y="2270054"/>
            <a:ext cx="2183977" cy="16044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Shape 401" descr="C:\Users\user\Desktop\QTS4.3.4_P116_(ZH)_51000-024177-RS_201707\Links\page50_Download.png">
            <a:extLst>
              <a:ext uri="{FF2B5EF4-FFF2-40B4-BE49-F238E27FC236}">
                <a16:creationId xmlns:a16="http://schemas.microsoft.com/office/drawing/2014/main" id="{A6B3D970-D65D-4B11-9A45-8D3C85EF003D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</a:blip>
          <a:srcRect/>
          <a:stretch/>
        </p:blipFill>
        <p:spPr>
          <a:xfrm>
            <a:off x="536165" y="3477289"/>
            <a:ext cx="744444" cy="7444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Shape 402" descr="C:\Users\user\Desktop\QTS4.3.4_P116_(ZH)_51000-024177-RS_201707\Links\backup_restore_sync _512.png">
            <a:extLst>
              <a:ext uri="{FF2B5EF4-FFF2-40B4-BE49-F238E27FC236}">
                <a16:creationId xmlns:a16="http://schemas.microsoft.com/office/drawing/2014/main" id="{B8766BA7-2E35-4B4E-8E12-AF43D1B13606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3370557" y="3471576"/>
            <a:ext cx="744444" cy="7444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Shape 403" descr="C:\Users\user\Desktop\0110\psp-mini-hero-finalcutprox_2x.png">
            <a:extLst>
              <a:ext uri="{FF2B5EF4-FFF2-40B4-BE49-F238E27FC236}">
                <a16:creationId xmlns:a16="http://schemas.microsoft.com/office/drawing/2014/main" id="{FB6B6411-CD83-4326-AA20-595C99AD445A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3423375" y="2394830"/>
            <a:ext cx="818888" cy="8188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Shape 404" descr="C:\Users\user\Desktop\0110\imgingest-6597150966970685469.png">
            <a:extLst>
              <a:ext uri="{FF2B5EF4-FFF2-40B4-BE49-F238E27FC236}">
                <a16:creationId xmlns:a16="http://schemas.microsoft.com/office/drawing/2014/main" id="{2753A808-6ABA-42B9-9A2C-1CB4F2CFC811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4110156" y="2515641"/>
            <a:ext cx="521111" cy="5211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Shape 405" descr="C:\Users\user\Desktop\向量繪製\mac book.png">
            <a:extLst>
              <a:ext uri="{FF2B5EF4-FFF2-40B4-BE49-F238E27FC236}">
                <a16:creationId xmlns:a16="http://schemas.microsoft.com/office/drawing/2014/main" id="{B7F2C395-858C-434C-833D-C3C7E418B9EB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6186198" y="2683434"/>
            <a:ext cx="2053403" cy="1191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Shape 406" descr="C:\Users\user\Desktop\0110\12.png">
            <a:extLst>
              <a:ext uri="{FF2B5EF4-FFF2-40B4-BE49-F238E27FC236}">
                <a16:creationId xmlns:a16="http://schemas.microsoft.com/office/drawing/2014/main" id="{9580A724-26F4-458B-B87B-5C5AC243513C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6795760" y="3194546"/>
            <a:ext cx="1822272" cy="108288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Shape 409" descr="「Time machine backup icon」的圖片搜尋結果">
            <a:extLst>
              <a:ext uri="{FF2B5EF4-FFF2-40B4-BE49-F238E27FC236}">
                <a16:creationId xmlns:a16="http://schemas.microsoft.com/office/drawing/2014/main" id="{B842C21F-F9D5-4893-8BFE-976386FB7A85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</a:blip>
          <a:srcRect/>
          <a:stretch/>
        </p:blipFill>
        <p:spPr>
          <a:xfrm>
            <a:off x="7701023" y="2270054"/>
            <a:ext cx="690673" cy="681464"/>
          </a:xfrm>
          <a:prstGeom prst="ellipse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Shape 403" descr="C:\Users\user\Desktop\0110\psp-mini-hero-finalcutprox_2x.png">
            <a:extLst>
              <a:ext uri="{FF2B5EF4-FFF2-40B4-BE49-F238E27FC236}">
                <a16:creationId xmlns:a16="http://schemas.microsoft.com/office/drawing/2014/main" id="{D372A3E9-897A-4CB6-BAC4-3C9400891B0D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5976872" y="2394830"/>
            <a:ext cx="818888" cy="8188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Shape 404" descr="C:\Users\user\Desktop\0110\imgingest-6597150966970685469.png">
            <a:extLst>
              <a:ext uri="{FF2B5EF4-FFF2-40B4-BE49-F238E27FC236}">
                <a16:creationId xmlns:a16="http://schemas.microsoft.com/office/drawing/2014/main" id="{FFC37CFA-100F-4898-B76E-8ACE59F67344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6674949" y="2515641"/>
            <a:ext cx="521111" cy="5211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4429698"/>
      </p:ext>
    </p:extLst>
  </p:cSld>
  <p:clrMapOvr>
    <a:masterClrMapping/>
  </p:clrMapOvr>
</p:sld>
</file>

<file path=ppt/theme/theme1.xml><?xml version="1.0" encoding="utf-8"?>
<a:theme xmlns:a="http://schemas.openxmlformats.org/drawingml/2006/main" name="1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739</Words>
  <Application>Microsoft Office PowerPoint</Application>
  <PresentationFormat>如螢幕大小 (16:9)</PresentationFormat>
  <Paragraphs>251</Paragraphs>
  <Slides>28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3" baseType="lpstr">
      <vt:lpstr>微軟正黑體</vt:lpstr>
      <vt:lpstr>微軟正黑體</vt:lpstr>
      <vt:lpstr>Arial</vt:lpstr>
      <vt:lpstr>Calibri</vt:lpstr>
      <vt:lpstr>15_Custom Design</vt:lpstr>
      <vt:lpstr>PowerPoint 簡報</vt:lpstr>
      <vt:lpstr>NVS Features</vt:lpstr>
      <vt:lpstr>PowerPoint 簡報</vt:lpstr>
      <vt:lpstr>Use Case 1 : Help customers to extend their network service via some virtual network function </vt:lpstr>
      <vt:lpstr>Use Case 2: For virtualized E-commerce platforms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Will be announced soon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明明 蔡</cp:lastModifiedBy>
  <cp:revision>3</cp:revision>
  <cp:lastPrinted>2019-07-16T02:30:49Z</cp:lastPrinted>
  <dcterms:modified xsi:type="dcterms:W3CDTF">2019-07-18T06:51:29Z</dcterms:modified>
</cp:coreProperties>
</file>