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3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6" r:id="rId9"/>
    <p:sldId id="264" r:id="rId10"/>
    <p:sldId id="265" r:id="rId11"/>
    <p:sldId id="266" r:id="rId12"/>
    <p:sldId id="267" r:id="rId13"/>
    <p:sldId id="287" r:id="rId14"/>
    <p:sldId id="269" r:id="rId15"/>
    <p:sldId id="291" r:id="rId16"/>
    <p:sldId id="270" r:id="rId17"/>
    <p:sldId id="271" r:id="rId18"/>
    <p:sldId id="272" r:id="rId19"/>
    <p:sldId id="273" r:id="rId20"/>
    <p:sldId id="288" r:id="rId21"/>
    <p:sldId id="275" r:id="rId22"/>
    <p:sldId id="289" r:id="rId23"/>
    <p:sldId id="277" r:id="rId24"/>
    <p:sldId id="290" r:id="rId25"/>
    <p:sldId id="279" r:id="rId26"/>
    <p:sldId id="280" r:id="rId27"/>
    <p:sldId id="282" r:id="rId28"/>
    <p:sldId id="281" r:id="rId29"/>
    <p:sldId id="284" r:id="rId30"/>
    <p:sldId id="285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erson Cheng" initials="" lastIdx="1" clrIdx="0"/>
  <p:cmAuthor id="1" name="Danny Lin" initials="" lastIdx="1" clrIdx="1"/>
  <p:cmAuthor id="2" name="QNAP_Mili Wang" initials="QW" lastIdx="2" clrIdx="2">
    <p:extLst>
      <p:ext uri="{19B8F6BF-5375-455C-9EA6-DF929625EA0E}">
        <p15:presenceInfo xmlns:p15="http://schemas.microsoft.com/office/powerpoint/2012/main" userId="QNAP_Mili Wa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CFC"/>
    <a:srgbClr val="4021BA"/>
    <a:srgbClr val="4123DD"/>
    <a:srgbClr val="00FDCC"/>
    <a:srgbClr val="66CCFF"/>
    <a:srgbClr val="09E0FA"/>
    <a:srgbClr val="26136D"/>
    <a:srgbClr val="2613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1566" y="9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5ce9080ae1_2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g5ce9080ae1_2_41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QNAP QIoT 如何進入工業物聯網和自動化控制的領域</a:t>
            </a:r>
            <a:endParaRPr/>
          </a:p>
        </p:txBody>
      </p:sp>
      <p:sp>
        <p:nvSpPr>
          <p:cNvPr id="365" name="Google Shape;365;g5ce9080ae1_2_41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51dc4eabd8_23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51dc4eabd8_23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g51dc4eabd8_23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5ceb7bf7c4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3" name="Google Shape;523;g5ceb7bf7c4_1_74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00" cy="3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現在用 OPC UA，怎麼用？如何連線？原先 Sensors 轉 OPCUA 要透過額外程式上層與下層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g5ceb7bf7c4_1_74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5ceb7bf7c4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0" name="Google Shape;550;g5ceb7bf7c4_1_100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00" cy="3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7970" lvl="0" indent="-1790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90059"/>
                </a:solidFill>
                <a:latin typeface="Arial"/>
                <a:ea typeface="Arial"/>
                <a:cs typeface="Arial"/>
                <a:sym typeface="Arial"/>
              </a:rPr>
              <a:t>OPC UA Gateway</a:t>
            </a:r>
            <a:endParaRPr/>
          </a:p>
          <a:p>
            <a:pPr marL="267970" lvl="0" indent="-1790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90059"/>
                </a:solidFill>
                <a:latin typeface="Arial"/>
                <a:ea typeface="Arial"/>
                <a:cs typeface="Arial"/>
                <a:sym typeface="Arial"/>
              </a:rPr>
              <a:t>Rules Engine</a:t>
            </a:r>
            <a:endParaRPr/>
          </a:p>
          <a:p>
            <a:pPr marL="267970" lvl="0" indent="-1790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90059"/>
                </a:solidFill>
                <a:latin typeface="Arial"/>
                <a:ea typeface="Arial"/>
                <a:cs typeface="Arial"/>
                <a:sym typeface="Arial"/>
              </a:rPr>
              <a:t>Database</a:t>
            </a:r>
            <a:endParaRPr/>
          </a:p>
          <a:p>
            <a:pPr marL="267970" lvl="0" indent="-1790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90059"/>
                </a:solidFill>
                <a:latin typeface="Arial"/>
                <a:ea typeface="Arial"/>
                <a:cs typeface="Arial"/>
                <a:sym typeface="Arial"/>
              </a:rPr>
              <a:t>Dashboard</a:t>
            </a:r>
            <a:endParaRPr/>
          </a:p>
          <a:p>
            <a:pPr marL="267970" lvl="0" indent="-1790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90059"/>
                </a:solidFill>
                <a:latin typeface="Arial"/>
                <a:ea typeface="Arial"/>
                <a:cs typeface="Arial"/>
                <a:sym typeface="Arial"/>
              </a:rPr>
              <a:t>Data Centralized</a:t>
            </a:r>
            <a:endParaRPr/>
          </a:p>
          <a:p>
            <a:pPr marL="267970" lvl="0" indent="-1790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90059"/>
                </a:solidFill>
                <a:latin typeface="Arial"/>
                <a:ea typeface="Arial"/>
                <a:cs typeface="Arial"/>
                <a:sym typeface="Arial"/>
              </a:rPr>
              <a:t>Value Mapping</a:t>
            </a:r>
            <a:endParaRPr/>
          </a:p>
          <a:p>
            <a:pPr marL="889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090059"/>
                </a:solidFill>
                <a:latin typeface="Arial"/>
                <a:ea typeface="Arial"/>
                <a:cs typeface="Arial"/>
                <a:sym typeface="Arial"/>
              </a:rPr>
              <a:t>Migration is really easy. NAS 接上網路，安裝 QIoT Suite，簡單 UI 設定，就可以建構好架構。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沒有痛苦的轉移，沒有痛苦的開始</a:t>
            </a:r>
            <a:r>
              <a:rPr lang="en-US"/>
              <a:t> 。</a:t>
            </a:r>
            <a:endParaRPr/>
          </a:p>
        </p:txBody>
      </p:sp>
      <p:sp>
        <p:nvSpPr>
          <p:cNvPr id="551" name="Google Shape;551;g5ceb7bf7c4_1_100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5ceb7bf7c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5ceb7bf7c4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g5ceb7bf7c4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5874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5ceb7bf7c4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0" name="Google Shape;590;g5ceb7bf7c4_1_6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00" cy="3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QIoT Suite 支援 OPC UA 伺服器/客戶端功能，亦可作為 Gateway 傳遞伺服器與客戶端設備的 IoT 數值，協助企業組織更快速的採用 IIoT 方案，提升企業生產力並減少設備支出。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說明 Tags </a:t>
            </a:r>
            <a:r>
              <a:rPr lang="en-US">
                <a:latin typeface="PMingLiu"/>
                <a:ea typeface="PMingLiu"/>
                <a:cs typeface="PMingLiu"/>
                <a:sym typeface="PMingLiu"/>
              </a:rPr>
              <a:t>是甚麼？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在OPC術語中，Tag指的是OPC應用程序內數據點的唯一識別碼。 標記用於讀取和寫入數據源的實時數據。</a:t>
            </a:r>
            <a:endParaRPr/>
          </a:p>
        </p:txBody>
      </p:sp>
      <p:sp>
        <p:nvSpPr>
          <p:cNvPr id="591" name="Google Shape;591;g5ceb7bf7c4_1_62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5cf97c685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7" name="Google Shape;667;g5cf97c6859_0_15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00" cy="3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g5cf97c6859_0_15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6889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5ceb7bf7c4_1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3" name="Google Shape;603;g5ceb7bf7c4_1_13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00" cy="3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89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090059"/>
                </a:solidFill>
                <a:latin typeface="Arial"/>
                <a:ea typeface="Arial"/>
                <a:cs typeface="Arial"/>
                <a:sym typeface="Arial"/>
              </a:rPr>
              <a:t>有多個 HMI/SCADA，必須每一台進去控管 OPC UA Servers。</a:t>
            </a:r>
            <a:endParaRPr sz="1200">
              <a:solidFill>
                <a:srgbClr val="0900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090059"/>
                </a:solidFill>
                <a:latin typeface="Arial"/>
                <a:ea typeface="Arial"/>
                <a:cs typeface="Arial"/>
                <a:sym typeface="Arial"/>
              </a:rPr>
              <a:t>有了 QIoT Suite，就可以進行集中化管理。</a:t>
            </a:r>
            <a:endParaRPr sz="1200">
              <a:solidFill>
                <a:srgbClr val="0900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g5ceb7bf7c4_1_132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5ceb7bf7c4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1" name="Google Shape;611;g5ceb7bf7c4_1_139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00" cy="3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89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090059"/>
                </a:solidFill>
                <a:latin typeface="Arial"/>
                <a:ea typeface="Arial"/>
                <a:cs typeface="Arial"/>
                <a:sym typeface="Arial"/>
              </a:rPr>
              <a:t>若是有很多 OPC UA Server (PLC, PC, Gateway)，常常會需要在 HMI 設定一次連線，在 SCADA 又要再設定一次。</a:t>
            </a:r>
            <a:endParaRPr sz="1200">
              <a:solidFill>
                <a:srgbClr val="0900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090059"/>
                </a:solidFill>
                <a:latin typeface="Arial"/>
                <a:ea typeface="Arial"/>
                <a:cs typeface="Arial"/>
                <a:sym typeface="Arial"/>
              </a:rPr>
              <a:t>有了 QIoT Suite，就可以進行集中化管理。</a:t>
            </a:r>
            <a:endParaRPr sz="1200">
              <a:solidFill>
                <a:srgbClr val="0900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g5ceb7bf7c4_1_139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5ceb7bf7c4_1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9" name="Google Shape;619;g5ceb7bf7c4_1_146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00" cy="3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89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090059"/>
                </a:solidFill>
                <a:latin typeface="Arial"/>
                <a:ea typeface="Arial"/>
                <a:cs typeface="Arial"/>
                <a:sym typeface="Arial"/>
              </a:rPr>
              <a:t>建立好和外部 OPC UA Servers 的連線後，可以透過簡單 UI 的方式將 Tag Value 加入 QIoT OPC UA server，如此就可以利用 QIoT OPC UA server 作為 OPC UA Gateway，幫助上層 clients 讀取或寫入下層的 servers。</a:t>
            </a:r>
            <a:endParaRPr sz="1200">
              <a:solidFill>
                <a:srgbClr val="0900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g5ceb7bf7c4_1_146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5ceb7bf7c4_1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7" name="Google Shape;627;g5ceb7bf7c4_1_153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00" cy="3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89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090059"/>
                </a:solidFill>
                <a:latin typeface="Arial"/>
                <a:ea typeface="Arial"/>
                <a:cs typeface="Arial"/>
                <a:sym typeface="Arial"/>
              </a:rPr>
              <a:t>除了 OPC UA Gateway 以外，我們也提供 Rules Engine，讓進階開發者可以將資料進一步處理之後再送到 QIoT OPC UA server 裡面。</a:t>
            </a:r>
            <a:endParaRPr sz="1200">
              <a:solidFill>
                <a:srgbClr val="0900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g5ceb7bf7c4_1_153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5ce9080ae1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g5ce9080ae1_2_47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藉由 QNAP QIoT 與集團內的 IEI, 洋威的合作，我們可以建立一個完善的軟硬體工業物聯網解決方案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更重要的是，我們支援 OPC統一架構 (OPC UA)，可提升工業自動化的 IoT 應用潛能。</a:t>
            </a:r>
            <a:endParaRPr/>
          </a:p>
        </p:txBody>
      </p:sp>
      <p:sp>
        <p:nvSpPr>
          <p:cNvPr id="371" name="Google Shape;371;g5ce9080ae1_2_47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5ceb7bf7c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5ceb7bf7c4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g5ceb7bf7c4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18282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5ceb7bf7c4_1_195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00" cy="388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g5ceb7bf7c4_1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5ceb7bf7c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5ceb7bf7c4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g5ceb7bf7c4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0528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5ceb7bf7c4_1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5ceb7bf7c4_1_5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g5ceb7bf7c4_1_5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5ceb7bf7c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5ceb7bf7c4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g5ceb7bf7c4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6043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5cf97c685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7" name="Google Shape;667;g5cf97c6859_0_15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00" cy="3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誠德科技 新北市教育局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過去提供免費軟體平台做資料收集來讓 NAS 銷售更多元，而 QIoT Suite Lite 也成功打下了一定的基礎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因此 QIoT Suite 2.0 決定進入含金量相對較高的製造業，提供完善的工業物聯網平台與收費機制。</a:t>
            </a:r>
            <a:endParaRPr/>
          </a:p>
        </p:txBody>
      </p:sp>
      <p:sp>
        <p:nvSpPr>
          <p:cNvPr id="668" name="Google Shape;668;g5cf97c6859_0_15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5cf97c6859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8" name="Google Shape;678;g5cf97c6859_0_98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00" cy="3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7970" lvl="0" indent="-1790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90059"/>
                </a:solidFill>
                <a:latin typeface="Arial"/>
                <a:ea typeface="Arial"/>
                <a:cs typeface="Arial"/>
                <a:sym typeface="Arial"/>
              </a:rPr>
              <a:t>OPC UA Gateway</a:t>
            </a:r>
            <a:endParaRPr/>
          </a:p>
          <a:p>
            <a:pPr marL="267970" lvl="0" indent="-1790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90059"/>
                </a:solidFill>
                <a:latin typeface="Arial"/>
                <a:ea typeface="Arial"/>
                <a:cs typeface="Arial"/>
                <a:sym typeface="Arial"/>
              </a:rPr>
              <a:t>Rules Engine</a:t>
            </a:r>
            <a:endParaRPr/>
          </a:p>
          <a:p>
            <a:pPr marL="267970" lvl="0" indent="-1790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90059"/>
                </a:solidFill>
                <a:latin typeface="Arial"/>
                <a:ea typeface="Arial"/>
                <a:cs typeface="Arial"/>
                <a:sym typeface="Arial"/>
              </a:rPr>
              <a:t>Database</a:t>
            </a:r>
            <a:endParaRPr/>
          </a:p>
          <a:p>
            <a:pPr marL="267970" lvl="0" indent="-1790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90059"/>
                </a:solidFill>
                <a:latin typeface="Arial"/>
                <a:ea typeface="Arial"/>
                <a:cs typeface="Arial"/>
                <a:sym typeface="Arial"/>
              </a:rPr>
              <a:t>Dashboard</a:t>
            </a:r>
            <a:endParaRPr/>
          </a:p>
          <a:p>
            <a:pPr marL="267970" lvl="0" indent="-1790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90059"/>
                </a:solidFill>
                <a:latin typeface="Arial"/>
                <a:ea typeface="Arial"/>
                <a:cs typeface="Arial"/>
                <a:sym typeface="Arial"/>
              </a:rPr>
              <a:t>Data Centralized</a:t>
            </a:r>
            <a:endParaRPr/>
          </a:p>
          <a:p>
            <a:pPr marL="267970" lvl="0" indent="-1790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90059"/>
                </a:solidFill>
                <a:latin typeface="Arial"/>
                <a:ea typeface="Arial"/>
                <a:cs typeface="Arial"/>
                <a:sym typeface="Arial"/>
              </a:rPr>
              <a:t>Value Mapping</a:t>
            </a:r>
            <a:endParaRPr/>
          </a:p>
          <a:p>
            <a:pPr marL="889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090059"/>
                </a:solidFill>
                <a:latin typeface="Arial"/>
                <a:ea typeface="Arial"/>
                <a:cs typeface="Arial"/>
                <a:sym typeface="Arial"/>
              </a:rPr>
              <a:t>Migration is really easy. NAS 接上網路，安裝 QIoT Suite，簡單 UI 設定，就可以建構好架構。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沒有痛苦的轉移，沒有痛苦的開始</a:t>
            </a:r>
            <a:r>
              <a:rPr lang="en-US"/>
              <a:t> 。</a:t>
            </a:r>
            <a:endParaRPr/>
          </a:p>
        </p:txBody>
      </p:sp>
      <p:sp>
        <p:nvSpPr>
          <p:cNvPr id="679" name="Google Shape;679;g5cf97c6859_0_98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5ceb7bf7c4_1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9" name="Google Shape;719;g5ceb7bf7c4_1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現場照片: 要重拍的多一些 , 有質感些</a:t>
            </a:r>
            <a:endParaRPr/>
          </a:p>
        </p:txBody>
      </p:sp>
      <p:sp>
        <p:nvSpPr>
          <p:cNvPr id="720" name="Google Shape;720;g5ceb7bf7c4_1_4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5ceb7bf7c4_1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7" name="Google Shape;707;g5ceb7bf7c4_1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現場照片: 要重拍的多一些 , 有質感些</a:t>
            </a:r>
            <a:endParaRPr/>
          </a:p>
        </p:txBody>
      </p:sp>
      <p:sp>
        <p:nvSpPr>
          <p:cNvPr id="708" name="Google Shape;708;g5ceb7bf7c4_1_4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5ceb7bf7c4_1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5ceb7bf7c4_1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5ceb7bf7c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5ceb7bf7c4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g5ceb7bf7c4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5ceb7bf7c4_1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0" name="Google Shape;750;g5ceb7bf7c4_1_198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00" cy="3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g5ceb7bf7c4_1_198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5ce9080ae1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g5ce9080ae1_2_85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err="1"/>
              <a:t>QIoT</a:t>
            </a:r>
            <a:r>
              <a:rPr lang="en-US"/>
              <a:t> </a:t>
            </a:r>
            <a:r>
              <a:rPr lang="en-US" err="1"/>
              <a:t>Suite</a:t>
            </a:r>
            <a:r>
              <a:rPr lang="en-US" err="1">
                <a:latin typeface="PMingLiu"/>
                <a:ea typeface="PMingLiu"/>
                <a:cs typeface="PMingLiu"/>
                <a:sym typeface="PMingLiu"/>
              </a:rPr>
              <a:t>允許軟件開發人員和製造商在</a:t>
            </a:r>
            <a:r>
              <a:rPr lang="en-US" err="1"/>
              <a:t>QNAP</a:t>
            </a:r>
            <a:r>
              <a:rPr lang="en-US"/>
              <a:t> </a:t>
            </a:r>
            <a:r>
              <a:rPr lang="en-US" err="1"/>
              <a:t>NAS</a:t>
            </a:r>
            <a:r>
              <a:rPr lang="en-US" err="1">
                <a:latin typeface="PMingLiu"/>
                <a:ea typeface="PMingLiu"/>
                <a:cs typeface="PMingLiu"/>
                <a:sym typeface="PMingLiu"/>
              </a:rPr>
              <a:t>上輕鬆構建強大的物聯網應用程序，提供私有，安全和內部部署的環境，並將您的</a:t>
            </a:r>
            <a:r>
              <a:rPr lang="en-US" err="1"/>
              <a:t>NAS</a:t>
            </a:r>
            <a:r>
              <a:rPr lang="en-US" err="1">
                <a:latin typeface="PMingLiu"/>
                <a:ea typeface="PMingLiu"/>
                <a:cs typeface="PMingLiu"/>
                <a:sym typeface="PMingLiu"/>
              </a:rPr>
              <a:t>轉變為專業的物聯網平台</a:t>
            </a:r>
            <a:r>
              <a:rPr lang="en-US">
                <a:latin typeface="PMingLiu"/>
                <a:ea typeface="PMingLiu"/>
                <a:cs typeface="PMingLiu"/>
                <a:sym typeface="PMingLiu"/>
              </a:rPr>
              <a:t>。</a:t>
            </a:r>
            <a:endParaRPr/>
          </a:p>
        </p:txBody>
      </p:sp>
      <p:sp>
        <p:nvSpPr>
          <p:cNvPr id="417" name="Google Shape;417;g5ce9080ae1_2_85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4491abe5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4491abe51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g4491abe51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450a67463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450a67463d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Mainly can do environmental monitoring, such as air quality monitoring, power usage monitoring</a:t>
            </a:r>
            <a:endParaRPr/>
          </a:p>
        </p:txBody>
      </p:sp>
      <p:sp>
        <p:nvSpPr>
          <p:cNvPr id="453" name="Google Shape;453;g450a67463d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5ceb7bf7c4_1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5ceb7bf7c4_1_3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g5ceb7bf7c4_1_3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5ceb7bf7c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5ceb7bf7c4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g5ceb7bf7c4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3508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5ceb7bf7c4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9" name="Google Shape;479;g5ceb7bf7c4_1_28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00" cy="3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詢問在場是否有人知道 OPC UA？介紹 OPC UA 是甚麼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越來越多大公司支援 OPC UA: Cisco, Siemens, TTTech and QNAP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PLC Server 效能不足，無法同時提供多個 Clients 讀取寫入，只要加入一台 QNAP NAS 作為 OPC UA Gateway，即可有效降低延遲時間。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每個 OPC UA clients 都要針對每台 OPC UA servers 去做設定，但是有了 QNAP NAS ，即可做集中化管理和資料儲存。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此時就需要一個資料集中處理的裝置與產品 -&gt; QNAP QIoT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More Security -&gt; NAS 擋在 OPC UA Server 前面，更安全，大家都躲在 NAS 後面。NAS 有六大護法:網路環境防護、帳戶安全和系統通知、傳輸加密保護、資料加密防護、本機快照、異地異機同步快照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Capability -&gt; PLC 不見得可以連那麼多 Client, 但是透過 QIoT OPC UA Gateway 可以產生 Buffer。吞吐量更大。提供很大的連線數。透過 QNAP QIoT 作為 Buffer，可使 Latency 有效降低。</a:t>
            </a:r>
            <a:endParaRPr/>
          </a:p>
        </p:txBody>
      </p:sp>
      <p:sp>
        <p:nvSpPr>
          <p:cNvPr id="480" name="Google Shape;480;g5ceb7bf7c4_1_28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428038" y="4779963"/>
            <a:ext cx="2571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BC0160F-B2C3-49AF-AA0A-CC91FEAA87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4687888" y="1609725"/>
            <a:ext cx="6265862" cy="614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28038" y="4779963"/>
            <a:ext cx="2571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428038" y="4779963"/>
            <a:ext cx="2571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687888" y="1609725"/>
            <a:ext cx="6265862" cy="614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428038" y="4779963"/>
            <a:ext cx="2571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4064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28038" y="4779963"/>
            <a:ext cx="2571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>
            <a:spLocks noGrp="1"/>
          </p:cNvSpPr>
          <p:nvPr>
            <p:ph type="pic" idx="2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428038" y="4779963"/>
            <a:ext cx="2571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4687888" y="1609725"/>
            <a:ext cx="6265862" cy="614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 rot="5400000">
            <a:off x="2940844" y="-942181"/>
            <a:ext cx="3262312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28038" y="4779963"/>
            <a:ext cx="2571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 rot="5400000">
            <a:off x="8031956" y="1710532"/>
            <a:ext cx="3262312" cy="258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 rot="5400000">
            <a:off x="2793207" y="-794543"/>
            <a:ext cx="3262312" cy="759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428038" y="4779963"/>
            <a:ext cx="2571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只有標題">
  <p:cSld name="6_只有標題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512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只有標題">
  <p:cSld name="8_只有標題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517455" y="489931"/>
            <a:ext cx="8229600" cy="4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3600"/>
              <a:buFont typeface="Arial"/>
              <a:buNone/>
              <a:defRPr sz="3600" b="1">
                <a:solidFill>
                  <a:srgbClr val="0900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6455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只有標題">
  <p:cSld name="2_只有標題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517455" y="489931"/>
            <a:ext cx="8229600" cy="4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3600"/>
              <a:buFont typeface="Arial"/>
              <a:buNone/>
              <a:defRPr sz="3600" b="1">
                <a:solidFill>
                  <a:srgbClr val="0900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517455" y="1457252"/>
            <a:ext cx="8229600" cy="337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。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🢭"/>
              <a:def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884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 preserve="1">
  <p:cSld name="1_標題投影片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428038" y="4779963"/>
            <a:ext cx="2571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BC0160F-B2C3-49AF-AA0A-CC91FEAA87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FC6D1DF9-0406-4D93-8E15-72D16679D798}"/>
              </a:ext>
            </a:extLst>
          </p:cNvPr>
          <p:cNvSpPr txBox="1"/>
          <p:nvPr userDrawn="1"/>
        </p:nvSpPr>
        <p:spPr>
          <a:xfrm>
            <a:off x="0" y="4302125"/>
            <a:ext cx="9144000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altLang="zh-TW" sz="65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©2019</a:t>
            </a:r>
            <a:r>
              <a:rPr lang="zh-TW" altLang="en-US" sz="65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著作權為威聯通科技股份有限公司所有。威聯通科技並保留所有權利。威聯通科技股份有限公司所使用或註冊之商標或標章。檔案中所提及之產品及公司名稱可能為其他公司所有之商標 。</a:t>
            </a:r>
            <a:endParaRPr lang="zh-TW" altLang="zh-TW" sz="65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04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標題及物件">
  <p:cSld name="6_標題及物件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54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4D47643-9A60-45B7-8A14-4BA52C4AE2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3"/>
            <a:ext cx="9143999" cy="5142214"/>
          </a:xfrm>
          <a:prstGeom prst="rect">
            <a:avLst/>
          </a:prstGeom>
        </p:spPr>
      </p:pic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28038" y="4779963"/>
            <a:ext cx="2571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 preserve="1">
  <p:cSld name="1_空白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4D47643-9A60-45B7-8A14-4BA52C4AE2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1" y="643"/>
            <a:ext cx="9139937" cy="5142214"/>
          </a:xfrm>
          <a:prstGeom prst="rect">
            <a:avLst/>
          </a:prstGeom>
        </p:spPr>
      </p:pic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28038" y="4779963"/>
            <a:ext cx="2571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962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 preserve="1">
  <p:cSld name="1_空白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4D47643-9A60-45B7-8A14-4BA52C4AE2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1" y="1785"/>
            <a:ext cx="9139937" cy="5139929"/>
          </a:xfrm>
          <a:prstGeom prst="rect">
            <a:avLst/>
          </a:prstGeom>
        </p:spPr>
      </p:pic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28038" y="4779963"/>
            <a:ext cx="2571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635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 preserve="1">
  <p:cSld name="1_空白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4D47643-9A60-45B7-8A14-4BA52C4AE2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2" y="1785"/>
            <a:ext cx="9135875" cy="5139929"/>
          </a:xfrm>
          <a:prstGeom prst="rect">
            <a:avLst/>
          </a:prstGeom>
        </p:spPr>
      </p:pic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28038" y="4779963"/>
            <a:ext cx="2571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296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 preserve="1">
  <p:cSld name="1_空白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4D47643-9A60-45B7-8A14-4BA52C4AE2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2" y="1785"/>
            <a:ext cx="9135875" cy="5139928"/>
          </a:xfrm>
          <a:prstGeom prst="rect">
            <a:avLst/>
          </a:prstGeom>
        </p:spPr>
      </p:pic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28038" y="4779963"/>
            <a:ext cx="2571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913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687888" y="1609725"/>
            <a:ext cx="6265862" cy="614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28038" y="4779963"/>
            <a:ext cx="2571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28038" y="4779963"/>
            <a:ext cx="2571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:a16="http://schemas.microsoft.com/office/drawing/2014/main" id="{55ED9A4E-79CD-4E70-91EA-00229D5725DB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" y="0"/>
            <a:ext cx="9142223" cy="5143500"/>
          </a:xfrm>
          <a:prstGeom prst="rect">
            <a:avLst/>
          </a:prstGeom>
        </p:spPr>
      </p:pic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344488" y="0"/>
            <a:ext cx="8456612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428038" y="4779963"/>
            <a:ext cx="2571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737" r:id="rId2"/>
    <p:sldLayoutId id="2147483649" r:id="rId3"/>
    <p:sldLayoutId id="2147483733" r:id="rId4"/>
    <p:sldLayoutId id="2147483734" r:id="rId5"/>
    <p:sldLayoutId id="2147483735" r:id="rId6"/>
    <p:sldLayoutId id="2147483736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729" r:id="rId17"/>
    <p:sldLayoutId id="2147483730" r:id="rId18"/>
    <p:sldLayoutId id="2147483731" r:id="rId19"/>
    <p:sldLayoutId id="2147483732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000" b="1" i="0" u="none" strike="noStrike" cap="none">
          <a:solidFill>
            <a:schemeClr val="bg1"/>
          </a:solidFill>
          <a:latin typeface="微軟正黑體" panose="020B0604030504040204" pitchFamily="34" charset="-120"/>
          <a:ea typeface="微軟正黑體" panose="020B0604030504040204" pitchFamily="34" charset="-12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zEYK4jBMwc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zzEYK4jBMwc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22;p85">
            <a:extLst>
              <a:ext uri="{FF2B5EF4-FFF2-40B4-BE49-F238E27FC236}">
                <a16:creationId xmlns:a16="http://schemas.microsoft.com/office/drawing/2014/main" id="{92878686-C524-4981-8095-88B934B32272}"/>
              </a:ext>
            </a:extLst>
          </p:cNvPr>
          <p:cNvSpPr txBox="1">
            <a:spLocks/>
          </p:cNvSpPr>
          <p:nvPr/>
        </p:nvSpPr>
        <p:spPr>
          <a:xfrm>
            <a:off x="376031" y="8442"/>
            <a:ext cx="8415544" cy="89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90059"/>
              </a:buClr>
              <a:buSzPts val="3600"/>
            </a:pP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QIoT</a:t>
            </a: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 Suite - OPC UA</a:t>
            </a: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 資料流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anose="020B0604030504040204" pitchFamily="34" charset="-120"/>
              <a:sym typeface="Roboto Light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D7B28A7E-5EA3-4834-976A-F84E75BAD0F3}"/>
              </a:ext>
            </a:extLst>
          </p:cNvPr>
          <p:cNvSpPr/>
          <p:nvPr/>
        </p:nvSpPr>
        <p:spPr>
          <a:xfrm>
            <a:off x="1342612" y="1061644"/>
            <a:ext cx="1666822" cy="752524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3F6696"/>
              </a:buClr>
            </a:pPr>
            <a:r>
              <a:rPr lang="en-US" altLang="zh-TW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ERP</a:t>
            </a:r>
            <a:endParaRPr lang="zh-TW" altLang="en-US" sz="1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437A2569-57F9-4A5B-AD43-79CB1A2FCD4A}"/>
              </a:ext>
            </a:extLst>
          </p:cNvPr>
          <p:cNvSpPr/>
          <p:nvPr/>
        </p:nvSpPr>
        <p:spPr>
          <a:xfrm>
            <a:off x="1418811" y="1416143"/>
            <a:ext cx="1523947" cy="344056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tx1"/>
                </a:solidFill>
                <a:ea typeface="微軟正黑體" panose="020B0604030504040204" pitchFamily="34" charset="-120"/>
              </a:rPr>
              <a:t>OPC UA </a:t>
            </a:r>
            <a:r>
              <a:rPr lang="zh-TW" altLang="en-US" b="1">
                <a:solidFill>
                  <a:schemeClr val="tx1"/>
                </a:solidFill>
                <a:ea typeface="微軟正黑體" panose="020B0604030504040204" pitchFamily="34" charset="-120"/>
              </a:rPr>
              <a:t>用戶端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54D2BB2B-B9A6-49C8-834A-27516E08CB25}"/>
              </a:ext>
            </a:extLst>
          </p:cNvPr>
          <p:cNvSpPr/>
          <p:nvPr/>
        </p:nvSpPr>
        <p:spPr>
          <a:xfrm>
            <a:off x="3166622" y="1061644"/>
            <a:ext cx="1666822" cy="752524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3F6696"/>
              </a:buClr>
            </a:pPr>
            <a:r>
              <a:rPr lang="en-US" altLang="zh-TW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SCADA</a:t>
            </a:r>
            <a:endParaRPr lang="zh-TW" altLang="en-US" sz="1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A273E0EB-E384-47BC-8B5E-25037598AA9D}"/>
              </a:ext>
            </a:extLst>
          </p:cNvPr>
          <p:cNvSpPr/>
          <p:nvPr/>
        </p:nvSpPr>
        <p:spPr>
          <a:xfrm>
            <a:off x="3242821" y="1416143"/>
            <a:ext cx="1523947" cy="344056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tx1"/>
                </a:solidFill>
                <a:ea typeface="微軟正黑體" panose="020B0604030504040204" pitchFamily="34" charset="-120"/>
              </a:rPr>
              <a:t>OPC UA</a:t>
            </a:r>
            <a:r>
              <a:rPr lang="zh-TW" altLang="en-US" b="1">
                <a:solidFill>
                  <a:schemeClr val="tx1"/>
                </a:solidFill>
                <a:ea typeface="微軟正黑體" panose="020B0604030504040204" pitchFamily="34" charset="-120"/>
              </a:rPr>
              <a:t> 用戶端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7325B4C3-9612-47CD-AEB5-CCA50A37797D}"/>
              </a:ext>
            </a:extLst>
          </p:cNvPr>
          <p:cNvSpPr/>
          <p:nvPr/>
        </p:nvSpPr>
        <p:spPr>
          <a:xfrm>
            <a:off x="4990632" y="1061644"/>
            <a:ext cx="1666822" cy="752524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3F6696"/>
              </a:buClr>
            </a:pPr>
            <a:r>
              <a:rPr lang="en-US" altLang="zh-TW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MES</a:t>
            </a:r>
            <a:endParaRPr lang="zh-TW" altLang="en-US" sz="1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0C237B01-431E-4FD5-9B82-BF7564EBFCF7}"/>
              </a:ext>
            </a:extLst>
          </p:cNvPr>
          <p:cNvSpPr/>
          <p:nvPr/>
        </p:nvSpPr>
        <p:spPr>
          <a:xfrm>
            <a:off x="5066831" y="1416143"/>
            <a:ext cx="1523947" cy="344056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tx1"/>
                </a:solidFill>
                <a:ea typeface="微軟正黑體" panose="020B0604030504040204" pitchFamily="34" charset="-120"/>
              </a:rPr>
              <a:t>OPC UA</a:t>
            </a:r>
            <a:r>
              <a:rPr lang="zh-TW" altLang="en-US" b="1">
                <a:solidFill>
                  <a:schemeClr val="tx1"/>
                </a:solidFill>
                <a:ea typeface="微軟正黑體" panose="020B0604030504040204" pitchFamily="34" charset="-120"/>
              </a:rPr>
              <a:t> 用戶端</a:t>
            </a: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8E3344E3-BEC2-45A4-9896-728172175761}"/>
              </a:ext>
            </a:extLst>
          </p:cNvPr>
          <p:cNvSpPr/>
          <p:nvPr/>
        </p:nvSpPr>
        <p:spPr>
          <a:xfrm>
            <a:off x="3055699" y="2613316"/>
            <a:ext cx="1890686" cy="589332"/>
          </a:xfrm>
          <a:prstGeom prst="roundRect">
            <a:avLst>
              <a:gd name="adj" fmla="val 0"/>
            </a:avLst>
          </a:prstGeom>
          <a:gradFill>
            <a:gsLst>
              <a:gs pos="50000">
                <a:srgbClr val="09E0FA"/>
              </a:gs>
              <a:gs pos="10000">
                <a:srgbClr val="26136D"/>
              </a:gs>
              <a:gs pos="90000">
                <a:srgbClr val="26136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2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sym typeface="Roboto Black"/>
              </a:rPr>
              <a:t>QIoT</a:t>
            </a:r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sym typeface="Roboto Black"/>
              </a:rPr>
              <a:t> </a:t>
            </a:r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sym typeface="Roboto Light"/>
              </a:rPr>
              <a:t>Suite</a:t>
            </a:r>
            <a:endParaRPr lang="zh-TW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95ABE4A3-45F1-4814-88B8-16B33587C4AD}"/>
              </a:ext>
            </a:extLst>
          </p:cNvPr>
          <p:cNvSpPr/>
          <p:nvPr/>
        </p:nvSpPr>
        <p:spPr>
          <a:xfrm>
            <a:off x="3055698" y="2240288"/>
            <a:ext cx="1890686" cy="369986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OPC UA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 伺服器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09078B8C-0E70-4A49-8E85-43F5DE8C2279}"/>
              </a:ext>
            </a:extLst>
          </p:cNvPr>
          <p:cNvSpPr/>
          <p:nvPr/>
        </p:nvSpPr>
        <p:spPr>
          <a:xfrm>
            <a:off x="3055698" y="3202648"/>
            <a:ext cx="1890686" cy="373728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OPC UA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 用戶端</a:t>
            </a: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E3B66151-884F-4748-ACC5-0AF6E914DE8F}"/>
              </a:ext>
            </a:extLst>
          </p:cNvPr>
          <p:cNvSpPr/>
          <p:nvPr/>
        </p:nvSpPr>
        <p:spPr>
          <a:xfrm>
            <a:off x="200884" y="3988472"/>
            <a:ext cx="1481057" cy="507304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OPC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UA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 伺服器</a:t>
            </a:r>
            <a:endParaRPr lang="en-US" altLang="zh-TW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algn="ctr">
              <a:buClr>
                <a:srgbClr val="3F6696"/>
              </a:buClr>
            </a:pPr>
            <a:r>
              <a:rPr lang="zh-TW" alt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供應商 </a:t>
            </a:r>
            <a:r>
              <a:rPr lang="en-US" altLang="zh-TW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1</a:t>
            </a:r>
            <a:endParaRPr lang="zh-TW" altLang="en-US" sz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4DD513B6-ACF3-4ACA-BD63-662CDBE55BBE}"/>
              </a:ext>
            </a:extLst>
          </p:cNvPr>
          <p:cNvSpPr/>
          <p:nvPr/>
        </p:nvSpPr>
        <p:spPr>
          <a:xfrm>
            <a:off x="1729620" y="3988472"/>
            <a:ext cx="1481057" cy="507304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OPC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UA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 伺服器</a:t>
            </a:r>
            <a:endParaRPr lang="en-US" altLang="zh-TW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algn="ctr">
              <a:buClr>
                <a:srgbClr val="3F6696"/>
              </a:buClr>
            </a:pPr>
            <a:r>
              <a:rPr lang="zh-TW" alt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供應商 </a:t>
            </a:r>
            <a:r>
              <a:rPr lang="en-US" altLang="zh-TW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2</a:t>
            </a:r>
            <a:endParaRPr lang="zh-TW" altLang="en-US" sz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846866C0-6297-40FE-A87F-E2933941E8E8}"/>
              </a:ext>
            </a:extLst>
          </p:cNvPr>
          <p:cNvSpPr/>
          <p:nvPr/>
        </p:nvSpPr>
        <p:spPr>
          <a:xfrm>
            <a:off x="3258355" y="3988472"/>
            <a:ext cx="1481057" cy="507304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OPC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UA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 伺服器</a:t>
            </a:r>
            <a:endParaRPr lang="en-US" altLang="zh-TW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algn="ctr">
              <a:buClr>
                <a:srgbClr val="3F6696"/>
              </a:buClr>
            </a:pPr>
            <a:r>
              <a:rPr lang="zh-TW" alt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供應商 </a:t>
            </a:r>
            <a:r>
              <a:rPr lang="en-US" altLang="zh-TW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3</a:t>
            </a:r>
            <a:endParaRPr lang="zh-TW" altLang="en-US" sz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3197919A-CBAF-4273-A665-6128D66065A7}"/>
              </a:ext>
            </a:extLst>
          </p:cNvPr>
          <p:cNvSpPr/>
          <p:nvPr/>
        </p:nvSpPr>
        <p:spPr>
          <a:xfrm>
            <a:off x="4787090" y="3988472"/>
            <a:ext cx="1481057" cy="507304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OPC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UA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 伺服器</a:t>
            </a:r>
            <a:endParaRPr lang="en-US" altLang="zh-TW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algn="ctr">
              <a:buClr>
                <a:srgbClr val="3F6696"/>
              </a:buClr>
            </a:pPr>
            <a:r>
              <a:rPr lang="zh-TW" alt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供應商 </a:t>
            </a:r>
            <a:r>
              <a:rPr lang="en-US" altLang="zh-TW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4</a:t>
            </a:r>
            <a:endParaRPr lang="zh-TW" altLang="en-US" sz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C86BE91C-DEBF-4931-B599-F0B57F8CD7C1}"/>
              </a:ext>
            </a:extLst>
          </p:cNvPr>
          <p:cNvSpPr/>
          <p:nvPr/>
        </p:nvSpPr>
        <p:spPr>
          <a:xfrm>
            <a:off x="6315825" y="3988472"/>
            <a:ext cx="1481057" cy="507304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OPC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UA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 伺服器</a:t>
            </a:r>
            <a:endParaRPr lang="en-US" altLang="zh-TW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algn="ctr">
              <a:buClr>
                <a:srgbClr val="3F6696"/>
              </a:buClr>
            </a:pPr>
            <a:r>
              <a:rPr lang="zh-TW" alt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供應商 </a:t>
            </a:r>
            <a:r>
              <a:rPr lang="en-US" altLang="zh-TW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5</a:t>
            </a:r>
            <a:endParaRPr lang="zh-TW" altLang="en-US" sz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1186D13A-CFDA-41BE-9369-BA88AA772A1C}"/>
              </a:ext>
            </a:extLst>
          </p:cNvPr>
          <p:cNvGrpSpPr/>
          <p:nvPr/>
        </p:nvGrpSpPr>
        <p:grpSpPr>
          <a:xfrm>
            <a:off x="719929" y="2566863"/>
            <a:ext cx="2057374" cy="676275"/>
            <a:chOff x="866801" y="2513927"/>
            <a:chExt cx="2057374" cy="676275"/>
          </a:xfrm>
        </p:grpSpPr>
        <p:sp>
          <p:nvSpPr>
            <p:cNvPr id="4" name="橢圓 3">
              <a:extLst>
                <a:ext uri="{FF2B5EF4-FFF2-40B4-BE49-F238E27FC236}">
                  <a16:creationId xmlns:a16="http://schemas.microsoft.com/office/drawing/2014/main" id="{9B9EE01D-AACF-4D06-8C77-93BFB6D37059}"/>
                </a:ext>
              </a:extLst>
            </p:cNvPr>
            <p:cNvSpPr/>
            <p:nvPr/>
          </p:nvSpPr>
          <p:spPr>
            <a:xfrm>
              <a:off x="866801" y="2513927"/>
              <a:ext cx="676275" cy="676275"/>
            </a:xfrm>
            <a:prstGeom prst="ellipse">
              <a:avLst/>
            </a:prstGeom>
            <a:solidFill>
              <a:srgbClr val="00B0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Clr>
                  <a:srgbClr val="3F6696"/>
                </a:buClr>
              </a:pPr>
              <a:endPara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endParaRPr>
            </a:p>
          </p:txBody>
        </p:sp>
        <p:sp>
          <p:nvSpPr>
            <p:cNvPr id="26" name="矩形: 圓角 25">
              <a:extLst>
                <a:ext uri="{FF2B5EF4-FFF2-40B4-BE49-F238E27FC236}">
                  <a16:creationId xmlns:a16="http://schemas.microsoft.com/office/drawing/2014/main" id="{47DD34E4-754F-4157-8767-652420D358D7}"/>
                </a:ext>
              </a:extLst>
            </p:cNvPr>
            <p:cNvSpPr/>
            <p:nvPr/>
          </p:nvSpPr>
          <p:spPr>
            <a:xfrm>
              <a:off x="1333551" y="2568615"/>
              <a:ext cx="1590624" cy="583529"/>
            </a:xfrm>
            <a:prstGeom prst="roundRect">
              <a:avLst>
                <a:gd name="adj" fmla="val 0"/>
              </a:avLst>
            </a:prstGeom>
            <a:solidFill>
              <a:srgbClr val="00B0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Clr>
                  <a:srgbClr val="3F6696"/>
                </a:buClr>
              </a:pPr>
              <a:r>
                <a:rPr lang="zh-TW" alt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軟正黑體" panose="020B0604030504040204" pitchFamily="34" charset="-120"/>
                </a:rPr>
                <a:t>規則引擎</a:t>
              </a:r>
            </a:p>
          </p:txBody>
        </p:sp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283D4875-4D25-4BA1-8C5A-2EC42B7184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6104" y="2579970"/>
              <a:ext cx="550750" cy="564800"/>
            </a:xfrm>
            <a:prstGeom prst="rect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16DF128F-561B-415D-981F-8DECDD0D1C67}"/>
              </a:ext>
            </a:extLst>
          </p:cNvPr>
          <p:cNvGrpSpPr/>
          <p:nvPr/>
        </p:nvGrpSpPr>
        <p:grpSpPr>
          <a:xfrm>
            <a:off x="5217871" y="2566863"/>
            <a:ext cx="1671509" cy="676275"/>
            <a:chOff x="5567491" y="2513927"/>
            <a:chExt cx="1671509" cy="676275"/>
          </a:xfrm>
        </p:grpSpPr>
        <p:sp>
          <p:nvSpPr>
            <p:cNvPr id="29" name="橢圓 28">
              <a:extLst>
                <a:ext uri="{FF2B5EF4-FFF2-40B4-BE49-F238E27FC236}">
                  <a16:creationId xmlns:a16="http://schemas.microsoft.com/office/drawing/2014/main" id="{CECE26C7-687C-408C-8001-0D0D3B25AD64}"/>
                </a:ext>
              </a:extLst>
            </p:cNvPr>
            <p:cNvSpPr/>
            <p:nvPr/>
          </p:nvSpPr>
          <p:spPr>
            <a:xfrm>
              <a:off x="5567491" y="2513927"/>
              <a:ext cx="676275" cy="676275"/>
            </a:xfrm>
            <a:prstGeom prst="ellipse">
              <a:avLst/>
            </a:prstGeom>
            <a:solidFill>
              <a:srgbClr val="7030A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Clr>
                  <a:srgbClr val="3F6696"/>
                </a:buClr>
              </a:pPr>
              <a:endPara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endParaRPr>
            </a:p>
          </p:txBody>
        </p:sp>
        <p:sp>
          <p:nvSpPr>
            <p:cNvPr id="30" name="矩形: 圓角 29">
              <a:extLst>
                <a:ext uri="{FF2B5EF4-FFF2-40B4-BE49-F238E27FC236}">
                  <a16:creationId xmlns:a16="http://schemas.microsoft.com/office/drawing/2014/main" id="{1CC1B5FD-CC28-480A-A102-4B9C59214647}"/>
                </a:ext>
              </a:extLst>
            </p:cNvPr>
            <p:cNvSpPr/>
            <p:nvPr/>
          </p:nvSpPr>
          <p:spPr>
            <a:xfrm>
              <a:off x="6034241" y="2568615"/>
              <a:ext cx="1204759" cy="583529"/>
            </a:xfrm>
            <a:prstGeom prst="roundRect">
              <a:avLst>
                <a:gd name="adj" fmla="val 0"/>
              </a:avLst>
            </a:prstGeom>
            <a:solidFill>
              <a:srgbClr val="7030A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Clr>
                  <a:srgbClr val="3F6696"/>
                </a:buClr>
              </a:pPr>
              <a:r>
                <a:rPr lang="zh-TW" alt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軟正黑體" panose="020B0604030504040204" pitchFamily="34" charset="-120"/>
                </a:rPr>
                <a:t>資料庫</a:t>
              </a:r>
            </a:p>
          </p:txBody>
        </p:sp>
        <p:pic>
          <p:nvPicPr>
            <p:cNvPr id="31" name="圖片 30">
              <a:extLst>
                <a:ext uri="{FF2B5EF4-FFF2-40B4-BE49-F238E27FC236}">
                  <a16:creationId xmlns:a16="http://schemas.microsoft.com/office/drawing/2014/main" id="{77FF9914-880B-4184-9DA6-8872ED8B36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3867"/>
            <a:stretch/>
          </p:blipFill>
          <p:spPr>
            <a:xfrm>
              <a:off x="5636794" y="2579970"/>
              <a:ext cx="550750" cy="564800"/>
            </a:xfrm>
            <a:prstGeom prst="rect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</p:pic>
      </p:grp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9C33E457-9CE6-43EF-B44C-2DB9B5A79CE1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2777303" y="2907982"/>
            <a:ext cx="278396" cy="533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2B5192AC-A594-4761-82A1-81959F8FAF7F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4946385" y="2905001"/>
            <a:ext cx="271486" cy="298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群組 49">
            <a:extLst>
              <a:ext uri="{FF2B5EF4-FFF2-40B4-BE49-F238E27FC236}">
                <a16:creationId xmlns:a16="http://schemas.microsoft.com/office/drawing/2014/main" id="{A9C0D4CB-E8EF-4A3C-B52B-1C5466EAB8D5}"/>
              </a:ext>
            </a:extLst>
          </p:cNvPr>
          <p:cNvGrpSpPr/>
          <p:nvPr/>
        </p:nvGrpSpPr>
        <p:grpSpPr>
          <a:xfrm>
            <a:off x="2220271" y="1814168"/>
            <a:ext cx="3617653" cy="426120"/>
            <a:chOff x="2484061" y="1814168"/>
            <a:chExt cx="3617653" cy="426120"/>
          </a:xfrm>
        </p:grpSpPr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0BDB2893-250B-4F9C-B346-18AFD6F5CC29}"/>
                </a:ext>
              </a:extLst>
            </p:cNvPr>
            <p:cNvCxnSpPr>
              <a:stCxn id="9" idx="2"/>
              <a:endCxn id="14" idx="0"/>
            </p:cNvCxnSpPr>
            <p:nvPr/>
          </p:nvCxnSpPr>
          <p:spPr>
            <a:xfrm>
              <a:off x="4274456" y="1814168"/>
              <a:ext cx="1008" cy="426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>
              <a:extLst>
                <a:ext uri="{FF2B5EF4-FFF2-40B4-BE49-F238E27FC236}">
                  <a16:creationId xmlns:a16="http://schemas.microsoft.com/office/drawing/2014/main" id="{501AD8DC-A18F-4DAC-859B-6E846C7DE49D}"/>
                </a:ext>
              </a:extLst>
            </p:cNvPr>
            <p:cNvCxnSpPr>
              <a:cxnSpLocks/>
            </p:cNvCxnSpPr>
            <p:nvPr/>
          </p:nvCxnSpPr>
          <p:spPr>
            <a:xfrm>
              <a:off x="2484061" y="1814168"/>
              <a:ext cx="0" cy="201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>
              <a:extLst>
                <a:ext uri="{FF2B5EF4-FFF2-40B4-BE49-F238E27FC236}">
                  <a16:creationId xmlns:a16="http://schemas.microsoft.com/office/drawing/2014/main" id="{63AF2AE6-06FF-4B14-9A36-32D000D4A65D}"/>
                </a:ext>
              </a:extLst>
            </p:cNvPr>
            <p:cNvCxnSpPr>
              <a:cxnSpLocks/>
            </p:cNvCxnSpPr>
            <p:nvPr/>
          </p:nvCxnSpPr>
          <p:spPr>
            <a:xfrm>
              <a:off x="6101714" y="1814168"/>
              <a:ext cx="0" cy="201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>
              <a:extLst>
                <a:ext uri="{FF2B5EF4-FFF2-40B4-BE49-F238E27FC236}">
                  <a16:creationId xmlns:a16="http://schemas.microsoft.com/office/drawing/2014/main" id="{DBC1D0D4-74B2-45D4-8791-3B675D5E1A1A}"/>
                </a:ext>
              </a:extLst>
            </p:cNvPr>
            <p:cNvCxnSpPr>
              <a:cxnSpLocks/>
            </p:cNvCxnSpPr>
            <p:nvPr/>
          </p:nvCxnSpPr>
          <p:spPr>
            <a:xfrm>
              <a:off x="2484061" y="2015579"/>
              <a:ext cx="36176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2" name="群組 511">
            <a:extLst>
              <a:ext uri="{FF2B5EF4-FFF2-40B4-BE49-F238E27FC236}">
                <a16:creationId xmlns:a16="http://schemas.microsoft.com/office/drawing/2014/main" id="{ADF99B83-0E54-45AE-8DD3-AE51DEA40AB0}"/>
              </a:ext>
            </a:extLst>
          </p:cNvPr>
          <p:cNvGrpSpPr/>
          <p:nvPr/>
        </p:nvGrpSpPr>
        <p:grpSpPr>
          <a:xfrm>
            <a:off x="989092" y="3576376"/>
            <a:ext cx="6083811" cy="412096"/>
            <a:chOff x="989092" y="3576376"/>
            <a:chExt cx="6083811" cy="412096"/>
          </a:xfrm>
        </p:grpSpPr>
        <p:cxnSp>
          <p:nvCxnSpPr>
            <p:cNvPr id="54" name="直線接點 53">
              <a:extLst>
                <a:ext uri="{FF2B5EF4-FFF2-40B4-BE49-F238E27FC236}">
                  <a16:creationId xmlns:a16="http://schemas.microsoft.com/office/drawing/2014/main" id="{7B25229F-59C9-4B51-B3BC-57ED7EA5CA63}"/>
                </a:ext>
              </a:extLst>
            </p:cNvPr>
            <p:cNvCxnSpPr>
              <a:cxnSpLocks/>
            </p:cNvCxnSpPr>
            <p:nvPr/>
          </p:nvCxnSpPr>
          <p:spPr>
            <a:xfrm>
              <a:off x="989092" y="3816088"/>
              <a:ext cx="60838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群組 55">
              <a:extLst>
                <a:ext uri="{FF2B5EF4-FFF2-40B4-BE49-F238E27FC236}">
                  <a16:creationId xmlns:a16="http://schemas.microsoft.com/office/drawing/2014/main" id="{D1A113F8-A82C-4984-A2C1-8B58909EDE64}"/>
                </a:ext>
              </a:extLst>
            </p:cNvPr>
            <p:cNvGrpSpPr/>
            <p:nvPr/>
          </p:nvGrpSpPr>
          <p:grpSpPr>
            <a:xfrm>
              <a:off x="989092" y="3576376"/>
              <a:ext cx="6083811" cy="412096"/>
              <a:chOff x="1252882" y="3576376"/>
              <a:chExt cx="6083811" cy="412096"/>
            </a:xfrm>
          </p:grpSpPr>
          <p:cxnSp>
            <p:nvCxnSpPr>
              <p:cNvPr id="37" name="直線接點 36">
                <a:extLst>
                  <a:ext uri="{FF2B5EF4-FFF2-40B4-BE49-F238E27FC236}">
                    <a16:creationId xmlns:a16="http://schemas.microsoft.com/office/drawing/2014/main" id="{49F3D60C-3C90-4EFA-A5DF-8A64EA184134}"/>
                  </a:ext>
                </a:extLst>
              </p:cNvPr>
              <p:cNvCxnSpPr>
                <a:cxnSpLocks/>
                <a:stCxn id="15" idx="2"/>
                <a:endCxn id="23" idx="0"/>
              </p:cNvCxnSpPr>
              <p:nvPr/>
            </p:nvCxnSpPr>
            <p:spPr>
              <a:xfrm flipH="1">
                <a:off x="4273307" y="3576376"/>
                <a:ext cx="2157" cy="4120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接點 54">
                <a:extLst>
                  <a:ext uri="{FF2B5EF4-FFF2-40B4-BE49-F238E27FC236}">
                    <a16:creationId xmlns:a16="http://schemas.microsoft.com/office/drawing/2014/main" id="{3231CAC3-2350-4C42-85A1-9AD2639EC1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2882" y="3810532"/>
                <a:ext cx="1" cy="1779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接點 56">
                <a:extLst>
                  <a:ext uri="{FF2B5EF4-FFF2-40B4-BE49-F238E27FC236}">
                    <a16:creationId xmlns:a16="http://schemas.microsoft.com/office/drawing/2014/main" id="{1C276FC1-08FA-4436-84BB-5756B5D95E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6692" y="3810532"/>
                <a:ext cx="1" cy="1779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接點 57">
                <a:extLst>
                  <a:ext uri="{FF2B5EF4-FFF2-40B4-BE49-F238E27FC236}">
                    <a16:creationId xmlns:a16="http://schemas.microsoft.com/office/drawing/2014/main" id="{8C1680AA-8811-49A1-9621-D2F659C6D3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60279" y="3810532"/>
                <a:ext cx="1" cy="1779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接點 58">
                <a:extLst>
                  <a:ext uri="{FF2B5EF4-FFF2-40B4-BE49-F238E27FC236}">
                    <a16:creationId xmlns:a16="http://schemas.microsoft.com/office/drawing/2014/main" id="{8C20A020-1E11-41F8-9655-EC32FABE81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02808" y="3810532"/>
                <a:ext cx="1" cy="1779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978F6C5F-A7FA-4872-97E4-0F9450624221}"/>
              </a:ext>
            </a:extLst>
          </p:cNvPr>
          <p:cNvSpPr txBox="1"/>
          <p:nvPr/>
        </p:nvSpPr>
        <p:spPr>
          <a:xfrm>
            <a:off x="3990671" y="2007285"/>
            <a:ext cx="8783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/>
              <a:t>OPC UA</a:t>
            </a:r>
            <a:endParaRPr lang="zh-TW" altLang="en-US" sz="1100"/>
          </a:p>
        </p:txBody>
      </p:sp>
      <p:sp>
        <p:nvSpPr>
          <p:cNvPr id="64" name="文字方塊 63">
            <a:extLst>
              <a:ext uri="{FF2B5EF4-FFF2-40B4-BE49-F238E27FC236}">
                <a16:creationId xmlns:a16="http://schemas.microsoft.com/office/drawing/2014/main" id="{CF1DD97D-45E4-46DC-AB05-491BB74ABCFD}"/>
              </a:ext>
            </a:extLst>
          </p:cNvPr>
          <p:cNvSpPr txBox="1"/>
          <p:nvPr/>
        </p:nvSpPr>
        <p:spPr>
          <a:xfrm>
            <a:off x="3990671" y="3563221"/>
            <a:ext cx="8783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/>
              <a:t>OPC UA</a:t>
            </a:r>
            <a:endParaRPr lang="zh-TW" altLang="en-US" sz="1100"/>
          </a:p>
        </p:txBody>
      </p:sp>
      <p:sp>
        <p:nvSpPr>
          <p:cNvPr id="61" name="語音泡泡: 矩形 60">
            <a:extLst>
              <a:ext uri="{FF2B5EF4-FFF2-40B4-BE49-F238E27FC236}">
                <a16:creationId xmlns:a16="http://schemas.microsoft.com/office/drawing/2014/main" id="{2C307A01-AC6F-43F7-8EE7-CC2CC10F601B}"/>
              </a:ext>
            </a:extLst>
          </p:cNvPr>
          <p:cNvSpPr/>
          <p:nvPr/>
        </p:nvSpPr>
        <p:spPr>
          <a:xfrm>
            <a:off x="6839156" y="1061644"/>
            <a:ext cx="1271174" cy="1394888"/>
          </a:xfrm>
          <a:prstGeom prst="wedgeRectCallout">
            <a:avLst>
              <a:gd name="adj1" fmla="val -151104"/>
              <a:gd name="adj2" fmla="val 49752"/>
            </a:avLst>
          </a:prstGeom>
          <a:gradFill>
            <a:gsLst>
              <a:gs pos="50000">
                <a:srgbClr val="4021BA"/>
              </a:gs>
              <a:gs pos="0">
                <a:srgbClr val="26136D"/>
              </a:gs>
              <a:gs pos="100000">
                <a:srgbClr val="26136C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buClrTx/>
              <a:buFont typeface="Arial" panose="020B0604020202020204" pitchFamily="34" charset="0"/>
              <a:buChar char="•"/>
            </a:pPr>
            <a:r>
              <a:rPr lang="zh-TW" altLang="en-US" b="1">
                <a:solidFill>
                  <a:schemeClr val="bg1"/>
                </a:solidFill>
                <a:ea typeface="微軟正黑體" panose="020B0604030504040204" pitchFamily="34" charset="-120"/>
                <a:cs typeface="Arial"/>
              </a:rPr>
              <a:t>規則引擎</a:t>
            </a:r>
            <a:endParaRPr lang="en-US" altLang="zh-TW" b="1">
              <a:solidFill>
                <a:schemeClr val="bg1"/>
              </a:solidFill>
              <a:ea typeface="微軟正黑體" panose="020B0604030504040204" pitchFamily="34" charset="-120"/>
              <a:cs typeface="Arial"/>
            </a:endParaRPr>
          </a:p>
          <a:p>
            <a:pPr marL="180975" indent="-180975">
              <a:buClrTx/>
              <a:buFont typeface="Arial" panose="020B0604020202020204" pitchFamily="34" charset="0"/>
              <a:buChar char="•"/>
            </a:pPr>
            <a:r>
              <a:rPr lang="zh-TW" altLang="en-US" b="1">
                <a:solidFill>
                  <a:schemeClr val="bg1"/>
                </a:solidFill>
                <a:ea typeface="微軟正黑體" panose="020B0604030504040204" pitchFamily="34" charset="-120"/>
                <a:cs typeface="Arial"/>
              </a:rPr>
              <a:t>資料庫</a:t>
            </a:r>
            <a:endParaRPr lang="en-US" altLang="zh-TW" b="1">
              <a:solidFill>
                <a:schemeClr val="bg1"/>
              </a:solidFill>
              <a:ea typeface="微軟正黑體" panose="020B0604030504040204" pitchFamily="34" charset="-120"/>
              <a:cs typeface="Arial"/>
            </a:endParaRPr>
          </a:p>
          <a:p>
            <a:pPr marL="180975" indent="-180975">
              <a:buClrTx/>
              <a:buFont typeface="Arial" panose="020B0604020202020204" pitchFamily="34" charset="0"/>
              <a:buChar char="•"/>
            </a:pPr>
            <a:r>
              <a:rPr lang="zh-TW" altLang="en-US" b="1">
                <a:solidFill>
                  <a:schemeClr val="bg1"/>
                </a:solidFill>
                <a:ea typeface="微軟正黑體" panose="020B0604030504040204" pitchFamily="34" charset="-120"/>
                <a:cs typeface="Arial"/>
              </a:rPr>
              <a:t>資料集中化</a:t>
            </a:r>
            <a:endParaRPr lang="en-US" altLang="zh-TW" b="1">
              <a:solidFill>
                <a:schemeClr val="bg1"/>
              </a:solidFill>
              <a:ea typeface="微軟正黑體" panose="020B0604030504040204" pitchFamily="34" charset="-120"/>
              <a:cs typeface="Arial"/>
            </a:endParaRPr>
          </a:p>
          <a:p>
            <a:pPr marL="180975" indent="-180975">
              <a:buClrTx/>
              <a:buFont typeface="Arial" panose="020B0604020202020204" pitchFamily="34" charset="0"/>
              <a:buChar char="•"/>
            </a:pPr>
            <a:r>
              <a:rPr lang="zh-TW" altLang="en-US" b="1">
                <a:solidFill>
                  <a:schemeClr val="bg1"/>
                </a:solidFill>
                <a:ea typeface="微軟正黑體" panose="020B0604030504040204" pitchFamily="34" charset="-120"/>
                <a:cs typeface="Arial"/>
              </a:rPr>
              <a:t>值映射</a:t>
            </a:r>
            <a:endParaRPr lang="en-US" altLang="zh-TW" b="1">
              <a:solidFill>
                <a:schemeClr val="bg1"/>
              </a:solidFill>
              <a:ea typeface="微軟正黑體" panose="020B0604030504040204" pitchFamily="34" charset="-120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92"/>
          <p:cNvSpPr txBox="1"/>
          <p:nvPr/>
        </p:nvSpPr>
        <p:spPr>
          <a:xfrm>
            <a:off x="2592505" y="1421946"/>
            <a:ext cx="1790400" cy="357636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rgbClr val="3F6696"/>
              </a:buCl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/>
              <a:t>SCADA</a:t>
            </a:r>
            <a:r>
              <a:rPr lang="zh-TW" altLang="en-US"/>
              <a:t> </a:t>
            </a:r>
            <a:r>
              <a:rPr lang="en-US" altLang="zh-TW"/>
              <a:t>1</a:t>
            </a:r>
            <a:endParaRPr/>
          </a:p>
        </p:txBody>
      </p:sp>
      <p:sp>
        <p:nvSpPr>
          <p:cNvPr id="528" name="Google Shape;528;p92"/>
          <p:cNvSpPr txBox="1"/>
          <p:nvPr/>
        </p:nvSpPr>
        <p:spPr>
          <a:xfrm>
            <a:off x="478669" y="2988206"/>
            <a:ext cx="1790400" cy="571504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3F6696"/>
              </a:buCl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環境感測器</a:t>
            </a:r>
            <a:endParaRPr/>
          </a:p>
        </p:txBody>
      </p:sp>
      <p:sp>
        <p:nvSpPr>
          <p:cNvPr id="529" name="Google Shape;529;p92"/>
          <p:cNvSpPr txBox="1"/>
          <p:nvPr/>
        </p:nvSpPr>
        <p:spPr>
          <a:xfrm>
            <a:off x="2592504" y="2989917"/>
            <a:ext cx="1790400" cy="571504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3F6696"/>
              </a:buCl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Gateway</a:t>
            </a:r>
            <a:endParaRPr/>
          </a:p>
          <a:p>
            <a:r>
              <a:rPr lang="en-US"/>
              <a:t>OPC UA 伺服器</a:t>
            </a:r>
            <a:endParaRPr/>
          </a:p>
        </p:txBody>
      </p:sp>
      <p:sp>
        <p:nvSpPr>
          <p:cNvPr id="530" name="Google Shape;530;p92"/>
          <p:cNvSpPr txBox="1"/>
          <p:nvPr/>
        </p:nvSpPr>
        <p:spPr>
          <a:xfrm>
            <a:off x="4706339" y="2990905"/>
            <a:ext cx="1790400" cy="571504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3F6696"/>
              </a:buCl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PLC</a:t>
            </a:r>
            <a:endParaRPr/>
          </a:p>
          <a:p>
            <a:r>
              <a:rPr lang="en-US"/>
              <a:t>OPC UA 伺服器</a:t>
            </a:r>
            <a:endParaRPr/>
          </a:p>
        </p:txBody>
      </p:sp>
      <p:sp>
        <p:nvSpPr>
          <p:cNvPr id="531" name="Google Shape;531;p92"/>
          <p:cNvSpPr txBox="1"/>
          <p:nvPr/>
        </p:nvSpPr>
        <p:spPr>
          <a:xfrm>
            <a:off x="305352" y="2754772"/>
            <a:ext cx="762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MQTT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92"/>
          <p:cNvSpPr txBox="1"/>
          <p:nvPr/>
        </p:nvSpPr>
        <p:spPr>
          <a:xfrm>
            <a:off x="5866391" y="2754772"/>
            <a:ext cx="762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OPC UA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92"/>
          <p:cNvSpPr txBox="1"/>
          <p:nvPr/>
        </p:nvSpPr>
        <p:spPr>
          <a:xfrm>
            <a:off x="2497067" y="2754772"/>
            <a:ext cx="762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OPC UA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92"/>
          <p:cNvSpPr txBox="1"/>
          <p:nvPr/>
        </p:nvSpPr>
        <p:spPr>
          <a:xfrm>
            <a:off x="6820174" y="2988206"/>
            <a:ext cx="1790400" cy="571504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3F6696"/>
              </a:buCl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PC</a:t>
            </a:r>
            <a:endParaRPr/>
          </a:p>
          <a:p>
            <a:r>
              <a:rPr lang="en-US"/>
              <a:t>OPC UA 伺服器</a:t>
            </a:r>
            <a:endParaRPr/>
          </a:p>
        </p:txBody>
      </p:sp>
      <p:sp>
        <p:nvSpPr>
          <p:cNvPr id="535" name="Google Shape;535;p92"/>
          <p:cNvSpPr txBox="1"/>
          <p:nvPr/>
        </p:nvSpPr>
        <p:spPr>
          <a:xfrm>
            <a:off x="7959814" y="2754772"/>
            <a:ext cx="762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OPC UA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6" name="Google Shape;536;p92"/>
          <p:cNvCxnSpPr/>
          <p:nvPr/>
        </p:nvCxnSpPr>
        <p:spPr>
          <a:xfrm>
            <a:off x="3533801" y="1853198"/>
            <a:ext cx="1944000" cy="10788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37" name="Google Shape;537;p92"/>
          <p:cNvCxnSpPr/>
          <p:nvPr/>
        </p:nvCxnSpPr>
        <p:spPr>
          <a:xfrm>
            <a:off x="3741091" y="1827119"/>
            <a:ext cx="3727200" cy="11049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38" name="Google Shape;538;p92"/>
          <p:cNvCxnSpPr/>
          <p:nvPr/>
        </p:nvCxnSpPr>
        <p:spPr>
          <a:xfrm rot="10800000" flipH="1">
            <a:off x="1348214" y="1853167"/>
            <a:ext cx="1965000" cy="10788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539" name="Google Shape;539;p92"/>
          <p:cNvSpPr txBox="1"/>
          <p:nvPr/>
        </p:nvSpPr>
        <p:spPr>
          <a:xfrm>
            <a:off x="4706340" y="1427791"/>
            <a:ext cx="1790400" cy="357636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3F6696"/>
              </a:buCl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SCADA</a:t>
            </a:r>
            <a:r>
              <a:rPr lang="zh-TW" altLang="en-US"/>
              <a:t> </a:t>
            </a:r>
            <a:r>
              <a:rPr lang="en-US" altLang="zh-TW"/>
              <a:t>2</a:t>
            </a:r>
            <a:endParaRPr/>
          </a:p>
        </p:txBody>
      </p:sp>
      <p:cxnSp>
        <p:nvCxnSpPr>
          <p:cNvPr id="540" name="Google Shape;540;p92"/>
          <p:cNvCxnSpPr/>
          <p:nvPr/>
        </p:nvCxnSpPr>
        <p:spPr>
          <a:xfrm rot="10800000" flipH="1">
            <a:off x="3557205" y="1837568"/>
            <a:ext cx="1920600" cy="10944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41" name="Google Shape;541;p92"/>
          <p:cNvCxnSpPr>
            <a:cxnSpLocks/>
          </p:cNvCxnSpPr>
          <p:nvPr/>
        </p:nvCxnSpPr>
        <p:spPr>
          <a:xfrm flipV="1">
            <a:off x="5608141" y="1822867"/>
            <a:ext cx="16563" cy="112648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42" name="Google Shape;542;p92"/>
          <p:cNvCxnSpPr/>
          <p:nvPr/>
        </p:nvCxnSpPr>
        <p:spPr>
          <a:xfrm rot="10800000">
            <a:off x="5747083" y="1822867"/>
            <a:ext cx="1935000" cy="11091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47" name="Google Shape;547;p92"/>
          <p:cNvCxnSpPr/>
          <p:nvPr/>
        </p:nvCxnSpPr>
        <p:spPr>
          <a:xfrm rot="10800000">
            <a:off x="3418948" y="1801782"/>
            <a:ext cx="6600" cy="11463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5" name="Google Shape;422;p85">
            <a:extLst>
              <a:ext uri="{FF2B5EF4-FFF2-40B4-BE49-F238E27FC236}">
                <a16:creationId xmlns:a16="http://schemas.microsoft.com/office/drawing/2014/main" id="{A6D45898-8198-46CC-AB3D-143E5F8E89F2}"/>
              </a:ext>
            </a:extLst>
          </p:cNvPr>
          <p:cNvSpPr txBox="1">
            <a:spLocks/>
          </p:cNvSpPr>
          <p:nvPr/>
        </p:nvSpPr>
        <p:spPr>
          <a:xfrm>
            <a:off x="376031" y="8442"/>
            <a:ext cx="8415544" cy="89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90059"/>
              </a:buClr>
              <a:buSzPts val="3600"/>
            </a:pP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導入</a:t>
            </a: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 QNAP </a:t>
            </a: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sym typeface="Roboto Black"/>
              </a:rPr>
              <a:t>QIoT</a:t>
            </a: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之前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anose="020B0604030504040204" pitchFamily="34" charset="-120"/>
              <a:sym typeface="Roboto Light"/>
            </a:endParaRPr>
          </a:p>
        </p:txBody>
      </p:sp>
      <p:sp>
        <p:nvSpPr>
          <p:cNvPr id="26" name="語音泡泡: 矩形 25">
            <a:extLst>
              <a:ext uri="{FF2B5EF4-FFF2-40B4-BE49-F238E27FC236}">
                <a16:creationId xmlns:a16="http://schemas.microsoft.com/office/drawing/2014/main" id="{8A05D905-5C86-421D-A147-573EB8AAAC14}"/>
              </a:ext>
            </a:extLst>
          </p:cNvPr>
          <p:cNvSpPr/>
          <p:nvPr/>
        </p:nvSpPr>
        <p:spPr>
          <a:xfrm>
            <a:off x="985848" y="1128834"/>
            <a:ext cx="1205649" cy="847565"/>
          </a:xfrm>
          <a:prstGeom prst="wedgeRectCallout">
            <a:avLst>
              <a:gd name="adj1" fmla="val 77382"/>
              <a:gd name="adj2" fmla="val 10273"/>
            </a:avLst>
          </a:prstGeom>
          <a:gradFill>
            <a:gsLst>
              <a:gs pos="50000">
                <a:srgbClr val="C00000"/>
              </a:gs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b="1">
                <a:solidFill>
                  <a:schemeClr val="bg1"/>
                </a:solidFill>
                <a:latin typeface="Microsoft JhengHei"/>
                <a:ea typeface="Microsoft JhengHei"/>
                <a:cs typeface="Arial"/>
              </a:rPr>
              <a:t>相同的設置需要設定連接兩次</a:t>
            </a:r>
            <a:endParaRPr lang="zh-TW" altLang="en-US" b="1">
              <a:solidFill>
                <a:schemeClr val="bg1"/>
              </a:solidFill>
              <a:latin typeface="Microsoft JhengHei"/>
              <a:ea typeface="Microsoft JhengHei"/>
            </a:endParaRPr>
          </a:p>
        </p:txBody>
      </p:sp>
      <p:sp>
        <p:nvSpPr>
          <p:cNvPr id="27" name="語音泡泡: 矩形 26">
            <a:extLst>
              <a:ext uri="{FF2B5EF4-FFF2-40B4-BE49-F238E27FC236}">
                <a16:creationId xmlns:a16="http://schemas.microsoft.com/office/drawing/2014/main" id="{B51B8B1D-8025-4D65-9A76-77B6B850E0D9}"/>
              </a:ext>
            </a:extLst>
          </p:cNvPr>
          <p:cNvSpPr/>
          <p:nvPr/>
        </p:nvSpPr>
        <p:spPr>
          <a:xfrm>
            <a:off x="6970783" y="1250496"/>
            <a:ext cx="1498639" cy="587072"/>
          </a:xfrm>
          <a:prstGeom prst="wedgeRectCallout">
            <a:avLst>
              <a:gd name="adj1" fmla="val -61764"/>
              <a:gd name="adj2" fmla="val 127236"/>
            </a:avLst>
          </a:prstGeom>
          <a:gradFill>
            <a:gsLst>
              <a:gs pos="50000">
                <a:srgbClr val="C00000"/>
              </a:gs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網路連接複雜</a:t>
            </a:r>
            <a:br>
              <a:rPr lang="en-US" altLang="zh-TW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</a:br>
            <a:r>
              <a:rPr lang="zh-TW" altLang="en-US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難以維護</a:t>
            </a:r>
          </a:p>
        </p:txBody>
      </p:sp>
      <p:pic>
        <p:nvPicPr>
          <p:cNvPr id="28" name="Shape 514">
            <a:extLst>
              <a:ext uri="{FF2B5EF4-FFF2-40B4-BE49-F238E27FC236}">
                <a16:creationId xmlns:a16="http://schemas.microsoft.com/office/drawing/2014/main" id="{F092046F-C53B-4662-9320-0F7C04D00D71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92" y="1267443"/>
            <a:ext cx="571504" cy="57150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語音泡泡: 矩形 30">
            <a:extLst>
              <a:ext uri="{FF2B5EF4-FFF2-40B4-BE49-F238E27FC236}">
                <a16:creationId xmlns:a16="http://schemas.microsoft.com/office/drawing/2014/main" id="{EE3C4327-5057-42C9-B434-5B787CD6F1C0}"/>
              </a:ext>
            </a:extLst>
          </p:cNvPr>
          <p:cNvSpPr/>
          <p:nvPr/>
        </p:nvSpPr>
        <p:spPr>
          <a:xfrm>
            <a:off x="1466806" y="3862014"/>
            <a:ext cx="1489187" cy="573730"/>
          </a:xfrm>
          <a:prstGeom prst="wedgeRectCallout">
            <a:avLst>
              <a:gd name="adj1" fmla="val -57803"/>
              <a:gd name="adj2" fmla="val -91266"/>
            </a:avLst>
          </a:prstGeom>
          <a:gradFill>
            <a:gsLst>
              <a:gs pos="50000">
                <a:srgbClr val="C00000"/>
              </a:gs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b="1">
                <a:solidFill>
                  <a:schemeClr val="bg1"/>
                </a:solidFill>
                <a:ea typeface="微軟正黑體" panose="020B0604030504040204" pitchFamily="34" charset="-120"/>
                <a:cs typeface="Arial"/>
              </a:rPr>
              <a:t>上層軟體不見得支援 </a:t>
            </a:r>
            <a:r>
              <a:rPr lang="en-US" altLang="zh-TW" b="1">
                <a:solidFill>
                  <a:schemeClr val="bg1"/>
                </a:solidFill>
                <a:ea typeface="微軟正黑體" panose="020B0604030504040204" pitchFamily="34" charset="-120"/>
                <a:cs typeface="Arial"/>
              </a:rPr>
              <a:t>MQTT</a:t>
            </a:r>
            <a:endParaRPr lang="zh-TW" altLang="en-US" b="1">
              <a:solidFill>
                <a:schemeClr val="bg1"/>
              </a:solidFill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34" name="語音泡泡: 矩形 33">
            <a:extLst>
              <a:ext uri="{FF2B5EF4-FFF2-40B4-BE49-F238E27FC236}">
                <a16:creationId xmlns:a16="http://schemas.microsoft.com/office/drawing/2014/main" id="{7F29A6C5-7BA0-4EE0-8D9E-592433899C82}"/>
              </a:ext>
            </a:extLst>
          </p:cNvPr>
          <p:cNvSpPr/>
          <p:nvPr/>
        </p:nvSpPr>
        <p:spPr>
          <a:xfrm>
            <a:off x="4715710" y="3862014"/>
            <a:ext cx="1790400" cy="573730"/>
          </a:xfrm>
          <a:prstGeom prst="wedgeRectCallout">
            <a:avLst>
              <a:gd name="adj1" fmla="val -362"/>
              <a:gd name="adj2" fmla="val -87410"/>
            </a:avLst>
          </a:prstGeom>
          <a:gradFill>
            <a:gsLst>
              <a:gs pos="50000">
                <a:srgbClr val="C00000"/>
              </a:gs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b="1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更多連接，更多延遲</a:t>
            </a:r>
            <a:endParaRPr lang="zh-TW" altLang="en-US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pic>
        <p:nvPicPr>
          <p:cNvPr id="36" name="Shape 514">
            <a:extLst>
              <a:ext uri="{FF2B5EF4-FFF2-40B4-BE49-F238E27FC236}">
                <a16:creationId xmlns:a16="http://schemas.microsoft.com/office/drawing/2014/main" id="{3FBD3249-5647-4BE8-86DE-94A7D0B61F9B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422" y="1267443"/>
            <a:ext cx="571504" cy="57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514">
            <a:extLst>
              <a:ext uri="{FF2B5EF4-FFF2-40B4-BE49-F238E27FC236}">
                <a16:creationId xmlns:a16="http://schemas.microsoft.com/office/drawing/2014/main" id="{0C6E920B-BB55-4C53-9D1F-6884D3A92C81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753" y="3864239"/>
            <a:ext cx="571504" cy="57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514">
            <a:extLst>
              <a:ext uri="{FF2B5EF4-FFF2-40B4-BE49-F238E27FC236}">
                <a16:creationId xmlns:a16="http://schemas.microsoft.com/office/drawing/2014/main" id="{EBA9C91A-7B8A-496A-80C6-113EA774527E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871" y="3864239"/>
            <a:ext cx="571504" cy="571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422;p85">
            <a:extLst>
              <a:ext uri="{FF2B5EF4-FFF2-40B4-BE49-F238E27FC236}">
                <a16:creationId xmlns:a16="http://schemas.microsoft.com/office/drawing/2014/main" id="{611C9B66-5816-47EB-96DA-DBBDDAFBFD59}"/>
              </a:ext>
            </a:extLst>
          </p:cNvPr>
          <p:cNvSpPr txBox="1">
            <a:spLocks/>
          </p:cNvSpPr>
          <p:nvPr/>
        </p:nvSpPr>
        <p:spPr>
          <a:xfrm>
            <a:off x="376031" y="8442"/>
            <a:ext cx="8415544" cy="89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90059"/>
              </a:buClr>
              <a:buSzPts val="3600"/>
            </a:pP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導入</a:t>
            </a: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 QNAP </a:t>
            </a: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sym typeface="Roboto Black"/>
              </a:rPr>
              <a:t>QIoT</a:t>
            </a: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的好處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anose="020B0604030504040204" pitchFamily="34" charset="-120"/>
              <a:sym typeface="Roboto Light"/>
            </a:endParaRPr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BBF455E8-B2B3-46A7-815F-BAACC9DD0B3A}"/>
              </a:ext>
            </a:extLst>
          </p:cNvPr>
          <p:cNvSpPr/>
          <p:nvPr/>
        </p:nvSpPr>
        <p:spPr>
          <a:xfrm>
            <a:off x="4156941" y="2009454"/>
            <a:ext cx="1890686" cy="653888"/>
          </a:xfrm>
          <a:prstGeom prst="roundRect">
            <a:avLst>
              <a:gd name="adj" fmla="val 0"/>
            </a:avLst>
          </a:prstGeom>
          <a:gradFill>
            <a:gsLst>
              <a:gs pos="50000">
                <a:srgbClr val="09E0FA"/>
              </a:gs>
              <a:gs pos="10000">
                <a:srgbClr val="26136D"/>
              </a:gs>
              <a:gs pos="90000">
                <a:srgbClr val="26136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sym typeface="Roboto Black"/>
              </a:rPr>
              <a:t>QIoT</a:t>
            </a:r>
            <a:r>
              <a:rPr lang="en-US" altLang="zh-TW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sym typeface="Roboto Black"/>
              </a:rPr>
              <a:t> </a:t>
            </a:r>
            <a:r>
              <a:rPr lang="en-US" altLang="zh-TW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sym typeface="Roboto Light"/>
              </a:rPr>
              <a:t>Suite</a:t>
            </a:r>
            <a:endParaRPr lang="zh-TW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4F4EC658-BB87-47CD-88C1-57D4C4E0E7B6}"/>
              </a:ext>
            </a:extLst>
          </p:cNvPr>
          <p:cNvSpPr/>
          <p:nvPr/>
        </p:nvSpPr>
        <p:spPr>
          <a:xfrm>
            <a:off x="4156940" y="1742291"/>
            <a:ext cx="1890686" cy="268813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3F6696"/>
              </a:buClr>
            </a:pPr>
            <a:r>
              <a:rPr lang="en-US" altLang="zh-TW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OPC UA</a:t>
            </a:r>
            <a:r>
              <a:rPr lang="zh-TW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 伺服器</a:t>
            </a:r>
          </a:p>
        </p:txBody>
      </p: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7CF37092-2964-4FB6-9781-9C349F5573AC}"/>
              </a:ext>
            </a:extLst>
          </p:cNvPr>
          <p:cNvSpPr/>
          <p:nvPr/>
        </p:nvSpPr>
        <p:spPr>
          <a:xfrm>
            <a:off x="4156940" y="2663337"/>
            <a:ext cx="1890686" cy="271532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3F6696"/>
              </a:buClr>
            </a:pPr>
            <a:r>
              <a:rPr lang="en-US" altLang="zh-TW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OPC UA</a:t>
            </a:r>
            <a:r>
              <a:rPr lang="zh-TW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 用戶端</a:t>
            </a:r>
          </a:p>
        </p:txBody>
      </p: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F524BAEB-10FE-4261-8352-4E7472B983F3}"/>
              </a:ext>
            </a:extLst>
          </p:cNvPr>
          <p:cNvSpPr/>
          <p:nvPr/>
        </p:nvSpPr>
        <p:spPr>
          <a:xfrm rot="16200000">
            <a:off x="5619892" y="2206786"/>
            <a:ext cx="1193659" cy="264667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buClr>
                <a:srgbClr val="3F6696"/>
              </a:buClr>
            </a:pPr>
            <a:r>
              <a:rPr lang="zh-TW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儀表板</a:t>
            </a:r>
            <a:endParaRPr lang="en-US" altLang="zh-TW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7B878E0C-7E27-4E9D-8491-1B554DB50A37}"/>
              </a:ext>
            </a:extLst>
          </p:cNvPr>
          <p:cNvSpPr/>
          <p:nvPr/>
        </p:nvSpPr>
        <p:spPr>
          <a:xfrm rot="16200000">
            <a:off x="3398651" y="2206785"/>
            <a:ext cx="1193659" cy="264667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zh-TW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規則引擎</a:t>
            </a:r>
            <a:endParaRPr lang="en-US" altLang="zh-TW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36" name="Google Shape;527;p92">
            <a:extLst>
              <a:ext uri="{FF2B5EF4-FFF2-40B4-BE49-F238E27FC236}">
                <a16:creationId xmlns:a16="http://schemas.microsoft.com/office/drawing/2014/main" id="{C788048D-04F2-4D13-B15E-B8FACCF83AA3}"/>
              </a:ext>
            </a:extLst>
          </p:cNvPr>
          <p:cNvSpPr txBox="1"/>
          <p:nvPr/>
        </p:nvSpPr>
        <p:spPr>
          <a:xfrm>
            <a:off x="3156199" y="985211"/>
            <a:ext cx="1790400" cy="357636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rgbClr val="3F6696"/>
              </a:buCl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/>
              <a:t>SCADA</a:t>
            </a:r>
            <a:r>
              <a:rPr lang="zh-TW" altLang="en-US"/>
              <a:t> </a:t>
            </a:r>
            <a:r>
              <a:rPr lang="en-US" altLang="zh-TW"/>
              <a:t>1</a:t>
            </a:r>
            <a:endParaRPr/>
          </a:p>
        </p:txBody>
      </p:sp>
      <p:sp>
        <p:nvSpPr>
          <p:cNvPr id="37" name="Google Shape;539;p92">
            <a:extLst>
              <a:ext uri="{FF2B5EF4-FFF2-40B4-BE49-F238E27FC236}">
                <a16:creationId xmlns:a16="http://schemas.microsoft.com/office/drawing/2014/main" id="{146EFEA0-2112-46BE-BD2E-A5971B386CE4}"/>
              </a:ext>
            </a:extLst>
          </p:cNvPr>
          <p:cNvSpPr txBox="1"/>
          <p:nvPr/>
        </p:nvSpPr>
        <p:spPr>
          <a:xfrm>
            <a:off x="5270034" y="991056"/>
            <a:ext cx="1790400" cy="357636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3F6696"/>
              </a:buCl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SCADA</a:t>
            </a:r>
            <a:r>
              <a:rPr lang="zh-TW" altLang="en-US"/>
              <a:t> </a:t>
            </a:r>
            <a:r>
              <a:rPr lang="en-US" altLang="zh-TW"/>
              <a:t>2</a:t>
            </a:r>
            <a:endParaRPr/>
          </a:p>
        </p:txBody>
      </p:sp>
      <p:sp>
        <p:nvSpPr>
          <p:cNvPr id="38" name="Google Shape;528;p92">
            <a:extLst>
              <a:ext uri="{FF2B5EF4-FFF2-40B4-BE49-F238E27FC236}">
                <a16:creationId xmlns:a16="http://schemas.microsoft.com/office/drawing/2014/main" id="{61303A6A-D40C-42DC-BBC0-B13124130654}"/>
              </a:ext>
            </a:extLst>
          </p:cNvPr>
          <p:cNvSpPr txBox="1"/>
          <p:nvPr/>
        </p:nvSpPr>
        <p:spPr>
          <a:xfrm>
            <a:off x="1136221" y="2053366"/>
            <a:ext cx="1790400" cy="571504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3F6696"/>
              </a:buCl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環境感測器</a:t>
            </a:r>
            <a:endParaRPr/>
          </a:p>
        </p:txBody>
      </p:sp>
      <p:sp>
        <p:nvSpPr>
          <p:cNvPr id="39" name="Google Shape;529;p92">
            <a:extLst>
              <a:ext uri="{FF2B5EF4-FFF2-40B4-BE49-F238E27FC236}">
                <a16:creationId xmlns:a16="http://schemas.microsoft.com/office/drawing/2014/main" id="{74D6F093-22A0-458F-A9C3-17E6E9154910}"/>
              </a:ext>
            </a:extLst>
          </p:cNvPr>
          <p:cNvSpPr txBox="1"/>
          <p:nvPr/>
        </p:nvSpPr>
        <p:spPr>
          <a:xfrm>
            <a:off x="2073743" y="3485989"/>
            <a:ext cx="1790400" cy="571504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3F6696"/>
              </a:buCl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/>
              <a:t>閘道器</a:t>
            </a:r>
            <a:endParaRPr lang="en-US" altLang="zh-TW"/>
          </a:p>
          <a:p>
            <a:r>
              <a:rPr lang="en-US"/>
              <a:t>OPC UA </a:t>
            </a:r>
            <a:r>
              <a:rPr lang="en-US" err="1"/>
              <a:t>伺服器</a:t>
            </a:r>
            <a:endParaRPr/>
          </a:p>
        </p:txBody>
      </p:sp>
      <p:sp>
        <p:nvSpPr>
          <p:cNvPr id="40" name="Google Shape;530;p92">
            <a:extLst>
              <a:ext uri="{FF2B5EF4-FFF2-40B4-BE49-F238E27FC236}">
                <a16:creationId xmlns:a16="http://schemas.microsoft.com/office/drawing/2014/main" id="{D41DB515-8FA1-4D6D-8910-3BE93519F199}"/>
              </a:ext>
            </a:extLst>
          </p:cNvPr>
          <p:cNvSpPr txBox="1"/>
          <p:nvPr/>
        </p:nvSpPr>
        <p:spPr>
          <a:xfrm>
            <a:off x="4208844" y="3486977"/>
            <a:ext cx="1790400" cy="571504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3F6696"/>
              </a:buCl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PLC</a:t>
            </a:r>
            <a:endParaRPr/>
          </a:p>
          <a:p>
            <a:r>
              <a:rPr lang="en-US"/>
              <a:t>OPC UA 伺服器</a:t>
            </a:r>
            <a:endParaRPr/>
          </a:p>
        </p:txBody>
      </p:sp>
      <p:sp>
        <p:nvSpPr>
          <p:cNvPr id="41" name="Google Shape;534;p92">
            <a:extLst>
              <a:ext uri="{FF2B5EF4-FFF2-40B4-BE49-F238E27FC236}">
                <a16:creationId xmlns:a16="http://schemas.microsoft.com/office/drawing/2014/main" id="{B4C94574-AA7B-487D-837C-32F06B832787}"/>
              </a:ext>
            </a:extLst>
          </p:cNvPr>
          <p:cNvSpPr txBox="1"/>
          <p:nvPr/>
        </p:nvSpPr>
        <p:spPr>
          <a:xfrm>
            <a:off x="6301413" y="3484278"/>
            <a:ext cx="1790400" cy="571504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3F6696"/>
              </a:buCl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/>
              <a:t>電腦</a:t>
            </a:r>
            <a:endParaRPr lang="en-US" altLang="zh-TW"/>
          </a:p>
          <a:p>
            <a:r>
              <a:rPr lang="en-US"/>
              <a:t>OPC UA </a:t>
            </a:r>
            <a:r>
              <a:rPr lang="en-US" err="1"/>
              <a:t>伺服器</a:t>
            </a:r>
            <a:endParaRPr/>
          </a:p>
        </p:txBody>
      </p:sp>
      <p:sp>
        <p:nvSpPr>
          <p:cNvPr id="42" name="Google Shape;563;p93">
            <a:extLst>
              <a:ext uri="{FF2B5EF4-FFF2-40B4-BE49-F238E27FC236}">
                <a16:creationId xmlns:a16="http://schemas.microsoft.com/office/drawing/2014/main" id="{13EC43D1-89B7-4602-A98B-A40B3DE1F0F5}"/>
              </a:ext>
            </a:extLst>
          </p:cNvPr>
          <p:cNvSpPr txBox="1"/>
          <p:nvPr/>
        </p:nvSpPr>
        <p:spPr>
          <a:xfrm>
            <a:off x="3071135" y="1335269"/>
            <a:ext cx="8319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OPC UA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563;p93">
            <a:extLst>
              <a:ext uri="{FF2B5EF4-FFF2-40B4-BE49-F238E27FC236}">
                <a16:creationId xmlns:a16="http://schemas.microsoft.com/office/drawing/2014/main" id="{36E72C7F-6BE2-44D5-BC09-093B2990F35D}"/>
              </a:ext>
            </a:extLst>
          </p:cNvPr>
          <p:cNvSpPr txBox="1"/>
          <p:nvPr/>
        </p:nvSpPr>
        <p:spPr>
          <a:xfrm>
            <a:off x="6364713" y="1335269"/>
            <a:ext cx="8319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OPC UA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563;p93">
            <a:extLst>
              <a:ext uri="{FF2B5EF4-FFF2-40B4-BE49-F238E27FC236}">
                <a16:creationId xmlns:a16="http://schemas.microsoft.com/office/drawing/2014/main" id="{84F1B400-345C-4B1F-9AFF-B4CEDA087D8A}"/>
              </a:ext>
            </a:extLst>
          </p:cNvPr>
          <p:cNvSpPr txBox="1"/>
          <p:nvPr/>
        </p:nvSpPr>
        <p:spPr>
          <a:xfrm>
            <a:off x="6200819" y="3176597"/>
            <a:ext cx="8319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OPC UA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563;p93">
            <a:extLst>
              <a:ext uri="{FF2B5EF4-FFF2-40B4-BE49-F238E27FC236}">
                <a16:creationId xmlns:a16="http://schemas.microsoft.com/office/drawing/2014/main" id="{0036F674-137E-478C-ADE2-5B3D4F5C599F}"/>
              </a:ext>
            </a:extLst>
          </p:cNvPr>
          <p:cNvSpPr txBox="1"/>
          <p:nvPr/>
        </p:nvSpPr>
        <p:spPr>
          <a:xfrm>
            <a:off x="4117182" y="3176597"/>
            <a:ext cx="8319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OPC UA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563;p93">
            <a:extLst>
              <a:ext uri="{FF2B5EF4-FFF2-40B4-BE49-F238E27FC236}">
                <a16:creationId xmlns:a16="http://schemas.microsoft.com/office/drawing/2014/main" id="{4C2FBFC8-2782-49EB-9399-C9143A4493EC}"/>
              </a:ext>
            </a:extLst>
          </p:cNvPr>
          <p:cNvSpPr txBox="1"/>
          <p:nvPr/>
        </p:nvSpPr>
        <p:spPr>
          <a:xfrm>
            <a:off x="1958736" y="3176597"/>
            <a:ext cx="8319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OPC UA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Google Shape;536;p92">
            <a:extLst>
              <a:ext uri="{FF2B5EF4-FFF2-40B4-BE49-F238E27FC236}">
                <a16:creationId xmlns:a16="http://schemas.microsoft.com/office/drawing/2014/main" id="{0939DA96-88AB-4EAF-A9B8-6D7621853F2D}"/>
              </a:ext>
            </a:extLst>
          </p:cNvPr>
          <p:cNvCxnSpPr>
            <a:cxnSpLocks/>
            <a:stCxn id="38" idx="3"/>
            <a:endCxn id="35" idx="0"/>
          </p:cNvCxnSpPr>
          <p:nvPr/>
        </p:nvCxnSpPr>
        <p:spPr>
          <a:xfrm>
            <a:off x="2926621" y="2339118"/>
            <a:ext cx="936526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50" name="Google Shape;563;p93">
            <a:extLst>
              <a:ext uri="{FF2B5EF4-FFF2-40B4-BE49-F238E27FC236}">
                <a16:creationId xmlns:a16="http://schemas.microsoft.com/office/drawing/2014/main" id="{B7929B00-3D14-47B9-B524-69152D4CDBB2}"/>
              </a:ext>
            </a:extLst>
          </p:cNvPr>
          <p:cNvSpPr txBox="1"/>
          <p:nvPr/>
        </p:nvSpPr>
        <p:spPr>
          <a:xfrm>
            <a:off x="2978934" y="2028775"/>
            <a:ext cx="8319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MQTT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接點: 肘形 6">
            <a:extLst>
              <a:ext uri="{FF2B5EF4-FFF2-40B4-BE49-F238E27FC236}">
                <a16:creationId xmlns:a16="http://schemas.microsoft.com/office/drawing/2014/main" id="{425C3BE2-5EA7-45AB-AB0F-03DF973A14D2}"/>
              </a:ext>
            </a:extLst>
          </p:cNvPr>
          <p:cNvCxnSpPr>
            <a:stCxn id="36" idx="2"/>
            <a:endCxn id="32" idx="0"/>
          </p:cNvCxnSpPr>
          <p:nvPr/>
        </p:nvCxnSpPr>
        <p:spPr>
          <a:xfrm rot="16200000" flipH="1">
            <a:off x="4377119" y="1017127"/>
            <a:ext cx="399444" cy="1050884"/>
          </a:xfrm>
          <a:prstGeom prst="bentConnector3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5" name="接點: 肘形 54">
            <a:extLst>
              <a:ext uri="{FF2B5EF4-FFF2-40B4-BE49-F238E27FC236}">
                <a16:creationId xmlns:a16="http://schemas.microsoft.com/office/drawing/2014/main" id="{15784144-04AA-4524-BF51-E018DF18118F}"/>
              </a:ext>
            </a:extLst>
          </p:cNvPr>
          <p:cNvCxnSpPr>
            <a:cxnSpLocks/>
            <a:stCxn id="37" idx="2"/>
            <a:endCxn id="32" idx="0"/>
          </p:cNvCxnSpPr>
          <p:nvPr/>
        </p:nvCxnSpPr>
        <p:spPr>
          <a:xfrm rot="5400000">
            <a:off x="5436960" y="1014016"/>
            <a:ext cx="393599" cy="1062951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8" name="接點: 肘形 57">
            <a:extLst>
              <a:ext uri="{FF2B5EF4-FFF2-40B4-BE49-F238E27FC236}">
                <a16:creationId xmlns:a16="http://schemas.microsoft.com/office/drawing/2014/main" id="{048C54FE-86DE-45B4-B703-7F88A06FFE2A}"/>
              </a:ext>
            </a:extLst>
          </p:cNvPr>
          <p:cNvCxnSpPr>
            <a:cxnSpLocks/>
            <a:stCxn id="33" idx="2"/>
            <a:endCxn id="39" idx="0"/>
          </p:cNvCxnSpPr>
          <p:nvPr/>
        </p:nvCxnSpPr>
        <p:spPr>
          <a:xfrm rot="5400000">
            <a:off x="3760053" y="2143759"/>
            <a:ext cx="551120" cy="2133340"/>
          </a:xfrm>
          <a:prstGeom prst="bentConnector3">
            <a:avLst>
              <a:gd name="adj1" fmla="val 38424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2" name="接點: 肘形 61">
            <a:extLst>
              <a:ext uri="{FF2B5EF4-FFF2-40B4-BE49-F238E27FC236}">
                <a16:creationId xmlns:a16="http://schemas.microsoft.com/office/drawing/2014/main" id="{06E105AB-3C41-4C95-ACC5-0ADE709B0815}"/>
              </a:ext>
            </a:extLst>
          </p:cNvPr>
          <p:cNvCxnSpPr>
            <a:cxnSpLocks/>
            <a:stCxn id="33" idx="2"/>
            <a:endCxn id="41" idx="0"/>
          </p:cNvCxnSpPr>
          <p:nvPr/>
        </p:nvCxnSpPr>
        <p:spPr>
          <a:xfrm rot="16200000" flipH="1">
            <a:off x="5874744" y="2162408"/>
            <a:ext cx="549409" cy="2094330"/>
          </a:xfrm>
          <a:prstGeom prst="bentConnector3">
            <a:avLst>
              <a:gd name="adj1" fmla="val 38388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6" name="Google Shape;536;p92">
            <a:extLst>
              <a:ext uri="{FF2B5EF4-FFF2-40B4-BE49-F238E27FC236}">
                <a16:creationId xmlns:a16="http://schemas.microsoft.com/office/drawing/2014/main" id="{99C9E519-4D8E-4AB1-A369-3AB819810F87}"/>
              </a:ext>
            </a:extLst>
          </p:cNvPr>
          <p:cNvCxnSpPr>
            <a:cxnSpLocks/>
            <a:stCxn id="33" idx="2"/>
            <a:endCxn id="40" idx="0"/>
          </p:cNvCxnSpPr>
          <p:nvPr/>
        </p:nvCxnSpPr>
        <p:spPr>
          <a:xfrm>
            <a:off x="5102283" y="2934869"/>
            <a:ext cx="1761" cy="55210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69" name="語音泡泡: 矩形 68">
            <a:extLst>
              <a:ext uri="{FF2B5EF4-FFF2-40B4-BE49-F238E27FC236}">
                <a16:creationId xmlns:a16="http://schemas.microsoft.com/office/drawing/2014/main" id="{3DCBBA6A-19F4-4C13-B613-F07F0DA0D03A}"/>
              </a:ext>
            </a:extLst>
          </p:cNvPr>
          <p:cNvSpPr/>
          <p:nvPr/>
        </p:nvSpPr>
        <p:spPr>
          <a:xfrm>
            <a:off x="3474332" y="4238411"/>
            <a:ext cx="3306331" cy="549100"/>
          </a:xfrm>
          <a:prstGeom prst="wedgeRectCallout">
            <a:avLst>
              <a:gd name="adj1" fmla="val -5267"/>
              <a:gd name="adj2" fmla="val -73652"/>
            </a:avLst>
          </a:prstGeom>
          <a:gradFill>
            <a:gsLst>
              <a:gs pos="50000">
                <a:srgbClr val="4021BA"/>
              </a:gs>
              <a:gs pos="0">
                <a:srgbClr val="26136D"/>
              </a:gs>
              <a:gs pos="100000">
                <a:srgbClr val="26136C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b="1">
                <a:solidFill>
                  <a:schemeClr val="bg1"/>
                </a:solidFill>
                <a:ea typeface="微軟正黑體" panose="020B0604030504040204" pitchFamily="34" charset="-120"/>
                <a:cs typeface="Arial"/>
              </a:rPr>
              <a:t>只需要一個連接到 </a:t>
            </a:r>
            <a:r>
              <a:rPr lang="en-US" altLang="zh-TW" b="1" err="1">
                <a:solidFill>
                  <a:schemeClr val="bg1"/>
                </a:solidFill>
                <a:ea typeface="微軟正黑體" panose="020B0604030504040204" pitchFamily="34" charset="-120"/>
                <a:cs typeface="Roboto Black"/>
                <a:sym typeface="Roboto Black"/>
              </a:rPr>
              <a:t>QIoT</a:t>
            </a:r>
            <a:r>
              <a:rPr lang="zh-TW" altLang="en-US" b="1">
                <a:solidFill>
                  <a:schemeClr val="bg1"/>
                </a:solidFill>
                <a:ea typeface="微軟正黑體" panose="020B0604030504040204" pitchFamily="34" charset="-120"/>
                <a:cs typeface="Roboto Black"/>
                <a:sym typeface="Roboto Black"/>
              </a:rPr>
              <a:t> </a:t>
            </a:r>
            <a:r>
              <a:rPr lang="en-US" altLang="zh-TW" b="1">
                <a:solidFill>
                  <a:schemeClr val="bg1"/>
                </a:solidFill>
                <a:ea typeface="微軟正黑體" panose="020B0604030504040204" pitchFamily="34" charset="-120"/>
                <a:cs typeface="Roboto Light"/>
                <a:sym typeface="Roboto Light"/>
              </a:rPr>
              <a:t>Suite </a:t>
            </a:r>
            <a:r>
              <a:rPr lang="zh-TW" altLang="en-US" b="1">
                <a:solidFill>
                  <a:schemeClr val="bg1"/>
                </a:solidFill>
                <a:ea typeface="微軟正黑體" panose="020B0604030504040204" pitchFamily="34" charset="-120"/>
                <a:cs typeface="Arial"/>
              </a:rPr>
              <a:t>，可以有效減少系統的使用和數據傳輸的延遲</a:t>
            </a:r>
          </a:p>
        </p:txBody>
      </p:sp>
      <p:sp>
        <p:nvSpPr>
          <p:cNvPr id="70" name="語音泡泡: 矩形 69">
            <a:extLst>
              <a:ext uri="{FF2B5EF4-FFF2-40B4-BE49-F238E27FC236}">
                <a16:creationId xmlns:a16="http://schemas.microsoft.com/office/drawing/2014/main" id="{01468017-1225-4C3C-92FB-161F9C54F0C1}"/>
              </a:ext>
            </a:extLst>
          </p:cNvPr>
          <p:cNvSpPr/>
          <p:nvPr/>
        </p:nvSpPr>
        <p:spPr>
          <a:xfrm>
            <a:off x="7015005" y="1785609"/>
            <a:ext cx="1656611" cy="928801"/>
          </a:xfrm>
          <a:prstGeom prst="wedgeRectCallout">
            <a:avLst>
              <a:gd name="adj1" fmla="val -74442"/>
              <a:gd name="adj2" fmla="val -1519"/>
            </a:avLst>
          </a:prstGeom>
          <a:gradFill>
            <a:gsLst>
              <a:gs pos="50000">
                <a:srgbClr val="4021BA"/>
              </a:gs>
              <a:gs pos="0">
                <a:srgbClr val="26136D"/>
              </a:gs>
              <a:gs pos="100000">
                <a:srgbClr val="26136C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>
                <a:solidFill>
                  <a:schemeClr val="bg1"/>
                </a:solidFill>
                <a:ea typeface="微軟正黑體" panose="020B0604030504040204" pitchFamily="34" charset="-120"/>
                <a:cs typeface="Arial"/>
              </a:rPr>
              <a:t>單純的網路設定。所有連接的服務器和客戶端</a:t>
            </a:r>
          </a:p>
        </p:txBody>
      </p:sp>
      <p:pic>
        <p:nvPicPr>
          <p:cNvPr id="72" name="Picture 13">
            <a:extLst>
              <a:ext uri="{FF2B5EF4-FFF2-40B4-BE49-F238E27FC236}">
                <a16:creationId xmlns:a16="http://schemas.microsoft.com/office/drawing/2014/main" id="{C54534B8-D518-41D2-9A8A-55166040F6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339" y="1311282"/>
            <a:ext cx="663373" cy="605408"/>
          </a:xfrm>
          <a:prstGeom prst="rect">
            <a:avLst/>
          </a:prstGeom>
        </p:spPr>
      </p:pic>
      <p:pic>
        <p:nvPicPr>
          <p:cNvPr id="73" name="Picture 13">
            <a:extLst>
              <a:ext uri="{FF2B5EF4-FFF2-40B4-BE49-F238E27FC236}">
                <a16:creationId xmlns:a16="http://schemas.microsoft.com/office/drawing/2014/main" id="{E261A91D-E0A5-441C-BE3D-C436911719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7254" y="4191367"/>
            <a:ext cx="663373" cy="605408"/>
          </a:xfrm>
          <a:prstGeom prst="rect">
            <a:avLst/>
          </a:prstGeom>
        </p:spPr>
      </p:pic>
      <p:sp>
        <p:nvSpPr>
          <p:cNvPr id="74" name="語音泡泡: 矩形 73">
            <a:extLst>
              <a:ext uri="{FF2B5EF4-FFF2-40B4-BE49-F238E27FC236}">
                <a16:creationId xmlns:a16="http://schemas.microsoft.com/office/drawing/2014/main" id="{405018A4-9CAA-4CEA-932A-D1A68774E247}"/>
              </a:ext>
            </a:extLst>
          </p:cNvPr>
          <p:cNvSpPr/>
          <p:nvPr/>
        </p:nvSpPr>
        <p:spPr>
          <a:xfrm>
            <a:off x="557315" y="3059209"/>
            <a:ext cx="1365343" cy="1357627"/>
          </a:xfrm>
          <a:prstGeom prst="wedgeRectCallout">
            <a:avLst>
              <a:gd name="adj1" fmla="val 57938"/>
              <a:gd name="adj2" fmla="val -76564"/>
            </a:avLst>
          </a:prstGeom>
          <a:gradFill>
            <a:gsLst>
              <a:gs pos="50000">
                <a:srgbClr val="4021BA"/>
              </a:gs>
              <a:gs pos="0">
                <a:srgbClr val="26136D"/>
              </a:gs>
              <a:gs pos="100000">
                <a:srgbClr val="26136C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>
                <a:solidFill>
                  <a:schemeClr val="bg1"/>
                </a:solidFill>
                <a:ea typeface="微軟正黑體" panose="020B0604030504040204" pitchFamily="34" charset="-120"/>
                <a:cs typeface="Arial"/>
              </a:rPr>
              <a:t>支援常用的通訊協定：</a:t>
            </a:r>
          </a:p>
          <a:p>
            <a:pPr algn="ctr"/>
            <a:r>
              <a:rPr lang="en-US" altLang="zh-TW" b="1">
                <a:solidFill>
                  <a:schemeClr val="bg1"/>
                </a:solidFill>
                <a:ea typeface="微軟正黑體" panose="020B0604030504040204" pitchFamily="34" charset="-120"/>
                <a:cs typeface="Arial"/>
              </a:rPr>
              <a:t>MQTT, HTTP,</a:t>
            </a:r>
            <a:endParaRPr lang="zh-TW" altLang="en-US" b="1">
              <a:solidFill>
                <a:schemeClr val="bg1"/>
              </a:solidFill>
              <a:ea typeface="微軟正黑體" panose="020B0604030504040204" pitchFamily="34" charset="-120"/>
              <a:cs typeface="Arial"/>
            </a:endParaRPr>
          </a:p>
          <a:p>
            <a:pPr algn="ctr"/>
            <a:r>
              <a:rPr lang="en-US" altLang="zh-TW" b="1">
                <a:solidFill>
                  <a:schemeClr val="bg1"/>
                </a:solidFill>
                <a:ea typeface="微軟正黑體" panose="020B0604030504040204" pitchFamily="34" charset="-120"/>
                <a:cs typeface="Arial"/>
              </a:rPr>
              <a:t>TCP, UDP, </a:t>
            </a:r>
            <a:r>
              <a:rPr lang="en-US" altLang="zh-TW" b="1" err="1">
                <a:solidFill>
                  <a:schemeClr val="bg1"/>
                </a:solidFill>
                <a:ea typeface="微軟正黑體" panose="020B0604030504040204" pitchFamily="34" charset="-120"/>
                <a:cs typeface="Arial"/>
              </a:rPr>
              <a:t>CoAP</a:t>
            </a:r>
            <a:endParaRPr lang="zh-TW" altLang="en-US" b="1">
              <a:solidFill>
                <a:schemeClr val="bg1"/>
              </a:solidFill>
              <a:ea typeface="微軟正黑體" panose="020B0604030504040204" pitchFamily="34" charset="-120"/>
              <a:cs typeface="Arial"/>
            </a:endParaRPr>
          </a:p>
        </p:txBody>
      </p:sp>
      <p:pic>
        <p:nvPicPr>
          <p:cNvPr id="75" name="Picture 13">
            <a:extLst>
              <a:ext uri="{FF2B5EF4-FFF2-40B4-BE49-F238E27FC236}">
                <a16:creationId xmlns:a16="http://schemas.microsoft.com/office/drawing/2014/main" id="{1573EB77-9AA7-4DDA-919F-E7070A77B7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39" y="2614966"/>
            <a:ext cx="663373" cy="605408"/>
          </a:xfrm>
          <a:prstGeom prst="rect">
            <a:avLst/>
          </a:prstGeom>
        </p:spPr>
      </p:pic>
      <p:sp>
        <p:nvSpPr>
          <p:cNvPr id="76" name="語音泡泡: 矩形 75">
            <a:extLst>
              <a:ext uri="{FF2B5EF4-FFF2-40B4-BE49-F238E27FC236}">
                <a16:creationId xmlns:a16="http://schemas.microsoft.com/office/drawing/2014/main" id="{3A190A26-24CC-4F9E-8342-192091431A34}"/>
              </a:ext>
            </a:extLst>
          </p:cNvPr>
          <p:cNvSpPr/>
          <p:nvPr/>
        </p:nvSpPr>
        <p:spPr>
          <a:xfrm>
            <a:off x="955291" y="1260639"/>
            <a:ext cx="1842681" cy="658004"/>
          </a:xfrm>
          <a:prstGeom prst="wedgeRectCallout">
            <a:avLst>
              <a:gd name="adj1" fmla="val 64087"/>
              <a:gd name="adj2" fmla="val -57352"/>
            </a:avLst>
          </a:prstGeom>
          <a:gradFill>
            <a:gsLst>
              <a:gs pos="50000">
                <a:srgbClr val="4021BA"/>
              </a:gs>
              <a:gs pos="0">
                <a:srgbClr val="26136D"/>
              </a:gs>
              <a:gs pos="100000">
                <a:srgbClr val="26136C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b="1">
                <a:solidFill>
                  <a:schemeClr val="bg1"/>
                </a:solidFill>
                <a:ea typeface="微軟正黑體" panose="020B0604030504040204" pitchFamily="34" charset="-120"/>
                <a:cs typeface="Arial"/>
              </a:rPr>
              <a:t>連線設定只需要設置連線到 </a:t>
            </a:r>
            <a:r>
              <a:rPr lang="en-US" altLang="zh-TW" b="1" err="1">
                <a:solidFill>
                  <a:schemeClr val="bg1"/>
                </a:solidFill>
                <a:ea typeface="微軟正黑體" panose="020B0604030504040204" pitchFamily="34" charset="-120"/>
                <a:cs typeface="Arial"/>
                <a:sym typeface="Roboto Black"/>
              </a:rPr>
              <a:t>QIoT</a:t>
            </a:r>
            <a:r>
              <a:rPr lang="zh-TW" altLang="en-US" b="1">
                <a:solidFill>
                  <a:schemeClr val="bg1"/>
                </a:solidFill>
                <a:ea typeface="微軟正黑體" panose="020B0604030504040204" pitchFamily="34" charset="-120"/>
                <a:cs typeface="Arial"/>
                <a:sym typeface="Roboto Black"/>
              </a:rPr>
              <a:t> </a:t>
            </a:r>
            <a:r>
              <a:rPr lang="en-US" altLang="zh-TW" b="1">
                <a:solidFill>
                  <a:schemeClr val="bg1"/>
                </a:solidFill>
                <a:ea typeface="微軟正黑體" panose="020B0604030504040204" pitchFamily="34" charset="-120"/>
                <a:cs typeface="Arial"/>
                <a:sym typeface="Roboto Light"/>
              </a:rPr>
              <a:t>Suite</a:t>
            </a:r>
            <a:endParaRPr lang="zh-TW" altLang="en-US" b="1">
              <a:solidFill>
                <a:schemeClr val="bg1"/>
              </a:solidFill>
              <a:ea typeface="微軟正黑體" panose="020B0604030504040204" pitchFamily="34" charset="-120"/>
              <a:cs typeface="Arial"/>
            </a:endParaRPr>
          </a:p>
        </p:txBody>
      </p:sp>
      <p:pic>
        <p:nvPicPr>
          <p:cNvPr id="77" name="Picture 13">
            <a:extLst>
              <a:ext uri="{FF2B5EF4-FFF2-40B4-BE49-F238E27FC236}">
                <a16:creationId xmlns:a16="http://schemas.microsoft.com/office/drawing/2014/main" id="{7AA37DC0-3FEE-4447-B67E-0DFE52FF44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26" y="1252139"/>
            <a:ext cx="663373" cy="6054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12;p84">
            <a:extLst>
              <a:ext uri="{FF2B5EF4-FFF2-40B4-BE49-F238E27FC236}">
                <a16:creationId xmlns:a16="http://schemas.microsoft.com/office/drawing/2014/main" id="{80EC652D-0425-4D10-8CB2-24485E52C45C}"/>
              </a:ext>
            </a:extLst>
          </p:cNvPr>
          <p:cNvSpPr txBox="1">
            <a:spLocks/>
          </p:cNvSpPr>
          <p:nvPr/>
        </p:nvSpPr>
        <p:spPr>
          <a:xfrm>
            <a:off x="395286" y="596900"/>
            <a:ext cx="6005513" cy="1403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簡單部署，容易蒐集，快速搞定 </a:t>
            </a: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IIoT</a:t>
            </a: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開發應用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CE60882-3EBE-49A7-A4B8-32E2855E208C}"/>
              </a:ext>
            </a:extLst>
          </p:cNvPr>
          <p:cNvSpPr/>
          <p:nvPr/>
        </p:nvSpPr>
        <p:spPr>
          <a:xfrm>
            <a:off x="395286" y="2748157"/>
            <a:ext cx="4052889" cy="699894"/>
          </a:xfrm>
          <a:prstGeom prst="rect">
            <a:avLst/>
          </a:prstGeom>
          <a:gradFill>
            <a:gsLst>
              <a:gs pos="50000">
                <a:srgbClr val="4021BA"/>
              </a:gs>
              <a:gs pos="0">
                <a:srgbClr val="26136D"/>
              </a:gs>
              <a:gs pos="100000">
                <a:srgbClr val="26136C"/>
              </a:gs>
            </a:gsLst>
            <a:lin ang="5400000" scaled="1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Google Shape;413;p84">
            <a:extLst>
              <a:ext uri="{FF2B5EF4-FFF2-40B4-BE49-F238E27FC236}">
                <a16:creationId xmlns:a16="http://schemas.microsoft.com/office/drawing/2014/main" id="{97678785-F779-4C6C-82A3-77828B6219C5}"/>
              </a:ext>
            </a:extLst>
          </p:cNvPr>
          <p:cNvSpPr txBox="1">
            <a:spLocks/>
          </p:cNvSpPr>
          <p:nvPr/>
        </p:nvSpPr>
        <p:spPr>
          <a:xfrm>
            <a:off x="395286" y="1889125"/>
            <a:ext cx="3986214" cy="2711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600">
              <a:lnSpc>
                <a:spcPct val="150000"/>
              </a:lnSpc>
              <a:spcBef>
                <a:spcPts val="400"/>
              </a:spcBef>
              <a:buClrTx/>
              <a:buSzPct val="100000"/>
            </a:pPr>
            <a:r>
              <a:rPr lang="en-US" sz="1600" b="1" err="1">
                <a:solidFill>
                  <a:schemeClr val="bg1">
                    <a:lumMod val="50000"/>
                  </a:schemeClr>
                </a:solidFill>
              </a:rPr>
              <a:t>QIoT</a:t>
            </a: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 Suite </a:t>
            </a: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</a:rPr>
              <a:t>基本介紹</a:t>
            </a:r>
          </a:p>
          <a:p>
            <a:pPr marL="101600">
              <a:lnSpc>
                <a:spcPct val="150000"/>
              </a:lnSpc>
              <a:buClrTx/>
              <a:buSzPct val="100000"/>
            </a:pPr>
            <a:r>
              <a:rPr lang="en-US" sz="1600" b="1" err="1">
                <a:solidFill>
                  <a:schemeClr val="bg1">
                    <a:lumMod val="50000"/>
                  </a:schemeClr>
                </a:solidFill>
              </a:rPr>
              <a:t>QIoT</a:t>
            </a: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 Suite </a:t>
            </a: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</a:rPr>
              <a:t>進入 </a:t>
            </a:r>
            <a:r>
              <a:rPr lang="en-US" sz="1600" b="1" err="1">
                <a:solidFill>
                  <a:schemeClr val="bg1">
                    <a:lumMod val="50000"/>
                  </a:schemeClr>
                </a:solidFill>
              </a:rPr>
              <a:t>IIoT</a:t>
            </a: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</a:rPr>
              <a:t>的動機</a:t>
            </a:r>
          </a:p>
          <a:p>
            <a:pPr marL="101600">
              <a:lnSpc>
                <a:spcPct val="150000"/>
              </a:lnSpc>
              <a:buClrTx/>
              <a:buSzPct val="100000"/>
            </a:pPr>
            <a:r>
              <a:rPr lang="zh-TW" alt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如何使用 </a:t>
            </a:r>
            <a:r>
              <a:rPr lang="en-US" sz="1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QIoT</a:t>
            </a: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Suite </a:t>
            </a:r>
            <a:r>
              <a:rPr lang="zh-TW" alt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搭配 </a:t>
            </a: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 UA </a:t>
            </a:r>
          </a:p>
          <a:p>
            <a:pPr marL="101600">
              <a:buClrTx/>
              <a:buSzPct val="100000"/>
            </a:pPr>
            <a:r>
              <a:rPr lang="zh-TW" alt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通訊協定</a:t>
            </a:r>
          </a:p>
          <a:p>
            <a:pPr marL="101600">
              <a:lnSpc>
                <a:spcPct val="150000"/>
              </a:lnSpc>
              <a:buClrTx/>
              <a:buSzPct val="100000"/>
            </a:pPr>
            <a:r>
              <a:rPr lang="en-US" sz="1600" b="1" err="1">
                <a:solidFill>
                  <a:schemeClr val="bg1">
                    <a:lumMod val="50000"/>
                  </a:schemeClr>
                </a:solidFill>
              </a:rPr>
              <a:t>QIoT</a:t>
            </a: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 Suite </a:t>
            </a: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</a:rPr>
              <a:t>應用教學</a:t>
            </a:r>
          </a:p>
          <a:p>
            <a:pPr marL="101600">
              <a:lnSpc>
                <a:spcPct val="150000"/>
              </a:lnSpc>
              <a:buClrTx/>
              <a:buSzPct val="100000"/>
            </a:pP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COMPUTEX </a:t>
            </a: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</a:rPr>
              <a:t>採訪影片</a:t>
            </a:r>
          </a:p>
          <a:p>
            <a:pPr marL="101600">
              <a:lnSpc>
                <a:spcPct val="150000"/>
              </a:lnSpc>
              <a:buClrTx/>
              <a:buSzPct val="100000"/>
            </a:pP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</a:rPr>
              <a:t>成功案例分享</a:t>
            </a:r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49F7168F-ED25-4D8A-A896-14C2D207ACB3}"/>
              </a:ext>
            </a:extLst>
          </p:cNvPr>
          <p:cNvSpPr/>
          <p:nvPr/>
        </p:nvSpPr>
        <p:spPr>
          <a:xfrm rot="12892102">
            <a:off x="3790406" y="3266162"/>
            <a:ext cx="409575" cy="363779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808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03A9F937-2A1D-4C2B-A77F-8E701EE29C5F}"/>
              </a:ext>
            </a:extLst>
          </p:cNvPr>
          <p:cNvSpPr/>
          <p:nvPr/>
        </p:nvSpPr>
        <p:spPr>
          <a:xfrm>
            <a:off x="540303" y="1343024"/>
            <a:ext cx="3936447" cy="313351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24D02E6-4A31-427E-902D-DF95C2D3ED88}"/>
              </a:ext>
            </a:extLst>
          </p:cNvPr>
          <p:cNvSpPr/>
          <p:nvPr/>
        </p:nvSpPr>
        <p:spPr>
          <a:xfrm>
            <a:off x="4650478" y="1343024"/>
            <a:ext cx="3936447" cy="313351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4" name="Google Shape;594;p95"/>
          <p:cNvSpPr txBox="1">
            <a:spLocks noGrp="1"/>
          </p:cNvSpPr>
          <p:nvPr>
            <p:ph type="body" idx="1"/>
          </p:nvPr>
        </p:nvSpPr>
        <p:spPr>
          <a:xfrm>
            <a:off x="671420" y="1949362"/>
            <a:ext cx="3780624" cy="2191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6700" lvl="1" indent="-180975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zh-TW" altLang="en-US" sz="1400" b="1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Arial"/>
                <a:sym typeface="Arial"/>
              </a:rPr>
              <a:t>用戶端：連接到其他 </a:t>
            </a:r>
            <a:r>
              <a:rPr lang="en-US" altLang="zh-TW" sz="1400" b="1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Arial"/>
                <a:sym typeface="Arial"/>
              </a:rPr>
              <a:t>OPC UA </a:t>
            </a:r>
            <a:r>
              <a:rPr lang="zh-TW" altLang="en-US" sz="1400" b="1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Arial"/>
                <a:sym typeface="Arial"/>
              </a:rPr>
              <a:t>伺服器。</a:t>
            </a:r>
            <a:endParaRPr lang="zh-TW" altLang="en-US" sz="1400" b="1">
              <a:solidFill>
                <a:schemeClr val="tx1"/>
              </a:solidFill>
              <a:latin typeface="+mn-lt"/>
              <a:ea typeface="微軟正黑體" panose="020B0604030504040204" pitchFamily="34" charset="-120"/>
            </a:endParaRPr>
          </a:p>
          <a:p>
            <a:pPr marL="266700" lvl="1" indent="-180975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zh-TW" altLang="en-US" sz="1400" b="1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Arial"/>
                <a:sym typeface="Arial"/>
              </a:rPr>
              <a:t>伺服器：創建自己的 </a:t>
            </a:r>
            <a:r>
              <a:rPr lang="en-US" altLang="zh-TW" sz="1400" b="1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Arial"/>
                <a:sym typeface="Arial"/>
              </a:rPr>
              <a:t>OPC UA </a:t>
            </a:r>
            <a:r>
              <a:rPr lang="zh-TW" altLang="en-US" sz="1400" b="1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Arial"/>
                <a:sym typeface="Arial"/>
              </a:rPr>
              <a:t>伺服器。</a:t>
            </a:r>
            <a:endParaRPr lang="zh-TW" altLang="en-US" sz="1400" b="1">
              <a:solidFill>
                <a:schemeClr val="tx1"/>
              </a:solidFill>
              <a:latin typeface="+mn-lt"/>
              <a:ea typeface="微軟正黑體" panose="020B0604030504040204" pitchFamily="34" charset="-120"/>
            </a:endParaRPr>
          </a:p>
          <a:p>
            <a:pPr marL="266700" lvl="1" indent="-180975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zh-TW" altLang="en-US" sz="1400" b="1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Arial"/>
                <a:sym typeface="Arial"/>
              </a:rPr>
              <a:t>閘道器：</a:t>
            </a:r>
            <a:r>
              <a:rPr lang="en-US" altLang="zh-TW" sz="1400" b="1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Arial"/>
                <a:sym typeface="Arial"/>
              </a:rPr>
              <a:t>OPC</a:t>
            </a:r>
            <a:r>
              <a:rPr lang="zh-TW" altLang="en-US" sz="1400" b="1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Arial"/>
                <a:sym typeface="Arial"/>
              </a:rPr>
              <a:t> </a:t>
            </a:r>
            <a:r>
              <a:rPr lang="en-US" altLang="zh-TW" sz="1400" b="1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Arial"/>
                <a:sym typeface="Arial"/>
              </a:rPr>
              <a:t>UA </a:t>
            </a:r>
            <a:r>
              <a:rPr lang="zh-TW" altLang="en-US" sz="1400" b="1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Arial"/>
                <a:sym typeface="Arial"/>
              </a:rPr>
              <a:t>伺服器和用戶端之間的值映射 </a:t>
            </a:r>
            <a:r>
              <a:rPr lang="en-US" altLang="zh-TW" sz="1400" b="1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Arial"/>
                <a:sym typeface="Arial"/>
              </a:rPr>
              <a:t>(</a:t>
            </a:r>
            <a:r>
              <a:rPr lang="en-US" sz="1400" b="1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Arial"/>
                <a:sym typeface="Arial"/>
              </a:rPr>
              <a:t>Value Mapping)。</a:t>
            </a:r>
            <a:endParaRPr lang="en-US" sz="1400" b="1">
              <a:solidFill>
                <a:schemeClr val="tx1"/>
              </a:solidFill>
              <a:latin typeface="+mn-lt"/>
              <a:ea typeface="微軟正黑體" panose="020B0604030504040204" pitchFamily="34" charset="-120"/>
            </a:endParaRPr>
          </a:p>
          <a:p>
            <a:pPr marL="266700" lvl="1" indent="-180975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zh-TW" altLang="en-US" sz="1400" b="1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Arial"/>
                <a:sym typeface="Arial"/>
              </a:rPr>
              <a:t>規則引擎：讀取，訂閱和寫入特定標籤值 </a:t>
            </a:r>
            <a:r>
              <a:rPr lang="en-US" altLang="zh-TW" sz="1400" b="1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Arial"/>
                <a:sym typeface="Arial"/>
              </a:rPr>
              <a:t>(</a:t>
            </a:r>
            <a:r>
              <a:rPr lang="en-US" sz="1400" b="1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Arial"/>
                <a:sym typeface="Arial"/>
              </a:rPr>
              <a:t>Tag Value)。</a:t>
            </a:r>
          </a:p>
        </p:txBody>
      </p:sp>
      <p:grpSp>
        <p:nvGrpSpPr>
          <p:cNvPr id="595" name="Google Shape;595;p95"/>
          <p:cNvGrpSpPr/>
          <p:nvPr/>
        </p:nvGrpSpPr>
        <p:grpSpPr>
          <a:xfrm>
            <a:off x="4826168" y="3068414"/>
            <a:ext cx="2424573" cy="1249460"/>
            <a:chOff x="5732317" y="3128650"/>
            <a:chExt cx="3354861" cy="1728867"/>
          </a:xfrm>
        </p:grpSpPr>
        <p:pic>
          <p:nvPicPr>
            <p:cNvPr id="596" name="Google Shape;596;p9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44178" y="3714517"/>
              <a:ext cx="1143000" cy="114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7" name="Google Shape;597;p9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81492" y="3128650"/>
              <a:ext cx="1143000" cy="114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8" name="Google Shape;598;p9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501246" y="3714517"/>
              <a:ext cx="1143000" cy="114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9" name="Google Shape;599;p9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732317" y="3143017"/>
              <a:ext cx="1143000" cy="1143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0" name="Google Shape;600;p95"/>
          <p:cNvSpPr/>
          <p:nvPr/>
        </p:nvSpPr>
        <p:spPr>
          <a:xfrm>
            <a:off x="7414385" y="2756420"/>
            <a:ext cx="1016347" cy="1530816"/>
          </a:xfrm>
          <a:prstGeom prst="wedgeRectCallout">
            <a:avLst>
              <a:gd name="adj1" fmla="val -112359"/>
              <a:gd name="adj2" fmla="val -59968"/>
            </a:avLst>
          </a:prstGeom>
          <a:solidFill>
            <a:schemeClr val="bg1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err="1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標籤</a:t>
            </a:r>
            <a:r>
              <a:rPr lang="en-US" sz="1400" b="1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 (Tag) 是 OPC </a:t>
            </a:r>
            <a:r>
              <a:rPr lang="en-US" sz="1400" b="1" err="1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應用程序內數據點的唯一識別碼</a:t>
            </a:r>
            <a:endParaRPr lang="zh-TW" altLang="en-US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Google Shape;422;p85">
            <a:extLst>
              <a:ext uri="{FF2B5EF4-FFF2-40B4-BE49-F238E27FC236}">
                <a16:creationId xmlns:a16="http://schemas.microsoft.com/office/drawing/2014/main" id="{15A3A8E0-884D-4A78-BEC2-128E087B5155}"/>
              </a:ext>
            </a:extLst>
          </p:cNvPr>
          <p:cNvSpPr txBox="1">
            <a:spLocks/>
          </p:cNvSpPr>
          <p:nvPr/>
        </p:nvSpPr>
        <p:spPr>
          <a:xfrm>
            <a:off x="376031" y="8442"/>
            <a:ext cx="8415544" cy="89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90059"/>
              </a:buClr>
              <a:buSzPts val="3600"/>
            </a:pP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sym typeface="Roboto Black"/>
              </a:rPr>
              <a:t>QIoT</a:t>
            </a: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sym typeface="Roboto Light"/>
              </a:rPr>
              <a:t>Suite 2.0</a:t>
            </a: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 – </a:t>
            </a: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功能介紹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anose="020B0604030504040204" pitchFamily="34" charset="-120"/>
              <a:sym typeface="Roboto Light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E832192D-C1DA-4580-BDD0-0D81C32C62FF}"/>
              </a:ext>
            </a:extLst>
          </p:cNvPr>
          <p:cNvSpPr/>
          <p:nvPr/>
        </p:nvSpPr>
        <p:spPr>
          <a:xfrm>
            <a:off x="908326" y="1155763"/>
            <a:ext cx="3200400" cy="694583"/>
          </a:xfrm>
          <a:prstGeom prst="roundRect">
            <a:avLst/>
          </a:prstGeom>
          <a:gradFill>
            <a:gsLst>
              <a:gs pos="50000">
                <a:srgbClr val="09E0FA"/>
              </a:gs>
              <a:gs pos="10000">
                <a:srgbClr val="26136D"/>
              </a:gs>
              <a:gs pos="90000">
                <a:srgbClr val="26136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支援 </a:t>
            </a:r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OPC UA </a:t>
            </a:r>
            <a:r>
              <a:rPr lang="zh-TW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通訊協定</a:t>
            </a: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B472D760-90F4-4B39-A87F-0D9B2A6291D1}"/>
              </a:ext>
            </a:extLst>
          </p:cNvPr>
          <p:cNvSpPr/>
          <p:nvPr/>
        </p:nvSpPr>
        <p:spPr>
          <a:xfrm>
            <a:off x="5018501" y="1155763"/>
            <a:ext cx="3200400" cy="694583"/>
          </a:xfrm>
          <a:prstGeom prst="roundRect">
            <a:avLst/>
          </a:prstGeom>
          <a:gradFill>
            <a:gsLst>
              <a:gs pos="50000">
                <a:srgbClr val="09E0FA"/>
              </a:gs>
              <a:gs pos="10000">
                <a:srgbClr val="26136D"/>
              </a:gs>
              <a:gs pos="90000">
                <a:srgbClr val="26136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免費提供</a:t>
            </a:r>
          </a:p>
        </p:txBody>
      </p:sp>
      <p:sp>
        <p:nvSpPr>
          <p:cNvPr id="15" name="Google Shape;594;p95">
            <a:extLst>
              <a:ext uri="{FF2B5EF4-FFF2-40B4-BE49-F238E27FC236}">
                <a16:creationId xmlns:a16="http://schemas.microsoft.com/office/drawing/2014/main" id="{AE926854-DDBA-4710-832C-9E8C4A2FA60A}"/>
              </a:ext>
            </a:extLst>
          </p:cNvPr>
          <p:cNvSpPr txBox="1">
            <a:spLocks/>
          </p:cNvSpPr>
          <p:nvPr/>
        </p:nvSpPr>
        <p:spPr>
          <a:xfrm>
            <a:off x="4826168" y="1949362"/>
            <a:ext cx="3653491" cy="87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180975" lvl="1" indent="-180975" algn="l">
              <a:spcBef>
                <a:spcPts val="32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altLang="zh-TW" sz="1400" b="1" err="1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Arial"/>
                <a:sym typeface="Roboto"/>
              </a:rPr>
              <a:t>QIoT</a:t>
            </a:r>
            <a:r>
              <a:rPr lang="zh-TW" altLang="en-US" sz="1400" b="1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Arial"/>
              </a:rPr>
              <a:t> </a:t>
            </a:r>
            <a:r>
              <a:rPr lang="en-US" altLang="zh-TW" sz="1400" b="1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Arial"/>
              </a:rPr>
              <a:t>OPC UA </a:t>
            </a:r>
            <a:r>
              <a:rPr lang="zh-TW" altLang="en-US" sz="1400" b="1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Arial"/>
              </a:rPr>
              <a:t>伺服器 </a:t>
            </a:r>
            <a:r>
              <a:rPr lang="en-US" altLang="zh-TW" sz="1400" b="1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Arial"/>
              </a:rPr>
              <a:t>(200 </a:t>
            </a:r>
            <a:r>
              <a:rPr lang="zh-TW" altLang="en-US" sz="1400" b="1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Arial"/>
              </a:rPr>
              <a:t>個標籤</a:t>
            </a:r>
            <a:r>
              <a:rPr lang="en-US" altLang="zh-TW" sz="1400" b="1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Arial"/>
              </a:rPr>
              <a:t>)</a:t>
            </a:r>
            <a:endParaRPr lang="zh-TW" altLang="en-US" sz="1400" b="1">
              <a:solidFill>
                <a:schemeClr val="tx1"/>
              </a:solidFill>
              <a:latin typeface="+mn-lt"/>
              <a:ea typeface="微軟正黑體" panose="020B0604030504040204" pitchFamily="34" charset="-120"/>
              <a:cs typeface="Arial"/>
            </a:endParaRPr>
          </a:p>
          <a:p>
            <a:pPr marL="180975" lvl="1" indent="-180975" algn="l">
              <a:spcBef>
                <a:spcPts val="32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altLang="zh-TW" sz="1400" b="1" err="1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Arial"/>
                <a:sym typeface="Roboto"/>
              </a:rPr>
              <a:t>QIoT</a:t>
            </a:r>
            <a:r>
              <a:rPr lang="zh-TW" altLang="en-US" sz="1400" b="1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Arial"/>
              </a:rPr>
              <a:t> </a:t>
            </a:r>
            <a:r>
              <a:rPr lang="en-US" altLang="zh-TW" sz="1400" b="1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Arial"/>
              </a:rPr>
              <a:t>OPC UA </a:t>
            </a:r>
            <a:r>
              <a:rPr lang="zh-TW" altLang="en-US" sz="1400" b="1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Arial"/>
              </a:rPr>
              <a:t>用戶端 </a:t>
            </a:r>
            <a:r>
              <a:rPr lang="en-US" altLang="zh-TW" sz="1400" b="1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Arial"/>
              </a:rPr>
              <a:t>(</a:t>
            </a:r>
            <a:r>
              <a:rPr lang="zh-TW" altLang="en-US" sz="1400" b="1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Arial"/>
              </a:rPr>
              <a:t>無限標籤</a:t>
            </a:r>
            <a:r>
              <a:rPr lang="en-US" altLang="zh-TW" sz="1400" b="1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Arial"/>
              </a:rPr>
              <a:t>)</a:t>
            </a:r>
            <a:endParaRPr lang="zh-TW" altLang="en-US" sz="1400" b="1">
              <a:solidFill>
                <a:schemeClr val="tx1"/>
              </a:solidFill>
              <a:latin typeface="+mn-lt"/>
              <a:ea typeface="微軟正黑體" panose="020B0604030504040204" pitchFamily="34" charset="-120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05"/>
          <p:cNvSpPr txBox="1">
            <a:spLocks noGrp="1"/>
          </p:cNvSpPr>
          <p:nvPr>
            <p:ph type="body" idx="1"/>
          </p:nvPr>
        </p:nvSpPr>
        <p:spPr>
          <a:xfrm>
            <a:off x="628650" y="1006562"/>
            <a:ext cx="7886700" cy="1507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" indent="0">
              <a:spcBef>
                <a:spcPts val="0"/>
              </a:spcBef>
              <a:buClr>
                <a:srgbClr val="080059"/>
              </a:buClr>
              <a:buFont typeface="Arial"/>
              <a:buNone/>
            </a:pPr>
            <a:r>
              <a:rPr lang="en-US" altLang="zh-TW" sz="2000" b="1">
                <a:solidFill>
                  <a:srgbClr val="0070C0"/>
                </a:solidFill>
                <a:latin typeface="Microsoft JhengHei"/>
                <a:cs typeface="Arial"/>
                <a:sym typeface="Arial"/>
              </a:rPr>
              <a:t>OPC</a:t>
            </a:r>
            <a:r>
              <a:rPr lang="zh-TW" altLang="en-US" sz="2000" b="1">
                <a:solidFill>
                  <a:srgbClr val="0070C0"/>
                </a:solidFill>
                <a:latin typeface="Microsoft JhengHei"/>
                <a:ea typeface="Microsoft JhengHei"/>
                <a:cs typeface="Arial"/>
                <a:sym typeface="Arial"/>
              </a:rPr>
              <a:t> </a:t>
            </a:r>
            <a:r>
              <a:rPr lang="en-US" altLang="zh-TW" sz="2000" b="1">
                <a:solidFill>
                  <a:srgbClr val="0070C0"/>
                </a:solidFill>
                <a:latin typeface="Microsoft JhengHei"/>
                <a:cs typeface="Arial"/>
                <a:sym typeface="Arial"/>
              </a:rPr>
              <a:t>UA</a:t>
            </a:r>
            <a:r>
              <a:rPr lang="zh-TW" altLang="en-US" sz="2000" b="1">
                <a:solidFill>
                  <a:srgbClr val="0070C0"/>
                </a:solidFill>
                <a:latin typeface="Microsoft JhengHei"/>
                <a:ea typeface="Microsoft JhengHei"/>
                <a:cs typeface="Arial"/>
                <a:sym typeface="Arial"/>
              </a:rPr>
              <a:t> 標籤</a:t>
            </a:r>
            <a:endParaRPr lang="en-US" altLang="zh-TW" sz="2000" b="1">
              <a:solidFill>
                <a:srgbClr val="0070C0"/>
              </a:solidFill>
              <a:latin typeface="Microsoft JhengHei"/>
              <a:ea typeface="Microsoft JhengHei"/>
              <a:cs typeface="Arial"/>
              <a:sym typeface="Arial"/>
            </a:endParaRPr>
          </a:p>
          <a:p>
            <a:pPr marL="266700" lvl="1" indent="-180975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zh-TW" altLang="en-US" sz="1400" b="1">
                <a:solidFill>
                  <a:schemeClr val="dk1"/>
                </a:solidFill>
                <a:latin typeface="Microsoft JhengHei"/>
                <a:ea typeface="Microsoft JhengHei"/>
                <a:cs typeface="Arial"/>
                <a:sym typeface="Arial"/>
              </a:rPr>
              <a:t>標籤 </a:t>
            </a:r>
            <a:r>
              <a:rPr lang="en-US" altLang="zh-TW" sz="1400" b="1">
                <a:solidFill>
                  <a:schemeClr val="dk1"/>
                </a:solidFill>
                <a:latin typeface="Microsoft JhengHei"/>
                <a:cs typeface="Arial"/>
                <a:sym typeface="Arial"/>
              </a:rPr>
              <a:t>(Tag) </a:t>
            </a:r>
            <a:r>
              <a:rPr lang="zh-TW" altLang="en-US" sz="1400" b="1">
                <a:solidFill>
                  <a:schemeClr val="dk1"/>
                </a:solidFill>
                <a:latin typeface="Microsoft JhengHei"/>
                <a:ea typeface="Microsoft JhengHei"/>
                <a:cs typeface="Arial"/>
                <a:sym typeface="Arial"/>
              </a:rPr>
              <a:t>是 </a:t>
            </a:r>
            <a:r>
              <a:rPr lang="en-US" altLang="zh-TW" sz="1400" b="1">
                <a:solidFill>
                  <a:schemeClr val="dk1"/>
                </a:solidFill>
                <a:latin typeface="Microsoft JhengHei"/>
                <a:cs typeface="Arial"/>
                <a:sym typeface="Arial"/>
              </a:rPr>
              <a:t>OPC </a:t>
            </a:r>
            <a:r>
              <a:rPr lang="zh-TW" altLang="en-US" sz="1400" b="1">
                <a:solidFill>
                  <a:schemeClr val="dk1"/>
                </a:solidFill>
                <a:latin typeface="Microsoft JhengHei"/>
                <a:ea typeface="Microsoft JhengHei"/>
                <a:cs typeface="Arial"/>
                <a:sym typeface="Arial"/>
              </a:rPr>
              <a:t>應用程序內數據點的唯一識別碼。</a:t>
            </a:r>
            <a:endParaRPr lang="en-US" altLang="zh-TW" sz="1400" b="1">
              <a:solidFill>
                <a:schemeClr val="dk1"/>
              </a:solidFill>
              <a:latin typeface="Microsoft JhengHei"/>
              <a:ea typeface="Microsoft JhengHei"/>
              <a:cs typeface="Arial"/>
            </a:endParaRPr>
          </a:p>
          <a:p>
            <a:pPr marL="266700" lvl="1" indent="-180975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zh-TW" altLang="en-US" sz="1400" b="1">
                <a:solidFill>
                  <a:schemeClr val="dk1"/>
                </a:solidFill>
                <a:latin typeface="Microsoft JhengHei"/>
                <a:ea typeface="Microsoft JhengHei"/>
                <a:cs typeface="Arial"/>
                <a:sym typeface="Arial"/>
              </a:rPr>
              <a:t>概念如同裝置裡面的資源，每一個裝置資源後面代表一個動態特性 </a:t>
            </a:r>
            <a:r>
              <a:rPr lang="en-US" altLang="zh-TW" sz="1400" b="1">
                <a:solidFill>
                  <a:schemeClr val="dk1"/>
                </a:solidFill>
                <a:latin typeface="Microsoft JhengHei"/>
                <a:cs typeface="Arial"/>
                <a:sym typeface="Arial"/>
              </a:rPr>
              <a:t>(</a:t>
            </a:r>
            <a:r>
              <a:rPr lang="zh-TW" altLang="en-US" sz="1400" b="1">
                <a:solidFill>
                  <a:schemeClr val="dk1"/>
                </a:solidFill>
                <a:latin typeface="Microsoft JhengHei"/>
                <a:ea typeface="Microsoft JhengHei"/>
                <a:cs typeface="Arial"/>
                <a:sym typeface="Arial"/>
              </a:rPr>
              <a:t>資料點</a:t>
            </a:r>
            <a:r>
              <a:rPr lang="en-US" altLang="zh-TW" sz="1400" b="1">
                <a:solidFill>
                  <a:schemeClr val="dk1"/>
                </a:solidFill>
                <a:latin typeface="Microsoft JhengHei"/>
                <a:cs typeface="Arial"/>
                <a:sym typeface="Arial"/>
              </a:rPr>
              <a:t>)</a:t>
            </a:r>
            <a:r>
              <a:rPr lang="zh-TW" altLang="en-US" sz="1400" b="1">
                <a:solidFill>
                  <a:schemeClr val="dk1"/>
                </a:solidFill>
                <a:latin typeface="Microsoft JhengHei"/>
                <a:ea typeface="Microsoft JhengHei"/>
                <a:cs typeface="Arial"/>
                <a:sym typeface="Arial"/>
              </a:rPr>
              <a:t>。</a:t>
            </a:r>
            <a:endParaRPr lang="en-US" altLang="zh-TW" sz="1400" b="1">
              <a:solidFill>
                <a:schemeClr val="dk1"/>
              </a:solidFill>
              <a:latin typeface="Microsoft JhengHei"/>
              <a:ea typeface="Microsoft JhengHei"/>
              <a:cs typeface="Arial"/>
            </a:endParaRPr>
          </a:p>
          <a:p>
            <a:pPr marL="266700" lvl="1" indent="-180975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zh-CN" altLang="en-US" sz="1400" b="1">
                <a:solidFill>
                  <a:schemeClr val="dk1"/>
                </a:solidFill>
                <a:latin typeface="Microsoft JhengHei"/>
                <a:ea typeface="Microsoft JhengHei"/>
                <a:cs typeface="Arial"/>
                <a:sym typeface="Arial"/>
              </a:rPr>
              <a:t>資料點</a:t>
            </a:r>
            <a:r>
              <a:rPr lang="zh-TW" altLang="en-US" sz="1400" b="1">
                <a:solidFill>
                  <a:schemeClr val="dk1"/>
                </a:solidFill>
                <a:latin typeface="Microsoft JhengHei"/>
                <a:ea typeface="Microsoft JhengHei"/>
                <a:cs typeface="Arial"/>
                <a:sym typeface="Arial"/>
              </a:rPr>
              <a:t>可以是環境資料 </a:t>
            </a:r>
            <a:r>
              <a:rPr lang="en-US" altLang="zh-TW" sz="1400" b="1">
                <a:solidFill>
                  <a:schemeClr val="dk1"/>
                </a:solidFill>
                <a:latin typeface="Microsoft JhengHei"/>
                <a:cs typeface="Arial"/>
                <a:sym typeface="Arial"/>
              </a:rPr>
              <a:t>(</a:t>
            </a:r>
            <a:r>
              <a:rPr lang="zh-TW" altLang="en-US" sz="1400" b="1">
                <a:solidFill>
                  <a:schemeClr val="dk1"/>
                </a:solidFill>
                <a:latin typeface="Microsoft JhengHei"/>
                <a:ea typeface="Microsoft JhengHei"/>
                <a:cs typeface="Arial"/>
                <a:sym typeface="Arial"/>
              </a:rPr>
              <a:t>溫度、濕度、亮度等</a:t>
            </a:r>
            <a:r>
              <a:rPr lang="en-US" altLang="zh-TW" sz="1400" b="1">
                <a:solidFill>
                  <a:schemeClr val="dk1"/>
                </a:solidFill>
                <a:latin typeface="Microsoft JhengHei"/>
                <a:cs typeface="Arial"/>
                <a:sym typeface="Arial"/>
              </a:rPr>
              <a:t>)</a:t>
            </a:r>
            <a:r>
              <a:rPr lang="zh-TW" altLang="en-US" sz="1400" b="1">
                <a:solidFill>
                  <a:schemeClr val="dk1"/>
                </a:solidFill>
                <a:latin typeface="Microsoft JhengHei"/>
                <a:ea typeface="Microsoft JhengHei"/>
                <a:cs typeface="Arial"/>
                <a:sym typeface="Arial"/>
              </a:rPr>
              <a:t>，也可以是工業相關資料 </a:t>
            </a:r>
            <a:r>
              <a:rPr lang="en-US" altLang="zh-TW" sz="1400" b="1">
                <a:solidFill>
                  <a:schemeClr val="dk1"/>
                </a:solidFill>
                <a:latin typeface="Microsoft JhengHei"/>
                <a:cs typeface="Arial"/>
                <a:sym typeface="Arial"/>
              </a:rPr>
              <a:t>(</a:t>
            </a:r>
            <a:r>
              <a:rPr lang="zh-CN" altLang="en-US" sz="1400" b="1">
                <a:solidFill>
                  <a:schemeClr val="dk1"/>
                </a:solidFill>
                <a:latin typeface="Microsoft JhengHei"/>
                <a:ea typeface="Microsoft JhengHei"/>
                <a:cs typeface="Arial"/>
                <a:sym typeface="Arial"/>
              </a:rPr>
              <a:t>機台</a:t>
            </a:r>
            <a:r>
              <a:rPr lang="zh-TW" altLang="en-US" sz="1400" b="1">
                <a:solidFill>
                  <a:schemeClr val="dk1"/>
                </a:solidFill>
                <a:latin typeface="Microsoft JhengHei"/>
                <a:ea typeface="Microsoft JhengHei"/>
                <a:cs typeface="Arial"/>
                <a:sym typeface="Arial"/>
              </a:rPr>
              <a:t>轉速、</a:t>
            </a:r>
            <a:r>
              <a:rPr lang="en-US" altLang="zh-TW" sz="1400" b="1">
                <a:solidFill>
                  <a:schemeClr val="dk1"/>
                </a:solidFill>
                <a:latin typeface="Microsoft JhengHei"/>
                <a:cs typeface="Arial"/>
                <a:sym typeface="Arial"/>
              </a:rPr>
              <a:t>CPU</a:t>
            </a:r>
            <a:r>
              <a:rPr lang="zh-TW" altLang="en-US" sz="1400" b="1">
                <a:solidFill>
                  <a:schemeClr val="dk1"/>
                </a:solidFill>
                <a:latin typeface="Microsoft JhengHei"/>
                <a:ea typeface="Microsoft JhengHei"/>
                <a:cs typeface="Arial"/>
                <a:sym typeface="Arial"/>
              </a:rPr>
              <a:t> 使用率、刀片厚度、生產</a:t>
            </a:r>
            <a:r>
              <a:rPr lang="zh-CN" altLang="en-US" sz="1400" b="1">
                <a:solidFill>
                  <a:schemeClr val="dk1"/>
                </a:solidFill>
                <a:latin typeface="Microsoft JhengHei"/>
                <a:ea typeface="Microsoft JhengHei"/>
                <a:cs typeface="Arial"/>
                <a:sym typeface="Arial"/>
              </a:rPr>
              <a:t>良率</a:t>
            </a:r>
            <a:r>
              <a:rPr lang="zh-TW" altLang="en-US" sz="1400" b="1">
                <a:solidFill>
                  <a:schemeClr val="dk1"/>
                </a:solidFill>
                <a:latin typeface="Microsoft JhengHei"/>
                <a:ea typeface="Microsoft JhengHei"/>
                <a:cs typeface="Arial"/>
                <a:sym typeface="Arial"/>
              </a:rPr>
              <a:t>等</a:t>
            </a:r>
            <a:r>
              <a:rPr lang="en-US" altLang="zh-TW" sz="1400" b="1">
                <a:solidFill>
                  <a:schemeClr val="dk1"/>
                </a:solidFill>
                <a:latin typeface="Microsoft JhengHei"/>
                <a:cs typeface="Arial"/>
                <a:sym typeface="Arial"/>
              </a:rPr>
              <a:t>)</a:t>
            </a:r>
            <a:r>
              <a:rPr lang="zh-TW" altLang="en-US" sz="1400" b="1">
                <a:solidFill>
                  <a:schemeClr val="dk1"/>
                </a:solidFill>
                <a:latin typeface="Microsoft JhengHei"/>
                <a:ea typeface="Microsoft JhengHei"/>
                <a:cs typeface="Arial"/>
                <a:sym typeface="Arial"/>
              </a:rPr>
              <a:t>。</a:t>
            </a:r>
            <a:endParaRPr lang="en-US" altLang="zh-TW" sz="1400" b="1">
              <a:solidFill>
                <a:schemeClr val="dk1"/>
              </a:solidFill>
              <a:latin typeface="Microsoft JhengHei"/>
              <a:ea typeface="Microsoft JhengHei"/>
              <a:cs typeface="Arial"/>
            </a:endParaRPr>
          </a:p>
        </p:txBody>
      </p:sp>
      <p:sp>
        <p:nvSpPr>
          <p:cNvPr id="8" name="Google Shape;422;p85">
            <a:extLst>
              <a:ext uri="{FF2B5EF4-FFF2-40B4-BE49-F238E27FC236}">
                <a16:creationId xmlns:a16="http://schemas.microsoft.com/office/drawing/2014/main" id="{D29597D7-C583-4A5C-90FE-9B0F4B148D28}"/>
              </a:ext>
            </a:extLst>
          </p:cNvPr>
          <p:cNvSpPr txBox="1">
            <a:spLocks/>
          </p:cNvSpPr>
          <p:nvPr/>
        </p:nvSpPr>
        <p:spPr>
          <a:xfrm>
            <a:off x="376031" y="8442"/>
            <a:ext cx="8415544" cy="89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90059"/>
              </a:buClr>
              <a:buSzPts val="3600"/>
            </a:pP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sym typeface="Roboto Light"/>
              </a:rPr>
              <a:t>OPC</a:t>
            </a: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sym typeface="Roboto Light"/>
              </a:rPr>
              <a:t> </a:t>
            </a: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sym typeface="Roboto Light"/>
              </a:rPr>
              <a:t>UA</a:t>
            </a: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sym typeface="Roboto Light"/>
              </a:rPr>
              <a:t> 標籤 </a:t>
            </a: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sym typeface="Roboto Light"/>
              </a:rPr>
              <a:t>(OPC</a:t>
            </a: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sym typeface="Roboto Light"/>
              </a:rPr>
              <a:t> </a:t>
            </a: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sym typeface="Roboto Light"/>
              </a:rPr>
              <a:t>UA</a:t>
            </a: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sym typeface="Roboto Light"/>
              </a:rPr>
              <a:t> </a:t>
            </a: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sym typeface="Roboto Light"/>
              </a:rPr>
              <a:t>Tag)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anose="020B0604030504040204" pitchFamily="34" charset="-120"/>
              <a:sym typeface="Roboto Light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C81C020-4891-4137-8B67-C10181589E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675" y="2412222"/>
            <a:ext cx="7695265" cy="2511380"/>
          </a:xfrm>
          <a:prstGeom prst="rect">
            <a:avLst/>
          </a:prstGeom>
        </p:spPr>
      </p:pic>
      <p:sp>
        <p:nvSpPr>
          <p:cNvPr id="35" name="文字方塊 34">
            <a:extLst>
              <a:ext uri="{FF2B5EF4-FFF2-40B4-BE49-F238E27FC236}">
                <a16:creationId xmlns:a16="http://schemas.microsoft.com/office/drawing/2014/main" id="{24BDD1CE-8DE2-4A56-95F3-81A2057BA735}"/>
              </a:ext>
            </a:extLst>
          </p:cNvPr>
          <p:cNvSpPr txBox="1"/>
          <p:nvPr/>
        </p:nvSpPr>
        <p:spPr>
          <a:xfrm>
            <a:off x="2886333" y="4044406"/>
            <a:ext cx="14020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b="1"/>
              <a:t>IoT</a:t>
            </a:r>
          </a:p>
          <a:p>
            <a:r>
              <a:rPr kumimoji="1" lang="zh-TW" altLang="en-US" b="1"/>
              <a:t>裝置</a:t>
            </a:r>
            <a:endParaRPr kumimoji="1" lang="en-US" altLang="zh-TW" b="1"/>
          </a:p>
          <a:p>
            <a:r>
              <a:rPr kumimoji="1" lang="zh-TW" altLang="en-US" b="1"/>
              <a:t>裝置資源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450B6135-CDA0-4FCB-9AE3-51042D8FBD2D}"/>
              </a:ext>
            </a:extLst>
          </p:cNvPr>
          <p:cNvSpPr txBox="1"/>
          <p:nvPr/>
        </p:nvSpPr>
        <p:spPr>
          <a:xfrm>
            <a:off x="7061401" y="3030346"/>
            <a:ext cx="15339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b="1" err="1"/>
              <a:t>IIoT</a:t>
            </a:r>
            <a:endParaRPr kumimoji="1" lang="en-US" altLang="zh-TW" b="1"/>
          </a:p>
          <a:p>
            <a:r>
              <a:rPr kumimoji="1" lang="en-US" altLang="zh-TW" b="1"/>
              <a:t>OPC</a:t>
            </a:r>
            <a:r>
              <a:rPr kumimoji="1" lang="zh-TW" altLang="en-US" b="1"/>
              <a:t> </a:t>
            </a:r>
            <a:r>
              <a:rPr kumimoji="1" lang="en-US" altLang="zh-TW" b="1"/>
              <a:t>UA</a:t>
            </a:r>
            <a:r>
              <a:rPr kumimoji="1" lang="zh-TW" altLang="en-US" b="1"/>
              <a:t> </a:t>
            </a:r>
            <a:r>
              <a:rPr kumimoji="1" lang="zh-CN" altLang="en-US" b="1"/>
              <a:t>伺服器</a:t>
            </a:r>
            <a:endParaRPr kumimoji="1" lang="en-US" altLang="zh-TW" b="1"/>
          </a:p>
          <a:p>
            <a:r>
              <a:rPr kumimoji="1" lang="en-US" altLang="zh-TW" b="1"/>
              <a:t>OPC</a:t>
            </a:r>
            <a:r>
              <a:rPr kumimoji="1" lang="zh-TW" altLang="en-US" b="1"/>
              <a:t> </a:t>
            </a:r>
            <a:r>
              <a:rPr kumimoji="1" lang="en-US" altLang="zh-TW" b="1"/>
              <a:t>UA</a:t>
            </a:r>
            <a:r>
              <a:rPr kumimoji="1" lang="zh-TW" altLang="en-US" b="1"/>
              <a:t> </a:t>
            </a:r>
            <a:r>
              <a:rPr kumimoji="1" lang="zh-CN" altLang="en-US" b="1"/>
              <a:t>標籤</a:t>
            </a:r>
            <a:endParaRPr kumimoji="1" lang="zh-TW" altLang="en-US" b="1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E6A12F9A-ABE3-4EE9-9DE0-3B59FB75E147}"/>
              </a:ext>
            </a:extLst>
          </p:cNvPr>
          <p:cNvSpPr txBox="1"/>
          <p:nvPr/>
        </p:nvSpPr>
        <p:spPr>
          <a:xfrm>
            <a:off x="4842285" y="2751916"/>
            <a:ext cx="531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9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轉速</a:t>
            </a:r>
            <a:endParaRPr kumimoji="1" lang="en-US" altLang="zh-TW" sz="9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F2A575F6-4331-4286-B3EC-9818FDAE753F}"/>
              </a:ext>
            </a:extLst>
          </p:cNvPr>
          <p:cNvSpPr txBox="1"/>
          <p:nvPr/>
        </p:nvSpPr>
        <p:spPr>
          <a:xfrm>
            <a:off x="5474632" y="2751916"/>
            <a:ext cx="531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9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電力</a:t>
            </a:r>
            <a:endParaRPr kumimoji="1" lang="en-US" altLang="zh-TW" sz="9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661BC72A-D1F3-4401-A333-CD760DD75FD9}"/>
              </a:ext>
            </a:extLst>
          </p:cNvPr>
          <p:cNvSpPr txBox="1"/>
          <p:nvPr/>
        </p:nvSpPr>
        <p:spPr>
          <a:xfrm>
            <a:off x="6101955" y="2751916"/>
            <a:ext cx="531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9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良率</a:t>
            </a:r>
            <a:endParaRPr kumimoji="1" lang="en-US" altLang="zh-TW" sz="9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F2067536-A672-44D4-BF47-E29062A96566}"/>
              </a:ext>
            </a:extLst>
          </p:cNvPr>
          <p:cNvSpPr txBox="1"/>
          <p:nvPr/>
        </p:nvSpPr>
        <p:spPr>
          <a:xfrm>
            <a:off x="6670483" y="2751916"/>
            <a:ext cx="6843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9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刀片狀態</a:t>
            </a:r>
            <a:endParaRPr kumimoji="1" lang="en-US" altLang="zh-TW" sz="9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9B425559-8C71-413A-9891-894C140C4ADA}"/>
              </a:ext>
            </a:extLst>
          </p:cNvPr>
          <p:cNvSpPr txBox="1"/>
          <p:nvPr/>
        </p:nvSpPr>
        <p:spPr>
          <a:xfrm>
            <a:off x="7301335" y="2751916"/>
            <a:ext cx="6843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9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震動頻率</a:t>
            </a:r>
            <a:endParaRPr kumimoji="1" lang="en-US" altLang="zh-TW" sz="9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3059461C-CB9C-441D-8F3D-92ECF48ED218}"/>
              </a:ext>
            </a:extLst>
          </p:cNvPr>
          <p:cNvSpPr txBox="1"/>
          <p:nvPr/>
        </p:nvSpPr>
        <p:spPr>
          <a:xfrm>
            <a:off x="7943089" y="2751916"/>
            <a:ext cx="6683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9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閒置時間</a:t>
            </a:r>
            <a:endParaRPr kumimoji="1" lang="en-US" altLang="zh-TW" sz="9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5243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96"/>
          <p:cNvSpPr txBox="1"/>
          <p:nvPr/>
        </p:nvSpPr>
        <p:spPr>
          <a:xfrm>
            <a:off x="531222" y="1526966"/>
            <a:ext cx="2736994" cy="236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80059"/>
              </a:buClr>
              <a:buSzPts val="2400"/>
            </a:pPr>
            <a:r>
              <a:rPr lang="zh-TW" altLang="en-US" sz="2000" b="1">
                <a:solidFill>
                  <a:srgbClr val="0070C0"/>
                </a:solidFill>
                <a:latin typeface="+mn-lt"/>
              </a:rPr>
              <a:t>成為用戶端</a:t>
            </a:r>
          </a:p>
          <a:p>
            <a:pPr marL="266700" marR="0" lvl="1" indent="-180975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zh-TW" altLang="en-US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連線到其他 </a:t>
            </a:r>
            <a:r>
              <a:rPr lang="en-US" altLang="zh-TW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OPC UA </a:t>
            </a:r>
            <a:r>
              <a:rPr lang="zh-TW" altLang="en-US" b="1">
                <a:solidFill>
                  <a:schemeClr val="dk1"/>
                </a:solidFill>
                <a:latin typeface="+mn-lt"/>
              </a:rPr>
              <a:t>伺服</a:t>
            </a:r>
            <a:r>
              <a:rPr lang="zh-TW" altLang="en-US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器</a:t>
            </a:r>
            <a:endParaRPr lang="zh-TW" altLang="en-US">
              <a:solidFill>
                <a:schemeClr val="dk1"/>
              </a:solidFill>
              <a:latin typeface="+mn-lt"/>
            </a:endParaRPr>
          </a:p>
          <a:p>
            <a:pPr marL="266700" marR="0" lvl="1" indent="-180975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zh-TW" altLang="en-US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使用圖形化 </a:t>
            </a:r>
            <a:r>
              <a:rPr lang="en-US" altLang="zh-TW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UI </a:t>
            </a:r>
            <a:r>
              <a:rPr lang="zh-TW" altLang="en-US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管理 </a:t>
            </a:r>
            <a:r>
              <a:rPr lang="en-US" altLang="zh-TW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OPC UA </a:t>
            </a:r>
            <a:r>
              <a:rPr lang="zh-TW" altLang="en-US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用戶端清單</a:t>
            </a:r>
            <a:endParaRPr lang="zh-TW" altLang="en-US">
              <a:solidFill>
                <a:schemeClr val="dk1"/>
              </a:solidFill>
              <a:latin typeface="+mn-lt"/>
            </a:endParaRPr>
          </a:p>
          <a:p>
            <a:pPr marL="266700" marR="0" lvl="1" indent="-180975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zh-TW" altLang="en-US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檢索並監控最新的標籤值和列表狀態</a:t>
            </a:r>
            <a:endParaRPr lang="zh-TW" altLang="en-US" b="1" i="0" u="none" strike="noStrike" cap="none">
              <a:solidFill>
                <a:schemeClr val="dk1"/>
              </a:solidFill>
              <a:latin typeface="+mn-lt"/>
              <a:ea typeface="Arial"/>
              <a:cs typeface="Arial"/>
            </a:endParaRPr>
          </a:p>
        </p:txBody>
      </p:sp>
      <p:pic>
        <p:nvPicPr>
          <p:cNvPr id="608" name="Google Shape;608;p9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6593" y="1526966"/>
            <a:ext cx="5079718" cy="2857341"/>
          </a:xfrm>
          <a:prstGeom prst="roundRect">
            <a:avLst>
              <a:gd name="adj" fmla="val 3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Google Shape;422;p85">
            <a:extLst>
              <a:ext uri="{FF2B5EF4-FFF2-40B4-BE49-F238E27FC236}">
                <a16:creationId xmlns:a16="http://schemas.microsoft.com/office/drawing/2014/main" id="{384BBF6E-AB51-47F6-9DF3-2B78C6D24A81}"/>
              </a:ext>
            </a:extLst>
          </p:cNvPr>
          <p:cNvSpPr txBox="1">
            <a:spLocks/>
          </p:cNvSpPr>
          <p:nvPr/>
        </p:nvSpPr>
        <p:spPr>
          <a:xfrm>
            <a:off x="376031" y="8442"/>
            <a:ext cx="8415544" cy="89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90059"/>
              </a:buClr>
              <a:buSzPts val="3600"/>
            </a:pP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沒有痛苦的轉移，但有更多的收穫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anose="020B0604030504040204" pitchFamily="34" charset="-120"/>
              <a:sym typeface="Roboto Light"/>
            </a:endParaRPr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B4161F1F-6A3F-4C3D-A076-750BAAF7E00C}"/>
              </a:ext>
            </a:extLst>
          </p:cNvPr>
          <p:cNvSpPr/>
          <p:nvPr/>
        </p:nvSpPr>
        <p:spPr>
          <a:xfrm rot="10800000">
            <a:off x="7443994" y="0"/>
            <a:ext cx="1700006" cy="1272737"/>
          </a:xfrm>
          <a:prstGeom prst="triangle">
            <a:avLst/>
          </a:prstGeom>
          <a:gradFill>
            <a:gsLst>
              <a:gs pos="50000">
                <a:srgbClr val="09E0FA"/>
              </a:gs>
              <a:gs pos="10000">
                <a:srgbClr val="26136D"/>
              </a:gs>
              <a:gs pos="90000">
                <a:srgbClr val="26136C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A124540-549E-48D7-B5AB-1112FA5C41B9}"/>
              </a:ext>
            </a:extLst>
          </p:cNvPr>
          <p:cNvSpPr txBox="1"/>
          <p:nvPr/>
        </p:nvSpPr>
        <p:spPr>
          <a:xfrm>
            <a:off x="7910307" y="-129799"/>
            <a:ext cx="671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b="1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1</a:t>
            </a:r>
            <a:endParaRPr lang="zh-TW" altLang="en-US" sz="7200" b="1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4B9D914F-5E1C-4BFF-A6A5-2F7C76F7B75F}"/>
              </a:ext>
            </a:extLst>
          </p:cNvPr>
          <p:cNvSpPr/>
          <p:nvPr/>
        </p:nvSpPr>
        <p:spPr>
          <a:xfrm rot="10800000">
            <a:off x="7443994" y="0"/>
            <a:ext cx="1700006" cy="1272737"/>
          </a:xfrm>
          <a:prstGeom prst="triangle">
            <a:avLst/>
          </a:prstGeom>
          <a:gradFill>
            <a:gsLst>
              <a:gs pos="50000">
                <a:srgbClr val="09E0FA"/>
              </a:gs>
              <a:gs pos="10000">
                <a:srgbClr val="26136D"/>
              </a:gs>
              <a:gs pos="90000">
                <a:srgbClr val="26136C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5" name="Google Shape;615;p97"/>
          <p:cNvSpPr txBox="1"/>
          <p:nvPr/>
        </p:nvSpPr>
        <p:spPr>
          <a:xfrm>
            <a:off x="513977" y="1548982"/>
            <a:ext cx="2825571" cy="3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80059"/>
              </a:buClr>
              <a:buSzPts val="2400"/>
            </a:pPr>
            <a:r>
              <a:rPr lang="zh-TW" altLang="en-US" sz="2000" b="1">
                <a:solidFill>
                  <a:srgbClr val="0070C0"/>
                </a:solidFill>
                <a:latin typeface="+mn-lt"/>
              </a:rPr>
              <a:t>成為伺服器</a:t>
            </a:r>
          </a:p>
          <a:p>
            <a:pPr marL="180975" marR="0" lvl="1" indent="-180975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zh-TW" altLang="en-US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連線到其他 </a:t>
            </a:r>
            <a:r>
              <a:rPr lang="en-US" altLang="zh-TW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OPC UA </a:t>
            </a:r>
            <a:r>
              <a:rPr lang="zh-TW" altLang="en-US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用戶端</a:t>
            </a:r>
            <a:endParaRPr lang="zh-TW" altLang="en-US">
              <a:solidFill>
                <a:schemeClr val="dk1"/>
              </a:solidFill>
              <a:latin typeface="+mn-lt"/>
            </a:endParaRPr>
          </a:p>
          <a:p>
            <a:pPr marL="180975" lvl="1" indent="-180975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zh-TW" altLang="en-US" b="1">
                <a:solidFill>
                  <a:schemeClr val="dk1"/>
                </a:solidFill>
                <a:latin typeface="+mn-lt"/>
              </a:rPr>
              <a:t>使用圖形化 </a:t>
            </a:r>
            <a:r>
              <a:rPr lang="en-US" altLang="zh-TW" b="1">
                <a:solidFill>
                  <a:schemeClr val="dk1"/>
                </a:solidFill>
                <a:latin typeface="+mn-lt"/>
              </a:rPr>
              <a:t>UI </a:t>
            </a:r>
            <a:r>
              <a:rPr lang="zh-TW" altLang="en-US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管理 </a:t>
            </a:r>
            <a:r>
              <a:rPr lang="en-US" altLang="zh-TW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OPC UA </a:t>
            </a:r>
            <a:r>
              <a:rPr lang="zh-TW" altLang="en-US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伺服器清單</a:t>
            </a:r>
            <a:endParaRPr lang="zh-TW" altLang="en-US" b="1" i="0" u="none" strike="noStrike" cap="none">
              <a:solidFill>
                <a:schemeClr val="dk1"/>
              </a:solidFill>
              <a:latin typeface="+mn-lt"/>
              <a:ea typeface="Arial"/>
              <a:cs typeface="Arial"/>
            </a:endParaRPr>
          </a:p>
          <a:p>
            <a:pPr marL="180975" marR="0" lvl="1" indent="-180975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zh-TW" altLang="en-US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輕鬆管理 </a:t>
            </a:r>
            <a:r>
              <a:rPr lang="en-US" altLang="zh-TW" b="1" i="0" u="none" strike="noStrike" cap="none" err="1">
                <a:solidFill>
                  <a:schemeClr val="dk1"/>
                </a:solidFill>
                <a:latin typeface="+mn-lt"/>
                <a:ea typeface="Roboto Black"/>
                <a:cs typeface="Roboto Black"/>
                <a:sym typeface="Roboto Black"/>
              </a:rPr>
              <a:t>QIoT</a:t>
            </a:r>
            <a:r>
              <a:rPr lang="zh-TW" altLang="en-US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altLang="zh-TW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OPC UA </a:t>
            </a:r>
            <a:r>
              <a:rPr lang="zh-TW" altLang="en-US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伺服器的標籤列表、用戶列表與伺服器狀態</a:t>
            </a:r>
            <a:endParaRPr lang="zh-TW" altLang="en-US" b="1" i="0" u="none" strike="noStrike" cap="none">
              <a:solidFill>
                <a:schemeClr val="dk1"/>
              </a:solidFill>
              <a:latin typeface="+mn-lt"/>
              <a:ea typeface="Arial"/>
              <a:cs typeface="Arial"/>
            </a:endParaRPr>
          </a:p>
        </p:txBody>
      </p:sp>
      <p:pic>
        <p:nvPicPr>
          <p:cNvPr id="616" name="Google Shape;616;p9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4383" y="1548982"/>
            <a:ext cx="5069455" cy="2851568"/>
          </a:xfrm>
          <a:prstGeom prst="roundRect">
            <a:avLst>
              <a:gd name="adj" fmla="val 3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Google Shape;422;p85">
            <a:extLst>
              <a:ext uri="{FF2B5EF4-FFF2-40B4-BE49-F238E27FC236}">
                <a16:creationId xmlns:a16="http://schemas.microsoft.com/office/drawing/2014/main" id="{95B61E67-4A0C-43B7-9A79-39EBF62F2EBC}"/>
              </a:ext>
            </a:extLst>
          </p:cNvPr>
          <p:cNvSpPr txBox="1">
            <a:spLocks/>
          </p:cNvSpPr>
          <p:nvPr/>
        </p:nvSpPr>
        <p:spPr>
          <a:xfrm>
            <a:off x="376031" y="8442"/>
            <a:ext cx="8415544" cy="89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90059"/>
              </a:buClr>
              <a:buSzPts val="3600"/>
            </a:pP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沒有痛苦的轉移，但有更多的收穫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anose="020B0604030504040204" pitchFamily="34" charset="-120"/>
              <a:sym typeface="Roboto Light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A002725-C663-4C3E-AC33-A52149C11405}"/>
              </a:ext>
            </a:extLst>
          </p:cNvPr>
          <p:cNvSpPr txBox="1"/>
          <p:nvPr/>
        </p:nvSpPr>
        <p:spPr>
          <a:xfrm>
            <a:off x="7960622" y="-129799"/>
            <a:ext cx="671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b="1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2</a:t>
            </a:r>
            <a:endParaRPr lang="zh-TW" altLang="en-US" sz="7200" b="1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98"/>
          <p:cNvSpPr txBox="1"/>
          <p:nvPr/>
        </p:nvSpPr>
        <p:spPr>
          <a:xfrm>
            <a:off x="492608" y="1536491"/>
            <a:ext cx="2624303" cy="3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80059"/>
              </a:buClr>
              <a:buSzPts val="2400"/>
            </a:pPr>
            <a:r>
              <a:rPr lang="zh-TW" altLang="en-US" sz="2000" b="1">
                <a:solidFill>
                  <a:srgbClr val="0070C0"/>
                </a:solidFill>
                <a:latin typeface="+mn-lt"/>
              </a:rPr>
              <a:t>成為閘道器</a:t>
            </a:r>
          </a:p>
          <a:p>
            <a:pPr marL="266700" marR="0" lvl="1" indent="-180975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zh-TW" altLang="en-US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只需幾個步驟即可將標籤值 </a:t>
            </a:r>
            <a:r>
              <a:rPr lang="en-US" altLang="zh-TW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(Tag Valve) </a:t>
            </a:r>
            <a:r>
              <a:rPr lang="zh-TW" altLang="en-US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從用戶端映射到伺務器</a:t>
            </a:r>
            <a:endParaRPr lang="zh-TW" altLang="en-US">
              <a:solidFill>
                <a:schemeClr val="dk1"/>
              </a:solidFill>
              <a:latin typeface="+mn-lt"/>
            </a:endParaRPr>
          </a:p>
          <a:p>
            <a:pPr marL="266700" marR="0" lvl="1" indent="-180975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zh-TW" altLang="en-US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沒有額外的學習曲線</a:t>
            </a:r>
          </a:p>
        </p:txBody>
      </p:sp>
      <p:pic>
        <p:nvPicPr>
          <p:cNvPr id="624" name="Google Shape;624;p9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7058" y="1536491"/>
            <a:ext cx="5130034" cy="2885644"/>
          </a:xfrm>
          <a:prstGeom prst="roundRect">
            <a:avLst>
              <a:gd name="adj" fmla="val 3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等腰三角形 7">
            <a:extLst>
              <a:ext uri="{FF2B5EF4-FFF2-40B4-BE49-F238E27FC236}">
                <a16:creationId xmlns:a16="http://schemas.microsoft.com/office/drawing/2014/main" id="{FFD47838-050A-4D58-8588-E066CBD92DAB}"/>
              </a:ext>
            </a:extLst>
          </p:cNvPr>
          <p:cNvSpPr/>
          <p:nvPr/>
        </p:nvSpPr>
        <p:spPr>
          <a:xfrm rot="10800000">
            <a:off x="7443994" y="0"/>
            <a:ext cx="1700006" cy="1272737"/>
          </a:xfrm>
          <a:prstGeom prst="triangle">
            <a:avLst/>
          </a:prstGeom>
          <a:gradFill>
            <a:gsLst>
              <a:gs pos="50000">
                <a:srgbClr val="09E0FA"/>
              </a:gs>
              <a:gs pos="10000">
                <a:srgbClr val="26136D"/>
              </a:gs>
              <a:gs pos="90000">
                <a:srgbClr val="26136C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Google Shape;422;p85">
            <a:extLst>
              <a:ext uri="{FF2B5EF4-FFF2-40B4-BE49-F238E27FC236}">
                <a16:creationId xmlns:a16="http://schemas.microsoft.com/office/drawing/2014/main" id="{A2E57FB4-B474-4AF4-99A0-1ED46B80083C}"/>
              </a:ext>
            </a:extLst>
          </p:cNvPr>
          <p:cNvSpPr txBox="1">
            <a:spLocks/>
          </p:cNvSpPr>
          <p:nvPr/>
        </p:nvSpPr>
        <p:spPr>
          <a:xfrm>
            <a:off x="376031" y="8442"/>
            <a:ext cx="8415544" cy="89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90059"/>
              </a:buClr>
              <a:buSzPts val="3600"/>
            </a:pP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沒有痛苦的轉移，但有更多的收穫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anose="020B0604030504040204" pitchFamily="34" charset="-120"/>
              <a:sym typeface="Roboto Light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BD169DE-5759-4D14-AC3E-D42702DB32B1}"/>
              </a:ext>
            </a:extLst>
          </p:cNvPr>
          <p:cNvSpPr txBox="1"/>
          <p:nvPr/>
        </p:nvSpPr>
        <p:spPr>
          <a:xfrm>
            <a:off x="7960622" y="-129799"/>
            <a:ext cx="671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b="1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3</a:t>
            </a:r>
            <a:endParaRPr lang="zh-TW" altLang="en-US" sz="7200" b="1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99"/>
          <p:cNvSpPr txBox="1"/>
          <p:nvPr/>
        </p:nvSpPr>
        <p:spPr>
          <a:xfrm>
            <a:off x="696583" y="1536491"/>
            <a:ext cx="2583857" cy="3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80059"/>
              </a:buClr>
              <a:buSzPts val="2400"/>
            </a:pPr>
            <a:r>
              <a:rPr lang="zh-TW" altLang="en-US" sz="2000" b="1" err="1">
                <a:solidFill>
                  <a:srgbClr val="0070C0"/>
                </a:solidFill>
                <a:latin typeface="Microsoft JhengHei"/>
                <a:ea typeface="Arial"/>
                <a:cs typeface="Arial"/>
                <a:sym typeface="Arial"/>
              </a:rPr>
              <a:t>成為開發者</a:t>
            </a:r>
            <a:endParaRPr lang="zh-TW" altLang="en-US" sz="2000" b="1">
              <a:solidFill>
                <a:srgbClr val="0070C0"/>
              </a:solidFill>
              <a:latin typeface="Microsoft JhengHei"/>
              <a:ea typeface="Arial"/>
              <a:cs typeface="Arial"/>
            </a:endParaRPr>
          </a:p>
          <a:p>
            <a:pPr marL="266700" marR="0" lvl="1" indent="-180975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zh-TW" altLang="en-US" b="1" i="0" u="none" strike="noStrike" cap="none" err="1">
                <a:solidFill>
                  <a:schemeClr val="dk1"/>
                </a:solidFill>
                <a:latin typeface="Microsoft JhengHei"/>
                <a:ea typeface="Arial"/>
                <a:cs typeface="Arial"/>
                <a:sym typeface="Arial"/>
              </a:rPr>
              <a:t>規則引擎</a:t>
            </a:r>
            <a:endParaRPr lang="zh-TW" altLang="en-US">
              <a:solidFill>
                <a:schemeClr val="dk1"/>
              </a:solidFill>
              <a:latin typeface="Microsoft JhengHei"/>
            </a:endParaRPr>
          </a:p>
          <a:p>
            <a:pPr marL="266700" marR="0" lvl="1" indent="-180975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zh-TW" altLang="en-US" b="1" i="0" u="none" strike="noStrike" cap="none" err="1">
                <a:solidFill>
                  <a:schemeClr val="dk1"/>
                </a:solidFill>
                <a:latin typeface="Microsoft JhengHei"/>
                <a:ea typeface="Arial"/>
                <a:cs typeface="Arial"/>
                <a:sym typeface="Arial"/>
              </a:rPr>
              <a:t>通訊協定轉換</a:t>
            </a:r>
            <a:endParaRPr lang="zh-TW" altLang="en-US">
              <a:solidFill>
                <a:schemeClr val="dk1"/>
              </a:solidFill>
              <a:latin typeface="Microsoft JhengHei"/>
            </a:endParaRPr>
          </a:p>
          <a:p>
            <a:pPr marL="266700" marR="0" lvl="1" indent="-180975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zh-TW" altLang="en-US" b="1" i="0" u="none" strike="noStrike" cap="none" err="1">
                <a:solidFill>
                  <a:schemeClr val="dk1"/>
                </a:solidFill>
                <a:latin typeface="Microsoft JhengHei"/>
                <a:ea typeface="Arial"/>
                <a:cs typeface="Arial"/>
                <a:sym typeface="Arial"/>
              </a:rPr>
              <a:t>連接到第三方應用程序</a:t>
            </a:r>
            <a:endParaRPr lang="zh-TW" altLang="en-US">
              <a:solidFill>
                <a:schemeClr val="dk1"/>
              </a:solidFill>
              <a:latin typeface="Microsoft JhengHei"/>
            </a:endParaRPr>
          </a:p>
          <a:p>
            <a:pPr marL="266700" marR="0" lvl="1" indent="-180975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zh-TW" altLang="en-US" b="1" i="0" u="none" strike="noStrike" cap="none" err="1">
                <a:solidFill>
                  <a:schemeClr val="dk1"/>
                </a:solidFill>
                <a:latin typeface="Microsoft JhengHei"/>
                <a:ea typeface="Arial"/>
                <a:cs typeface="Arial"/>
                <a:sym typeface="Arial"/>
              </a:rPr>
              <a:t>閾值觸發器</a:t>
            </a:r>
            <a:endParaRPr lang="zh-TW" altLang="en-US">
              <a:solidFill>
                <a:schemeClr val="dk1"/>
              </a:solidFill>
              <a:latin typeface="Microsoft JhengHei"/>
            </a:endParaRPr>
          </a:p>
          <a:p>
            <a:pPr marL="266700" marR="0" lvl="1" indent="-180975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zh-TW" altLang="en-US" b="1" i="0" u="none" strike="noStrike" cap="none" err="1">
                <a:solidFill>
                  <a:schemeClr val="dk1"/>
                </a:solidFill>
                <a:latin typeface="Microsoft JhengHei"/>
                <a:ea typeface="Arial"/>
                <a:cs typeface="Arial"/>
                <a:sym typeface="Arial"/>
              </a:rPr>
              <a:t>數據清理和計算</a:t>
            </a:r>
            <a:endParaRPr lang="zh-TW" altLang="en-US" b="1" i="0" u="none" strike="noStrike" cap="none">
              <a:solidFill>
                <a:schemeClr val="dk1"/>
              </a:solidFill>
              <a:latin typeface="Microsoft JhengHei"/>
              <a:ea typeface="Arial"/>
              <a:cs typeface="Arial"/>
            </a:endParaRPr>
          </a:p>
        </p:txBody>
      </p:sp>
      <p:pic>
        <p:nvPicPr>
          <p:cNvPr id="632" name="Google Shape;632;p9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2063" y="1536491"/>
            <a:ext cx="5091934" cy="2864213"/>
          </a:xfrm>
          <a:prstGeom prst="roundRect">
            <a:avLst>
              <a:gd name="adj" fmla="val 3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等腰三角形 7">
            <a:extLst>
              <a:ext uri="{FF2B5EF4-FFF2-40B4-BE49-F238E27FC236}">
                <a16:creationId xmlns:a16="http://schemas.microsoft.com/office/drawing/2014/main" id="{E42D3A76-1DED-4C4B-B683-DE70EBC6285F}"/>
              </a:ext>
            </a:extLst>
          </p:cNvPr>
          <p:cNvSpPr/>
          <p:nvPr/>
        </p:nvSpPr>
        <p:spPr>
          <a:xfrm rot="10800000">
            <a:off x="7443994" y="0"/>
            <a:ext cx="1700006" cy="1272737"/>
          </a:xfrm>
          <a:prstGeom prst="triangle">
            <a:avLst/>
          </a:prstGeom>
          <a:gradFill>
            <a:gsLst>
              <a:gs pos="50000">
                <a:srgbClr val="09E0FA"/>
              </a:gs>
              <a:gs pos="10000">
                <a:srgbClr val="26136D"/>
              </a:gs>
              <a:gs pos="90000">
                <a:srgbClr val="26136C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Google Shape;422;p85">
            <a:extLst>
              <a:ext uri="{FF2B5EF4-FFF2-40B4-BE49-F238E27FC236}">
                <a16:creationId xmlns:a16="http://schemas.microsoft.com/office/drawing/2014/main" id="{E0647A04-1AB9-4A9B-B1E9-BF148F55F3F4}"/>
              </a:ext>
            </a:extLst>
          </p:cNvPr>
          <p:cNvSpPr txBox="1">
            <a:spLocks/>
          </p:cNvSpPr>
          <p:nvPr/>
        </p:nvSpPr>
        <p:spPr>
          <a:xfrm>
            <a:off x="376031" y="8442"/>
            <a:ext cx="8415544" cy="89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90059"/>
              </a:buClr>
              <a:buSzPts val="3600"/>
            </a:pP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沒有痛苦的轉移，但有更多的收穫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anose="020B0604030504040204" pitchFamily="34" charset="-120"/>
              <a:sym typeface="Roboto Light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974446A-B974-4B3D-8DFD-5403B474E109}"/>
              </a:ext>
            </a:extLst>
          </p:cNvPr>
          <p:cNvSpPr txBox="1"/>
          <p:nvPr/>
        </p:nvSpPr>
        <p:spPr>
          <a:xfrm>
            <a:off x="7922522" y="-129799"/>
            <a:ext cx="671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b="1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4</a:t>
            </a:r>
            <a:endParaRPr lang="zh-TW" altLang="en-US" sz="7200" b="1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>
            <a:extLst>
              <a:ext uri="{FF2B5EF4-FFF2-40B4-BE49-F238E27FC236}">
                <a16:creationId xmlns:a16="http://schemas.microsoft.com/office/drawing/2014/main" id="{614A7E1D-9604-408C-9CA2-0518C6C9AEBF}"/>
              </a:ext>
            </a:extLst>
          </p:cNvPr>
          <p:cNvSpPr/>
          <p:nvPr/>
        </p:nvSpPr>
        <p:spPr>
          <a:xfrm>
            <a:off x="5929314" y="3554233"/>
            <a:ext cx="2448350" cy="13705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TW">
              <a:solidFill>
                <a:schemeClr val="bg1"/>
              </a:solidFill>
              <a:cs typeface="Arial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1C8FF869-ED2A-41F6-9A3E-B953331BDD44}"/>
              </a:ext>
            </a:extLst>
          </p:cNvPr>
          <p:cNvSpPr/>
          <p:nvPr/>
        </p:nvSpPr>
        <p:spPr>
          <a:xfrm>
            <a:off x="3356561" y="3554233"/>
            <a:ext cx="2448350" cy="13705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TW">
              <a:solidFill>
                <a:schemeClr val="bg1"/>
              </a:solidFill>
              <a:cs typeface="Arial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20919400-D3E8-4350-A140-EB59A9EDE7E9}"/>
              </a:ext>
            </a:extLst>
          </p:cNvPr>
          <p:cNvGrpSpPr/>
          <p:nvPr/>
        </p:nvGrpSpPr>
        <p:grpSpPr>
          <a:xfrm>
            <a:off x="587111" y="1830358"/>
            <a:ext cx="2839041" cy="2839041"/>
            <a:chOff x="562173" y="1191239"/>
            <a:chExt cx="2839041" cy="2839041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2A906BAB-2360-4F97-BD4A-94BF51F1C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173" y="1191239"/>
              <a:ext cx="2839041" cy="2839041"/>
            </a:xfrm>
            <a:prstGeom prst="rect">
              <a:avLst/>
            </a:prstGeom>
          </p:spPr>
        </p:pic>
        <p:pic>
          <p:nvPicPr>
            <p:cNvPr id="378" name="Google Shape;378;p83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57693" y="2081957"/>
              <a:ext cx="1648000" cy="6423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" name="矩形 55">
            <a:extLst>
              <a:ext uri="{FF2B5EF4-FFF2-40B4-BE49-F238E27FC236}">
                <a16:creationId xmlns:a16="http://schemas.microsoft.com/office/drawing/2014/main" id="{F4C8D8D6-9E96-48A5-B673-0CB8F7F57B3A}"/>
              </a:ext>
            </a:extLst>
          </p:cNvPr>
          <p:cNvSpPr/>
          <p:nvPr/>
        </p:nvSpPr>
        <p:spPr>
          <a:xfrm>
            <a:off x="771099" y="3554233"/>
            <a:ext cx="2463036" cy="13705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TW">
              <a:solidFill>
                <a:schemeClr val="bg1"/>
              </a:solidFill>
              <a:cs typeface="Arial"/>
            </a:endParaRPr>
          </a:p>
        </p:txBody>
      </p:sp>
      <p:sp>
        <p:nvSpPr>
          <p:cNvPr id="375" name="Google Shape;375;p83"/>
          <p:cNvSpPr txBox="1">
            <a:spLocks noGrp="1"/>
          </p:cNvSpPr>
          <p:nvPr>
            <p:ph type="title" idx="4294967295"/>
          </p:nvPr>
        </p:nvSpPr>
        <p:spPr>
          <a:xfrm>
            <a:off x="0" y="381398"/>
            <a:ext cx="91440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3600"/>
              <a:buFont typeface="Arial"/>
              <a:buNone/>
            </a:pPr>
            <a:r>
              <a:rPr lang="en-US" sz="3200" b="1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工業物聯網解決方案</a:t>
            </a:r>
            <a:endParaRPr sz="320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77" name="Google Shape;377;p8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438319" y="1080299"/>
            <a:ext cx="1160276" cy="724566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83"/>
          <p:cNvSpPr/>
          <p:nvPr/>
        </p:nvSpPr>
        <p:spPr>
          <a:xfrm>
            <a:off x="784576" y="1925696"/>
            <a:ext cx="2528697" cy="57924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021BA"/>
                </a:solidFill>
                <a:latin typeface="+mn-lt"/>
                <a:sym typeface="Arial"/>
              </a:rPr>
              <a:t>MDC</a:t>
            </a:r>
            <a:endParaRPr sz="1800" b="1">
              <a:solidFill>
                <a:srgbClr val="4021BA"/>
              </a:solidFill>
              <a:latin typeface="+mn-lt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tx1"/>
                </a:solidFill>
                <a:latin typeface="+mn-lt"/>
                <a:sym typeface="Arial"/>
              </a:rPr>
              <a:t>Machine Data Collector</a:t>
            </a:r>
            <a:endParaRPr sz="16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0" name="Google Shape;380;p83"/>
          <p:cNvSpPr txBox="1"/>
          <p:nvPr/>
        </p:nvSpPr>
        <p:spPr>
          <a:xfrm>
            <a:off x="3916203" y="1144528"/>
            <a:ext cx="1888708" cy="55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Black"/>
                <a:cs typeface="Roboto Black"/>
                <a:sym typeface="Roboto Black"/>
              </a:rPr>
              <a:t>QIoT</a:t>
            </a:r>
            <a:r>
              <a:rPr lang="en-US" sz="2400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Black"/>
                <a:cs typeface="Roboto Black"/>
                <a:sym typeface="Roboto Black"/>
              </a:rPr>
              <a:t> </a:t>
            </a:r>
            <a:r>
              <a:rPr lang="en-US" sz="24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Light"/>
                <a:cs typeface="Roboto Light"/>
                <a:sym typeface="Roboto Light"/>
              </a:rPr>
              <a:t>Suite</a:t>
            </a:r>
            <a:endParaRPr sz="2400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381" name="Google Shape;381;p83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1791" y="1140900"/>
            <a:ext cx="550696" cy="562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8DC4CCA6-98D7-468E-B1DD-3156DFCF372D}"/>
              </a:ext>
            </a:extLst>
          </p:cNvPr>
          <p:cNvGrpSpPr/>
          <p:nvPr/>
        </p:nvGrpSpPr>
        <p:grpSpPr>
          <a:xfrm>
            <a:off x="3152479" y="2034896"/>
            <a:ext cx="2839041" cy="2839041"/>
            <a:chOff x="3224005" y="1400253"/>
            <a:chExt cx="2839041" cy="2839041"/>
          </a:xfrm>
        </p:grpSpPr>
        <p:pic>
          <p:nvPicPr>
            <p:cNvPr id="39" name="圖片 38">
              <a:extLst>
                <a:ext uri="{FF2B5EF4-FFF2-40B4-BE49-F238E27FC236}">
                  <a16:creationId xmlns:a16="http://schemas.microsoft.com/office/drawing/2014/main" id="{7629DEFC-50BE-42A4-A3A9-11DC944E0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4005" y="1400253"/>
              <a:ext cx="2839041" cy="2839041"/>
            </a:xfrm>
            <a:prstGeom prst="rect">
              <a:avLst/>
            </a:prstGeom>
          </p:spPr>
        </p:pic>
        <p:pic>
          <p:nvPicPr>
            <p:cNvPr id="386" name="Google Shape;386;p83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68665" y="2035969"/>
              <a:ext cx="1549721" cy="9685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7" name="Google Shape;397;p83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8637" y="2642103"/>
            <a:ext cx="1085453" cy="57979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98" name="Google Shape;398;p83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3619" y="3292524"/>
            <a:ext cx="1055748" cy="67771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99" name="Google Shape;399;p83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202" y="1144031"/>
            <a:ext cx="815559" cy="512444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83"/>
          <p:cNvSpPr/>
          <p:nvPr/>
        </p:nvSpPr>
        <p:spPr>
          <a:xfrm>
            <a:off x="940929" y="3675499"/>
            <a:ext cx="11079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Font typeface="Arial"/>
              <a:buNone/>
            </a:pPr>
            <a:r>
              <a:rPr lang="en-US" sz="1600" b="1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工業設備</a:t>
            </a:r>
            <a:endParaRPr sz="1600" b="1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3" name="Google Shape;403;p83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3073" y="4176875"/>
            <a:ext cx="653285" cy="76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83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7066" y="4131142"/>
            <a:ext cx="605169" cy="859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83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8065" y="3876270"/>
            <a:ext cx="968598" cy="92746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06" name="Google Shape;406;p83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142" y="4185529"/>
            <a:ext cx="757071" cy="64022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4AD68F4-7AEA-4F1F-B95B-513D9B33576E}"/>
              </a:ext>
            </a:extLst>
          </p:cNvPr>
          <p:cNvSpPr/>
          <p:nvPr/>
        </p:nvSpPr>
        <p:spPr>
          <a:xfrm>
            <a:off x="3475628" y="3706042"/>
            <a:ext cx="1059360" cy="32791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OPC UA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38FBB647-8DFE-41BB-9458-6C51728ABCCC}"/>
              </a:ext>
            </a:extLst>
          </p:cNvPr>
          <p:cNvSpPr/>
          <p:nvPr/>
        </p:nvSpPr>
        <p:spPr>
          <a:xfrm>
            <a:off x="4609014" y="3706042"/>
            <a:ext cx="1059360" cy="32791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HTTP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046FCA53-4A56-411C-BCF7-82AC4E0955F5}"/>
              </a:ext>
            </a:extLst>
          </p:cNvPr>
          <p:cNvSpPr/>
          <p:nvPr/>
        </p:nvSpPr>
        <p:spPr>
          <a:xfrm>
            <a:off x="3475628" y="4087853"/>
            <a:ext cx="1059360" cy="32791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MQTT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4E9AD164-B557-4D70-925A-D6B9D0D78D7E}"/>
              </a:ext>
            </a:extLst>
          </p:cNvPr>
          <p:cNvSpPr/>
          <p:nvPr/>
        </p:nvSpPr>
        <p:spPr>
          <a:xfrm>
            <a:off x="4609014" y="4087853"/>
            <a:ext cx="1059360" cy="32791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CoAP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5BBA2542-6F8D-4F6C-9E6C-D0A3C7293279}"/>
              </a:ext>
            </a:extLst>
          </p:cNvPr>
          <p:cNvSpPr/>
          <p:nvPr/>
        </p:nvSpPr>
        <p:spPr>
          <a:xfrm>
            <a:off x="3475628" y="4450092"/>
            <a:ext cx="1059360" cy="32791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TCP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DF4133AA-F8EC-4A18-9EDE-CC649084B23C}"/>
              </a:ext>
            </a:extLst>
          </p:cNvPr>
          <p:cNvSpPr/>
          <p:nvPr/>
        </p:nvSpPr>
        <p:spPr>
          <a:xfrm>
            <a:off x="4609014" y="4450092"/>
            <a:ext cx="1059360" cy="32791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UDP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B1D6082E-EE5B-4881-9D54-66621490619B}"/>
              </a:ext>
            </a:extLst>
          </p:cNvPr>
          <p:cNvSpPr/>
          <p:nvPr/>
        </p:nvSpPr>
        <p:spPr>
          <a:xfrm>
            <a:off x="3493239" y="1856221"/>
            <a:ext cx="1059360" cy="327912"/>
          </a:xfrm>
          <a:prstGeom prst="rect">
            <a:avLst/>
          </a:prstGeom>
          <a:gradFill>
            <a:gsLst>
              <a:gs pos="50000">
                <a:srgbClr val="4021BA"/>
              </a:gs>
              <a:gs pos="0">
                <a:srgbClr val="26136D"/>
              </a:gs>
              <a:gs pos="100000">
                <a:srgbClr val="26136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4F78C9F4-299D-4269-BB08-22C1B5CF6311}"/>
              </a:ext>
            </a:extLst>
          </p:cNvPr>
          <p:cNvSpPr/>
          <p:nvPr/>
        </p:nvSpPr>
        <p:spPr>
          <a:xfrm>
            <a:off x="4614043" y="1856221"/>
            <a:ext cx="1059360" cy="327912"/>
          </a:xfrm>
          <a:prstGeom prst="rect">
            <a:avLst/>
          </a:prstGeom>
          <a:gradFill>
            <a:gsLst>
              <a:gs pos="50000">
                <a:srgbClr val="4021BA"/>
              </a:gs>
              <a:gs pos="0">
                <a:srgbClr val="26136D"/>
              </a:gs>
              <a:gs pos="100000">
                <a:srgbClr val="26136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sz="1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規則引擎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113D3D74-DFF9-45F9-88B2-5DBF22041598}"/>
              </a:ext>
            </a:extLst>
          </p:cNvPr>
          <p:cNvSpPr/>
          <p:nvPr/>
        </p:nvSpPr>
        <p:spPr>
          <a:xfrm>
            <a:off x="3493239" y="2238032"/>
            <a:ext cx="1059360" cy="327912"/>
          </a:xfrm>
          <a:prstGeom prst="rect">
            <a:avLst/>
          </a:prstGeom>
          <a:gradFill>
            <a:gsLst>
              <a:gs pos="50000">
                <a:srgbClr val="4021BA"/>
              </a:gs>
              <a:gs pos="0">
                <a:srgbClr val="26136D"/>
              </a:gs>
              <a:gs pos="100000">
                <a:srgbClr val="26136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sz="1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儀表板</a:t>
            </a: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BD40C334-A545-49FB-9D5D-719623602AAC}"/>
              </a:ext>
            </a:extLst>
          </p:cNvPr>
          <p:cNvSpPr/>
          <p:nvPr/>
        </p:nvSpPr>
        <p:spPr>
          <a:xfrm>
            <a:off x="4614043" y="2238032"/>
            <a:ext cx="1059360" cy="327912"/>
          </a:xfrm>
          <a:prstGeom prst="rect">
            <a:avLst/>
          </a:prstGeom>
          <a:gradFill>
            <a:gsLst>
              <a:gs pos="50000">
                <a:srgbClr val="4021BA"/>
              </a:gs>
              <a:gs pos="0">
                <a:srgbClr val="26136D"/>
              </a:gs>
              <a:gs pos="100000">
                <a:srgbClr val="26136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sz="1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管理介面</a:t>
            </a:r>
          </a:p>
        </p:txBody>
      </p:sp>
      <p:pic>
        <p:nvPicPr>
          <p:cNvPr id="388" name="Google Shape;388;p83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3679" y="2203087"/>
            <a:ext cx="1601033" cy="160098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400;p83">
            <a:extLst>
              <a:ext uri="{FF2B5EF4-FFF2-40B4-BE49-F238E27FC236}">
                <a16:creationId xmlns:a16="http://schemas.microsoft.com/office/drawing/2014/main" id="{670436EC-FF66-4664-82BB-BB9FF71F4450}"/>
              </a:ext>
            </a:extLst>
          </p:cNvPr>
          <p:cNvSpPr/>
          <p:nvPr/>
        </p:nvSpPr>
        <p:spPr>
          <a:xfrm>
            <a:off x="5984696" y="3675499"/>
            <a:ext cx="15223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zh-TW" altLang="en-US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物聯網感測器</a:t>
            </a:r>
          </a:p>
          <a:p>
            <a:r>
              <a:rPr lang="zh-TW" altLang="en-US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和周邊設備</a:t>
            </a:r>
          </a:p>
        </p:txBody>
      </p:sp>
      <p:sp>
        <p:nvSpPr>
          <p:cNvPr id="64" name="Google Shape;379;p83">
            <a:extLst>
              <a:ext uri="{FF2B5EF4-FFF2-40B4-BE49-F238E27FC236}">
                <a16:creationId xmlns:a16="http://schemas.microsoft.com/office/drawing/2014/main" id="{C5C6AA91-C5CE-44D6-9F0B-F547975529E6}"/>
              </a:ext>
            </a:extLst>
          </p:cNvPr>
          <p:cNvSpPr/>
          <p:nvPr/>
        </p:nvSpPr>
        <p:spPr>
          <a:xfrm>
            <a:off x="5929314" y="1779482"/>
            <a:ext cx="2450053" cy="57924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altLang="zh-TW" sz="1800" b="1" err="1">
                <a:solidFill>
                  <a:srgbClr val="4021BA"/>
                </a:solidFill>
                <a:latin typeface="+mn-lt"/>
              </a:rPr>
              <a:t>LoRaWAN</a:t>
            </a:r>
            <a:endParaRPr lang="en-US" altLang="zh-TW" sz="1800" b="1">
              <a:solidFill>
                <a:srgbClr val="4021BA"/>
              </a:solidFill>
              <a:latin typeface="+mn-lt"/>
            </a:endParaRPr>
          </a:p>
          <a:p>
            <a:pPr algn="ctr"/>
            <a:r>
              <a:rPr lang="zh-TW" altLang="en-US" sz="1800" b="1">
                <a:solidFill>
                  <a:srgbClr val="4021BA"/>
                </a:solidFill>
                <a:latin typeface="Microsoft JhengHei"/>
                <a:ea typeface="Microsoft JhengHei"/>
              </a:rPr>
              <a:t>網路伺服器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12;p84">
            <a:extLst>
              <a:ext uri="{FF2B5EF4-FFF2-40B4-BE49-F238E27FC236}">
                <a16:creationId xmlns:a16="http://schemas.microsoft.com/office/drawing/2014/main" id="{80EC652D-0425-4D10-8CB2-24485E52C45C}"/>
              </a:ext>
            </a:extLst>
          </p:cNvPr>
          <p:cNvSpPr txBox="1">
            <a:spLocks/>
          </p:cNvSpPr>
          <p:nvPr/>
        </p:nvSpPr>
        <p:spPr>
          <a:xfrm>
            <a:off x="395286" y="596900"/>
            <a:ext cx="6005513" cy="1403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簡單部署，容易蒐集，快速搞定 </a:t>
            </a: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IIoT</a:t>
            </a: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開發應用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CE60882-3EBE-49A7-A4B8-32E2855E208C}"/>
              </a:ext>
            </a:extLst>
          </p:cNvPr>
          <p:cNvSpPr/>
          <p:nvPr/>
        </p:nvSpPr>
        <p:spPr>
          <a:xfrm>
            <a:off x="395287" y="3448634"/>
            <a:ext cx="3824288" cy="428625"/>
          </a:xfrm>
          <a:prstGeom prst="rect">
            <a:avLst/>
          </a:prstGeom>
          <a:gradFill>
            <a:gsLst>
              <a:gs pos="50000">
                <a:srgbClr val="4021BA"/>
              </a:gs>
              <a:gs pos="0">
                <a:srgbClr val="26136D"/>
              </a:gs>
              <a:gs pos="100000">
                <a:srgbClr val="26136C"/>
              </a:gs>
            </a:gsLst>
            <a:lin ang="5400000" scaled="1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Google Shape;413;p84">
            <a:extLst>
              <a:ext uri="{FF2B5EF4-FFF2-40B4-BE49-F238E27FC236}">
                <a16:creationId xmlns:a16="http://schemas.microsoft.com/office/drawing/2014/main" id="{97678785-F779-4C6C-82A3-77828B6219C5}"/>
              </a:ext>
            </a:extLst>
          </p:cNvPr>
          <p:cNvSpPr txBox="1">
            <a:spLocks/>
          </p:cNvSpPr>
          <p:nvPr/>
        </p:nvSpPr>
        <p:spPr>
          <a:xfrm>
            <a:off x="395286" y="1889125"/>
            <a:ext cx="3700464" cy="2711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600">
              <a:lnSpc>
                <a:spcPct val="150000"/>
              </a:lnSpc>
              <a:spcBef>
                <a:spcPts val="400"/>
              </a:spcBef>
              <a:buClrTx/>
              <a:buSzPct val="100000"/>
            </a:pPr>
            <a:r>
              <a:rPr lang="en-US" sz="1600" b="1" err="1">
                <a:solidFill>
                  <a:schemeClr val="bg1">
                    <a:lumMod val="50000"/>
                  </a:schemeClr>
                </a:solidFill>
              </a:rPr>
              <a:t>QIoT</a:t>
            </a: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 Suite </a:t>
            </a: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</a:rPr>
              <a:t>基本介紹</a:t>
            </a:r>
          </a:p>
          <a:p>
            <a:pPr marL="101600">
              <a:lnSpc>
                <a:spcPct val="150000"/>
              </a:lnSpc>
              <a:buClrTx/>
              <a:buSzPct val="100000"/>
            </a:pPr>
            <a:r>
              <a:rPr lang="en-US" sz="1600" b="1" err="1">
                <a:solidFill>
                  <a:schemeClr val="bg1">
                    <a:lumMod val="50000"/>
                  </a:schemeClr>
                </a:solidFill>
              </a:rPr>
              <a:t>QIoT</a:t>
            </a: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 Suite </a:t>
            </a: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</a:rPr>
              <a:t>進入 </a:t>
            </a:r>
            <a:r>
              <a:rPr lang="en-US" sz="1600" b="1" err="1">
                <a:solidFill>
                  <a:schemeClr val="bg1">
                    <a:lumMod val="50000"/>
                  </a:schemeClr>
                </a:solidFill>
              </a:rPr>
              <a:t>IIoT</a:t>
            </a: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</a:rPr>
              <a:t>的動機</a:t>
            </a:r>
          </a:p>
          <a:p>
            <a:pPr marL="101600">
              <a:lnSpc>
                <a:spcPct val="150000"/>
              </a:lnSpc>
              <a:buClrTx/>
              <a:buSzPct val="100000"/>
            </a:pP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</a:rPr>
              <a:t>如何使用 </a:t>
            </a:r>
            <a:r>
              <a:rPr lang="en-US" sz="1600" b="1" err="1">
                <a:solidFill>
                  <a:schemeClr val="bg1">
                    <a:lumMod val="50000"/>
                  </a:schemeClr>
                </a:solidFill>
              </a:rPr>
              <a:t>QIoT</a:t>
            </a: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 Suite </a:t>
            </a: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</a:rPr>
              <a:t>搭配 </a:t>
            </a: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OPC UA </a:t>
            </a: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</a:rPr>
              <a:t>通訊協定</a:t>
            </a:r>
          </a:p>
          <a:p>
            <a:pPr marL="101600">
              <a:lnSpc>
                <a:spcPct val="150000"/>
              </a:lnSpc>
              <a:buClrTx/>
              <a:buSzPct val="100000"/>
            </a:pPr>
            <a:r>
              <a:rPr lang="en-US" sz="1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QIoT</a:t>
            </a: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Suite </a:t>
            </a:r>
            <a:r>
              <a:rPr lang="zh-TW" alt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應用教學</a:t>
            </a:r>
          </a:p>
          <a:p>
            <a:pPr marL="101600">
              <a:lnSpc>
                <a:spcPct val="150000"/>
              </a:lnSpc>
              <a:buClrTx/>
              <a:buSzPct val="100000"/>
            </a:pP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COMPUTEX </a:t>
            </a: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</a:rPr>
              <a:t>採訪影片</a:t>
            </a:r>
          </a:p>
          <a:p>
            <a:pPr marL="101600">
              <a:lnSpc>
                <a:spcPct val="150000"/>
              </a:lnSpc>
              <a:buClrTx/>
              <a:buSzPct val="100000"/>
            </a:pP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</a:rPr>
              <a:t>成功案例分享</a:t>
            </a:r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49F7168F-ED25-4D8A-A896-14C2D207ACB3}"/>
              </a:ext>
            </a:extLst>
          </p:cNvPr>
          <p:cNvSpPr/>
          <p:nvPr/>
        </p:nvSpPr>
        <p:spPr>
          <a:xfrm rot="12892102">
            <a:off x="4014788" y="3695371"/>
            <a:ext cx="409575" cy="363779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7565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12;p84">
            <a:extLst>
              <a:ext uri="{FF2B5EF4-FFF2-40B4-BE49-F238E27FC236}">
                <a16:creationId xmlns:a16="http://schemas.microsoft.com/office/drawing/2014/main" id="{80EC652D-0425-4D10-8CB2-24485E52C45C}"/>
              </a:ext>
            </a:extLst>
          </p:cNvPr>
          <p:cNvSpPr txBox="1">
            <a:spLocks/>
          </p:cNvSpPr>
          <p:nvPr/>
        </p:nvSpPr>
        <p:spPr>
          <a:xfrm>
            <a:off x="395286" y="596900"/>
            <a:ext cx="6005513" cy="1403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簡單部署，容易蒐集，快速搞定 </a:t>
            </a: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IIoT</a:t>
            </a: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開發應用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CE60882-3EBE-49A7-A4B8-32E2855E208C}"/>
              </a:ext>
            </a:extLst>
          </p:cNvPr>
          <p:cNvSpPr/>
          <p:nvPr/>
        </p:nvSpPr>
        <p:spPr>
          <a:xfrm>
            <a:off x="395287" y="3832614"/>
            <a:ext cx="3824288" cy="428625"/>
          </a:xfrm>
          <a:prstGeom prst="rect">
            <a:avLst/>
          </a:prstGeom>
          <a:gradFill>
            <a:gsLst>
              <a:gs pos="50000">
                <a:srgbClr val="4021BA"/>
              </a:gs>
              <a:gs pos="0">
                <a:srgbClr val="26136D"/>
              </a:gs>
              <a:gs pos="100000">
                <a:srgbClr val="26136C"/>
              </a:gs>
            </a:gsLst>
            <a:lin ang="5400000" scaled="1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Google Shape;413;p84">
            <a:extLst>
              <a:ext uri="{FF2B5EF4-FFF2-40B4-BE49-F238E27FC236}">
                <a16:creationId xmlns:a16="http://schemas.microsoft.com/office/drawing/2014/main" id="{97678785-F779-4C6C-82A3-77828B6219C5}"/>
              </a:ext>
            </a:extLst>
          </p:cNvPr>
          <p:cNvSpPr txBox="1">
            <a:spLocks/>
          </p:cNvSpPr>
          <p:nvPr/>
        </p:nvSpPr>
        <p:spPr>
          <a:xfrm>
            <a:off x="395286" y="1889125"/>
            <a:ext cx="3700464" cy="2711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600">
              <a:lnSpc>
                <a:spcPct val="150000"/>
              </a:lnSpc>
              <a:spcBef>
                <a:spcPts val="400"/>
              </a:spcBef>
              <a:buClrTx/>
              <a:buSzPct val="100000"/>
            </a:pPr>
            <a:r>
              <a:rPr lang="en-US" sz="1600" b="1" err="1">
                <a:solidFill>
                  <a:schemeClr val="bg1">
                    <a:lumMod val="50000"/>
                  </a:schemeClr>
                </a:solidFill>
              </a:rPr>
              <a:t>QIoT</a:t>
            </a: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 Suite </a:t>
            </a: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</a:rPr>
              <a:t>基本介紹</a:t>
            </a:r>
          </a:p>
          <a:p>
            <a:pPr marL="101600">
              <a:lnSpc>
                <a:spcPct val="150000"/>
              </a:lnSpc>
              <a:buClrTx/>
              <a:buSzPct val="100000"/>
            </a:pPr>
            <a:r>
              <a:rPr lang="en-US" sz="1600" b="1" err="1">
                <a:solidFill>
                  <a:schemeClr val="bg1">
                    <a:lumMod val="50000"/>
                  </a:schemeClr>
                </a:solidFill>
              </a:rPr>
              <a:t>QIoT</a:t>
            </a: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 Suite </a:t>
            </a: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</a:rPr>
              <a:t>進入 </a:t>
            </a:r>
            <a:r>
              <a:rPr lang="en-US" sz="1600" b="1" err="1">
                <a:solidFill>
                  <a:schemeClr val="bg1">
                    <a:lumMod val="50000"/>
                  </a:schemeClr>
                </a:solidFill>
              </a:rPr>
              <a:t>IIoT</a:t>
            </a: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</a:rPr>
              <a:t>的動機</a:t>
            </a:r>
          </a:p>
          <a:p>
            <a:pPr marL="101600">
              <a:lnSpc>
                <a:spcPct val="150000"/>
              </a:lnSpc>
              <a:buClrTx/>
              <a:buSzPct val="100000"/>
            </a:pP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</a:rPr>
              <a:t>如何使用 </a:t>
            </a:r>
            <a:r>
              <a:rPr lang="en-US" sz="1600" b="1" err="1">
                <a:solidFill>
                  <a:schemeClr val="bg1">
                    <a:lumMod val="50000"/>
                  </a:schemeClr>
                </a:solidFill>
              </a:rPr>
              <a:t>QIoT</a:t>
            </a: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 Suite </a:t>
            </a: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</a:rPr>
              <a:t>搭配 </a:t>
            </a: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OPC UA </a:t>
            </a: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</a:rPr>
              <a:t>通訊協定</a:t>
            </a:r>
          </a:p>
          <a:p>
            <a:pPr marL="101600">
              <a:lnSpc>
                <a:spcPct val="150000"/>
              </a:lnSpc>
              <a:buClrTx/>
              <a:buSzPct val="100000"/>
            </a:pPr>
            <a:r>
              <a:rPr lang="en-US" sz="1600" b="1" err="1">
                <a:solidFill>
                  <a:schemeClr val="bg1">
                    <a:lumMod val="50000"/>
                  </a:schemeClr>
                </a:solidFill>
              </a:rPr>
              <a:t>QIoT</a:t>
            </a: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 Suite </a:t>
            </a: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</a:rPr>
              <a:t>應用教學</a:t>
            </a:r>
          </a:p>
          <a:p>
            <a:pPr marL="101600">
              <a:lnSpc>
                <a:spcPct val="150000"/>
              </a:lnSpc>
              <a:buClrTx/>
              <a:buSzPct val="100000"/>
            </a:pP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COMPUTEX </a:t>
            </a:r>
            <a:r>
              <a:rPr lang="zh-TW" alt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採訪影片</a:t>
            </a:r>
          </a:p>
          <a:p>
            <a:pPr marL="101600">
              <a:lnSpc>
                <a:spcPct val="150000"/>
              </a:lnSpc>
              <a:buClrTx/>
              <a:buSzPct val="100000"/>
            </a:pP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</a:rPr>
              <a:t>成功案例分享</a:t>
            </a:r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49F7168F-ED25-4D8A-A896-14C2D207ACB3}"/>
              </a:ext>
            </a:extLst>
          </p:cNvPr>
          <p:cNvSpPr/>
          <p:nvPr/>
        </p:nvSpPr>
        <p:spPr>
          <a:xfrm rot="12892102">
            <a:off x="4014788" y="4079351"/>
            <a:ext cx="409575" cy="363779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0346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03"/>
          <p:cNvSpPr txBox="1">
            <a:spLocks noGrp="1"/>
          </p:cNvSpPr>
          <p:nvPr>
            <p:ph type="ctrTitle" idx="4294967295"/>
          </p:nvPr>
        </p:nvSpPr>
        <p:spPr>
          <a:xfrm>
            <a:off x="3228975" y="3251200"/>
            <a:ext cx="2743200" cy="673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b="1">
                <a:solidFill>
                  <a:srgbClr val="00E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採 訪 影 片</a:t>
            </a:r>
          </a:p>
        </p:txBody>
      </p:sp>
      <p:sp>
        <p:nvSpPr>
          <p:cNvPr id="657" name="Google Shape;657;p103"/>
          <p:cNvSpPr txBox="1"/>
          <p:nvPr/>
        </p:nvSpPr>
        <p:spPr>
          <a:xfrm>
            <a:off x="2892687" y="5259525"/>
            <a:ext cx="3358625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09E0F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https://www.youtube.com/watch?v=zzEYK4jBMwc</a:t>
            </a:r>
            <a:endParaRPr>
              <a:solidFill>
                <a:srgbClr val="09E0FA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12;p84">
            <a:extLst>
              <a:ext uri="{FF2B5EF4-FFF2-40B4-BE49-F238E27FC236}">
                <a16:creationId xmlns:a16="http://schemas.microsoft.com/office/drawing/2014/main" id="{80EC652D-0425-4D10-8CB2-24485E52C45C}"/>
              </a:ext>
            </a:extLst>
          </p:cNvPr>
          <p:cNvSpPr txBox="1">
            <a:spLocks/>
          </p:cNvSpPr>
          <p:nvPr/>
        </p:nvSpPr>
        <p:spPr>
          <a:xfrm>
            <a:off x="395286" y="596900"/>
            <a:ext cx="6005513" cy="1403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簡單部署，容易蒐集，快速搞定 </a:t>
            </a: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IIoT</a:t>
            </a: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開發應用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CE60882-3EBE-49A7-A4B8-32E2855E208C}"/>
              </a:ext>
            </a:extLst>
          </p:cNvPr>
          <p:cNvSpPr/>
          <p:nvPr/>
        </p:nvSpPr>
        <p:spPr>
          <a:xfrm>
            <a:off x="395287" y="4204089"/>
            <a:ext cx="3824288" cy="428625"/>
          </a:xfrm>
          <a:prstGeom prst="rect">
            <a:avLst/>
          </a:prstGeom>
          <a:gradFill>
            <a:gsLst>
              <a:gs pos="50000">
                <a:srgbClr val="4021BA"/>
              </a:gs>
              <a:gs pos="0">
                <a:srgbClr val="26136D"/>
              </a:gs>
              <a:gs pos="100000">
                <a:srgbClr val="26136C"/>
              </a:gs>
            </a:gsLst>
            <a:lin ang="5400000" scaled="1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Google Shape;413;p84">
            <a:extLst>
              <a:ext uri="{FF2B5EF4-FFF2-40B4-BE49-F238E27FC236}">
                <a16:creationId xmlns:a16="http://schemas.microsoft.com/office/drawing/2014/main" id="{97678785-F779-4C6C-82A3-77828B6219C5}"/>
              </a:ext>
            </a:extLst>
          </p:cNvPr>
          <p:cNvSpPr txBox="1">
            <a:spLocks/>
          </p:cNvSpPr>
          <p:nvPr/>
        </p:nvSpPr>
        <p:spPr>
          <a:xfrm>
            <a:off x="395286" y="1889125"/>
            <a:ext cx="3700464" cy="2711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600">
              <a:lnSpc>
                <a:spcPct val="150000"/>
              </a:lnSpc>
              <a:spcBef>
                <a:spcPts val="400"/>
              </a:spcBef>
              <a:buClrTx/>
              <a:buSzPct val="100000"/>
            </a:pPr>
            <a:r>
              <a:rPr lang="en-US" sz="1600" b="1" err="1">
                <a:solidFill>
                  <a:schemeClr val="bg1">
                    <a:lumMod val="50000"/>
                  </a:schemeClr>
                </a:solidFill>
              </a:rPr>
              <a:t>QIoT</a:t>
            </a: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 Suite </a:t>
            </a: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</a:rPr>
              <a:t>基本介紹</a:t>
            </a:r>
          </a:p>
          <a:p>
            <a:pPr marL="101600">
              <a:lnSpc>
                <a:spcPct val="150000"/>
              </a:lnSpc>
              <a:buClrTx/>
              <a:buSzPct val="100000"/>
            </a:pPr>
            <a:r>
              <a:rPr lang="en-US" sz="1600" b="1" err="1">
                <a:solidFill>
                  <a:schemeClr val="bg1">
                    <a:lumMod val="50000"/>
                  </a:schemeClr>
                </a:solidFill>
              </a:rPr>
              <a:t>QIoT</a:t>
            </a: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 Suite </a:t>
            </a: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</a:rPr>
              <a:t>進入 </a:t>
            </a:r>
            <a:r>
              <a:rPr lang="en-US" sz="1600" b="1" err="1">
                <a:solidFill>
                  <a:schemeClr val="bg1">
                    <a:lumMod val="50000"/>
                  </a:schemeClr>
                </a:solidFill>
              </a:rPr>
              <a:t>IIoT</a:t>
            </a: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</a:rPr>
              <a:t>的動機</a:t>
            </a:r>
          </a:p>
          <a:p>
            <a:pPr marL="101600">
              <a:lnSpc>
                <a:spcPct val="150000"/>
              </a:lnSpc>
              <a:buClrTx/>
              <a:buSzPct val="100000"/>
            </a:pP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</a:rPr>
              <a:t>如何使用 </a:t>
            </a:r>
            <a:r>
              <a:rPr lang="en-US" sz="1600" b="1" err="1">
                <a:solidFill>
                  <a:schemeClr val="bg1">
                    <a:lumMod val="50000"/>
                  </a:schemeClr>
                </a:solidFill>
              </a:rPr>
              <a:t>QIoT</a:t>
            </a: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 Suite </a:t>
            </a: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</a:rPr>
              <a:t>搭配 </a:t>
            </a: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OPC UA </a:t>
            </a: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</a:rPr>
              <a:t>通訊協定</a:t>
            </a:r>
          </a:p>
          <a:p>
            <a:pPr marL="101600">
              <a:lnSpc>
                <a:spcPct val="150000"/>
              </a:lnSpc>
              <a:buClrTx/>
              <a:buSzPct val="100000"/>
            </a:pPr>
            <a:r>
              <a:rPr lang="en-US" sz="1600" b="1" err="1">
                <a:solidFill>
                  <a:schemeClr val="bg1">
                    <a:lumMod val="50000"/>
                  </a:schemeClr>
                </a:solidFill>
              </a:rPr>
              <a:t>QIoT</a:t>
            </a: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 Suite </a:t>
            </a: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</a:rPr>
              <a:t>應用教學</a:t>
            </a:r>
          </a:p>
          <a:p>
            <a:pPr marL="101600">
              <a:lnSpc>
                <a:spcPct val="150000"/>
              </a:lnSpc>
              <a:buClrTx/>
              <a:buSzPct val="100000"/>
            </a:pP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COMPUTEX </a:t>
            </a: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</a:rPr>
              <a:t>採訪影片</a:t>
            </a:r>
          </a:p>
          <a:p>
            <a:pPr marL="101600">
              <a:lnSpc>
                <a:spcPct val="150000"/>
              </a:lnSpc>
              <a:buClrTx/>
              <a:buSzPct val="100000"/>
            </a:pPr>
            <a:r>
              <a:rPr lang="zh-TW" alt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成功案例分享</a:t>
            </a:r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49F7168F-ED25-4D8A-A896-14C2D207ACB3}"/>
              </a:ext>
            </a:extLst>
          </p:cNvPr>
          <p:cNvSpPr/>
          <p:nvPr/>
        </p:nvSpPr>
        <p:spPr>
          <a:xfrm rot="12892102">
            <a:off x="4014788" y="4450826"/>
            <a:ext cx="409575" cy="363779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2617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圓角 8">
            <a:extLst>
              <a:ext uri="{FF2B5EF4-FFF2-40B4-BE49-F238E27FC236}">
                <a16:creationId xmlns:a16="http://schemas.microsoft.com/office/drawing/2014/main" id="{84D9695F-D525-4932-ACDE-5A94A3198475}"/>
              </a:ext>
            </a:extLst>
          </p:cNvPr>
          <p:cNvSpPr/>
          <p:nvPr/>
        </p:nvSpPr>
        <p:spPr>
          <a:xfrm>
            <a:off x="647700" y="3409420"/>
            <a:ext cx="3621316" cy="896618"/>
          </a:xfrm>
          <a:prstGeom prst="roundRect">
            <a:avLst>
              <a:gd name="adj" fmla="val 0"/>
            </a:avLst>
          </a:prstGeom>
          <a:gradFill>
            <a:gsLst>
              <a:gs pos="50000">
                <a:srgbClr val="09E0FA"/>
              </a:gs>
              <a:gs pos="10000">
                <a:srgbClr val="26136D"/>
              </a:gs>
              <a:gs pos="90000">
                <a:srgbClr val="26136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解決方案</a:t>
            </a:r>
            <a:endParaRPr lang="en-US" altLang="zh-TW" sz="2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algn="ctr"/>
            <a:r>
              <a:rPr lang="nn-NO" altLang="zh-TW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JhengHei"/>
              </a:rPr>
              <a:t>QNAP TVS-471 + </a:t>
            </a:r>
            <a:r>
              <a:rPr lang="nn-NO" altLang="zh-TW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JhengHei"/>
                <a:sym typeface="Roboto Black"/>
              </a:rPr>
              <a:t>QIoT </a:t>
            </a:r>
            <a:r>
              <a:rPr lang="nn-NO" altLang="zh-TW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JhengHei"/>
                <a:sym typeface="Roboto Light"/>
              </a:rPr>
              <a:t>Suite</a:t>
            </a:r>
            <a:endParaRPr lang="nn-NO" altLang="zh-TW" sz="1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JhengHei"/>
            </a:endParaRPr>
          </a:p>
        </p:txBody>
      </p:sp>
      <p:sp>
        <p:nvSpPr>
          <p:cNvPr id="671" name="Google Shape;671;p105"/>
          <p:cNvSpPr txBox="1">
            <a:spLocks noGrp="1"/>
          </p:cNvSpPr>
          <p:nvPr>
            <p:ph type="body" idx="1"/>
          </p:nvPr>
        </p:nvSpPr>
        <p:spPr>
          <a:xfrm>
            <a:off x="628650" y="1064558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9070" lvl="0" indent="-179070" algn="l" rtl="0">
              <a:spcBef>
                <a:spcPts val="0"/>
              </a:spcBef>
              <a:spcAft>
                <a:spcPts val="0"/>
              </a:spcAft>
              <a:buClrTx/>
              <a:buSzPts val="2000"/>
              <a:buChar char="•"/>
            </a:pPr>
            <a:r>
              <a:rPr lang="zh-TW" altLang="en-US" sz="2000" b="1">
                <a:solidFill>
                  <a:srgbClr val="0070C0"/>
                </a:solidFill>
                <a:latin typeface="Microsoft JhengHei"/>
                <a:ea typeface="Arial"/>
                <a:cs typeface="Arial"/>
                <a:sym typeface="Arial"/>
              </a:rPr>
              <a:t>誠德科技股份有限公司 </a:t>
            </a:r>
            <a:endParaRPr lang="zh-TW" altLang="en-US" sz="2000">
              <a:solidFill>
                <a:srgbClr val="0070C0"/>
              </a:solidFill>
              <a:latin typeface="Microsoft JhengHei"/>
            </a:endParaRPr>
          </a:p>
          <a:p>
            <a:pPr marL="179070" lvl="0" indent="-179070" algn="l" rtl="0">
              <a:spcBef>
                <a:spcPts val="400"/>
              </a:spcBef>
              <a:spcAft>
                <a:spcPts val="0"/>
              </a:spcAft>
              <a:buClrTx/>
              <a:buSzPts val="2000"/>
              <a:buChar char="•"/>
            </a:pPr>
            <a:r>
              <a:rPr lang="zh-TW" altLang="en-US" sz="2000" b="1">
                <a:solidFill>
                  <a:srgbClr val="0070C0"/>
                </a:solidFill>
                <a:latin typeface="Microsoft JhengHei"/>
                <a:ea typeface="Arial"/>
                <a:cs typeface="Arial"/>
                <a:sym typeface="Arial"/>
              </a:rPr>
              <a:t>新北市政府教育局</a:t>
            </a:r>
            <a:endParaRPr lang="zh-TW" altLang="en-US" sz="2000" b="1">
              <a:solidFill>
                <a:srgbClr val="0070C0"/>
              </a:solidFill>
              <a:latin typeface="Microsoft JhengHei"/>
              <a:ea typeface="Arial"/>
              <a:cs typeface="Arial"/>
            </a:endParaRPr>
          </a:p>
          <a:p>
            <a:pPr marL="179070" lvl="0" indent="-179070" algn="l" rtl="0">
              <a:spcBef>
                <a:spcPts val="400"/>
              </a:spcBef>
              <a:spcAft>
                <a:spcPts val="0"/>
              </a:spcAft>
              <a:buClrTx/>
              <a:buSzPts val="2000"/>
              <a:buChar char="•"/>
            </a:pPr>
            <a:r>
              <a:rPr lang="zh-TW" altLang="en-US" sz="2000" b="1">
                <a:solidFill>
                  <a:srgbClr val="0070C0"/>
                </a:solidFill>
                <a:latin typeface="Microsoft JhengHei"/>
                <a:ea typeface="Arial"/>
                <a:cs typeface="Arial"/>
                <a:sym typeface="Arial"/>
              </a:rPr>
              <a:t>需求背景</a:t>
            </a:r>
            <a:endParaRPr lang="zh-TW" altLang="en-US" sz="2000" b="1">
              <a:solidFill>
                <a:srgbClr val="0070C0"/>
              </a:solidFill>
              <a:latin typeface="Microsoft JhengHei"/>
              <a:ea typeface="Arial"/>
              <a:cs typeface="Arial"/>
            </a:endParaRPr>
          </a:p>
          <a:p>
            <a:pPr marL="361950" lvl="1" indent="-180975" algn="l" rtl="0">
              <a:spcBef>
                <a:spcPts val="280"/>
              </a:spcBef>
              <a:spcAft>
                <a:spcPts val="0"/>
              </a:spcAft>
              <a:buClr>
                <a:srgbClr val="080059"/>
              </a:buClr>
              <a:buSzPts val="1120"/>
              <a:buFont typeface="Wingdings" panose="05000000000000000000" pitchFamily="2" charset="2"/>
              <a:buChar char="Ø"/>
            </a:pPr>
            <a:r>
              <a:rPr lang="en-US" sz="1400" b="1" err="1">
                <a:solidFill>
                  <a:schemeClr val="tx1"/>
                </a:solidFill>
                <a:latin typeface="+mn-lt"/>
                <a:ea typeface="Microsoft JhengHei"/>
                <a:cs typeface="Microsoft JhengHei"/>
                <a:sym typeface="Microsoft JhengHei"/>
              </a:rPr>
              <a:t>一個用於連接多個電源相關</a:t>
            </a:r>
            <a:r>
              <a:rPr lang="en-US" sz="1400" b="1">
                <a:solidFill>
                  <a:schemeClr val="tx1"/>
                </a:solidFill>
                <a:latin typeface="+mn-lt"/>
                <a:ea typeface="Microsoft JhengHei"/>
                <a:cs typeface="Microsoft JhengHei"/>
                <a:sym typeface="Microsoft JhengHei"/>
              </a:rPr>
              <a:t> IoT </a:t>
            </a:r>
            <a:r>
              <a:rPr lang="en-US" sz="1400" b="1" err="1">
                <a:solidFill>
                  <a:schemeClr val="tx1"/>
                </a:solidFill>
                <a:latin typeface="+mn-lt"/>
                <a:ea typeface="Microsoft JhengHei"/>
                <a:cs typeface="Microsoft JhengHei"/>
                <a:sym typeface="Microsoft JhengHei"/>
              </a:rPr>
              <a:t>感測器的物聯網平台</a:t>
            </a:r>
            <a:endParaRPr sz="1400" b="1">
              <a:solidFill>
                <a:schemeClr val="tx1"/>
              </a:solidFill>
              <a:latin typeface="+mn-lt"/>
              <a:ea typeface="Microsoft JhengHei"/>
              <a:cs typeface="Microsoft JhengHei"/>
              <a:sym typeface="Microsoft JhengHei"/>
            </a:endParaRPr>
          </a:p>
          <a:p>
            <a:pPr marL="361950" lvl="1" indent="-180975" algn="l" rtl="0">
              <a:spcBef>
                <a:spcPts val="280"/>
              </a:spcBef>
              <a:spcAft>
                <a:spcPts val="0"/>
              </a:spcAft>
              <a:buClr>
                <a:srgbClr val="080059"/>
              </a:buClr>
              <a:buSzPts val="1120"/>
              <a:buFont typeface="Wingdings" panose="05000000000000000000" pitchFamily="2" charset="2"/>
              <a:buChar char="Ø"/>
            </a:pPr>
            <a:r>
              <a:rPr lang="en-US" sz="1400" b="1" err="1">
                <a:solidFill>
                  <a:schemeClr val="tx1"/>
                </a:solidFill>
                <a:latin typeface="+mn-lt"/>
                <a:ea typeface="Microsoft JhengHei"/>
                <a:cs typeface="Microsoft JhengHei"/>
                <a:sym typeface="Microsoft JhengHei"/>
              </a:rPr>
              <a:t>擁有儲存大量電力數據的儲存空間</a:t>
            </a:r>
            <a:endParaRPr sz="1400" b="1">
              <a:solidFill>
                <a:schemeClr val="tx1"/>
              </a:solidFill>
              <a:latin typeface="+mn-lt"/>
              <a:ea typeface="Microsoft JhengHei"/>
              <a:cs typeface="Microsoft JhengHei"/>
              <a:sym typeface="Microsoft JhengHei"/>
            </a:endParaRPr>
          </a:p>
          <a:p>
            <a:pPr marL="361950" lvl="1" indent="-180975" algn="l" rtl="0">
              <a:spcBef>
                <a:spcPts val="280"/>
              </a:spcBef>
              <a:spcAft>
                <a:spcPts val="0"/>
              </a:spcAft>
              <a:buClr>
                <a:srgbClr val="080059"/>
              </a:buClr>
              <a:buSzPts val="1120"/>
              <a:buFont typeface="Wingdings" panose="05000000000000000000" pitchFamily="2" charset="2"/>
              <a:buChar char="Ø"/>
            </a:pPr>
            <a:r>
              <a:rPr lang="en-US" sz="1400" b="1" err="1">
                <a:solidFill>
                  <a:schemeClr val="tx1"/>
                </a:solidFill>
                <a:latin typeface="+mn-lt"/>
                <a:ea typeface="Microsoft JhengHei"/>
                <a:cs typeface="Microsoft JhengHei"/>
                <a:sym typeface="Microsoft JhengHei"/>
              </a:rPr>
              <a:t>用於資料清洗與分析的規則引擎</a:t>
            </a:r>
            <a:endParaRPr sz="1400" b="1">
              <a:solidFill>
                <a:schemeClr val="tx1"/>
              </a:solidFill>
              <a:latin typeface="+mn-lt"/>
              <a:ea typeface="Microsoft JhengHei"/>
              <a:cs typeface="Microsoft JhengHei"/>
              <a:sym typeface="Microsoft JhengHei"/>
            </a:endParaRPr>
          </a:p>
          <a:p>
            <a:pPr marL="361950" lvl="1" indent="-180975" algn="l" rtl="0">
              <a:spcBef>
                <a:spcPts val="280"/>
              </a:spcBef>
              <a:spcAft>
                <a:spcPts val="0"/>
              </a:spcAft>
              <a:buClr>
                <a:srgbClr val="080059"/>
              </a:buClr>
              <a:buSzPts val="1120"/>
              <a:buFont typeface="Wingdings" panose="05000000000000000000" pitchFamily="2" charset="2"/>
              <a:buChar char="Ø"/>
            </a:pPr>
            <a:r>
              <a:rPr lang="en-US" sz="1400" b="1" err="1">
                <a:solidFill>
                  <a:schemeClr val="tx1"/>
                </a:solidFill>
                <a:latin typeface="+mn-lt"/>
                <a:ea typeface="Microsoft JhengHei"/>
                <a:cs typeface="Microsoft JhengHei"/>
                <a:sym typeface="Microsoft JhengHei"/>
              </a:rPr>
              <a:t>可視化物聯網感測器資料的儀表板</a:t>
            </a:r>
            <a:endParaRPr lang="en-US" sz="1400" b="1">
              <a:solidFill>
                <a:schemeClr val="tx1"/>
              </a:solidFill>
              <a:latin typeface="+mn-lt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673" name="Google Shape;673;p105" descr="https://lh4.googleusercontent.com/GCns98kEP3f_FJGLQAvb9kAq-U8hf4mcwzYTW8lW5XHOGP3BR_x9pC3TR89Bt4dwldFUErNKhy04EMQP8uKC-KsQ9fOW_1uTYZhWiehta4aFWpF2vLuHHTbIXsXSxotGiuYHRxBJBg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5585" y="1055041"/>
            <a:ext cx="2722834" cy="1897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4" name="Google Shape;674;p105" descr="https://lh3.googleusercontent.com/OzMqilDyj4PyCMNFPKCEt7-4Wavl96QZUQMfCrcBsN5Z43pd_WMXq3TZvOIVFHN1slq9w6Jj4XRSQn0KL1WY8RpYBjPT2In-oXqX6HMj1MlgKcAV8UgzMRVTiqixLkLKEbTDsDjj3k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8099" y="3028366"/>
            <a:ext cx="1900320" cy="1659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675" name="Google Shape;675;p1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15851" y="3027192"/>
            <a:ext cx="2469083" cy="1661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8" name="Google Shape;422;p85">
            <a:extLst>
              <a:ext uri="{FF2B5EF4-FFF2-40B4-BE49-F238E27FC236}">
                <a16:creationId xmlns:a16="http://schemas.microsoft.com/office/drawing/2014/main" id="{D29597D7-C583-4A5C-90FE-9B0F4B148D28}"/>
              </a:ext>
            </a:extLst>
          </p:cNvPr>
          <p:cNvSpPr txBox="1">
            <a:spLocks/>
          </p:cNvSpPr>
          <p:nvPr/>
        </p:nvSpPr>
        <p:spPr>
          <a:xfrm>
            <a:off x="376031" y="8442"/>
            <a:ext cx="8415544" cy="89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90059"/>
              </a:buClr>
              <a:buSzPts val="3600"/>
            </a:pP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成功應用場景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anose="020B0604030504040204" pitchFamily="34" charset="-120"/>
              <a:sym typeface="Roboto Ligh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CAA8E23-7150-49CE-B954-EB8257927211}"/>
              </a:ext>
            </a:extLst>
          </p:cNvPr>
          <p:cNvSpPr/>
          <p:nvPr/>
        </p:nvSpPr>
        <p:spPr>
          <a:xfrm>
            <a:off x="804363" y="1132623"/>
            <a:ext cx="2343614" cy="3380828"/>
          </a:xfrm>
          <a:prstGeom prst="rect">
            <a:avLst/>
          </a:prstGeom>
          <a:gradFill>
            <a:gsLst>
              <a:gs pos="50000">
                <a:schemeClr val="bg1">
                  <a:lumMod val="75000"/>
                </a:schemeClr>
              </a:gs>
              <a:gs pos="85000">
                <a:schemeClr val="bg1"/>
              </a:gs>
              <a:gs pos="18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FE93F38E-5869-40F8-ACB4-5931A6908FE1}"/>
              </a:ext>
            </a:extLst>
          </p:cNvPr>
          <p:cNvGrpSpPr/>
          <p:nvPr/>
        </p:nvGrpSpPr>
        <p:grpSpPr>
          <a:xfrm>
            <a:off x="7049500" y="1275762"/>
            <a:ext cx="1257983" cy="1039364"/>
            <a:chOff x="6921795" y="1299955"/>
            <a:chExt cx="1257983" cy="1039364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F3988AE-29C6-47AB-9777-FFA354EF32EC}"/>
                </a:ext>
              </a:extLst>
            </p:cNvPr>
            <p:cNvSpPr/>
            <p:nvPr/>
          </p:nvSpPr>
          <p:spPr>
            <a:xfrm>
              <a:off x="6921795" y="1306243"/>
              <a:ext cx="1257983" cy="1026788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50000">
                  <a:schemeClr val="bg1"/>
                </a:gs>
                <a:gs pos="100000">
                  <a:srgbClr val="FFC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704" name="Google Shape;704;p106" descr="「grafana」的圖片搜尋結果"/>
            <p:cNvPicPr preferRelativeResize="0"/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3850" y="1299955"/>
              <a:ext cx="1133873" cy="10393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Google Shape;422;p85">
            <a:extLst>
              <a:ext uri="{FF2B5EF4-FFF2-40B4-BE49-F238E27FC236}">
                <a16:creationId xmlns:a16="http://schemas.microsoft.com/office/drawing/2014/main" id="{D6C64D31-1232-4453-952D-EEBFAA200FC5}"/>
              </a:ext>
            </a:extLst>
          </p:cNvPr>
          <p:cNvSpPr txBox="1">
            <a:spLocks/>
          </p:cNvSpPr>
          <p:nvPr/>
        </p:nvSpPr>
        <p:spPr>
          <a:xfrm>
            <a:off x="376031" y="8442"/>
            <a:ext cx="8415544" cy="89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90059"/>
              </a:buClr>
              <a:buSzPts val="3600"/>
            </a:pP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Qpower</a:t>
            </a: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案例分享</a:t>
            </a: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 (</a:t>
            </a: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混合雲</a:t>
            </a: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)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anose="020B0604030504040204" pitchFamily="34" charset="-120"/>
              <a:sym typeface="Roboto Light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DC59A36-6D12-442C-ACD6-9DB9CC36C3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382" y="3068869"/>
            <a:ext cx="1284870" cy="16220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Google Shape;687;p106">
            <a:extLst>
              <a:ext uri="{FF2B5EF4-FFF2-40B4-BE49-F238E27FC236}">
                <a16:creationId xmlns:a16="http://schemas.microsoft.com/office/drawing/2014/main" id="{1D4D0E40-2C88-4C8F-8C2E-5F5617D2C289}"/>
              </a:ext>
            </a:extLst>
          </p:cNvPr>
          <p:cNvSpPr txBox="1"/>
          <p:nvPr/>
        </p:nvSpPr>
        <p:spPr>
          <a:xfrm>
            <a:off x="1017175" y="1378671"/>
            <a:ext cx="1917990" cy="2817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3F6696"/>
              </a:buCl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/>
              <a:t>電力監控裝置</a:t>
            </a:r>
            <a:r>
              <a:rPr lang="en-US"/>
              <a:t> HQ 5F</a:t>
            </a:r>
            <a:endParaRPr/>
          </a:p>
        </p:txBody>
      </p:sp>
      <p:sp>
        <p:nvSpPr>
          <p:cNvPr id="37" name="Google Shape;687;p106">
            <a:extLst>
              <a:ext uri="{FF2B5EF4-FFF2-40B4-BE49-F238E27FC236}">
                <a16:creationId xmlns:a16="http://schemas.microsoft.com/office/drawing/2014/main" id="{6474F042-7421-45CE-8D6A-F7374F4D51AE}"/>
              </a:ext>
            </a:extLst>
          </p:cNvPr>
          <p:cNvSpPr txBox="1"/>
          <p:nvPr/>
        </p:nvSpPr>
        <p:spPr>
          <a:xfrm>
            <a:off x="1017175" y="1770310"/>
            <a:ext cx="1917990" cy="2817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3F6696"/>
              </a:buCl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/>
              <a:t>電力監控裝置</a:t>
            </a:r>
            <a:r>
              <a:rPr lang="en-US"/>
              <a:t> HQ 4F</a:t>
            </a:r>
            <a:endParaRPr/>
          </a:p>
        </p:txBody>
      </p:sp>
      <p:sp>
        <p:nvSpPr>
          <p:cNvPr id="38" name="Google Shape;687;p106">
            <a:extLst>
              <a:ext uri="{FF2B5EF4-FFF2-40B4-BE49-F238E27FC236}">
                <a16:creationId xmlns:a16="http://schemas.microsoft.com/office/drawing/2014/main" id="{D52A57F9-6BE6-48D9-82D3-02671A892B28}"/>
              </a:ext>
            </a:extLst>
          </p:cNvPr>
          <p:cNvSpPr txBox="1"/>
          <p:nvPr/>
        </p:nvSpPr>
        <p:spPr>
          <a:xfrm>
            <a:off x="1017175" y="2156716"/>
            <a:ext cx="1917990" cy="2817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3F6696"/>
              </a:buCl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電力監控裝置 HQ 3F</a:t>
            </a:r>
            <a:endParaRPr/>
          </a:p>
        </p:txBody>
      </p:sp>
      <p:sp>
        <p:nvSpPr>
          <p:cNvPr id="39" name="Google Shape;687;p106">
            <a:extLst>
              <a:ext uri="{FF2B5EF4-FFF2-40B4-BE49-F238E27FC236}">
                <a16:creationId xmlns:a16="http://schemas.microsoft.com/office/drawing/2014/main" id="{19DF94ED-B735-4A30-B2C3-F7FF40100CB3}"/>
              </a:ext>
            </a:extLst>
          </p:cNvPr>
          <p:cNvSpPr txBox="1"/>
          <p:nvPr/>
        </p:nvSpPr>
        <p:spPr>
          <a:xfrm>
            <a:off x="1017175" y="2546451"/>
            <a:ext cx="1917990" cy="2817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3F6696"/>
              </a:buCl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/>
              <a:t>電力監控裝置</a:t>
            </a:r>
            <a:r>
              <a:rPr lang="en-US"/>
              <a:t> HQ 2F</a:t>
            </a:r>
            <a:endParaRPr/>
          </a:p>
        </p:txBody>
      </p:sp>
      <p:sp>
        <p:nvSpPr>
          <p:cNvPr id="40" name="矩形: 圓角 39">
            <a:extLst>
              <a:ext uri="{FF2B5EF4-FFF2-40B4-BE49-F238E27FC236}">
                <a16:creationId xmlns:a16="http://schemas.microsoft.com/office/drawing/2014/main" id="{60817C09-9174-404F-8C7A-FE32911D849B}"/>
              </a:ext>
            </a:extLst>
          </p:cNvPr>
          <p:cNvSpPr/>
          <p:nvPr/>
        </p:nvSpPr>
        <p:spPr>
          <a:xfrm>
            <a:off x="4105340" y="2164437"/>
            <a:ext cx="1890686" cy="653888"/>
          </a:xfrm>
          <a:prstGeom prst="roundRect">
            <a:avLst>
              <a:gd name="adj" fmla="val 0"/>
            </a:avLst>
          </a:prstGeom>
          <a:gradFill>
            <a:gsLst>
              <a:gs pos="50000">
                <a:srgbClr val="09E0FA"/>
              </a:gs>
              <a:gs pos="10000">
                <a:srgbClr val="26136D"/>
              </a:gs>
              <a:gs pos="90000">
                <a:srgbClr val="26136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sym typeface="Roboto Black"/>
              </a:rPr>
              <a:t>QIoT</a:t>
            </a:r>
            <a:r>
              <a:rPr lang="en-US" altLang="zh-TW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sym typeface="Roboto Black"/>
              </a:rPr>
              <a:t> </a:t>
            </a:r>
            <a:r>
              <a:rPr lang="en-US" altLang="zh-TW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sym typeface="Roboto Light"/>
              </a:rPr>
              <a:t>Suite</a:t>
            </a:r>
            <a:endParaRPr lang="zh-TW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E3AB9FC7-2D6E-4D9D-BC97-237E010CF3D7}"/>
              </a:ext>
            </a:extLst>
          </p:cNvPr>
          <p:cNvSpPr/>
          <p:nvPr/>
        </p:nvSpPr>
        <p:spPr>
          <a:xfrm>
            <a:off x="4105339" y="1897274"/>
            <a:ext cx="1890686" cy="268813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buClr>
                <a:srgbClr val="3F6696"/>
              </a:buClr>
            </a:pPr>
            <a:r>
              <a:rPr lang="zh-TW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裝置管理</a:t>
            </a:r>
            <a:endParaRPr lang="en-US" altLang="zh-TW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F70B0591-4DDA-41E3-BF1E-66931B3C9353}"/>
              </a:ext>
            </a:extLst>
          </p:cNvPr>
          <p:cNvSpPr/>
          <p:nvPr/>
        </p:nvSpPr>
        <p:spPr>
          <a:xfrm>
            <a:off x="4105339" y="2818320"/>
            <a:ext cx="1890686" cy="271532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3F6696"/>
              </a:buClr>
            </a:pPr>
            <a:r>
              <a:rPr lang="zh-TW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規則引擎</a:t>
            </a:r>
            <a:endParaRPr lang="en-US" altLang="zh-TW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403362B4-D70D-4D2A-9E8D-AC8562E04D39}"/>
              </a:ext>
            </a:extLst>
          </p:cNvPr>
          <p:cNvSpPr/>
          <p:nvPr/>
        </p:nvSpPr>
        <p:spPr>
          <a:xfrm rot="16200000">
            <a:off x="5552389" y="2361769"/>
            <a:ext cx="1193659" cy="264667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規則引擎</a:t>
            </a:r>
            <a:endParaRPr lang="en-US" altLang="zh-TW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09B246CA-A3B6-4BB7-9191-5F12A8DF1BC8}"/>
              </a:ext>
            </a:extLst>
          </p:cNvPr>
          <p:cNvSpPr/>
          <p:nvPr/>
        </p:nvSpPr>
        <p:spPr>
          <a:xfrm rot="16200000">
            <a:off x="3347050" y="2361768"/>
            <a:ext cx="1193659" cy="264667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zh-TW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規則引擎</a:t>
            </a:r>
            <a:endParaRPr lang="en-US" altLang="zh-TW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cxnSp>
        <p:nvCxnSpPr>
          <p:cNvPr id="45" name="Google Shape;536;p92">
            <a:extLst>
              <a:ext uri="{FF2B5EF4-FFF2-40B4-BE49-F238E27FC236}">
                <a16:creationId xmlns:a16="http://schemas.microsoft.com/office/drawing/2014/main" id="{4003950F-5A5F-4085-B40B-3B802E60FB30}"/>
              </a:ext>
            </a:extLst>
          </p:cNvPr>
          <p:cNvCxnSpPr>
            <a:cxnSpLocks/>
            <a:stCxn id="33" idx="3"/>
            <a:endCxn id="44" idx="0"/>
          </p:cNvCxnSpPr>
          <p:nvPr/>
        </p:nvCxnSpPr>
        <p:spPr>
          <a:xfrm>
            <a:off x="2935165" y="1519521"/>
            <a:ext cx="876381" cy="97458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0" name="Google Shape;536;p92">
            <a:extLst>
              <a:ext uri="{FF2B5EF4-FFF2-40B4-BE49-F238E27FC236}">
                <a16:creationId xmlns:a16="http://schemas.microsoft.com/office/drawing/2014/main" id="{11ECB365-FF8C-47E5-B418-00EB7BF68287}"/>
              </a:ext>
            </a:extLst>
          </p:cNvPr>
          <p:cNvCxnSpPr>
            <a:cxnSpLocks/>
            <a:stCxn id="37" idx="3"/>
            <a:endCxn id="44" idx="0"/>
          </p:cNvCxnSpPr>
          <p:nvPr/>
        </p:nvCxnSpPr>
        <p:spPr>
          <a:xfrm>
            <a:off x="2935165" y="1911160"/>
            <a:ext cx="876381" cy="58294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3" name="Google Shape;536;p92">
            <a:extLst>
              <a:ext uri="{FF2B5EF4-FFF2-40B4-BE49-F238E27FC236}">
                <a16:creationId xmlns:a16="http://schemas.microsoft.com/office/drawing/2014/main" id="{A400764E-68F5-46CA-81C9-83D432785F6F}"/>
              </a:ext>
            </a:extLst>
          </p:cNvPr>
          <p:cNvCxnSpPr>
            <a:cxnSpLocks/>
            <a:stCxn id="38" idx="3"/>
            <a:endCxn id="44" idx="0"/>
          </p:cNvCxnSpPr>
          <p:nvPr/>
        </p:nvCxnSpPr>
        <p:spPr>
          <a:xfrm>
            <a:off x="2935165" y="2297566"/>
            <a:ext cx="876381" cy="19653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6" name="Google Shape;536;p92">
            <a:extLst>
              <a:ext uri="{FF2B5EF4-FFF2-40B4-BE49-F238E27FC236}">
                <a16:creationId xmlns:a16="http://schemas.microsoft.com/office/drawing/2014/main" id="{C49A4E34-4EB1-496B-B70B-74AD9B80424D}"/>
              </a:ext>
            </a:extLst>
          </p:cNvPr>
          <p:cNvCxnSpPr>
            <a:cxnSpLocks/>
            <a:stCxn id="39" idx="3"/>
            <a:endCxn id="44" idx="0"/>
          </p:cNvCxnSpPr>
          <p:nvPr/>
        </p:nvCxnSpPr>
        <p:spPr>
          <a:xfrm flipV="1">
            <a:off x="2935165" y="2494101"/>
            <a:ext cx="876381" cy="1932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grpSp>
        <p:nvGrpSpPr>
          <p:cNvPr id="679" name="群組 678">
            <a:extLst>
              <a:ext uri="{FF2B5EF4-FFF2-40B4-BE49-F238E27FC236}">
                <a16:creationId xmlns:a16="http://schemas.microsoft.com/office/drawing/2014/main" id="{456434A3-E0CA-4C17-80EB-90517FE54DE7}"/>
              </a:ext>
            </a:extLst>
          </p:cNvPr>
          <p:cNvGrpSpPr/>
          <p:nvPr/>
        </p:nvGrpSpPr>
        <p:grpSpPr>
          <a:xfrm>
            <a:off x="6590539" y="2760886"/>
            <a:ext cx="2170692" cy="1026788"/>
            <a:chOff x="6590539" y="2563766"/>
            <a:chExt cx="2170692" cy="1026788"/>
          </a:xfrm>
        </p:grpSpPr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72DA7E82-D753-41B7-B392-469A58486A2F}"/>
                </a:ext>
              </a:extLst>
            </p:cNvPr>
            <p:cNvSpPr/>
            <p:nvPr/>
          </p:nvSpPr>
          <p:spPr>
            <a:xfrm>
              <a:off x="7049500" y="2563766"/>
              <a:ext cx="1257983" cy="1026788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50000">
                  <a:schemeClr val="bg1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70" name="Google Shape;703;p106" descr="「InfluxDB」的圖片搜尋結果">
              <a:extLst>
                <a:ext uri="{FF2B5EF4-FFF2-40B4-BE49-F238E27FC236}">
                  <a16:creationId xmlns:a16="http://schemas.microsoft.com/office/drawing/2014/main" id="{F741C752-41FC-4B45-9F95-14E9F8E235AE}"/>
                </a:ext>
              </a:extLst>
            </p:cNvPr>
            <p:cNvPicPr preferRelativeResize="0"/>
            <p:nvPr/>
          </p:nvPicPr>
          <p:blipFill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0539" y="2698328"/>
              <a:ext cx="2170692" cy="8048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矩形 70">
            <a:extLst>
              <a:ext uri="{FF2B5EF4-FFF2-40B4-BE49-F238E27FC236}">
                <a16:creationId xmlns:a16="http://schemas.microsoft.com/office/drawing/2014/main" id="{7135415C-6605-48E7-9268-C7E5C41BB38C}"/>
              </a:ext>
            </a:extLst>
          </p:cNvPr>
          <p:cNvSpPr/>
          <p:nvPr/>
        </p:nvSpPr>
        <p:spPr>
          <a:xfrm>
            <a:off x="4281651" y="3520231"/>
            <a:ext cx="1526278" cy="812737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02" name="Google Shape;702;p106" descr="相關圖片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6441" y="3638190"/>
            <a:ext cx="1156699" cy="34058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id="{2FFF154D-E7E7-42CE-902B-A897995ECC5E}"/>
              </a:ext>
            </a:extLst>
          </p:cNvPr>
          <p:cNvSpPr txBox="1"/>
          <p:nvPr/>
        </p:nvSpPr>
        <p:spPr>
          <a:xfrm>
            <a:off x="4334351" y="3993192"/>
            <a:ext cx="1423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>
                <a:solidFill>
                  <a:schemeClr val="dk1"/>
                </a:solidFill>
              </a:rPr>
              <a:t>資料分析工具</a:t>
            </a:r>
            <a:endParaRPr lang="zh-TW" altLang="en-US" b="1"/>
          </a:p>
        </p:txBody>
      </p:sp>
      <p:cxnSp>
        <p:nvCxnSpPr>
          <p:cNvPr id="78" name="Google Shape;536;p92">
            <a:extLst>
              <a:ext uri="{FF2B5EF4-FFF2-40B4-BE49-F238E27FC236}">
                <a16:creationId xmlns:a16="http://schemas.microsoft.com/office/drawing/2014/main" id="{9E9E3F53-861B-48E9-959B-29A53FF5E234}"/>
              </a:ext>
            </a:extLst>
          </p:cNvPr>
          <p:cNvCxnSpPr>
            <a:cxnSpLocks/>
            <a:stCxn id="42" idx="2"/>
            <a:endCxn id="71" idx="0"/>
          </p:cNvCxnSpPr>
          <p:nvPr/>
        </p:nvCxnSpPr>
        <p:spPr>
          <a:xfrm flipH="1">
            <a:off x="5044790" y="3089852"/>
            <a:ext cx="5892" cy="43037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81" name="Google Shape;536;p92">
            <a:extLst>
              <a:ext uri="{FF2B5EF4-FFF2-40B4-BE49-F238E27FC236}">
                <a16:creationId xmlns:a16="http://schemas.microsoft.com/office/drawing/2014/main" id="{A87EB48A-E581-4728-82F4-6E0F67FE5BB6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6281552" y="2494102"/>
            <a:ext cx="782610" cy="81093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84" name="Google Shape;536;p92">
            <a:extLst>
              <a:ext uri="{FF2B5EF4-FFF2-40B4-BE49-F238E27FC236}">
                <a16:creationId xmlns:a16="http://schemas.microsoft.com/office/drawing/2014/main" id="{3F8A8DFC-956F-46CB-BDDD-721EF8ED5357}"/>
              </a:ext>
            </a:extLst>
          </p:cNvPr>
          <p:cNvCxnSpPr>
            <a:cxnSpLocks/>
            <a:stCxn id="704" idx="2"/>
            <a:endCxn id="68" idx="0"/>
          </p:cNvCxnSpPr>
          <p:nvPr/>
        </p:nvCxnSpPr>
        <p:spPr>
          <a:xfrm>
            <a:off x="7678492" y="2315126"/>
            <a:ext cx="0" cy="44576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88" name="Google Shape;688;p106">
            <a:extLst>
              <a:ext uri="{FF2B5EF4-FFF2-40B4-BE49-F238E27FC236}">
                <a16:creationId xmlns:a16="http://schemas.microsoft.com/office/drawing/2014/main" id="{AEF5149D-A593-4341-A4D6-ADC779081580}"/>
              </a:ext>
            </a:extLst>
          </p:cNvPr>
          <p:cNvSpPr txBox="1"/>
          <p:nvPr/>
        </p:nvSpPr>
        <p:spPr>
          <a:xfrm>
            <a:off x="3083312" y="1411085"/>
            <a:ext cx="7929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Modbus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Google Shape;722;p108"/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" y="0"/>
            <a:ext cx="9135537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108"/>
          <p:cNvSpPr txBox="1"/>
          <p:nvPr/>
        </p:nvSpPr>
        <p:spPr>
          <a:xfrm>
            <a:off x="171960" y="3291322"/>
            <a:ext cx="29151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  <a:tabLst>
                <a:tab pos="985838" algn="l"/>
              </a:tabLst>
            </a:pPr>
            <a:r>
              <a:rPr lang="en-US" sz="2400" b="1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7F</a:t>
            </a:r>
            <a:r>
              <a:rPr lang="zh-TW" altLang="en-US" sz="240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err="1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頂樓</a:t>
            </a:r>
            <a:endParaRPr sz="240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Clr>
                <a:srgbClr val="01FFC9"/>
              </a:buClr>
              <a:buSzPts val="4000"/>
              <a:tabLst>
                <a:tab pos="985838" algn="l"/>
              </a:tabLst>
            </a:pPr>
            <a:r>
              <a:rPr lang="en-US" sz="4000" b="1" err="1">
                <a:gradFill>
                  <a:gsLst>
                    <a:gs pos="50000">
                      <a:srgbClr val="00FDCC"/>
                    </a:gs>
                    <a:gs pos="0">
                      <a:srgbClr val="0070C0"/>
                    </a:gs>
                    <a:gs pos="100000">
                      <a:srgbClr val="0070C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水冷式</a:t>
            </a:r>
            <a:endParaRPr sz="4000" b="1">
              <a:gradFill>
                <a:gsLst>
                  <a:gs pos="50000">
                    <a:srgbClr val="00FDCC"/>
                  </a:gs>
                  <a:gs pos="0">
                    <a:srgbClr val="0070C0"/>
                  </a:gs>
                  <a:gs pos="100000">
                    <a:srgbClr val="0070C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Clr>
                <a:srgbClr val="01FFC9"/>
              </a:buClr>
              <a:buSzPts val="4000"/>
              <a:tabLst>
                <a:tab pos="985838" algn="l"/>
              </a:tabLst>
            </a:pPr>
            <a:r>
              <a:rPr lang="en-US" sz="4000" b="1" err="1">
                <a:gradFill>
                  <a:gsLst>
                    <a:gs pos="50000">
                      <a:srgbClr val="00FDCC"/>
                    </a:gs>
                    <a:gs pos="0">
                      <a:srgbClr val="0070C0"/>
                    </a:gs>
                    <a:gs pos="100000">
                      <a:srgbClr val="0070C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冰水主機組</a:t>
            </a:r>
            <a:endParaRPr sz="4000" b="1">
              <a:gradFill>
                <a:gsLst>
                  <a:gs pos="50000">
                    <a:srgbClr val="00FDCC"/>
                  </a:gs>
                  <a:gs pos="0">
                    <a:srgbClr val="0070C0"/>
                  </a:gs>
                  <a:gs pos="100000">
                    <a:srgbClr val="0070C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27" name="Google Shape;727;p108"/>
          <p:cNvGrpSpPr/>
          <p:nvPr/>
        </p:nvGrpSpPr>
        <p:grpSpPr>
          <a:xfrm>
            <a:off x="-99090" y="-1"/>
            <a:ext cx="1688400" cy="745227"/>
            <a:chOff x="-122943" y="-19390"/>
            <a:chExt cx="1688400" cy="764100"/>
          </a:xfrm>
        </p:grpSpPr>
        <p:sp>
          <p:nvSpPr>
            <p:cNvPr id="728" name="Google Shape;728;p108"/>
            <p:cNvSpPr/>
            <p:nvPr/>
          </p:nvSpPr>
          <p:spPr>
            <a:xfrm>
              <a:off x="148107" y="-19390"/>
              <a:ext cx="1146300" cy="764100"/>
            </a:xfrm>
            <a:prstGeom prst="roundRect">
              <a:avLst>
                <a:gd name="adj" fmla="val 0"/>
              </a:avLst>
            </a:prstGeom>
            <a:gradFill>
              <a:gsLst>
                <a:gs pos="50000">
                  <a:srgbClr val="00FDCC">
                    <a:alpha val="70000"/>
                  </a:srgbClr>
                </a:gs>
                <a:gs pos="0">
                  <a:srgbClr val="0070C0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108"/>
            <p:cNvSpPr txBox="1"/>
            <p:nvPr/>
          </p:nvSpPr>
          <p:spPr>
            <a:xfrm>
              <a:off x="-122943" y="118998"/>
              <a:ext cx="1688400" cy="5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-US" sz="1700" b="1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Qpower</a:t>
              </a: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b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70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實戰經歷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Google Shape;710;p107"/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3" y="0"/>
            <a:ext cx="9135542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3" name="Google Shape;713;p107"/>
          <p:cNvGrpSpPr/>
          <p:nvPr/>
        </p:nvGrpSpPr>
        <p:grpSpPr>
          <a:xfrm>
            <a:off x="798033" y="0"/>
            <a:ext cx="1688400" cy="745227"/>
            <a:chOff x="-123016" y="-19390"/>
            <a:chExt cx="1688400" cy="764100"/>
          </a:xfrm>
        </p:grpSpPr>
        <p:sp>
          <p:nvSpPr>
            <p:cNvPr id="714" name="Google Shape;714;p107"/>
            <p:cNvSpPr/>
            <p:nvPr/>
          </p:nvSpPr>
          <p:spPr>
            <a:xfrm>
              <a:off x="148107" y="-19390"/>
              <a:ext cx="1146300" cy="764100"/>
            </a:xfrm>
            <a:prstGeom prst="roundRect">
              <a:avLst>
                <a:gd name="adj" fmla="val 0"/>
              </a:avLst>
            </a:prstGeom>
            <a:gradFill>
              <a:gsLst>
                <a:gs pos="50000">
                  <a:srgbClr val="00FDCC">
                    <a:alpha val="70000"/>
                  </a:srgbClr>
                </a:gs>
                <a:gs pos="0">
                  <a:srgbClr val="0070C0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107"/>
            <p:cNvSpPr txBox="1"/>
            <p:nvPr/>
          </p:nvSpPr>
          <p:spPr>
            <a:xfrm>
              <a:off x="-123016" y="105893"/>
              <a:ext cx="1688400" cy="5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-US" sz="1700" b="1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Qpower</a:t>
              </a: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b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70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實戰經歷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6" name="Google Shape;716;p107"/>
          <p:cNvSpPr txBox="1"/>
          <p:nvPr/>
        </p:nvSpPr>
        <p:spPr>
          <a:xfrm>
            <a:off x="184683" y="1725300"/>
            <a:ext cx="2915100" cy="16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3F</a:t>
            </a:r>
            <a:r>
              <a:rPr lang="zh-TW" altLang="en-US" sz="2400" b="1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err="1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電視牆</a:t>
            </a:r>
            <a:r>
              <a:rPr lang="en-US" sz="240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1FFC9"/>
              </a:buClr>
              <a:buSzPts val="4000"/>
              <a:buFont typeface="Arial"/>
              <a:buNone/>
            </a:pPr>
            <a:r>
              <a:rPr lang="en-US" sz="4000" b="1" err="1">
                <a:gradFill>
                  <a:gsLst>
                    <a:gs pos="50000">
                      <a:srgbClr val="00FDCC"/>
                    </a:gs>
                    <a:gs pos="0">
                      <a:srgbClr val="0070C0"/>
                    </a:gs>
                    <a:gs pos="100000">
                      <a:srgbClr val="0070C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營運用電</a:t>
            </a:r>
            <a:endParaRPr sz="4000" b="1">
              <a:gradFill>
                <a:gsLst>
                  <a:gs pos="50000">
                    <a:srgbClr val="00FDCC"/>
                  </a:gs>
                  <a:gs pos="0">
                    <a:srgbClr val="0070C0"/>
                  </a:gs>
                  <a:gs pos="100000">
                    <a:srgbClr val="0070C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1FFC9"/>
              </a:buClr>
              <a:buSzPts val="4000"/>
              <a:buFont typeface="Arial"/>
              <a:buNone/>
            </a:pPr>
            <a:r>
              <a:rPr lang="en-US" sz="4000" b="1" err="1">
                <a:gradFill>
                  <a:gsLst>
                    <a:gs pos="50000">
                      <a:srgbClr val="00FDCC"/>
                    </a:gs>
                    <a:gs pos="0">
                      <a:srgbClr val="0070C0"/>
                    </a:gs>
                    <a:gs pos="100000">
                      <a:srgbClr val="0070C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量資訊</a:t>
            </a:r>
            <a:endParaRPr sz="1400">
              <a:gradFill>
                <a:gsLst>
                  <a:gs pos="50000">
                    <a:srgbClr val="00FDCC"/>
                  </a:gs>
                  <a:gs pos="0">
                    <a:srgbClr val="0070C0"/>
                  </a:gs>
                  <a:gs pos="100000">
                    <a:srgbClr val="0070C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10"/>
          <p:cNvSpPr txBox="1"/>
          <p:nvPr/>
        </p:nvSpPr>
        <p:spPr>
          <a:xfrm>
            <a:off x="395288" y="2009773"/>
            <a:ext cx="4098336" cy="27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667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Char char="●"/>
            </a:pPr>
            <a:r>
              <a:rPr lang="zh-TW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/>
              </a:rPr>
              <a:t>私有雲、混合雲與公有雲各有特色，端看應用情境。</a:t>
            </a:r>
          </a:p>
          <a:p>
            <a:pPr marL="266700" indent="-228600">
              <a:lnSpc>
                <a:spcPct val="150000"/>
              </a:lnSpc>
              <a:buClrTx/>
              <a:buSzPct val="100000"/>
              <a:buChar char="●"/>
            </a:pPr>
            <a:r>
              <a:rPr lang="zh-TW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/>
              </a:rPr>
              <a:t>選擇適合的設備與通訊協定可以有效節省成本，如：</a:t>
            </a:r>
            <a:r>
              <a:rPr lang="en-US" altLang="zh-TW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/>
              </a:rPr>
              <a:t>OPC UA, </a:t>
            </a:r>
            <a:r>
              <a:rPr lang="en-US" altLang="zh-TW" sz="16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/>
              </a:rPr>
              <a:t>LoRa</a:t>
            </a:r>
            <a:r>
              <a:rPr lang="en-US" altLang="zh-TW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/>
              </a:rPr>
              <a:t>, </a:t>
            </a:r>
            <a:r>
              <a:rPr lang="en-US" altLang="zh-TW" sz="16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/>
              </a:rPr>
              <a:t>Sigfox</a:t>
            </a:r>
            <a:r>
              <a:rPr lang="zh-TW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/>
              </a:rPr>
              <a:t> 等。 </a:t>
            </a:r>
            <a:endParaRPr lang="zh-TW" altLang="en-US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anose="020B0604030504040204" pitchFamily="34" charset="-120"/>
            </a:endParaRPr>
          </a:p>
          <a:p>
            <a:pPr marL="2667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Char char="●"/>
            </a:pPr>
            <a:r>
              <a:rPr lang="zh-TW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/>
              </a:rPr>
              <a:t>以製造業而言，</a:t>
            </a:r>
            <a:r>
              <a:rPr lang="en-US" altLang="zh-TW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/>
              </a:rPr>
              <a:t>QNAP</a:t>
            </a:r>
            <a:r>
              <a:rPr lang="zh-TW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/>
              </a:rPr>
              <a:t> 混合雲可以快速有效且容易的連結 </a:t>
            </a:r>
            <a:r>
              <a:rPr lang="en-US" altLang="zh-TW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/>
              </a:rPr>
              <a:t>OT </a:t>
            </a:r>
            <a:r>
              <a:rPr lang="zh-TW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/>
              </a:rPr>
              <a:t>人員與 </a:t>
            </a:r>
            <a:r>
              <a:rPr lang="en-US" altLang="zh-TW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/>
              </a:rPr>
              <a:t>IT </a:t>
            </a:r>
            <a:r>
              <a:rPr lang="zh-TW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/>
              </a:rPr>
              <a:t>人員。</a:t>
            </a:r>
            <a:endParaRPr lang="zh-TW" altLang="en-US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5" name="Google Shape;412;p84">
            <a:extLst>
              <a:ext uri="{FF2B5EF4-FFF2-40B4-BE49-F238E27FC236}">
                <a16:creationId xmlns:a16="http://schemas.microsoft.com/office/drawing/2014/main" id="{451F2FFB-0C76-40D1-B977-42A79D11FA0B}"/>
              </a:ext>
            </a:extLst>
          </p:cNvPr>
          <p:cNvSpPr txBox="1">
            <a:spLocks/>
          </p:cNvSpPr>
          <p:nvPr/>
        </p:nvSpPr>
        <p:spPr>
          <a:xfrm>
            <a:off x="395286" y="596900"/>
            <a:ext cx="6005513" cy="1403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3200" b="1" err="1">
                <a:solidFill>
                  <a:srgbClr val="09E0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結語</a:t>
            </a:r>
            <a:endParaRPr lang="en-US" altLang="zh-TW" sz="3200" b="1">
              <a:solidFill>
                <a:srgbClr val="09E0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物聯網之產業發展與應用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26F1BBF-2D1C-48EA-902D-200C68D4C147}"/>
              </a:ext>
            </a:extLst>
          </p:cNvPr>
          <p:cNvSpPr/>
          <p:nvPr/>
        </p:nvSpPr>
        <p:spPr>
          <a:xfrm>
            <a:off x="395287" y="2000249"/>
            <a:ext cx="3824288" cy="428625"/>
          </a:xfrm>
          <a:prstGeom prst="rect">
            <a:avLst/>
          </a:prstGeom>
          <a:gradFill>
            <a:gsLst>
              <a:gs pos="50000">
                <a:srgbClr val="4021BA"/>
              </a:gs>
              <a:gs pos="0">
                <a:srgbClr val="26136D"/>
              </a:gs>
              <a:gs pos="100000">
                <a:srgbClr val="26136C"/>
              </a:gs>
            </a:gsLst>
            <a:lin ang="5400000" scaled="1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2" name="Google Shape;412;p84"/>
          <p:cNvSpPr txBox="1">
            <a:spLocks noGrp="1"/>
          </p:cNvSpPr>
          <p:nvPr>
            <p:ph type="ctrTitle" idx="4294967295"/>
          </p:nvPr>
        </p:nvSpPr>
        <p:spPr>
          <a:xfrm>
            <a:off x="395286" y="596900"/>
            <a:ext cx="6005513" cy="1403349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簡單</a:t>
            </a: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部署</a:t>
            </a: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容易蒐集，快速搞定</a:t>
            </a: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en-US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IoT</a:t>
            </a: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開發應用</a:t>
            </a:r>
            <a:endParaRPr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3" name="Google Shape;413;p84"/>
          <p:cNvSpPr txBox="1">
            <a:spLocks noGrp="1"/>
          </p:cNvSpPr>
          <p:nvPr>
            <p:ph type="subTitle" idx="4294967295"/>
          </p:nvPr>
        </p:nvSpPr>
        <p:spPr>
          <a:xfrm>
            <a:off x="395286" y="1889125"/>
            <a:ext cx="3700464" cy="2711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1600" lvl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</a:pPr>
            <a:r>
              <a:rPr lang="en-US" sz="1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QIoT</a:t>
            </a: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Suite </a:t>
            </a:r>
            <a:r>
              <a:rPr lang="en-US" sz="1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基本介紹</a:t>
            </a:r>
            <a:endParaRPr sz="1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16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en-US" sz="1600" b="1" err="1">
                <a:solidFill>
                  <a:schemeClr val="bg1">
                    <a:lumMod val="50000"/>
                  </a:schemeClr>
                </a:solidFill>
              </a:rPr>
              <a:t>QIoT</a:t>
            </a: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 Suite </a:t>
            </a:r>
            <a:r>
              <a:rPr lang="en-US" sz="1600" b="1" err="1">
                <a:solidFill>
                  <a:schemeClr val="bg1">
                    <a:lumMod val="50000"/>
                  </a:schemeClr>
                </a:solidFill>
              </a:rPr>
              <a:t>進入</a:t>
            </a: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1" err="1">
                <a:solidFill>
                  <a:schemeClr val="bg1">
                    <a:lumMod val="50000"/>
                  </a:schemeClr>
                </a:solidFill>
              </a:rPr>
              <a:t>IIoT</a:t>
            </a: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1" err="1">
                <a:solidFill>
                  <a:schemeClr val="bg1">
                    <a:lumMod val="50000"/>
                  </a:schemeClr>
                </a:solidFill>
              </a:rPr>
              <a:t>的動機</a:t>
            </a:r>
            <a:endParaRPr sz="1600" b="1">
              <a:solidFill>
                <a:schemeClr val="bg1">
                  <a:lumMod val="50000"/>
                </a:schemeClr>
              </a:solidFill>
            </a:endParaRPr>
          </a:p>
          <a:p>
            <a:pPr marL="1016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en-US" sz="1600" b="1" err="1">
                <a:solidFill>
                  <a:schemeClr val="bg1">
                    <a:lumMod val="50000"/>
                  </a:schemeClr>
                </a:solidFill>
              </a:rPr>
              <a:t>如何使用</a:t>
            </a: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1" err="1">
                <a:solidFill>
                  <a:schemeClr val="bg1">
                    <a:lumMod val="50000"/>
                  </a:schemeClr>
                </a:solidFill>
              </a:rPr>
              <a:t>QIoT</a:t>
            </a: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 Suite </a:t>
            </a:r>
            <a:r>
              <a:rPr lang="en-US" sz="1600" b="1" err="1">
                <a:solidFill>
                  <a:schemeClr val="bg1">
                    <a:lumMod val="50000"/>
                  </a:schemeClr>
                </a:solidFill>
              </a:rPr>
              <a:t>搭配</a:t>
            </a: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 OPC UA </a:t>
            </a:r>
            <a:r>
              <a:rPr lang="en-US" sz="1600" b="1" err="1">
                <a:solidFill>
                  <a:schemeClr val="bg1">
                    <a:lumMod val="50000"/>
                  </a:schemeClr>
                </a:solidFill>
              </a:rPr>
              <a:t>通訊協定</a:t>
            </a:r>
            <a:endParaRPr sz="1600" b="1">
              <a:solidFill>
                <a:schemeClr val="bg1">
                  <a:lumMod val="50000"/>
                </a:schemeClr>
              </a:solidFill>
            </a:endParaRPr>
          </a:p>
          <a:p>
            <a:pPr marL="1016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en-US" sz="1600" b="1" err="1">
                <a:solidFill>
                  <a:schemeClr val="bg1">
                    <a:lumMod val="50000"/>
                  </a:schemeClr>
                </a:solidFill>
              </a:rPr>
              <a:t>QIoT</a:t>
            </a: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 Suite </a:t>
            </a:r>
            <a:r>
              <a:rPr lang="en-US" sz="1600" b="1" err="1">
                <a:solidFill>
                  <a:schemeClr val="bg1">
                    <a:lumMod val="50000"/>
                  </a:schemeClr>
                </a:solidFill>
              </a:rPr>
              <a:t>應用教學</a:t>
            </a:r>
            <a:endParaRPr sz="1600" b="1">
              <a:solidFill>
                <a:schemeClr val="bg1">
                  <a:lumMod val="50000"/>
                </a:schemeClr>
              </a:solidFill>
            </a:endParaRPr>
          </a:p>
          <a:p>
            <a:pPr marL="1016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COMPUTEX </a:t>
            </a:r>
            <a:r>
              <a:rPr lang="en-US" sz="1600" b="1" err="1">
                <a:solidFill>
                  <a:schemeClr val="bg1">
                    <a:lumMod val="50000"/>
                  </a:schemeClr>
                </a:solidFill>
              </a:rPr>
              <a:t>採訪影片</a:t>
            </a:r>
            <a:endParaRPr sz="1600" b="1">
              <a:solidFill>
                <a:schemeClr val="bg1">
                  <a:lumMod val="50000"/>
                </a:schemeClr>
              </a:solidFill>
            </a:endParaRPr>
          </a:p>
          <a:p>
            <a:pPr marL="1016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en-US" sz="1600" b="1" err="1">
                <a:solidFill>
                  <a:schemeClr val="bg1">
                    <a:lumMod val="50000"/>
                  </a:schemeClr>
                </a:solidFill>
              </a:rPr>
              <a:t>成功案例分享</a:t>
            </a:r>
            <a:endParaRPr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箭號: 向右 2">
            <a:extLst>
              <a:ext uri="{FF2B5EF4-FFF2-40B4-BE49-F238E27FC236}">
                <a16:creationId xmlns:a16="http://schemas.microsoft.com/office/drawing/2014/main" id="{082A7705-8D85-41E1-A7FD-3A1F45BFD80E}"/>
              </a:ext>
            </a:extLst>
          </p:cNvPr>
          <p:cNvSpPr/>
          <p:nvPr/>
        </p:nvSpPr>
        <p:spPr>
          <a:xfrm rot="12892102">
            <a:off x="4014788" y="2246986"/>
            <a:ext cx="409575" cy="363779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>
            <a:extLst>
              <a:ext uri="{FF2B5EF4-FFF2-40B4-BE49-F238E27FC236}">
                <a16:creationId xmlns:a16="http://schemas.microsoft.com/office/drawing/2014/main" id="{61FF552A-D10E-4008-8089-6CB7DD2DC9BE}"/>
              </a:ext>
            </a:extLst>
          </p:cNvPr>
          <p:cNvSpPr/>
          <p:nvPr/>
        </p:nvSpPr>
        <p:spPr>
          <a:xfrm>
            <a:off x="6155875" y="2924805"/>
            <a:ext cx="2805392" cy="174160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3462AFE-85E5-40F5-9D3F-6EE69D4B52A9}"/>
              </a:ext>
            </a:extLst>
          </p:cNvPr>
          <p:cNvSpPr/>
          <p:nvPr/>
        </p:nvSpPr>
        <p:spPr>
          <a:xfrm>
            <a:off x="6155875" y="1097957"/>
            <a:ext cx="2805392" cy="174160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12041D4-A53A-457A-9A68-9EC967395962}"/>
              </a:ext>
            </a:extLst>
          </p:cNvPr>
          <p:cNvSpPr/>
          <p:nvPr/>
        </p:nvSpPr>
        <p:spPr>
          <a:xfrm>
            <a:off x="3488148" y="1094230"/>
            <a:ext cx="2592543" cy="357302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9" name="Google Shape;419;p85"/>
          <p:cNvSpPr/>
          <p:nvPr/>
        </p:nvSpPr>
        <p:spPr>
          <a:xfrm>
            <a:off x="3774876" y="2813738"/>
            <a:ext cx="602646" cy="61945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85"/>
          <p:cNvSpPr/>
          <p:nvPr/>
        </p:nvSpPr>
        <p:spPr>
          <a:xfrm>
            <a:off x="4485239" y="2813738"/>
            <a:ext cx="602646" cy="61945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85"/>
          <p:cNvSpPr/>
          <p:nvPr/>
        </p:nvSpPr>
        <p:spPr>
          <a:xfrm>
            <a:off x="5195602" y="2813738"/>
            <a:ext cx="602646" cy="61945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85"/>
          <p:cNvSpPr txBox="1">
            <a:spLocks noGrp="1"/>
          </p:cNvSpPr>
          <p:nvPr>
            <p:ph type="title"/>
          </p:nvPr>
        </p:nvSpPr>
        <p:spPr>
          <a:xfrm>
            <a:off x="341608" y="0"/>
            <a:ext cx="8471465" cy="89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buClr>
                <a:srgbClr val="090059"/>
              </a:buClr>
              <a:buSzPts val="3600"/>
            </a:pPr>
            <a:r>
              <a:rPr lang="en-US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sym typeface="Roboto Black"/>
              </a:rPr>
              <a:t>QIoT</a:t>
            </a: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sym typeface="Roboto Black"/>
              </a:rPr>
              <a:t> </a:t>
            </a: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sym typeface="Roboto Light"/>
              </a:rPr>
              <a:t>Suite - </a:t>
            </a:r>
            <a:r>
              <a:rPr lang="en-US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sym typeface="Roboto Light"/>
              </a:rPr>
              <a:t>三步驟快速搞定</a:t>
            </a: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sym typeface="Roboto Light"/>
              </a:rPr>
              <a:t> </a:t>
            </a:r>
            <a:r>
              <a:rPr lang="en-US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sym typeface="Roboto Light"/>
              </a:rPr>
              <a:t>IIoT</a:t>
            </a: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sym typeface="Roboto Light"/>
              </a:rPr>
              <a:t> </a:t>
            </a:r>
            <a:r>
              <a:rPr lang="en-US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sym typeface="Roboto Light"/>
              </a:rPr>
              <a:t>開發應用</a:t>
            </a:r>
            <a:endParaRPr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anose="020B0604030504040204" pitchFamily="34" charset="-120"/>
              <a:sym typeface="Roboto Light"/>
            </a:endParaRPr>
          </a:p>
        </p:txBody>
      </p:sp>
      <p:sp>
        <p:nvSpPr>
          <p:cNvPr id="423" name="Google Shape;423;p85"/>
          <p:cNvSpPr txBox="1"/>
          <p:nvPr/>
        </p:nvSpPr>
        <p:spPr>
          <a:xfrm>
            <a:off x="7407399" y="1327128"/>
            <a:ext cx="2828339" cy="287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buSzPts val="1600"/>
            </a:pPr>
            <a:r>
              <a:rPr lang="en-US" sz="1800" b="1" err="1">
                <a:solidFill>
                  <a:srgbClr val="0070C0"/>
                </a:solidFill>
              </a:rPr>
              <a:t>資料處理</a:t>
            </a:r>
            <a:endParaRPr sz="1800" b="1">
              <a:solidFill>
                <a:srgbClr val="0070C0"/>
              </a:solidFill>
            </a:endParaRPr>
          </a:p>
        </p:txBody>
      </p:sp>
      <p:sp>
        <p:nvSpPr>
          <p:cNvPr id="424" name="Google Shape;424;p85"/>
          <p:cNvSpPr txBox="1"/>
          <p:nvPr/>
        </p:nvSpPr>
        <p:spPr>
          <a:xfrm>
            <a:off x="7491450" y="1750088"/>
            <a:ext cx="2031165" cy="915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140335" marR="0" lvl="0" indent="-1403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規則引擎</a:t>
            </a:r>
            <a:endParaRPr/>
          </a:p>
          <a:p>
            <a:pPr marL="140335" marR="0" lvl="0" indent="-14033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閥值觸發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0335" marR="0" lvl="0" indent="-14033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zh-TW" altLang="en-US" b="1"/>
              <a:t>協定轉換</a:t>
            </a:r>
            <a:endParaRPr lang="en-US"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140335" marR="0" lvl="0" indent="-14033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資料轉移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28" name="Google Shape;428;p85"/>
          <p:cNvSpPr txBox="1"/>
          <p:nvPr/>
        </p:nvSpPr>
        <p:spPr>
          <a:xfrm>
            <a:off x="7407399" y="3176962"/>
            <a:ext cx="3028451" cy="287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buSzPts val="1600"/>
            </a:pPr>
            <a:r>
              <a:rPr lang="en-US" sz="1800" b="1" err="1">
                <a:solidFill>
                  <a:srgbClr val="0070C0"/>
                </a:solidFill>
              </a:rPr>
              <a:t>資料視覺化</a:t>
            </a:r>
            <a:endParaRPr sz="1800" b="1">
              <a:solidFill>
                <a:srgbClr val="0070C0"/>
              </a:solidFill>
            </a:endParaRPr>
          </a:p>
        </p:txBody>
      </p:sp>
      <p:sp>
        <p:nvSpPr>
          <p:cNvPr id="429" name="Google Shape;429;p85"/>
          <p:cNvSpPr txBox="1"/>
          <p:nvPr/>
        </p:nvSpPr>
        <p:spPr>
          <a:xfrm>
            <a:off x="7407399" y="3627426"/>
            <a:ext cx="1478046" cy="62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140335" marR="0" lvl="0" indent="-1403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透過圖表與</a:t>
            </a:r>
            <a:b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小工具呈現資料</a:t>
            </a:r>
            <a:endParaRPr/>
          </a:p>
        </p:txBody>
      </p:sp>
      <p:sp>
        <p:nvSpPr>
          <p:cNvPr id="430" name="Google Shape;430;p85"/>
          <p:cNvSpPr txBox="1"/>
          <p:nvPr/>
        </p:nvSpPr>
        <p:spPr>
          <a:xfrm>
            <a:off x="4575203" y="1327128"/>
            <a:ext cx="1986522" cy="287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資料蒐集</a:t>
            </a:r>
            <a:endParaRPr sz="1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85"/>
          <p:cNvSpPr txBox="1"/>
          <p:nvPr/>
        </p:nvSpPr>
        <p:spPr>
          <a:xfrm>
            <a:off x="4641174" y="1750088"/>
            <a:ext cx="2170693" cy="91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140335" marR="0" lvl="0" indent="-1403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感測器</a:t>
            </a:r>
            <a:endParaRPr/>
          </a:p>
          <a:p>
            <a:pPr marL="140335" marR="0" lvl="0" indent="-1403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裝置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0335" marR="0" lvl="0" indent="-14033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機器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0335" marR="0" lvl="0" indent="-1403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開發板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85"/>
          <p:cNvSpPr/>
          <p:nvPr/>
        </p:nvSpPr>
        <p:spPr>
          <a:xfrm>
            <a:off x="3781636" y="3144925"/>
            <a:ext cx="62228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Font typeface="Arial"/>
              <a:buNone/>
            </a:pPr>
            <a:r>
              <a:rPr lang="en-US" sz="1100" b="1">
                <a:solidFill>
                  <a:srgbClr val="080059"/>
                </a:solidFill>
              </a:rPr>
              <a:t>MQTT</a:t>
            </a:r>
            <a:endParaRPr sz="1100" b="1">
              <a:solidFill>
                <a:srgbClr val="080059"/>
              </a:solidFill>
            </a:endParaRPr>
          </a:p>
        </p:txBody>
      </p:sp>
      <p:sp>
        <p:nvSpPr>
          <p:cNvPr id="435" name="Google Shape;435;p85"/>
          <p:cNvSpPr/>
          <p:nvPr/>
        </p:nvSpPr>
        <p:spPr>
          <a:xfrm>
            <a:off x="4515529" y="3144925"/>
            <a:ext cx="5870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100" b="1">
                <a:solidFill>
                  <a:srgbClr val="080059"/>
                </a:solidFill>
              </a:rPr>
              <a:t>HTTP</a:t>
            </a:r>
            <a:endParaRPr sz="1100" b="1">
              <a:solidFill>
                <a:srgbClr val="080059"/>
              </a:solidFill>
            </a:endParaRPr>
          </a:p>
        </p:txBody>
      </p:sp>
      <p:pic>
        <p:nvPicPr>
          <p:cNvPr id="436" name="Google Shape;436;p8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9716" y="3559967"/>
            <a:ext cx="1354858" cy="92238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7" name="Google Shape;437;p85"/>
          <p:cNvSpPr/>
          <p:nvPr/>
        </p:nvSpPr>
        <p:spPr>
          <a:xfrm>
            <a:off x="5214487" y="3144925"/>
            <a:ext cx="67277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err="1">
                <a:solidFill>
                  <a:srgbClr val="080059"/>
                </a:solidFill>
                <a:latin typeface="Arial"/>
                <a:ea typeface="Arial"/>
                <a:cs typeface="Arial"/>
                <a:sym typeface="Arial"/>
              </a:rPr>
              <a:t>CoAP</a:t>
            </a:r>
            <a:endParaRPr sz="1100" b="1">
              <a:solidFill>
                <a:srgbClr val="0800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8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2075" y="2857320"/>
            <a:ext cx="244217" cy="31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85"/>
          <p:cNvPicPr preferRelativeResize="0"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6393" y="2862676"/>
            <a:ext cx="371760" cy="31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85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1656" y="2847515"/>
            <a:ext cx="236464" cy="313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85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9700" y="1857675"/>
            <a:ext cx="806318" cy="80631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425" name="Google Shape;425;p85"/>
          <p:cNvGrpSpPr/>
          <p:nvPr/>
        </p:nvGrpSpPr>
        <p:grpSpPr>
          <a:xfrm>
            <a:off x="154380" y="1553295"/>
            <a:ext cx="3504768" cy="2147257"/>
            <a:chOff x="2584307" y="1937518"/>
            <a:chExt cx="3504768" cy="214725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pic>
          <p:nvPicPr>
            <p:cNvPr id="426" name="Google Shape;426;p85"/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84307" y="1937518"/>
              <a:ext cx="3504768" cy="21472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7" name="Google Shape;427;p85"/>
            <p:cNvPicPr preferRelativeResize="0"/>
            <p:nvPr/>
          </p:nvPicPr>
          <p:blipFill rotWithShape="1"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2794" y="2906691"/>
              <a:ext cx="796634" cy="7966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Google Shape;430;p85">
            <a:extLst>
              <a:ext uri="{FF2B5EF4-FFF2-40B4-BE49-F238E27FC236}">
                <a16:creationId xmlns:a16="http://schemas.microsoft.com/office/drawing/2014/main" id="{57E48196-F0B0-423E-9D60-E8399F8695F2}"/>
              </a:ext>
            </a:extLst>
          </p:cNvPr>
          <p:cNvSpPr txBox="1"/>
          <p:nvPr/>
        </p:nvSpPr>
        <p:spPr>
          <a:xfrm>
            <a:off x="3751273" y="1030976"/>
            <a:ext cx="1275223" cy="1136522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54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430;p85">
            <a:extLst>
              <a:ext uri="{FF2B5EF4-FFF2-40B4-BE49-F238E27FC236}">
                <a16:creationId xmlns:a16="http://schemas.microsoft.com/office/drawing/2014/main" id="{7314AE30-4543-4DCF-8624-8BC2FA3D7A25}"/>
              </a:ext>
            </a:extLst>
          </p:cNvPr>
          <p:cNvSpPr txBox="1"/>
          <p:nvPr/>
        </p:nvSpPr>
        <p:spPr>
          <a:xfrm>
            <a:off x="6440151" y="2896630"/>
            <a:ext cx="1275223" cy="1136522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54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85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3317" y="3691864"/>
            <a:ext cx="1275223" cy="91159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0" name="Google Shape;430;p85">
            <a:extLst>
              <a:ext uri="{FF2B5EF4-FFF2-40B4-BE49-F238E27FC236}">
                <a16:creationId xmlns:a16="http://schemas.microsoft.com/office/drawing/2014/main" id="{E6BA26DE-211B-41A4-80E0-136470F01D99}"/>
              </a:ext>
            </a:extLst>
          </p:cNvPr>
          <p:cNvSpPr txBox="1"/>
          <p:nvPr/>
        </p:nvSpPr>
        <p:spPr>
          <a:xfrm>
            <a:off x="6440151" y="1028806"/>
            <a:ext cx="1275223" cy="1136522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54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421;p85"/>
          <p:cNvSpPr/>
          <p:nvPr/>
        </p:nvSpPr>
        <p:spPr>
          <a:xfrm>
            <a:off x="5194617" y="3582939"/>
            <a:ext cx="602646" cy="61945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437;p85"/>
          <p:cNvSpPr/>
          <p:nvPr/>
        </p:nvSpPr>
        <p:spPr>
          <a:xfrm>
            <a:off x="5133221" y="3930397"/>
            <a:ext cx="7758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100" b="1">
                <a:solidFill>
                  <a:srgbClr val="080059"/>
                </a:solidFill>
                <a:latin typeface="Arial"/>
                <a:ea typeface="Arial"/>
                <a:cs typeface="Arial"/>
                <a:sym typeface="Arial"/>
              </a:rPr>
              <a:t>OPC</a:t>
            </a:r>
            <a:r>
              <a:rPr lang="zh-TW" altLang="en-US" sz="1100" b="1">
                <a:solidFill>
                  <a:srgbClr val="080059"/>
                </a:solidFill>
              </a:rPr>
              <a:t> </a:t>
            </a:r>
            <a:r>
              <a:rPr lang="en-US" altLang="zh-TW" sz="1100" b="1">
                <a:solidFill>
                  <a:srgbClr val="080059"/>
                </a:solidFill>
                <a:latin typeface="Arial"/>
                <a:ea typeface="Arial"/>
                <a:cs typeface="Arial"/>
                <a:sym typeface="Arial"/>
              </a:rPr>
              <a:t>UA</a:t>
            </a:r>
            <a:endParaRPr sz="1100" b="1">
              <a:solidFill>
                <a:srgbClr val="0800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439;p85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2831" y="3652417"/>
            <a:ext cx="333375" cy="282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86"/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084" y="1357456"/>
            <a:ext cx="8177438" cy="29316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22;p85">
            <a:extLst>
              <a:ext uri="{FF2B5EF4-FFF2-40B4-BE49-F238E27FC236}">
                <a16:creationId xmlns:a16="http://schemas.microsoft.com/office/drawing/2014/main" id="{E37A1CE6-0B2E-4804-9EC6-417772B3C518}"/>
              </a:ext>
            </a:extLst>
          </p:cNvPr>
          <p:cNvSpPr txBox="1">
            <a:spLocks/>
          </p:cNvSpPr>
          <p:nvPr/>
        </p:nvSpPr>
        <p:spPr>
          <a:xfrm>
            <a:off x="376031" y="8442"/>
            <a:ext cx="8415544" cy="89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90059"/>
              </a:buClr>
              <a:buSzPts val="3600"/>
            </a:pP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QIoT</a:t>
            </a: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 Suite - </a:t>
            </a: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組成元件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anose="020B0604030504040204" pitchFamily="34" charset="-120"/>
              <a:sym typeface="Roboto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22;p85">
            <a:extLst>
              <a:ext uri="{FF2B5EF4-FFF2-40B4-BE49-F238E27FC236}">
                <a16:creationId xmlns:a16="http://schemas.microsoft.com/office/drawing/2014/main" id="{83AD885A-D8E6-4F69-AB71-C4FAA75E018F}"/>
              </a:ext>
            </a:extLst>
          </p:cNvPr>
          <p:cNvSpPr txBox="1">
            <a:spLocks/>
          </p:cNvSpPr>
          <p:nvPr/>
        </p:nvSpPr>
        <p:spPr>
          <a:xfrm>
            <a:off x="376031" y="8442"/>
            <a:ext cx="8415544" cy="89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90059"/>
              </a:buClr>
              <a:buSzPts val="3600"/>
            </a:pP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QIoT</a:t>
            </a: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 Suite - </a:t>
            </a: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私有雲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anose="020B0604030504040204" pitchFamily="34" charset="-120"/>
              <a:sym typeface="Roboto Light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1ADF156-9BE1-4E3E-A2F2-EB138AFE48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2444" y="980456"/>
            <a:ext cx="5528016" cy="3771157"/>
          </a:xfrm>
          <a:prstGeom prst="rect">
            <a:avLst/>
          </a:prstGeom>
        </p:spPr>
      </p:pic>
      <p:sp>
        <p:nvSpPr>
          <p:cNvPr id="11" name="Google Shape;468;p88">
            <a:extLst>
              <a:ext uri="{FF2B5EF4-FFF2-40B4-BE49-F238E27FC236}">
                <a16:creationId xmlns:a16="http://schemas.microsoft.com/office/drawing/2014/main" id="{25492BF6-BE0F-436D-A9F8-16823D83ED00}"/>
              </a:ext>
            </a:extLst>
          </p:cNvPr>
          <p:cNvSpPr txBox="1"/>
          <p:nvPr/>
        </p:nvSpPr>
        <p:spPr>
          <a:xfrm>
            <a:off x="652462" y="2120055"/>
            <a:ext cx="2652713" cy="1859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180975" lvl="0" indent="-180975">
              <a:buSzPts val="1400"/>
              <a:buFont typeface="Arial" panose="020B0604020202020204" pitchFamily="34" charset="0"/>
              <a:buChar char="•"/>
            </a:pPr>
            <a:r>
              <a:rPr lang="zh-TW" altLang="en-US" b="1"/>
              <a:t>邊緣計算</a:t>
            </a:r>
          </a:p>
          <a:p>
            <a:pPr marL="180975" lvl="0" indent="-180975">
              <a:buSzPts val="1400"/>
              <a:buFont typeface="Arial" panose="020B0604020202020204" pitchFamily="34" charset="0"/>
              <a:buChar char="•"/>
            </a:pPr>
            <a:r>
              <a:rPr lang="zh-TW" altLang="en-US" b="1"/>
              <a:t>本地數據的保存與取得</a:t>
            </a:r>
          </a:p>
          <a:p>
            <a:pPr marL="180975" lvl="0" indent="-180975">
              <a:buSzPts val="1400"/>
              <a:buFont typeface="Arial" panose="020B0604020202020204" pitchFamily="34" charset="0"/>
              <a:buChar char="•"/>
            </a:pPr>
            <a:r>
              <a:rPr lang="zh-TW" altLang="en-US" b="1"/>
              <a:t>更好的安全性和隱私</a:t>
            </a:r>
          </a:p>
          <a:p>
            <a:pPr marL="180975" lvl="0" indent="-180975">
              <a:buSzPts val="1400"/>
              <a:buFont typeface="Arial" panose="020B0604020202020204" pitchFamily="34" charset="0"/>
              <a:buChar char="•"/>
            </a:pPr>
            <a:r>
              <a:rPr lang="zh-TW" altLang="en-US" b="1"/>
              <a:t>支援常見通訊協定</a:t>
            </a:r>
            <a:r>
              <a:rPr lang="en-US" altLang="zh-TW" b="1"/>
              <a:t>: MQTT, </a:t>
            </a:r>
            <a:r>
              <a:rPr lang="en-US" altLang="zh-TW" b="1" err="1"/>
              <a:t>CoAP</a:t>
            </a:r>
            <a:r>
              <a:rPr lang="en-US" altLang="zh-TW" b="1"/>
              <a:t>, HTTP, OPC UA </a:t>
            </a:r>
            <a:r>
              <a:rPr lang="zh-TW" altLang="en-US" b="1"/>
              <a:t>等</a:t>
            </a:r>
          </a:p>
          <a:p>
            <a:pPr marL="180975" lvl="0" indent="-180975">
              <a:buSzPts val="1400"/>
              <a:buFont typeface="Arial" panose="020B0604020202020204" pitchFamily="34" charset="0"/>
              <a:buChar char="•"/>
            </a:pPr>
            <a:r>
              <a:rPr lang="zh-TW" altLang="en-US" b="1"/>
              <a:t>支援多種開發板 </a:t>
            </a: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E9FA758B-5E35-4776-AD28-03121178D58A}"/>
              </a:ext>
            </a:extLst>
          </p:cNvPr>
          <p:cNvSpPr/>
          <p:nvPr/>
        </p:nvSpPr>
        <p:spPr>
          <a:xfrm>
            <a:off x="652462" y="1347789"/>
            <a:ext cx="1514893" cy="694583"/>
          </a:xfrm>
          <a:prstGeom prst="roundRect">
            <a:avLst/>
          </a:prstGeom>
          <a:gradFill>
            <a:gsLst>
              <a:gs pos="50000">
                <a:srgbClr val="09E0FA"/>
              </a:gs>
              <a:gs pos="10000">
                <a:srgbClr val="26136D"/>
              </a:gs>
              <a:gs pos="90000">
                <a:srgbClr val="26136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私有雲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22;p85">
            <a:extLst>
              <a:ext uri="{FF2B5EF4-FFF2-40B4-BE49-F238E27FC236}">
                <a16:creationId xmlns:a16="http://schemas.microsoft.com/office/drawing/2014/main" id="{0600ED87-C09D-4295-817A-3F30BFE97C4C}"/>
              </a:ext>
            </a:extLst>
          </p:cNvPr>
          <p:cNvSpPr txBox="1">
            <a:spLocks/>
          </p:cNvSpPr>
          <p:nvPr/>
        </p:nvSpPr>
        <p:spPr>
          <a:xfrm>
            <a:off x="376031" y="8442"/>
            <a:ext cx="8415544" cy="89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90059"/>
              </a:buClr>
              <a:buSzPts val="3600"/>
            </a:pP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QIoT</a:t>
            </a: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 Suite - </a:t>
            </a: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sym typeface="Gill Sans"/>
              </a:rPr>
              <a:t>混合雲</a:t>
            </a: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 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anose="020B0604030504040204" pitchFamily="34" charset="-120"/>
              <a:sym typeface="Roboto Light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433A122-4320-4843-930C-48B6EB1A43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6408" y="1629180"/>
            <a:ext cx="6791184" cy="3192386"/>
          </a:xfrm>
          <a:prstGeom prst="rect">
            <a:avLst/>
          </a:prstGeom>
        </p:spPr>
      </p:pic>
      <p:sp>
        <p:nvSpPr>
          <p:cNvPr id="10" name="Google Shape;468;p88">
            <a:extLst>
              <a:ext uri="{FF2B5EF4-FFF2-40B4-BE49-F238E27FC236}">
                <a16:creationId xmlns:a16="http://schemas.microsoft.com/office/drawing/2014/main" id="{86C0367C-130B-488C-B687-BC1BE43F3E0E}"/>
              </a:ext>
            </a:extLst>
          </p:cNvPr>
          <p:cNvSpPr txBox="1"/>
          <p:nvPr/>
        </p:nvSpPr>
        <p:spPr>
          <a:xfrm>
            <a:off x="3066979" y="1032590"/>
            <a:ext cx="4748702" cy="107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180975" indent="-180975">
              <a:buSzPts val="1400"/>
              <a:buFont typeface="Arial" panose="020B0604020202020204" pitchFamily="34" charset="0"/>
              <a:buChar char="•"/>
            </a:pPr>
            <a:r>
              <a:rPr lang="en-US" b="1" err="1"/>
              <a:t>保持擴展的靈活性</a:t>
            </a:r>
            <a:endParaRPr b="1"/>
          </a:p>
          <a:p>
            <a:pPr marL="180975" indent="-180975">
              <a:buSzPts val="1400"/>
              <a:buFont typeface="Arial" panose="020B0604020202020204" pitchFamily="34" charset="0"/>
              <a:buChar char="•"/>
            </a:pPr>
            <a:r>
              <a:rPr lang="en-US" b="1" err="1"/>
              <a:t>安全性提升</a:t>
            </a:r>
            <a:r>
              <a:rPr lang="zh-TW" altLang="en-US" b="1"/>
              <a:t>：</a:t>
            </a:r>
            <a:r>
              <a:rPr lang="en-US" b="1" err="1"/>
              <a:t>彈性選擇數據上傳</a:t>
            </a:r>
            <a:endParaRPr b="1"/>
          </a:p>
          <a:p>
            <a:pPr marL="180975" indent="-180975">
              <a:buSzPts val="1400"/>
              <a:buFont typeface="Arial" panose="020B0604020202020204" pitchFamily="34" charset="0"/>
              <a:buChar char="•"/>
            </a:pPr>
            <a:r>
              <a:rPr lang="en-US" b="1" err="1"/>
              <a:t>有效降低雲端成本</a:t>
            </a:r>
            <a:endParaRPr lang="en-US" b="1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25F6E836-6712-4EFC-83FB-63F4109EE49F}"/>
              </a:ext>
            </a:extLst>
          </p:cNvPr>
          <p:cNvSpPr/>
          <p:nvPr/>
        </p:nvSpPr>
        <p:spPr>
          <a:xfrm>
            <a:off x="1400175" y="1048492"/>
            <a:ext cx="1514893" cy="694583"/>
          </a:xfrm>
          <a:prstGeom prst="roundRect">
            <a:avLst/>
          </a:prstGeom>
          <a:gradFill>
            <a:gsLst>
              <a:gs pos="50000">
                <a:srgbClr val="09E0FA"/>
              </a:gs>
              <a:gs pos="10000">
                <a:srgbClr val="26136D"/>
              </a:gs>
              <a:gs pos="90000">
                <a:srgbClr val="26136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混合雲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12;p84">
            <a:extLst>
              <a:ext uri="{FF2B5EF4-FFF2-40B4-BE49-F238E27FC236}">
                <a16:creationId xmlns:a16="http://schemas.microsoft.com/office/drawing/2014/main" id="{80EC652D-0425-4D10-8CB2-24485E52C45C}"/>
              </a:ext>
            </a:extLst>
          </p:cNvPr>
          <p:cNvSpPr txBox="1">
            <a:spLocks/>
          </p:cNvSpPr>
          <p:nvPr/>
        </p:nvSpPr>
        <p:spPr>
          <a:xfrm>
            <a:off x="395286" y="596900"/>
            <a:ext cx="6005513" cy="1403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簡單部署，容易蒐集，快速搞定 </a:t>
            </a: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IIoT</a:t>
            </a: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開發應用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CE60882-3EBE-49A7-A4B8-32E2855E208C}"/>
              </a:ext>
            </a:extLst>
          </p:cNvPr>
          <p:cNvSpPr/>
          <p:nvPr/>
        </p:nvSpPr>
        <p:spPr>
          <a:xfrm>
            <a:off x="395287" y="2353258"/>
            <a:ext cx="3824288" cy="428625"/>
          </a:xfrm>
          <a:prstGeom prst="rect">
            <a:avLst/>
          </a:prstGeom>
          <a:gradFill>
            <a:gsLst>
              <a:gs pos="50000">
                <a:srgbClr val="4021BA"/>
              </a:gs>
              <a:gs pos="0">
                <a:srgbClr val="26136D"/>
              </a:gs>
              <a:gs pos="100000">
                <a:srgbClr val="26136C"/>
              </a:gs>
            </a:gsLst>
            <a:lin ang="5400000" scaled="1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Google Shape;413;p84">
            <a:extLst>
              <a:ext uri="{FF2B5EF4-FFF2-40B4-BE49-F238E27FC236}">
                <a16:creationId xmlns:a16="http://schemas.microsoft.com/office/drawing/2014/main" id="{97678785-F779-4C6C-82A3-77828B6219C5}"/>
              </a:ext>
            </a:extLst>
          </p:cNvPr>
          <p:cNvSpPr txBox="1">
            <a:spLocks/>
          </p:cNvSpPr>
          <p:nvPr/>
        </p:nvSpPr>
        <p:spPr>
          <a:xfrm>
            <a:off x="395286" y="1889125"/>
            <a:ext cx="3700464" cy="2711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600">
              <a:lnSpc>
                <a:spcPct val="150000"/>
              </a:lnSpc>
              <a:spcBef>
                <a:spcPts val="400"/>
              </a:spcBef>
              <a:buClrTx/>
              <a:buSzPct val="100000"/>
            </a:pPr>
            <a:r>
              <a:rPr lang="en-US" sz="1600" b="1" err="1">
                <a:solidFill>
                  <a:schemeClr val="bg1">
                    <a:lumMod val="50000"/>
                  </a:schemeClr>
                </a:solidFill>
              </a:rPr>
              <a:t>QIoT</a:t>
            </a: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 Suite </a:t>
            </a: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</a:rPr>
              <a:t>基本介紹</a:t>
            </a:r>
          </a:p>
          <a:p>
            <a:pPr marL="101600">
              <a:lnSpc>
                <a:spcPct val="150000"/>
              </a:lnSpc>
              <a:buClrTx/>
              <a:buSzPct val="100000"/>
            </a:pPr>
            <a:r>
              <a:rPr lang="en-US" sz="1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QIoT</a:t>
            </a: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Suite </a:t>
            </a:r>
            <a:r>
              <a:rPr lang="zh-TW" alt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進入 </a:t>
            </a:r>
            <a:r>
              <a:rPr lang="en-US" sz="1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IIoT</a:t>
            </a: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的動機</a:t>
            </a:r>
          </a:p>
          <a:p>
            <a:pPr marL="101600">
              <a:lnSpc>
                <a:spcPct val="150000"/>
              </a:lnSpc>
              <a:buClrTx/>
              <a:buSzPct val="100000"/>
            </a:pP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</a:rPr>
              <a:t>如何使用 </a:t>
            </a:r>
            <a:r>
              <a:rPr lang="en-US" sz="1600" b="1" err="1">
                <a:solidFill>
                  <a:schemeClr val="bg1">
                    <a:lumMod val="50000"/>
                  </a:schemeClr>
                </a:solidFill>
              </a:rPr>
              <a:t>QIoT</a:t>
            </a: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 Suite </a:t>
            </a: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</a:rPr>
              <a:t>搭配 </a:t>
            </a: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OPC UA </a:t>
            </a: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</a:rPr>
              <a:t>通訊協定</a:t>
            </a:r>
          </a:p>
          <a:p>
            <a:pPr marL="101600">
              <a:lnSpc>
                <a:spcPct val="150000"/>
              </a:lnSpc>
              <a:buClrTx/>
              <a:buSzPct val="100000"/>
            </a:pPr>
            <a:r>
              <a:rPr lang="en-US" sz="1600" b="1" err="1">
                <a:solidFill>
                  <a:schemeClr val="bg1">
                    <a:lumMod val="50000"/>
                  </a:schemeClr>
                </a:solidFill>
              </a:rPr>
              <a:t>QIoT</a:t>
            </a: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 Suite </a:t>
            </a: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</a:rPr>
              <a:t>應用教學</a:t>
            </a:r>
          </a:p>
          <a:p>
            <a:pPr marL="101600">
              <a:lnSpc>
                <a:spcPct val="150000"/>
              </a:lnSpc>
              <a:buClrTx/>
              <a:buSzPct val="100000"/>
            </a:pP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COMPUTEX </a:t>
            </a: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</a:rPr>
              <a:t>採訪影片</a:t>
            </a:r>
          </a:p>
          <a:p>
            <a:pPr marL="101600">
              <a:lnSpc>
                <a:spcPct val="150000"/>
              </a:lnSpc>
              <a:buClrTx/>
              <a:buSzPct val="100000"/>
            </a:pPr>
            <a:r>
              <a:rPr lang="zh-TW" altLang="en-US" sz="1600" b="1">
                <a:solidFill>
                  <a:schemeClr val="bg1">
                    <a:lumMod val="50000"/>
                  </a:schemeClr>
                </a:solidFill>
              </a:rPr>
              <a:t>成功案例分享</a:t>
            </a:r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49F7168F-ED25-4D8A-A896-14C2D207ACB3}"/>
              </a:ext>
            </a:extLst>
          </p:cNvPr>
          <p:cNvSpPr/>
          <p:nvPr/>
        </p:nvSpPr>
        <p:spPr>
          <a:xfrm rot="12892102">
            <a:off x="4014788" y="2599995"/>
            <a:ext cx="409575" cy="363779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260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664E5113-0B25-4405-A94A-14D1C0B3C10E}"/>
              </a:ext>
            </a:extLst>
          </p:cNvPr>
          <p:cNvGrpSpPr/>
          <p:nvPr/>
        </p:nvGrpSpPr>
        <p:grpSpPr>
          <a:xfrm>
            <a:off x="1968698" y="980357"/>
            <a:ext cx="6124785" cy="836686"/>
            <a:chOff x="1759148" y="980357"/>
            <a:chExt cx="6124785" cy="836686"/>
          </a:xfrm>
        </p:grpSpPr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9FB21617-11D0-466F-B019-23CA4BCC1992}"/>
                </a:ext>
              </a:extLst>
            </p:cNvPr>
            <p:cNvGrpSpPr/>
            <p:nvPr/>
          </p:nvGrpSpPr>
          <p:grpSpPr>
            <a:xfrm>
              <a:off x="2400301" y="1050521"/>
              <a:ext cx="5483632" cy="759023"/>
              <a:chOff x="2297475" y="976330"/>
              <a:chExt cx="5483632" cy="759023"/>
            </a:xfrm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DD1CE7F6-33D3-492F-974B-3FB450579C79}"/>
                  </a:ext>
                </a:extLst>
              </p:cNvPr>
              <p:cNvSpPr/>
              <p:nvPr/>
            </p:nvSpPr>
            <p:spPr>
              <a:xfrm>
                <a:off x="2297475" y="976330"/>
                <a:ext cx="4333874" cy="759023"/>
              </a:xfrm>
              <a:prstGeom prst="rect">
                <a:avLst/>
              </a:prstGeom>
              <a:gradFill>
                <a:gsLst>
                  <a:gs pos="50000">
                    <a:srgbClr val="4021BA"/>
                  </a:gs>
                  <a:gs pos="0">
                    <a:srgbClr val="26136D"/>
                  </a:gs>
                  <a:gs pos="100000">
                    <a:srgbClr val="26136C"/>
                  </a:gs>
                </a:gsLst>
                <a:lin ang="5400000" scaled="1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>
                    <a:srgbClr val="3F6696"/>
                  </a:buClr>
                </a:pPr>
                <a:r>
                  <a:rPr lang="zh-TW" altLang="en-US" sz="20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/>
                  </a:rPr>
                  <a:t>    </a:t>
                </a:r>
                <a:r>
                  <a:rPr lang="zh-TW" altLang="en-US" sz="2000" b="1">
                    <a:solidFill>
                      <a:srgbClr val="FFFF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/>
                  </a:rPr>
                  <a:t>優勢</a:t>
                </a:r>
              </a:p>
            </p:txBody>
          </p:sp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80EBD692-9B3E-4FA7-AE5A-D19D529548F9}"/>
                  </a:ext>
                </a:extLst>
              </p:cNvPr>
              <p:cNvSpPr txBox="1"/>
              <p:nvPr/>
            </p:nvSpPr>
            <p:spPr>
              <a:xfrm>
                <a:off x="3407812" y="992963"/>
                <a:ext cx="369956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0975" lvl="0" indent="-180975">
                  <a:buClrTx/>
                  <a:buSzPts val="1200"/>
                  <a:buFont typeface="Arial"/>
                  <a:buChar char="•"/>
                </a:pPr>
                <a:r>
                  <a:rPr lang="zh-TW" altLang="en-US" b="1">
                    <a:solidFill>
                      <a:schemeClr val="bg1"/>
                    </a:solidFill>
                  </a:rPr>
                  <a:t>更安全</a:t>
                </a:r>
              </a:p>
              <a:p>
                <a:pPr marL="180975" lvl="0" indent="-180975">
                  <a:buClrTx/>
                  <a:buSzPts val="1200"/>
                  <a:buFont typeface="Arial"/>
                  <a:buChar char="•"/>
                </a:pPr>
                <a:r>
                  <a:rPr lang="zh-TW" altLang="en-US" b="1">
                    <a:solidFill>
                      <a:schemeClr val="bg1"/>
                    </a:solidFill>
                  </a:rPr>
                  <a:t>更多能力</a:t>
                </a:r>
              </a:p>
              <a:p>
                <a:pPr marL="180975" lvl="0" indent="-180975">
                  <a:buClrTx/>
                  <a:buSzPts val="1200"/>
                  <a:buFont typeface="Arial"/>
                  <a:buChar char="•"/>
                </a:pPr>
                <a:r>
                  <a:rPr lang="zh-TW" altLang="en-US" b="1">
                    <a:solidFill>
                      <a:schemeClr val="bg1"/>
                    </a:solidFill>
                  </a:rPr>
                  <a:t>友善的網頁介面</a:t>
                </a:r>
              </a:p>
            </p:txBody>
          </p:sp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8587ADC1-D210-463C-9E1A-6C5DC8CE3578}"/>
                  </a:ext>
                </a:extLst>
              </p:cNvPr>
              <p:cNvSpPr txBox="1"/>
              <p:nvPr/>
            </p:nvSpPr>
            <p:spPr>
              <a:xfrm>
                <a:off x="5141150" y="1098690"/>
                <a:ext cx="26399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0975" lvl="0" indent="-180975">
                  <a:buClrTx/>
                  <a:buSzPts val="1200"/>
                  <a:buFont typeface="Arial"/>
                  <a:buChar char="•"/>
                </a:pPr>
                <a:r>
                  <a:rPr lang="zh-TW" altLang="en-US" b="1">
                    <a:solidFill>
                      <a:schemeClr val="bg1"/>
                    </a:solidFill>
                  </a:rPr>
                  <a:t>多用戶控管</a:t>
                </a:r>
              </a:p>
              <a:p>
                <a:pPr marL="180975" lvl="0" indent="-180975">
                  <a:buClrTx/>
                  <a:buSzPts val="1200"/>
                  <a:buFont typeface="Arial"/>
                  <a:buChar char="•"/>
                </a:pPr>
                <a:r>
                  <a:rPr lang="zh-TW" altLang="en-US" b="1">
                    <a:solidFill>
                      <a:schemeClr val="bg1"/>
                    </a:solidFill>
                  </a:rPr>
                  <a:t>權限管理</a:t>
                </a:r>
              </a:p>
            </p:txBody>
          </p:sp>
        </p:grpSp>
        <p:pic>
          <p:nvPicPr>
            <p:cNvPr id="48" name="Picture 13">
              <a:extLst>
                <a:ext uri="{FF2B5EF4-FFF2-40B4-BE49-F238E27FC236}">
                  <a16:creationId xmlns:a16="http://schemas.microsoft.com/office/drawing/2014/main" id="{9C0201CA-2789-4657-8DA7-5979C4D0F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9148" y="980357"/>
              <a:ext cx="916794" cy="836686"/>
            </a:xfrm>
            <a:prstGeom prst="rect">
              <a:avLst/>
            </a:prstGeom>
          </p:spPr>
        </p:pic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F8D1885A-A567-4DF2-A4AF-4849F5FA847A}"/>
              </a:ext>
            </a:extLst>
          </p:cNvPr>
          <p:cNvSpPr/>
          <p:nvPr/>
        </p:nvSpPr>
        <p:spPr>
          <a:xfrm>
            <a:off x="236814" y="1811353"/>
            <a:ext cx="8670372" cy="280827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83" name="Google Shape;483;p90" descr="http://www.hermitageinfotech.com/wp-content/uploads/2016/02/fdfgdfgfg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9851" y="3723907"/>
            <a:ext cx="946546" cy="8182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4" name="Google Shape;484;p90"/>
          <p:cNvCxnSpPr/>
          <p:nvPr/>
        </p:nvCxnSpPr>
        <p:spPr>
          <a:xfrm>
            <a:off x="3329824" y="2312025"/>
            <a:ext cx="2438400" cy="0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5" name="Google Shape;485;p90"/>
          <p:cNvCxnSpPr/>
          <p:nvPr/>
        </p:nvCxnSpPr>
        <p:spPr>
          <a:xfrm>
            <a:off x="3329824" y="2312025"/>
            <a:ext cx="2438400" cy="903000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6" name="Google Shape;486;p90"/>
          <p:cNvCxnSpPr/>
          <p:nvPr/>
        </p:nvCxnSpPr>
        <p:spPr>
          <a:xfrm>
            <a:off x="3329824" y="2312025"/>
            <a:ext cx="2438400" cy="1839600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7" name="Google Shape;487;p90"/>
          <p:cNvCxnSpPr/>
          <p:nvPr/>
        </p:nvCxnSpPr>
        <p:spPr>
          <a:xfrm rot="10800000" flipH="1">
            <a:off x="3329823" y="2312051"/>
            <a:ext cx="2438400" cy="903000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8" name="Google Shape;488;p90"/>
          <p:cNvCxnSpPr/>
          <p:nvPr/>
        </p:nvCxnSpPr>
        <p:spPr>
          <a:xfrm>
            <a:off x="3329823" y="3215051"/>
            <a:ext cx="2438400" cy="0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9" name="Google Shape;489;p90"/>
          <p:cNvCxnSpPr/>
          <p:nvPr/>
        </p:nvCxnSpPr>
        <p:spPr>
          <a:xfrm>
            <a:off x="3329823" y="3215051"/>
            <a:ext cx="2438400" cy="936600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0" name="Google Shape;490;p90"/>
          <p:cNvCxnSpPr/>
          <p:nvPr/>
        </p:nvCxnSpPr>
        <p:spPr>
          <a:xfrm rot="10800000" flipH="1">
            <a:off x="3329823" y="2312007"/>
            <a:ext cx="2438400" cy="1839600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1" name="Google Shape;491;p90"/>
          <p:cNvCxnSpPr/>
          <p:nvPr/>
        </p:nvCxnSpPr>
        <p:spPr>
          <a:xfrm rot="10800000" flipH="1">
            <a:off x="3329823" y="3215007"/>
            <a:ext cx="2438400" cy="936600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2" name="Google Shape;492;p90"/>
          <p:cNvCxnSpPr/>
          <p:nvPr/>
        </p:nvCxnSpPr>
        <p:spPr>
          <a:xfrm>
            <a:off x="3329823" y="4151607"/>
            <a:ext cx="2438400" cy="0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3" name="Google Shape;493;p90"/>
          <p:cNvCxnSpPr/>
          <p:nvPr/>
        </p:nvCxnSpPr>
        <p:spPr>
          <a:xfrm>
            <a:off x="3328661" y="2312025"/>
            <a:ext cx="811200" cy="903000"/>
          </a:xfrm>
          <a:prstGeom prst="straightConnector1">
            <a:avLst/>
          </a:prstGeom>
          <a:noFill/>
          <a:ln w="38100" cap="flat" cmpd="sng">
            <a:solidFill>
              <a:srgbClr val="4123D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4" name="Google Shape;494;p90"/>
          <p:cNvCxnSpPr/>
          <p:nvPr/>
        </p:nvCxnSpPr>
        <p:spPr>
          <a:xfrm>
            <a:off x="3329823" y="3215051"/>
            <a:ext cx="811200" cy="0"/>
          </a:xfrm>
          <a:prstGeom prst="straightConnector1">
            <a:avLst/>
          </a:prstGeom>
          <a:noFill/>
          <a:ln w="38100" cap="flat" cmpd="sng">
            <a:solidFill>
              <a:srgbClr val="4123D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5" name="Google Shape;495;p90"/>
          <p:cNvCxnSpPr>
            <a:cxnSpLocks/>
          </p:cNvCxnSpPr>
          <p:nvPr/>
        </p:nvCxnSpPr>
        <p:spPr>
          <a:xfrm flipV="1">
            <a:off x="3328067" y="3224861"/>
            <a:ext cx="784243" cy="930998"/>
          </a:xfrm>
          <a:prstGeom prst="straightConnector1">
            <a:avLst/>
          </a:prstGeom>
          <a:noFill/>
          <a:ln w="38100" cap="flat" cmpd="sng">
            <a:solidFill>
              <a:srgbClr val="4123D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6" name="Google Shape;496;p90"/>
          <p:cNvCxnSpPr/>
          <p:nvPr/>
        </p:nvCxnSpPr>
        <p:spPr>
          <a:xfrm rot="10800000" flipH="1">
            <a:off x="4958238" y="2312050"/>
            <a:ext cx="808800" cy="903000"/>
          </a:xfrm>
          <a:prstGeom prst="straightConnector1">
            <a:avLst/>
          </a:prstGeom>
          <a:noFill/>
          <a:ln w="38100" cap="flat" cmpd="sng">
            <a:solidFill>
              <a:srgbClr val="4123D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7" name="Google Shape;497;p90"/>
          <p:cNvCxnSpPr/>
          <p:nvPr/>
        </p:nvCxnSpPr>
        <p:spPr>
          <a:xfrm>
            <a:off x="4958238" y="3215050"/>
            <a:ext cx="808800" cy="0"/>
          </a:xfrm>
          <a:prstGeom prst="straightConnector1">
            <a:avLst/>
          </a:prstGeom>
          <a:noFill/>
          <a:ln w="38100" cap="flat" cmpd="sng">
            <a:solidFill>
              <a:srgbClr val="4123D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8" name="Google Shape;498;p90"/>
          <p:cNvCxnSpPr/>
          <p:nvPr/>
        </p:nvCxnSpPr>
        <p:spPr>
          <a:xfrm>
            <a:off x="4959400" y="3215050"/>
            <a:ext cx="808800" cy="936600"/>
          </a:xfrm>
          <a:prstGeom prst="straightConnector1">
            <a:avLst/>
          </a:prstGeom>
          <a:noFill/>
          <a:ln w="38100" cap="flat" cmpd="sng">
            <a:solidFill>
              <a:srgbClr val="4123D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99" name="Google Shape;499;p90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353" y="3753838"/>
            <a:ext cx="408603" cy="795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90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8702" y="1868532"/>
            <a:ext cx="1088846" cy="778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90" descr="一張含有 電子用品 的圖片&#10;&#10;自動產生的描述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073" y="2817533"/>
            <a:ext cx="1005320" cy="849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90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074" y="1995796"/>
            <a:ext cx="1005319" cy="59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90" descr="一張含有 監視器, 電子用品, 黑色 的圖片&#10;&#10;自動產生的描述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5661" y="2770477"/>
            <a:ext cx="714927" cy="804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90" descr="一張含有 室內, 監視器 的圖片&#10;&#10;描述是以非常高的可信度產生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9118" y="2606256"/>
            <a:ext cx="1814859" cy="113428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3" name="Google Shape;422;p85">
            <a:extLst>
              <a:ext uri="{FF2B5EF4-FFF2-40B4-BE49-F238E27FC236}">
                <a16:creationId xmlns:a16="http://schemas.microsoft.com/office/drawing/2014/main" id="{2C7175D3-A6AF-4241-9BC8-9BE64653298B}"/>
              </a:ext>
            </a:extLst>
          </p:cNvPr>
          <p:cNvSpPr txBox="1">
            <a:spLocks/>
          </p:cNvSpPr>
          <p:nvPr/>
        </p:nvSpPr>
        <p:spPr>
          <a:xfrm>
            <a:off x="376031" y="8442"/>
            <a:ext cx="8415544" cy="89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90059"/>
              </a:buClr>
              <a:buSzPts val="3600"/>
            </a:pP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進入</a:t>
            </a: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IIoT</a:t>
            </a: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的動機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anose="020B0604030504040204" pitchFamily="34" charset="-120"/>
              <a:sym typeface="Roboto Light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1CC4D8B5-C020-4E27-91EB-CBBBA333D674}"/>
              </a:ext>
            </a:extLst>
          </p:cNvPr>
          <p:cNvSpPr/>
          <p:nvPr/>
        </p:nvSpPr>
        <p:spPr>
          <a:xfrm>
            <a:off x="1771703" y="2037193"/>
            <a:ext cx="1556364" cy="528729"/>
          </a:xfrm>
          <a:prstGeom prst="round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PC</a:t>
            </a:r>
          </a:p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OPC UA 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伺服器</a:t>
            </a:r>
          </a:p>
        </p:txBody>
      </p:sp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5E903B5D-8A73-4D76-AF63-E4D033FBC4D0}"/>
              </a:ext>
            </a:extLst>
          </p:cNvPr>
          <p:cNvSpPr/>
          <p:nvPr/>
        </p:nvSpPr>
        <p:spPr>
          <a:xfrm>
            <a:off x="5767038" y="2037193"/>
            <a:ext cx="1556364" cy="528729"/>
          </a:xfrm>
          <a:prstGeom prst="round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SCADA</a:t>
            </a:r>
          </a:p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OPC UA 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用戶端</a:t>
            </a:r>
          </a:p>
        </p:txBody>
      </p:sp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8A4480DA-332F-4490-97CF-2D48D76C7416}"/>
              </a:ext>
            </a:extLst>
          </p:cNvPr>
          <p:cNvSpPr/>
          <p:nvPr/>
        </p:nvSpPr>
        <p:spPr>
          <a:xfrm>
            <a:off x="1771703" y="2936275"/>
            <a:ext cx="1556364" cy="528729"/>
          </a:xfrm>
          <a:prstGeom prst="round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PLC</a:t>
            </a:r>
          </a:p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OPC UA 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伺服器</a:t>
            </a:r>
          </a:p>
        </p:txBody>
      </p:sp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AFF93462-2A02-4BA2-A996-D3E44F641CBD}"/>
              </a:ext>
            </a:extLst>
          </p:cNvPr>
          <p:cNvSpPr/>
          <p:nvPr/>
        </p:nvSpPr>
        <p:spPr>
          <a:xfrm>
            <a:off x="5767038" y="2936275"/>
            <a:ext cx="1556364" cy="528729"/>
          </a:xfrm>
          <a:prstGeom prst="round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HMI</a:t>
            </a:r>
          </a:p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OPC UA 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用戶端</a:t>
            </a:r>
          </a:p>
        </p:txBody>
      </p: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0F8CC7F5-8166-4703-BF94-D82F003233EC}"/>
              </a:ext>
            </a:extLst>
          </p:cNvPr>
          <p:cNvSpPr/>
          <p:nvPr/>
        </p:nvSpPr>
        <p:spPr>
          <a:xfrm>
            <a:off x="1771703" y="3870746"/>
            <a:ext cx="1556364" cy="528729"/>
          </a:xfrm>
          <a:prstGeom prst="round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Gateway</a:t>
            </a:r>
          </a:p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OPC UA 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伺服器</a:t>
            </a:r>
          </a:p>
        </p:txBody>
      </p:sp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862FC68D-D821-4D1C-806D-D0FDD891B447}"/>
              </a:ext>
            </a:extLst>
          </p:cNvPr>
          <p:cNvSpPr/>
          <p:nvPr/>
        </p:nvSpPr>
        <p:spPr>
          <a:xfrm>
            <a:off x="5767038" y="3870746"/>
            <a:ext cx="1556364" cy="528729"/>
          </a:xfrm>
          <a:prstGeom prst="round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ERP / MES</a:t>
            </a:r>
          </a:p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OPC UA 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用戶端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1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 - 標題投影片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1459</Words>
  <Application>Microsoft Office PowerPoint</Application>
  <PresentationFormat>如螢幕大小 (16:9)</PresentationFormat>
  <Paragraphs>345</Paragraphs>
  <Slides>30</Slides>
  <Notes>30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40" baseType="lpstr">
      <vt:lpstr>Arimo</vt:lpstr>
      <vt:lpstr>Noto Sans Symbols</vt:lpstr>
      <vt:lpstr>PMingLiu</vt:lpstr>
      <vt:lpstr>微軟正黑體</vt:lpstr>
      <vt:lpstr>微軟正黑體</vt:lpstr>
      <vt:lpstr>Arial</vt:lpstr>
      <vt:lpstr>Calibri</vt:lpstr>
      <vt:lpstr>Roboto</vt:lpstr>
      <vt:lpstr>Wingdings</vt:lpstr>
      <vt:lpstr>Office 佈景主題 - 標題投影片</vt:lpstr>
      <vt:lpstr>PowerPoint 簡報</vt:lpstr>
      <vt:lpstr>工業物聯網解決方案</vt:lpstr>
      <vt:lpstr>簡單部署，容易蒐集，快速搞定 IIoT 開發應用</vt:lpstr>
      <vt:lpstr>QIoT Suite - 三步驟快速搞定 IIoT 開發應用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採 訪 影 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FannieChen</dc:creator>
  <cp:lastModifiedBy>QNAP_Mili Wang</cp:lastModifiedBy>
  <cp:revision>2</cp:revision>
  <dcterms:modified xsi:type="dcterms:W3CDTF">2019-07-16T09:40:08Z</dcterms:modified>
</cp:coreProperties>
</file>