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4" r:id="rId10"/>
    <p:sldId id="265" r:id="rId11"/>
    <p:sldId id="266" r:id="rId12"/>
    <p:sldId id="267" r:id="rId13"/>
    <p:sldId id="287" r:id="rId14"/>
    <p:sldId id="269" r:id="rId15"/>
    <p:sldId id="292" r:id="rId16"/>
    <p:sldId id="270" r:id="rId17"/>
    <p:sldId id="271" r:id="rId18"/>
    <p:sldId id="272" r:id="rId19"/>
    <p:sldId id="273" r:id="rId20"/>
    <p:sldId id="288" r:id="rId21"/>
    <p:sldId id="275" r:id="rId22"/>
    <p:sldId id="289" r:id="rId23"/>
    <p:sldId id="277" r:id="rId24"/>
    <p:sldId id="290" r:id="rId25"/>
    <p:sldId id="279" r:id="rId26"/>
    <p:sldId id="280" r:id="rId27"/>
    <p:sldId id="282" r:id="rId28"/>
    <p:sldId id="281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erson Cheng" initials="" lastIdx="1" clrIdx="0"/>
  <p:cmAuthor id="1" name="Danny Lin" initials="" lastIdx="1" clrIdx="1"/>
  <p:cmAuthor id="2" name="QNAP_Mili Wang" initials="QW" lastIdx="2" clrIdx="2">
    <p:extLst>
      <p:ext uri="{19B8F6BF-5375-455C-9EA6-DF929625EA0E}">
        <p15:presenceInfo xmlns:p15="http://schemas.microsoft.com/office/powerpoint/2012/main" userId="QNAP_Mili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CFC"/>
    <a:srgbClr val="4021BA"/>
    <a:srgbClr val="4123DD"/>
    <a:srgbClr val="00FDCC"/>
    <a:srgbClr val="66CCFF"/>
    <a:srgbClr val="09E0FA"/>
    <a:srgbClr val="26136D"/>
    <a:srgbClr val="261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1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ce9080ae1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5ce9080ae1_2_4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QNAP QIoT 如何進入工業物聯網和自動化控制的領域</a:t>
            </a:r>
            <a:endParaRPr/>
          </a:p>
        </p:txBody>
      </p:sp>
      <p:sp>
        <p:nvSpPr>
          <p:cNvPr id="365" name="Google Shape;365;g5ce9080ae1_2_41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1dc4eabd8_2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1dc4eabd8_23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51dc4eabd8_23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10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ceb7bf7c4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g5ceb7bf7c4_1_7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現在用 OPC UA，怎麼用？如何連線？原先 Sensors 轉 OPCUA 要透過額外程式上層與下層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5ceb7bf7c4_1_74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11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ceb7bf7c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5ceb7bf7c4_1_100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OPC UA Gateway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Rules Engine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Database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Dashboard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Data Centralized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Value Mapping</a:t>
            </a:r>
            <a:endParaRPr/>
          </a:p>
          <a:p>
            <a:pPr marL="88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Migration is really easy. NAS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接上網路，安裝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QIoT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Suite，簡單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UI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設定，就可以建構好架構。</a:t>
            </a:r>
            <a:r>
              <a:rPr lang="en-US" sz="1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沒有痛苦的轉移，沒有痛苦的開始</a:t>
            </a:r>
            <a:r>
              <a:rPr lang="en-US"/>
              <a:t> 。</a:t>
            </a:r>
            <a:endParaRPr/>
          </a:p>
        </p:txBody>
      </p:sp>
      <p:sp>
        <p:nvSpPr>
          <p:cNvPr id="551" name="Google Shape;551;g5ceb7bf7c4_1_100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12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13</a:t>
            </a:fld>
            <a:endParaRPr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7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5ceb7bf7c4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g5ceb7bf7c4_1_6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/>
              <a:t>QIoT</a:t>
            </a:r>
            <a:r>
              <a:rPr lang="en-US"/>
              <a:t> Suite </a:t>
            </a:r>
            <a:r>
              <a:rPr lang="en-US" err="1"/>
              <a:t>支援</a:t>
            </a:r>
            <a:r>
              <a:rPr lang="en-US"/>
              <a:t> OPC UA </a:t>
            </a:r>
            <a:r>
              <a:rPr lang="en-US" err="1"/>
              <a:t>伺服器</a:t>
            </a:r>
            <a:r>
              <a:rPr lang="en-US"/>
              <a:t>/</a:t>
            </a:r>
            <a:r>
              <a:rPr lang="en-US" err="1"/>
              <a:t>客戶端功能，亦可作為</a:t>
            </a:r>
            <a:r>
              <a:rPr lang="en-US"/>
              <a:t> Gateway </a:t>
            </a:r>
            <a:r>
              <a:rPr lang="en-US" err="1"/>
              <a:t>傳遞伺服器與客戶端設備的</a:t>
            </a:r>
            <a:r>
              <a:rPr lang="en-US"/>
              <a:t> IoT </a:t>
            </a:r>
            <a:r>
              <a:rPr lang="en-US" err="1"/>
              <a:t>數值，協助企業組織更快速的採用</a:t>
            </a:r>
            <a:r>
              <a:rPr lang="en-US"/>
              <a:t> </a:t>
            </a:r>
            <a:r>
              <a:rPr lang="en-US" err="1"/>
              <a:t>IIoT</a:t>
            </a:r>
            <a:r>
              <a:rPr lang="en-US"/>
              <a:t> </a:t>
            </a:r>
            <a:r>
              <a:rPr lang="en-US" err="1"/>
              <a:t>方案，提升企業生產力並減少設備支出</a:t>
            </a:r>
            <a:r>
              <a:rPr lang="en-US"/>
              <a:t>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/>
              <a:t>說明</a:t>
            </a:r>
            <a:r>
              <a:rPr lang="en-US"/>
              <a:t> Tags </a:t>
            </a:r>
            <a:r>
              <a:rPr lang="en-US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是甚麼</a:t>
            </a:r>
            <a:r>
              <a:rPr lang="en-US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/>
              <a:t>在OPC術語中，Tag指的是OPC應用程序內數據點的唯一識別碼</a:t>
            </a:r>
            <a:r>
              <a:rPr lang="en-US"/>
              <a:t>。 </a:t>
            </a:r>
            <a:r>
              <a:rPr lang="en-US" err="1"/>
              <a:t>標記用於讀取和寫入數據源的實時數據</a:t>
            </a:r>
            <a:r>
              <a:rPr lang="en-US"/>
              <a:t>。</a:t>
            </a:r>
            <a:endParaRPr/>
          </a:p>
        </p:txBody>
      </p:sp>
      <p:sp>
        <p:nvSpPr>
          <p:cNvPr id="591" name="Google Shape;591;g5ceb7bf7c4_1_6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14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5cf97c68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5cf97c6859_0_1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g5cf97c6859_0_15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15</a:t>
            </a:fld>
            <a:endParaRPr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3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5ceb7bf7c4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g5ceb7bf7c4_1_13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有多個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HMI/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SCADA，必須每一台進去控管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OPC UA Servers。</a:t>
            </a:r>
            <a:endParaRPr sz="1200">
              <a:solidFill>
                <a:srgbClr val="090059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有了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QIoT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Suite，就可以進行集中化管理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。</a:t>
            </a:r>
            <a:endParaRPr sz="1200">
              <a:solidFill>
                <a:srgbClr val="090059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5ceb7bf7c4_1_13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16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5ceb7bf7c4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g5ceb7bf7c4_1_139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若是有很多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OPC UA Server (PLC, PC, Gateway)，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常常會需要在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HMI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設定一次連線，在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SCADA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又要再設定一次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。</a:t>
            </a:r>
            <a:endParaRPr sz="1200">
              <a:solidFill>
                <a:srgbClr val="090059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有了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QIoT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Suite，就可以進行集中化管理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。</a:t>
            </a:r>
            <a:endParaRPr sz="1200">
              <a:solidFill>
                <a:srgbClr val="090059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5ceb7bf7c4_1_139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17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5ceb7bf7c4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5ceb7bf7c4_1_14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建立好和外部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OPC UA Servers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的連線後，可以透過簡單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UI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的方式將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Tag Value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加入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QIoT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OPC UA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server，如此就可以利用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QIoT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OPC UA server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作為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OPC UA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Gateway，幫助上層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clients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讀取或寫入下層的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servers。</a:t>
            </a:r>
            <a:endParaRPr sz="1200">
              <a:solidFill>
                <a:srgbClr val="090059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5ceb7bf7c4_1_146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18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ceb7bf7c4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g5ceb7bf7c4_1_15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除了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OPC UA Gateway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以外，我們也提供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Rules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Engine，讓進階開發者可以將資料進一步處理之後再送到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QIoT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OPC UA server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裡面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。</a:t>
            </a:r>
            <a:endParaRPr sz="1200">
              <a:solidFill>
                <a:srgbClr val="090059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5ceb7bf7c4_1_153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19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ce9080ae1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5ce9080ae1_2_47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藉由 QNAP QIoT 與集團內的 IEI, 洋威的合作，我們可以建立一個完善的軟硬體工業物聯網解決方案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更重要的是，我們支援 OPC統一架構 (OPC UA)，可提升工業自動化的 IoT 應用潛能。</a:t>
            </a:r>
            <a:endParaRPr/>
          </a:p>
        </p:txBody>
      </p:sp>
      <p:sp>
        <p:nvSpPr>
          <p:cNvPr id="371" name="Google Shape;371;g5ce9080ae1_2_47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2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20</a:t>
            </a:fld>
            <a:endParaRPr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28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ceb7bf7c4_1_19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5ceb7bf7c4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22</a:t>
            </a:fld>
            <a:endParaRPr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28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5ceb7bf7c4_1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5ceb7bf7c4_1_5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5ceb7bf7c4_1_5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23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24</a:t>
            </a:fld>
            <a:endParaRPr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43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5cf97c68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5cf97c6859_0_1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誠德科技 新北市教育局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過去提供免費軟體平台做資料收集來讓 NAS 銷售更多元，而 QIoT Suite Lite 也成功打下了一定的基礎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因此 QIoT Suite 2.0 決定進入含金量相對較高的製造業，提供完善的工業物聯網平台與收費機制。</a:t>
            </a:r>
            <a:endParaRPr/>
          </a:p>
        </p:txBody>
      </p:sp>
      <p:sp>
        <p:nvSpPr>
          <p:cNvPr id="668" name="Google Shape;668;g5cf97c6859_0_15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25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cf97c685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g5cf97c6859_0_9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OPC UA Gateway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Rules Engine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Database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Dashboard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Data Centralized</a:t>
            </a:r>
            <a:endParaRPr/>
          </a:p>
          <a:p>
            <a:pPr marL="26797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Value Mapping</a:t>
            </a:r>
            <a:endParaRPr/>
          </a:p>
          <a:p>
            <a:pPr marL="88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Migration is really easy. NAS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接上網路，安裝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QIoT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Suite，簡單</a:t>
            </a:r>
            <a:r>
              <a:rPr lang="en-US" sz="1200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UI </a:t>
            </a:r>
            <a:r>
              <a:rPr lang="en-US" sz="1200" err="1">
                <a:solidFill>
                  <a:srgbClr val="090059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設定，就可以建構好架構。</a:t>
            </a:r>
            <a:r>
              <a:rPr lang="en-US" sz="1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沒有痛苦的轉移，沒有痛苦的開始</a:t>
            </a:r>
            <a:r>
              <a:rPr lang="en-US"/>
              <a:t> 。</a:t>
            </a:r>
            <a:endParaRPr/>
          </a:p>
        </p:txBody>
      </p:sp>
      <p:sp>
        <p:nvSpPr>
          <p:cNvPr id="679" name="Google Shape;679;g5cf97c6859_0_98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26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ceb7bf7c4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g5ceb7bf7c4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現場照片: 要重拍的多一些 , 有質感些</a:t>
            </a:r>
            <a:endParaRPr/>
          </a:p>
        </p:txBody>
      </p:sp>
      <p:sp>
        <p:nvSpPr>
          <p:cNvPr id="720" name="Google Shape;720;g5ceb7bf7c4_1_4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5ceb7bf7c4_1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5ceb7bf7c4_1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現場照片: 要重拍的多一些 , 有質感些</a:t>
            </a:r>
            <a:endParaRPr/>
          </a:p>
        </p:txBody>
      </p:sp>
      <p:sp>
        <p:nvSpPr>
          <p:cNvPr id="708" name="Google Shape;708;g5ceb7bf7c4_1_4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5ceb7bf7c4_1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5ceb7bf7c4_1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3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5ceb7bf7c4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g5ceb7bf7c4_1_19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5ceb7bf7c4_1_198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30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ce9080ae1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5ce9080ae1_2_8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/>
              <a:t>QIoT</a:t>
            </a:r>
            <a:r>
              <a:rPr lang="en-US"/>
              <a:t> </a:t>
            </a:r>
            <a:r>
              <a:rPr lang="en-US" err="1"/>
              <a:t>Suite</a:t>
            </a:r>
            <a:r>
              <a:rPr lang="en-US" err="1">
                <a:latin typeface="微軟正黑體"/>
                <a:ea typeface="微軟正黑體"/>
                <a:cs typeface="PMingLiu"/>
                <a:sym typeface="PMingLiu"/>
              </a:rPr>
              <a:t>允許軟件開發人員和製造商在</a:t>
            </a:r>
            <a:r>
              <a:rPr lang="en-US" err="1"/>
              <a:t>QNAP</a:t>
            </a:r>
            <a:r>
              <a:rPr lang="en-US"/>
              <a:t> </a:t>
            </a:r>
            <a:r>
              <a:rPr lang="en-US" err="1"/>
              <a:t>NAS</a:t>
            </a:r>
            <a:r>
              <a:rPr lang="en-US" err="1">
                <a:latin typeface="微軟正黑體"/>
                <a:ea typeface="微軟正黑體"/>
                <a:cs typeface="PMingLiu"/>
                <a:sym typeface="PMingLiu"/>
              </a:rPr>
              <a:t>上輕鬆構建強大的物聯網應用程序，提供私有，安全和內部部署的環境，並將您的</a:t>
            </a:r>
            <a:r>
              <a:rPr lang="en-US" err="1"/>
              <a:t>NAS</a:t>
            </a:r>
            <a:r>
              <a:rPr lang="en-US" err="1">
                <a:latin typeface="微軟正黑體"/>
                <a:ea typeface="微軟正黑體"/>
                <a:cs typeface="PMingLiu"/>
                <a:sym typeface="PMingLiu"/>
              </a:rPr>
              <a:t>轉變為專業的物聯網平台</a:t>
            </a:r>
            <a:r>
              <a:rPr lang="en-US">
                <a:latin typeface="微軟正黑體"/>
                <a:ea typeface="微軟正黑體"/>
                <a:cs typeface="PMingLiu"/>
                <a:sym typeface="PMingLiu"/>
              </a:rPr>
              <a:t>。</a:t>
            </a:r>
          </a:p>
          <a:p>
            <a:pPr marL="0" indent="0"/>
            <a:r>
              <a:rPr lang="en-US" err="1"/>
              <a:t>QIoT</a:t>
            </a:r>
            <a:r>
              <a:rPr lang="en-US"/>
              <a:t> Suite provides software developers and makers with the ability to easily build robust IoT applications on their QNAP NAS, providing a private, secure and on-premises environment.</a:t>
            </a:r>
          </a:p>
        </p:txBody>
      </p:sp>
      <p:sp>
        <p:nvSpPr>
          <p:cNvPr id="417" name="Google Shape;417;g5ce9080ae1_2_85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4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491abe5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491abe51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4491abe51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5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50a6746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50a67463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Mainly can do environmental monitoring, such as air quality monitoring, power usage monitoring</a:t>
            </a:r>
            <a:endParaRPr/>
          </a:p>
        </p:txBody>
      </p:sp>
      <p:sp>
        <p:nvSpPr>
          <p:cNvPr id="453" name="Google Shape;453;g450a67463d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6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ceb7bf7c4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ceb7bf7c4_1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5ceb7bf7c4_1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7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ceb7bf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ceb7bf7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5ceb7bf7c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8</a:t>
            </a:fld>
            <a:endParaRPr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0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ceb7bf7c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5ceb7bf7c4_1_2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詢問在場是否有人知道 OPC UA？介紹 OPC UA 是甚麼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越來越多大公司支援 OPC UA: Cisco, Siemens, TTTech and QNAP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PLC Server 效能不足，無法同時提供多個 Clients 讀取寫入，只要加入一台 QNAP NAS 作為 OPC UA Gateway，即可有效降低延遲時間。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每個 OPC UA clients 都要針對每台 OPC UA servers 去做設定，但是有了 QNAP NAS ，即可做集中化管理和資料儲存。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此時就需要一個資料集中處理的裝置與產品 -&gt; QNAP QIoT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Security -&gt; NAS 擋在 OPC UA Server 前面，更安全，大家都躲在 NAS 後面。NAS 有六大護法:網路環境防護、帳戶安全和系統通知、傳輸加密保護、資料加密防護、本機快照、異地異機同步快照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Capability -&gt; PLC 不見得可以連那麼多 Client, 但是透過 QIoT OPC UA Gateway 可以產生 Buffer。吞吐量更大。提供很大的連線數。透過 QNAP QIoT 作為 Buffer，可使 Latency 有效降低。</a:t>
            </a:r>
            <a:endParaRPr/>
          </a:p>
        </p:txBody>
      </p:sp>
      <p:sp>
        <p:nvSpPr>
          <p:cNvPr id="480" name="Google Shape;480;g5ceb7bf7c4_1_28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 panose="020B0604020202020204" pitchFamily="34" charset="0"/>
              </a:rPr>
              <a:t>9</a:t>
            </a:fld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C0160F-B2C3-49AF-AA0A-CC91FEAA8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687888" y="1609725"/>
            <a:ext cx="6265862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687888" y="1609725"/>
            <a:ext cx="6265862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4064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687888" y="1609725"/>
            <a:ext cx="6265862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 rot="5400000">
            <a:off x="8031956" y="1710532"/>
            <a:ext cx="3262312" cy="25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793207" y="-794543"/>
            <a:ext cx="3262312" cy="7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只有標題">
  <p:cSld name="6_只有標題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1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只有標題">
  <p:cSld name="8_只有標題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17455" y="489931"/>
            <a:ext cx="8229600" cy="4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3600"/>
              <a:buFont typeface="Arial"/>
              <a:buNone/>
              <a:defRPr sz="3600" b="1">
                <a:solidFill>
                  <a:srgbClr val="090059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455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只有標題">
  <p:cSld name="2_只有標題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517455" y="489931"/>
            <a:ext cx="8229600" cy="4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90059"/>
              </a:buClr>
              <a:buSzPts val="3600"/>
              <a:buFont typeface="Arial"/>
              <a:buNone/>
              <a:defRPr sz="3600" b="1">
                <a:solidFill>
                  <a:srgbClr val="090059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517455" y="1457252"/>
            <a:ext cx="8229600" cy="33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oboto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。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🢭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84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 preserve="1">
  <p:cSld name="1_標題投影片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C0160F-B2C3-49AF-AA0A-CC91FEAA8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C6D1DF9-0406-4D93-8E15-72D16679D798}"/>
              </a:ext>
            </a:extLst>
          </p:cNvPr>
          <p:cNvSpPr txBox="1"/>
          <p:nvPr userDrawn="1"/>
        </p:nvSpPr>
        <p:spPr>
          <a:xfrm>
            <a:off x="715879" y="4266425"/>
            <a:ext cx="771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en-US" altLang="zh-TW" sz="600" b="1" dirty="0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/>
                <a:sym typeface="Arial"/>
              </a:rPr>
              <a:t>Copyright © 2019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600" b="1" dirty="0">
              <a:solidFill>
                <a:schemeClr val="bg1"/>
              </a:solidFill>
              <a:latin typeface="Arial" panose="020B0604020202020204" pitchFamily="34" charset="0"/>
              <a:ea typeface="微軟正黑體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04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標題及物件">
  <p:cSld name="6_標題及物件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54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"/>
            <a:ext cx="9143999" cy="5142214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 preserve="1">
  <p:cSld name="1_空白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" y="643"/>
            <a:ext cx="9139937" cy="5142214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 preserve="1">
  <p:cSld name="1_空白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" y="1785"/>
            <a:ext cx="9139937" cy="5139929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 preserve="1">
  <p:cSld name="1_空白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" y="1785"/>
            <a:ext cx="9135875" cy="5139929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 preserve="1">
  <p:cSld name="1_空白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47643-9A60-45B7-8A14-4BA52C4AE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" y="1785"/>
            <a:ext cx="9135875" cy="5139928"/>
          </a:xfrm>
          <a:prstGeom prst="rect">
            <a:avLst/>
          </a:prstGeom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87888" y="1609725"/>
            <a:ext cx="6265862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48DCD5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55ED9A4E-79CD-4E70-91EA-00229D5725D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" y="0"/>
            <a:ext cx="9142223" cy="5143500"/>
          </a:xfrm>
          <a:prstGeom prst="rect">
            <a:avLst/>
          </a:prstGeom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44488" y="0"/>
            <a:ext cx="8456612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428038" y="4779963"/>
            <a:ext cx="2571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37" r:id="rId2"/>
    <p:sldLayoutId id="2147483649" r:id="rId3"/>
    <p:sldLayoutId id="2147483733" r:id="rId4"/>
    <p:sldLayoutId id="2147483734" r:id="rId5"/>
    <p:sldLayoutId id="2147483735" r:id="rId6"/>
    <p:sldLayoutId id="214748373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729" r:id="rId17"/>
    <p:sldLayoutId id="2147483730" r:id="rId18"/>
    <p:sldLayoutId id="2147483731" r:id="rId19"/>
    <p:sldLayoutId id="214748373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1" i="0" u="none" strike="noStrike" cap="none">
          <a:solidFill>
            <a:schemeClr val="bg1"/>
          </a:solidFill>
          <a:latin typeface="Arial Narrow" panose="020B0606020202030204" pitchFamily="34" charset="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uOtGHQXjs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zzEYK4jBMw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2;p85">
            <a:extLst>
              <a:ext uri="{FF2B5EF4-FFF2-40B4-BE49-F238E27FC236}">
                <a16:creationId xmlns:a16="http://schemas.microsoft.com/office/drawing/2014/main" id="{92878686-C524-4981-8095-88B934B32272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Suite - OPC UA Data Flow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7B28A7E-5EA3-4834-976A-F84E75BAD0F3}"/>
              </a:ext>
            </a:extLst>
          </p:cNvPr>
          <p:cNvSpPr/>
          <p:nvPr/>
        </p:nvSpPr>
        <p:spPr>
          <a:xfrm>
            <a:off x="1342612" y="1061644"/>
            <a:ext cx="1666822" cy="75252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ERP</a:t>
            </a:r>
            <a:endParaRPr lang="zh-TW" alt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37A2569-57F9-4A5B-AD43-79CB1A2FCD4A}"/>
              </a:ext>
            </a:extLst>
          </p:cNvPr>
          <p:cNvSpPr/>
          <p:nvPr/>
        </p:nvSpPr>
        <p:spPr>
          <a:xfrm>
            <a:off x="1418811" y="1416143"/>
            <a:ext cx="1523947" cy="34405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OPC UA Client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4D2BB2B-B9A6-49C8-834A-27516E08CB25}"/>
              </a:ext>
            </a:extLst>
          </p:cNvPr>
          <p:cNvSpPr/>
          <p:nvPr/>
        </p:nvSpPr>
        <p:spPr>
          <a:xfrm>
            <a:off x="3166622" y="1061644"/>
            <a:ext cx="1666822" cy="75252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SCADA</a:t>
            </a:r>
            <a:endParaRPr lang="zh-TW" alt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273E0EB-E384-47BC-8B5E-25037598AA9D}"/>
              </a:ext>
            </a:extLst>
          </p:cNvPr>
          <p:cNvSpPr/>
          <p:nvPr/>
        </p:nvSpPr>
        <p:spPr>
          <a:xfrm>
            <a:off x="3242821" y="1416143"/>
            <a:ext cx="1523947" cy="34405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OPC UA</a:t>
            </a:r>
            <a:r>
              <a:rPr lang="zh-TW" altLang="en-US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Client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325B4C3-9612-47CD-AEB5-CCA50A37797D}"/>
              </a:ext>
            </a:extLst>
          </p:cNvPr>
          <p:cNvSpPr/>
          <p:nvPr/>
        </p:nvSpPr>
        <p:spPr>
          <a:xfrm>
            <a:off x="4990632" y="1061644"/>
            <a:ext cx="1666822" cy="75252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MES</a:t>
            </a:r>
            <a:endParaRPr lang="zh-TW" alt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C237B01-431E-4FD5-9B82-BF7564EBFCF7}"/>
              </a:ext>
            </a:extLst>
          </p:cNvPr>
          <p:cNvSpPr/>
          <p:nvPr/>
        </p:nvSpPr>
        <p:spPr>
          <a:xfrm>
            <a:off x="5066831" y="1416143"/>
            <a:ext cx="1523947" cy="34405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OPC UA</a:t>
            </a:r>
            <a:r>
              <a:rPr lang="zh-TW" altLang="en-US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Client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E3344E3-BEC2-45A4-9896-728172175761}"/>
              </a:ext>
            </a:extLst>
          </p:cNvPr>
          <p:cNvSpPr/>
          <p:nvPr/>
        </p:nvSpPr>
        <p:spPr>
          <a:xfrm>
            <a:off x="3055699" y="2613316"/>
            <a:ext cx="1890686" cy="589332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Black"/>
              </a:rPr>
              <a:t> 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Light"/>
              </a:rPr>
              <a:t>Suite</a:t>
            </a:r>
            <a:endParaRPr lang="zh-TW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95ABE4A3-45F1-4814-88B8-16B33587C4AD}"/>
              </a:ext>
            </a:extLst>
          </p:cNvPr>
          <p:cNvSpPr/>
          <p:nvPr/>
        </p:nvSpPr>
        <p:spPr>
          <a:xfrm>
            <a:off x="3055698" y="2240288"/>
            <a:ext cx="1890686" cy="3699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Server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09078B8C-0E70-4A49-8E85-43F5DE8C2279}"/>
              </a:ext>
            </a:extLst>
          </p:cNvPr>
          <p:cNvSpPr/>
          <p:nvPr/>
        </p:nvSpPr>
        <p:spPr>
          <a:xfrm>
            <a:off x="3055698" y="3202648"/>
            <a:ext cx="1890686" cy="37372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Client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3B66151-884F-4748-ACC5-0AF6E914DE8F}"/>
              </a:ext>
            </a:extLst>
          </p:cNvPr>
          <p:cNvSpPr/>
          <p:nvPr/>
        </p:nvSpPr>
        <p:spPr>
          <a:xfrm>
            <a:off x="200884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UA Server</a:t>
            </a:r>
          </a:p>
          <a:p>
            <a:pPr algn="ctr">
              <a:buClr>
                <a:srgbClr val="3F6696"/>
              </a:buClr>
            </a:pP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Vendor</a:t>
            </a: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1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4DD513B6-ACF3-4ACA-BD63-662CDBE55BBE}"/>
              </a:ext>
            </a:extLst>
          </p:cNvPr>
          <p:cNvSpPr/>
          <p:nvPr/>
        </p:nvSpPr>
        <p:spPr>
          <a:xfrm>
            <a:off x="1729620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Server</a:t>
            </a:r>
          </a:p>
          <a:p>
            <a:pPr algn="ctr">
              <a:buClr>
                <a:srgbClr val="3F6696"/>
              </a:buClr>
            </a:pP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Vendor</a:t>
            </a: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2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846866C0-6297-40FE-A87F-E2933941E8E8}"/>
              </a:ext>
            </a:extLst>
          </p:cNvPr>
          <p:cNvSpPr/>
          <p:nvPr/>
        </p:nvSpPr>
        <p:spPr>
          <a:xfrm>
            <a:off x="3258355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Server</a:t>
            </a:r>
          </a:p>
          <a:p>
            <a:pPr algn="ctr">
              <a:buClr>
                <a:srgbClr val="3F6696"/>
              </a:buClr>
            </a:pP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Vendor</a:t>
            </a: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3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3197919A-CBAF-4273-A665-6128D66065A7}"/>
              </a:ext>
            </a:extLst>
          </p:cNvPr>
          <p:cNvSpPr/>
          <p:nvPr/>
        </p:nvSpPr>
        <p:spPr>
          <a:xfrm>
            <a:off x="4787090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Server</a:t>
            </a:r>
          </a:p>
          <a:p>
            <a:pPr algn="ctr">
              <a:buClr>
                <a:srgbClr val="3F6696"/>
              </a:buClr>
            </a:pP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Vendor</a:t>
            </a: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4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86BE91C-DEBF-4931-B599-F0B57F8CD7C1}"/>
              </a:ext>
            </a:extLst>
          </p:cNvPr>
          <p:cNvSpPr/>
          <p:nvPr/>
        </p:nvSpPr>
        <p:spPr>
          <a:xfrm>
            <a:off x="6315825" y="3988472"/>
            <a:ext cx="1481057" cy="50730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UA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Server</a:t>
            </a:r>
          </a:p>
          <a:p>
            <a:pPr algn="ctr">
              <a:buClr>
                <a:srgbClr val="3F6696"/>
              </a:buClr>
            </a:pP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Vendor</a:t>
            </a:r>
            <a:r>
              <a:rPr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5</a:t>
            </a:r>
            <a:endParaRPr lang="zh-TW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186D13A-CFDA-41BE-9369-BA88AA772A1C}"/>
              </a:ext>
            </a:extLst>
          </p:cNvPr>
          <p:cNvGrpSpPr/>
          <p:nvPr/>
        </p:nvGrpSpPr>
        <p:grpSpPr>
          <a:xfrm>
            <a:off x="719929" y="2566863"/>
            <a:ext cx="2057374" cy="676275"/>
            <a:chOff x="866801" y="2513927"/>
            <a:chExt cx="2057374" cy="676275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9B9EE01D-AACF-4D06-8C77-93BFB6D37059}"/>
                </a:ext>
              </a:extLst>
            </p:cNvPr>
            <p:cNvSpPr/>
            <p:nvPr/>
          </p:nvSpPr>
          <p:spPr>
            <a:xfrm>
              <a:off x="866801" y="2513927"/>
              <a:ext cx="676275" cy="676275"/>
            </a:xfrm>
            <a:prstGeom prst="ellipse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3F6696"/>
                </a:buClr>
              </a:pPr>
              <a:endPara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47DD34E4-754F-4157-8767-652420D358D7}"/>
                </a:ext>
              </a:extLst>
            </p:cNvPr>
            <p:cNvSpPr/>
            <p:nvPr/>
          </p:nvSpPr>
          <p:spPr>
            <a:xfrm>
              <a:off x="1333551" y="2568615"/>
              <a:ext cx="1590624" cy="583529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3F6696"/>
                </a:buClr>
              </a:pPr>
              <a:r>
                <a:rPr lang="en-US" altLang="zh-TW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Rules Engine</a:t>
              </a:r>
              <a:endPara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83D4875-4D25-4BA1-8C5A-2EC42B718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104" y="2579970"/>
              <a:ext cx="550750" cy="564800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16DF128F-561B-415D-981F-8DECDD0D1C67}"/>
              </a:ext>
            </a:extLst>
          </p:cNvPr>
          <p:cNvGrpSpPr/>
          <p:nvPr/>
        </p:nvGrpSpPr>
        <p:grpSpPr>
          <a:xfrm>
            <a:off x="5217871" y="2566863"/>
            <a:ext cx="1671509" cy="676275"/>
            <a:chOff x="5567491" y="2513927"/>
            <a:chExt cx="1671509" cy="676275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CECE26C7-687C-408C-8001-0D0D3B25AD64}"/>
                </a:ext>
              </a:extLst>
            </p:cNvPr>
            <p:cNvSpPr/>
            <p:nvPr/>
          </p:nvSpPr>
          <p:spPr>
            <a:xfrm>
              <a:off x="5567491" y="2513927"/>
              <a:ext cx="676275" cy="676275"/>
            </a:xfrm>
            <a:prstGeom prst="ellipse">
              <a:avLst/>
            </a:prstGeom>
            <a:solidFill>
              <a:srgbClr val="7030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3F6696"/>
                </a:buClr>
              </a:pPr>
              <a:endPara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1CC1B5FD-CC28-480A-A102-4B9C59214647}"/>
                </a:ext>
              </a:extLst>
            </p:cNvPr>
            <p:cNvSpPr/>
            <p:nvPr/>
          </p:nvSpPr>
          <p:spPr>
            <a:xfrm>
              <a:off x="6034241" y="2568615"/>
              <a:ext cx="1204759" cy="583529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buClr>
                  <a:srgbClr val="3F6696"/>
                </a:buClr>
              </a:pPr>
              <a:r>
                <a:rPr lang="en-US" altLang="zh-TW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Database</a:t>
              </a:r>
              <a:endPara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77FF9914-880B-4184-9DA6-8872ED8B3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3867"/>
            <a:stretch/>
          </p:blipFill>
          <p:spPr>
            <a:xfrm>
              <a:off x="5636794" y="2579970"/>
              <a:ext cx="550750" cy="564800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9C33E457-9CE6-43EF-B44C-2DB9B5A79CE1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777303" y="2907982"/>
            <a:ext cx="278396" cy="53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2B5192AC-A594-4761-82A1-81959F8FAF7F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946385" y="2905001"/>
            <a:ext cx="271486" cy="29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A9C0D4CB-E8EF-4A3C-B52B-1C5466EAB8D5}"/>
              </a:ext>
            </a:extLst>
          </p:cNvPr>
          <p:cNvGrpSpPr/>
          <p:nvPr/>
        </p:nvGrpSpPr>
        <p:grpSpPr>
          <a:xfrm>
            <a:off x="2220271" y="1814168"/>
            <a:ext cx="3617653" cy="426120"/>
            <a:chOff x="2484061" y="1814168"/>
            <a:chExt cx="3617653" cy="42612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0BDB2893-250B-4F9C-B346-18AFD6F5CC29}"/>
                </a:ext>
              </a:extLst>
            </p:cNvPr>
            <p:cNvCxnSpPr>
              <a:stCxn id="9" idx="2"/>
              <a:endCxn id="14" idx="0"/>
            </p:cNvCxnSpPr>
            <p:nvPr/>
          </p:nvCxnSpPr>
          <p:spPr>
            <a:xfrm>
              <a:off x="4274456" y="1814168"/>
              <a:ext cx="1008" cy="426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501AD8DC-A18F-4DAC-859B-6E846C7DE49D}"/>
                </a:ext>
              </a:extLst>
            </p:cNvPr>
            <p:cNvCxnSpPr>
              <a:cxnSpLocks/>
            </p:cNvCxnSpPr>
            <p:nvPr/>
          </p:nvCxnSpPr>
          <p:spPr>
            <a:xfrm>
              <a:off x="2484061" y="1814168"/>
              <a:ext cx="0" cy="201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63AF2AE6-06FF-4B14-9A36-32D000D4A65D}"/>
                </a:ext>
              </a:extLst>
            </p:cNvPr>
            <p:cNvCxnSpPr>
              <a:cxnSpLocks/>
            </p:cNvCxnSpPr>
            <p:nvPr/>
          </p:nvCxnSpPr>
          <p:spPr>
            <a:xfrm>
              <a:off x="6101714" y="1814168"/>
              <a:ext cx="0" cy="201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DBC1D0D4-74B2-45D4-8791-3B675D5E1A1A}"/>
                </a:ext>
              </a:extLst>
            </p:cNvPr>
            <p:cNvCxnSpPr>
              <a:cxnSpLocks/>
            </p:cNvCxnSpPr>
            <p:nvPr/>
          </p:nvCxnSpPr>
          <p:spPr>
            <a:xfrm>
              <a:off x="2484061" y="2015579"/>
              <a:ext cx="36176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" name="群組 511">
            <a:extLst>
              <a:ext uri="{FF2B5EF4-FFF2-40B4-BE49-F238E27FC236}">
                <a16:creationId xmlns:a16="http://schemas.microsoft.com/office/drawing/2014/main" id="{ADF99B83-0E54-45AE-8DD3-AE51DEA40AB0}"/>
              </a:ext>
            </a:extLst>
          </p:cNvPr>
          <p:cNvGrpSpPr/>
          <p:nvPr/>
        </p:nvGrpSpPr>
        <p:grpSpPr>
          <a:xfrm>
            <a:off x="989092" y="3576376"/>
            <a:ext cx="6083811" cy="412096"/>
            <a:chOff x="989092" y="3576376"/>
            <a:chExt cx="6083811" cy="412096"/>
          </a:xfrm>
        </p:grpSpPr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7B25229F-59C9-4B51-B3BC-57ED7EA5CA63}"/>
                </a:ext>
              </a:extLst>
            </p:cNvPr>
            <p:cNvCxnSpPr>
              <a:cxnSpLocks/>
            </p:cNvCxnSpPr>
            <p:nvPr/>
          </p:nvCxnSpPr>
          <p:spPr>
            <a:xfrm>
              <a:off x="989092" y="3816088"/>
              <a:ext cx="60838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D1A113F8-A82C-4984-A2C1-8B58909EDE64}"/>
                </a:ext>
              </a:extLst>
            </p:cNvPr>
            <p:cNvGrpSpPr/>
            <p:nvPr/>
          </p:nvGrpSpPr>
          <p:grpSpPr>
            <a:xfrm>
              <a:off x="989092" y="3576376"/>
              <a:ext cx="6083811" cy="412096"/>
              <a:chOff x="1252882" y="3576376"/>
              <a:chExt cx="6083811" cy="412096"/>
            </a:xfrm>
          </p:grpSpPr>
          <p:cxnSp>
            <p:nvCxnSpPr>
              <p:cNvPr id="37" name="直線接點 36">
                <a:extLst>
                  <a:ext uri="{FF2B5EF4-FFF2-40B4-BE49-F238E27FC236}">
                    <a16:creationId xmlns:a16="http://schemas.microsoft.com/office/drawing/2014/main" id="{49F3D60C-3C90-4EFA-A5DF-8A64EA184134}"/>
                  </a:ext>
                </a:extLst>
              </p:cNvPr>
              <p:cNvCxnSpPr>
                <a:cxnSpLocks/>
                <a:stCxn id="15" idx="2"/>
                <a:endCxn id="23" idx="0"/>
              </p:cNvCxnSpPr>
              <p:nvPr/>
            </p:nvCxnSpPr>
            <p:spPr>
              <a:xfrm flipH="1">
                <a:off x="4273307" y="3576376"/>
                <a:ext cx="2157" cy="4120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>
                <a:extLst>
                  <a:ext uri="{FF2B5EF4-FFF2-40B4-BE49-F238E27FC236}">
                    <a16:creationId xmlns:a16="http://schemas.microsoft.com/office/drawing/2014/main" id="{3231CAC3-2350-4C42-85A1-9AD2639EC1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2882" y="3810532"/>
                <a:ext cx="1" cy="177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>
                <a:extLst>
                  <a:ext uri="{FF2B5EF4-FFF2-40B4-BE49-F238E27FC236}">
                    <a16:creationId xmlns:a16="http://schemas.microsoft.com/office/drawing/2014/main" id="{1C276FC1-08FA-4436-84BB-5756B5D95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692" y="3810532"/>
                <a:ext cx="1" cy="177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>
                <a:extLst>
                  <a:ext uri="{FF2B5EF4-FFF2-40B4-BE49-F238E27FC236}">
                    <a16:creationId xmlns:a16="http://schemas.microsoft.com/office/drawing/2014/main" id="{8C1680AA-8811-49A1-9621-D2F659C6D3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0279" y="3810532"/>
                <a:ext cx="1" cy="177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>
                <a:extLst>
                  <a:ext uri="{FF2B5EF4-FFF2-40B4-BE49-F238E27FC236}">
                    <a16:creationId xmlns:a16="http://schemas.microsoft.com/office/drawing/2014/main" id="{8C20A020-1E11-41F8-9655-EC32FABE8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2808" y="3810532"/>
                <a:ext cx="1" cy="177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978F6C5F-A7FA-4872-97E4-0F9450624221}"/>
              </a:ext>
            </a:extLst>
          </p:cNvPr>
          <p:cNvSpPr txBox="1"/>
          <p:nvPr/>
        </p:nvSpPr>
        <p:spPr>
          <a:xfrm>
            <a:off x="3990671" y="2007285"/>
            <a:ext cx="87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>
                <a:latin typeface="Arial" panose="020B0604020202020204" pitchFamily="34" charset="0"/>
              </a:rPr>
              <a:t>OPC UA</a:t>
            </a:r>
            <a:endParaRPr lang="zh-TW" altLang="en-US" sz="1100">
              <a:latin typeface="Arial" panose="020B0604020202020204" pitchFamily="34" charset="0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CF1DD97D-45E4-46DC-AB05-491BB74ABCFD}"/>
              </a:ext>
            </a:extLst>
          </p:cNvPr>
          <p:cNvSpPr txBox="1"/>
          <p:nvPr/>
        </p:nvSpPr>
        <p:spPr>
          <a:xfrm>
            <a:off x="3990671" y="3571172"/>
            <a:ext cx="87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>
                <a:latin typeface="Arial" panose="020B0604020202020204" pitchFamily="34" charset="0"/>
              </a:rPr>
              <a:t>OPC UA</a:t>
            </a:r>
            <a:endParaRPr lang="zh-TW" altLang="en-US" sz="1100">
              <a:latin typeface="Arial" panose="020B0604020202020204" pitchFamily="34" charset="0"/>
            </a:endParaRPr>
          </a:p>
        </p:txBody>
      </p:sp>
      <p:sp>
        <p:nvSpPr>
          <p:cNvPr id="61" name="語音泡泡: 矩形 60">
            <a:extLst>
              <a:ext uri="{FF2B5EF4-FFF2-40B4-BE49-F238E27FC236}">
                <a16:creationId xmlns:a16="http://schemas.microsoft.com/office/drawing/2014/main" id="{2C307A01-AC6F-43F7-8EE7-CC2CC10F601B}"/>
              </a:ext>
            </a:extLst>
          </p:cNvPr>
          <p:cNvSpPr/>
          <p:nvPr/>
        </p:nvSpPr>
        <p:spPr>
          <a:xfrm>
            <a:off x="6806816" y="1061644"/>
            <a:ext cx="1732885" cy="1394888"/>
          </a:xfrm>
          <a:prstGeom prst="wedgeRectCallout">
            <a:avLst>
              <a:gd name="adj1" fmla="val -111809"/>
              <a:gd name="adj2" fmla="val 42837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180975">
              <a:buClrTx/>
              <a:buSzPct val="100000"/>
              <a:buChar char="●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Rules Engine</a:t>
            </a:r>
          </a:p>
          <a:p>
            <a:pPr marL="265113" lvl="0" indent="-180975">
              <a:buClrTx/>
              <a:buSzPct val="100000"/>
              <a:buChar char="●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Database</a:t>
            </a:r>
          </a:p>
          <a:p>
            <a:pPr marL="265113" lvl="0" indent="-180975">
              <a:buClrTx/>
              <a:buSzPct val="100000"/>
              <a:buChar char="●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Data Centralized</a:t>
            </a:r>
          </a:p>
          <a:p>
            <a:pPr marL="265113" lvl="0" indent="-180975">
              <a:buClrTx/>
              <a:buSzPct val="100000"/>
              <a:buChar char="●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Value Mapping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92"/>
          <p:cNvSpPr txBox="1"/>
          <p:nvPr/>
        </p:nvSpPr>
        <p:spPr>
          <a:xfrm>
            <a:off x="2592505" y="1421946"/>
            <a:ext cx="1790400" cy="35763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>
                <a:latin typeface="Arial" panose="020B0604020202020204" pitchFamily="34" charset="0"/>
              </a:rPr>
              <a:t>SCADA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</a:rPr>
              <a:t>1</a:t>
            </a:r>
            <a:endParaRPr>
              <a:latin typeface="Arial" panose="020B0604020202020204" pitchFamily="34" charset="0"/>
            </a:endParaRPr>
          </a:p>
        </p:txBody>
      </p:sp>
      <p:sp>
        <p:nvSpPr>
          <p:cNvPr id="528" name="Google Shape;528;p92"/>
          <p:cNvSpPr txBox="1"/>
          <p:nvPr/>
        </p:nvSpPr>
        <p:spPr>
          <a:xfrm>
            <a:off x="478669" y="2988206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TW">
                <a:latin typeface="Arial" panose="020B0604020202020204" pitchFamily="34" charset="0"/>
              </a:rPr>
              <a:t>Environment Sensors</a:t>
            </a:r>
          </a:p>
        </p:txBody>
      </p:sp>
      <p:sp>
        <p:nvSpPr>
          <p:cNvPr id="529" name="Google Shape;529;p92"/>
          <p:cNvSpPr txBox="1"/>
          <p:nvPr/>
        </p:nvSpPr>
        <p:spPr>
          <a:xfrm>
            <a:off x="2592504" y="2989917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Gateway</a:t>
            </a:r>
            <a:endParaRPr>
              <a:latin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</a:rPr>
              <a:t>OPC UA Server</a:t>
            </a:r>
            <a:endParaRPr>
              <a:latin typeface="Arial" panose="020B0604020202020204" pitchFamily="34" charset="0"/>
            </a:endParaRPr>
          </a:p>
        </p:txBody>
      </p:sp>
      <p:sp>
        <p:nvSpPr>
          <p:cNvPr id="530" name="Google Shape;530;p92"/>
          <p:cNvSpPr txBox="1"/>
          <p:nvPr/>
        </p:nvSpPr>
        <p:spPr>
          <a:xfrm>
            <a:off x="4706339" y="2990905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PLC</a:t>
            </a:r>
            <a:endParaRPr>
              <a:latin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</a:rPr>
              <a:t>OPC UA </a:t>
            </a:r>
            <a:r>
              <a:rPr lang="en-US" altLang="zh-TW">
                <a:latin typeface="Arial" panose="020B0604020202020204" pitchFamily="34" charset="0"/>
              </a:rPr>
              <a:t>Server</a:t>
            </a:r>
            <a:endParaRPr>
              <a:latin typeface="Arial" panose="020B0604020202020204" pitchFamily="34" charset="0"/>
            </a:endParaRPr>
          </a:p>
        </p:txBody>
      </p:sp>
      <p:sp>
        <p:nvSpPr>
          <p:cNvPr id="531" name="Google Shape;531;p92"/>
          <p:cNvSpPr txBox="1"/>
          <p:nvPr/>
        </p:nvSpPr>
        <p:spPr>
          <a:xfrm>
            <a:off x="305352" y="2754772"/>
            <a:ext cx="76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MQTT</a:t>
            </a:r>
            <a:endParaRPr sz="11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532" name="Google Shape;532;p92"/>
          <p:cNvSpPr txBox="1"/>
          <p:nvPr/>
        </p:nvSpPr>
        <p:spPr>
          <a:xfrm>
            <a:off x="5866391" y="2754772"/>
            <a:ext cx="76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OPC UA</a:t>
            </a:r>
            <a:endParaRPr sz="11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533" name="Google Shape;533;p92"/>
          <p:cNvSpPr txBox="1"/>
          <p:nvPr/>
        </p:nvSpPr>
        <p:spPr>
          <a:xfrm>
            <a:off x="2497067" y="2754772"/>
            <a:ext cx="76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OPC UA</a:t>
            </a:r>
            <a:endParaRPr sz="11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534" name="Google Shape;534;p92"/>
          <p:cNvSpPr txBox="1"/>
          <p:nvPr/>
        </p:nvSpPr>
        <p:spPr>
          <a:xfrm>
            <a:off x="6820174" y="2988206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PC</a:t>
            </a:r>
            <a:endParaRPr>
              <a:latin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</a:rPr>
              <a:t>OPC UA </a:t>
            </a:r>
            <a:r>
              <a:rPr lang="en-US" altLang="zh-TW">
                <a:latin typeface="Arial" panose="020B0604020202020204" pitchFamily="34" charset="0"/>
              </a:rPr>
              <a:t>Server</a:t>
            </a:r>
            <a:endParaRPr>
              <a:latin typeface="Arial" panose="020B0604020202020204" pitchFamily="34" charset="0"/>
            </a:endParaRPr>
          </a:p>
        </p:txBody>
      </p:sp>
      <p:sp>
        <p:nvSpPr>
          <p:cNvPr id="535" name="Google Shape;535;p92"/>
          <p:cNvSpPr txBox="1"/>
          <p:nvPr/>
        </p:nvSpPr>
        <p:spPr>
          <a:xfrm>
            <a:off x="7959814" y="2754772"/>
            <a:ext cx="76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OPC UA</a:t>
            </a:r>
            <a:endParaRPr sz="11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536" name="Google Shape;536;p92"/>
          <p:cNvCxnSpPr/>
          <p:nvPr/>
        </p:nvCxnSpPr>
        <p:spPr>
          <a:xfrm>
            <a:off x="3533801" y="1853198"/>
            <a:ext cx="1944000" cy="10788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7" name="Google Shape;537;p92"/>
          <p:cNvCxnSpPr/>
          <p:nvPr/>
        </p:nvCxnSpPr>
        <p:spPr>
          <a:xfrm>
            <a:off x="3741091" y="1827119"/>
            <a:ext cx="3727200" cy="11049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8" name="Google Shape;538;p92"/>
          <p:cNvCxnSpPr/>
          <p:nvPr/>
        </p:nvCxnSpPr>
        <p:spPr>
          <a:xfrm rot="10800000" flipH="1">
            <a:off x="1348214" y="1853167"/>
            <a:ext cx="1965000" cy="10788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39" name="Google Shape;539;p92"/>
          <p:cNvSpPr txBox="1"/>
          <p:nvPr/>
        </p:nvSpPr>
        <p:spPr>
          <a:xfrm>
            <a:off x="4706340" y="1427791"/>
            <a:ext cx="1790400" cy="35763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SCADA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</a:rPr>
              <a:t>2</a:t>
            </a:r>
            <a:endParaRPr>
              <a:latin typeface="Arial" panose="020B0604020202020204" pitchFamily="34" charset="0"/>
            </a:endParaRPr>
          </a:p>
        </p:txBody>
      </p:sp>
      <p:cxnSp>
        <p:nvCxnSpPr>
          <p:cNvPr id="540" name="Google Shape;540;p92"/>
          <p:cNvCxnSpPr/>
          <p:nvPr/>
        </p:nvCxnSpPr>
        <p:spPr>
          <a:xfrm rot="10800000" flipH="1">
            <a:off x="3557205" y="1837568"/>
            <a:ext cx="1920600" cy="10944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1" name="Google Shape;541;p92"/>
          <p:cNvCxnSpPr>
            <a:cxnSpLocks/>
          </p:cNvCxnSpPr>
          <p:nvPr/>
        </p:nvCxnSpPr>
        <p:spPr>
          <a:xfrm flipV="1">
            <a:off x="5608141" y="1822867"/>
            <a:ext cx="16563" cy="112648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2" name="Google Shape;542;p92"/>
          <p:cNvCxnSpPr/>
          <p:nvPr/>
        </p:nvCxnSpPr>
        <p:spPr>
          <a:xfrm rot="10800000">
            <a:off x="5747083" y="1822867"/>
            <a:ext cx="1935000" cy="11091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7" name="Google Shape;547;p92"/>
          <p:cNvCxnSpPr/>
          <p:nvPr/>
        </p:nvCxnSpPr>
        <p:spPr>
          <a:xfrm rot="10800000">
            <a:off x="3418948" y="1801782"/>
            <a:ext cx="6600" cy="11463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5" name="Google Shape;422;p85">
            <a:extLst>
              <a:ext uri="{FF2B5EF4-FFF2-40B4-BE49-F238E27FC236}">
                <a16:creationId xmlns:a16="http://schemas.microsoft.com/office/drawing/2014/main" id="{A6D45898-8198-46CC-AB3D-143E5F8E89F2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Before Using QNAP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Black"/>
              </a:rPr>
              <a:t>QIoT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26" name="語音泡泡: 矩形 25">
            <a:extLst>
              <a:ext uri="{FF2B5EF4-FFF2-40B4-BE49-F238E27FC236}">
                <a16:creationId xmlns:a16="http://schemas.microsoft.com/office/drawing/2014/main" id="{8A05D905-5C86-421D-A147-573EB8AAAC14}"/>
              </a:ext>
            </a:extLst>
          </p:cNvPr>
          <p:cNvSpPr/>
          <p:nvPr/>
        </p:nvSpPr>
        <p:spPr>
          <a:xfrm>
            <a:off x="962423" y="1128834"/>
            <a:ext cx="1229074" cy="899497"/>
          </a:xfrm>
          <a:prstGeom prst="wedgeRectCallout">
            <a:avLst>
              <a:gd name="adj1" fmla="val 77382"/>
              <a:gd name="adj2" fmla="val 10273"/>
            </a:avLst>
          </a:prstGeom>
          <a:gradFill>
            <a:gsLst>
              <a:gs pos="50000">
                <a:srgbClr val="C00000"/>
              </a:gs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/>
              </a:rPr>
              <a:t>Set up the identical connections for two times.</a:t>
            </a:r>
          </a:p>
        </p:txBody>
      </p:sp>
      <p:sp>
        <p:nvSpPr>
          <p:cNvPr id="27" name="語音泡泡: 矩形 26">
            <a:extLst>
              <a:ext uri="{FF2B5EF4-FFF2-40B4-BE49-F238E27FC236}">
                <a16:creationId xmlns:a16="http://schemas.microsoft.com/office/drawing/2014/main" id="{B51B8B1D-8025-4D65-9A76-77B6B850E0D9}"/>
              </a:ext>
            </a:extLst>
          </p:cNvPr>
          <p:cNvSpPr/>
          <p:nvPr/>
        </p:nvSpPr>
        <p:spPr>
          <a:xfrm>
            <a:off x="6929559" y="1141373"/>
            <a:ext cx="1708550" cy="873442"/>
          </a:xfrm>
          <a:prstGeom prst="wedgeRectCallout">
            <a:avLst>
              <a:gd name="adj1" fmla="val -72792"/>
              <a:gd name="adj2" fmla="val 8796"/>
            </a:avLst>
          </a:prstGeom>
          <a:gradFill>
            <a:gsLst>
              <a:gs pos="50000">
                <a:srgbClr val="C00000"/>
              </a:gs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Complicated connection network.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Difficult for maintenance.</a:t>
            </a:r>
            <a:endParaRPr lang="en-US" altLang="zh-TW" dirty="0">
              <a:solidFill>
                <a:schemeClr val="bg1"/>
              </a:solidFill>
              <a:latin typeface="Arial"/>
              <a:ea typeface="新細明體"/>
              <a:cs typeface="Arial"/>
            </a:endParaRPr>
          </a:p>
        </p:txBody>
      </p:sp>
      <p:pic>
        <p:nvPicPr>
          <p:cNvPr id="28" name="Shape 514">
            <a:extLst>
              <a:ext uri="{FF2B5EF4-FFF2-40B4-BE49-F238E27FC236}">
                <a16:creationId xmlns:a16="http://schemas.microsoft.com/office/drawing/2014/main" id="{F092046F-C53B-4662-9320-0F7C04D00D71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64" y="1292829"/>
            <a:ext cx="571504" cy="57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語音泡泡: 矩形 30">
            <a:extLst>
              <a:ext uri="{FF2B5EF4-FFF2-40B4-BE49-F238E27FC236}">
                <a16:creationId xmlns:a16="http://schemas.microsoft.com/office/drawing/2014/main" id="{EE3C4327-5057-42C9-B434-5B787CD6F1C0}"/>
              </a:ext>
            </a:extLst>
          </p:cNvPr>
          <p:cNvSpPr/>
          <p:nvPr/>
        </p:nvSpPr>
        <p:spPr>
          <a:xfrm>
            <a:off x="1491330" y="3862014"/>
            <a:ext cx="1790400" cy="770144"/>
          </a:xfrm>
          <a:prstGeom prst="wedgeRectCallout">
            <a:avLst>
              <a:gd name="adj1" fmla="val -59147"/>
              <a:gd name="adj2" fmla="val -78768"/>
            </a:avLst>
          </a:prstGeom>
          <a:gradFill>
            <a:gsLst>
              <a:gs pos="50000">
                <a:srgbClr val="C00000"/>
              </a:gs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MQTT sometime is not supported by upper layer software.</a:t>
            </a:r>
          </a:p>
        </p:txBody>
      </p:sp>
      <p:sp>
        <p:nvSpPr>
          <p:cNvPr id="34" name="語音泡泡: 矩形 33">
            <a:extLst>
              <a:ext uri="{FF2B5EF4-FFF2-40B4-BE49-F238E27FC236}">
                <a16:creationId xmlns:a16="http://schemas.microsoft.com/office/drawing/2014/main" id="{7F29A6C5-7BA0-4EE0-8D9E-592433899C82}"/>
              </a:ext>
            </a:extLst>
          </p:cNvPr>
          <p:cNvSpPr/>
          <p:nvPr/>
        </p:nvSpPr>
        <p:spPr>
          <a:xfrm>
            <a:off x="4830285" y="3862014"/>
            <a:ext cx="1588837" cy="573730"/>
          </a:xfrm>
          <a:prstGeom prst="wedgeRectCallout">
            <a:avLst>
              <a:gd name="adj1" fmla="val -362"/>
              <a:gd name="adj2" fmla="val -87410"/>
            </a:avLst>
          </a:prstGeom>
          <a:gradFill>
            <a:gsLst>
              <a:gs pos="50000">
                <a:srgbClr val="C00000"/>
              </a:gs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More connections, more latency.</a:t>
            </a:r>
          </a:p>
        </p:txBody>
      </p:sp>
      <p:pic>
        <p:nvPicPr>
          <p:cNvPr id="36" name="Shape 514">
            <a:extLst>
              <a:ext uri="{FF2B5EF4-FFF2-40B4-BE49-F238E27FC236}">
                <a16:creationId xmlns:a16="http://schemas.microsoft.com/office/drawing/2014/main" id="{3FBD3249-5647-4BE8-86DE-94A7D0B61F9B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682" y="1636862"/>
            <a:ext cx="571504" cy="57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514">
            <a:extLst>
              <a:ext uri="{FF2B5EF4-FFF2-40B4-BE49-F238E27FC236}">
                <a16:creationId xmlns:a16="http://schemas.microsoft.com/office/drawing/2014/main" id="{0C6E920B-BB55-4C53-9D1F-6884D3A92C81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027" y="3864239"/>
            <a:ext cx="571504" cy="57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514">
            <a:extLst>
              <a:ext uri="{FF2B5EF4-FFF2-40B4-BE49-F238E27FC236}">
                <a16:creationId xmlns:a16="http://schemas.microsoft.com/office/drawing/2014/main" id="{EBA9C91A-7B8A-496A-80C6-113EA774527E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60" y="3976247"/>
            <a:ext cx="571504" cy="57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22;p85">
            <a:extLst>
              <a:ext uri="{FF2B5EF4-FFF2-40B4-BE49-F238E27FC236}">
                <a16:creationId xmlns:a16="http://schemas.microsoft.com/office/drawing/2014/main" id="{611C9B66-5816-47EB-96DA-DBBDDAFBFD59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/>
              </a:rPr>
              <a:t>Benefits for Using QNAP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/>
                <a:sym typeface="Roboto Black"/>
              </a:rPr>
              <a:t>QIoT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/>
              <a:sym typeface="Roboto Light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BBF455E8-B2B3-46A7-815F-BAACC9DD0B3A}"/>
              </a:ext>
            </a:extLst>
          </p:cNvPr>
          <p:cNvSpPr/>
          <p:nvPr/>
        </p:nvSpPr>
        <p:spPr>
          <a:xfrm>
            <a:off x="4156941" y="2009454"/>
            <a:ext cx="1890686" cy="653888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Black"/>
              </a:rPr>
              <a:t> 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Light"/>
              </a:rPr>
              <a:t>Suite</a:t>
            </a:r>
            <a:endPara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4F4EC658-BB87-47CD-88C1-57D4C4E0E7B6}"/>
              </a:ext>
            </a:extLst>
          </p:cNvPr>
          <p:cNvSpPr/>
          <p:nvPr/>
        </p:nvSpPr>
        <p:spPr>
          <a:xfrm>
            <a:off x="4156940" y="1742291"/>
            <a:ext cx="1890686" cy="268813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</a:t>
            </a: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Server</a:t>
            </a:r>
            <a:endParaRPr lang="zh-TW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7CF37092-2964-4FB6-9781-9C349F5573AC}"/>
              </a:ext>
            </a:extLst>
          </p:cNvPr>
          <p:cNvSpPr/>
          <p:nvPr/>
        </p:nvSpPr>
        <p:spPr>
          <a:xfrm>
            <a:off x="4156940" y="2663337"/>
            <a:ext cx="1890686" cy="27153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</a:t>
            </a:r>
            <a:r>
              <a:rPr lang="zh-TW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Client</a:t>
            </a:r>
            <a:endParaRPr lang="zh-TW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F524BAEB-10FE-4261-8352-4E7472B983F3}"/>
              </a:ext>
            </a:extLst>
          </p:cNvPr>
          <p:cNvSpPr/>
          <p:nvPr/>
        </p:nvSpPr>
        <p:spPr>
          <a:xfrm rot="5400000">
            <a:off x="5603990" y="2206786"/>
            <a:ext cx="1193659" cy="26466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3F6696"/>
              </a:buClr>
            </a:pPr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Dashboard</a:t>
            </a: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7B878E0C-7E27-4E9D-8491-1B554DB50A37}"/>
              </a:ext>
            </a:extLst>
          </p:cNvPr>
          <p:cNvSpPr/>
          <p:nvPr/>
        </p:nvSpPr>
        <p:spPr>
          <a:xfrm rot="16200000">
            <a:off x="3398651" y="2206785"/>
            <a:ext cx="1193659" cy="26466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Clr>
                <a:srgbClr val="3F6696"/>
              </a:buClr>
            </a:pPr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Rules Engine</a:t>
            </a:r>
          </a:p>
        </p:txBody>
      </p:sp>
      <p:sp>
        <p:nvSpPr>
          <p:cNvPr id="36" name="Google Shape;527;p92">
            <a:extLst>
              <a:ext uri="{FF2B5EF4-FFF2-40B4-BE49-F238E27FC236}">
                <a16:creationId xmlns:a16="http://schemas.microsoft.com/office/drawing/2014/main" id="{C788048D-04F2-4D13-B15E-B8FACCF83AA3}"/>
              </a:ext>
            </a:extLst>
          </p:cNvPr>
          <p:cNvSpPr txBox="1"/>
          <p:nvPr/>
        </p:nvSpPr>
        <p:spPr>
          <a:xfrm>
            <a:off x="3156199" y="985211"/>
            <a:ext cx="1790400" cy="35763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>
                <a:latin typeface="Arial" panose="020B0604020202020204" pitchFamily="34" charset="0"/>
              </a:rPr>
              <a:t>SCADA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</a:rPr>
              <a:t>1</a:t>
            </a:r>
            <a:endParaRPr>
              <a:latin typeface="Arial" panose="020B0604020202020204" pitchFamily="34" charset="0"/>
            </a:endParaRPr>
          </a:p>
        </p:txBody>
      </p:sp>
      <p:sp>
        <p:nvSpPr>
          <p:cNvPr id="37" name="Google Shape;539;p92">
            <a:extLst>
              <a:ext uri="{FF2B5EF4-FFF2-40B4-BE49-F238E27FC236}">
                <a16:creationId xmlns:a16="http://schemas.microsoft.com/office/drawing/2014/main" id="{146EFEA0-2112-46BE-BD2E-A5971B386CE4}"/>
              </a:ext>
            </a:extLst>
          </p:cNvPr>
          <p:cNvSpPr txBox="1"/>
          <p:nvPr/>
        </p:nvSpPr>
        <p:spPr>
          <a:xfrm>
            <a:off x="5270034" y="991056"/>
            <a:ext cx="1790400" cy="35763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SCADA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</a:rPr>
              <a:t>2</a:t>
            </a:r>
            <a:endParaRPr>
              <a:latin typeface="Arial" panose="020B0604020202020204" pitchFamily="34" charset="0"/>
            </a:endParaRPr>
          </a:p>
        </p:txBody>
      </p:sp>
      <p:sp>
        <p:nvSpPr>
          <p:cNvPr id="38" name="Google Shape;528;p92">
            <a:extLst>
              <a:ext uri="{FF2B5EF4-FFF2-40B4-BE49-F238E27FC236}">
                <a16:creationId xmlns:a16="http://schemas.microsoft.com/office/drawing/2014/main" id="{61303A6A-D40C-42DC-BBC0-B13124130654}"/>
              </a:ext>
            </a:extLst>
          </p:cNvPr>
          <p:cNvSpPr txBox="1"/>
          <p:nvPr/>
        </p:nvSpPr>
        <p:spPr>
          <a:xfrm>
            <a:off x="1136221" y="2053366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TW">
                <a:latin typeface="Arial" panose="020B0604020202020204" pitchFamily="34" charset="0"/>
                <a:sym typeface="Roboto Medium"/>
              </a:rPr>
              <a:t>Environment Sensors</a:t>
            </a:r>
          </a:p>
        </p:txBody>
      </p:sp>
      <p:sp>
        <p:nvSpPr>
          <p:cNvPr id="39" name="Google Shape;529;p92">
            <a:extLst>
              <a:ext uri="{FF2B5EF4-FFF2-40B4-BE49-F238E27FC236}">
                <a16:creationId xmlns:a16="http://schemas.microsoft.com/office/drawing/2014/main" id="{74D6F093-22A0-458F-A9C3-17E6E9154910}"/>
              </a:ext>
            </a:extLst>
          </p:cNvPr>
          <p:cNvSpPr txBox="1"/>
          <p:nvPr/>
        </p:nvSpPr>
        <p:spPr>
          <a:xfrm>
            <a:off x="2073743" y="3485989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>
                <a:latin typeface="Arial" panose="020B0604020202020204" pitchFamily="34" charset="0"/>
              </a:rPr>
              <a:t>Gateway</a:t>
            </a:r>
          </a:p>
          <a:p>
            <a:r>
              <a:rPr lang="en-US">
                <a:latin typeface="Arial" panose="020B0604020202020204" pitchFamily="34" charset="0"/>
              </a:rPr>
              <a:t>OPC UA Server</a:t>
            </a:r>
            <a:endParaRPr>
              <a:latin typeface="Arial" panose="020B0604020202020204" pitchFamily="34" charset="0"/>
            </a:endParaRPr>
          </a:p>
        </p:txBody>
      </p:sp>
      <p:sp>
        <p:nvSpPr>
          <p:cNvPr id="40" name="Google Shape;530;p92">
            <a:extLst>
              <a:ext uri="{FF2B5EF4-FFF2-40B4-BE49-F238E27FC236}">
                <a16:creationId xmlns:a16="http://schemas.microsoft.com/office/drawing/2014/main" id="{D41DB515-8FA1-4D6D-8910-3BE93519F199}"/>
              </a:ext>
            </a:extLst>
          </p:cNvPr>
          <p:cNvSpPr txBox="1"/>
          <p:nvPr/>
        </p:nvSpPr>
        <p:spPr>
          <a:xfrm>
            <a:off x="4208844" y="3486977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PLC</a:t>
            </a:r>
            <a:endParaRPr>
              <a:latin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</a:rPr>
              <a:t>OPC UA </a:t>
            </a:r>
            <a:r>
              <a:rPr lang="en-US" altLang="zh-TW">
                <a:latin typeface="Arial" panose="020B0604020202020204" pitchFamily="34" charset="0"/>
              </a:rPr>
              <a:t>Server</a:t>
            </a:r>
            <a:endParaRPr>
              <a:latin typeface="Arial" panose="020B0604020202020204" pitchFamily="34" charset="0"/>
            </a:endParaRPr>
          </a:p>
        </p:txBody>
      </p:sp>
      <p:sp>
        <p:nvSpPr>
          <p:cNvPr id="41" name="Google Shape;534;p92">
            <a:extLst>
              <a:ext uri="{FF2B5EF4-FFF2-40B4-BE49-F238E27FC236}">
                <a16:creationId xmlns:a16="http://schemas.microsoft.com/office/drawing/2014/main" id="{B4C94574-AA7B-487D-837C-32F06B832787}"/>
              </a:ext>
            </a:extLst>
          </p:cNvPr>
          <p:cNvSpPr txBox="1"/>
          <p:nvPr/>
        </p:nvSpPr>
        <p:spPr>
          <a:xfrm>
            <a:off x="6301413" y="3484278"/>
            <a:ext cx="1790400" cy="57150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>
                <a:latin typeface="Arial" panose="020B0604020202020204" pitchFamily="34" charset="0"/>
              </a:rPr>
              <a:t>PC</a:t>
            </a:r>
          </a:p>
          <a:p>
            <a:r>
              <a:rPr lang="en-US">
                <a:latin typeface="Arial" panose="020B0604020202020204" pitchFamily="34" charset="0"/>
              </a:rPr>
              <a:t>OPC UA </a:t>
            </a:r>
            <a:r>
              <a:rPr lang="en-US" altLang="zh-TW">
                <a:latin typeface="Arial" panose="020B0604020202020204" pitchFamily="34" charset="0"/>
              </a:rPr>
              <a:t>Server</a:t>
            </a:r>
            <a:endParaRPr>
              <a:latin typeface="Arial" panose="020B0604020202020204" pitchFamily="34" charset="0"/>
            </a:endParaRPr>
          </a:p>
        </p:txBody>
      </p:sp>
      <p:sp>
        <p:nvSpPr>
          <p:cNvPr id="42" name="Google Shape;563;p93">
            <a:extLst>
              <a:ext uri="{FF2B5EF4-FFF2-40B4-BE49-F238E27FC236}">
                <a16:creationId xmlns:a16="http://schemas.microsoft.com/office/drawing/2014/main" id="{13EC43D1-89B7-4602-A98B-A40B3DE1F0F5}"/>
              </a:ext>
            </a:extLst>
          </p:cNvPr>
          <p:cNvSpPr txBox="1"/>
          <p:nvPr/>
        </p:nvSpPr>
        <p:spPr>
          <a:xfrm>
            <a:off x="3071135" y="1335269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Google Shape;563;p93">
            <a:extLst>
              <a:ext uri="{FF2B5EF4-FFF2-40B4-BE49-F238E27FC236}">
                <a16:creationId xmlns:a16="http://schemas.microsoft.com/office/drawing/2014/main" id="{36E72C7F-6BE2-44D5-BC09-093B2990F35D}"/>
              </a:ext>
            </a:extLst>
          </p:cNvPr>
          <p:cNvSpPr txBox="1"/>
          <p:nvPr/>
        </p:nvSpPr>
        <p:spPr>
          <a:xfrm>
            <a:off x="6364713" y="1335269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4" name="Google Shape;563;p93">
            <a:extLst>
              <a:ext uri="{FF2B5EF4-FFF2-40B4-BE49-F238E27FC236}">
                <a16:creationId xmlns:a16="http://schemas.microsoft.com/office/drawing/2014/main" id="{84F1B400-345C-4B1F-9AFF-B4CEDA087D8A}"/>
              </a:ext>
            </a:extLst>
          </p:cNvPr>
          <p:cNvSpPr txBox="1"/>
          <p:nvPr/>
        </p:nvSpPr>
        <p:spPr>
          <a:xfrm>
            <a:off x="6200819" y="3176597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5" name="Google Shape;563;p93">
            <a:extLst>
              <a:ext uri="{FF2B5EF4-FFF2-40B4-BE49-F238E27FC236}">
                <a16:creationId xmlns:a16="http://schemas.microsoft.com/office/drawing/2014/main" id="{0036F674-137E-478C-ADE2-5B3D4F5C599F}"/>
              </a:ext>
            </a:extLst>
          </p:cNvPr>
          <p:cNvSpPr txBox="1"/>
          <p:nvPr/>
        </p:nvSpPr>
        <p:spPr>
          <a:xfrm>
            <a:off x="4117182" y="3176597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6" name="Google Shape;563;p93">
            <a:extLst>
              <a:ext uri="{FF2B5EF4-FFF2-40B4-BE49-F238E27FC236}">
                <a16:creationId xmlns:a16="http://schemas.microsoft.com/office/drawing/2014/main" id="{4C2FBFC8-2782-49EB-9399-C9143A4493EC}"/>
              </a:ext>
            </a:extLst>
          </p:cNvPr>
          <p:cNvSpPr txBox="1"/>
          <p:nvPr/>
        </p:nvSpPr>
        <p:spPr>
          <a:xfrm>
            <a:off x="1958736" y="3176597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OPC UA</a:t>
            </a:r>
            <a:endParaRPr sz="12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47" name="Google Shape;536;p92">
            <a:extLst>
              <a:ext uri="{FF2B5EF4-FFF2-40B4-BE49-F238E27FC236}">
                <a16:creationId xmlns:a16="http://schemas.microsoft.com/office/drawing/2014/main" id="{0939DA96-88AB-4EAF-A9B8-6D7621853F2D}"/>
              </a:ext>
            </a:extLst>
          </p:cNvPr>
          <p:cNvCxnSpPr>
            <a:cxnSpLocks/>
            <a:stCxn id="38" idx="3"/>
            <a:endCxn id="35" idx="0"/>
          </p:cNvCxnSpPr>
          <p:nvPr/>
        </p:nvCxnSpPr>
        <p:spPr>
          <a:xfrm>
            <a:off x="2926621" y="2339118"/>
            <a:ext cx="936526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0" name="Google Shape;563;p93">
            <a:extLst>
              <a:ext uri="{FF2B5EF4-FFF2-40B4-BE49-F238E27FC236}">
                <a16:creationId xmlns:a16="http://schemas.microsoft.com/office/drawing/2014/main" id="{B7929B00-3D14-47B9-B524-69152D4CDBB2}"/>
              </a:ext>
            </a:extLst>
          </p:cNvPr>
          <p:cNvSpPr txBox="1"/>
          <p:nvPr/>
        </p:nvSpPr>
        <p:spPr>
          <a:xfrm>
            <a:off x="2978934" y="2028775"/>
            <a:ext cx="831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MQTT</a:t>
            </a:r>
            <a:endParaRPr sz="12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7" name="接點: 肘形 6">
            <a:extLst>
              <a:ext uri="{FF2B5EF4-FFF2-40B4-BE49-F238E27FC236}">
                <a16:creationId xmlns:a16="http://schemas.microsoft.com/office/drawing/2014/main" id="{425C3BE2-5EA7-45AB-AB0F-03DF973A14D2}"/>
              </a:ext>
            </a:extLst>
          </p:cNvPr>
          <p:cNvCxnSpPr>
            <a:stCxn id="36" idx="2"/>
            <a:endCxn id="32" idx="0"/>
          </p:cNvCxnSpPr>
          <p:nvPr/>
        </p:nvCxnSpPr>
        <p:spPr>
          <a:xfrm rot="16200000" flipH="1">
            <a:off x="4377119" y="1017127"/>
            <a:ext cx="399444" cy="1050884"/>
          </a:xfrm>
          <a:prstGeom prst="bentConnector3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" name="接點: 肘形 54">
            <a:extLst>
              <a:ext uri="{FF2B5EF4-FFF2-40B4-BE49-F238E27FC236}">
                <a16:creationId xmlns:a16="http://schemas.microsoft.com/office/drawing/2014/main" id="{15784144-04AA-4524-BF51-E018DF18118F}"/>
              </a:ext>
            </a:extLst>
          </p:cNvPr>
          <p:cNvCxnSpPr>
            <a:cxnSpLocks/>
            <a:stCxn id="37" idx="2"/>
            <a:endCxn id="32" idx="0"/>
          </p:cNvCxnSpPr>
          <p:nvPr/>
        </p:nvCxnSpPr>
        <p:spPr>
          <a:xfrm rot="5400000">
            <a:off x="5436960" y="1014016"/>
            <a:ext cx="393599" cy="106295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8" name="接點: 肘形 57">
            <a:extLst>
              <a:ext uri="{FF2B5EF4-FFF2-40B4-BE49-F238E27FC236}">
                <a16:creationId xmlns:a16="http://schemas.microsoft.com/office/drawing/2014/main" id="{048C54FE-86DE-45B4-B703-7F88A06FFE2A}"/>
              </a:ext>
            </a:extLst>
          </p:cNvPr>
          <p:cNvCxnSpPr>
            <a:cxnSpLocks/>
            <a:stCxn id="33" idx="2"/>
            <a:endCxn id="39" idx="0"/>
          </p:cNvCxnSpPr>
          <p:nvPr/>
        </p:nvCxnSpPr>
        <p:spPr>
          <a:xfrm rot="5400000">
            <a:off x="3760053" y="2143759"/>
            <a:ext cx="551120" cy="2133340"/>
          </a:xfrm>
          <a:prstGeom prst="bentConnector3">
            <a:avLst>
              <a:gd name="adj1" fmla="val 38424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06E105AB-3C41-4C95-ACC5-0ADE709B0815}"/>
              </a:ext>
            </a:extLst>
          </p:cNvPr>
          <p:cNvCxnSpPr>
            <a:cxnSpLocks/>
            <a:stCxn id="33" idx="2"/>
            <a:endCxn id="41" idx="0"/>
          </p:cNvCxnSpPr>
          <p:nvPr/>
        </p:nvCxnSpPr>
        <p:spPr>
          <a:xfrm rot="16200000" flipH="1">
            <a:off x="5874744" y="2162408"/>
            <a:ext cx="549409" cy="2094330"/>
          </a:xfrm>
          <a:prstGeom prst="bentConnector3">
            <a:avLst>
              <a:gd name="adj1" fmla="val 38388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6" name="Google Shape;536;p92">
            <a:extLst>
              <a:ext uri="{FF2B5EF4-FFF2-40B4-BE49-F238E27FC236}">
                <a16:creationId xmlns:a16="http://schemas.microsoft.com/office/drawing/2014/main" id="{99C9E519-4D8E-4AB1-A369-3AB819810F87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5102283" y="2934869"/>
            <a:ext cx="1761" cy="55210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9" name="語音泡泡: 矩形 68">
            <a:extLst>
              <a:ext uri="{FF2B5EF4-FFF2-40B4-BE49-F238E27FC236}">
                <a16:creationId xmlns:a16="http://schemas.microsoft.com/office/drawing/2014/main" id="{3DCBBA6A-19F4-4C13-B613-F07F0DA0D03A}"/>
              </a:ext>
            </a:extLst>
          </p:cNvPr>
          <p:cNvSpPr/>
          <p:nvPr/>
        </p:nvSpPr>
        <p:spPr>
          <a:xfrm>
            <a:off x="3016399" y="4238411"/>
            <a:ext cx="4016320" cy="549100"/>
          </a:xfrm>
          <a:prstGeom prst="wedgeRectCallout">
            <a:avLst>
              <a:gd name="adj1" fmla="val -1373"/>
              <a:gd name="adj2" fmla="val -73652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Requires only one connection. Reducing the system usages and data transferring latency.</a:t>
            </a:r>
            <a:r>
              <a:rPr lang="en-US" altLang="zh-TW">
                <a:solidFill>
                  <a:schemeClr val="dk1"/>
                </a:solidFill>
                <a:latin typeface="Arial"/>
                <a:ea typeface="Arial"/>
                <a:cs typeface="Arial"/>
              </a:rPr>
              <a:t>.</a:t>
            </a:r>
            <a:endParaRPr lang="en-US" altLang="zh-TW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語音泡泡: 矩形 69">
            <a:extLst>
              <a:ext uri="{FF2B5EF4-FFF2-40B4-BE49-F238E27FC236}">
                <a16:creationId xmlns:a16="http://schemas.microsoft.com/office/drawing/2014/main" id="{01468017-1225-4C3C-92FB-161F9C54F0C1}"/>
              </a:ext>
            </a:extLst>
          </p:cNvPr>
          <p:cNvSpPr/>
          <p:nvPr/>
        </p:nvSpPr>
        <p:spPr>
          <a:xfrm>
            <a:off x="6863238" y="1702697"/>
            <a:ext cx="1767765" cy="1263364"/>
          </a:xfrm>
          <a:prstGeom prst="wedgeRectCallout">
            <a:avLst>
              <a:gd name="adj1" fmla="val -74442"/>
              <a:gd name="adj2" fmla="val -1519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</a:rPr>
              <a:t>Simple connection network. Easily maintain for all connected servers and clients.</a:t>
            </a:r>
          </a:p>
        </p:txBody>
      </p:sp>
      <p:pic>
        <p:nvPicPr>
          <p:cNvPr id="72" name="Picture 13">
            <a:extLst>
              <a:ext uri="{FF2B5EF4-FFF2-40B4-BE49-F238E27FC236}">
                <a16:creationId xmlns:a16="http://schemas.microsoft.com/office/drawing/2014/main" id="{C54534B8-D518-41D2-9A8A-55166040F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503" y="1251046"/>
            <a:ext cx="663373" cy="605408"/>
          </a:xfrm>
          <a:prstGeom prst="rect">
            <a:avLst/>
          </a:prstGeom>
        </p:spPr>
      </p:pic>
      <p:pic>
        <p:nvPicPr>
          <p:cNvPr id="73" name="Picture 13">
            <a:extLst>
              <a:ext uri="{FF2B5EF4-FFF2-40B4-BE49-F238E27FC236}">
                <a16:creationId xmlns:a16="http://schemas.microsoft.com/office/drawing/2014/main" id="{E261A91D-E0A5-441C-BE3D-C436911719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321" y="4191367"/>
            <a:ext cx="663373" cy="605408"/>
          </a:xfrm>
          <a:prstGeom prst="rect">
            <a:avLst/>
          </a:prstGeom>
        </p:spPr>
      </p:pic>
      <p:sp>
        <p:nvSpPr>
          <p:cNvPr id="74" name="語音泡泡: 矩形 73">
            <a:extLst>
              <a:ext uri="{FF2B5EF4-FFF2-40B4-BE49-F238E27FC236}">
                <a16:creationId xmlns:a16="http://schemas.microsoft.com/office/drawing/2014/main" id="{405018A4-9CAA-4CEA-932A-D1A68774E247}"/>
              </a:ext>
            </a:extLst>
          </p:cNvPr>
          <p:cNvSpPr/>
          <p:nvPr/>
        </p:nvSpPr>
        <p:spPr>
          <a:xfrm>
            <a:off x="446766" y="3059209"/>
            <a:ext cx="1546627" cy="1357627"/>
          </a:xfrm>
          <a:prstGeom prst="wedgeRectCallout">
            <a:avLst>
              <a:gd name="adj1" fmla="val 57938"/>
              <a:gd name="adj2" fmla="val -76564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</a:rPr>
              <a:t>Support most commonly used protocols:</a:t>
            </a:r>
          </a:p>
          <a:p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</a:rPr>
              <a:t>MQTT, HTTP,</a:t>
            </a:r>
          </a:p>
          <a:p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</a:rPr>
              <a:t>TCP, UDP, </a:t>
            </a:r>
            <a:r>
              <a:rPr lang="en-US" altLang="zh-TW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</a:rPr>
              <a:t>CoAP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</a:rPr>
              <a:t>.</a:t>
            </a:r>
          </a:p>
        </p:txBody>
      </p:sp>
      <p:pic>
        <p:nvPicPr>
          <p:cNvPr id="75" name="Picture 13">
            <a:extLst>
              <a:ext uri="{FF2B5EF4-FFF2-40B4-BE49-F238E27FC236}">
                <a16:creationId xmlns:a16="http://schemas.microsoft.com/office/drawing/2014/main" id="{1573EB77-9AA7-4DDA-919F-E7070A77B7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13" y="2554191"/>
            <a:ext cx="663373" cy="605408"/>
          </a:xfrm>
          <a:prstGeom prst="rect">
            <a:avLst/>
          </a:prstGeom>
        </p:spPr>
      </p:pic>
      <p:sp>
        <p:nvSpPr>
          <p:cNvPr id="76" name="語音泡泡: 矩形 75">
            <a:extLst>
              <a:ext uri="{FF2B5EF4-FFF2-40B4-BE49-F238E27FC236}">
                <a16:creationId xmlns:a16="http://schemas.microsoft.com/office/drawing/2014/main" id="{3A190A26-24CC-4F9E-8342-192091431A34}"/>
              </a:ext>
            </a:extLst>
          </p:cNvPr>
          <p:cNvSpPr/>
          <p:nvPr/>
        </p:nvSpPr>
        <p:spPr>
          <a:xfrm>
            <a:off x="1136221" y="1260639"/>
            <a:ext cx="1661751" cy="658004"/>
          </a:xfrm>
          <a:prstGeom prst="wedgeRectCallout">
            <a:avLst>
              <a:gd name="adj1" fmla="val 64087"/>
              <a:gd name="adj2" fmla="val -57352"/>
            </a:avLst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</a:rPr>
              <a:t>Set up the connection once.</a:t>
            </a:r>
            <a:endParaRPr lang="en-US" altLang="zh-TW">
              <a:solidFill>
                <a:schemeClr val="dk1"/>
              </a:solidFill>
              <a:latin typeface="Arial" panose="020B0604020202020204" pitchFamily="34" charset="0"/>
              <a:ea typeface="Arial"/>
              <a:cs typeface="Arial"/>
            </a:endParaRPr>
          </a:p>
        </p:txBody>
      </p:sp>
      <p:pic>
        <p:nvPicPr>
          <p:cNvPr id="77" name="Picture 13">
            <a:extLst>
              <a:ext uri="{FF2B5EF4-FFF2-40B4-BE49-F238E27FC236}">
                <a16:creationId xmlns:a16="http://schemas.microsoft.com/office/drawing/2014/main" id="{7AA37DC0-3FEE-4447-B67E-0DFE52FF4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56" y="1261358"/>
            <a:ext cx="663373" cy="605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202B2E5-8E39-4111-A5CE-4281A2E75ED8}"/>
              </a:ext>
            </a:extLst>
          </p:cNvPr>
          <p:cNvSpPr/>
          <p:nvPr/>
        </p:nvSpPr>
        <p:spPr>
          <a:xfrm>
            <a:off x="395285" y="2750344"/>
            <a:ext cx="4256218" cy="737688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" name="Google Shape;412;p84">
            <a:extLst>
              <a:ext uri="{FF2B5EF4-FFF2-40B4-BE49-F238E27FC236}">
                <a16:creationId xmlns:a16="http://schemas.microsoft.com/office/drawing/2014/main" id="{76933211-02CF-4029-8B73-29DBA27AD944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Easy to Deploy, Simple to Collect, Rapidly Develop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IIoT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Google Shape;413;p84">
            <a:extLst>
              <a:ext uri="{FF2B5EF4-FFF2-40B4-BE49-F238E27FC236}">
                <a16:creationId xmlns:a16="http://schemas.microsoft.com/office/drawing/2014/main" id="{FE569434-EF97-44FD-AFB4-F6761182C870}"/>
              </a:ext>
            </a:extLst>
          </p:cNvPr>
          <p:cNvSpPr txBox="1">
            <a:spLocks/>
          </p:cNvSpPr>
          <p:nvPr/>
        </p:nvSpPr>
        <p:spPr>
          <a:xfrm>
            <a:off x="395285" y="1889125"/>
            <a:ext cx="4417347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Basic Introduction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Motivation for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to step Into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IIoT</a:t>
            </a:r>
            <a:endParaRPr lang="en-US" altLang="zh-TW" sz="16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How to use </a:t>
            </a:r>
            <a:r>
              <a:rPr lang="en-US" altLang="zh-TW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QIoT</a:t>
            </a:r>
            <a:r>
              <a:rPr lang="en-US" altLang="zh-TW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Suite with OPC UA </a:t>
            </a:r>
          </a:p>
          <a:p>
            <a:pPr marL="101600">
              <a:buSzPts val="2000"/>
            </a:pPr>
            <a:r>
              <a:rPr lang="en-US" altLang="zh-TW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protocol</a:t>
            </a:r>
          </a:p>
          <a:p>
            <a:pPr marL="101600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Application Instructions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Computex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Interview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Successful Case</a:t>
            </a: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80680DC9-282C-4315-8F6D-ACDDFB10FA42}"/>
              </a:ext>
            </a:extLst>
          </p:cNvPr>
          <p:cNvSpPr/>
          <p:nvPr/>
        </p:nvSpPr>
        <p:spPr>
          <a:xfrm rot="12892102">
            <a:off x="4095206" y="3306142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3A9F937-2A1D-4C2B-A77F-8E701EE29C5F}"/>
              </a:ext>
            </a:extLst>
          </p:cNvPr>
          <p:cNvSpPr/>
          <p:nvPr/>
        </p:nvSpPr>
        <p:spPr>
          <a:xfrm>
            <a:off x="540303" y="1343024"/>
            <a:ext cx="3936447" cy="313351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24D02E6-4A31-427E-902D-DF95C2D3ED88}"/>
              </a:ext>
            </a:extLst>
          </p:cNvPr>
          <p:cNvSpPr/>
          <p:nvPr/>
        </p:nvSpPr>
        <p:spPr>
          <a:xfrm>
            <a:off x="4650478" y="1343024"/>
            <a:ext cx="3936447" cy="313351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94" name="Google Shape;594;p95"/>
          <p:cNvSpPr txBox="1">
            <a:spLocks noGrp="1"/>
          </p:cNvSpPr>
          <p:nvPr>
            <p:ph type="body" idx="1"/>
          </p:nvPr>
        </p:nvSpPr>
        <p:spPr>
          <a:xfrm>
            <a:off x="420072" y="1901394"/>
            <a:ext cx="4021457" cy="219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363" lvl="1" indent="-179388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/>
              </a:rPr>
              <a:t>Be Clients: Connect to other OPC UA servers.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360363" lvl="1" indent="-179388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/>
              </a:rPr>
              <a:t>Be Servers: Create your own OPC UA servers.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360363" lvl="1" indent="-179388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/>
              </a:rPr>
              <a:t>Be Gateway: Value mapping among servers and clients.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360363" lvl="1" indent="-179388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/>
              </a:rPr>
              <a:t>Rules Engine: Read, Subscribe and Write specific tag value.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00" name="Google Shape;600;p95"/>
          <p:cNvSpPr/>
          <p:nvPr/>
        </p:nvSpPr>
        <p:spPr>
          <a:xfrm>
            <a:off x="7048500" y="2505075"/>
            <a:ext cx="1449707" cy="1114425"/>
          </a:xfrm>
          <a:prstGeom prst="wedgeRectCallout">
            <a:avLst>
              <a:gd name="adj1" fmla="val -76539"/>
              <a:gd name="adj2" fmla="val -37873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br>
              <a:rPr lang="en-US" altLang="zh-TW" sz="12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zh-TW" sz="1200" b="1" dirty="0">
                <a:solidFill>
                  <a:schemeClr val="tx1"/>
                </a:solidFill>
                <a:latin typeface="Arial" panose="020B0604020202020204" pitchFamily="34" charset="0"/>
              </a:rPr>
              <a:t>A Tag refers to a unique identifier for a data point within the OPC application.</a:t>
            </a:r>
          </a:p>
          <a:p>
            <a:pPr lvl="0"/>
            <a:endParaRPr lang="en-US" altLang="zh-TW" sz="1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22;p85">
            <a:extLst>
              <a:ext uri="{FF2B5EF4-FFF2-40B4-BE49-F238E27FC236}">
                <a16:creationId xmlns:a16="http://schemas.microsoft.com/office/drawing/2014/main" id="{15A3A8E0-884D-4A78-BEC2-128E087B5155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Light"/>
              </a:rPr>
              <a:t>Suite 2.0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– Features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832192D-C1DA-4580-BDD0-0D81C32C62FF}"/>
              </a:ext>
            </a:extLst>
          </p:cNvPr>
          <p:cNvSpPr/>
          <p:nvPr/>
        </p:nvSpPr>
        <p:spPr>
          <a:xfrm>
            <a:off x="795579" y="1155763"/>
            <a:ext cx="3374800" cy="694583"/>
          </a:xfrm>
          <a:prstGeom prst="roundRect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80059"/>
              </a:buClr>
              <a:buSzPts val="2400"/>
            </a:pP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Support OPC UA protocol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472D760-90F4-4B39-A87F-0D9B2A6291D1}"/>
              </a:ext>
            </a:extLst>
          </p:cNvPr>
          <p:cNvSpPr/>
          <p:nvPr/>
        </p:nvSpPr>
        <p:spPr>
          <a:xfrm>
            <a:off x="5018501" y="1155763"/>
            <a:ext cx="3200400" cy="694583"/>
          </a:xfrm>
          <a:prstGeom prst="roundRect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80059"/>
              </a:buClr>
              <a:buSzPts val="2400"/>
            </a:pP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Default Supporting</a:t>
            </a:r>
          </a:p>
        </p:txBody>
      </p:sp>
      <p:sp>
        <p:nvSpPr>
          <p:cNvPr id="15" name="Google Shape;594;p95">
            <a:extLst>
              <a:ext uri="{FF2B5EF4-FFF2-40B4-BE49-F238E27FC236}">
                <a16:creationId xmlns:a16="http://schemas.microsoft.com/office/drawing/2014/main" id="{AE926854-DDBA-4710-832C-9E8C4A2FA60A}"/>
              </a:ext>
            </a:extLst>
          </p:cNvPr>
          <p:cNvSpPr txBox="1">
            <a:spLocks/>
          </p:cNvSpPr>
          <p:nvPr/>
        </p:nvSpPr>
        <p:spPr>
          <a:xfrm>
            <a:off x="4561760" y="1880984"/>
            <a:ext cx="3936447" cy="87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609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360363" lvl="1" indent="-179388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 dirty="0" err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/>
              </a:rPr>
              <a:t>QIoT</a:t>
            </a:r>
            <a:r>
              <a:rPr lang="en-US" altLang="zh-TW" sz="16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/>
              </a:rPr>
              <a:t> OPC UA server with 200 tags.</a:t>
            </a:r>
            <a:endParaRPr lang="en-US" altLang="zh-TW" sz="1600" b="1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360363" lvl="1" indent="-179388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 dirty="0" err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/>
              </a:rPr>
              <a:t>QIoT</a:t>
            </a:r>
            <a:r>
              <a:rPr lang="en-US" altLang="zh-TW" sz="16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/>
              </a:rPr>
              <a:t> OPC UA clients with unlimited tags.</a:t>
            </a:r>
            <a:endParaRPr lang="en-US" altLang="zh-TW" sz="1600" b="1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grpSp>
        <p:nvGrpSpPr>
          <p:cNvPr id="16" name="Google Shape;595;p95">
            <a:extLst>
              <a:ext uri="{FF2B5EF4-FFF2-40B4-BE49-F238E27FC236}">
                <a16:creationId xmlns:a16="http://schemas.microsoft.com/office/drawing/2014/main" id="{5D557A52-CF7F-4A61-BC09-7FB8D2CB85CB}"/>
              </a:ext>
            </a:extLst>
          </p:cNvPr>
          <p:cNvGrpSpPr/>
          <p:nvPr/>
        </p:nvGrpSpPr>
        <p:grpSpPr>
          <a:xfrm>
            <a:off x="4759493" y="3144614"/>
            <a:ext cx="2424573" cy="1249460"/>
            <a:chOff x="5732317" y="3128650"/>
            <a:chExt cx="3354861" cy="1728867"/>
          </a:xfrm>
        </p:grpSpPr>
        <p:pic>
          <p:nvPicPr>
            <p:cNvPr id="17" name="Google Shape;596;p95">
              <a:extLst>
                <a:ext uri="{FF2B5EF4-FFF2-40B4-BE49-F238E27FC236}">
                  <a16:creationId xmlns:a16="http://schemas.microsoft.com/office/drawing/2014/main" id="{3DBEAE12-36CE-43D3-AB45-99FEC3C3869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4178" y="371451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597;p95">
              <a:extLst>
                <a:ext uri="{FF2B5EF4-FFF2-40B4-BE49-F238E27FC236}">
                  <a16:creationId xmlns:a16="http://schemas.microsoft.com/office/drawing/2014/main" id="{2FDDF19C-4869-4834-B01A-35FF1775731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81492" y="3128650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598;p95">
              <a:extLst>
                <a:ext uri="{FF2B5EF4-FFF2-40B4-BE49-F238E27FC236}">
                  <a16:creationId xmlns:a16="http://schemas.microsoft.com/office/drawing/2014/main" id="{E3F04688-793C-4A37-A068-FDE9426468D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01246" y="371451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599;p95">
              <a:extLst>
                <a:ext uri="{FF2B5EF4-FFF2-40B4-BE49-F238E27FC236}">
                  <a16:creationId xmlns:a16="http://schemas.microsoft.com/office/drawing/2014/main" id="{DF429636-F7E6-48C8-AAB7-8A2F0F645A5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32317" y="314301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5"/>
          <p:cNvSpPr txBox="1">
            <a:spLocks noGrp="1"/>
          </p:cNvSpPr>
          <p:nvPr>
            <p:ph type="body" idx="1"/>
          </p:nvPr>
        </p:nvSpPr>
        <p:spPr>
          <a:xfrm>
            <a:off x="529389" y="883888"/>
            <a:ext cx="8161635" cy="203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Tx/>
              <a:buSzPts val="2000"/>
              <a:buNone/>
            </a:pPr>
            <a:r>
              <a:rPr lang="en-US" altLang="zh-TW" sz="2000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OPC UA Tag</a:t>
            </a:r>
          </a:p>
          <a:p>
            <a:pPr marL="264795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400" b="1" dirty="0">
                <a:solidFill>
                  <a:schemeClr val="dk1"/>
                </a:solidFill>
                <a:latin typeface="Arial" panose="020B0604020202020204" pitchFamily="34" charset="0"/>
                <a:cs typeface="Arial"/>
                <a:sym typeface="Arial"/>
              </a:rPr>
              <a:t>A Tag refers to a unique identifier for a data point within the OPC application.</a:t>
            </a:r>
            <a:endParaRPr lang="en-US" altLang="zh-TW" sz="1400" b="1" dirty="0">
              <a:solidFill>
                <a:schemeClr val="dk1"/>
              </a:solidFill>
              <a:latin typeface="Arial" panose="020B0604020202020204" pitchFamily="34" charset="0"/>
              <a:cs typeface="Arial"/>
            </a:endParaRPr>
          </a:p>
          <a:p>
            <a:pPr marL="264795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400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The concept is the same as resources inside a thing, and each thing resource represents a dynamic property (data point).</a:t>
            </a:r>
            <a:endParaRPr lang="en-US" altLang="zh-TW" sz="1400" b="1" dirty="0">
              <a:solidFill>
                <a:schemeClr val="dk1"/>
              </a:solidFill>
              <a:latin typeface="Arial"/>
              <a:cs typeface="Arial"/>
            </a:endParaRPr>
          </a:p>
          <a:p>
            <a:pPr marL="264795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400" b="1" dirty="0">
                <a:solidFill>
                  <a:schemeClr val="dk1"/>
                </a:solidFill>
                <a:latin typeface="Arial" panose="020B0604020202020204" pitchFamily="34" charset="0"/>
                <a:cs typeface="Arial"/>
                <a:sym typeface="Arial"/>
              </a:rPr>
              <a:t>The data points can be environmental data (temperature, humidity, brightness, etc.) or industrial related data (machine speed, CPU usage, blade thickness, production yield, etc.).</a:t>
            </a:r>
            <a:endParaRPr lang="en-US" altLang="zh-TW" sz="1400" b="1" dirty="0">
              <a:solidFill>
                <a:schemeClr val="dk1"/>
              </a:solidFill>
              <a:latin typeface="Arial" panose="020B0604020202020204" pitchFamily="34" charset="0"/>
              <a:cs typeface="Arial"/>
            </a:endParaRPr>
          </a:p>
          <a:p>
            <a:pPr marL="179070" lvl="0" indent="-179070">
              <a:spcBef>
                <a:spcPts val="0"/>
              </a:spcBef>
              <a:buClrTx/>
              <a:buSzPts val="2000"/>
            </a:pPr>
            <a:endParaRPr lang="en-US" altLang="zh-TW" sz="1800" b="1" dirty="0">
              <a:solidFill>
                <a:srgbClr val="0070C0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422;p85">
            <a:extLst>
              <a:ext uri="{FF2B5EF4-FFF2-40B4-BE49-F238E27FC236}">
                <a16:creationId xmlns:a16="http://schemas.microsoft.com/office/drawing/2014/main" id="{D29597D7-C583-4A5C-90FE-9B0F4B148D28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 Tag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551B9CAA-DF58-475A-9016-D252E97DE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94" y="2445605"/>
            <a:ext cx="7646337" cy="2495413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3C5B44BD-4534-4F01-B0B5-75EFC888A638}"/>
              </a:ext>
            </a:extLst>
          </p:cNvPr>
          <p:cNvSpPr txBox="1"/>
          <p:nvPr/>
        </p:nvSpPr>
        <p:spPr>
          <a:xfrm>
            <a:off x="2924539" y="4044406"/>
            <a:ext cx="168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200" b="1" dirty="0"/>
              <a:t>IoT</a:t>
            </a:r>
          </a:p>
          <a:p>
            <a:r>
              <a:rPr kumimoji="1" lang="en-US" altLang="zh-TW" sz="1200" b="1" dirty="0"/>
              <a:t>Things</a:t>
            </a:r>
          </a:p>
          <a:p>
            <a:r>
              <a:rPr kumimoji="1" lang="en-US" altLang="zh-TW" sz="1200" b="1" dirty="0"/>
              <a:t>Thing</a:t>
            </a:r>
            <a:r>
              <a:rPr kumimoji="1" lang="zh-TW" altLang="en-US" sz="1200" b="1" dirty="0"/>
              <a:t> </a:t>
            </a:r>
            <a:r>
              <a:rPr kumimoji="1" lang="en-US" altLang="zh-TW" sz="1200" b="1" dirty="0"/>
              <a:t>Resources</a:t>
            </a:r>
            <a:endParaRPr kumimoji="1" lang="zh-TW" altLang="en-US" sz="1200" b="1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F2BC012-6130-41EB-A3B6-C45C35293DF1}"/>
              </a:ext>
            </a:extLst>
          </p:cNvPr>
          <p:cNvSpPr txBox="1"/>
          <p:nvPr/>
        </p:nvSpPr>
        <p:spPr>
          <a:xfrm>
            <a:off x="7034076" y="3174485"/>
            <a:ext cx="174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200" b="1" dirty="0" err="1"/>
              <a:t>IIoT</a:t>
            </a:r>
            <a:endParaRPr kumimoji="1" lang="en-US" altLang="zh-TW" sz="1200" b="1" dirty="0"/>
          </a:p>
          <a:p>
            <a:r>
              <a:rPr kumimoji="1" lang="en-US" altLang="zh-TW" sz="1200" b="1" dirty="0"/>
              <a:t>OPC</a:t>
            </a:r>
            <a:r>
              <a:rPr kumimoji="1" lang="zh-TW" altLang="en-US" sz="1200" b="1" dirty="0"/>
              <a:t> </a:t>
            </a:r>
            <a:r>
              <a:rPr kumimoji="1" lang="en-US" altLang="zh-TW" sz="1200" b="1" dirty="0"/>
              <a:t>UA</a:t>
            </a:r>
            <a:r>
              <a:rPr kumimoji="1" lang="zh-TW" altLang="en-US" sz="1200" b="1" dirty="0"/>
              <a:t> </a:t>
            </a:r>
            <a:r>
              <a:rPr kumimoji="1" lang="en-US" altLang="zh-TW" sz="1200" b="1" dirty="0"/>
              <a:t>Servers</a:t>
            </a:r>
          </a:p>
          <a:p>
            <a:r>
              <a:rPr kumimoji="1" lang="en-US" altLang="zh-TW" sz="1200" b="1" dirty="0"/>
              <a:t>OPC</a:t>
            </a:r>
            <a:r>
              <a:rPr kumimoji="1" lang="zh-TW" altLang="en-US" sz="1200" b="1" dirty="0"/>
              <a:t> </a:t>
            </a:r>
            <a:r>
              <a:rPr kumimoji="1" lang="en-US" altLang="zh-TW" sz="1200" b="1" dirty="0"/>
              <a:t>UA</a:t>
            </a:r>
            <a:r>
              <a:rPr kumimoji="1" lang="zh-TW" altLang="en-US" sz="1200" b="1" dirty="0"/>
              <a:t> </a:t>
            </a:r>
            <a:r>
              <a:rPr kumimoji="1" lang="en-US" altLang="zh-TW" sz="1200" b="1" dirty="0"/>
              <a:t>Tags</a:t>
            </a:r>
            <a:endParaRPr kumimoji="1" lang="zh-TW" altLang="en-US" sz="1200" b="1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EE7B6236-4A21-4E26-ACFC-55D12D44B886}"/>
              </a:ext>
            </a:extLst>
          </p:cNvPr>
          <p:cNvSpPr txBox="1"/>
          <p:nvPr/>
        </p:nvSpPr>
        <p:spPr>
          <a:xfrm>
            <a:off x="4827463" y="2786812"/>
            <a:ext cx="531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000" b="1" dirty="0">
                <a:latin typeface="Arial" panose="020B0604020202020204" pitchFamily="34" charset="0"/>
              </a:rPr>
              <a:t>PRM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91CE506-E1BD-4C6C-816D-61A55DAEAAE1}"/>
              </a:ext>
            </a:extLst>
          </p:cNvPr>
          <p:cNvSpPr txBox="1"/>
          <p:nvPr/>
        </p:nvSpPr>
        <p:spPr>
          <a:xfrm>
            <a:off x="5450927" y="2786812"/>
            <a:ext cx="573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000" b="1">
                <a:latin typeface="Arial" panose="020B0604020202020204" pitchFamily="34" charset="0"/>
              </a:rPr>
              <a:t>Power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6C377A70-D47E-4143-B67E-73860E7C9B1E}"/>
              </a:ext>
            </a:extLst>
          </p:cNvPr>
          <p:cNvSpPr txBox="1"/>
          <p:nvPr/>
        </p:nvSpPr>
        <p:spPr>
          <a:xfrm>
            <a:off x="6062713" y="2786812"/>
            <a:ext cx="611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000" b="1">
                <a:latin typeface="Arial" panose="020B0604020202020204" pitchFamily="34" charset="0"/>
              </a:rPr>
              <a:t>Quality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1F0A2C8-91D9-483C-BA36-6B3E9836CEF5}"/>
              </a:ext>
            </a:extLst>
          </p:cNvPr>
          <p:cNvSpPr txBox="1"/>
          <p:nvPr/>
        </p:nvSpPr>
        <p:spPr>
          <a:xfrm>
            <a:off x="6699832" y="2784049"/>
            <a:ext cx="58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000" b="1">
                <a:latin typeface="Arial" panose="020B0604020202020204" pitchFamily="34" charset="0"/>
              </a:rPr>
              <a:t>Blade</a:t>
            </a:r>
            <a:r>
              <a:rPr kumimoji="1" lang="zh-TW" altLang="en-US" sz="1000" b="1">
                <a:latin typeface="Arial" panose="020B0604020202020204" pitchFamily="34" charset="0"/>
              </a:rPr>
              <a:t> </a:t>
            </a:r>
            <a:r>
              <a:rPr kumimoji="1" lang="en-US" altLang="zh-TW" sz="1000" b="1">
                <a:latin typeface="Arial" panose="020B0604020202020204" pitchFamily="34" charset="0"/>
              </a:rPr>
              <a:t>Status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B03DFFC-04F8-4B47-9927-21C365790474}"/>
              </a:ext>
            </a:extLst>
          </p:cNvPr>
          <p:cNvSpPr txBox="1"/>
          <p:nvPr/>
        </p:nvSpPr>
        <p:spPr>
          <a:xfrm>
            <a:off x="7244374" y="2786812"/>
            <a:ext cx="751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000" b="1">
                <a:latin typeface="Arial" panose="020B0604020202020204" pitchFamily="34" charset="0"/>
              </a:rPr>
              <a:t>Vibration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B59283A-D38E-4832-AA46-772DE2CF95DF}"/>
              </a:ext>
            </a:extLst>
          </p:cNvPr>
          <p:cNvSpPr txBox="1"/>
          <p:nvPr/>
        </p:nvSpPr>
        <p:spPr>
          <a:xfrm>
            <a:off x="7990603" y="2790409"/>
            <a:ext cx="53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000" b="1">
                <a:latin typeface="Arial" panose="020B0604020202020204" pitchFamily="34" charset="0"/>
              </a:rPr>
              <a:t>Idle</a:t>
            </a:r>
            <a:r>
              <a:rPr kumimoji="1" lang="zh-TW" altLang="en-US" sz="1000" b="1">
                <a:latin typeface="Arial" panose="020B0604020202020204" pitchFamily="34" charset="0"/>
              </a:rPr>
              <a:t> </a:t>
            </a:r>
            <a:r>
              <a:rPr kumimoji="1" lang="en-US" altLang="zh-TW" sz="1000" b="1">
                <a:latin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60294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6"/>
          <p:cNvSpPr txBox="1"/>
          <p:nvPr/>
        </p:nvSpPr>
        <p:spPr>
          <a:xfrm>
            <a:off x="501315" y="1526966"/>
            <a:ext cx="2736994" cy="236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80059"/>
              </a:buClr>
              <a:buSzPts val="2400"/>
            </a:pP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</a:rPr>
              <a:t>Be Clients</a:t>
            </a:r>
            <a:endParaRPr lang="en-US" altLang="zh-TW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Connecting to other OPC UA servers.</a:t>
            </a:r>
            <a:endParaRPr lang="en-US" altLang="zh-TW" sz="1600" b="1">
              <a:latin typeface="Arial" panose="020B0604020202020204" pitchFamily="34" charset="0"/>
            </a:endParaRP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OPC UA clients management with UI.</a:t>
            </a:r>
            <a:endParaRPr lang="en-US" altLang="zh-TW" sz="1600" b="1">
              <a:latin typeface="Arial" panose="020B0604020202020204" pitchFamily="34" charset="0"/>
            </a:endParaRP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Retrieve and monitor latest tag value and list.</a:t>
            </a:r>
            <a:endParaRPr lang="en-US" altLang="zh-TW" sz="1600" b="1">
              <a:latin typeface="Arial" panose="020B0604020202020204" pitchFamily="34" charset="0"/>
            </a:endParaRPr>
          </a:p>
        </p:txBody>
      </p:sp>
      <p:pic>
        <p:nvPicPr>
          <p:cNvPr id="608" name="Google Shape;608;p9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593" y="1526966"/>
            <a:ext cx="5079718" cy="2857341"/>
          </a:xfrm>
          <a:prstGeom prst="roundRect">
            <a:avLst>
              <a:gd name="adj" fmla="val 3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422;p85">
            <a:extLst>
              <a:ext uri="{FF2B5EF4-FFF2-40B4-BE49-F238E27FC236}">
                <a16:creationId xmlns:a16="http://schemas.microsoft.com/office/drawing/2014/main" id="{384BBF6E-AB51-47F6-9DF3-2B78C6D24A81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No Pain but More Gain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B4161F1F-6A3F-4C3D-A076-750BAAF7E00C}"/>
              </a:ext>
            </a:extLst>
          </p:cNvPr>
          <p:cNvSpPr/>
          <p:nvPr/>
        </p:nvSpPr>
        <p:spPr>
          <a:xfrm rot="10800000">
            <a:off x="7443994" y="0"/>
            <a:ext cx="1700006" cy="1272737"/>
          </a:xfrm>
          <a:prstGeom prst="triangle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A124540-549E-48D7-B5AB-1112FA5C41B9}"/>
              </a:ext>
            </a:extLst>
          </p:cNvPr>
          <p:cNvSpPr txBox="1"/>
          <p:nvPr/>
        </p:nvSpPr>
        <p:spPr>
          <a:xfrm>
            <a:off x="7910307" y="-129799"/>
            <a:ext cx="67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</a:rPr>
              <a:t>1</a:t>
            </a:r>
            <a:endParaRPr lang="zh-TW" altLang="en-US" sz="7200" b="1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4B9D914F-5E1C-4BFF-A6A5-2F7C76F7B75F}"/>
              </a:ext>
            </a:extLst>
          </p:cNvPr>
          <p:cNvSpPr/>
          <p:nvPr/>
        </p:nvSpPr>
        <p:spPr>
          <a:xfrm rot="10800000">
            <a:off x="7443994" y="0"/>
            <a:ext cx="1700006" cy="1272737"/>
          </a:xfrm>
          <a:prstGeom prst="triangle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pic>
        <p:nvPicPr>
          <p:cNvPr id="616" name="Google Shape;616;p9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83" y="1548982"/>
            <a:ext cx="5069455" cy="2851568"/>
          </a:xfrm>
          <a:prstGeom prst="roundRect">
            <a:avLst>
              <a:gd name="adj" fmla="val 3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422;p85">
            <a:extLst>
              <a:ext uri="{FF2B5EF4-FFF2-40B4-BE49-F238E27FC236}">
                <a16:creationId xmlns:a16="http://schemas.microsoft.com/office/drawing/2014/main" id="{95B61E67-4A0C-43B7-9A79-39EBF62F2EBC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No Pain but More Gain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A002725-C663-4C3E-AC33-A52149C11405}"/>
              </a:ext>
            </a:extLst>
          </p:cNvPr>
          <p:cNvSpPr txBox="1"/>
          <p:nvPr/>
        </p:nvSpPr>
        <p:spPr>
          <a:xfrm>
            <a:off x="7960622" y="-129799"/>
            <a:ext cx="67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</a:rPr>
              <a:t>2</a:t>
            </a:r>
            <a:endParaRPr lang="zh-TW" altLang="en-US" sz="7200" b="1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Google Shape;618;p97">
            <a:extLst>
              <a:ext uri="{FF2B5EF4-FFF2-40B4-BE49-F238E27FC236}">
                <a16:creationId xmlns:a16="http://schemas.microsoft.com/office/drawing/2014/main" id="{F4D2127C-6AEA-4971-9D17-B502A760FF03}"/>
              </a:ext>
            </a:extLst>
          </p:cNvPr>
          <p:cNvSpPr txBox="1"/>
          <p:nvPr/>
        </p:nvSpPr>
        <p:spPr>
          <a:xfrm>
            <a:off x="493491" y="1440698"/>
            <a:ext cx="2851287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80059"/>
              </a:buClr>
              <a:buSzPts val="2400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Be Servers</a:t>
            </a:r>
            <a:endParaRPr sz="2000" b="1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Arial" panose="020B0604020202020204" pitchFamily="34" charset="0"/>
              </a:rPr>
              <a:t>Connecting to other OPC UA clients.</a:t>
            </a:r>
            <a:endParaRPr sz="1600" b="1">
              <a:solidFill>
                <a:schemeClr val="dk1"/>
              </a:solidFill>
              <a:latin typeface="Arial" panose="020B0604020202020204" pitchFamily="34" charset="0"/>
            </a:endParaRP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Arial" panose="020B0604020202020204" pitchFamily="34" charset="0"/>
              </a:rPr>
              <a:t>OPC UA servers management with UI.</a:t>
            </a:r>
            <a:endParaRPr sz="1600" b="1">
              <a:solidFill>
                <a:schemeClr val="dk1"/>
              </a:solidFill>
              <a:latin typeface="Arial" panose="020B0604020202020204" pitchFamily="34" charset="0"/>
            </a:endParaRP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Arial" panose="020B0604020202020204" pitchFamily="34" charset="0"/>
              </a:rPr>
              <a:t>Manage the tag list, user list and server status of </a:t>
            </a:r>
            <a:r>
              <a:rPr lang="en-US" sz="1600" b="1" err="1">
                <a:solidFill>
                  <a:schemeClr val="dk1"/>
                </a:solidFill>
                <a:latin typeface="Arial" panose="020B0604020202020204" pitchFamily="34" charset="0"/>
                <a:sym typeface="Roboto"/>
              </a:rPr>
              <a:t>QIoT</a:t>
            </a:r>
            <a:r>
              <a:rPr lang="en-US" sz="1600" b="1">
                <a:solidFill>
                  <a:schemeClr val="dk1"/>
                </a:solidFill>
                <a:latin typeface="Arial" panose="020B0604020202020204" pitchFamily="34" charset="0"/>
              </a:rPr>
              <a:t> OPC UA servers in ease. </a:t>
            </a:r>
            <a:endParaRPr sz="1600" b="1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8"/>
          <p:cNvSpPr txBox="1"/>
          <p:nvPr/>
        </p:nvSpPr>
        <p:spPr>
          <a:xfrm>
            <a:off x="492608" y="1536491"/>
            <a:ext cx="2743887" cy="288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80059"/>
              </a:buClr>
              <a:buSzPts val="2400"/>
            </a:pP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</a:rPr>
              <a:t>Be Gateway</a:t>
            </a: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Mapping the tag value from client to server by simple click.</a:t>
            </a: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No learning curve.</a:t>
            </a:r>
          </a:p>
        </p:txBody>
      </p:sp>
      <p:pic>
        <p:nvPicPr>
          <p:cNvPr id="624" name="Google Shape;624;p9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058" y="1536491"/>
            <a:ext cx="5130034" cy="2885644"/>
          </a:xfrm>
          <a:prstGeom prst="roundRect">
            <a:avLst>
              <a:gd name="adj" fmla="val 3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等腰三角形 7">
            <a:extLst>
              <a:ext uri="{FF2B5EF4-FFF2-40B4-BE49-F238E27FC236}">
                <a16:creationId xmlns:a16="http://schemas.microsoft.com/office/drawing/2014/main" id="{FFD47838-050A-4D58-8588-E066CBD92DAB}"/>
              </a:ext>
            </a:extLst>
          </p:cNvPr>
          <p:cNvSpPr/>
          <p:nvPr/>
        </p:nvSpPr>
        <p:spPr>
          <a:xfrm rot="10800000">
            <a:off x="7443994" y="0"/>
            <a:ext cx="1700006" cy="1272737"/>
          </a:xfrm>
          <a:prstGeom prst="triangle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" name="Google Shape;422;p85">
            <a:extLst>
              <a:ext uri="{FF2B5EF4-FFF2-40B4-BE49-F238E27FC236}">
                <a16:creationId xmlns:a16="http://schemas.microsoft.com/office/drawing/2014/main" id="{A2E57FB4-B474-4AF4-99A0-1ED46B80083C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No Pain but More Gain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BD169DE-5759-4D14-AC3E-D42702DB32B1}"/>
              </a:ext>
            </a:extLst>
          </p:cNvPr>
          <p:cNvSpPr txBox="1"/>
          <p:nvPr/>
        </p:nvSpPr>
        <p:spPr>
          <a:xfrm>
            <a:off x="7960622" y="-129799"/>
            <a:ext cx="67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</a:rPr>
              <a:t>3</a:t>
            </a:r>
            <a:endParaRPr lang="zh-TW" altLang="en-US" sz="7200" b="1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9"/>
          <p:cNvSpPr txBox="1"/>
          <p:nvPr/>
        </p:nvSpPr>
        <p:spPr>
          <a:xfrm>
            <a:off x="460292" y="1536491"/>
            <a:ext cx="2882983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80059"/>
              </a:buClr>
              <a:buSzPts val="2400"/>
            </a:pP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</a:rPr>
              <a:t>Be More</a:t>
            </a: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Rules Engine.</a:t>
            </a: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Protocols convert.</a:t>
            </a: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Connecting to 3rd-party applications.</a:t>
            </a: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Threshold triggers.</a:t>
            </a:r>
          </a:p>
          <a:p>
            <a:pPr marL="265113" lvl="1" indent="-180975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b="1">
                <a:solidFill>
                  <a:schemeClr val="dk1"/>
                </a:solidFill>
                <a:latin typeface="Arial" panose="020B0604020202020204" pitchFamily="34" charset="0"/>
              </a:rPr>
              <a:t>Data cleaning and calculating.</a:t>
            </a:r>
          </a:p>
        </p:txBody>
      </p:sp>
      <p:pic>
        <p:nvPicPr>
          <p:cNvPr id="632" name="Google Shape;632;p9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275" y="1536491"/>
            <a:ext cx="5091934" cy="2864213"/>
          </a:xfrm>
          <a:prstGeom prst="roundRect">
            <a:avLst>
              <a:gd name="adj" fmla="val 3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等腰三角形 7">
            <a:extLst>
              <a:ext uri="{FF2B5EF4-FFF2-40B4-BE49-F238E27FC236}">
                <a16:creationId xmlns:a16="http://schemas.microsoft.com/office/drawing/2014/main" id="{E42D3A76-1DED-4C4B-B683-DE70EBC6285F}"/>
              </a:ext>
            </a:extLst>
          </p:cNvPr>
          <p:cNvSpPr/>
          <p:nvPr/>
        </p:nvSpPr>
        <p:spPr>
          <a:xfrm rot="10800000">
            <a:off x="7443994" y="0"/>
            <a:ext cx="1700006" cy="1272737"/>
          </a:xfrm>
          <a:prstGeom prst="triangle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" name="Google Shape;422;p85">
            <a:extLst>
              <a:ext uri="{FF2B5EF4-FFF2-40B4-BE49-F238E27FC236}">
                <a16:creationId xmlns:a16="http://schemas.microsoft.com/office/drawing/2014/main" id="{E0647A04-1AB9-4A9B-B1E9-BF148F55F3F4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No Pain but More Gain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74446A-B974-4B3D-8DFD-5403B474E109}"/>
              </a:ext>
            </a:extLst>
          </p:cNvPr>
          <p:cNvSpPr txBox="1"/>
          <p:nvPr/>
        </p:nvSpPr>
        <p:spPr>
          <a:xfrm>
            <a:off x="7922522" y="-129799"/>
            <a:ext cx="67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</a:rPr>
              <a:t>4</a:t>
            </a:r>
            <a:endParaRPr lang="zh-TW" altLang="en-US" sz="7200" b="1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>
            <a:extLst>
              <a:ext uri="{FF2B5EF4-FFF2-40B4-BE49-F238E27FC236}">
                <a16:creationId xmlns:a16="http://schemas.microsoft.com/office/drawing/2014/main" id="{614A7E1D-9604-408C-9CA2-0518C6C9AEBF}"/>
              </a:ext>
            </a:extLst>
          </p:cNvPr>
          <p:cNvSpPr/>
          <p:nvPr/>
        </p:nvSpPr>
        <p:spPr>
          <a:xfrm>
            <a:off x="5929314" y="3554233"/>
            <a:ext cx="2448350" cy="1370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TW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1C8FF869-ED2A-41F6-9A3E-B953331BDD44}"/>
              </a:ext>
            </a:extLst>
          </p:cNvPr>
          <p:cNvSpPr/>
          <p:nvPr/>
        </p:nvSpPr>
        <p:spPr>
          <a:xfrm>
            <a:off x="3356561" y="3554233"/>
            <a:ext cx="2448350" cy="1370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TW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0919400-D3E8-4350-A140-EB59A9EDE7E9}"/>
              </a:ext>
            </a:extLst>
          </p:cNvPr>
          <p:cNvGrpSpPr/>
          <p:nvPr/>
        </p:nvGrpSpPr>
        <p:grpSpPr>
          <a:xfrm>
            <a:off x="587111" y="1830358"/>
            <a:ext cx="2839041" cy="2839041"/>
            <a:chOff x="562173" y="1191239"/>
            <a:chExt cx="2839041" cy="283904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A906BAB-2360-4F97-BD4A-94BF51F1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173" y="1191239"/>
              <a:ext cx="2839041" cy="2839041"/>
            </a:xfrm>
            <a:prstGeom prst="rect">
              <a:avLst/>
            </a:prstGeom>
          </p:spPr>
        </p:pic>
        <p:pic>
          <p:nvPicPr>
            <p:cNvPr id="378" name="Google Shape;378;p83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7693" y="2081957"/>
              <a:ext cx="1648000" cy="642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F4C8D8D6-9E96-48A5-B673-0CB8F7F57B3A}"/>
              </a:ext>
            </a:extLst>
          </p:cNvPr>
          <p:cNvSpPr/>
          <p:nvPr/>
        </p:nvSpPr>
        <p:spPr>
          <a:xfrm>
            <a:off x="771099" y="3554233"/>
            <a:ext cx="2463036" cy="1370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TW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375" name="Google Shape;375;p83"/>
          <p:cNvSpPr txBox="1">
            <a:spLocks noGrp="1"/>
          </p:cNvSpPr>
          <p:nvPr>
            <p:ph type="title" idx="4294967295"/>
          </p:nvPr>
        </p:nvSpPr>
        <p:spPr>
          <a:xfrm>
            <a:off x="0" y="381398"/>
            <a:ext cx="9144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Industrial IoT Solution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77" name="Google Shape;377;p8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438319" y="1080299"/>
            <a:ext cx="1160276" cy="72456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83"/>
          <p:cNvSpPr/>
          <p:nvPr/>
        </p:nvSpPr>
        <p:spPr>
          <a:xfrm>
            <a:off x="784576" y="1925696"/>
            <a:ext cx="2528697" cy="579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021BA"/>
                </a:solidFill>
                <a:latin typeface="Arial" panose="020B0604020202020204" pitchFamily="34" charset="0"/>
                <a:sym typeface="Arial"/>
              </a:rPr>
              <a:t>MDC</a:t>
            </a:r>
            <a:endParaRPr sz="1800" b="1">
              <a:solidFill>
                <a:srgbClr val="4021BA"/>
              </a:solidFill>
              <a:latin typeface="Arial" panose="020B0604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sym typeface="Arial"/>
              </a:rPr>
              <a:t>Machine Data Collector</a:t>
            </a:r>
            <a:endParaRPr sz="1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0" name="Google Shape;380;p83"/>
          <p:cNvSpPr txBox="1"/>
          <p:nvPr/>
        </p:nvSpPr>
        <p:spPr>
          <a:xfrm>
            <a:off x="3916203" y="1144528"/>
            <a:ext cx="1888708" cy="55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en-US" sz="2400" b="1" i="0" u="none" strike="noStrike" cap="none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Black"/>
                <a:cs typeface="Roboto Black"/>
                <a:sym typeface="Roboto Black"/>
              </a:rPr>
              <a:t>QIoT</a:t>
            </a:r>
            <a:r>
              <a:rPr lang="en-US" sz="24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Black"/>
                <a:cs typeface="Roboto Black"/>
                <a:sym typeface="Roboto Black"/>
              </a:rPr>
              <a:t> </a:t>
            </a: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Suite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Light"/>
              <a:cs typeface="Arial" panose="020B0604020202020204" pitchFamily="34" charset="0"/>
              <a:sym typeface="Roboto Light"/>
            </a:endParaRPr>
          </a:p>
        </p:txBody>
      </p:sp>
      <p:pic>
        <p:nvPicPr>
          <p:cNvPr id="381" name="Google Shape;381;p8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791" y="1140900"/>
            <a:ext cx="550696" cy="56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8DC4CCA6-98D7-468E-B1DD-3156DFCF372D}"/>
              </a:ext>
            </a:extLst>
          </p:cNvPr>
          <p:cNvGrpSpPr/>
          <p:nvPr/>
        </p:nvGrpSpPr>
        <p:grpSpPr>
          <a:xfrm>
            <a:off x="3152479" y="2034896"/>
            <a:ext cx="2839041" cy="2839041"/>
            <a:chOff x="3224005" y="1400253"/>
            <a:chExt cx="2839041" cy="2839041"/>
          </a:xfrm>
        </p:grpSpPr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7629DEFC-50BE-42A4-A3A9-11DC944E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4005" y="1400253"/>
              <a:ext cx="2839041" cy="2839041"/>
            </a:xfrm>
            <a:prstGeom prst="rect">
              <a:avLst/>
            </a:prstGeom>
          </p:spPr>
        </p:pic>
        <p:pic>
          <p:nvPicPr>
            <p:cNvPr id="386" name="Google Shape;386;p83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665" y="2035969"/>
              <a:ext cx="1549721" cy="9685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7" name="Google Shape;397;p8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8637" y="2642103"/>
            <a:ext cx="1085453" cy="57979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8" name="Google Shape;398;p83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619" y="3292524"/>
            <a:ext cx="1055748" cy="6777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9" name="Google Shape;399;p83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202" y="1144031"/>
            <a:ext cx="815559" cy="51244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83"/>
          <p:cNvSpPr/>
          <p:nvPr/>
        </p:nvSpPr>
        <p:spPr>
          <a:xfrm>
            <a:off x="919713" y="3599611"/>
            <a:ext cx="1107996" cy="55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</a:rPr>
              <a:t>Industrial Devices</a:t>
            </a:r>
          </a:p>
        </p:txBody>
      </p:sp>
      <p:pic>
        <p:nvPicPr>
          <p:cNvPr id="403" name="Google Shape;403;p8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073" y="4176875"/>
            <a:ext cx="653285" cy="7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8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066" y="4131142"/>
            <a:ext cx="605169" cy="85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83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065" y="3876270"/>
            <a:ext cx="968598" cy="92746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6" name="Google Shape;406;p83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142" y="4185529"/>
            <a:ext cx="757071" cy="6402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4AD68F4-7AEA-4F1F-B95B-513D9B33576E}"/>
              </a:ext>
            </a:extLst>
          </p:cNvPr>
          <p:cNvSpPr/>
          <p:nvPr/>
        </p:nvSpPr>
        <p:spPr>
          <a:xfrm>
            <a:off x="3475628" y="3706042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OPC UA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8FBB647-8DFE-41BB-9458-6C51728ABCCC}"/>
              </a:ext>
            </a:extLst>
          </p:cNvPr>
          <p:cNvSpPr/>
          <p:nvPr/>
        </p:nvSpPr>
        <p:spPr>
          <a:xfrm>
            <a:off x="4609014" y="3706042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HTTP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46FCA53-4A56-411C-BCF7-82AC4E0955F5}"/>
              </a:ext>
            </a:extLst>
          </p:cNvPr>
          <p:cNvSpPr/>
          <p:nvPr/>
        </p:nvSpPr>
        <p:spPr>
          <a:xfrm>
            <a:off x="3475628" y="4087853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MQTT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E9AD164-B557-4D70-925A-D6B9D0D78D7E}"/>
              </a:ext>
            </a:extLst>
          </p:cNvPr>
          <p:cNvSpPr/>
          <p:nvPr/>
        </p:nvSpPr>
        <p:spPr>
          <a:xfrm>
            <a:off x="4609014" y="4087853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CoAP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BBA2542-6F8D-4F6C-9E6C-D0A3C7293279}"/>
              </a:ext>
            </a:extLst>
          </p:cNvPr>
          <p:cNvSpPr/>
          <p:nvPr/>
        </p:nvSpPr>
        <p:spPr>
          <a:xfrm>
            <a:off x="3475628" y="4450092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TCP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F4133AA-F8EC-4A18-9EDE-CC649084B23C}"/>
              </a:ext>
            </a:extLst>
          </p:cNvPr>
          <p:cNvSpPr/>
          <p:nvPr/>
        </p:nvSpPr>
        <p:spPr>
          <a:xfrm>
            <a:off x="4609014" y="4450092"/>
            <a:ext cx="1059360" cy="32791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UDP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1D6082E-EE5B-4881-9D54-66621490619B}"/>
              </a:ext>
            </a:extLst>
          </p:cNvPr>
          <p:cNvSpPr/>
          <p:nvPr/>
        </p:nvSpPr>
        <p:spPr>
          <a:xfrm>
            <a:off x="3434423" y="1856221"/>
            <a:ext cx="1059360" cy="327912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Database</a:t>
            </a:r>
            <a:endParaRPr lang="en-US" altLang="zh-TW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F78C9F4-299D-4269-BB08-22C1B5CF6311}"/>
              </a:ext>
            </a:extLst>
          </p:cNvPr>
          <p:cNvSpPr/>
          <p:nvPr/>
        </p:nvSpPr>
        <p:spPr>
          <a:xfrm>
            <a:off x="4555227" y="1856221"/>
            <a:ext cx="1169636" cy="327912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Engine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13D3D74-DFF9-45F9-88B2-5DBF22041598}"/>
              </a:ext>
            </a:extLst>
          </p:cNvPr>
          <p:cNvSpPr/>
          <p:nvPr/>
        </p:nvSpPr>
        <p:spPr>
          <a:xfrm>
            <a:off x="3434423" y="2238032"/>
            <a:ext cx="1059360" cy="327912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D40C334-A545-49FB-9D5D-719623602AAC}"/>
              </a:ext>
            </a:extLst>
          </p:cNvPr>
          <p:cNvSpPr/>
          <p:nvPr/>
        </p:nvSpPr>
        <p:spPr>
          <a:xfrm>
            <a:off x="4555227" y="2238032"/>
            <a:ext cx="1169636" cy="327912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pic>
        <p:nvPicPr>
          <p:cNvPr id="388" name="Google Shape;388;p83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3679" y="2203087"/>
            <a:ext cx="1601033" cy="160098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400;p83">
            <a:extLst>
              <a:ext uri="{FF2B5EF4-FFF2-40B4-BE49-F238E27FC236}">
                <a16:creationId xmlns:a16="http://schemas.microsoft.com/office/drawing/2014/main" id="{670436EC-FF66-4664-82BB-BB9FF71F4450}"/>
              </a:ext>
            </a:extLst>
          </p:cNvPr>
          <p:cNvSpPr/>
          <p:nvPr/>
        </p:nvSpPr>
        <p:spPr>
          <a:xfrm>
            <a:off x="5859397" y="3682162"/>
            <a:ext cx="17516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</a:rPr>
              <a:t>IoT Sensors </a:t>
            </a:r>
          </a:p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</a:rPr>
              <a:t>and Peripherals</a:t>
            </a:r>
          </a:p>
        </p:txBody>
      </p:sp>
      <p:sp>
        <p:nvSpPr>
          <p:cNvPr id="64" name="Google Shape;379;p83">
            <a:extLst>
              <a:ext uri="{FF2B5EF4-FFF2-40B4-BE49-F238E27FC236}">
                <a16:creationId xmlns:a16="http://schemas.microsoft.com/office/drawing/2014/main" id="{C5C6AA91-C5CE-44D6-9F0B-F547975529E6}"/>
              </a:ext>
            </a:extLst>
          </p:cNvPr>
          <p:cNvSpPr/>
          <p:nvPr/>
        </p:nvSpPr>
        <p:spPr>
          <a:xfrm>
            <a:off x="5929314" y="1779482"/>
            <a:ext cx="2450053" cy="579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zh-TW" sz="1800" b="1" dirty="0" err="1">
                <a:solidFill>
                  <a:srgbClr val="4021BA"/>
                </a:solidFill>
                <a:latin typeface="Arial" panose="020B0604020202020204" pitchFamily="34" charset="0"/>
              </a:rPr>
              <a:t>LoRaWAN</a:t>
            </a:r>
            <a:endParaRPr lang="en-US" altLang="zh-TW" sz="1800" b="1" dirty="0">
              <a:solidFill>
                <a:srgbClr val="4021BA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en-US" altLang="zh-TW" sz="1800" b="1" dirty="0">
                <a:solidFill>
                  <a:srgbClr val="4021BA"/>
                </a:solidFill>
                <a:latin typeface="Arial" panose="020B0604020202020204" pitchFamily="34" charset="0"/>
              </a:rPr>
              <a:t>Network Server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E93532CB-87AE-4CF8-ABEB-588C7D4CA233}"/>
              </a:ext>
            </a:extLst>
          </p:cNvPr>
          <p:cNvSpPr/>
          <p:nvPr/>
        </p:nvSpPr>
        <p:spPr>
          <a:xfrm>
            <a:off x="395286" y="3468100"/>
            <a:ext cx="4393282" cy="428625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CE282867-0AE2-4205-A95F-C481A2E105E6}"/>
              </a:ext>
            </a:extLst>
          </p:cNvPr>
          <p:cNvSpPr/>
          <p:nvPr/>
        </p:nvSpPr>
        <p:spPr>
          <a:xfrm rot="12892102">
            <a:off x="4583780" y="3714838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" name="Google Shape;412;p84">
            <a:extLst>
              <a:ext uri="{FF2B5EF4-FFF2-40B4-BE49-F238E27FC236}">
                <a16:creationId xmlns:a16="http://schemas.microsoft.com/office/drawing/2014/main" id="{69888704-6CD1-4217-A88F-139E85E9389C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Easy to Deploy, Simple to Collect, Rapidly Develop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IIoT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Google Shape;413;p84">
            <a:extLst>
              <a:ext uri="{FF2B5EF4-FFF2-40B4-BE49-F238E27FC236}">
                <a16:creationId xmlns:a16="http://schemas.microsoft.com/office/drawing/2014/main" id="{17244870-C602-4E90-9DFE-2061D063F6A1}"/>
              </a:ext>
            </a:extLst>
          </p:cNvPr>
          <p:cNvSpPr txBox="1">
            <a:spLocks/>
          </p:cNvSpPr>
          <p:nvPr/>
        </p:nvSpPr>
        <p:spPr>
          <a:xfrm>
            <a:off x="395285" y="1889125"/>
            <a:ext cx="4465473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Basic Introduction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Motivation for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to step Into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IIoT</a:t>
            </a:r>
            <a:endParaRPr lang="en-US" altLang="zh-TW" sz="16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How to use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with OPC UA protocol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QIoT</a:t>
            </a:r>
            <a:r>
              <a:rPr lang="en-US" altLang="zh-TW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Suite Application Instructions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Computex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Interview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Successful Case</a:t>
            </a:r>
          </a:p>
        </p:txBody>
      </p:sp>
    </p:spTree>
    <p:extLst>
      <p:ext uri="{BB962C8B-B14F-4D97-AF65-F5344CB8AC3E}">
        <p14:creationId xmlns:p14="http://schemas.microsoft.com/office/powerpoint/2010/main" val="196756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BB3F8E9-7F07-46C9-AFC6-657DBBC4A3D2}"/>
              </a:ext>
            </a:extLst>
          </p:cNvPr>
          <p:cNvSpPr/>
          <p:nvPr/>
        </p:nvSpPr>
        <p:spPr>
          <a:xfrm>
            <a:off x="395286" y="3851661"/>
            <a:ext cx="4393282" cy="428625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6F5EBFCE-BB51-48D5-B815-DCC32048AEB5}"/>
              </a:ext>
            </a:extLst>
          </p:cNvPr>
          <p:cNvSpPr/>
          <p:nvPr/>
        </p:nvSpPr>
        <p:spPr>
          <a:xfrm rot="12892102">
            <a:off x="4583780" y="4098399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" name="Google Shape;412;p84">
            <a:extLst>
              <a:ext uri="{FF2B5EF4-FFF2-40B4-BE49-F238E27FC236}">
                <a16:creationId xmlns:a16="http://schemas.microsoft.com/office/drawing/2014/main" id="{D6D75CB5-4ED0-4E57-8831-5DE225258B89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Easy to Deploy, Simple to Collect, Rapidly Develop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IIoT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Google Shape;413;p84">
            <a:extLst>
              <a:ext uri="{FF2B5EF4-FFF2-40B4-BE49-F238E27FC236}">
                <a16:creationId xmlns:a16="http://schemas.microsoft.com/office/drawing/2014/main" id="{2A2FD9E0-AFE7-4B7F-807E-36F7400E0691}"/>
              </a:ext>
            </a:extLst>
          </p:cNvPr>
          <p:cNvSpPr txBox="1">
            <a:spLocks/>
          </p:cNvSpPr>
          <p:nvPr/>
        </p:nvSpPr>
        <p:spPr>
          <a:xfrm>
            <a:off x="395285" y="1889125"/>
            <a:ext cx="4465473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Basic Introduction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Motivation for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to step Into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IIoT</a:t>
            </a:r>
            <a:endParaRPr lang="en-US" altLang="zh-TW" sz="16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How to use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with OPC UA protocol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Application Instructions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Computex</a:t>
            </a:r>
            <a:r>
              <a:rPr lang="en-US" altLang="zh-TW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Interview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Successful Case</a:t>
            </a:r>
          </a:p>
        </p:txBody>
      </p:sp>
    </p:spTree>
    <p:extLst>
      <p:ext uri="{BB962C8B-B14F-4D97-AF65-F5344CB8AC3E}">
        <p14:creationId xmlns:p14="http://schemas.microsoft.com/office/powerpoint/2010/main" val="2510346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3"/>
          <p:cNvSpPr txBox="1">
            <a:spLocks noGrp="1"/>
          </p:cNvSpPr>
          <p:nvPr>
            <p:ph type="ctrTitle" idx="4294967295"/>
          </p:nvPr>
        </p:nvSpPr>
        <p:spPr>
          <a:xfrm>
            <a:off x="3228975" y="3251200"/>
            <a:ext cx="2743200" cy="673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>
                <a:solidFill>
                  <a:srgbClr val="00E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</a:p>
        </p:txBody>
      </p:sp>
      <p:sp>
        <p:nvSpPr>
          <p:cNvPr id="657" name="Google Shape;657;p103"/>
          <p:cNvSpPr txBox="1"/>
          <p:nvPr/>
        </p:nvSpPr>
        <p:spPr>
          <a:xfrm>
            <a:off x="2892687" y="5259525"/>
            <a:ext cx="3358625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09E0FA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https://www.youtube.com/watch?v=zzEYK4jBMwc</a:t>
            </a:r>
            <a:endParaRPr>
              <a:solidFill>
                <a:srgbClr val="09E0FA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BB64AD0-7A08-4581-AD4A-66520FD624FE}"/>
              </a:ext>
            </a:extLst>
          </p:cNvPr>
          <p:cNvSpPr/>
          <p:nvPr/>
        </p:nvSpPr>
        <p:spPr>
          <a:xfrm>
            <a:off x="395286" y="4208046"/>
            <a:ext cx="4393282" cy="428625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D5F49A69-C127-4DB2-AC26-CACB63AA8BA4}"/>
              </a:ext>
            </a:extLst>
          </p:cNvPr>
          <p:cNvSpPr/>
          <p:nvPr/>
        </p:nvSpPr>
        <p:spPr>
          <a:xfrm rot="12892102">
            <a:off x="4583780" y="4454784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" name="Google Shape;412;p84">
            <a:extLst>
              <a:ext uri="{FF2B5EF4-FFF2-40B4-BE49-F238E27FC236}">
                <a16:creationId xmlns:a16="http://schemas.microsoft.com/office/drawing/2014/main" id="{FF6A8BCA-D2DE-48EC-884A-F117FE545252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Easy to Deploy, Simple to Collect, Rapidly Develop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IIoT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Google Shape;413;p84">
            <a:extLst>
              <a:ext uri="{FF2B5EF4-FFF2-40B4-BE49-F238E27FC236}">
                <a16:creationId xmlns:a16="http://schemas.microsoft.com/office/drawing/2014/main" id="{A2FA7213-ADC7-40B6-AFE8-BE1E940A7049}"/>
              </a:ext>
            </a:extLst>
          </p:cNvPr>
          <p:cNvSpPr txBox="1">
            <a:spLocks/>
          </p:cNvSpPr>
          <p:nvPr/>
        </p:nvSpPr>
        <p:spPr>
          <a:xfrm>
            <a:off x="395285" y="1889125"/>
            <a:ext cx="4465473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Basic Introduction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Motivation for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to step Into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IIoT</a:t>
            </a:r>
            <a:endParaRPr lang="en-US" altLang="zh-TW" sz="16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How to use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with OPC UA protocol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Application Instructions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Computex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Interview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Successful Case</a:t>
            </a:r>
          </a:p>
        </p:txBody>
      </p:sp>
    </p:spTree>
    <p:extLst>
      <p:ext uri="{BB962C8B-B14F-4D97-AF65-F5344CB8AC3E}">
        <p14:creationId xmlns:p14="http://schemas.microsoft.com/office/powerpoint/2010/main" val="65261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圓角 8">
            <a:extLst>
              <a:ext uri="{FF2B5EF4-FFF2-40B4-BE49-F238E27FC236}">
                <a16:creationId xmlns:a16="http://schemas.microsoft.com/office/drawing/2014/main" id="{84D9695F-D525-4932-ACDE-5A94A3198475}"/>
              </a:ext>
            </a:extLst>
          </p:cNvPr>
          <p:cNvSpPr/>
          <p:nvPr/>
        </p:nvSpPr>
        <p:spPr>
          <a:xfrm>
            <a:off x="647700" y="3409420"/>
            <a:ext cx="3621316" cy="896618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00"/>
              </a:spcBef>
              <a:buClr>
                <a:srgbClr val="090059"/>
              </a:buClr>
              <a:buSzPts val="2000"/>
            </a:pPr>
            <a:r>
              <a:rPr lang="en-US" altLang="zh-TW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/>
                <a:cs typeface="Arial"/>
              </a:rPr>
              <a:t>Solution</a:t>
            </a:r>
            <a:endParaRPr lang="en-US" altLang="zh-TW" sz="24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nn-NO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</a:rPr>
              <a:t>QNAP TVS-471 + </a:t>
            </a:r>
            <a:r>
              <a:rPr lang="nn-NO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sym typeface="Roboto Black"/>
              </a:rPr>
              <a:t>QIoT </a:t>
            </a:r>
            <a:r>
              <a:rPr lang="nn-NO" altLang="zh-TW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sym typeface="Roboto Light"/>
              </a:rPr>
              <a:t>Suite</a:t>
            </a:r>
            <a:endParaRPr lang="nn-NO" altLang="zh-TW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</a:endParaRPr>
          </a:p>
        </p:txBody>
      </p:sp>
      <p:sp>
        <p:nvSpPr>
          <p:cNvPr id="671" name="Google Shape;671;p105"/>
          <p:cNvSpPr txBox="1">
            <a:spLocks noGrp="1"/>
          </p:cNvSpPr>
          <p:nvPr>
            <p:ph type="body" idx="1"/>
          </p:nvPr>
        </p:nvSpPr>
        <p:spPr>
          <a:xfrm>
            <a:off x="505581" y="1141056"/>
            <a:ext cx="5666619" cy="203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070" lvl="0" indent="-179070">
              <a:spcBef>
                <a:spcPts val="0"/>
              </a:spcBef>
              <a:buClrTx/>
              <a:buSzPts val="2000"/>
            </a:pPr>
            <a:r>
              <a:rPr lang="en-US" altLang="zh-TW" sz="1800" b="1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Artisantech</a:t>
            </a:r>
            <a:r>
              <a:rPr lang="en-US" altLang="zh-TW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Computer Engineering </a:t>
            </a:r>
            <a:r>
              <a:rPr lang="en-US" altLang="zh-TW" sz="1800" b="1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Co.,Ltd</a:t>
            </a:r>
            <a:r>
              <a:rPr lang="en-US" altLang="zh-TW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 lang="en-US" altLang="zh-TW" sz="1800">
              <a:solidFill>
                <a:srgbClr val="0070C0"/>
              </a:solidFill>
              <a:latin typeface="Arial"/>
            </a:endParaRPr>
          </a:p>
          <a:p>
            <a:pPr marL="179070" lvl="0" indent="-179070">
              <a:spcBef>
                <a:spcPts val="400"/>
              </a:spcBef>
              <a:buClrTx/>
              <a:buSzPts val="2000"/>
            </a:pPr>
            <a:r>
              <a:rPr lang="en-US" altLang="zh-TW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New Taipei City Department of Education</a:t>
            </a:r>
            <a:endParaRPr lang="en-US" altLang="zh-TW" sz="1800">
              <a:solidFill>
                <a:srgbClr val="0070C0"/>
              </a:solidFill>
              <a:latin typeface="Arial"/>
            </a:endParaRPr>
          </a:p>
          <a:p>
            <a:pPr marL="179070" lvl="0" indent="-179070">
              <a:spcBef>
                <a:spcPts val="400"/>
              </a:spcBef>
              <a:buClrTx/>
              <a:buSzPts val="2000"/>
            </a:pPr>
            <a:r>
              <a:rPr lang="en-US" altLang="zh-TW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lang="en-US" altLang="zh-TW" sz="1800">
              <a:solidFill>
                <a:srgbClr val="0070C0"/>
              </a:solidFill>
              <a:latin typeface="Arial"/>
            </a:endParaRPr>
          </a:p>
          <a:p>
            <a:pPr marL="360045" lvl="1" indent="-182245">
              <a:spcBef>
                <a:spcPts val="280"/>
              </a:spcBef>
              <a:buClrTx/>
              <a:buSzPts val="1120"/>
              <a:buFont typeface="Wingdings" panose="05000000000000000000" pitchFamily="2" charset="2"/>
              <a:buChar char="Ø"/>
            </a:pPr>
            <a:r>
              <a:rPr lang="en-US" altLang="zh-TW" sz="13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Platform to connect with multiple power related IoT sensors.</a:t>
            </a:r>
            <a:endParaRPr lang="en-US" altLang="zh-TW" sz="1300" b="1">
              <a:solidFill>
                <a:schemeClr val="tx1"/>
              </a:solidFill>
              <a:latin typeface="Arial"/>
            </a:endParaRPr>
          </a:p>
          <a:p>
            <a:pPr marL="360045" lvl="1" indent="-182245">
              <a:spcBef>
                <a:spcPts val="280"/>
              </a:spcBef>
              <a:buClrTx/>
              <a:buSzPts val="1120"/>
              <a:buFont typeface="Wingdings" panose="05000000000000000000" pitchFamily="2" charset="2"/>
              <a:buChar char="Ø"/>
            </a:pPr>
            <a:r>
              <a:rPr lang="en-US" altLang="zh-TW" sz="13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Storage volume to store massive electricity data.</a:t>
            </a:r>
            <a:endParaRPr lang="en-US" altLang="zh-TW" sz="1300" b="1">
              <a:solidFill>
                <a:schemeClr val="tx1"/>
              </a:solidFill>
              <a:latin typeface="Arial"/>
            </a:endParaRPr>
          </a:p>
          <a:p>
            <a:pPr marL="360045" lvl="1" indent="-182245">
              <a:spcBef>
                <a:spcPts val="280"/>
              </a:spcBef>
              <a:buClrTx/>
              <a:buSzPts val="1120"/>
              <a:buFont typeface="Wingdings" panose="05000000000000000000" pitchFamily="2" charset="2"/>
              <a:buChar char="Ø"/>
            </a:pPr>
            <a:r>
              <a:rPr lang="en-US" altLang="zh-TW" sz="13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Rules engine to clean, data analysis.</a:t>
            </a:r>
            <a:endParaRPr lang="en-US" altLang="zh-TW" sz="1300" b="1">
              <a:solidFill>
                <a:schemeClr val="tx1"/>
              </a:solidFill>
              <a:latin typeface="Arial"/>
            </a:endParaRPr>
          </a:p>
          <a:p>
            <a:pPr marL="360045" lvl="1" indent="-182245">
              <a:spcBef>
                <a:spcPts val="280"/>
              </a:spcBef>
              <a:buClrTx/>
              <a:buSzPts val="1120"/>
              <a:buFont typeface="Wingdings" panose="05000000000000000000" pitchFamily="2" charset="2"/>
              <a:buChar char="Ø"/>
            </a:pPr>
            <a:r>
              <a:rPr lang="en-US" altLang="zh-TW" sz="13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Dashboard to visualize IoT sensor data.</a:t>
            </a:r>
            <a:endParaRPr lang="en-US" altLang="zh-TW" sz="1300" b="1">
              <a:solidFill>
                <a:schemeClr val="tx1"/>
              </a:solidFill>
              <a:latin typeface="Arial"/>
            </a:endParaRPr>
          </a:p>
        </p:txBody>
      </p:sp>
      <p:pic>
        <p:nvPicPr>
          <p:cNvPr id="673" name="Google Shape;673;p105" descr="https://lh4.googleusercontent.com/GCns98kEP3f_FJGLQAvb9kAq-U8hf4mcwzYTW8lW5XHOGP3BR_x9pC3TR89Bt4dwldFUErNKhy04EMQP8uKC-KsQ9fOW_1uTYZhWiehta4aFWpF2vLuHHTbIXsXSxotGiuYHRxBJBg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5585" y="1055041"/>
            <a:ext cx="2722834" cy="1897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4" name="Google Shape;674;p105" descr="https://lh3.googleusercontent.com/OzMqilDyj4PyCMNFPKCEt7-4Wavl96QZUQMfCrcBsN5Z43pd_WMXq3TZvOIVFHN1slq9w6Jj4XRSQn0KL1WY8RpYBjPT2In-oXqX6HMj1MlgKcAV8UgzMRVTiqixLkLKEbTDsDjj3k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099" y="3028366"/>
            <a:ext cx="1900320" cy="165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675" name="Google Shape;675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5851" y="3027192"/>
            <a:ext cx="2469083" cy="166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" name="Google Shape;422;p85">
            <a:extLst>
              <a:ext uri="{FF2B5EF4-FFF2-40B4-BE49-F238E27FC236}">
                <a16:creationId xmlns:a16="http://schemas.microsoft.com/office/drawing/2014/main" id="{D29597D7-C583-4A5C-90FE-9B0F4B148D28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Successful Scenario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CAA8E23-7150-49CE-B954-EB8257927211}"/>
              </a:ext>
            </a:extLst>
          </p:cNvPr>
          <p:cNvSpPr/>
          <p:nvPr/>
        </p:nvSpPr>
        <p:spPr>
          <a:xfrm>
            <a:off x="804363" y="1132623"/>
            <a:ext cx="2343614" cy="3380828"/>
          </a:xfrm>
          <a:prstGeom prst="rect">
            <a:avLst/>
          </a:prstGeom>
          <a:gradFill>
            <a:gsLst>
              <a:gs pos="50000">
                <a:schemeClr val="bg1">
                  <a:lumMod val="75000"/>
                </a:schemeClr>
              </a:gs>
              <a:gs pos="85000">
                <a:schemeClr val="bg1"/>
              </a:gs>
              <a:gs pos="1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E93F38E-5869-40F8-ACB4-5931A6908FE1}"/>
              </a:ext>
            </a:extLst>
          </p:cNvPr>
          <p:cNvGrpSpPr/>
          <p:nvPr/>
        </p:nvGrpSpPr>
        <p:grpSpPr>
          <a:xfrm>
            <a:off x="7049500" y="1275762"/>
            <a:ext cx="1257983" cy="1039364"/>
            <a:chOff x="6921795" y="1299955"/>
            <a:chExt cx="1257983" cy="103936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F3988AE-29C6-47AB-9777-FFA354EF32EC}"/>
                </a:ext>
              </a:extLst>
            </p:cNvPr>
            <p:cNvSpPr/>
            <p:nvPr/>
          </p:nvSpPr>
          <p:spPr>
            <a:xfrm>
              <a:off x="6921795" y="1306243"/>
              <a:ext cx="1257983" cy="1026788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</a:endParaRPr>
            </a:p>
          </p:txBody>
        </p:sp>
        <p:pic>
          <p:nvPicPr>
            <p:cNvPr id="704" name="Google Shape;704;p106" descr="「grafana」的圖片搜尋結果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3850" y="1299955"/>
              <a:ext cx="1133873" cy="1039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422;p85">
            <a:extLst>
              <a:ext uri="{FF2B5EF4-FFF2-40B4-BE49-F238E27FC236}">
                <a16:creationId xmlns:a16="http://schemas.microsoft.com/office/drawing/2014/main" id="{D6C64D31-1232-4453-952D-EEBFAA200FC5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Qpower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Case Study (Hybrid Cloud)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DC59A36-6D12-442C-ACD6-9DB9CC36C3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382" y="3068869"/>
            <a:ext cx="1284870" cy="1622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Google Shape;687;p106">
            <a:extLst>
              <a:ext uri="{FF2B5EF4-FFF2-40B4-BE49-F238E27FC236}">
                <a16:creationId xmlns:a16="http://schemas.microsoft.com/office/drawing/2014/main" id="{1D4D0E40-2C88-4C8F-8C2E-5F5617D2C289}"/>
              </a:ext>
            </a:extLst>
          </p:cNvPr>
          <p:cNvSpPr txBox="1"/>
          <p:nvPr/>
        </p:nvSpPr>
        <p:spPr>
          <a:xfrm>
            <a:off x="1017175" y="966771"/>
            <a:ext cx="1917990" cy="46533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TW">
                <a:latin typeface="Arial" panose="020B0604020202020204" pitchFamily="34" charset="0"/>
              </a:rPr>
              <a:t>Power Monitoring Device HQ 5F</a:t>
            </a: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60817C09-9174-404F-8C7A-FE32911D849B}"/>
              </a:ext>
            </a:extLst>
          </p:cNvPr>
          <p:cNvSpPr/>
          <p:nvPr/>
        </p:nvSpPr>
        <p:spPr>
          <a:xfrm>
            <a:off x="4105340" y="2164437"/>
            <a:ext cx="1890686" cy="653888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Black"/>
              </a:rPr>
              <a:t> 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Roboto Light"/>
              </a:rPr>
              <a:t>Suite</a:t>
            </a:r>
            <a:endPara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E3AB9FC7-2D6E-4D9D-BC97-237E010CF3D7}"/>
              </a:ext>
            </a:extLst>
          </p:cNvPr>
          <p:cNvSpPr/>
          <p:nvPr/>
        </p:nvSpPr>
        <p:spPr>
          <a:xfrm>
            <a:off x="4105339" y="1897274"/>
            <a:ext cx="1890686" cy="268813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Device Management</a:t>
            </a: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F70B0591-4DDA-41E3-BF1E-66931B3C9353}"/>
              </a:ext>
            </a:extLst>
          </p:cNvPr>
          <p:cNvSpPr/>
          <p:nvPr/>
        </p:nvSpPr>
        <p:spPr>
          <a:xfrm>
            <a:off x="4105339" y="2818320"/>
            <a:ext cx="1890686" cy="27153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Rules Engine</a:t>
            </a: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403362B4-D70D-4D2A-9E8D-AC8562E04D39}"/>
              </a:ext>
            </a:extLst>
          </p:cNvPr>
          <p:cNvSpPr/>
          <p:nvPr/>
        </p:nvSpPr>
        <p:spPr>
          <a:xfrm rot="5400000">
            <a:off x="5552389" y="2361769"/>
            <a:ext cx="1193659" cy="26466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Rules Engine</a:t>
            </a: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09B246CA-A3B6-4BB7-9191-5F12A8DF1BC8}"/>
              </a:ext>
            </a:extLst>
          </p:cNvPr>
          <p:cNvSpPr/>
          <p:nvPr/>
        </p:nvSpPr>
        <p:spPr>
          <a:xfrm rot="16200000">
            <a:off x="3347050" y="2361768"/>
            <a:ext cx="1193659" cy="26466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zh-TW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Rules Engine</a:t>
            </a:r>
          </a:p>
        </p:txBody>
      </p:sp>
      <p:cxnSp>
        <p:nvCxnSpPr>
          <p:cNvPr id="45" name="Google Shape;536;p92">
            <a:extLst>
              <a:ext uri="{FF2B5EF4-FFF2-40B4-BE49-F238E27FC236}">
                <a16:creationId xmlns:a16="http://schemas.microsoft.com/office/drawing/2014/main" id="{4003950F-5A5F-4085-B40B-3B802E60FB30}"/>
              </a:ext>
            </a:extLst>
          </p:cNvPr>
          <p:cNvCxnSpPr>
            <a:cxnSpLocks/>
            <a:stCxn id="33" idx="3"/>
            <a:endCxn id="44" idx="0"/>
          </p:cNvCxnSpPr>
          <p:nvPr/>
        </p:nvCxnSpPr>
        <p:spPr>
          <a:xfrm>
            <a:off x="2935165" y="1199437"/>
            <a:ext cx="876381" cy="1294664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0" name="Google Shape;536;p92">
            <a:extLst>
              <a:ext uri="{FF2B5EF4-FFF2-40B4-BE49-F238E27FC236}">
                <a16:creationId xmlns:a16="http://schemas.microsoft.com/office/drawing/2014/main" id="{11ECB365-FF8C-47E5-B418-00EB7BF68287}"/>
              </a:ext>
            </a:extLst>
          </p:cNvPr>
          <p:cNvCxnSpPr>
            <a:cxnSpLocks/>
            <a:stCxn id="54" idx="3"/>
            <a:endCxn id="44" idx="0"/>
          </p:cNvCxnSpPr>
          <p:nvPr/>
        </p:nvCxnSpPr>
        <p:spPr>
          <a:xfrm>
            <a:off x="2935165" y="1726989"/>
            <a:ext cx="876381" cy="7671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" name="Google Shape;536;p92">
            <a:extLst>
              <a:ext uri="{FF2B5EF4-FFF2-40B4-BE49-F238E27FC236}">
                <a16:creationId xmlns:a16="http://schemas.microsoft.com/office/drawing/2014/main" id="{A400764E-68F5-46CA-81C9-83D432785F6F}"/>
              </a:ext>
            </a:extLst>
          </p:cNvPr>
          <p:cNvCxnSpPr>
            <a:cxnSpLocks/>
            <a:stCxn id="55" idx="3"/>
            <a:endCxn id="44" idx="0"/>
          </p:cNvCxnSpPr>
          <p:nvPr/>
        </p:nvCxnSpPr>
        <p:spPr>
          <a:xfrm>
            <a:off x="2935165" y="2255601"/>
            <a:ext cx="876381" cy="2385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6" name="Google Shape;536;p92">
            <a:extLst>
              <a:ext uri="{FF2B5EF4-FFF2-40B4-BE49-F238E27FC236}">
                <a16:creationId xmlns:a16="http://schemas.microsoft.com/office/drawing/2014/main" id="{C49A4E34-4EB1-496B-B70B-74AD9B80424D}"/>
              </a:ext>
            </a:extLst>
          </p:cNvPr>
          <p:cNvCxnSpPr>
            <a:cxnSpLocks/>
            <a:stCxn id="57" idx="3"/>
            <a:endCxn id="44" idx="0"/>
          </p:cNvCxnSpPr>
          <p:nvPr/>
        </p:nvCxnSpPr>
        <p:spPr>
          <a:xfrm flipV="1">
            <a:off x="2935165" y="2494101"/>
            <a:ext cx="876381" cy="28112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679" name="群組 678">
            <a:extLst>
              <a:ext uri="{FF2B5EF4-FFF2-40B4-BE49-F238E27FC236}">
                <a16:creationId xmlns:a16="http://schemas.microsoft.com/office/drawing/2014/main" id="{456434A3-E0CA-4C17-80EB-90517FE54DE7}"/>
              </a:ext>
            </a:extLst>
          </p:cNvPr>
          <p:cNvGrpSpPr/>
          <p:nvPr/>
        </p:nvGrpSpPr>
        <p:grpSpPr>
          <a:xfrm>
            <a:off x="6590539" y="2760886"/>
            <a:ext cx="2170692" cy="1026788"/>
            <a:chOff x="6590539" y="2563766"/>
            <a:chExt cx="2170692" cy="1026788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2DA7E82-D753-41B7-B392-469A58486A2F}"/>
                </a:ext>
              </a:extLst>
            </p:cNvPr>
            <p:cNvSpPr/>
            <p:nvPr/>
          </p:nvSpPr>
          <p:spPr>
            <a:xfrm>
              <a:off x="7049500" y="2563766"/>
              <a:ext cx="1257983" cy="1026788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</a:endParaRPr>
            </a:p>
          </p:txBody>
        </p:sp>
        <p:pic>
          <p:nvPicPr>
            <p:cNvPr id="70" name="Google Shape;703;p106" descr="「InfluxDB」的圖片搜尋結果">
              <a:extLst>
                <a:ext uri="{FF2B5EF4-FFF2-40B4-BE49-F238E27FC236}">
                  <a16:creationId xmlns:a16="http://schemas.microsoft.com/office/drawing/2014/main" id="{F741C752-41FC-4B45-9F95-14E9F8E235AE}"/>
                </a:ext>
              </a:extLst>
            </p:cNvPr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539" y="2698328"/>
              <a:ext cx="2170692" cy="804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7135415C-6605-48E7-9268-C7E5C41BB38C}"/>
              </a:ext>
            </a:extLst>
          </p:cNvPr>
          <p:cNvSpPr/>
          <p:nvPr/>
        </p:nvSpPr>
        <p:spPr>
          <a:xfrm>
            <a:off x="4281651" y="3520231"/>
            <a:ext cx="1526278" cy="99322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pic>
        <p:nvPicPr>
          <p:cNvPr id="702" name="Google Shape;702;p106" descr="相關圖片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6441" y="3638190"/>
            <a:ext cx="1156699" cy="3405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2FFF154D-E7E7-42CE-902B-A897995ECC5E}"/>
              </a:ext>
            </a:extLst>
          </p:cNvPr>
          <p:cNvSpPr txBox="1"/>
          <p:nvPr/>
        </p:nvSpPr>
        <p:spPr>
          <a:xfrm>
            <a:off x="4213953" y="3990480"/>
            <a:ext cx="166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b="1">
                <a:solidFill>
                  <a:schemeClr val="dk1"/>
                </a:solidFill>
                <a:latin typeface="Arial" panose="020B0604020202020204" pitchFamily="34" charset="0"/>
              </a:rPr>
              <a:t>Splunk Analysis Tools</a:t>
            </a:r>
          </a:p>
        </p:txBody>
      </p:sp>
      <p:cxnSp>
        <p:nvCxnSpPr>
          <p:cNvPr id="78" name="Google Shape;536;p92">
            <a:extLst>
              <a:ext uri="{FF2B5EF4-FFF2-40B4-BE49-F238E27FC236}">
                <a16:creationId xmlns:a16="http://schemas.microsoft.com/office/drawing/2014/main" id="{9E9E3F53-861B-48E9-959B-29A53FF5E234}"/>
              </a:ext>
            </a:extLst>
          </p:cNvPr>
          <p:cNvCxnSpPr>
            <a:cxnSpLocks/>
            <a:stCxn id="42" idx="2"/>
            <a:endCxn id="71" idx="0"/>
          </p:cNvCxnSpPr>
          <p:nvPr/>
        </p:nvCxnSpPr>
        <p:spPr>
          <a:xfrm flipH="1">
            <a:off x="5044790" y="3089852"/>
            <a:ext cx="5892" cy="43037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81" name="Google Shape;536;p92">
            <a:extLst>
              <a:ext uri="{FF2B5EF4-FFF2-40B4-BE49-F238E27FC236}">
                <a16:creationId xmlns:a16="http://schemas.microsoft.com/office/drawing/2014/main" id="{A87EB48A-E581-4728-82F4-6E0F67FE5BB6}"/>
              </a:ext>
            </a:extLst>
          </p:cNvPr>
          <p:cNvCxnSpPr>
            <a:cxnSpLocks/>
            <a:stCxn id="43" idx="0"/>
          </p:cNvCxnSpPr>
          <p:nvPr/>
        </p:nvCxnSpPr>
        <p:spPr>
          <a:xfrm>
            <a:off x="6281552" y="2494103"/>
            <a:ext cx="782610" cy="81093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84" name="Google Shape;536;p92">
            <a:extLst>
              <a:ext uri="{FF2B5EF4-FFF2-40B4-BE49-F238E27FC236}">
                <a16:creationId xmlns:a16="http://schemas.microsoft.com/office/drawing/2014/main" id="{3F8A8DFC-956F-46CB-BDDD-721EF8ED5357}"/>
              </a:ext>
            </a:extLst>
          </p:cNvPr>
          <p:cNvCxnSpPr>
            <a:cxnSpLocks/>
            <a:stCxn id="704" idx="2"/>
            <a:endCxn id="68" idx="0"/>
          </p:cNvCxnSpPr>
          <p:nvPr/>
        </p:nvCxnSpPr>
        <p:spPr>
          <a:xfrm>
            <a:off x="7678492" y="2315126"/>
            <a:ext cx="0" cy="44576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8" name="Google Shape;688;p106">
            <a:extLst>
              <a:ext uri="{FF2B5EF4-FFF2-40B4-BE49-F238E27FC236}">
                <a16:creationId xmlns:a16="http://schemas.microsoft.com/office/drawing/2014/main" id="{AEF5149D-A593-4341-A4D6-ADC779081580}"/>
              </a:ext>
            </a:extLst>
          </p:cNvPr>
          <p:cNvSpPr txBox="1"/>
          <p:nvPr/>
        </p:nvSpPr>
        <p:spPr>
          <a:xfrm>
            <a:off x="3083312" y="1411085"/>
            <a:ext cx="792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</a:rPr>
              <a:t>Modbus</a:t>
            </a:r>
            <a:endParaRPr sz="120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54" name="Google Shape;687;p106">
            <a:extLst>
              <a:ext uri="{FF2B5EF4-FFF2-40B4-BE49-F238E27FC236}">
                <a16:creationId xmlns:a16="http://schemas.microsoft.com/office/drawing/2014/main" id="{441DED98-E0F9-4385-B0E7-4920BD34EB89}"/>
              </a:ext>
            </a:extLst>
          </p:cNvPr>
          <p:cNvSpPr txBox="1"/>
          <p:nvPr/>
        </p:nvSpPr>
        <p:spPr>
          <a:xfrm>
            <a:off x="1017175" y="1494323"/>
            <a:ext cx="1917990" cy="46533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TW">
                <a:latin typeface="Arial" panose="020B0604020202020204" pitchFamily="34" charset="0"/>
              </a:rPr>
              <a:t>Power Monitoring Device HQ 4F</a:t>
            </a:r>
          </a:p>
        </p:txBody>
      </p:sp>
      <p:sp>
        <p:nvSpPr>
          <p:cNvPr id="55" name="Google Shape;687;p106">
            <a:extLst>
              <a:ext uri="{FF2B5EF4-FFF2-40B4-BE49-F238E27FC236}">
                <a16:creationId xmlns:a16="http://schemas.microsoft.com/office/drawing/2014/main" id="{CB5D1A56-EF1D-4602-8078-4E62ECD9680B}"/>
              </a:ext>
            </a:extLst>
          </p:cNvPr>
          <p:cNvSpPr txBox="1"/>
          <p:nvPr/>
        </p:nvSpPr>
        <p:spPr>
          <a:xfrm>
            <a:off x="1017175" y="2022935"/>
            <a:ext cx="1917990" cy="46533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TW">
                <a:latin typeface="Arial" panose="020B0604020202020204" pitchFamily="34" charset="0"/>
              </a:rPr>
              <a:t>Power Monitoring Device HQ 3F</a:t>
            </a:r>
          </a:p>
        </p:txBody>
      </p:sp>
      <p:sp>
        <p:nvSpPr>
          <p:cNvPr id="57" name="Google Shape;687;p106">
            <a:extLst>
              <a:ext uri="{FF2B5EF4-FFF2-40B4-BE49-F238E27FC236}">
                <a16:creationId xmlns:a16="http://schemas.microsoft.com/office/drawing/2014/main" id="{D989D5B6-A5D0-4C5B-8D98-B70CDF401980}"/>
              </a:ext>
            </a:extLst>
          </p:cNvPr>
          <p:cNvSpPr txBox="1"/>
          <p:nvPr/>
        </p:nvSpPr>
        <p:spPr>
          <a:xfrm>
            <a:off x="1017175" y="2542557"/>
            <a:ext cx="1917990" cy="46533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3F6696"/>
              </a:buCl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TW">
                <a:latin typeface="Arial" panose="020B0604020202020204" pitchFamily="34" charset="0"/>
              </a:rPr>
              <a:t>Power Monitoring Device HQ 2F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08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" y="0"/>
            <a:ext cx="913553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108"/>
          <p:cNvSpPr txBox="1"/>
          <p:nvPr/>
        </p:nvSpPr>
        <p:spPr>
          <a:xfrm>
            <a:off x="87739" y="3291322"/>
            <a:ext cx="3196882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7F </a:t>
            </a:r>
            <a:r>
              <a:rPr lang="en-US" sz="240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Top Floor</a:t>
            </a:r>
          </a:p>
          <a:p>
            <a:pPr algn="ctr">
              <a:buClr>
                <a:srgbClr val="01FFC9"/>
              </a:buClr>
              <a:buSzPts val="4000"/>
            </a:pPr>
            <a:r>
              <a:rPr lang="en-US" altLang="zh-TW" sz="3600" b="1">
                <a:gradFill>
                  <a:gsLst>
                    <a:gs pos="50000">
                      <a:srgbClr val="00FDCC"/>
                    </a:gs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Water-cooled</a:t>
            </a:r>
          </a:p>
          <a:p>
            <a:pPr algn="ctr">
              <a:buClr>
                <a:srgbClr val="01FFC9"/>
              </a:buClr>
              <a:buSzPts val="4000"/>
            </a:pPr>
            <a:r>
              <a:rPr lang="en-US" altLang="zh-TW" sz="3600" b="1">
                <a:gradFill>
                  <a:gsLst>
                    <a:gs pos="50000">
                      <a:srgbClr val="00FDCC"/>
                    </a:gs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Machines</a:t>
            </a:r>
            <a:endParaRPr lang="zh-TW" altLang="en-US" sz="3600" b="1">
              <a:gradFill>
                <a:gsLst>
                  <a:gs pos="50000">
                    <a:srgbClr val="00FDCC"/>
                  </a:gs>
                  <a:gs pos="0">
                    <a:srgbClr val="0070C0"/>
                  </a:gs>
                  <a:gs pos="100000">
                    <a:srgbClr val="0070C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727" name="Google Shape;727;p108"/>
          <p:cNvGrpSpPr/>
          <p:nvPr/>
        </p:nvGrpSpPr>
        <p:grpSpPr>
          <a:xfrm>
            <a:off x="-99090" y="-1"/>
            <a:ext cx="1688400" cy="745227"/>
            <a:chOff x="-122943" y="-19390"/>
            <a:chExt cx="1688400" cy="764100"/>
          </a:xfrm>
        </p:grpSpPr>
        <p:sp>
          <p:nvSpPr>
            <p:cNvPr id="728" name="Google Shape;728;p108"/>
            <p:cNvSpPr/>
            <p:nvPr/>
          </p:nvSpPr>
          <p:spPr>
            <a:xfrm>
              <a:off x="148107" y="-19390"/>
              <a:ext cx="1146300" cy="764100"/>
            </a:xfrm>
            <a:prstGeom prst="roundRect">
              <a:avLst>
                <a:gd name="adj" fmla="val 0"/>
              </a:avLst>
            </a:prstGeom>
            <a:gradFill>
              <a:gsLst>
                <a:gs pos="50000">
                  <a:srgbClr val="00FDCC">
                    <a:alpha val="70000"/>
                  </a:srgbClr>
                </a:gs>
                <a:gs pos="0">
                  <a:srgbClr val="0070C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08"/>
            <p:cNvSpPr txBox="1"/>
            <p:nvPr/>
          </p:nvSpPr>
          <p:spPr>
            <a:xfrm>
              <a:off x="-122943" y="118998"/>
              <a:ext cx="1688400" cy="5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700"/>
              </a:pPr>
              <a:r>
                <a:rPr lang="en-US" sz="1600" b="1" dirty="0" err="1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Qpower</a:t>
              </a:r>
              <a:r>
                <a:rPr lang="en-US" sz="16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 </a:t>
              </a:r>
              <a:br>
                <a:rPr lang="en-US" sz="16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</a:br>
              <a:r>
                <a:rPr lang="en-US" altLang="zh-TW" sz="1600" dirty="0">
                  <a:solidFill>
                    <a:schemeClr val="dk1"/>
                  </a:solidFill>
                  <a:latin typeface="Arial" panose="020B0604020202020204" pitchFamily="34" charset="0"/>
                </a:rPr>
                <a:t>Case Study</a:t>
              </a:r>
              <a:endParaRPr sz="1600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07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Google Shape;713;p107"/>
          <p:cNvGrpSpPr/>
          <p:nvPr/>
        </p:nvGrpSpPr>
        <p:grpSpPr>
          <a:xfrm>
            <a:off x="798033" y="0"/>
            <a:ext cx="1688400" cy="745227"/>
            <a:chOff x="-123016" y="-19390"/>
            <a:chExt cx="1688400" cy="764100"/>
          </a:xfrm>
        </p:grpSpPr>
        <p:sp>
          <p:nvSpPr>
            <p:cNvPr id="714" name="Google Shape;714;p107"/>
            <p:cNvSpPr/>
            <p:nvPr/>
          </p:nvSpPr>
          <p:spPr>
            <a:xfrm>
              <a:off x="148107" y="-19390"/>
              <a:ext cx="1146300" cy="764100"/>
            </a:xfrm>
            <a:prstGeom prst="roundRect">
              <a:avLst>
                <a:gd name="adj" fmla="val 0"/>
              </a:avLst>
            </a:prstGeom>
            <a:gradFill>
              <a:gsLst>
                <a:gs pos="50000">
                  <a:srgbClr val="00FDCC">
                    <a:alpha val="70000"/>
                  </a:srgbClr>
                </a:gs>
                <a:gs pos="0">
                  <a:srgbClr val="0070C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07"/>
            <p:cNvSpPr txBox="1"/>
            <p:nvPr/>
          </p:nvSpPr>
          <p:spPr>
            <a:xfrm>
              <a:off x="-123016" y="105893"/>
              <a:ext cx="1688400" cy="5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600" b="1" dirty="0" err="1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Qpower</a:t>
              </a:r>
              <a:r>
                <a:rPr lang="en-US" sz="16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 </a:t>
              </a:r>
              <a:br>
                <a:rPr lang="en-US" sz="16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</a:br>
              <a:r>
                <a:rPr lang="en-US" sz="16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Case Study</a:t>
              </a:r>
              <a:endParaRPr sz="1600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16" name="Google Shape;716;p107"/>
          <p:cNvSpPr txBox="1"/>
          <p:nvPr/>
        </p:nvSpPr>
        <p:spPr>
          <a:xfrm>
            <a:off x="0" y="1725300"/>
            <a:ext cx="2995863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Arial"/>
              </a:rPr>
              <a:t>3F</a:t>
            </a:r>
            <a:r>
              <a:rPr lang="en-US" sz="2400" b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TV Wall</a:t>
            </a:r>
            <a:r>
              <a:rPr lang="en-US" sz="240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Arial"/>
              </a:rPr>
              <a:t> </a:t>
            </a:r>
            <a:endParaRPr sz="240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1FFC9"/>
              </a:buClr>
              <a:buSzPts val="4000"/>
              <a:buFont typeface="Arial"/>
              <a:buNone/>
            </a:pPr>
            <a:r>
              <a:rPr lang="en-US" sz="3600" b="1">
                <a:gradFill>
                  <a:gsLst>
                    <a:gs pos="50000">
                      <a:srgbClr val="00FDCC"/>
                    </a:gs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Electricity</a:t>
            </a:r>
            <a:endParaRPr lang="en-US" sz="3600" b="1">
              <a:gradFill>
                <a:gsLst>
                  <a:gs pos="50000">
                    <a:srgbClr val="00FDCC"/>
                  </a:gs>
                  <a:gs pos="0">
                    <a:srgbClr val="0070C0"/>
                  </a:gs>
                  <a:gs pos="100000">
                    <a:srgbClr val="0070C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1FFC9"/>
              </a:buClr>
              <a:buSzPts val="4000"/>
              <a:buFont typeface="Arial"/>
              <a:buNone/>
            </a:pPr>
            <a:r>
              <a:rPr lang="en-US" sz="3600" b="1">
                <a:gradFill>
                  <a:gsLst>
                    <a:gs pos="50000">
                      <a:srgbClr val="00FDCC"/>
                    </a:gs>
                    <a:gs pos="0">
                      <a:srgbClr val="0070C0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Information</a:t>
            </a:r>
            <a:endParaRPr sz="3600" b="1">
              <a:gradFill>
                <a:gsLst>
                  <a:gs pos="50000">
                    <a:srgbClr val="00FDCC"/>
                  </a:gs>
                  <a:gs pos="0">
                    <a:srgbClr val="0070C0"/>
                  </a:gs>
                  <a:gs pos="100000">
                    <a:srgbClr val="0070C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10"/>
          <p:cNvSpPr txBox="1"/>
          <p:nvPr/>
        </p:nvSpPr>
        <p:spPr>
          <a:xfrm>
            <a:off x="395286" y="2057898"/>
            <a:ext cx="4176714" cy="27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64795" indent="-188595">
              <a:buClrTx/>
              <a:buSzPct val="100000"/>
              <a:buChar char="●"/>
            </a:pPr>
            <a:r>
              <a:rPr lang="en-US" altLang="zh-TW" sz="1600">
                <a:solidFill>
                  <a:schemeClr val="bg1"/>
                </a:solidFill>
              </a:rPr>
              <a:t>Private clouds, hybrid clouds and public clouds have their own advantages, which one to choose depends on its use case scenario.</a:t>
            </a:r>
            <a:endParaRPr lang="en-US" sz="1600">
              <a:solidFill>
                <a:schemeClr val="bg1"/>
              </a:solidFill>
            </a:endParaRPr>
          </a:p>
          <a:p>
            <a:pPr marL="264795" indent="-188595">
              <a:buClrTx/>
              <a:buSzPct val="100000"/>
              <a:buChar char="●"/>
            </a:pPr>
            <a:r>
              <a:rPr lang="en-US" altLang="zh-TW" sz="1600">
                <a:solidFill>
                  <a:schemeClr val="bg1"/>
                </a:solidFill>
              </a:rPr>
              <a:t>Selecting the proper devices and protocols can reduce the costs, such as: OPC UA, </a:t>
            </a:r>
            <a:r>
              <a:rPr lang="en-US" altLang="zh-TW" sz="1600" err="1">
                <a:solidFill>
                  <a:schemeClr val="bg1"/>
                </a:solidFill>
              </a:rPr>
              <a:t>LoRa</a:t>
            </a:r>
            <a:r>
              <a:rPr lang="en-US" altLang="zh-TW" sz="1600">
                <a:solidFill>
                  <a:schemeClr val="bg1"/>
                </a:solidFill>
              </a:rPr>
              <a:t>, </a:t>
            </a:r>
            <a:r>
              <a:rPr lang="en-US" altLang="zh-TW" sz="1600" err="1">
                <a:solidFill>
                  <a:schemeClr val="bg1"/>
                </a:solidFill>
              </a:rPr>
              <a:t>Sigfox</a:t>
            </a:r>
            <a:r>
              <a:rPr lang="en-US" altLang="zh-TW" sz="1600">
                <a:solidFill>
                  <a:schemeClr val="bg1"/>
                </a:solidFill>
              </a:rPr>
              <a:t>, etc. </a:t>
            </a:r>
            <a:endParaRPr lang="en-US" altLang="zh-TW"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64795" lvl="0" indent="-188595">
              <a:buClrTx/>
              <a:buSzPct val="100000"/>
              <a:buChar char="●"/>
            </a:pPr>
            <a:r>
              <a:rPr lang="en-US" altLang="zh-TW" sz="1600">
                <a:solidFill>
                  <a:schemeClr val="bg1"/>
                </a:solidFill>
              </a:rPr>
              <a:t>In manufacturing, QNAP Hybrid Cloud can quickly and efficiently connect OT and IT.</a:t>
            </a:r>
          </a:p>
        </p:txBody>
      </p:sp>
      <p:sp>
        <p:nvSpPr>
          <p:cNvPr id="5" name="Google Shape;412;p84">
            <a:extLst>
              <a:ext uri="{FF2B5EF4-FFF2-40B4-BE49-F238E27FC236}">
                <a16:creationId xmlns:a16="http://schemas.microsoft.com/office/drawing/2014/main" id="{451F2FFB-0C76-40D1-B977-42A79D11FA0B}"/>
              </a:ext>
            </a:extLst>
          </p:cNvPr>
          <p:cNvSpPr txBox="1">
            <a:spLocks/>
          </p:cNvSpPr>
          <p:nvPr/>
        </p:nvSpPr>
        <p:spPr>
          <a:xfrm>
            <a:off x="395287" y="620964"/>
            <a:ext cx="5307682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b="1">
                <a:solidFill>
                  <a:srgbClr val="09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Conclusion</a:t>
            </a:r>
          </a:p>
          <a:p>
            <a:r>
              <a:rPr lang="en-US" altLang="zh-TW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IIoT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 Industrial Development and Application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6F1BBF-2D1C-48EA-902D-200C68D4C147}"/>
              </a:ext>
            </a:extLst>
          </p:cNvPr>
          <p:cNvSpPr/>
          <p:nvPr/>
        </p:nvSpPr>
        <p:spPr>
          <a:xfrm>
            <a:off x="395286" y="2000249"/>
            <a:ext cx="4393282" cy="428625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12" name="Google Shape;412;p84"/>
          <p:cNvSpPr txBox="1">
            <a:spLocks noGrp="1"/>
          </p:cNvSpPr>
          <p:nvPr>
            <p:ph type="ctrTitle" idx="4294967295"/>
          </p:nvPr>
        </p:nvSpPr>
        <p:spPr>
          <a:xfrm>
            <a:off x="395286" y="596900"/>
            <a:ext cx="6005513" cy="140334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Easy to Deploy, Simple to Collect, Rapidly Develop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IIoT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3" name="Google Shape;413;p84"/>
          <p:cNvSpPr txBox="1">
            <a:spLocks noGrp="1"/>
          </p:cNvSpPr>
          <p:nvPr>
            <p:ph type="subTitle" idx="4294967295"/>
          </p:nvPr>
        </p:nvSpPr>
        <p:spPr>
          <a:xfrm>
            <a:off x="395285" y="1889125"/>
            <a:ext cx="4506891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>
              <a:lnSpc>
                <a:spcPct val="150000"/>
              </a:lnSpc>
              <a:spcBef>
                <a:spcPts val="400"/>
              </a:spcBef>
              <a:buSzPts val="2000"/>
            </a:pPr>
            <a:r>
              <a:rPr lang="en-US" altLang="zh-TW" sz="1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QIoT</a:t>
            </a:r>
            <a:r>
              <a:rPr lang="en-US" altLang="zh-TW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Suite Basic Introduction</a:t>
            </a:r>
          </a:p>
          <a:p>
            <a:pPr marL="101600" lvl="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Motivation for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to step into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IIoT</a:t>
            </a:r>
            <a:endParaRPr lang="en-US" altLang="zh-TW" sz="16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01600" lvl="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How to use </a:t>
            </a: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with OPC UA protocol</a:t>
            </a:r>
          </a:p>
          <a:p>
            <a:pPr marL="101600" lvl="0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Application Instructions</a:t>
            </a:r>
          </a:p>
          <a:p>
            <a:pPr marL="101600" lvl="0">
              <a:lnSpc>
                <a:spcPct val="150000"/>
              </a:lnSpc>
              <a:buSzPts val="2000"/>
            </a:pPr>
            <a:r>
              <a:rPr lang="en-US" altLang="zh-TW" sz="16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Computex</a:t>
            </a: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Interview</a:t>
            </a:r>
          </a:p>
          <a:p>
            <a:pPr marL="101600" lvl="0">
              <a:lnSpc>
                <a:spcPct val="150000"/>
              </a:lnSpc>
              <a:buSzPts val="2000"/>
            </a:pPr>
            <a:r>
              <a:rPr lang="en-US" altLang="zh-TW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Successful Case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082A7705-8D85-41E1-A7FD-3A1F45BFD80E}"/>
              </a:ext>
            </a:extLst>
          </p:cNvPr>
          <p:cNvSpPr/>
          <p:nvPr/>
        </p:nvSpPr>
        <p:spPr>
          <a:xfrm rot="12892102">
            <a:off x="4583780" y="2246987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61FF552A-D10E-4008-8089-6CB7DD2DC9BE}"/>
              </a:ext>
            </a:extLst>
          </p:cNvPr>
          <p:cNvSpPr/>
          <p:nvPr/>
        </p:nvSpPr>
        <p:spPr>
          <a:xfrm>
            <a:off x="6155875" y="2924805"/>
            <a:ext cx="2805392" cy="17416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3462AFE-85E5-40F5-9D3F-6EE69D4B52A9}"/>
              </a:ext>
            </a:extLst>
          </p:cNvPr>
          <p:cNvSpPr/>
          <p:nvPr/>
        </p:nvSpPr>
        <p:spPr>
          <a:xfrm>
            <a:off x="6155875" y="1097957"/>
            <a:ext cx="2805392" cy="17416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12041D4-A53A-457A-9A68-9EC967395962}"/>
              </a:ext>
            </a:extLst>
          </p:cNvPr>
          <p:cNvSpPr/>
          <p:nvPr/>
        </p:nvSpPr>
        <p:spPr>
          <a:xfrm>
            <a:off x="3488148" y="1094230"/>
            <a:ext cx="2592543" cy="35730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19" name="Google Shape;419;p85"/>
          <p:cNvSpPr/>
          <p:nvPr/>
        </p:nvSpPr>
        <p:spPr>
          <a:xfrm>
            <a:off x="3774876" y="2813738"/>
            <a:ext cx="602646" cy="6194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20" name="Google Shape;420;p85"/>
          <p:cNvSpPr/>
          <p:nvPr/>
        </p:nvSpPr>
        <p:spPr>
          <a:xfrm>
            <a:off x="4485239" y="2813738"/>
            <a:ext cx="602646" cy="6194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21" name="Google Shape;421;p85"/>
          <p:cNvSpPr/>
          <p:nvPr/>
        </p:nvSpPr>
        <p:spPr>
          <a:xfrm>
            <a:off x="5195602" y="2813738"/>
            <a:ext cx="602646" cy="6194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22" name="Google Shape;422;p85"/>
          <p:cNvSpPr txBox="1">
            <a:spLocks noGrp="1"/>
          </p:cNvSpPr>
          <p:nvPr>
            <p:ph type="title"/>
          </p:nvPr>
        </p:nvSpPr>
        <p:spPr>
          <a:xfrm>
            <a:off x="341608" y="0"/>
            <a:ext cx="8471465" cy="89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Clr>
                <a:srgbClr val="090059"/>
              </a:buClr>
              <a:buSzPts val="3600"/>
            </a:pPr>
            <a:r>
              <a:rPr lang="en-US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Black"/>
              </a:rPr>
              <a:t>QIoT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Black"/>
              </a:rPr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Light"/>
              </a:rPr>
              <a:t>Suite -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Light"/>
              </a:rPr>
              <a:t>Rapidly Develop </a:t>
            </a:r>
            <a:r>
              <a:rPr lang="en-US" altLang="zh-TW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Light"/>
              </a:rPr>
              <a:t>IIoT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sym typeface="Roboto Light"/>
              </a:rPr>
              <a:t> in just 3 Steps</a:t>
            </a:r>
            <a:endPara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423" name="Google Shape;423;p85"/>
          <p:cNvSpPr txBox="1"/>
          <p:nvPr/>
        </p:nvSpPr>
        <p:spPr>
          <a:xfrm>
            <a:off x="7302939" y="1154556"/>
            <a:ext cx="1505910" cy="57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1600"/>
            </a:pPr>
            <a:r>
              <a:rPr lang="en-US" altLang="zh-TW" sz="1800" b="1">
                <a:solidFill>
                  <a:srgbClr val="0070C0"/>
                </a:solidFill>
                <a:latin typeface="Arial" panose="020B0604020202020204" pitchFamily="34" charset="0"/>
              </a:rPr>
              <a:t>Data Processing</a:t>
            </a:r>
            <a:endParaRPr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24" name="Google Shape;424;p85"/>
          <p:cNvSpPr txBox="1"/>
          <p:nvPr/>
        </p:nvSpPr>
        <p:spPr>
          <a:xfrm>
            <a:off x="7072499" y="1796279"/>
            <a:ext cx="2031165" cy="91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35" lvl="0" indent="-140335">
              <a:buSzPts val="1400"/>
              <a:buFont typeface="Arial"/>
              <a:buChar char="•"/>
            </a:pPr>
            <a:r>
              <a:rPr lang="en-US" altLang="zh-TW" b="1"/>
              <a:t>Rules Engine</a:t>
            </a:r>
            <a:endParaRPr lang="en-US" altLang="zh-TW"/>
          </a:p>
          <a:p>
            <a:pPr marL="140335" lvl="0" indent="-140335">
              <a:buSzPts val="1400"/>
              <a:buFont typeface="Arial"/>
              <a:buChar char="•"/>
            </a:pPr>
            <a:r>
              <a:rPr lang="en-US" altLang="zh-TW" b="1"/>
              <a:t>Threshold Triggers</a:t>
            </a:r>
            <a:endParaRPr lang="en-US" altLang="zh-TW"/>
          </a:p>
          <a:p>
            <a:pPr marL="140335" indent="-140335">
              <a:buSzPts val="1400"/>
              <a:buFont typeface="Arial"/>
              <a:buChar char="•"/>
            </a:pPr>
            <a:r>
              <a:rPr lang="en-US" altLang="zh-TW" b="1"/>
              <a:t>Protocols Convert</a:t>
            </a:r>
            <a:endParaRPr lang="en-US" altLang="zh-TW" b="1">
              <a:latin typeface="Arial" panose="020B0604020202020204" pitchFamily="34" charset="0"/>
            </a:endParaRPr>
          </a:p>
          <a:p>
            <a:pPr marL="140335" lvl="0" indent="-140335">
              <a:buSzPts val="1400"/>
              <a:buFont typeface="Arial"/>
              <a:buChar char="•"/>
            </a:pPr>
            <a:r>
              <a:rPr lang="en-US" altLang="zh-TW" b="1"/>
              <a:t>Data Transfer </a:t>
            </a:r>
            <a:endParaRPr lang="en-US" altLang="zh-TW"/>
          </a:p>
        </p:txBody>
      </p:sp>
      <p:sp>
        <p:nvSpPr>
          <p:cNvPr id="428" name="Google Shape;428;p85"/>
          <p:cNvSpPr txBox="1"/>
          <p:nvPr/>
        </p:nvSpPr>
        <p:spPr>
          <a:xfrm>
            <a:off x="7244659" y="2982377"/>
            <a:ext cx="1990746" cy="71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1600"/>
            </a:pPr>
            <a:r>
              <a:rPr lang="en-US" altLang="zh-TW" sz="1800" b="1">
                <a:solidFill>
                  <a:srgbClr val="0070C0"/>
                </a:solidFill>
                <a:latin typeface="Arial" panose="020B0604020202020204" pitchFamily="34" charset="0"/>
              </a:rPr>
              <a:t>Data Visualization</a:t>
            </a:r>
            <a:endParaRPr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29" name="Google Shape;429;p85"/>
          <p:cNvSpPr txBox="1"/>
          <p:nvPr/>
        </p:nvSpPr>
        <p:spPr>
          <a:xfrm>
            <a:off x="7523535" y="3616778"/>
            <a:ext cx="1317399" cy="62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35" lvl="0" indent="-140335">
              <a:buSzPts val="1400"/>
              <a:buFont typeface="Arial"/>
              <a:buChar char="•"/>
            </a:pPr>
            <a:r>
              <a:rPr lang="en-US" altLang="zh-TW" b="1">
                <a:latin typeface="Arial" panose="020B0604020202020204" pitchFamily="34" charset="0"/>
              </a:rPr>
              <a:t>Show Data in Charts &amp; Widgets</a:t>
            </a:r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430" name="Google Shape;430;p85"/>
          <p:cNvSpPr txBox="1"/>
          <p:nvPr/>
        </p:nvSpPr>
        <p:spPr>
          <a:xfrm>
            <a:off x="4615211" y="1154656"/>
            <a:ext cx="1533162" cy="53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SzPts val="1600"/>
            </a:pPr>
            <a:r>
              <a:rPr lang="en-US" altLang="zh-TW" sz="1800" b="1">
                <a:solidFill>
                  <a:srgbClr val="0070C0"/>
                </a:solidFill>
                <a:latin typeface="Arial" panose="020B0604020202020204" pitchFamily="34" charset="0"/>
              </a:rPr>
              <a:t>Data Collection</a:t>
            </a:r>
            <a:endParaRPr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31" name="Google Shape;431;p85"/>
          <p:cNvSpPr txBox="1"/>
          <p:nvPr/>
        </p:nvSpPr>
        <p:spPr>
          <a:xfrm>
            <a:off x="3774876" y="1786502"/>
            <a:ext cx="2170693" cy="91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35" lvl="0" indent="-140335">
              <a:buSzPts val="1400"/>
              <a:buFont typeface="Arial"/>
              <a:buChar char="•"/>
            </a:pPr>
            <a:r>
              <a:rPr lang="en-US" altLang="zh-TW" b="1">
                <a:latin typeface="Arial" panose="020B0604020202020204" pitchFamily="34" charset="0"/>
              </a:rPr>
              <a:t>Sensors</a:t>
            </a:r>
            <a:endParaRPr lang="en-US" altLang="zh-TW">
              <a:latin typeface="Arial" panose="020B0604020202020204" pitchFamily="34" charset="0"/>
            </a:endParaRPr>
          </a:p>
          <a:p>
            <a:pPr marL="140335" lvl="0" indent="-140335">
              <a:buSzPts val="1400"/>
              <a:buFont typeface="Arial"/>
              <a:buChar char="•"/>
            </a:pPr>
            <a:r>
              <a:rPr lang="en-US" altLang="zh-TW" b="1">
                <a:latin typeface="Arial" panose="020B0604020202020204" pitchFamily="34" charset="0"/>
              </a:rPr>
              <a:t>Devices</a:t>
            </a:r>
            <a:endParaRPr lang="en-US" altLang="zh-TW">
              <a:latin typeface="Arial" panose="020B0604020202020204" pitchFamily="34" charset="0"/>
            </a:endParaRPr>
          </a:p>
          <a:p>
            <a:pPr marL="140335" lvl="0" indent="-140335">
              <a:buSzPts val="1400"/>
              <a:buFont typeface="Arial"/>
              <a:buChar char="•"/>
            </a:pPr>
            <a:r>
              <a:rPr lang="en-US" altLang="zh-TW" b="1">
                <a:latin typeface="Arial" panose="020B0604020202020204" pitchFamily="34" charset="0"/>
              </a:rPr>
              <a:t>Machines</a:t>
            </a:r>
          </a:p>
          <a:p>
            <a:pPr marL="140335" lvl="0" indent="-140335">
              <a:buSzPts val="1400"/>
              <a:buFont typeface="Arial"/>
              <a:buChar char="•"/>
            </a:pPr>
            <a:r>
              <a:rPr lang="en-US" altLang="zh-TW" b="1">
                <a:latin typeface="Arial" panose="020B0604020202020204" pitchFamily="34" charset="0"/>
              </a:rPr>
              <a:t>Development Boards</a:t>
            </a:r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434" name="Google Shape;434;p85"/>
          <p:cNvSpPr/>
          <p:nvPr/>
        </p:nvSpPr>
        <p:spPr>
          <a:xfrm>
            <a:off x="3781636" y="3144925"/>
            <a:ext cx="6222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-US" sz="1100" b="1">
                <a:solidFill>
                  <a:srgbClr val="080059"/>
                </a:solidFill>
                <a:latin typeface="Arial" panose="020B0604020202020204" pitchFamily="34" charset="0"/>
              </a:rPr>
              <a:t>MQTT</a:t>
            </a:r>
            <a:endParaRPr sz="1100" b="1">
              <a:solidFill>
                <a:srgbClr val="080059"/>
              </a:solidFill>
              <a:latin typeface="Arial" panose="020B0604020202020204" pitchFamily="34" charset="0"/>
            </a:endParaRPr>
          </a:p>
        </p:txBody>
      </p:sp>
      <p:sp>
        <p:nvSpPr>
          <p:cNvPr id="435" name="Google Shape;435;p85"/>
          <p:cNvSpPr/>
          <p:nvPr/>
        </p:nvSpPr>
        <p:spPr>
          <a:xfrm>
            <a:off x="4515529" y="3144925"/>
            <a:ext cx="5870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100" b="1">
                <a:solidFill>
                  <a:srgbClr val="080059"/>
                </a:solidFill>
                <a:latin typeface="Arial" panose="020B0604020202020204" pitchFamily="34" charset="0"/>
              </a:rPr>
              <a:t>HTTP</a:t>
            </a:r>
            <a:endParaRPr sz="1100" b="1">
              <a:solidFill>
                <a:srgbClr val="080059"/>
              </a:solidFill>
              <a:latin typeface="Arial" panose="020B0604020202020204" pitchFamily="34" charset="0"/>
            </a:endParaRPr>
          </a:p>
        </p:txBody>
      </p:sp>
      <p:pic>
        <p:nvPicPr>
          <p:cNvPr id="436" name="Google Shape;436;p8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9716" y="3559967"/>
            <a:ext cx="1354858" cy="9223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7" name="Google Shape;437;p85"/>
          <p:cNvSpPr/>
          <p:nvPr/>
        </p:nvSpPr>
        <p:spPr>
          <a:xfrm>
            <a:off x="5214487" y="3144925"/>
            <a:ext cx="6727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err="1">
                <a:solidFill>
                  <a:srgbClr val="080059"/>
                </a:solidFill>
                <a:latin typeface="Arial" panose="020B0604020202020204" pitchFamily="34" charset="0"/>
                <a:sym typeface="Arial"/>
              </a:rPr>
              <a:t>CoAP</a:t>
            </a:r>
            <a:endParaRPr sz="1100" b="1">
              <a:solidFill>
                <a:srgbClr val="080059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438" name="Google Shape;438;p8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075" y="2857320"/>
            <a:ext cx="244217" cy="31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85"/>
          <p:cNvPicPr preferRelativeResize="0"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393" y="2862676"/>
            <a:ext cx="371760" cy="31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8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656" y="2847515"/>
            <a:ext cx="236464" cy="31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8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322" y="1864359"/>
            <a:ext cx="806318" cy="806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25" name="Google Shape;425;p85"/>
          <p:cNvGrpSpPr/>
          <p:nvPr/>
        </p:nvGrpSpPr>
        <p:grpSpPr>
          <a:xfrm>
            <a:off x="154380" y="1553295"/>
            <a:ext cx="3504768" cy="2147257"/>
            <a:chOff x="2584307" y="1937518"/>
            <a:chExt cx="3504768" cy="21472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426" name="Google Shape;426;p85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4307" y="1937518"/>
              <a:ext cx="3504768" cy="2147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85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2794" y="2906691"/>
              <a:ext cx="796634" cy="7966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430;p85">
            <a:extLst>
              <a:ext uri="{FF2B5EF4-FFF2-40B4-BE49-F238E27FC236}">
                <a16:creationId xmlns:a16="http://schemas.microsoft.com/office/drawing/2014/main" id="{57E48196-F0B0-423E-9D60-E8399F8695F2}"/>
              </a:ext>
            </a:extLst>
          </p:cNvPr>
          <p:cNvSpPr txBox="1"/>
          <p:nvPr/>
        </p:nvSpPr>
        <p:spPr>
          <a:xfrm>
            <a:off x="3724503" y="1030976"/>
            <a:ext cx="1275223" cy="113652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 panose="020B0604020202020204" pitchFamily="34" charset="0"/>
                <a:sym typeface="Arial"/>
              </a:rPr>
              <a:t>01</a:t>
            </a:r>
            <a:endParaRPr sz="5400" b="0" i="0" u="none" strike="noStrike" cap="none">
              <a:solidFill>
                <a:srgbClr val="0070C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9" name="Google Shape;430;p85">
            <a:extLst>
              <a:ext uri="{FF2B5EF4-FFF2-40B4-BE49-F238E27FC236}">
                <a16:creationId xmlns:a16="http://schemas.microsoft.com/office/drawing/2014/main" id="{7314AE30-4543-4DCF-8624-8BC2FA3D7A25}"/>
              </a:ext>
            </a:extLst>
          </p:cNvPr>
          <p:cNvSpPr txBox="1"/>
          <p:nvPr/>
        </p:nvSpPr>
        <p:spPr>
          <a:xfrm>
            <a:off x="6374656" y="2859440"/>
            <a:ext cx="1275223" cy="113652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 panose="020B0604020202020204" pitchFamily="34" charset="0"/>
                <a:sym typeface="Arial"/>
              </a:rPr>
              <a:t>03</a:t>
            </a:r>
            <a:endParaRPr sz="5400" b="0" i="0" u="none" strike="noStrike" cap="none">
              <a:solidFill>
                <a:srgbClr val="0070C0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432" name="Google Shape;432;p8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680" y="3690775"/>
            <a:ext cx="1275223" cy="91159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Google Shape;430;p85">
            <a:extLst>
              <a:ext uri="{FF2B5EF4-FFF2-40B4-BE49-F238E27FC236}">
                <a16:creationId xmlns:a16="http://schemas.microsoft.com/office/drawing/2014/main" id="{E6BA26DE-211B-41A4-80E0-136470F01D99}"/>
              </a:ext>
            </a:extLst>
          </p:cNvPr>
          <p:cNvSpPr txBox="1"/>
          <p:nvPr/>
        </p:nvSpPr>
        <p:spPr>
          <a:xfrm>
            <a:off x="6417741" y="1018275"/>
            <a:ext cx="1275223" cy="113652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 panose="020B0604020202020204" pitchFamily="34" charset="0"/>
                <a:sym typeface="Arial"/>
              </a:rPr>
              <a:t>02</a:t>
            </a:r>
            <a:endParaRPr sz="5400" b="0" i="0" u="none" strike="noStrike" cap="none">
              <a:solidFill>
                <a:srgbClr val="0070C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1" name="Google Shape;421;p85"/>
          <p:cNvSpPr/>
          <p:nvPr/>
        </p:nvSpPr>
        <p:spPr>
          <a:xfrm>
            <a:off x="5194617" y="3582939"/>
            <a:ext cx="602646" cy="6194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2" name="Google Shape;437;p85"/>
          <p:cNvSpPr/>
          <p:nvPr/>
        </p:nvSpPr>
        <p:spPr>
          <a:xfrm>
            <a:off x="5133221" y="3930397"/>
            <a:ext cx="7758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100" b="1">
                <a:solidFill>
                  <a:srgbClr val="080059"/>
                </a:solidFill>
                <a:latin typeface="Arial" panose="020B0604020202020204" pitchFamily="34" charset="0"/>
                <a:sym typeface="Arial"/>
              </a:rPr>
              <a:t>OPC</a:t>
            </a:r>
            <a:r>
              <a:rPr lang="zh-TW" altLang="en-US" sz="1100" b="1">
                <a:solidFill>
                  <a:srgbClr val="080059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100" b="1">
                <a:solidFill>
                  <a:srgbClr val="080059"/>
                </a:solidFill>
                <a:latin typeface="Arial" panose="020B0604020202020204" pitchFamily="34" charset="0"/>
                <a:sym typeface="Arial"/>
              </a:rPr>
              <a:t>UA</a:t>
            </a:r>
            <a:endParaRPr sz="1100" b="1">
              <a:solidFill>
                <a:srgbClr val="080059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35" name="Google Shape;439;p85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2831" y="3652417"/>
            <a:ext cx="333375" cy="28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86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84" y="1357456"/>
            <a:ext cx="8177438" cy="29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22;p85">
            <a:extLst>
              <a:ext uri="{FF2B5EF4-FFF2-40B4-BE49-F238E27FC236}">
                <a16:creationId xmlns:a16="http://schemas.microsoft.com/office/drawing/2014/main" id="{E37A1CE6-0B2E-4804-9EC6-417772B3C518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Suite - Components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一張含有 螢幕擷取畫面, 室外 的圖片&#10;&#10;自動產生的描述">
            <a:extLst>
              <a:ext uri="{FF2B5EF4-FFF2-40B4-BE49-F238E27FC236}">
                <a16:creationId xmlns:a16="http://schemas.microsoft.com/office/drawing/2014/main" id="{F8B1FD13-0088-477B-9E1B-42E9B885D2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111" y="980456"/>
            <a:ext cx="5528016" cy="3771158"/>
          </a:xfrm>
          <a:prstGeom prst="rect">
            <a:avLst/>
          </a:prstGeom>
        </p:spPr>
      </p:pic>
      <p:sp>
        <p:nvSpPr>
          <p:cNvPr id="10" name="Google Shape;422;p85">
            <a:extLst>
              <a:ext uri="{FF2B5EF4-FFF2-40B4-BE49-F238E27FC236}">
                <a16:creationId xmlns:a16="http://schemas.microsoft.com/office/drawing/2014/main" id="{83AD885A-D8E6-4F69-AB71-C4FAA75E018F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Suite - Private Cloud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1" name="Google Shape;468;p88">
            <a:extLst>
              <a:ext uri="{FF2B5EF4-FFF2-40B4-BE49-F238E27FC236}">
                <a16:creationId xmlns:a16="http://schemas.microsoft.com/office/drawing/2014/main" id="{25492BF6-BE0F-436D-A9F8-16823D83ED00}"/>
              </a:ext>
            </a:extLst>
          </p:cNvPr>
          <p:cNvSpPr txBox="1"/>
          <p:nvPr/>
        </p:nvSpPr>
        <p:spPr>
          <a:xfrm>
            <a:off x="652462" y="2171483"/>
            <a:ext cx="2776538" cy="185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Arial" panose="020B0604020202020204" pitchFamily="34" charset="0"/>
              </a:rPr>
              <a:t>Edge Computing.</a:t>
            </a:r>
          </a:p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Arial" panose="020B0604020202020204" pitchFamily="34" charset="0"/>
              </a:rPr>
              <a:t>Easy to access data on local. </a:t>
            </a:r>
          </a:p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Arial" panose="020B0604020202020204" pitchFamily="34" charset="0"/>
              </a:rPr>
              <a:t>Better security &amp; Privacy.</a:t>
            </a:r>
          </a:p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Arial" panose="020B0604020202020204" pitchFamily="34" charset="0"/>
              </a:rPr>
              <a:t>Support MQTT, </a:t>
            </a:r>
            <a:r>
              <a:rPr lang="en-US" altLang="zh-TW" b="1" dirty="0" err="1">
                <a:latin typeface="Arial" panose="020B0604020202020204" pitchFamily="34" charset="0"/>
              </a:rPr>
              <a:t>CoAP</a:t>
            </a:r>
            <a:r>
              <a:rPr lang="en-US" altLang="zh-TW" b="1" dirty="0">
                <a:latin typeface="Arial" panose="020B0604020202020204" pitchFamily="34" charset="0"/>
              </a:rPr>
              <a:t>, HTTP, OPC UA etc. </a:t>
            </a:r>
          </a:p>
          <a:p>
            <a:pPr marL="180975" lvl="0" indent="-180975">
              <a:buSzPts val="1400"/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Arial" panose="020B0604020202020204" pitchFamily="34" charset="0"/>
              </a:rPr>
              <a:t>Support multiple development boards. 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9FA758B-5E35-4776-AD28-03121178D58A}"/>
              </a:ext>
            </a:extLst>
          </p:cNvPr>
          <p:cNvSpPr/>
          <p:nvPr/>
        </p:nvSpPr>
        <p:spPr>
          <a:xfrm>
            <a:off x="652462" y="1347789"/>
            <a:ext cx="1514893" cy="694583"/>
          </a:xfrm>
          <a:prstGeom prst="roundRect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Private Cloud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螢幕擷取畫面 的圖片&#10;&#10;自動產生的描述">
            <a:extLst>
              <a:ext uri="{FF2B5EF4-FFF2-40B4-BE49-F238E27FC236}">
                <a16:creationId xmlns:a16="http://schemas.microsoft.com/office/drawing/2014/main" id="{45034AA1-1424-4256-A603-E5CBC7240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211" y="1653244"/>
            <a:ext cx="6791184" cy="3192387"/>
          </a:xfrm>
          <a:prstGeom prst="rect">
            <a:avLst/>
          </a:prstGeom>
        </p:spPr>
      </p:pic>
      <p:sp>
        <p:nvSpPr>
          <p:cNvPr id="8" name="Google Shape;422;p85">
            <a:extLst>
              <a:ext uri="{FF2B5EF4-FFF2-40B4-BE49-F238E27FC236}">
                <a16:creationId xmlns:a16="http://schemas.microsoft.com/office/drawing/2014/main" id="{0600ED87-C09D-4295-817A-3F30BFE97C4C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QIoT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Suite - Hybrid Cloud 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10" name="Google Shape;468;p88">
            <a:extLst>
              <a:ext uri="{FF2B5EF4-FFF2-40B4-BE49-F238E27FC236}">
                <a16:creationId xmlns:a16="http://schemas.microsoft.com/office/drawing/2014/main" id="{86C0367C-130B-488C-B687-BC1BE43F3E0E}"/>
              </a:ext>
            </a:extLst>
          </p:cNvPr>
          <p:cNvSpPr txBox="1"/>
          <p:nvPr/>
        </p:nvSpPr>
        <p:spPr>
          <a:xfrm>
            <a:off x="3066979" y="1048492"/>
            <a:ext cx="4748702" cy="107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80975" indent="-180975">
              <a:buSzPts val="1400"/>
              <a:buFont typeface="Arial" panose="020B0604020202020204" pitchFamily="34" charset="0"/>
              <a:buChar char="•"/>
            </a:pPr>
            <a:r>
              <a:rPr lang="en-US" altLang="zh-TW" b="1">
                <a:latin typeface="Arial" panose="020B0604020202020204" pitchFamily="34" charset="0"/>
              </a:rPr>
              <a:t>Remain the flexibility to scale.</a:t>
            </a:r>
          </a:p>
          <a:p>
            <a:pPr marL="180975" indent="-180975">
              <a:buSzPts val="1400"/>
              <a:buFont typeface="Arial" panose="020B0604020202020204" pitchFamily="34" charset="0"/>
              <a:buChar char="•"/>
            </a:pPr>
            <a:r>
              <a:rPr lang="en-US" altLang="zh-TW" b="1">
                <a:latin typeface="Arial" panose="020B0604020202020204" pitchFamily="34" charset="0"/>
              </a:rPr>
              <a:t>More Security: selected data to use cloud service.</a:t>
            </a:r>
          </a:p>
          <a:p>
            <a:pPr marL="180975" indent="-180975">
              <a:buSzPts val="1400"/>
              <a:buFont typeface="Arial" panose="020B0604020202020204" pitchFamily="34" charset="0"/>
              <a:buChar char="•"/>
            </a:pPr>
            <a:r>
              <a:rPr lang="en-US" altLang="zh-TW" b="1">
                <a:latin typeface="Arial" panose="020B0604020202020204" pitchFamily="34" charset="0"/>
              </a:rPr>
              <a:t>Cost control.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5F6E836-6712-4EFC-83FB-63F4109EE49F}"/>
              </a:ext>
            </a:extLst>
          </p:cNvPr>
          <p:cNvSpPr/>
          <p:nvPr/>
        </p:nvSpPr>
        <p:spPr>
          <a:xfrm>
            <a:off x="1400175" y="1048492"/>
            <a:ext cx="1514893" cy="694583"/>
          </a:xfrm>
          <a:prstGeom prst="roundRect">
            <a:avLst/>
          </a:prstGeom>
          <a:gradFill>
            <a:gsLst>
              <a:gs pos="50000">
                <a:srgbClr val="09E0FA"/>
              </a:gs>
              <a:gs pos="10000">
                <a:srgbClr val="26136D"/>
              </a:gs>
              <a:gs pos="90000">
                <a:srgbClr val="26136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Hybrid Cloud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5C07272-9E23-4502-A3AC-6FD614517BE5}"/>
              </a:ext>
            </a:extLst>
          </p:cNvPr>
          <p:cNvSpPr/>
          <p:nvPr/>
        </p:nvSpPr>
        <p:spPr>
          <a:xfrm>
            <a:off x="395285" y="2405353"/>
            <a:ext cx="4008274" cy="687703"/>
          </a:xfrm>
          <a:prstGeom prst="rect">
            <a:avLst/>
          </a:prstGeom>
          <a:gradFill>
            <a:gsLst>
              <a:gs pos="50000">
                <a:srgbClr val="4021BA"/>
              </a:gs>
              <a:gs pos="0">
                <a:srgbClr val="26136D"/>
              </a:gs>
              <a:gs pos="100000">
                <a:srgbClr val="26136C"/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" name="Google Shape;412;p84">
            <a:extLst>
              <a:ext uri="{FF2B5EF4-FFF2-40B4-BE49-F238E27FC236}">
                <a16:creationId xmlns:a16="http://schemas.microsoft.com/office/drawing/2014/main" id="{CB8450B2-1E63-4425-A469-93BE57352624}"/>
              </a:ext>
            </a:extLst>
          </p:cNvPr>
          <p:cNvSpPr txBox="1">
            <a:spLocks/>
          </p:cNvSpPr>
          <p:nvPr/>
        </p:nvSpPr>
        <p:spPr>
          <a:xfrm>
            <a:off x="395286" y="596900"/>
            <a:ext cx="6005513" cy="14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Easy to Deploy, Simple to Collect, Rapidly Develop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IIoT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Google Shape;413;p84">
            <a:extLst>
              <a:ext uri="{FF2B5EF4-FFF2-40B4-BE49-F238E27FC236}">
                <a16:creationId xmlns:a16="http://schemas.microsoft.com/office/drawing/2014/main" id="{008C6870-DA96-4D2D-8B08-4C1DEE3865EA}"/>
              </a:ext>
            </a:extLst>
          </p:cNvPr>
          <p:cNvSpPr txBox="1">
            <a:spLocks/>
          </p:cNvSpPr>
          <p:nvPr/>
        </p:nvSpPr>
        <p:spPr>
          <a:xfrm>
            <a:off x="395285" y="1889125"/>
            <a:ext cx="4176715" cy="2711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>
              <a:lnSpc>
                <a:spcPct val="150000"/>
              </a:lnSpc>
              <a:spcBef>
                <a:spcPts val="400"/>
              </a:spcBef>
              <a:buSzPts val="2000"/>
            </a:pPr>
            <a:r>
              <a:rPr lang="en-US" altLang="zh-TW"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Basic Introduction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Motivation for </a:t>
            </a:r>
            <a:r>
              <a:rPr lang="en-US" altLang="zh-TW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QIoT</a:t>
            </a:r>
            <a:r>
              <a:rPr lang="en-US" altLang="zh-TW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Suite to step </a:t>
            </a:r>
          </a:p>
          <a:p>
            <a:pPr marL="101600">
              <a:buSzPts val="2000"/>
            </a:pPr>
            <a:r>
              <a:rPr lang="en-US" altLang="zh-TW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Into </a:t>
            </a:r>
            <a:r>
              <a:rPr lang="en-US" altLang="zh-TW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IIoT</a:t>
            </a:r>
            <a:endParaRPr lang="en-US" altLang="zh-TW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How to use </a:t>
            </a:r>
            <a:r>
              <a:rPr lang="en-US" altLang="zh-TW"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with OPC UA protocol</a:t>
            </a:r>
          </a:p>
          <a:p>
            <a:pPr marL="101600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en-US" altLang="zh-TW"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QIoT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Suite Application Instructions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Computex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Interview</a:t>
            </a:r>
          </a:p>
          <a:p>
            <a:pPr marL="101600">
              <a:lnSpc>
                <a:spcPct val="150000"/>
              </a:lnSpc>
              <a:buSzPts val="2000"/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Successful Case</a:t>
            </a: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31D2A14F-1C66-4598-8A03-B2E26370C343}"/>
              </a:ext>
            </a:extLst>
          </p:cNvPr>
          <p:cNvSpPr/>
          <p:nvPr/>
        </p:nvSpPr>
        <p:spPr>
          <a:xfrm rot="12892102">
            <a:off x="4174709" y="2881220"/>
            <a:ext cx="409575" cy="36377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664E5113-0B25-4405-A94A-14D1C0B3C10E}"/>
              </a:ext>
            </a:extLst>
          </p:cNvPr>
          <p:cNvGrpSpPr/>
          <p:nvPr/>
        </p:nvGrpSpPr>
        <p:grpSpPr>
          <a:xfrm>
            <a:off x="1463375" y="980357"/>
            <a:ext cx="6955296" cy="836686"/>
            <a:chOff x="1759148" y="980357"/>
            <a:chExt cx="6955296" cy="836686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9FB21617-11D0-466F-B019-23CA4BCC1992}"/>
                </a:ext>
              </a:extLst>
            </p:cNvPr>
            <p:cNvGrpSpPr/>
            <p:nvPr/>
          </p:nvGrpSpPr>
          <p:grpSpPr>
            <a:xfrm>
              <a:off x="2400301" y="1050521"/>
              <a:ext cx="6314143" cy="759023"/>
              <a:chOff x="2297475" y="976330"/>
              <a:chExt cx="6314143" cy="759023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D1CE7F6-33D3-492F-974B-3FB450579C79}"/>
                  </a:ext>
                </a:extLst>
              </p:cNvPr>
              <p:cNvSpPr/>
              <p:nvPr/>
            </p:nvSpPr>
            <p:spPr>
              <a:xfrm>
                <a:off x="2297475" y="976330"/>
                <a:ext cx="5483632" cy="759023"/>
              </a:xfrm>
              <a:prstGeom prst="rect">
                <a:avLst/>
              </a:prstGeom>
              <a:gradFill>
                <a:gsLst>
                  <a:gs pos="50000">
                    <a:srgbClr val="4021BA"/>
                  </a:gs>
                  <a:gs pos="0">
                    <a:srgbClr val="26136D"/>
                  </a:gs>
                  <a:gs pos="100000">
                    <a:srgbClr val="26136C"/>
                  </a:gs>
                </a:gsLst>
                <a:lin ang="5400000" scaled="1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3F6696"/>
                  </a:buClr>
                </a:pPr>
                <a:r>
                  <a:rPr lang="en-US" altLang="zh-TW" sz="2000" b="1">
                    <a:solidFill>
                      <a:srgbClr val="FFFF00"/>
                    </a:solidFill>
                    <a:latin typeface="Arial" panose="020B0604020202020204" pitchFamily="34" charset="0"/>
                    <a:ea typeface="Arial"/>
                    <a:cs typeface="Arial"/>
                  </a:rPr>
                  <a:t>   Advantages</a:t>
                </a:r>
                <a:endParaRPr lang="zh-TW" altLang="en-US" sz="2000" b="1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endParaRPr>
              </a:p>
            </p:txBody>
          </p:sp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0EBD692-9B3E-4FA7-AE5A-D19D529548F9}"/>
                  </a:ext>
                </a:extLst>
              </p:cNvPr>
              <p:cNvSpPr txBox="1"/>
              <p:nvPr/>
            </p:nvSpPr>
            <p:spPr>
              <a:xfrm>
                <a:off x="4145609" y="992963"/>
                <a:ext cx="36995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en-US" altLang="zh-TW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More Security</a:t>
                </a:r>
              </a:p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en-US" altLang="zh-TW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More Capability</a:t>
                </a:r>
              </a:p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en-US" altLang="zh-TW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Friendly Web UI</a:t>
                </a: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587ADC1-D210-463C-9E1A-6C5DC8CE3578}"/>
                  </a:ext>
                </a:extLst>
              </p:cNvPr>
              <p:cNvSpPr txBox="1"/>
              <p:nvPr/>
            </p:nvSpPr>
            <p:spPr>
              <a:xfrm>
                <a:off x="5971661" y="1098690"/>
                <a:ext cx="263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en-US" altLang="zh-TW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Multiple Users</a:t>
                </a:r>
              </a:p>
              <a:p>
                <a:pPr marL="180975" lvl="0" indent="-180975">
                  <a:buClrTx/>
                  <a:buSzPts val="1200"/>
                  <a:buFont typeface="Arial"/>
                  <a:buChar char="•"/>
                </a:pPr>
                <a:r>
                  <a:rPr lang="en-US" altLang="zh-TW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Privilege </a:t>
                </a:r>
                <a:r>
                  <a:rPr lang="en-US" altLang="zh-TW" b="1" err="1">
                    <a:solidFill>
                      <a:schemeClr val="bg1"/>
                    </a:solidFill>
                    <a:latin typeface="Arial" panose="020B0604020202020204" pitchFamily="34" charset="0"/>
                  </a:rPr>
                  <a:t>Mngt</a:t>
                </a:r>
                <a:endParaRPr lang="zh-TW" altLang="en-US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48" name="Picture 13">
              <a:extLst>
                <a:ext uri="{FF2B5EF4-FFF2-40B4-BE49-F238E27FC236}">
                  <a16:creationId xmlns:a16="http://schemas.microsoft.com/office/drawing/2014/main" id="{9C0201CA-2789-4657-8DA7-5979C4D0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9148" y="980357"/>
              <a:ext cx="916794" cy="836686"/>
            </a:xfrm>
            <a:prstGeom prst="rect">
              <a:avLst/>
            </a:prstGeom>
          </p:spPr>
        </p:pic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F8D1885A-A567-4DF2-A4AF-4849F5FA847A}"/>
              </a:ext>
            </a:extLst>
          </p:cNvPr>
          <p:cNvSpPr/>
          <p:nvPr/>
        </p:nvSpPr>
        <p:spPr>
          <a:xfrm>
            <a:off x="236814" y="1811353"/>
            <a:ext cx="8670372" cy="28082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</a:endParaRPr>
          </a:p>
        </p:txBody>
      </p:sp>
      <p:pic>
        <p:nvPicPr>
          <p:cNvPr id="483" name="Google Shape;483;p90" descr="http://www.hermitageinfotech.com/wp-content/uploads/2016/02/fdfgdfgfg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851" y="3723907"/>
            <a:ext cx="946546" cy="818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p90"/>
          <p:cNvCxnSpPr/>
          <p:nvPr/>
        </p:nvCxnSpPr>
        <p:spPr>
          <a:xfrm>
            <a:off x="3329824" y="2312025"/>
            <a:ext cx="243840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5" name="Google Shape;485;p90"/>
          <p:cNvCxnSpPr/>
          <p:nvPr/>
        </p:nvCxnSpPr>
        <p:spPr>
          <a:xfrm>
            <a:off x="3329824" y="2312025"/>
            <a:ext cx="2438400" cy="9030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6" name="Google Shape;486;p90"/>
          <p:cNvCxnSpPr/>
          <p:nvPr/>
        </p:nvCxnSpPr>
        <p:spPr>
          <a:xfrm>
            <a:off x="3329824" y="2312025"/>
            <a:ext cx="2438400" cy="18396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p90"/>
          <p:cNvCxnSpPr/>
          <p:nvPr/>
        </p:nvCxnSpPr>
        <p:spPr>
          <a:xfrm rot="10800000" flipH="1">
            <a:off x="3329823" y="2312051"/>
            <a:ext cx="2438400" cy="9030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90"/>
          <p:cNvCxnSpPr/>
          <p:nvPr/>
        </p:nvCxnSpPr>
        <p:spPr>
          <a:xfrm>
            <a:off x="3329823" y="3215051"/>
            <a:ext cx="243840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90"/>
          <p:cNvCxnSpPr/>
          <p:nvPr/>
        </p:nvCxnSpPr>
        <p:spPr>
          <a:xfrm>
            <a:off x="3329823" y="3215051"/>
            <a:ext cx="2438400" cy="9366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90"/>
          <p:cNvCxnSpPr/>
          <p:nvPr/>
        </p:nvCxnSpPr>
        <p:spPr>
          <a:xfrm rot="10800000" flipH="1">
            <a:off x="3329823" y="2312007"/>
            <a:ext cx="2438400" cy="18396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p90"/>
          <p:cNvCxnSpPr/>
          <p:nvPr/>
        </p:nvCxnSpPr>
        <p:spPr>
          <a:xfrm rot="10800000" flipH="1">
            <a:off x="3329823" y="3215007"/>
            <a:ext cx="2438400" cy="9366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p90"/>
          <p:cNvCxnSpPr/>
          <p:nvPr/>
        </p:nvCxnSpPr>
        <p:spPr>
          <a:xfrm>
            <a:off x="3329823" y="4151607"/>
            <a:ext cx="243840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90"/>
          <p:cNvCxnSpPr/>
          <p:nvPr/>
        </p:nvCxnSpPr>
        <p:spPr>
          <a:xfrm>
            <a:off x="3328661" y="2312025"/>
            <a:ext cx="811200" cy="90300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p90"/>
          <p:cNvCxnSpPr/>
          <p:nvPr/>
        </p:nvCxnSpPr>
        <p:spPr>
          <a:xfrm>
            <a:off x="3329823" y="3215051"/>
            <a:ext cx="811200" cy="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5" name="Google Shape;495;p90"/>
          <p:cNvCxnSpPr>
            <a:cxnSpLocks/>
          </p:cNvCxnSpPr>
          <p:nvPr/>
        </p:nvCxnSpPr>
        <p:spPr>
          <a:xfrm flipV="1">
            <a:off x="3328067" y="3224861"/>
            <a:ext cx="784243" cy="930998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90"/>
          <p:cNvCxnSpPr/>
          <p:nvPr/>
        </p:nvCxnSpPr>
        <p:spPr>
          <a:xfrm rot="10800000" flipH="1">
            <a:off x="4958238" y="2312050"/>
            <a:ext cx="808800" cy="90300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7" name="Google Shape;497;p90"/>
          <p:cNvCxnSpPr/>
          <p:nvPr/>
        </p:nvCxnSpPr>
        <p:spPr>
          <a:xfrm>
            <a:off x="4958238" y="3215050"/>
            <a:ext cx="808800" cy="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8" name="Google Shape;498;p90"/>
          <p:cNvCxnSpPr/>
          <p:nvPr/>
        </p:nvCxnSpPr>
        <p:spPr>
          <a:xfrm>
            <a:off x="4959400" y="3215050"/>
            <a:ext cx="808800" cy="936600"/>
          </a:xfrm>
          <a:prstGeom prst="straightConnector1">
            <a:avLst/>
          </a:prstGeom>
          <a:noFill/>
          <a:ln w="38100" cap="flat" cmpd="sng">
            <a:solidFill>
              <a:srgbClr val="4123D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9" name="Google Shape;499;p9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353" y="3753838"/>
            <a:ext cx="408603" cy="79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9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8702" y="1868532"/>
            <a:ext cx="1088846" cy="7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90" descr="一張含有 電子用品 的圖片&#10;&#10;自動產生的描述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73" y="2817533"/>
            <a:ext cx="1005320" cy="84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9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74" y="1995796"/>
            <a:ext cx="1005319" cy="59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90" descr="一張含有 監視器, 電子用品, 黑色 的圖片&#10;&#10;自動產生的描述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661" y="2794330"/>
            <a:ext cx="714927" cy="80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90" descr="一張含有 室內, 監視器 的圖片&#10;&#10;描述是以非常高的可信度產生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118" y="2606256"/>
            <a:ext cx="1814859" cy="11342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Google Shape;422;p85">
            <a:extLst>
              <a:ext uri="{FF2B5EF4-FFF2-40B4-BE49-F238E27FC236}">
                <a16:creationId xmlns:a16="http://schemas.microsoft.com/office/drawing/2014/main" id="{2C7175D3-A6AF-4241-9BC8-9BE64653298B}"/>
              </a:ext>
            </a:extLst>
          </p:cNvPr>
          <p:cNvSpPr txBox="1">
            <a:spLocks/>
          </p:cNvSpPr>
          <p:nvPr/>
        </p:nvSpPr>
        <p:spPr>
          <a:xfrm>
            <a:off x="376031" y="8442"/>
            <a:ext cx="8415544" cy="8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8DCD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90059"/>
              </a:buClr>
              <a:buSzPts val="3600"/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Step into </a:t>
            </a:r>
            <a:r>
              <a:rPr lang="en-US" altLang="zh-TW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IIoT</a:t>
            </a: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 – Motivation</a:t>
            </a:r>
            <a:endParaRPr lang="zh-TW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Roboto Light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1CC4D8B5-C020-4E27-91EB-CBBBA333D674}"/>
              </a:ext>
            </a:extLst>
          </p:cNvPr>
          <p:cNvSpPr/>
          <p:nvPr/>
        </p:nvSpPr>
        <p:spPr>
          <a:xfrm>
            <a:off x="1771703" y="2037193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PC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 Server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5E903B5D-8A73-4D76-AF63-E4D033FBC4D0}"/>
              </a:ext>
            </a:extLst>
          </p:cNvPr>
          <p:cNvSpPr/>
          <p:nvPr/>
        </p:nvSpPr>
        <p:spPr>
          <a:xfrm>
            <a:off x="5767038" y="2037193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SCADA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 Client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8A4480DA-332F-4490-97CF-2D48D76C7416}"/>
              </a:ext>
            </a:extLst>
          </p:cNvPr>
          <p:cNvSpPr/>
          <p:nvPr/>
        </p:nvSpPr>
        <p:spPr>
          <a:xfrm>
            <a:off x="1771703" y="2936275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PLC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 Server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AFF93462-2A02-4BA2-A996-D3E44F641CBD}"/>
              </a:ext>
            </a:extLst>
          </p:cNvPr>
          <p:cNvSpPr/>
          <p:nvPr/>
        </p:nvSpPr>
        <p:spPr>
          <a:xfrm>
            <a:off x="5767038" y="2936275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HMI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 Client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0F8CC7F5-8166-4703-BF94-D82F003233EC}"/>
              </a:ext>
            </a:extLst>
          </p:cNvPr>
          <p:cNvSpPr/>
          <p:nvPr/>
        </p:nvSpPr>
        <p:spPr>
          <a:xfrm>
            <a:off x="1771703" y="3870746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Gateway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 Server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862FC68D-D821-4D1C-806D-D0FDD891B447}"/>
              </a:ext>
            </a:extLst>
          </p:cNvPr>
          <p:cNvSpPr/>
          <p:nvPr/>
        </p:nvSpPr>
        <p:spPr>
          <a:xfrm>
            <a:off x="5767038" y="3870746"/>
            <a:ext cx="1556364" cy="528729"/>
          </a:xfrm>
          <a:prstGeom prst="roundRect">
            <a:avLst/>
          </a:prstGeom>
          <a:gradFill>
            <a:gsLst>
              <a:gs pos="0">
                <a:schemeClr val="tx1"/>
              </a:gs>
              <a:gs pos="50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ERP / MES</a:t>
            </a:r>
          </a:p>
          <a:p>
            <a:pPr algn="ctr">
              <a:buClr>
                <a:srgbClr val="3F6696"/>
              </a:buClr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OPC UA Client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1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 - 標題投影片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1524</Words>
  <Application>Microsoft Office PowerPoint</Application>
  <PresentationFormat>如螢幕大小 (16:9)</PresentationFormat>
  <Paragraphs>348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Arimo</vt:lpstr>
      <vt:lpstr>Noto Sans Symbols</vt:lpstr>
      <vt:lpstr>微軟正黑體</vt:lpstr>
      <vt:lpstr>Arial</vt:lpstr>
      <vt:lpstr>Arial Narrow</vt:lpstr>
      <vt:lpstr>Calibri</vt:lpstr>
      <vt:lpstr>Roboto</vt:lpstr>
      <vt:lpstr>Wingdings</vt:lpstr>
      <vt:lpstr>Office 佈景主題 - 標題投影片</vt:lpstr>
      <vt:lpstr>PowerPoint 簡報</vt:lpstr>
      <vt:lpstr>Industrial IoT Solution</vt:lpstr>
      <vt:lpstr>Easy to Deploy, Simple to Collect, Rapidly Develop IIoT</vt:lpstr>
      <vt:lpstr>QIoT Suite - Rapidly Develop IIoT in just 3 Steps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Video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2</cp:revision>
  <dcterms:modified xsi:type="dcterms:W3CDTF">2019-07-16T09:42:58Z</dcterms:modified>
</cp:coreProperties>
</file>