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23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86" r:id="rId9"/>
    <p:sldId id="264" r:id="rId10"/>
    <p:sldId id="265" r:id="rId11"/>
    <p:sldId id="266" r:id="rId12"/>
    <p:sldId id="267" r:id="rId13"/>
    <p:sldId id="287" r:id="rId14"/>
    <p:sldId id="269" r:id="rId15"/>
    <p:sldId id="292" r:id="rId16"/>
    <p:sldId id="270" r:id="rId17"/>
    <p:sldId id="271" r:id="rId18"/>
    <p:sldId id="272" r:id="rId19"/>
    <p:sldId id="273" r:id="rId20"/>
    <p:sldId id="288" r:id="rId21"/>
    <p:sldId id="275" r:id="rId22"/>
    <p:sldId id="289" r:id="rId23"/>
    <p:sldId id="277" r:id="rId24"/>
    <p:sldId id="290" r:id="rId25"/>
    <p:sldId id="279" r:id="rId26"/>
    <p:sldId id="280" r:id="rId27"/>
    <p:sldId id="282" r:id="rId28"/>
    <p:sldId id="281" r:id="rId29"/>
    <p:sldId id="284" r:id="rId30"/>
    <p:sldId id="285" r:id="rId3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derson Cheng" initials="" lastIdx="1" clrIdx="0"/>
  <p:cmAuthor id="1" name="Danny Lin" initials="" lastIdx="1" clrIdx="1"/>
  <p:cmAuthor id="2" name="QNAP_Mili Wang" initials="QW" lastIdx="2" clrIdx="2">
    <p:extLst>
      <p:ext uri="{19B8F6BF-5375-455C-9EA6-DF929625EA0E}">
        <p15:presenceInfo xmlns:p15="http://schemas.microsoft.com/office/powerpoint/2012/main" userId="QNAP_Mili Wang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ECFC"/>
    <a:srgbClr val="4021BA"/>
    <a:srgbClr val="4123DD"/>
    <a:srgbClr val="00FDCC"/>
    <a:srgbClr val="66CCFF"/>
    <a:srgbClr val="09E0FA"/>
    <a:srgbClr val="26136D"/>
    <a:srgbClr val="2613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7" d="100"/>
          <a:sy n="157" d="100"/>
        </p:scale>
        <p:origin x="216" y="1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5ce9080ae1_2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4" name="Google Shape;364;g5ce9080ae1_2_41:notes"/>
          <p:cNvSpPr txBox="1">
            <a:spLocks noGrp="1"/>
          </p:cNvSpPr>
          <p:nvPr>
            <p:ph type="body" idx="1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QNAP QIoT 如何進入工業物聯網和自動化控制的領域</a:t>
            </a:r>
            <a:endParaRPr/>
          </a:p>
        </p:txBody>
      </p:sp>
      <p:sp>
        <p:nvSpPr>
          <p:cNvPr id="365" name="Google Shape;365;g5ce9080ae1_2_41:notes"/>
          <p:cNvSpPr txBox="1">
            <a:spLocks noGrp="1"/>
          </p:cNvSpPr>
          <p:nvPr>
            <p:ph type="sldNum" idx="12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Arial" panose="020B0604020202020204" pitchFamily="34" charset="0"/>
              </a:rPr>
              <a:t>1</a:t>
            </a:fld>
            <a:endParaRPr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51dc4eabd8_23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4" name="Google Shape;514;g51dc4eabd8_23_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5" name="Google Shape;515;g51dc4eabd8_23_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>
                <a:latin typeface="Arial" panose="020B0604020202020204" pitchFamily="34" charset="0"/>
              </a:rPr>
              <a:t>10</a:t>
            </a:fld>
            <a:endParaRPr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5ceb7bf7c4_1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3" name="Google Shape;523;g5ceb7bf7c4_1_74:notes"/>
          <p:cNvSpPr txBox="1">
            <a:spLocks noGrp="1"/>
          </p:cNvSpPr>
          <p:nvPr>
            <p:ph type="body" idx="1"/>
          </p:nvPr>
        </p:nvSpPr>
        <p:spPr>
          <a:xfrm>
            <a:off x="679768" y="4751219"/>
            <a:ext cx="5438100" cy="38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現在用 OPC UA，怎麼用？如何連線？原先 Sensors 轉 OPCUA 要透過額外程式上層與下層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4" name="Google Shape;524;g5ceb7bf7c4_1_74:notes"/>
          <p:cNvSpPr txBox="1">
            <a:spLocks noGrp="1"/>
          </p:cNvSpPr>
          <p:nvPr>
            <p:ph type="sldNum" idx="12"/>
          </p:nvPr>
        </p:nvSpPr>
        <p:spPr>
          <a:xfrm>
            <a:off x="3850443" y="9377317"/>
            <a:ext cx="29457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Arial" panose="020B0604020202020204" pitchFamily="34" charset="0"/>
              </a:rPr>
              <a:t>11</a:t>
            </a:fld>
            <a:endParaRPr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5ceb7bf7c4_1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0" name="Google Shape;550;g5ceb7bf7c4_1_100:notes"/>
          <p:cNvSpPr txBox="1">
            <a:spLocks noGrp="1"/>
          </p:cNvSpPr>
          <p:nvPr>
            <p:ph type="body" idx="1"/>
          </p:nvPr>
        </p:nvSpPr>
        <p:spPr>
          <a:xfrm>
            <a:off x="679768" y="4751219"/>
            <a:ext cx="5438100" cy="38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67970" lvl="0" indent="-17907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90059"/>
              </a:buClr>
              <a:buSzPts val="1200"/>
              <a:buFont typeface="Arial"/>
              <a:buChar char="•"/>
            </a:pPr>
            <a:r>
              <a:rPr lang="en-US" sz="1200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OPC UA Gateway</a:t>
            </a:r>
            <a:endParaRPr/>
          </a:p>
          <a:p>
            <a:pPr marL="267970" lvl="0" indent="-17907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90059"/>
              </a:buClr>
              <a:buSzPts val="1200"/>
              <a:buFont typeface="Arial"/>
              <a:buChar char="•"/>
            </a:pPr>
            <a:r>
              <a:rPr lang="en-US" sz="1200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Rules Engine</a:t>
            </a:r>
            <a:endParaRPr/>
          </a:p>
          <a:p>
            <a:pPr marL="267970" lvl="0" indent="-17907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90059"/>
              </a:buClr>
              <a:buSzPts val="1200"/>
              <a:buFont typeface="Arial"/>
              <a:buChar char="•"/>
            </a:pPr>
            <a:r>
              <a:rPr lang="en-US" sz="1200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Database</a:t>
            </a:r>
            <a:endParaRPr/>
          </a:p>
          <a:p>
            <a:pPr marL="267970" lvl="0" indent="-17907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90059"/>
              </a:buClr>
              <a:buSzPts val="1200"/>
              <a:buFont typeface="Arial"/>
              <a:buChar char="•"/>
            </a:pPr>
            <a:r>
              <a:rPr lang="en-US" sz="1200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Dashboard</a:t>
            </a:r>
            <a:endParaRPr/>
          </a:p>
          <a:p>
            <a:pPr marL="267970" lvl="0" indent="-17907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90059"/>
              </a:buClr>
              <a:buSzPts val="1200"/>
              <a:buFont typeface="Arial"/>
              <a:buChar char="•"/>
            </a:pPr>
            <a:r>
              <a:rPr lang="en-US" sz="1200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Data Centralized</a:t>
            </a:r>
            <a:endParaRPr/>
          </a:p>
          <a:p>
            <a:pPr marL="267970" lvl="0" indent="-17907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90059"/>
              </a:buClr>
              <a:buSzPts val="1200"/>
              <a:buFont typeface="Arial"/>
              <a:buChar char="•"/>
            </a:pPr>
            <a:r>
              <a:rPr lang="en-US" sz="1200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Value Mapping</a:t>
            </a:r>
            <a:endParaRPr/>
          </a:p>
          <a:p>
            <a:pPr marL="889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90059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Migration is really easy. NAS </a:t>
            </a:r>
            <a:r>
              <a:rPr lang="en-US" sz="1200" err="1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接上網路，安裝</a:t>
            </a:r>
            <a:r>
              <a:rPr lang="en-US" sz="1200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1200" err="1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QIoT</a:t>
            </a:r>
            <a:r>
              <a:rPr lang="en-US" sz="1200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1200" err="1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Suite，簡單</a:t>
            </a:r>
            <a:r>
              <a:rPr lang="en-US" sz="1200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 UI </a:t>
            </a:r>
            <a:r>
              <a:rPr lang="en-US" sz="1200" err="1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設定，就可以建構好架構。</a:t>
            </a:r>
            <a:r>
              <a:rPr lang="en-US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沒有痛苦的轉移，沒有痛苦的開始</a:t>
            </a:r>
            <a:r>
              <a:rPr lang="en-US"/>
              <a:t> 。</a:t>
            </a:r>
            <a:endParaRPr/>
          </a:p>
        </p:txBody>
      </p:sp>
      <p:sp>
        <p:nvSpPr>
          <p:cNvPr id="551" name="Google Shape;551;g5ceb7bf7c4_1_100:notes"/>
          <p:cNvSpPr txBox="1">
            <a:spLocks noGrp="1"/>
          </p:cNvSpPr>
          <p:nvPr>
            <p:ph type="sldNum" idx="12"/>
          </p:nvPr>
        </p:nvSpPr>
        <p:spPr>
          <a:xfrm>
            <a:off x="3850443" y="9377317"/>
            <a:ext cx="29457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Arial" panose="020B0604020202020204" pitchFamily="34" charset="0"/>
              </a:rPr>
              <a:t>12</a:t>
            </a:fld>
            <a:endParaRPr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5ceb7bf7c4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5ceb7bf7c4_0_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g5ceb7bf7c4_0_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Arial" panose="020B0604020202020204" pitchFamily="34" charset="0"/>
              </a:rPr>
              <a:t>13</a:t>
            </a:fld>
            <a:endParaRPr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58743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g5ceb7bf7c4_1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0" name="Google Shape;590;g5ceb7bf7c4_1_62:notes"/>
          <p:cNvSpPr txBox="1">
            <a:spLocks noGrp="1"/>
          </p:cNvSpPr>
          <p:nvPr>
            <p:ph type="body" idx="1"/>
          </p:nvPr>
        </p:nvSpPr>
        <p:spPr>
          <a:xfrm>
            <a:off x="679768" y="4751219"/>
            <a:ext cx="5438100" cy="38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err="1"/>
              <a:t>QIoT</a:t>
            </a:r>
            <a:r>
              <a:rPr lang="en-US"/>
              <a:t> Suite </a:t>
            </a:r>
            <a:r>
              <a:rPr lang="en-US" err="1"/>
              <a:t>支援</a:t>
            </a:r>
            <a:r>
              <a:rPr lang="en-US"/>
              <a:t> OPC UA </a:t>
            </a:r>
            <a:r>
              <a:rPr lang="en-US" err="1"/>
              <a:t>伺服器</a:t>
            </a:r>
            <a:r>
              <a:rPr lang="en-US"/>
              <a:t>/</a:t>
            </a:r>
            <a:r>
              <a:rPr lang="en-US" err="1"/>
              <a:t>客戶端功能，亦可作為</a:t>
            </a:r>
            <a:r>
              <a:rPr lang="en-US"/>
              <a:t> Gateway </a:t>
            </a:r>
            <a:r>
              <a:rPr lang="en-US" err="1"/>
              <a:t>傳遞伺服器與客戶端設備的</a:t>
            </a:r>
            <a:r>
              <a:rPr lang="en-US"/>
              <a:t> IoT </a:t>
            </a:r>
            <a:r>
              <a:rPr lang="en-US" err="1"/>
              <a:t>數值，協助企業組織更快速的採用</a:t>
            </a:r>
            <a:r>
              <a:rPr lang="en-US"/>
              <a:t> </a:t>
            </a:r>
            <a:r>
              <a:rPr lang="en-US" err="1"/>
              <a:t>IIoT</a:t>
            </a:r>
            <a:r>
              <a:rPr lang="en-US"/>
              <a:t> </a:t>
            </a:r>
            <a:r>
              <a:rPr lang="en-US" err="1"/>
              <a:t>方案，提升企業生產力並減少設備支出</a:t>
            </a:r>
            <a:r>
              <a:rPr lang="en-US"/>
              <a:t>。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err="1"/>
              <a:t>說明</a:t>
            </a:r>
            <a:r>
              <a:rPr lang="en-US"/>
              <a:t> Tags </a:t>
            </a:r>
            <a:r>
              <a:rPr lang="en-US" err="1"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是甚麼</a:t>
            </a:r>
            <a:r>
              <a:rPr lang="en-US">
                <a:latin typeface="微軟正黑體" panose="020B0604030504040204" pitchFamily="34" charset="-120"/>
                <a:ea typeface="微軟正黑體" panose="020B0604030504040204" pitchFamily="34" charset="-120"/>
                <a:cs typeface="PMingLiu"/>
                <a:sym typeface="PMingLiu"/>
              </a:rPr>
              <a:t>？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err="1"/>
              <a:t>在OPC術語中，Tag指的是OPC應用程序內數據點的唯一識別碼</a:t>
            </a:r>
            <a:r>
              <a:rPr lang="en-US"/>
              <a:t>。 </a:t>
            </a:r>
            <a:r>
              <a:rPr lang="en-US" err="1"/>
              <a:t>標記用於讀取和寫入數據源的實時數據</a:t>
            </a:r>
            <a:r>
              <a:rPr lang="en-US"/>
              <a:t>。</a:t>
            </a:r>
            <a:endParaRPr/>
          </a:p>
        </p:txBody>
      </p:sp>
      <p:sp>
        <p:nvSpPr>
          <p:cNvPr id="591" name="Google Shape;591;g5ceb7bf7c4_1_62:notes"/>
          <p:cNvSpPr txBox="1">
            <a:spLocks noGrp="1"/>
          </p:cNvSpPr>
          <p:nvPr>
            <p:ph type="sldNum" idx="12"/>
          </p:nvPr>
        </p:nvSpPr>
        <p:spPr>
          <a:xfrm>
            <a:off x="3850443" y="9377317"/>
            <a:ext cx="29457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Arial" panose="020B0604020202020204" pitchFamily="34" charset="0"/>
              </a:rPr>
              <a:t>14</a:t>
            </a:fld>
            <a:endParaRPr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g5cf97c6859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7" name="Google Shape;667;g5cf97c6859_0_15:notes"/>
          <p:cNvSpPr txBox="1">
            <a:spLocks noGrp="1"/>
          </p:cNvSpPr>
          <p:nvPr>
            <p:ph type="body" idx="1"/>
          </p:nvPr>
        </p:nvSpPr>
        <p:spPr>
          <a:xfrm>
            <a:off x="679768" y="4751219"/>
            <a:ext cx="5438100" cy="38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8" name="Google Shape;668;g5cf97c6859_0_15:notes"/>
          <p:cNvSpPr txBox="1">
            <a:spLocks noGrp="1"/>
          </p:cNvSpPr>
          <p:nvPr>
            <p:ph type="sldNum" idx="12"/>
          </p:nvPr>
        </p:nvSpPr>
        <p:spPr>
          <a:xfrm>
            <a:off x="3850443" y="9377317"/>
            <a:ext cx="29457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Arial" panose="020B0604020202020204" pitchFamily="34" charset="0"/>
              </a:rPr>
              <a:t>15</a:t>
            </a:fld>
            <a:endParaRPr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7231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g5ceb7bf7c4_1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3" name="Google Shape;603;g5ceb7bf7c4_1_132:notes"/>
          <p:cNvSpPr txBox="1">
            <a:spLocks noGrp="1"/>
          </p:cNvSpPr>
          <p:nvPr>
            <p:ph type="body" idx="1"/>
          </p:nvPr>
        </p:nvSpPr>
        <p:spPr>
          <a:xfrm>
            <a:off x="679768" y="4751219"/>
            <a:ext cx="5438100" cy="38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889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90059"/>
              </a:buClr>
              <a:buSzPts val="1200"/>
              <a:buFont typeface="Arial"/>
              <a:buNone/>
            </a:pPr>
            <a:r>
              <a:rPr lang="en-US" sz="1200" err="1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有多個</a:t>
            </a:r>
            <a:r>
              <a:rPr lang="en-US" sz="1200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 HMI/</a:t>
            </a:r>
            <a:r>
              <a:rPr lang="en-US" sz="1200" err="1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SCADA，必須每一台進去控管</a:t>
            </a:r>
            <a:r>
              <a:rPr lang="en-US" sz="1200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 OPC UA Servers。</a:t>
            </a:r>
            <a:endParaRPr sz="1200">
              <a:solidFill>
                <a:srgbClr val="090059"/>
              </a:solidFill>
              <a:latin typeface="Arial" panose="020B0604020202020204" pitchFamily="34" charset="0"/>
              <a:ea typeface="Arial"/>
              <a:cs typeface="Arial"/>
              <a:sym typeface="Arial"/>
            </a:endParaRPr>
          </a:p>
          <a:p>
            <a:pPr marL="889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90059"/>
              </a:buClr>
              <a:buSzPts val="1200"/>
              <a:buFont typeface="Arial"/>
              <a:buNone/>
            </a:pPr>
            <a:r>
              <a:rPr lang="en-US" sz="1200" err="1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有了</a:t>
            </a:r>
            <a:r>
              <a:rPr lang="en-US" sz="1200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1200" err="1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QIoT</a:t>
            </a:r>
            <a:r>
              <a:rPr lang="en-US" sz="1200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1200" err="1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Suite，就可以進行集中化管理</a:t>
            </a:r>
            <a:r>
              <a:rPr lang="en-US" sz="1200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。</a:t>
            </a:r>
            <a:endParaRPr sz="1200">
              <a:solidFill>
                <a:srgbClr val="090059"/>
              </a:solidFill>
              <a:latin typeface="Arial" panose="020B060402020202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604" name="Google Shape;604;g5ceb7bf7c4_1_132:notes"/>
          <p:cNvSpPr txBox="1">
            <a:spLocks noGrp="1"/>
          </p:cNvSpPr>
          <p:nvPr>
            <p:ph type="sldNum" idx="12"/>
          </p:nvPr>
        </p:nvSpPr>
        <p:spPr>
          <a:xfrm>
            <a:off x="3850443" y="9377317"/>
            <a:ext cx="29457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Arial" panose="020B0604020202020204" pitchFamily="34" charset="0"/>
              </a:rPr>
              <a:t>16</a:t>
            </a:fld>
            <a:endParaRPr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g5ceb7bf7c4_1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1" name="Google Shape;611;g5ceb7bf7c4_1_139:notes"/>
          <p:cNvSpPr txBox="1">
            <a:spLocks noGrp="1"/>
          </p:cNvSpPr>
          <p:nvPr>
            <p:ph type="body" idx="1"/>
          </p:nvPr>
        </p:nvSpPr>
        <p:spPr>
          <a:xfrm>
            <a:off x="679768" y="4751219"/>
            <a:ext cx="5438100" cy="38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889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90059"/>
              </a:buClr>
              <a:buSzPts val="1200"/>
              <a:buFont typeface="Arial"/>
              <a:buNone/>
            </a:pPr>
            <a:r>
              <a:rPr lang="en-US" sz="1200" err="1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若是有很多</a:t>
            </a:r>
            <a:r>
              <a:rPr lang="en-US" sz="1200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 OPC UA Server (PLC, PC, Gateway)，</a:t>
            </a:r>
            <a:r>
              <a:rPr lang="en-US" sz="1200" err="1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常常會需要在</a:t>
            </a:r>
            <a:r>
              <a:rPr lang="en-US" sz="1200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 HMI </a:t>
            </a:r>
            <a:r>
              <a:rPr lang="en-US" sz="1200" err="1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設定一次連線，在</a:t>
            </a:r>
            <a:r>
              <a:rPr lang="en-US" sz="1200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 SCADA </a:t>
            </a:r>
            <a:r>
              <a:rPr lang="en-US" sz="1200" err="1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又要再設定一次</a:t>
            </a:r>
            <a:r>
              <a:rPr lang="en-US" sz="1200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。</a:t>
            </a:r>
            <a:endParaRPr sz="1200">
              <a:solidFill>
                <a:srgbClr val="090059"/>
              </a:solidFill>
              <a:latin typeface="Arial" panose="020B0604020202020204" pitchFamily="34" charset="0"/>
              <a:ea typeface="Arial"/>
              <a:cs typeface="Arial"/>
              <a:sym typeface="Arial"/>
            </a:endParaRPr>
          </a:p>
          <a:p>
            <a:pPr marL="889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90059"/>
              </a:buClr>
              <a:buSzPts val="1200"/>
              <a:buFont typeface="Arial"/>
              <a:buNone/>
            </a:pPr>
            <a:r>
              <a:rPr lang="en-US" sz="1200" err="1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有了</a:t>
            </a:r>
            <a:r>
              <a:rPr lang="en-US" sz="1200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1200" err="1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QIoT</a:t>
            </a:r>
            <a:r>
              <a:rPr lang="en-US" sz="1200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1200" err="1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Suite，就可以進行集中化管理</a:t>
            </a:r>
            <a:r>
              <a:rPr lang="en-US" sz="1200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。</a:t>
            </a:r>
            <a:endParaRPr sz="1200">
              <a:solidFill>
                <a:srgbClr val="090059"/>
              </a:solidFill>
              <a:latin typeface="Arial" panose="020B060402020202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612" name="Google Shape;612;g5ceb7bf7c4_1_139:notes"/>
          <p:cNvSpPr txBox="1">
            <a:spLocks noGrp="1"/>
          </p:cNvSpPr>
          <p:nvPr>
            <p:ph type="sldNum" idx="12"/>
          </p:nvPr>
        </p:nvSpPr>
        <p:spPr>
          <a:xfrm>
            <a:off x="3850443" y="9377317"/>
            <a:ext cx="29457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Arial" panose="020B0604020202020204" pitchFamily="34" charset="0"/>
              </a:rPr>
              <a:t>17</a:t>
            </a:fld>
            <a:endParaRPr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g5ceb7bf7c4_1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9" name="Google Shape;619;g5ceb7bf7c4_1_146:notes"/>
          <p:cNvSpPr txBox="1">
            <a:spLocks noGrp="1"/>
          </p:cNvSpPr>
          <p:nvPr>
            <p:ph type="body" idx="1"/>
          </p:nvPr>
        </p:nvSpPr>
        <p:spPr>
          <a:xfrm>
            <a:off x="679768" y="4751219"/>
            <a:ext cx="5438100" cy="38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889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90059"/>
              </a:buClr>
              <a:buSzPts val="1200"/>
              <a:buFont typeface="Arial"/>
              <a:buNone/>
            </a:pPr>
            <a:r>
              <a:rPr lang="en-US" sz="1200" err="1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建立好和外部</a:t>
            </a:r>
            <a:r>
              <a:rPr lang="en-US" sz="1200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 OPC UA Servers </a:t>
            </a:r>
            <a:r>
              <a:rPr lang="en-US" sz="1200" err="1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的連線後，可以透過簡單</a:t>
            </a:r>
            <a:r>
              <a:rPr lang="en-US" sz="1200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 UI </a:t>
            </a:r>
            <a:r>
              <a:rPr lang="en-US" sz="1200" err="1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的方式將</a:t>
            </a:r>
            <a:r>
              <a:rPr lang="en-US" sz="1200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 Tag Value </a:t>
            </a:r>
            <a:r>
              <a:rPr lang="en-US" sz="1200" err="1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加入</a:t>
            </a:r>
            <a:r>
              <a:rPr lang="en-US" sz="1200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1200" err="1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QIoT</a:t>
            </a:r>
            <a:r>
              <a:rPr lang="en-US" sz="1200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 OPC UA </a:t>
            </a:r>
            <a:r>
              <a:rPr lang="en-US" sz="1200" err="1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server，如此就可以利用</a:t>
            </a:r>
            <a:r>
              <a:rPr lang="en-US" sz="1200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1200" err="1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QIoT</a:t>
            </a:r>
            <a:r>
              <a:rPr lang="en-US" sz="1200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 OPC UA server </a:t>
            </a:r>
            <a:r>
              <a:rPr lang="en-US" sz="1200" err="1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作為</a:t>
            </a:r>
            <a:r>
              <a:rPr lang="en-US" sz="1200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 OPC UA </a:t>
            </a:r>
            <a:r>
              <a:rPr lang="en-US" sz="1200" err="1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Gateway，幫助上層</a:t>
            </a:r>
            <a:r>
              <a:rPr lang="en-US" sz="1200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 clients </a:t>
            </a:r>
            <a:r>
              <a:rPr lang="en-US" sz="1200" err="1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讀取或寫入下層的</a:t>
            </a:r>
            <a:r>
              <a:rPr lang="en-US" sz="1200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 servers。</a:t>
            </a:r>
            <a:endParaRPr sz="1200">
              <a:solidFill>
                <a:srgbClr val="090059"/>
              </a:solidFill>
              <a:latin typeface="Arial" panose="020B060402020202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620" name="Google Shape;620;g5ceb7bf7c4_1_146:notes"/>
          <p:cNvSpPr txBox="1">
            <a:spLocks noGrp="1"/>
          </p:cNvSpPr>
          <p:nvPr>
            <p:ph type="sldNum" idx="12"/>
          </p:nvPr>
        </p:nvSpPr>
        <p:spPr>
          <a:xfrm>
            <a:off x="3850443" y="9377317"/>
            <a:ext cx="29457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Arial" panose="020B0604020202020204" pitchFamily="34" charset="0"/>
              </a:rPr>
              <a:t>18</a:t>
            </a:fld>
            <a:endParaRPr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g5ceb7bf7c4_1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7" name="Google Shape;627;g5ceb7bf7c4_1_153:notes"/>
          <p:cNvSpPr txBox="1">
            <a:spLocks noGrp="1"/>
          </p:cNvSpPr>
          <p:nvPr>
            <p:ph type="body" idx="1"/>
          </p:nvPr>
        </p:nvSpPr>
        <p:spPr>
          <a:xfrm>
            <a:off x="679768" y="4751219"/>
            <a:ext cx="5438100" cy="38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889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90059"/>
              </a:buClr>
              <a:buSzPts val="1200"/>
              <a:buFont typeface="Arial"/>
              <a:buNone/>
            </a:pPr>
            <a:r>
              <a:rPr lang="en-US" sz="1200" err="1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除了</a:t>
            </a:r>
            <a:r>
              <a:rPr lang="en-US" sz="1200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 OPC UA Gateway </a:t>
            </a:r>
            <a:r>
              <a:rPr lang="en-US" sz="1200" err="1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以外，我們也提供</a:t>
            </a:r>
            <a:r>
              <a:rPr lang="en-US" sz="1200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 Rules </a:t>
            </a:r>
            <a:r>
              <a:rPr lang="en-US" sz="1200" err="1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Engine，讓進階開發者可以將資料進一步處理之後再送到</a:t>
            </a:r>
            <a:r>
              <a:rPr lang="en-US" sz="1200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1200" err="1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QIoT</a:t>
            </a:r>
            <a:r>
              <a:rPr lang="en-US" sz="1200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 OPC UA server </a:t>
            </a:r>
            <a:r>
              <a:rPr lang="en-US" sz="1200" err="1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裡面</a:t>
            </a:r>
            <a:r>
              <a:rPr lang="en-US" sz="1200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。</a:t>
            </a:r>
            <a:endParaRPr sz="1200">
              <a:solidFill>
                <a:srgbClr val="090059"/>
              </a:solidFill>
              <a:latin typeface="Arial" panose="020B060402020202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628" name="Google Shape;628;g5ceb7bf7c4_1_153:notes"/>
          <p:cNvSpPr txBox="1">
            <a:spLocks noGrp="1"/>
          </p:cNvSpPr>
          <p:nvPr>
            <p:ph type="sldNum" idx="12"/>
          </p:nvPr>
        </p:nvSpPr>
        <p:spPr>
          <a:xfrm>
            <a:off x="3850443" y="9377317"/>
            <a:ext cx="29457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Arial" panose="020B0604020202020204" pitchFamily="34" charset="0"/>
              </a:rPr>
              <a:t>19</a:t>
            </a:fld>
            <a:endParaRPr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5ce9080ae1_2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0" name="Google Shape;370;g5ce9080ae1_2_47:notes"/>
          <p:cNvSpPr txBox="1">
            <a:spLocks noGrp="1"/>
          </p:cNvSpPr>
          <p:nvPr>
            <p:ph type="body" idx="1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藉由 QNAP QIoT 與集團內的 IEI, 洋威的合作，我們可以建立一個完善的軟硬體工業物聯網解決方案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更重要的是，我們支援 OPC統一架構 (OPC UA)，可提升工業自動化的 IoT 應用潛能。</a:t>
            </a:r>
            <a:endParaRPr/>
          </a:p>
        </p:txBody>
      </p:sp>
      <p:sp>
        <p:nvSpPr>
          <p:cNvPr id="371" name="Google Shape;371;g5ce9080ae1_2_47:notes"/>
          <p:cNvSpPr txBox="1">
            <a:spLocks noGrp="1"/>
          </p:cNvSpPr>
          <p:nvPr>
            <p:ph type="sldNum" idx="12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Arial" panose="020B0604020202020204" pitchFamily="34" charset="0"/>
              </a:rPr>
              <a:t>2</a:t>
            </a:fld>
            <a:endParaRPr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5ceb7bf7c4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5ceb7bf7c4_0_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g5ceb7bf7c4_0_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Arial" panose="020B0604020202020204" pitchFamily="34" charset="0"/>
              </a:rPr>
              <a:t>20</a:t>
            </a:fld>
            <a:endParaRPr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8282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g5ceb7bf7c4_1_195:notes"/>
          <p:cNvSpPr txBox="1">
            <a:spLocks noGrp="1"/>
          </p:cNvSpPr>
          <p:nvPr>
            <p:ph type="body" idx="1"/>
          </p:nvPr>
        </p:nvSpPr>
        <p:spPr>
          <a:xfrm>
            <a:off x="679768" y="4751219"/>
            <a:ext cx="5438100" cy="3887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g5ceb7bf7c4_1_1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5ceb7bf7c4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5ceb7bf7c4_0_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g5ceb7bf7c4_0_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Arial" panose="020B0604020202020204" pitchFamily="34" charset="0"/>
              </a:rPr>
              <a:t>22</a:t>
            </a:fld>
            <a:endParaRPr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05285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g5ceb7bf7c4_1_5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3" name="Google Shape;653;g5ceb7bf7c4_1_5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g5ceb7bf7c4_1_55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>
                <a:latin typeface="Arial" panose="020B0604020202020204" pitchFamily="34" charset="0"/>
              </a:rPr>
              <a:t>23</a:t>
            </a:fld>
            <a:endParaRPr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5ceb7bf7c4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5ceb7bf7c4_0_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g5ceb7bf7c4_0_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Arial" panose="020B0604020202020204" pitchFamily="34" charset="0"/>
              </a:rPr>
              <a:t>24</a:t>
            </a:fld>
            <a:endParaRPr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0433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g5cf97c6859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7" name="Google Shape;667;g5cf97c6859_0_15:notes"/>
          <p:cNvSpPr txBox="1">
            <a:spLocks noGrp="1"/>
          </p:cNvSpPr>
          <p:nvPr>
            <p:ph type="body" idx="1"/>
          </p:nvPr>
        </p:nvSpPr>
        <p:spPr>
          <a:xfrm>
            <a:off x="679768" y="4751219"/>
            <a:ext cx="5438100" cy="38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誠德科技 新北市教育局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過去提供免費軟體平台做資料收集來讓 NAS 銷售更多元，而 QIoT Suite Lite 也成功打下了一定的基礎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因此 QIoT Suite 2.0 決定進入含金量相對較高的製造業，提供完善的工業物聯網平台與收費機制。</a:t>
            </a:r>
            <a:endParaRPr/>
          </a:p>
        </p:txBody>
      </p:sp>
      <p:sp>
        <p:nvSpPr>
          <p:cNvPr id="668" name="Google Shape;668;g5cf97c6859_0_15:notes"/>
          <p:cNvSpPr txBox="1">
            <a:spLocks noGrp="1"/>
          </p:cNvSpPr>
          <p:nvPr>
            <p:ph type="sldNum" idx="12"/>
          </p:nvPr>
        </p:nvSpPr>
        <p:spPr>
          <a:xfrm>
            <a:off x="3850443" y="9377317"/>
            <a:ext cx="29457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Arial" panose="020B0604020202020204" pitchFamily="34" charset="0"/>
              </a:rPr>
              <a:t>25</a:t>
            </a:fld>
            <a:endParaRPr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g5cf97c6859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8" name="Google Shape;678;g5cf97c6859_0_98:notes"/>
          <p:cNvSpPr txBox="1">
            <a:spLocks noGrp="1"/>
          </p:cNvSpPr>
          <p:nvPr>
            <p:ph type="body" idx="1"/>
          </p:nvPr>
        </p:nvSpPr>
        <p:spPr>
          <a:xfrm>
            <a:off x="679768" y="4751219"/>
            <a:ext cx="5438100" cy="38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67970" lvl="0" indent="-17907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90059"/>
              </a:buClr>
              <a:buSzPts val="1200"/>
              <a:buFont typeface="Arial"/>
              <a:buChar char="•"/>
            </a:pPr>
            <a:r>
              <a:rPr lang="en-US" sz="1200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OPC UA Gateway</a:t>
            </a:r>
            <a:endParaRPr/>
          </a:p>
          <a:p>
            <a:pPr marL="267970" lvl="0" indent="-17907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90059"/>
              </a:buClr>
              <a:buSzPts val="1200"/>
              <a:buFont typeface="Arial"/>
              <a:buChar char="•"/>
            </a:pPr>
            <a:r>
              <a:rPr lang="en-US" sz="1200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Rules Engine</a:t>
            </a:r>
            <a:endParaRPr/>
          </a:p>
          <a:p>
            <a:pPr marL="267970" lvl="0" indent="-17907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90059"/>
              </a:buClr>
              <a:buSzPts val="1200"/>
              <a:buFont typeface="Arial"/>
              <a:buChar char="•"/>
            </a:pPr>
            <a:r>
              <a:rPr lang="en-US" sz="1200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Database</a:t>
            </a:r>
            <a:endParaRPr/>
          </a:p>
          <a:p>
            <a:pPr marL="267970" lvl="0" indent="-17907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90059"/>
              </a:buClr>
              <a:buSzPts val="1200"/>
              <a:buFont typeface="Arial"/>
              <a:buChar char="•"/>
            </a:pPr>
            <a:r>
              <a:rPr lang="en-US" sz="1200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Dashboard</a:t>
            </a:r>
            <a:endParaRPr/>
          </a:p>
          <a:p>
            <a:pPr marL="267970" lvl="0" indent="-17907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90059"/>
              </a:buClr>
              <a:buSzPts val="1200"/>
              <a:buFont typeface="Arial"/>
              <a:buChar char="•"/>
            </a:pPr>
            <a:r>
              <a:rPr lang="en-US" sz="1200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Data Centralized</a:t>
            </a:r>
            <a:endParaRPr/>
          </a:p>
          <a:p>
            <a:pPr marL="267970" lvl="0" indent="-17907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90059"/>
              </a:buClr>
              <a:buSzPts val="1200"/>
              <a:buFont typeface="Arial"/>
              <a:buChar char="•"/>
            </a:pPr>
            <a:r>
              <a:rPr lang="en-US" sz="1200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Value Mapping</a:t>
            </a:r>
            <a:endParaRPr/>
          </a:p>
          <a:p>
            <a:pPr marL="889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90059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Migration is really easy. NAS </a:t>
            </a:r>
            <a:r>
              <a:rPr lang="en-US" sz="1200" err="1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接上網路，安裝</a:t>
            </a:r>
            <a:r>
              <a:rPr lang="en-US" sz="1200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1200" err="1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QIoT</a:t>
            </a:r>
            <a:r>
              <a:rPr lang="en-US" sz="1200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1200" err="1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Suite，簡單</a:t>
            </a:r>
            <a:r>
              <a:rPr lang="en-US" sz="1200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 UI </a:t>
            </a:r>
            <a:r>
              <a:rPr lang="en-US" sz="1200" err="1">
                <a:solidFill>
                  <a:srgbClr val="090059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設定，就可以建構好架構。</a:t>
            </a:r>
            <a:r>
              <a:rPr lang="en-US" sz="120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沒有痛苦的轉移，沒有痛苦的開始</a:t>
            </a:r>
            <a:r>
              <a:rPr lang="en-US"/>
              <a:t> 。</a:t>
            </a:r>
            <a:endParaRPr/>
          </a:p>
        </p:txBody>
      </p:sp>
      <p:sp>
        <p:nvSpPr>
          <p:cNvPr id="679" name="Google Shape;679;g5cf97c6859_0_98:notes"/>
          <p:cNvSpPr txBox="1">
            <a:spLocks noGrp="1"/>
          </p:cNvSpPr>
          <p:nvPr>
            <p:ph type="sldNum" idx="12"/>
          </p:nvPr>
        </p:nvSpPr>
        <p:spPr>
          <a:xfrm>
            <a:off x="3850443" y="9377317"/>
            <a:ext cx="29457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Arial" panose="020B0604020202020204" pitchFamily="34" charset="0"/>
              </a:rPr>
              <a:t>26</a:t>
            </a:fld>
            <a:endParaRPr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g5ceb7bf7c4_1_4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9" name="Google Shape;719;g5ceb7bf7c4_1_4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現場照片: 要重拍的多一些 , 有質感些</a:t>
            </a:r>
            <a:endParaRPr/>
          </a:p>
        </p:txBody>
      </p:sp>
      <p:sp>
        <p:nvSpPr>
          <p:cNvPr id="720" name="Google Shape;720;g5ceb7bf7c4_1_4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27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g5ceb7bf7c4_1_4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7" name="Google Shape;707;g5ceb7bf7c4_1_4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現場照片: 要重拍的多一些 , 有質感些</a:t>
            </a:r>
            <a:endParaRPr/>
          </a:p>
        </p:txBody>
      </p:sp>
      <p:sp>
        <p:nvSpPr>
          <p:cNvPr id="708" name="Google Shape;708;g5ceb7bf7c4_1_4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28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g5ceb7bf7c4_1_3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4" name="Google Shape;744;g5ceb7bf7c4_1_3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5ceb7bf7c4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5ceb7bf7c4_0_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g5ceb7bf7c4_0_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Arial" panose="020B0604020202020204" pitchFamily="34" charset="0"/>
              </a:rPr>
              <a:t>3</a:t>
            </a:fld>
            <a:endParaRPr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g5ceb7bf7c4_1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0" name="Google Shape;750;g5ceb7bf7c4_1_198:notes"/>
          <p:cNvSpPr txBox="1">
            <a:spLocks noGrp="1"/>
          </p:cNvSpPr>
          <p:nvPr>
            <p:ph type="body" idx="1"/>
          </p:nvPr>
        </p:nvSpPr>
        <p:spPr>
          <a:xfrm>
            <a:off x="679768" y="4751219"/>
            <a:ext cx="5438100" cy="38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1" name="Google Shape;751;g5ceb7bf7c4_1_198:notes"/>
          <p:cNvSpPr txBox="1">
            <a:spLocks noGrp="1"/>
          </p:cNvSpPr>
          <p:nvPr>
            <p:ph type="sldNum" idx="12"/>
          </p:nvPr>
        </p:nvSpPr>
        <p:spPr>
          <a:xfrm>
            <a:off x="3850443" y="9377317"/>
            <a:ext cx="29457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Arial" panose="020B0604020202020204" pitchFamily="34" charset="0"/>
              </a:rPr>
              <a:t>30</a:t>
            </a:fld>
            <a:endParaRPr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5ce9080ae1_2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6" name="Google Shape;416;g5ce9080ae1_2_85:notes"/>
          <p:cNvSpPr txBox="1">
            <a:spLocks noGrp="1"/>
          </p:cNvSpPr>
          <p:nvPr>
            <p:ph type="body" idx="1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err="1"/>
              <a:t>QIoT</a:t>
            </a:r>
            <a:r>
              <a:rPr lang="en-US"/>
              <a:t> </a:t>
            </a:r>
            <a:r>
              <a:rPr lang="en-US" err="1"/>
              <a:t>Suite</a:t>
            </a:r>
            <a:r>
              <a:rPr lang="en-US" err="1">
                <a:latin typeface="微軟正黑體"/>
                <a:ea typeface="微軟正黑體"/>
                <a:cs typeface="PMingLiu"/>
                <a:sym typeface="PMingLiu"/>
              </a:rPr>
              <a:t>允許軟件開發人員和製造商在</a:t>
            </a:r>
            <a:r>
              <a:rPr lang="en-US" err="1"/>
              <a:t>QNAP</a:t>
            </a:r>
            <a:r>
              <a:rPr lang="en-US"/>
              <a:t> </a:t>
            </a:r>
            <a:r>
              <a:rPr lang="en-US" err="1"/>
              <a:t>NAS</a:t>
            </a:r>
            <a:r>
              <a:rPr lang="en-US" err="1">
                <a:latin typeface="微軟正黑體"/>
                <a:ea typeface="微軟正黑體"/>
                <a:cs typeface="PMingLiu"/>
                <a:sym typeface="PMingLiu"/>
              </a:rPr>
              <a:t>上輕鬆構建強大的物聯網應用程序，提供私有，安全和內部部署的環境，並將您的</a:t>
            </a:r>
            <a:r>
              <a:rPr lang="en-US" err="1"/>
              <a:t>NAS</a:t>
            </a:r>
            <a:r>
              <a:rPr lang="en-US" err="1">
                <a:latin typeface="微軟正黑體"/>
                <a:ea typeface="微軟正黑體"/>
                <a:cs typeface="PMingLiu"/>
                <a:sym typeface="PMingLiu"/>
              </a:rPr>
              <a:t>轉變為專業的物聯網平台</a:t>
            </a:r>
            <a:r>
              <a:rPr lang="en-US">
                <a:latin typeface="微軟正黑體"/>
                <a:ea typeface="微軟正黑體"/>
                <a:cs typeface="PMingLiu"/>
                <a:sym typeface="PMingLiu"/>
              </a:rPr>
              <a:t>。</a:t>
            </a:r>
          </a:p>
          <a:p>
            <a:pPr marL="0" indent="0"/>
            <a:r>
              <a:rPr lang="en-US" err="1"/>
              <a:t>QIoT</a:t>
            </a:r>
            <a:r>
              <a:rPr lang="en-US"/>
              <a:t> Suite provides software developers and makers with the ability to easily build robust IoT applications on their QNAP NAS, providing a private, secure and on-premises environment.</a:t>
            </a:r>
          </a:p>
        </p:txBody>
      </p:sp>
      <p:sp>
        <p:nvSpPr>
          <p:cNvPr id="417" name="Google Shape;417;g5ce9080ae1_2_85:notes"/>
          <p:cNvSpPr txBox="1">
            <a:spLocks noGrp="1"/>
          </p:cNvSpPr>
          <p:nvPr>
            <p:ph type="sldNum" idx="12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Arial" panose="020B0604020202020204" pitchFamily="34" charset="0"/>
              </a:rPr>
              <a:t>4</a:t>
            </a:fld>
            <a:endParaRPr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4491abe51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4491abe515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" name="Google Shape;445;g4491abe515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>
                <a:latin typeface="Arial" panose="020B0604020202020204" pitchFamily="34" charset="0"/>
              </a:rPr>
              <a:t>5</a:t>
            </a:fld>
            <a:endParaRPr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450a67463d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450a67463d_0_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Mainly can do environmental monitoring, such as air quality monitoring, power usage monitoring</a:t>
            </a:r>
            <a:endParaRPr/>
          </a:p>
        </p:txBody>
      </p:sp>
      <p:sp>
        <p:nvSpPr>
          <p:cNvPr id="453" name="Google Shape;453;g450a67463d_0_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>
                <a:latin typeface="Arial" panose="020B0604020202020204" pitchFamily="34" charset="0"/>
              </a:rPr>
              <a:t>6</a:t>
            </a:fld>
            <a:endParaRPr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5ceb7bf7c4_1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5ceb7bf7c4_1_30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g5ceb7bf7c4_1_30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>
                <a:latin typeface="Arial" panose="020B0604020202020204" pitchFamily="34" charset="0"/>
              </a:rPr>
              <a:t>7</a:t>
            </a:fld>
            <a:endParaRPr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5ceb7bf7c4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5ceb7bf7c4_0_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g5ceb7bf7c4_0_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Arial" panose="020B0604020202020204" pitchFamily="34" charset="0"/>
              </a:rPr>
              <a:t>8</a:t>
            </a:fld>
            <a:endParaRPr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5084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g5ceb7bf7c4_1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9" name="Google Shape;479;g5ceb7bf7c4_1_28:notes"/>
          <p:cNvSpPr txBox="1">
            <a:spLocks noGrp="1"/>
          </p:cNvSpPr>
          <p:nvPr>
            <p:ph type="body" idx="1"/>
          </p:nvPr>
        </p:nvSpPr>
        <p:spPr>
          <a:xfrm>
            <a:off x="679768" y="4751219"/>
            <a:ext cx="5438100" cy="38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詢問在場是否有人知道 OPC UA？介紹 OPC UA 是甚麼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越來越多大公司支援 OPC UA: Cisco, Siemens, TTTech and QNAP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PLC Server 效能不足，無法同時提供多個 Clients 讀取寫入，只要加入一台 QNAP NAS 作為 OPC UA Gateway，即可有效降低延遲時間。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每個 OPC UA clients 都要針對每台 OPC UA servers 去做設定，但是有了 QNAP NAS ，即可做集中化管理和資料儲存。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此時就需要一個資料集中處理的裝置與產品 -&gt; QNAP QIoT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More Security -&gt; NAS 擋在 OPC UA Server 前面，更安全，大家都躲在 NAS 後面。NAS 有六大護法:網路環境防護、帳戶安全和系統通知、傳輸加密保護、資料加密防護、本機快照、異地異機同步快照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Capability -&gt; PLC 不見得可以連那麼多 Client, 但是透過 QIoT OPC UA Gateway 可以產生 Buffer。吞吐量更大。提供很大的連線數。透過 QNAP QIoT 作為 Buffer，可使 Latency 有效降低。</a:t>
            </a:r>
            <a:endParaRPr/>
          </a:p>
        </p:txBody>
      </p:sp>
      <p:sp>
        <p:nvSpPr>
          <p:cNvPr id="480" name="Google Shape;480;g5ceb7bf7c4_1_28:notes"/>
          <p:cNvSpPr txBox="1">
            <a:spLocks noGrp="1"/>
          </p:cNvSpPr>
          <p:nvPr>
            <p:ph type="sldNum" idx="12"/>
          </p:nvPr>
        </p:nvSpPr>
        <p:spPr>
          <a:xfrm>
            <a:off x="3850443" y="9377317"/>
            <a:ext cx="29457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Arial" panose="020B0604020202020204" pitchFamily="34" charset="0"/>
              </a:rPr>
              <a:t>9</a:t>
            </a:fld>
            <a:endParaRPr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6000" b="0" i="0" u="none" strike="noStrike" cap="none">
                <a:solidFill>
                  <a:srgbClr val="48DCD5"/>
                </a:solidFill>
                <a:latin typeface="Arial" panose="020B0604020202020204" pitchFamily="34" charset="0"/>
                <a:ea typeface="Arial" panose="020B0604020202020204" pitchFamily="34" charset="0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R="0" lvl="1" algn="ctr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R="0" lvl="2" algn="ctr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R="0" lvl="3" algn="ctr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R="0" lvl="4" algn="ctr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ldNum" idx="12"/>
          </p:nvPr>
        </p:nvSpPr>
        <p:spPr>
          <a:xfrm>
            <a:off x="8428038" y="4779963"/>
            <a:ext cx="257175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 pitchFamily="34" charset="0"/>
                <a:ea typeface="Arial" panose="020B0604020202020204" pitchFamily="34" charset="0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6BC0160F-B2C3-49AF-AA0A-CC91FEAA87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個內容" type="twoObj">
  <p:cSld name="TWO_OBJECT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4687888" y="1609725"/>
            <a:ext cx="6265862" cy="614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 panose="020B0604020202020204" pitchFamily="34" charset="0"/>
                <a:ea typeface="Arial" panose="020B0604020202020204" pitchFamily="34" charset="0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marR="0" lvl="1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marR="0" lvl="2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marR="0" lvl="3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marR="0" lvl="4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»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marR="0" lvl="1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marR="0" lvl="2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marR="0" lvl="3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marR="0" lvl="4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»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8428038" y="4779963"/>
            <a:ext cx="257175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 pitchFamily="34" charset="0"/>
                <a:ea typeface="Arial" panose="020B0604020202020204" pitchFamily="34" charset="0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 panose="020B0604020202020204" pitchFamily="34" charset="0"/>
                <a:ea typeface="Arial" panose="020B0604020202020204" pitchFamily="34" charset="0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marR="0" lvl="1" indent="-228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marR="0" lvl="2" indent="-228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marR="0" lvl="3" indent="-228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marR="0" lvl="4" indent="-228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marR="0" lvl="1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marR="0" lvl="2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marR="0" lvl="3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marR="0" lvl="4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»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body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marR="0" lvl="1" indent="-228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marR="0" lvl="2" indent="-228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marR="0" lvl="3" indent="-228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marR="0" lvl="4" indent="-228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marR="0" lvl="1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marR="0" lvl="2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marR="0" lvl="3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marR="0" lvl="4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»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sldNum" idx="12"/>
          </p:nvPr>
        </p:nvSpPr>
        <p:spPr>
          <a:xfrm>
            <a:off x="8428038" y="4779963"/>
            <a:ext cx="257175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 pitchFamily="34" charset="0"/>
                <a:ea typeface="Arial" panose="020B0604020202020204" pitchFamily="34" charset="0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>
            <a:spLocks noGrp="1"/>
          </p:cNvSpPr>
          <p:nvPr>
            <p:ph type="title"/>
          </p:nvPr>
        </p:nvSpPr>
        <p:spPr>
          <a:xfrm>
            <a:off x="4687888" y="1609725"/>
            <a:ext cx="6265862" cy="614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 panose="020B0604020202020204" pitchFamily="34" charset="0"/>
                <a:ea typeface="Arial" panose="020B0604020202020204" pitchFamily="34" charset="0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sldNum" idx="12"/>
          </p:nvPr>
        </p:nvSpPr>
        <p:spPr>
          <a:xfrm>
            <a:off x="8428038" y="4779963"/>
            <a:ext cx="257175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 pitchFamily="34" charset="0"/>
                <a:ea typeface="Arial" panose="020B0604020202020204" pitchFamily="34" charset="0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"/>
          <p:cNvSpPr txBox="1"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rgbClr val="48DCD5"/>
                </a:solidFill>
                <a:latin typeface="Arial" panose="020B0604020202020204" pitchFamily="34" charset="0"/>
                <a:ea typeface="Arial" panose="020B0604020202020204" pitchFamily="34" charset="0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body"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marR="0" lvl="1" indent="-4064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marR="0" lvl="2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marR="0" lvl="3" indent="-355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marR="0" lvl="4" indent="-355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body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marR="0" lvl="1" indent="-228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marR="0" lvl="2" indent="-228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marR="0" lvl="3" indent="-228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marR="0" lvl="4" indent="-228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ldNum" idx="12"/>
          </p:nvPr>
        </p:nvSpPr>
        <p:spPr>
          <a:xfrm>
            <a:off x="8428038" y="4779963"/>
            <a:ext cx="257175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 pitchFamily="34" charset="0"/>
                <a:ea typeface="Arial" panose="020B0604020202020204" pitchFamily="34" charset="0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rgbClr val="48DCD5"/>
                </a:solidFill>
                <a:latin typeface="Arial" panose="020B0604020202020204" pitchFamily="34" charset="0"/>
                <a:ea typeface="Arial" panose="020B0604020202020204" pitchFamily="34" charset="0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Google Shape;50;p10"/>
          <p:cNvSpPr>
            <a:spLocks noGrp="1"/>
          </p:cNvSpPr>
          <p:nvPr>
            <p:ph type="pic" idx="2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R="0" lvl="1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R="0" lvl="2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R="0" lvl="3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R="0" lvl="4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body" idx="1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marR="0" lvl="1" indent="-228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marR="0" lvl="2" indent="-228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marR="0" lvl="3" indent="-228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marR="0" lvl="4" indent="-228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sldNum" idx="12"/>
          </p:nvPr>
        </p:nvSpPr>
        <p:spPr>
          <a:xfrm>
            <a:off x="8428038" y="4779963"/>
            <a:ext cx="257175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 pitchFamily="34" charset="0"/>
                <a:ea typeface="Arial" panose="020B0604020202020204" pitchFamily="34" charset="0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1"/>
          <p:cNvSpPr txBox="1">
            <a:spLocks noGrp="1"/>
          </p:cNvSpPr>
          <p:nvPr>
            <p:ph type="title"/>
          </p:nvPr>
        </p:nvSpPr>
        <p:spPr>
          <a:xfrm>
            <a:off x="4687888" y="1609725"/>
            <a:ext cx="6265862" cy="614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 panose="020B0604020202020204" pitchFamily="34" charset="0"/>
                <a:ea typeface="Arial" panose="020B0604020202020204" pitchFamily="34" charset="0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body" idx="1"/>
          </p:nvPr>
        </p:nvSpPr>
        <p:spPr>
          <a:xfrm rot="5400000">
            <a:off x="2940844" y="-942181"/>
            <a:ext cx="3262312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marR="0" lvl="1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marR="0" lvl="2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marR="0" lvl="3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marR="0" lvl="4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»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sldNum" idx="12"/>
          </p:nvPr>
        </p:nvSpPr>
        <p:spPr>
          <a:xfrm>
            <a:off x="8428038" y="4779963"/>
            <a:ext cx="257175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 pitchFamily="34" charset="0"/>
                <a:ea typeface="Arial" panose="020B0604020202020204" pitchFamily="34" charset="0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>
            <a:spLocks noGrp="1"/>
          </p:cNvSpPr>
          <p:nvPr>
            <p:ph type="title"/>
          </p:nvPr>
        </p:nvSpPr>
        <p:spPr>
          <a:xfrm rot="5400000">
            <a:off x="8031956" y="1710532"/>
            <a:ext cx="3262312" cy="2581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 panose="020B0604020202020204" pitchFamily="34" charset="0"/>
                <a:ea typeface="Arial" panose="020B0604020202020204" pitchFamily="34" charset="0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body" idx="1"/>
          </p:nvPr>
        </p:nvSpPr>
        <p:spPr>
          <a:xfrm rot="5400000">
            <a:off x="2793207" y="-794543"/>
            <a:ext cx="3262312" cy="7591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marR="0" lvl="1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marR="0" lvl="2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marR="0" lvl="3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marR="0" lvl="4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»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sldNum" idx="12"/>
          </p:nvPr>
        </p:nvSpPr>
        <p:spPr>
          <a:xfrm>
            <a:off x="8428038" y="4779963"/>
            <a:ext cx="257175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 pitchFamily="34" charset="0"/>
                <a:ea typeface="Arial" panose="020B0604020202020204" pitchFamily="34" charset="0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只有標題">
  <p:cSld name="6_只有標題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15124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只有標題">
  <p:cSld name="8_只有標題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>
            <a:spLocks noGrp="1"/>
          </p:cNvSpPr>
          <p:nvPr>
            <p:ph type="title"/>
          </p:nvPr>
        </p:nvSpPr>
        <p:spPr>
          <a:xfrm>
            <a:off x="517455" y="489931"/>
            <a:ext cx="8229600" cy="493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90059"/>
              </a:buClr>
              <a:buSzPts val="3600"/>
              <a:buFont typeface="Arial"/>
              <a:buNone/>
              <a:defRPr sz="3600" b="1">
                <a:solidFill>
                  <a:srgbClr val="090059"/>
                </a:solidFill>
                <a:latin typeface="Arial" panose="020B0604020202020204" pitchFamily="34" charset="0"/>
                <a:ea typeface="Arial" panose="020B0604020202020204" pitchFamily="34" charset="0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464551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只有標題">
  <p:cSld name="2_只有標題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9"/>
          <p:cNvSpPr txBox="1">
            <a:spLocks noGrp="1"/>
          </p:cNvSpPr>
          <p:nvPr>
            <p:ph type="title"/>
          </p:nvPr>
        </p:nvSpPr>
        <p:spPr>
          <a:xfrm>
            <a:off x="517455" y="489931"/>
            <a:ext cx="8229600" cy="493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90059"/>
              </a:buClr>
              <a:buSzPts val="3600"/>
              <a:buFont typeface="Arial"/>
              <a:buNone/>
              <a:defRPr sz="3600" b="1">
                <a:solidFill>
                  <a:srgbClr val="090059"/>
                </a:solidFill>
                <a:latin typeface="Arial" panose="020B0604020202020204" pitchFamily="34" charset="0"/>
                <a:ea typeface="Arial" panose="020B0604020202020204" pitchFamily="34" charset="0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type="body" idx="1"/>
          </p:nvPr>
        </p:nvSpPr>
        <p:spPr>
          <a:xfrm>
            <a:off x="517455" y="1457252"/>
            <a:ext cx="8229600" cy="3371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Roboto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。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🢭"/>
              <a:defRPr sz="1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 sz="1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58845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 preserve="1">
  <p:cSld name="1_標題投影片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6000" b="0" i="0" u="none" strike="noStrike" cap="none">
                <a:solidFill>
                  <a:srgbClr val="48DCD5"/>
                </a:solidFill>
                <a:latin typeface="Arial" panose="020B0604020202020204" pitchFamily="34" charset="0"/>
                <a:ea typeface="Arial" panose="020B0604020202020204" pitchFamily="34" charset="0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R="0" lvl="1" algn="ctr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R="0" lvl="2" algn="ctr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R="0" lvl="3" algn="ctr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R="0" lvl="4" algn="ctr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ldNum" idx="12"/>
          </p:nvPr>
        </p:nvSpPr>
        <p:spPr>
          <a:xfrm>
            <a:off x="8428038" y="4779963"/>
            <a:ext cx="257175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 pitchFamily="34" charset="0"/>
                <a:ea typeface="Arial" panose="020B0604020202020204" pitchFamily="34" charset="0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6BC0160F-B2C3-49AF-AA0A-CC91FEAA87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FC6D1DF9-0406-4D93-8E15-72D16679D798}"/>
              </a:ext>
            </a:extLst>
          </p:cNvPr>
          <p:cNvSpPr txBox="1"/>
          <p:nvPr userDrawn="1"/>
        </p:nvSpPr>
        <p:spPr>
          <a:xfrm>
            <a:off x="715879" y="4266425"/>
            <a:ext cx="77122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buFont typeface="Arial"/>
            </a:pPr>
            <a:r>
              <a:rPr lang="en-US" altLang="zh-TW" sz="6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/>
                <a:sym typeface="Arial"/>
              </a:rPr>
              <a:t>Copyright © 2019 QNAP Systems, Inc. All rights reserved. QNAP® and other names of QNAP Products are proprietary marks or registered trademarks of QNAP Systems, Inc. Other products and company names mentioned herein are trademarks of their respective holders.</a:t>
            </a:r>
            <a:endParaRPr lang="zh-TW" altLang="en-US" sz="600" b="1" dirty="0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1040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標題及物件">
  <p:cSld name="6_標題及物件"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9546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4D47643-9A60-45B7-8A14-4BA52C4AE2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43"/>
            <a:ext cx="9143999" cy="5142214"/>
          </a:xfrm>
          <a:prstGeom prst="rect">
            <a:avLst/>
          </a:prstGeom>
        </p:spPr>
      </p:pic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28038" y="4779963"/>
            <a:ext cx="257175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 pitchFamily="34" charset="0"/>
                <a:ea typeface="Arial" panose="020B0604020202020204" pitchFamily="34" charset="0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 preserve="1">
  <p:cSld name="1_空白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4D47643-9A60-45B7-8A14-4BA52C4AE2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31" y="643"/>
            <a:ext cx="9139937" cy="5142214"/>
          </a:xfrm>
          <a:prstGeom prst="rect">
            <a:avLst/>
          </a:prstGeom>
        </p:spPr>
      </p:pic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28038" y="4779963"/>
            <a:ext cx="257175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 pitchFamily="34" charset="0"/>
                <a:ea typeface="Arial" panose="020B0604020202020204" pitchFamily="34" charset="0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627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 preserve="1">
  <p:cSld name="1_空白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4D47643-9A60-45B7-8A14-4BA52C4AE2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31" y="1785"/>
            <a:ext cx="9139937" cy="5139929"/>
          </a:xfrm>
          <a:prstGeom prst="rect">
            <a:avLst/>
          </a:prstGeom>
        </p:spPr>
      </p:pic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28038" y="4779963"/>
            <a:ext cx="257175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 pitchFamily="34" charset="0"/>
                <a:ea typeface="Arial" panose="020B0604020202020204" pitchFamily="34" charset="0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353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 preserve="1">
  <p:cSld name="1_空白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4D47643-9A60-45B7-8A14-4BA52C4AE2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62" y="1785"/>
            <a:ext cx="9135875" cy="5139929"/>
          </a:xfrm>
          <a:prstGeom prst="rect">
            <a:avLst/>
          </a:prstGeom>
        </p:spPr>
      </p:pic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28038" y="4779963"/>
            <a:ext cx="257175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 pitchFamily="34" charset="0"/>
                <a:ea typeface="Arial" panose="020B0604020202020204" pitchFamily="34" charset="0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967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 preserve="1">
  <p:cSld name="1_空白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4D47643-9A60-45B7-8A14-4BA52C4AE2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62" y="1785"/>
            <a:ext cx="9135875" cy="5139928"/>
          </a:xfrm>
          <a:prstGeom prst="rect">
            <a:avLst/>
          </a:prstGeom>
        </p:spPr>
      </p:pic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28038" y="4779963"/>
            <a:ext cx="257175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 pitchFamily="34" charset="0"/>
                <a:ea typeface="Arial" panose="020B0604020202020204" pitchFamily="34" charset="0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130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內容" type="obj">
  <p:cSld name="OBJEC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4687888" y="1609725"/>
            <a:ext cx="6265862" cy="614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 panose="020B0604020202020204" pitchFamily="34" charset="0"/>
                <a:ea typeface="Arial" panose="020B0604020202020204" pitchFamily="34" charset="0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marR="0" lvl="1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marR="0" lvl="2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marR="0" lvl="3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marR="0" lvl="4" indent="-3810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Char char="»"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28038" y="4779963"/>
            <a:ext cx="257175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 pitchFamily="34" charset="0"/>
                <a:ea typeface="Arial" panose="020B0604020202020204" pitchFamily="34" charset="0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000" b="0" i="0" u="none" strike="noStrike" cap="none">
                <a:solidFill>
                  <a:srgbClr val="48DCD5"/>
                </a:solidFill>
                <a:latin typeface="Arial" panose="020B0604020202020204" pitchFamily="34" charset="0"/>
                <a:ea typeface="Arial" panose="020B0604020202020204" pitchFamily="34" charset="0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marR="0" lvl="1" indent="-228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marR="0" lvl="2" indent="-228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marR="0" lvl="3" indent="-228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marR="0" lvl="4" indent="-228600" algn="l" rtl="0"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8428038" y="4779963"/>
            <a:ext cx="257175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 pitchFamily="34" charset="0"/>
                <a:ea typeface="Arial" panose="020B0604020202020204" pitchFamily="34" charset="0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螢幕擷取畫面 的圖片&#10;&#10;自動產生的描述">
            <a:extLst>
              <a:ext uri="{FF2B5EF4-FFF2-40B4-BE49-F238E27FC236}">
                <a16:creationId xmlns:a16="http://schemas.microsoft.com/office/drawing/2014/main" id="{55ED9A4E-79CD-4E70-91EA-00229D5725DB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" y="0"/>
            <a:ext cx="9142223" cy="5143500"/>
          </a:xfrm>
          <a:prstGeom prst="rect">
            <a:avLst/>
          </a:prstGeom>
        </p:spPr>
      </p:pic>
      <p:sp>
        <p:nvSpPr>
          <p:cNvPr id="12" name="Google Shape;12;p1"/>
          <p:cNvSpPr txBox="1">
            <a:spLocks noGrp="1"/>
          </p:cNvSpPr>
          <p:nvPr>
            <p:ph type="title"/>
          </p:nvPr>
        </p:nvSpPr>
        <p:spPr>
          <a:xfrm>
            <a:off x="344488" y="0"/>
            <a:ext cx="8456612" cy="90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sldNum" idx="12"/>
          </p:nvPr>
        </p:nvSpPr>
        <p:spPr>
          <a:xfrm>
            <a:off x="8428038" y="4779963"/>
            <a:ext cx="257175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 panose="020B0604020202020204" pitchFamily="34" charset="0"/>
                <a:ea typeface="Arial" panose="020B0604020202020204" pitchFamily="34" charset="0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737" r:id="rId2"/>
    <p:sldLayoutId id="2147483649" r:id="rId3"/>
    <p:sldLayoutId id="2147483733" r:id="rId4"/>
    <p:sldLayoutId id="2147483734" r:id="rId5"/>
    <p:sldLayoutId id="2147483735" r:id="rId6"/>
    <p:sldLayoutId id="2147483736" r:id="rId7"/>
    <p:sldLayoutId id="2147483650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57" r:id="rId15"/>
    <p:sldLayoutId id="2147483658" r:id="rId16"/>
    <p:sldLayoutId id="2147483729" r:id="rId17"/>
    <p:sldLayoutId id="2147483730" r:id="rId18"/>
    <p:sldLayoutId id="2147483731" r:id="rId19"/>
    <p:sldLayoutId id="2147483732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4000" b="1" i="0" u="none" strike="noStrike" cap="none">
          <a:solidFill>
            <a:schemeClr val="bg1"/>
          </a:solidFill>
          <a:latin typeface="Arial Narrow" panose="020B0606020202030204" pitchFamily="34" charset="0"/>
          <a:ea typeface="微軟正黑體" panose="020B0604030504040204" pitchFamily="34" charset="-12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nuOtGHQXjs0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youtube.com/watch?v=zzEYK4jBMwc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7.png"/><Relationship Id="rId4" Type="http://schemas.openxmlformats.org/officeDocument/2006/relationships/image" Target="../media/image5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1.jpe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microsoft.com/office/2007/relationships/hdphoto" Target="../media/hdphoto1.wdp"/><Relationship Id="rId11" Type="http://schemas.openxmlformats.org/officeDocument/2006/relationships/image" Target="../media/image29.png"/><Relationship Id="rId5" Type="http://schemas.openxmlformats.org/officeDocument/2006/relationships/image" Target="../media/image24.png"/><Relationship Id="rId10" Type="http://schemas.openxmlformats.org/officeDocument/2006/relationships/image" Target="../media/image28.png"/><Relationship Id="rId4" Type="http://schemas.openxmlformats.org/officeDocument/2006/relationships/image" Target="../media/image23.png"/><Relationship Id="rId9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422;p85">
            <a:extLst>
              <a:ext uri="{FF2B5EF4-FFF2-40B4-BE49-F238E27FC236}">
                <a16:creationId xmlns:a16="http://schemas.microsoft.com/office/drawing/2014/main" id="{92878686-C524-4981-8095-88B934B32272}"/>
              </a:ext>
            </a:extLst>
          </p:cNvPr>
          <p:cNvSpPr txBox="1">
            <a:spLocks/>
          </p:cNvSpPr>
          <p:nvPr/>
        </p:nvSpPr>
        <p:spPr>
          <a:xfrm>
            <a:off x="376031" y="8442"/>
            <a:ext cx="8415544" cy="899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0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090059"/>
              </a:buClr>
              <a:buSzPts val="3600"/>
            </a:pPr>
            <a:r>
              <a:rPr lang="en-US" altLang="zh-TW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QIoT</a:t>
            </a:r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 Suite - OPC UA Data Flow</a:t>
            </a:r>
            <a:endParaRPr lang="zh-TW" alt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sym typeface="Roboto Light"/>
            </a:endParaRP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D7B28A7E-5EA3-4834-976A-F84E75BAD0F3}"/>
              </a:ext>
            </a:extLst>
          </p:cNvPr>
          <p:cNvSpPr/>
          <p:nvPr/>
        </p:nvSpPr>
        <p:spPr>
          <a:xfrm>
            <a:off x="1342612" y="1061644"/>
            <a:ext cx="1666822" cy="752524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buClr>
                <a:srgbClr val="3F6696"/>
              </a:buClr>
            </a:pPr>
            <a:r>
              <a:rPr lang="en-US" altLang="zh-TW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ERP</a:t>
            </a:r>
            <a:endParaRPr lang="zh-TW" altLang="en-US" sz="1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437A2569-57F9-4A5B-AD43-79CB1A2FCD4A}"/>
              </a:ext>
            </a:extLst>
          </p:cNvPr>
          <p:cNvSpPr/>
          <p:nvPr/>
        </p:nvSpPr>
        <p:spPr>
          <a:xfrm>
            <a:off x="1418811" y="1416143"/>
            <a:ext cx="1523947" cy="344056"/>
          </a:xfrm>
          <a:prstGeom prst="round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OPC UA Client</a:t>
            </a: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54D2BB2B-B9A6-49C8-834A-27516E08CB25}"/>
              </a:ext>
            </a:extLst>
          </p:cNvPr>
          <p:cNvSpPr/>
          <p:nvPr/>
        </p:nvSpPr>
        <p:spPr>
          <a:xfrm>
            <a:off x="3166622" y="1061644"/>
            <a:ext cx="1666822" cy="752524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buClr>
                <a:srgbClr val="3F6696"/>
              </a:buClr>
            </a:pPr>
            <a:r>
              <a:rPr lang="en-US" altLang="zh-TW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SCADA</a:t>
            </a:r>
            <a:endParaRPr lang="zh-TW" altLang="en-US" sz="1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A273E0EB-E384-47BC-8B5E-25037598AA9D}"/>
              </a:ext>
            </a:extLst>
          </p:cNvPr>
          <p:cNvSpPr/>
          <p:nvPr/>
        </p:nvSpPr>
        <p:spPr>
          <a:xfrm>
            <a:off x="3242821" y="1416143"/>
            <a:ext cx="1523947" cy="344056"/>
          </a:xfrm>
          <a:prstGeom prst="round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OPC UA</a:t>
            </a:r>
            <a:r>
              <a:rPr lang="zh-TW" altLang="en-US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 </a:t>
            </a:r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Client</a:t>
            </a: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7325B4C3-9612-47CD-AEB5-CCA50A37797D}"/>
              </a:ext>
            </a:extLst>
          </p:cNvPr>
          <p:cNvSpPr/>
          <p:nvPr/>
        </p:nvSpPr>
        <p:spPr>
          <a:xfrm>
            <a:off x="4990632" y="1061644"/>
            <a:ext cx="1666822" cy="752524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buClr>
                <a:srgbClr val="3F6696"/>
              </a:buClr>
            </a:pPr>
            <a:r>
              <a:rPr lang="en-US" altLang="zh-TW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MES</a:t>
            </a:r>
            <a:endParaRPr lang="zh-TW" altLang="en-US" sz="1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0C237B01-431E-4FD5-9B82-BF7564EBFCF7}"/>
              </a:ext>
            </a:extLst>
          </p:cNvPr>
          <p:cNvSpPr/>
          <p:nvPr/>
        </p:nvSpPr>
        <p:spPr>
          <a:xfrm>
            <a:off x="5066831" y="1416143"/>
            <a:ext cx="1523947" cy="344056"/>
          </a:xfrm>
          <a:prstGeom prst="round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OPC UA</a:t>
            </a:r>
            <a:r>
              <a:rPr lang="zh-TW" altLang="en-US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 </a:t>
            </a:r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Client</a:t>
            </a: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8E3344E3-BEC2-45A4-9896-728172175761}"/>
              </a:ext>
            </a:extLst>
          </p:cNvPr>
          <p:cNvSpPr/>
          <p:nvPr/>
        </p:nvSpPr>
        <p:spPr>
          <a:xfrm>
            <a:off x="3055699" y="2613316"/>
            <a:ext cx="1890686" cy="589332"/>
          </a:xfrm>
          <a:prstGeom prst="roundRect">
            <a:avLst>
              <a:gd name="adj" fmla="val 0"/>
            </a:avLst>
          </a:prstGeom>
          <a:gradFill>
            <a:gsLst>
              <a:gs pos="50000">
                <a:srgbClr val="09E0FA"/>
              </a:gs>
              <a:gs pos="10000">
                <a:srgbClr val="26136D"/>
              </a:gs>
              <a:gs pos="90000">
                <a:srgbClr val="26136C"/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TW" sz="2000" b="1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Roboto Black"/>
              </a:rPr>
              <a:t>QIoT</a:t>
            </a:r>
            <a:r>
              <a:rPr lang="en-US" altLang="zh-TW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Roboto Black"/>
              </a:rPr>
              <a:t> </a:t>
            </a:r>
            <a:r>
              <a:rPr lang="en-US" altLang="zh-TW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Roboto Light"/>
              </a:rPr>
              <a:t>Suite</a:t>
            </a:r>
            <a:endParaRPr lang="zh-TW" altLang="en-U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95ABE4A3-45F1-4814-88B8-16B33587C4AD}"/>
              </a:ext>
            </a:extLst>
          </p:cNvPr>
          <p:cNvSpPr/>
          <p:nvPr/>
        </p:nvSpPr>
        <p:spPr>
          <a:xfrm>
            <a:off x="3055698" y="2240288"/>
            <a:ext cx="1890686" cy="369986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OPC UA</a:t>
            </a:r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 </a:t>
            </a: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Server</a:t>
            </a:r>
            <a:endParaRPr lang="zh-TW" altLang="en-US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09078B8C-0E70-4A49-8E85-43F5DE8C2279}"/>
              </a:ext>
            </a:extLst>
          </p:cNvPr>
          <p:cNvSpPr/>
          <p:nvPr/>
        </p:nvSpPr>
        <p:spPr>
          <a:xfrm>
            <a:off x="3055698" y="3202648"/>
            <a:ext cx="1890686" cy="373728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OPC UA</a:t>
            </a:r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 </a:t>
            </a: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Client</a:t>
            </a:r>
            <a:endParaRPr lang="zh-TW" altLang="en-US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E3B66151-884F-4748-ACC5-0AF6E914DE8F}"/>
              </a:ext>
            </a:extLst>
          </p:cNvPr>
          <p:cNvSpPr/>
          <p:nvPr/>
        </p:nvSpPr>
        <p:spPr>
          <a:xfrm>
            <a:off x="200884" y="3988472"/>
            <a:ext cx="1481057" cy="507304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OPC</a:t>
            </a:r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 </a:t>
            </a: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UA Server</a:t>
            </a:r>
          </a:p>
          <a:p>
            <a:pPr algn="ctr">
              <a:buClr>
                <a:srgbClr val="3F6696"/>
              </a:buClr>
            </a:pPr>
            <a:r>
              <a:rPr lang="en-US" altLang="zh-TW"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Vendor</a:t>
            </a:r>
            <a:r>
              <a:rPr lang="zh-TW" altLang="en-US"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 </a:t>
            </a:r>
            <a:r>
              <a:rPr lang="en-US" altLang="zh-TW"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1</a:t>
            </a:r>
            <a:endParaRPr lang="zh-TW" altLang="en-US" sz="12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4DD513B6-ACF3-4ACA-BD63-662CDBE55BBE}"/>
              </a:ext>
            </a:extLst>
          </p:cNvPr>
          <p:cNvSpPr/>
          <p:nvPr/>
        </p:nvSpPr>
        <p:spPr>
          <a:xfrm>
            <a:off x="1729620" y="3988472"/>
            <a:ext cx="1481057" cy="507304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OPC</a:t>
            </a:r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 </a:t>
            </a: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UA</a:t>
            </a:r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 </a:t>
            </a: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Server</a:t>
            </a:r>
          </a:p>
          <a:p>
            <a:pPr algn="ctr">
              <a:buClr>
                <a:srgbClr val="3F6696"/>
              </a:buClr>
            </a:pPr>
            <a:r>
              <a:rPr lang="en-US" altLang="zh-TW"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Vendor</a:t>
            </a:r>
            <a:r>
              <a:rPr lang="zh-TW" altLang="en-US"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 </a:t>
            </a:r>
            <a:r>
              <a:rPr lang="en-US" altLang="zh-TW"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2</a:t>
            </a:r>
            <a:endParaRPr lang="zh-TW" altLang="en-US" sz="12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846866C0-6297-40FE-A87F-E2933941E8E8}"/>
              </a:ext>
            </a:extLst>
          </p:cNvPr>
          <p:cNvSpPr/>
          <p:nvPr/>
        </p:nvSpPr>
        <p:spPr>
          <a:xfrm>
            <a:off x="3258355" y="3988472"/>
            <a:ext cx="1481057" cy="507304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OPC</a:t>
            </a:r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 </a:t>
            </a: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UA</a:t>
            </a:r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 </a:t>
            </a: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Server</a:t>
            </a:r>
          </a:p>
          <a:p>
            <a:pPr algn="ctr">
              <a:buClr>
                <a:srgbClr val="3F6696"/>
              </a:buClr>
            </a:pPr>
            <a:r>
              <a:rPr lang="en-US" altLang="zh-TW"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Vendor</a:t>
            </a:r>
            <a:r>
              <a:rPr lang="zh-TW" altLang="en-US"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 </a:t>
            </a:r>
            <a:r>
              <a:rPr lang="en-US" altLang="zh-TW"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3</a:t>
            </a:r>
            <a:endParaRPr lang="zh-TW" altLang="en-US" sz="12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3197919A-CBAF-4273-A665-6128D66065A7}"/>
              </a:ext>
            </a:extLst>
          </p:cNvPr>
          <p:cNvSpPr/>
          <p:nvPr/>
        </p:nvSpPr>
        <p:spPr>
          <a:xfrm>
            <a:off x="4787090" y="3988472"/>
            <a:ext cx="1481057" cy="507304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OPC</a:t>
            </a:r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 </a:t>
            </a: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UA</a:t>
            </a:r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 </a:t>
            </a: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Server</a:t>
            </a:r>
          </a:p>
          <a:p>
            <a:pPr algn="ctr">
              <a:buClr>
                <a:srgbClr val="3F6696"/>
              </a:buClr>
            </a:pPr>
            <a:r>
              <a:rPr lang="en-US" altLang="zh-TW"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Vendor</a:t>
            </a:r>
            <a:r>
              <a:rPr lang="zh-TW" altLang="en-US"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 </a:t>
            </a:r>
            <a:r>
              <a:rPr lang="en-US" altLang="zh-TW"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4</a:t>
            </a:r>
            <a:endParaRPr lang="zh-TW" altLang="en-US" sz="12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C86BE91C-DEBF-4931-B599-F0B57F8CD7C1}"/>
              </a:ext>
            </a:extLst>
          </p:cNvPr>
          <p:cNvSpPr/>
          <p:nvPr/>
        </p:nvSpPr>
        <p:spPr>
          <a:xfrm>
            <a:off x="6315825" y="3988472"/>
            <a:ext cx="1481057" cy="507304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OPC</a:t>
            </a:r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 </a:t>
            </a: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UA</a:t>
            </a:r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 </a:t>
            </a: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Server</a:t>
            </a:r>
          </a:p>
          <a:p>
            <a:pPr algn="ctr">
              <a:buClr>
                <a:srgbClr val="3F6696"/>
              </a:buClr>
            </a:pPr>
            <a:r>
              <a:rPr lang="en-US" altLang="zh-TW"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Vendor</a:t>
            </a:r>
            <a:r>
              <a:rPr lang="zh-TW" altLang="en-US"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 </a:t>
            </a:r>
            <a:r>
              <a:rPr lang="en-US" altLang="zh-TW"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5</a:t>
            </a:r>
            <a:endParaRPr lang="zh-TW" altLang="en-US" sz="12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1186D13A-CFDA-41BE-9369-BA88AA772A1C}"/>
              </a:ext>
            </a:extLst>
          </p:cNvPr>
          <p:cNvGrpSpPr/>
          <p:nvPr/>
        </p:nvGrpSpPr>
        <p:grpSpPr>
          <a:xfrm>
            <a:off x="719929" y="2566863"/>
            <a:ext cx="2057374" cy="676275"/>
            <a:chOff x="866801" y="2513927"/>
            <a:chExt cx="2057374" cy="676275"/>
          </a:xfrm>
        </p:grpSpPr>
        <p:sp>
          <p:nvSpPr>
            <p:cNvPr id="4" name="橢圓 3">
              <a:extLst>
                <a:ext uri="{FF2B5EF4-FFF2-40B4-BE49-F238E27FC236}">
                  <a16:creationId xmlns:a16="http://schemas.microsoft.com/office/drawing/2014/main" id="{9B9EE01D-AACF-4D06-8C77-93BFB6D37059}"/>
                </a:ext>
              </a:extLst>
            </p:cNvPr>
            <p:cNvSpPr/>
            <p:nvPr/>
          </p:nvSpPr>
          <p:spPr>
            <a:xfrm>
              <a:off x="866801" y="2513927"/>
              <a:ext cx="676275" cy="676275"/>
            </a:xfrm>
            <a:prstGeom prst="ellipse">
              <a:avLst/>
            </a:prstGeom>
            <a:solidFill>
              <a:srgbClr val="00B05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buClr>
                  <a:srgbClr val="3F6696"/>
                </a:buClr>
              </a:pPr>
              <a:endPara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endParaRPr>
            </a:p>
          </p:txBody>
        </p:sp>
        <p:sp>
          <p:nvSpPr>
            <p:cNvPr id="26" name="矩形: 圓角 25">
              <a:extLst>
                <a:ext uri="{FF2B5EF4-FFF2-40B4-BE49-F238E27FC236}">
                  <a16:creationId xmlns:a16="http://schemas.microsoft.com/office/drawing/2014/main" id="{47DD34E4-754F-4157-8767-652420D358D7}"/>
                </a:ext>
              </a:extLst>
            </p:cNvPr>
            <p:cNvSpPr/>
            <p:nvPr/>
          </p:nvSpPr>
          <p:spPr>
            <a:xfrm>
              <a:off x="1333551" y="2568615"/>
              <a:ext cx="1590624" cy="583529"/>
            </a:xfrm>
            <a:prstGeom prst="roundRect">
              <a:avLst>
                <a:gd name="adj" fmla="val 0"/>
              </a:avLst>
            </a:prstGeom>
            <a:solidFill>
              <a:srgbClr val="00B05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>
                <a:buClr>
                  <a:srgbClr val="3F6696"/>
                </a:buClr>
              </a:pPr>
              <a:r>
                <a:rPr lang="en-US" altLang="zh-TW" sz="16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</a:rPr>
                <a:t>Rules Engine</a:t>
              </a:r>
              <a:endParaRPr lang="zh-TW" altLang="en-US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endParaRPr>
            </a:p>
          </p:txBody>
        </p:sp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283D4875-4D25-4BA1-8C5A-2EC42B7184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36104" y="2579970"/>
              <a:ext cx="550750" cy="564800"/>
            </a:xfrm>
            <a:prstGeom prst="rect">
              <a:avLst/>
            </a:prstGeom>
            <a:effectLst>
              <a:glow rad="63500">
                <a:schemeClr val="accent4">
                  <a:satMod val="175000"/>
                  <a:alpha val="40000"/>
                </a:schemeClr>
              </a:glow>
            </a:effectLst>
          </p:spPr>
        </p:pic>
      </p:grpSp>
      <p:grpSp>
        <p:nvGrpSpPr>
          <p:cNvPr id="5" name="群組 4">
            <a:extLst>
              <a:ext uri="{FF2B5EF4-FFF2-40B4-BE49-F238E27FC236}">
                <a16:creationId xmlns:a16="http://schemas.microsoft.com/office/drawing/2014/main" id="{16DF128F-561B-415D-981F-8DECDD0D1C67}"/>
              </a:ext>
            </a:extLst>
          </p:cNvPr>
          <p:cNvGrpSpPr/>
          <p:nvPr/>
        </p:nvGrpSpPr>
        <p:grpSpPr>
          <a:xfrm>
            <a:off x="5217871" y="2566863"/>
            <a:ext cx="1671509" cy="676275"/>
            <a:chOff x="5567491" y="2513927"/>
            <a:chExt cx="1671509" cy="676275"/>
          </a:xfrm>
        </p:grpSpPr>
        <p:sp>
          <p:nvSpPr>
            <p:cNvPr id="29" name="橢圓 28">
              <a:extLst>
                <a:ext uri="{FF2B5EF4-FFF2-40B4-BE49-F238E27FC236}">
                  <a16:creationId xmlns:a16="http://schemas.microsoft.com/office/drawing/2014/main" id="{CECE26C7-687C-408C-8001-0D0D3B25AD64}"/>
                </a:ext>
              </a:extLst>
            </p:cNvPr>
            <p:cNvSpPr/>
            <p:nvPr/>
          </p:nvSpPr>
          <p:spPr>
            <a:xfrm>
              <a:off x="5567491" y="2513927"/>
              <a:ext cx="676275" cy="676275"/>
            </a:xfrm>
            <a:prstGeom prst="ellipse">
              <a:avLst/>
            </a:prstGeom>
            <a:solidFill>
              <a:srgbClr val="7030A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buClr>
                  <a:srgbClr val="3F6696"/>
                </a:buClr>
              </a:pPr>
              <a:endPara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endParaRPr>
            </a:p>
          </p:txBody>
        </p:sp>
        <p:sp>
          <p:nvSpPr>
            <p:cNvPr id="30" name="矩形: 圓角 29">
              <a:extLst>
                <a:ext uri="{FF2B5EF4-FFF2-40B4-BE49-F238E27FC236}">
                  <a16:creationId xmlns:a16="http://schemas.microsoft.com/office/drawing/2014/main" id="{1CC1B5FD-CC28-480A-A102-4B9C59214647}"/>
                </a:ext>
              </a:extLst>
            </p:cNvPr>
            <p:cNvSpPr/>
            <p:nvPr/>
          </p:nvSpPr>
          <p:spPr>
            <a:xfrm>
              <a:off x="6034241" y="2568615"/>
              <a:ext cx="1204759" cy="583529"/>
            </a:xfrm>
            <a:prstGeom prst="roundRect">
              <a:avLst>
                <a:gd name="adj" fmla="val 0"/>
              </a:avLst>
            </a:prstGeom>
            <a:solidFill>
              <a:srgbClr val="7030A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>
                <a:buClr>
                  <a:srgbClr val="3F6696"/>
                </a:buClr>
              </a:pPr>
              <a:r>
                <a:rPr lang="en-US" altLang="zh-TW" sz="16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</a:rPr>
                <a:t>Database</a:t>
              </a:r>
              <a:endParaRPr lang="zh-TW" altLang="en-US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endParaRPr>
            </a:p>
          </p:txBody>
        </p:sp>
        <p:pic>
          <p:nvPicPr>
            <p:cNvPr id="31" name="圖片 30">
              <a:extLst>
                <a:ext uri="{FF2B5EF4-FFF2-40B4-BE49-F238E27FC236}">
                  <a16:creationId xmlns:a16="http://schemas.microsoft.com/office/drawing/2014/main" id="{77FF9914-880B-4184-9DA6-8872ED8B36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13867"/>
            <a:stretch/>
          </p:blipFill>
          <p:spPr>
            <a:xfrm>
              <a:off x="5636794" y="2579970"/>
              <a:ext cx="550750" cy="564800"/>
            </a:xfrm>
            <a:prstGeom prst="rect">
              <a:avLst/>
            </a:prstGeom>
            <a:effectLst>
              <a:glow rad="63500">
                <a:schemeClr val="accent4">
                  <a:satMod val="175000"/>
                  <a:alpha val="40000"/>
                </a:schemeClr>
              </a:glow>
            </a:effectLst>
          </p:spPr>
        </p:pic>
      </p:grpSp>
      <p:cxnSp>
        <p:nvCxnSpPr>
          <p:cNvPr id="40" name="直線接點 39">
            <a:extLst>
              <a:ext uri="{FF2B5EF4-FFF2-40B4-BE49-F238E27FC236}">
                <a16:creationId xmlns:a16="http://schemas.microsoft.com/office/drawing/2014/main" id="{9C33E457-9CE6-43EF-B44C-2DB9B5A79CE1}"/>
              </a:ext>
            </a:extLst>
          </p:cNvPr>
          <p:cNvCxnSpPr>
            <a:cxnSpLocks/>
            <a:endCxn id="13" idx="1"/>
          </p:cNvCxnSpPr>
          <p:nvPr/>
        </p:nvCxnSpPr>
        <p:spPr>
          <a:xfrm flipV="1">
            <a:off x="2777303" y="2907982"/>
            <a:ext cx="278396" cy="533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接點 42">
            <a:extLst>
              <a:ext uri="{FF2B5EF4-FFF2-40B4-BE49-F238E27FC236}">
                <a16:creationId xmlns:a16="http://schemas.microsoft.com/office/drawing/2014/main" id="{2B5192AC-A594-4761-82A1-81959F8FAF7F}"/>
              </a:ext>
            </a:extLst>
          </p:cNvPr>
          <p:cNvCxnSpPr>
            <a:cxnSpLocks/>
            <a:stCxn id="13" idx="3"/>
          </p:cNvCxnSpPr>
          <p:nvPr/>
        </p:nvCxnSpPr>
        <p:spPr>
          <a:xfrm flipV="1">
            <a:off x="4946385" y="2905001"/>
            <a:ext cx="271486" cy="2981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群組 49">
            <a:extLst>
              <a:ext uri="{FF2B5EF4-FFF2-40B4-BE49-F238E27FC236}">
                <a16:creationId xmlns:a16="http://schemas.microsoft.com/office/drawing/2014/main" id="{A9C0D4CB-E8EF-4A3C-B52B-1C5466EAB8D5}"/>
              </a:ext>
            </a:extLst>
          </p:cNvPr>
          <p:cNvGrpSpPr/>
          <p:nvPr/>
        </p:nvGrpSpPr>
        <p:grpSpPr>
          <a:xfrm>
            <a:off x="2220271" y="1814168"/>
            <a:ext cx="3617653" cy="426120"/>
            <a:chOff x="2484061" y="1814168"/>
            <a:chExt cx="3617653" cy="426120"/>
          </a:xfrm>
        </p:grpSpPr>
        <p:cxnSp>
          <p:nvCxnSpPr>
            <p:cNvPr id="32" name="直線接點 31">
              <a:extLst>
                <a:ext uri="{FF2B5EF4-FFF2-40B4-BE49-F238E27FC236}">
                  <a16:creationId xmlns:a16="http://schemas.microsoft.com/office/drawing/2014/main" id="{0BDB2893-250B-4F9C-B346-18AFD6F5CC29}"/>
                </a:ext>
              </a:extLst>
            </p:cNvPr>
            <p:cNvCxnSpPr>
              <a:stCxn id="9" idx="2"/>
              <a:endCxn id="14" idx="0"/>
            </p:cNvCxnSpPr>
            <p:nvPr/>
          </p:nvCxnSpPr>
          <p:spPr>
            <a:xfrm>
              <a:off x="4274456" y="1814168"/>
              <a:ext cx="1008" cy="4261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線接點 45">
              <a:extLst>
                <a:ext uri="{FF2B5EF4-FFF2-40B4-BE49-F238E27FC236}">
                  <a16:creationId xmlns:a16="http://schemas.microsoft.com/office/drawing/2014/main" id="{501AD8DC-A18F-4DAC-859B-6E846C7DE49D}"/>
                </a:ext>
              </a:extLst>
            </p:cNvPr>
            <p:cNvCxnSpPr>
              <a:cxnSpLocks/>
            </p:cNvCxnSpPr>
            <p:nvPr/>
          </p:nvCxnSpPr>
          <p:spPr>
            <a:xfrm>
              <a:off x="2484061" y="1814168"/>
              <a:ext cx="0" cy="20141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線接點 47">
              <a:extLst>
                <a:ext uri="{FF2B5EF4-FFF2-40B4-BE49-F238E27FC236}">
                  <a16:creationId xmlns:a16="http://schemas.microsoft.com/office/drawing/2014/main" id="{63AF2AE6-06FF-4B14-9A36-32D000D4A65D}"/>
                </a:ext>
              </a:extLst>
            </p:cNvPr>
            <p:cNvCxnSpPr>
              <a:cxnSpLocks/>
            </p:cNvCxnSpPr>
            <p:nvPr/>
          </p:nvCxnSpPr>
          <p:spPr>
            <a:xfrm>
              <a:off x="6101714" y="1814168"/>
              <a:ext cx="0" cy="20141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接點 44">
              <a:extLst>
                <a:ext uri="{FF2B5EF4-FFF2-40B4-BE49-F238E27FC236}">
                  <a16:creationId xmlns:a16="http://schemas.microsoft.com/office/drawing/2014/main" id="{DBC1D0D4-74B2-45D4-8791-3B675D5E1A1A}"/>
                </a:ext>
              </a:extLst>
            </p:cNvPr>
            <p:cNvCxnSpPr>
              <a:cxnSpLocks/>
            </p:cNvCxnSpPr>
            <p:nvPr/>
          </p:nvCxnSpPr>
          <p:spPr>
            <a:xfrm>
              <a:off x="2484061" y="2015579"/>
              <a:ext cx="3617653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2" name="群組 511">
            <a:extLst>
              <a:ext uri="{FF2B5EF4-FFF2-40B4-BE49-F238E27FC236}">
                <a16:creationId xmlns:a16="http://schemas.microsoft.com/office/drawing/2014/main" id="{ADF99B83-0E54-45AE-8DD3-AE51DEA40AB0}"/>
              </a:ext>
            </a:extLst>
          </p:cNvPr>
          <p:cNvGrpSpPr/>
          <p:nvPr/>
        </p:nvGrpSpPr>
        <p:grpSpPr>
          <a:xfrm>
            <a:off x="989092" y="3576376"/>
            <a:ext cx="6083811" cy="412096"/>
            <a:chOff x="989092" y="3576376"/>
            <a:chExt cx="6083811" cy="412096"/>
          </a:xfrm>
        </p:grpSpPr>
        <p:cxnSp>
          <p:nvCxnSpPr>
            <p:cNvPr id="54" name="直線接點 53">
              <a:extLst>
                <a:ext uri="{FF2B5EF4-FFF2-40B4-BE49-F238E27FC236}">
                  <a16:creationId xmlns:a16="http://schemas.microsoft.com/office/drawing/2014/main" id="{7B25229F-59C9-4B51-B3BC-57ED7EA5CA63}"/>
                </a:ext>
              </a:extLst>
            </p:cNvPr>
            <p:cNvCxnSpPr>
              <a:cxnSpLocks/>
            </p:cNvCxnSpPr>
            <p:nvPr/>
          </p:nvCxnSpPr>
          <p:spPr>
            <a:xfrm>
              <a:off x="989092" y="3816088"/>
              <a:ext cx="608381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6" name="群組 55">
              <a:extLst>
                <a:ext uri="{FF2B5EF4-FFF2-40B4-BE49-F238E27FC236}">
                  <a16:creationId xmlns:a16="http://schemas.microsoft.com/office/drawing/2014/main" id="{D1A113F8-A82C-4984-A2C1-8B58909EDE64}"/>
                </a:ext>
              </a:extLst>
            </p:cNvPr>
            <p:cNvGrpSpPr/>
            <p:nvPr/>
          </p:nvGrpSpPr>
          <p:grpSpPr>
            <a:xfrm>
              <a:off x="989092" y="3576376"/>
              <a:ext cx="6083811" cy="412096"/>
              <a:chOff x="1252882" y="3576376"/>
              <a:chExt cx="6083811" cy="412096"/>
            </a:xfrm>
          </p:grpSpPr>
          <p:cxnSp>
            <p:nvCxnSpPr>
              <p:cNvPr id="37" name="直線接點 36">
                <a:extLst>
                  <a:ext uri="{FF2B5EF4-FFF2-40B4-BE49-F238E27FC236}">
                    <a16:creationId xmlns:a16="http://schemas.microsoft.com/office/drawing/2014/main" id="{49F3D60C-3C90-4EFA-A5DF-8A64EA184134}"/>
                  </a:ext>
                </a:extLst>
              </p:cNvPr>
              <p:cNvCxnSpPr>
                <a:cxnSpLocks/>
                <a:stCxn id="15" idx="2"/>
                <a:endCxn id="23" idx="0"/>
              </p:cNvCxnSpPr>
              <p:nvPr/>
            </p:nvCxnSpPr>
            <p:spPr>
              <a:xfrm flipH="1">
                <a:off x="4273307" y="3576376"/>
                <a:ext cx="2157" cy="41209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線接點 54">
                <a:extLst>
                  <a:ext uri="{FF2B5EF4-FFF2-40B4-BE49-F238E27FC236}">
                    <a16:creationId xmlns:a16="http://schemas.microsoft.com/office/drawing/2014/main" id="{3231CAC3-2350-4C42-85A1-9AD2639EC15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52882" y="3810532"/>
                <a:ext cx="1" cy="17794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線接點 56">
                <a:extLst>
                  <a:ext uri="{FF2B5EF4-FFF2-40B4-BE49-F238E27FC236}">
                    <a16:creationId xmlns:a16="http://schemas.microsoft.com/office/drawing/2014/main" id="{1C276FC1-08FA-4436-84BB-5756B5D95E1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336692" y="3810532"/>
                <a:ext cx="1" cy="17794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線接點 57">
                <a:extLst>
                  <a:ext uri="{FF2B5EF4-FFF2-40B4-BE49-F238E27FC236}">
                    <a16:creationId xmlns:a16="http://schemas.microsoft.com/office/drawing/2014/main" id="{8C1680AA-8811-49A1-9621-D2F659C6D3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60279" y="3810532"/>
                <a:ext cx="1" cy="17794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線接點 58">
                <a:extLst>
                  <a:ext uri="{FF2B5EF4-FFF2-40B4-BE49-F238E27FC236}">
                    <a16:creationId xmlns:a16="http://schemas.microsoft.com/office/drawing/2014/main" id="{8C20A020-1E11-41F8-9655-EC32FABE81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02808" y="3810532"/>
                <a:ext cx="1" cy="17794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78F6C5F-A7FA-4872-97E4-0F9450624221}"/>
              </a:ext>
            </a:extLst>
          </p:cNvPr>
          <p:cNvSpPr txBox="1"/>
          <p:nvPr/>
        </p:nvSpPr>
        <p:spPr>
          <a:xfrm>
            <a:off x="3990671" y="2007285"/>
            <a:ext cx="8783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100">
                <a:latin typeface="Arial" panose="020B0604020202020204" pitchFamily="34" charset="0"/>
              </a:rPr>
              <a:t>OPC UA</a:t>
            </a:r>
            <a:endParaRPr lang="zh-TW" altLang="en-US" sz="1100">
              <a:latin typeface="Arial" panose="020B0604020202020204" pitchFamily="34" charset="0"/>
            </a:endParaRPr>
          </a:p>
        </p:txBody>
      </p:sp>
      <p:sp>
        <p:nvSpPr>
          <p:cNvPr id="64" name="文字方塊 63">
            <a:extLst>
              <a:ext uri="{FF2B5EF4-FFF2-40B4-BE49-F238E27FC236}">
                <a16:creationId xmlns:a16="http://schemas.microsoft.com/office/drawing/2014/main" id="{CF1DD97D-45E4-46DC-AB05-491BB74ABCFD}"/>
              </a:ext>
            </a:extLst>
          </p:cNvPr>
          <p:cNvSpPr txBox="1"/>
          <p:nvPr/>
        </p:nvSpPr>
        <p:spPr>
          <a:xfrm>
            <a:off x="3990671" y="3571172"/>
            <a:ext cx="8783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100">
                <a:latin typeface="Arial" panose="020B0604020202020204" pitchFamily="34" charset="0"/>
              </a:rPr>
              <a:t>OPC UA</a:t>
            </a:r>
            <a:endParaRPr lang="zh-TW" altLang="en-US" sz="1100">
              <a:latin typeface="Arial" panose="020B0604020202020204" pitchFamily="34" charset="0"/>
            </a:endParaRPr>
          </a:p>
        </p:txBody>
      </p:sp>
      <p:sp>
        <p:nvSpPr>
          <p:cNvPr id="61" name="語音泡泡: 矩形 60">
            <a:extLst>
              <a:ext uri="{FF2B5EF4-FFF2-40B4-BE49-F238E27FC236}">
                <a16:creationId xmlns:a16="http://schemas.microsoft.com/office/drawing/2014/main" id="{2C307A01-AC6F-43F7-8EE7-CC2CC10F601B}"/>
              </a:ext>
            </a:extLst>
          </p:cNvPr>
          <p:cNvSpPr/>
          <p:nvPr/>
        </p:nvSpPr>
        <p:spPr>
          <a:xfrm>
            <a:off x="6806816" y="1061644"/>
            <a:ext cx="1732885" cy="1394888"/>
          </a:xfrm>
          <a:prstGeom prst="wedgeRectCallout">
            <a:avLst>
              <a:gd name="adj1" fmla="val -111809"/>
              <a:gd name="adj2" fmla="val 42837"/>
            </a:avLst>
          </a:prstGeom>
          <a:gradFill>
            <a:gsLst>
              <a:gs pos="50000">
                <a:srgbClr val="4021BA"/>
              </a:gs>
              <a:gs pos="0">
                <a:srgbClr val="26136D"/>
              </a:gs>
              <a:gs pos="100000">
                <a:srgbClr val="26136C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5113" lvl="0" indent="-180975">
              <a:buClrTx/>
              <a:buSzPct val="100000"/>
              <a:buChar char="●"/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Rules Engine</a:t>
            </a:r>
          </a:p>
          <a:p>
            <a:pPr marL="265113" lvl="0" indent="-180975">
              <a:buClrTx/>
              <a:buSzPct val="100000"/>
              <a:buChar char="●"/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Database</a:t>
            </a:r>
          </a:p>
          <a:p>
            <a:pPr marL="265113" lvl="0" indent="-180975">
              <a:buClrTx/>
              <a:buSzPct val="100000"/>
              <a:buChar char="●"/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Data Centralized</a:t>
            </a:r>
          </a:p>
          <a:p>
            <a:pPr marL="265113" lvl="0" indent="-180975">
              <a:buClrTx/>
              <a:buSzPct val="100000"/>
              <a:buChar char="●"/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Value Mapping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92"/>
          <p:cNvSpPr txBox="1"/>
          <p:nvPr/>
        </p:nvSpPr>
        <p:spPr>
          <a:xfrm>
            <a:off x="2592505" y="1421946"/>
            <a:ext cx="1790400" cy="357636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buClr>
                <a:srgbClr val="3F6696"/>
              </a:buClr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>
                <a:latin typeface="Arial" panose="020B0604020202020204" pitchFamily="34" charset="0"/>
              </a:rPr>
              <a:t>SCADA</a:t>
            </a:r>
            <a:r>
              <a:rPr lang="zh-TW" altLang="en-US">
                <a:latin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</a:rPr>
              <a:t>1</a:t>
            </a:r>
            <a:endParaRPr>
              <a:latin typeface="Arial" panose="020B0604020202020204" pitchFamily="34" charset="0"/>
            </a:endParaRPr>
          </a:p>
        </p:txBody>
      </p:sp>
      <p:sp>
        <p:nvSpPr>
          <p:cNvPr id="528" name="Google Shape;528;p92"/>
          <p:cNvSpPr txBox="1"/>
          <p:nvPr/>
        </p:nvSpPr>
        <p:spPr>
          <a:xfrm>
            <a:off x="478669" y="2988206"/>
            <a:ext cx="1790400" cy="571504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rgbClr val="3F6696"/>
              </a:buClr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altLang="zh-TW">
                <a:latin typeface="Arial" panose="020B0604020202020204" pitchFamily="34" charset="0"/>
              </a:rPr>
              <a:t>Environment Sensors</a:t>
            </a:r>
          </a:p>
        </p:txBody>
      </p:sp>
      <p:sp>
        <p:nvSpPr>
          <p:cNvPr id="529" name="Google Shape;529;p92"/>
          <p:cNvSpPr txBox="1"/>
          <p:nvPr/>
        </p:nvSpPr>
        <p:spPr>
          <a:xfrm>
            <a:off x="2592504" y="2989917"/>
            <a:ext cx="1790400" cy="571504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rgbClr val="3F6696"/>
              </a:buClr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Arial" panose="020B0604020202020204" pitchFamily="34" charset="0"/>
              </a:rPr>
              <a:t>Gateway</a:t>
            </a:r>
            <a:endParaRPr>
              <a:latin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</a:rPr>
              <a:t>OPC UA Server</a:t>
            </a:r>
            <a:endParaRPr>
              <a:latin typeface="Arial" panose="020B0604020202020204" pitchFamily="34" charset="0"/>
            </a:endParaRPr>
          </a:p>
        </p:txBody>
      </p:sp>
      <p:sp>
        <p:nvSpPr>
          <p:cNvPr id="530" name="Google Shape;530;p92"/>
          <p:cNvSpPr txBox="1"/>
          <p:nvPr/>
        </p:nvSpPr>
        <p:spPr>
          <a:xfrm>
            <a:off x="4706339" y="2990905"/>
            <a:ext cx="1790400" cy="571504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rgbClr val="3F6696"/>
              </a:buClr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Arial" panose="020B0604020202020204" pitchFamily="34" charset="0"/>
              </a:rPr>
              <a:t>PLC</a:t>
            </a:r>
            <a:endParaRPr>
              <a:latin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</a:rPr>
              <a:t>OPC UA </a:t>
            </a:r>
            <a:r>
              <a:rPr lang="en-US" altLang="zh-TW">
                <a:latin typeface="Arial" panose="020B0604020202020204" pitchFamily="34" charset="0"/>
              </a:rPr>
              <a:t>Server</a:t>
            </a:r>
            <a:endParaRPr>
              <a:latin typeface="Arial" panose="020B0604020202020204" pitchFamily="34" charset="0"/>
            </a:endParaRPr>
          </a:p>
        </p:txBody>
      </p:sp>
      <p:sp>
        <p:nvSpPr>
          <p:cNvPr id="531" name="Google Shape;531;p92"/>
          <p:cNvSpPr txBox="1"/>
          <p:nvPr/>
        </p:nvSpPr>
        <p:spPr>
          <a:xfrm>
            <a:off x="305352" y="2754772"/>
            <a:ext cx="7620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 panose="020B0604020202020204" pitchFamily="34" charset="0"/>
                <a:sym typeface="Arial"/>
              </a:rPr>
              <a:t>MQTT</a:t>
            </a:r>
            <a:endParaRPr sz="1100">
              <a:solidFill>
                <a:schemeClr val="dk1"/>
              </a:solidFill>
              <a:latin typeface="Arial" panose="020B0604020202020204" pitchFamily="34" charset="0"/>
              <a:sym typeface="Arial"/>
            </a:endParaRPr>
          </a:p>
        </p:txBody>
      </p:sp>
      <p:sp>
        <p:nvSpPr>
          <p:cNvPr id="532" name="Google Shape;532;p92"/>
          <p:cNvSpPr txBox="1"/>
          <p:nvPr/>
        </p:nvSpPr>
        <p:spPr>
          <a:xfrm>
            <a:off x="5866391" y="2754772"/>
            <a:ext cx="7620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 panose="020B0604020202020204" pitchFamily="34" charset="0"/>
                <a:sym typeface="Arial"/>
              </a:rPr>
              <a:t>OPC UA</a:t>
            </a:r>
            <a:endParaRPr sz="1100">
              <a:solidFill>
                <a:schemeClr val="dk1"/>
              </a:solidFill>
              <a:latin typeface="Arial" panose="020B0604020202020204" pitchFamily="34" charset="0"/>
              <a:sym typeface="Arial"/>
            </a:endParaRPr>
          </a:p>
        </p:txBody>
      </p:sp>
      <p:sp>
        <p:nvSpPr>
          <p:cNvPr id="533" name="Google Shape;533;p92"/>
          <p:cNvSpPr txBox="1"/>
          <p:nvPr/>
        </p:nvSpPr>
        <p:spPr>
          <a:xfrm>
            <a:off x="2497067" y="2754772"/>
            <a:ext cx="7620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 panose="020B0604020202020204" pitchFamily="34" charset="0"/>
                <a:sym typeface="Arial"/>
              </a:rPr>
              <a:t>OPC UA</a:t>
            </a:r>
            <a:endParaRPr sz="1100">
              <a:solidFill>
                <a:schemeClr val="dk1"/>
              </a:solidFill>
              <a:latin typeface="Arial" panose="020B0604020202020204" pitchFamily="34" charset="0"/>
              <a:sym typeface="Arial"/>
            </a:endParaRPr>
          </a:p>
        </p:txBody>
      </p:sp>
      <p:sp>
        <p:nvSpPr>
          <p:cNvPr id="534" name="Google Shape;534;p92"/>
          <p:cNvSpPr txBox="1"/>
          <p:nvPr/>
        </p:nvSpPr>
        <p:spPr>
          <a:xfrm>
            <a:off x="6820174" y="2988206"/>
            <a:ext cx="1790400" cy="571504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rgbClr val="3F6696"/>
              </a:buClr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Arial" panose="020B0604020202020204" pitchFamily="34" charset="0"/>
              </a:rPr>
              <a:t>PC</a:t>
            </a:r>
            <a:endParaRPr>
              <a:latin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</a:rPr>
              <a:t>OPC UA </a:t>
            </a:r>
            <a:r>
              <a:rPr lang="en-US" altLang="zh-TW">
                <a:latin typeface="Arial" panose="020B0604020202020204" pitchFamily="34" charset="0"/>
              </a:rPr>
              <a:t>Server</a:t>
            </a:r>
            <a:endParaRPr>
              <a:latin typeface="Arial" panose="020B0604020202020204" pitchFamily="34" charset="0"/>
            </a:endParaRPr>
          </a:p>
        </p:txBody>
      </p:sp>
      <p:sp>
        <p:nvSpPr>
          <p:cNvPr id="535" name="Google Shape;535;p92"/>
          <p:cNvSpPr txBox="1"/>
          <p:nvPr/>
        </p:nvSpPr>
        <p:spPr>
          <a:xfrm>
            <a:off x="7959814" y="2754772"/>
            <a:ext cx="7620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 panose="020B0604020202020204" pitchFamily="34" charset="0"/>
                <a:sym typeface="Arial"/>
              </a:rPr>
              <a:t>OPC UA</a:t>
            </a:r>
            <a:endParaRPr sz="1100">
              <a:solidFill>
                <a:schemeClr val="dk1"/>
              </a:solidFill>
              <a:latin typeface="Arial" panose="020B0604020202020204" pitchFamily="34" charset="0"/>
              <a:sym typeface="Arial"/>
            </a:endParaRPr>
          </a:p>
        </p:txBody>
      </p:sp>
      <p:cxnSp>
        <p:nvCxnSpPr>
          <p:cNvPr id="536" name="Google Shape;536;p92"/>
          <p:cNvCxnSpPr/>
          <p:nvPr/>
        </p:nvCxnSpPr>
        <p:spPr>
          <a:xfrm>
            <a:off x="3533801" y="1853198"/>
            <a:ext cx="1944000" cy="1078800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537" name="Google Shape;537;p92"/>
          <p:cNvCxnSpPr/>
          <p:nvPr/>
        </p:nvCxnSpPr>
        <p:spPr>
          <a:xfrm>
            <a:off x="3741091" y="1827119"/>
            <a:ext cx="3727200" cy="1104900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538" name="Google Shape;538;p92"/>
          <p:cNvCxnSpPr/>
          <p:nvPr/>
        </p:nvCxnSpPr>
        <p:spPr>
          <a:xfrm rot="10800000" flipH="1">
            <a:off x="1348214" y="1853167"/>
            <a:ext cx="1965000" cy="1078800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539" name="Google Shape;539;p92"/>
          <p:cNvSpPr txBox="1"/>
          <p:nvPr/>
        </p:nvSpPr>
        <p:spPr>
          <a:xfrm>
            <a:off x="4706340" y="1427791"/>
            <a:ext cx="1790400" cy="357636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rgbClr val="3F6696"/>
              </a:buClr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Arial" panose="020B0604020202020204" pitchFamily="34" charset="0"/>
              </a:rPr>
              <a:t>SCADA</a:t>
            </a:r>
            <a:r>
              <a:rPr lang="zh-TW" altLang="en-US">
                <a:latin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</a:rPr>
              <a:t>2</a:t>
            </a:r>
            <a:endParaRPr>
              <a:latin typeface="Arial" panose="020B0604020202020204" pitchFamily="34" charset="0"/>
            </a:endParaRPr>
          </a:p>
        </p:txBody>
      </p:sp>
      <p:cxnSp>
        <p:nvCxnSpPr>
          <p:cNvPr id="540" name="Google Shape;540;p92"/>
          <p:cNvCxnSpPr/>
          <p:nvPr/>
        </p:nvCxnSpPr>
        <p:spPr>
          <a:xfrm rot="10800000" flipH="1">
            <a:off x="3557205" y="1837568"/>
            <a:ext cx="1920600" cy="1094400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541" name="Google Shape;541;p92"/>
          <p:cNvCxnSpPr>
            <a:cxnSpLocks/>
          </p:cNvCxnSpPr>
          <p:nvPr/>
        </p:nvCxnSpPr>
        <p:spPr>
          <a:xfrm flipV="1">
            <a:off x="5608141" y="1822867"/>
            <a:ext cx="16563" cy="1126485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542" name="Google Shape;542;p92"/>
          <p:cNvCxnSpPr/>
          <p:nvPr/>
        </p:nvCxnSpPr>
        <p:spPr>
          <a:xfrm rot="10800000">
            <a:off x="5747083" y="1822867"/>
            <a:ext cx="1935000" cy="1109100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547" name="Google Shape;547;p92"/>
          <p:cNvCxnSpPr/>
          <p:nvPr/>
        </p:nvCxnSpPr>
        <p:spPr>
          <a:xfrm rot="10800000">
            <a:off x="3418948" y="1801782"/>
            <a:ext cx="6600" cy="1146300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25" name="Google Shape;422;p85">
            <a:extLst>
              <a:ext uri="{FF2B5EF4-FFF2-40B4-BE49-F238E27FC236}">
                <a16:creationId xmlns:a16="http://schemas.microsoft.com/office/drawing/2014/main" id="{A6D45898-8198-46CC-AB3D-143E5F8E89F2}"/>
              </a:ext>
            </a:extLst>
          </p:cNvPr>
          <p:cNvSpPr txBox="1">
            <a:spLocks/>
          </p:cNvSpPr>
          <p:nvPr/>
        </p:nvSpPr>
        <p:spPr>
          <a:xfrm>
            <a:off x="376031" y="8442"/>
            <a:ext cx="8415544" cy="899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0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090059"/>
              </a:buClr>
              <a:buSzPts val="3600"/>
            </a:pPr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Before Using QNAP </a:t>
            </a:r>
            <a:r>
              <a:rPr lang="en-US" altLang="zh-TW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Roboto Black"/>
              </a:rPr>
              <a:t>QIoT</a:t>
            </a:r>
            <a:endParaRPr lang="zh-TW" alt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sym typeface="Roboto Light"/>
            </a:endParaRPr>
          </a:p>
        </p:txBody>
      </p:sp>
      <p:sp>
        <p:nvSpPr>
          <p:cNvPr id="26" name="語音泡泡: 矩形 25">
            <a:extLst>
              <a:ext uri="{FF2B5EF4-FFF2-40B4-BE49-F238E27FC236}">
                <a16:creationId xmlns:a16="http://schemas.microsoft.com/office/drawing/2014/main" id="{8A05D905-5C86-421D-A147-573EB8AAAC14}"/>
              </a:ext>
            </a:extLst>
          </p:cNvPr>
          <p:cNvSpPr/>
          <p:nvPr/>
        </p:nvSpPr>
        <p:spPr>
          <a:xfrm>
            <a:off x="962423" y="1128834"/>
            <a:ext cx="1229074" cy="899497"/>
          </a:xfrm>
          <a:prstGeom prst="wedgeRectCallout">
            <a:avLst>
              <a:gd name="adj1" fmla="val 77382"/>
              <a:gd name="adj2" fmla="val 10273"/>
            </a:avLst>
          </a:prstGeom>
          <a:gradFill>
            <a:gsLst>
              <a:gs pos="50000">
                <a:srgbClr val="C00000"/>
              </a:gs>
              <a:gs pos="0">
                <a:schemeClr val="tx1"/>
              </a:gs>
              <a:gs pos="100000">
                <a:schemeClr val="tx1"/>
              </a:gs>
            </a:gsLst>
            <a:lin ang="5400000" scaled="0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Arial"/>
                <a:cs typeface="Arial"/>
              </a:rPr>
              <a:t>Set up the identical connections for two times.</a:t>
            </a:r>
          </a:p>
        </p:txBody>
      </p:sp>
      <p:sp>
        <p:nvSpPr>
          <p:cNvPr id="27" name="語音泡泡: 矩形 26">
            <a:extLst>
              <a:ext uri="{FF2B5EF4-FFF2-40B4-BE49-F238E27FC236}">
                <a16:creationId xmlns:a16="http://schemas.microsoft.com/office/drawing/2014/main" id="{B51B8B1D-8025-4D65-9A76-77B6B850E0D9}"/>
              </a:ext>
            </a:extLst>
          </p:cNvPr>
          <p:cNvSpPr/>
          <p:nvPr/>
        </p:nvSpPr>
        <p:spPr>
          <a:xfrm>
            <a:off x="6929559" y="1141373"/>
            <a:ext cx="1708550" cy="873442"/>
          </a:xfrm>
          <a:prstGeom prst="wedgeRectCallout">
            <a:avLst>
              <a:gd name="adj1" fmla="val -72792"/>
              <a:gd name="adj2" fmla="val 8796"/>
            </a:avLst>
          </a:prstGeom>
          <a:gradFill>
            <a:gsLst>
              <a:gs pos="50000">
                <a:srgbClr val="C00000"/>
              </a:gs>
              <a:gs pos="0">
                <a:schemeClr val="tx1"/>
              </a:gs>
              <a:gs pos="100000">
                <a:schemeClr val="tx1"/>
              </a:gs>
            </a:gsLst>
            <a:lin ang="5400000" scaled="0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zh-TW" sz="1200" b="1" dirty="0">
                <a:solidFill>
                  <a:schemeClr val="bg1"/>
                </a:solidFill>
                <a:latin typeface="Arial" panose="020B0604020202020204" pitchFamily="34" charset="0"/>
                <a:cs typeface="Arial"/>
              </a:rPr>
              <a:t>Complicated connection network.</a:t>
            </a:r>
          </a:p>
          <a:p>
            <a:r>
              <a:rPr lang="en-US" altLang="zh-TW" sz="1200" b="1" dirty="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Difficult for maintenance.</a:t>
            </a:r>
            <a:endParaRPr lang="en-US" altLang="zh-TW" dirty="0">
              <a:solidFill>
                <a:schemeClr val="bg1"/>
              </a:solidFill>
              <a:latin typeface="Arial"/>
              <a:ea typeface="新細明體"/>
              <a:cs typeface="Arial"/>
            </a:endParaRPr>
          </a:p>
        </p:txBody>
      </p:sp>
      <p:pic>
        <p:nvPicPr>
          <p:cNvPr id="28" name="Shape 514">
            <a:extLst>
              <a:ext uri="{FF2B5EF4-FFF2-40B4-BE49-F238E27FC236}">
                <a16:creationId xmlns:a16="http://schemas.microsoft.com/office/drawing/2014/main" id="{F092046F-C53B-4662-9320-0F7C04D00D71}"/>
              </a:ext>
            </a:extLst>
          </p:cNvPr>
          <p:cNvPicPr preferRelativeResize="0"/>
          <p:nvPr/>
        </p:nvPicPr>
        <p:blipFill>
          <a:blip r:embed="rId3" cstate="screen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564" y="1292829"/>
            <a:ext cx="571504" cy="571505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語音泡泡: 矩形 30">
            <a:extLst>
              <a:ext uri="{FF2B5EF4-FFF2-40B4-BE49-F238E27FC236}">
                <a16:creationId xmlns:a16="http://schemas.microsoft.com/office/drawing/2014/main" id="{EE3C4327-5057-42C9-B434-5B787CD6F1C0}"/>
              </a:ext>
            </a:extLst>
          </p:cNvPr>
          <p:cNvSpPr/>
          <p:nvPr/>
        </p:nvSpPr>
        <p:spPr>
          <a:xfrm>
            <a:off x="1491330" y="3862014"/>
            <a:ext cx="1790400" cy="770144"/>
          </a:xfrm>
          <a:prstGeom prst="wedgeRectCallout">
            <a:avLst>
              <a:gd name="adj1" fmla="val -59147"/>
              <a:gd name="adj2" fmla="val -78768"/>
            </a:avLst>
          </a:prstGeom>
          <a:gradFill>
            <a:gsLst>
              <a:gs pos="50000">
                <a:srgbClr val="C00000"/>
              </a:gs>
              <a:gs pos="0">
                <a:schemeClr val="tx1"/>
              </a:gs>
              <a:gs pos="100000">
                <a:schemeClr val="tx1"/>
              </a:gs>
            </a:gsLst>
            <a:lin ang="5400000" scaled="0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cs typeface="Arial"/>
              </a:rPr>
              <a:t>MQTT sometime is not supported by upper layer software.</a:t>
            </a:r>
          </a:p>
        </p:txBody>
      </p:sp>
      <p:sp>
        <p:nvSpPr>
          <p:cNvPr id="34" name="語音泡泡: 矩形 33">
            <a:extLst>
              <a:ext uri="{FF2B5EF4-FFF2-40B4-BE49-F238E27FC236}">
                <a16:creationId xmlns:a16="http://schemas.microsoft.com/office/drawing/2014/main" id="{7F29A6C5-7BA0-4EE0-8D9E-592433899C82}"/>
              </a:ext>
            </a:extLst>
          </p:cNvPr>
          <p:cNvSpPr/>
          <p:nvPr/>
        </p:nvSpPr>
        <p:spPr>
          <a:xfrm>
            <a:off x="4830285" y="3862014"/>
            <a:ext cx="1588837" cy="573730"/>
          </a:xfrm>
          <a:prstGeom prst="wedgeRectCallout">
            <a:avLst>
              <a:gd name="adj1" fmla="val -362"/>
              <a:gd name="adj2" fmla="val -87410"/>
            </a:avLst>
          </a:prstGeom>
          <a:gradFill>
            <a:gsLst>
              <a:gs pos="50000">
                <a:srgbClr val="C00000"/>
              </a:gs>
              <a:gs pos="0">
                <a:schemeClr val="tx1"/>
              </a:gs>
              <a:gs pos="100000">
                <a:schemeClr val="tx1"/>
              </a:gs>
            </a:gsLst>
            <a:lin ang="5400000" scaled="0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cs typeface="Arial"/>
              </a:rPr>
              <a:t>More connections, more latency.</a:t>
            </a:r>
          </a:p>
        </p:txBody>
      </p:sp>
      <p:pic>
        <p:nvPicPr>
          <p:cNvPr id="36" name="Shape 514">
            <a:extLst>
              <a:ext uri="{FF2B5EF4-FFF2-40B4-BE49-F238E27FC236}">
                <a16:creationId xmlns:a16="http://schemas.microsoft.com/office/drawing/2014/main" id="{3FBD3249-5647-4BE8-86DE-94A7D0B61F9B}"/>
              </a:ext>
            </a:extLst>
          </p:cNvPr>
          <p:cNvPicPr preferRelativeResize="0"/>
          <p:nvPr/>
        </p:nvPicPr>
        <p:blipFill>
          <a:blip r:embed="rId3" cstate="screen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9682" y="1636862"/>
            <a:ext cx="571504" cy="571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Shape 514">
            <a:extLst>
              <a:ext uri="{FF2B5EF4-FFF2-40B4-BE49-F238E27FC236}">
                <a16:creationId xmlns:a16="http://schemas.microsoft.com/office/drawing/2014/main" id="{0C6E920B-BB55-4C53-9D1F-6884D3A92C81}"/>
              </a:ext>
            </a:extLst>
          </p:cNvPr>
          <p:cNvPicPr preferRelativeResize="0"/>
          <p:nvPr/>
        </p:nvPicPr>
        <p:blipFill>
          <a:blip r:embed="rId3" cstate="screen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9027" y="3864239"/>
            <a:ext cx="571504" cy="571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Shape 514">
            <a:extLst>
              <a:ext uri="{FF2B5EF4-FFF2-40B4-BE49-F238E27FC236}">
                <a16:creationId xmlns:a16="http://schemas.microsoft.com/office/drawing/2014/main" id="{EBA9C91A-7B8A-496A-80C6-113EA774527E}"/>
              </a:ext>
            </a:extLst>
          </p:cNvPr>
          <p:cNvPicPr preferRelativeResize="0"/>
          <p:nvPr/>
        </p:nvPicPr>
        <p:blipFill>
          <a:blip r:embed="rId3" cstate="screen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060" y="3976247"/>
            <a:ext cx="571504" cy="571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422;p85">
            <a:extLst>
              <a:ext uri="{FF2B5EF4-FFF2-40B4-BE49-F238E27FC236}">
                <a16:creationId xmlns:a16="http://schemas.microsoft.com/office/drawing/2014/main" id="{611C9B66-5816-47EB-96DA-DBBDDAFBFD59}"/>
              </a:ext>
            </a:extLst>
          </p:cNvPr>
          <p:cNvSpPr txBox="1">
            <a:spLocks/>
          </p:cNvSpPr>
          <p:nvPr/>
        </p:nvSpPr>
        <p:spPr>
          <a:xfrm>
            <a:off x="376031" y="8442"/>
            <a:ext cx="8415544" cy="899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0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090059"/>
              </a:buClr>
              <a:buSzPts val="3600"/>
            </a:pPr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/>
              </a:rPr>
              <a:t>Benefits for Using QNAP </a:t>
            </a:r>
            <a:r>
              <a:rPr lang="en-US" altLang="zh-TW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/>
                <a:sym typeface="Roboto Black"/>
              </a:rPr>
              <a:t>QIoT</a:t>
            </a:r>
            <a:endParaRPr lang="zh-TW" alt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/>
              <a:sym typeface="Roboto Light"/>
            </a:endParaRPr>
          </a:p>
        </p:txBody>
      </p:sp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BBF455E8-B2B3-46A7-815F-BAACC9DD0B3A}"/>
              </a:ext>
            </a:extLst>
          </p:cNvPr>
          <p:cNvSpPr/>
          <p:nvPr/>
        </p:nvSpPr>
        <p:spPr>
          <a:xfrm>
            <a:off x="4156941" y="2009454"/>
            <a:ext cx="1890686" cy="653888"/>
          </a:xfrm>
          <a:prstGeom prst="roundRect">
            <a:avLst>
              <a:gd name="adj" fmla="val 0"/>
            </a:avLst>
          </a:prstGeom>
          <a:gradFill>
            <a:gsLst>
              <a:gs pos="50000">
                <a:srgbClr val="09E0FA"/>
              </a:gs>
              <a:gs pos="10000">
                <a:srgbClr val="26136D"/>
              </a:gs>
              <a:gs pos="90000">
                <a:srgbClr val="26136C"/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TW" sz="2400" b="1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Roboto Black"/>
              </a:rPr>
              <a:t>QIoT</a:t>
            </a:r>
            <a:r>
              <a:rPr lang="en-US" altLang="zh-TW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Roboto Black"/>
              </a:rPr>
              <a:t> </a:t>
            </a:r>
            <a:r>
              <a:rPr lang="en-US" altLang="zh-TW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Roboto Light"/>
              </a:rPr>
              <a:t>Suite</a:t>
            </a:r>
            <a:endParaRPr lang="zh-TW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4F4EC658-BB87-47CD-88C1-57D4C4E0E7B6}"/>
              </a:ext>
            </a:extLst>
          </p:cNvPr>
          <p:cNvSpPr/>
          <p:nvPr/>
        </p:nvSpPr>
        <p:spPr>
          <a:xfrm>
            <a:off x="4156940" y="1742291"/>
            <a:ext cx="1890686" cy="268813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>
                <a:srgbClr val="3F6696"/>
              </a:buClr>
            </a:pPr>
            <a:r>
              <a:rPr lang="en-US" altLang="zh-TW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OPC UA</a:t>
            </a:r>
            <a:r>
              <a:rPr lang="zh-TW" altLang="en-US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 </a:t>
            </a:r>
            <a:r>
              <a:rPr lang="en-US" altLang="zh-TW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Server</a:t>
            </a:r>
            <a:endParaRPr lang="zh-TW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33" name="矩形: 圓角 32">
            <a:extLst>
              <a:ext uri="{FF2B5EF4-FFF2-40B4-BE49-F238E27FC236}">
                <a16:creationId xmlns:a16="http://schemas.microsoft.com/office/drawing/2014/main" id="{7CF37092-2964-4FB6-9781-9C349F5573AC}"/>
              </a:ext>
            </a:extLst>
          </p:cNvPr>
          <p:cNvSpPr/>
          <p:nvPr/>
        </p:nvSpPr>
        <p:spPr>
          <a:xfrm>
            <a:off x="4156940" y="2663337"/>
            <a:ext cx="1890686" cy="271532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>
                <a:srgbClr val="3F6696"/>
              </a:buClr>
            </a:pPr>
            <a:r>
              <a:rPr lang="en-US" altLang="zh-TW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OPC UA</a:t>
            </a:r>
            <a:r>
              <a:rPr lang="zh-TW" altLang="en-US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 </a:t>
            </a:r>
            <a:r>
              <a:rPr lang="en-US" altLang="zh-TW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Client</a:t>
            </a:r>
            <a:endParaRPr lang="zh-TW" altLang="en-US" sz="1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F524BAEB-10FE-4261-8352-4E7472B983F3}"/>
              </a:ext>
            </a:extLst>
          </p:cNvPr>
          <p:cNvSpPr/>
          <p:nvPr/>
        </p:nvSpPr>
        <p:spPr>
          <a:xfrm rot="5400000">
            <a:off x="5603990" y="2206786"/>
            <a:ext cx="1193659" cy="264667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>
                <a:srgbClr val="3F6696"/>
              </a:buClr>
            </a:pPr>
            <a:r>
              <a:rPr lang="en-US" altLang="zh-TW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Dashboard</a:t>
            </a:r>
          </a:p>
        </p:txBody>
      </p:sp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7B878E0C-7E27-4E9D-8491-1B554DB50A37}"/>
              </a:ext>
            </a:extLst>
          </p:cNvPr>
          <p:cNvSpPr/>
          <p:nvPr/>
        </p:nvSpPr>
        <p:spPr>
          <a:xfrm rot="16200000">
            <a:off x="3398651" y="2206785"/>
            <a:ext cx="1193659" cy="264667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buClr>
                <a:srgbClr val="3F6696"/>
              </a:buClr>
            </a:pPr>
            <a:r>
              <a:rPr lang="en-US" altLang="zh-TW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Rules Engine</a:t>
            </a:r>
          </a:p>
        </p:txBody>
      </p:sp>
      <p:sp>
        <p:nvSpPr>
          <p:cNvPr id="36" name="Google Shape;527;p92">
            <a:extLst>
              <a:ext uri="{FF2B5EF4-FFF2-40B4-BE49-F238E27FC236}">
                <a16:creationId xmlns:a16="http://schemas.microsoft.com/office/drawing/2014/main" id="{C788048D-04F2-4D13-B15E-B8FACCF83AA3}"/>
              </a:ext>
            </a:extLst>
          </p:cNvPr>
          <p:cNvSpPr txBox="1"/>
          <p:nvPr/>
        </p:nvSpPr>
        <p:spPr>
          <a:xfrm>
            <a:off x="3156199" y="985211"/>
            <a:ext cx="1790400" cy="357636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buClr>
                <a:srgbClr val="3F6696"/>
              </a:buClr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>
                <a:latin typeface="Arial" panose="020B0604020202020204" pitchFamily="34" charset="0"/>
              </a:rPr>
              <a:t>SCADA</a:t>
            </a:r>
            <a:r>
              <a:rPr lang="zh-TW" altLang="en-US">
                <a:latin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</a:rPr>
              <a:t>1</a:t>
            </a:r>
            <a:endParaRPr>
              <a:latin typeface="Arial" panose="020B0604020202020204" pitchFamily="34" charset="0"/>
            </a:endParaRPr>
          </a:p>
        </p:txBody>
      </p:sp>
      <p:sp>
        <p:nvSpPr>
          <p:cNvPr id="37" name="Google Shape;539;p92">
            <a:extLst>
              <a:ext uri="{FF2B5EF4-FFF2-40B4-BE49-F238E27FC236}">
                <a16:creationId xmlns:a16="http://schemas.microsoft.com/office/drawing/2014/main" id="{146EFEA0-2112-46BE-BD2E-A5971B386CE4}"/>
              </a:ext>
            </a:extLst>
          </p:cNvPr>
          <p:cNvSpPr txBox="1"/>
          <p:nvPr/>
        </p:nvSpPr>
        <p:spPr>
          <a:xfrm>
            <a:off x="5270034" y="991056"/>
            <a:ext cx="1790400" cy="357636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rgbClr val="3F6696"/>
              </a:buClr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Arial" panose="020B0604020202020204" pitchFamily="34" charset="0"/>
              </a:rPr>
              <a:t>SCADA</a:t>
            </a:r>
            <a:r>
              <a:rPr lang="zh-TW" altLang="en-US">
                <a:latin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</a:rPr>
              <a:t>2</a:t>
            </a:r>
            <a:endParaRPr>
              <a:latin typeface="Arial" panose="020B0604020202020204" pitchFamily="34" charset="0"/>
            </a:endParaRPr>
          </a:p>
        </p:txBody>
      </p:sp>
      <p:sp>
        <p:nvSpPr>
          <p:cNvPr id="38" name="Google Shape;528;p92">
            <a:extLst>
              <a:ext uri="{FF2B5EF4-FFF2-40B4-BE49-F238E27FC236}">
                <a16:creationId xmlns:a16="http://schemas.microsoft.com/office/drawing/2014/main" id="{61303A6A-D40C-42DC-BBC0-B13124130654}"/>
              </a:ext>
            </a:extLst>
          </p:cNvPr>
          <p:cNvSpPr txBox="1"/>
          <p:nvPr/>
        </p:nvSpPr>
        <p:spPr>
          <a:xfrm>
            <a:off x="1136221" y="2053366"/>
            <a:ext cx="1790400" cy="571504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rgbClr val="3F6696"/>
              </a:buClr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altLang="zh-TW">
                <a:latin typeface="Arial" panose="020B0604020202020204" pitchFamily="34" charset="0"/>
                <a:sym typeface="Roboto Medium"/>
              </a:rPr>
              <a:t>Environment Sensors</a:t>
            </a:r>
          </a:p>
        </p:txBody>
      </p:sp>
      <p:sp>
        <p:nvSpPr>
          <p:cNvPr id="39" name="Google Shape;529;p92">
            <a:extLst>
              <a:ext uri="{FF2B5EF4-FFF2-40B4-BE49-F238E27FC236}">
                <a16:creationId xmlns:a16="http://schemas.microsoft.com/office/drawing/2014/main" id="{74D6F093-22A0-458F-A9C3-17E6E9154910}"/>
              </a:ext>
            </a:extLst>
          </p:cNvPr>
          <p:cNvSpPr txBox="1"/>
          <p:nvPr/>
        </p:nvSpPr>
        <p:spPr>
          <a:xfrm>
            <a:off x="2073743" y="3485989"/>
            <a:ext cx="1790400" cy="571504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rgbClr val="3F6696"/>
              </a:buClr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>
                <a:latin typeface="Arial" panose="020B0604020202020204" pitchFamily="34" charset="0"/>
              </a:rPr>
              <a:t>Gateway</a:t>
            </a:r>
          </a:p>
          <a:p>
            <a:r>
              <a:rPr lang="en-US">
                <a:latin typeface="Arial" panose="020B0604020202020204" pitchFamily="34" charset="0"/>
              </a:rPr>
              <a:t>OPC UA Server</a:t>
            </a:r>
            <a:endParaRPr>
              <a:latin typeface="Arial" panose="020B0604020202020204" pitchFamily="34" charset="0"/>
            </a:endParaRPr>
          </a:p>
        </p:txBody>
      </p:sp>
      <p:sp>
        <p:nvSpPr>
          <p:cNvPr id="40" name="Google Shape;530;p92">
            <a:extLst>
              <a:ext uri="{FF2B5EF4-FFF2-40B4-BE49-F238E27FC236}">
                <a16:creationId xmlns:a16="http://schemas.microsoft.com/office/drawing/2014/main" id="{D41DB515-8FA1-4D6D-8910-3BE93519F199}"/>
              </a:ext>
            </a:extLst>
          </p:cNvPr>
          <p:cNvSpPr txBox="1"/>
          <p:nvPr/>
        </p:nvSpPr>
        <p:spPr>
          <a:xfrm>
            <a:off x="4208844" y="3486977"/>
            <a:ext cx="1790400" cy="571504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rgbClr val="3F6696"/>
              </a:buClr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Arial" panose="020B0604020202020204" pitchFamily="34" charset="0"/>
              </a:rPr>
              <a:t>PLC</a:t>
            </a:r>
            <a:endParaRPr>
              <a:latin typeface="Arial" panose="020B0604020202020204" pitchFamily="34" charset="0"/>
            </a:endParaRPr>
          </a:p>
          <a:p>
            <a:r>
              <a:rPr lang="en-US">
                <a:latin typeface="Arial" panose="020B0604020202020204" pitchFamily="34" charset="0"/>
              </a:rPr>
              <a:t>OPC UA </a:t>
            </a:r>
            <a:r>
              <a:rPr lang="en-US" altLang="zh-TW">
                <a:latin typeface="Arial" panose="020B0604020202020204" pitchFamily="34" charset="0"/>
              </a:rPr>
              <a:t>Server</a:t>
            </a:r>
            <a:endParaRPr>
              <a:latin typeface="Arial" panose="020B0604020202020204" pitchFamily="34" charset="0"/>
            </a:endParaRPr>
          </a:p>
        </p:txBody>
      </p:sp>
      <p:sp>
        <p:nvSpPr>
          <p:cNvPr id="41" name="Google Shape;534;p92">
            <a:extLst>
              <a:ext uri="{FF2B5EF4-FFF2-40B4-BE49-F238E27FC236}">
                <a16:creationId xmlns:a16="http://schemas.microsoft.com/office/drawing/2014/main" id="{B4C94574-AA7B-487D-837C-32F06B832787}"/>
              </a:ext>
            </a:extLst>
          </p:cNvPr>
          <p:cNvSpPr txBox="1"/>
          <p:nvPr/>
        </p:nvSpPr>
        <p:spPr>
          <a:xfrm>
            <a:off x="6301413" y="3484278"/>
            <a:ext cx="1790400" cy="571504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rgbClr val="3F6696"/>
              </a:buClr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anose="020B0604030504040204" pitchFamily="34" charset="-120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>
                <a:latin typeface="Arial" panose="020B0604020202020204" pitchFamily="34" charset="0"/>
              </a:rPr>
              <a:t>PC</a:t>
            </a:r>
          </a:p>
          <a:p>
            <a:r>
              <a:rPr lang="en-US">
                <a:latin typeface="Arial" panose="020B0604020202020204" pitchFamily="34" charset="0"/>
              </a:rPr>
              <a:t>OPC UA </a:t>
            </a:r>
            <a:r>
              <a:rPr lang="en-US" altLang="zh-TW">
                <a:latin typeface="Arial" panose="020B0604020202020204" pitchFamily="34" charset="0"/>
              </a:rPr>
              <a:t>Server</a:t>
            </a:r>
            <a:endParaRPr>
              <a:latin typeface="Arial" panose="020B0604020202020204" pitchFamily="34" charset="0"/>
            </a:endParaRPr>
          </a:p>
        </p:txBody>
      </p:sp>
      <p:sp>
        <p:nvSpPr>
          <p:cNvPr id="42" name="Google Shape;563;p93">
            <a:extLst>
              <a:ext uri="{FF2B5EF4-FFF2-40B4-BE49-F238E27FC236}">
                <a16:creationId xmlns:a16="http://schemas.microsoft.com/office/drawing/2014/main" id="{13EC43D1-89B7-4602-A98B-A40B3DE1F0F5}"/>
              </a:ext>
            </a:extLst>
          </p:cNvPr>
          <p:cNvSpPr txBox="1"/>
          <p:nvPr/>
        </p:nvSpPr>
        <p:spPr>
          <a:xfrm>
            <a:off x="3071135" y="1335269"/>
            <a:ext cx="831900" cy="2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 panose="020B0604020202020204" pitchFamily="34" charset="0"/>
                <a:sym typeface="Arial"/>
              </a:rPr>
              <a:t>OPC UA</a:t>
            </a:r>
            <a:endParaRPr sz="1200">
              <a:solidFill>
                <a:schemeClr val="dk1"/>
              </a:solidFill>
              <a:latin typeface="Arial" panose="020B0604020202020204" pitchFamily="34" charset="0"/>
              <a:sym typeface="Arial"/>
            </a:endParaRPr>
          </a:p>
        </p:txBody>
      </p:sp>
      <p:sp>
        <p:nvSpPr>
          <p:cNvPr id="43" name="Google Shape;563;p93">
            <a:extLst>
              <a:ext uri="{FF2B5EF4-FFF2-40B4-BE49-F238E27FC236}">
                <a16:creationId xmlns:a16="http://schemas.microsoft.com/office/drawing/2014/main" id="{36E72C7F-6BE2-44D5-BC09-093B2990F35D}"/>
              </a:ext>
            </a:extLst>
          </p:cNvPr>
          <p:cNvSpPr txBox="1"/>
          <p:nvPr/>
        </p:nvSpPr>
        <p:spPr>
          <a:xfrm>
            <a:off x="6364713" y="1335269"/>
            <a:ext cx="831900" cy="2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 panose="020B0604020202020204" pitchFamily="34" charset="0"/>
                <a:sym typeface="Arial"/>
              </a:rPr>
              <a:t>OPC UA</a:t>
            </a:r>
            <a:endParaRPr sz="1200">
              <a:solidFill>
                <a:schemeClr val="dk1"/>
              </a:solidFill>
              <a:latin typeface="Arial" panose="020B0604020202020204" pitchFamily="34" charset="0"/>
              <a:sym typeface="Arial"/>
            </a:endParaRPr>
          </a:p>
        </p:txBody>
      </p:sp>
      <p:sp>
        <p:nvSpPr>
          <p:cNvPr id="44" name="Google Shape;563;p93">
            <a:extLst>
              <a:ext uri="{FF2B5EF4-FFF2-40B4-BE49-F238E27FC236}">
                <a16:creationId xmlns:a16="http://schemas.microsoft.com/office/drawing/2014/main" id="{84F1B400-345C-4B1F-9AFF-B4CEDA087D8A}"/>
              </a:ext>
            </a:extLst>
          </p:cNvPr>
          <p:cNvSpPr txBox="1"/>
          <p:nvPr/>
        </p:nvSpPr>
        <p:spPr>
          <a:xfrm>
            <a:off x="6200819" y="3176597"/>
            <a:ext cx="831900" cy="2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 panose="020B0604020202020204" pitchFamily="34" charset="0"/>
                <a:sym typeface="Arial"/>
              </a:rPr>
              <a:t>OPC UA</a:t>
            </a:r>
            <a:endParaRPr sz="1200">
              <a:solidFill>
                <a:schemeClr val="dk1"/>
              </a:solidFill>
              <a:latin typeface="Arial" panose="020B0604020202020204" pitchFamily="34" charset="0"/>
              <a:sym typeface="Arial"/>
            </a:endParaRPr>
          </a:p>
        </p:txBody>
      </p:sp>
      <p:sp>
        <p:nvSpPr>
          <p:cNvPr id="45" name="Google Shape;563;p93">
            <a:extLst>
              <a:ext uri="{FF2B5EF4-FFF2-40B4-BE49-F238E27FC236}">
                <a16:creationId xmlns:a16="http://schemas.microsoft.com/office/drawing/2014/main" id="{0036F674-137E-478C-ADE2-5B3D4F5C599F}"/>
              </a:ext>
            </a:extLst>
          </p:cNvPr>
          <p:cNvSpPr txBox="1"/>
          <p:nvPr/>
        </p:nvSpPr>
        <p:spPr>
          <a:xfrm>
            <a:off x="4117182" y="3176597"/>
            <a:ext cx="831900" cy="2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 panose="020B0604020202020204" pitchFamily="34" charset="0"/>
                <a:sym typeface="Arial"/>
              </a:rPr>
              <a:t>OPC UA</a:t>
            </a:r>
            <a:endParaRPr sz="1200">
              <a:solidFill>
                <a:schemeClr val="dk1"/>
              </a:solidFill>
              <a:latin typeface="Arial" panose="020B0604020202020204" pitchFamily="34" charset="0"/>
              <a:sym typeface="Arial"/>
            </a:endParaRPr>
          </a:p>
        </p:txBody>
      </p:sp>
      <p:sp>
        <p:nvSpPr>
          <p:cNvPr id="46" name="Google Shape;563;p93">
            <a:extLst>
              <a:ext uri="{FF2B5EF4-FFF2-40B4-BE49-F238E27FC236}">
                <a16:creationId xmlns:a16="http://schemas.microsoft.com/office/drawing/2014/main" id="{4C2FBFC8-2782-49EB-9399-C9143A4493EC}"/>
              </a:ext>
            </a:extLst>
          </p:cNvPr>
          <p:cNvSpPr txBox="1"/>
          <p:nvPr/>
        </p:nvSpPr>
        <p:spPr>
          <a:xfrm>
            <a:off x="1958736" y="3176597"/>
            <a:ext cx="831900" cy="2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 panose="020B0604020202020204" pitchFamily="34" charset="0"/>
                <a:sym typeface="Arial"/>
              </a:rPr>
              <a:t>OPC UA</a:t>
            </a:r>
            <a:endParaRPr sz="1200">
              <a:solidFill>
                <a:schemeClr val="dk1"/>
              </a:solidFill>
              <a:latin typeface="Arial" panose="020B0604020202020204" pitchFamily="34" charset="0"/>
              <a:sym typeface="Arial"/>
            </a:endParaRPr>
          </a:p>
        </p:txBody>
      </p:sp>
      <p:cxnSp>
        <p:nvCxnSpPr>
          <p:cNvPr id="47" name="Google Shape;536;p92">
            <a:extLst>
              <a:ext uri="{FF2B5EF4-FFF2-40B4-BE49-F238E27FC236}">
                <a16:creationId xmlns:a16="http://schemas.microsoft.com/office/drawing/2014/main" id="{0939DA96-88AB-4EAF-A9B8-6D7621853F2D}"/>
              </a:ext>
            </a:extLst>
          </p:cNvPr>
          <p:cNvCxnSpPr>
            <a:cxnSpLocks/>
            <a:stCxn id="38" idx="3"/>
            <a:endCxn id="35" idx="0"/>
          </p:cNvCxnSpPr>
          <p:nvPr/>
        </p:nvCxnSpPr>
        <p:spPr>
          <a:xfrm>
            <a:off x="2926621" y="2339118"/>
            <a:ext cx="936526" cy="0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50" name="Google Shape;563;p93">
            <a:extLst>
              <a:ext uri="{FF2B5EF4-FFF2-40B4-BE49-F238E27FC236}">
                <a16:creationId xmlns:a16="http://schemas.microsoft.com/office/drawing/2014/main" id="{B7929B00-3D14-47B9-B524-69152D4CDBB2}"/>
              </a:ext>
            </a:extLst>
          </p:cNvPr>
          <p:cNvSpPr txBox="1"/>
          <p:nvPr/>
        </p:nvSpPr>
        <p:spPr>
          <a:xfrm>
            <a:off x="2978934" y="2028775"/>
            <a:ext cx="831900" cy="2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 panose="020B0604020202020204" pitchFamily="34" charset="0"/>
                <a:sym typeface="Arial"/>
              </a:rPr>
              <a:t>MQTT</a:t>
            </a:r>
            <a:endParaRPr sz="1200">
              <a:solidFill>
                <a:schemeClr val="dk1"/>
              </a:solidFill>
              <a:latin typeface="Arial" panose="020B0604020202020204" pitchFamily="34" charset="0"/>
              <a:sym typeface="Arial"/>
            </a:endParaRPr>
          </a:p>
        </p:txBody>
      </p:sp>
      <p:cxnSp>
        <p:nvCxnSpPr>
          <p:cNvPr id="7" name="接點: 肘形 6">
            <a:extLst>
              <a:ext uri="{FF2B5EF4-FFF2-40B4-BE49-F238E27FC236}">
                <a16:creationId xmlns:a16="http://schemas.microsoft.com/office/drawing/2014/main" id="{425C3BE2-5EA7-45AB-AB0F-03DF973A14D2}"/>
              </a:ext>
            </a:extLst>
          </p:cNvPr>
          <p:cNvCxnSpPr>
            <a:stCxn id="36" idx="2"/>
            <a:endCxn id="32" idx="0"/>
          </p:cNvCxnSpPr>
          <p:nvPr/>
        </p:nvCxnSpPr>
        <p:spPr>
          <a:xfrm rot="16200000" flipH="1">
            <a:off x="4377119" y="1017127"/>
            <a:ext cx="399444" cy="1050884"/>
          </a:xfrm>
          <a:prstGeom prst="bentConnector3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55" name="接點: 肘形 54">
            <a:extLst>
              <a:ext uri="{FF2B5EF4-FFF2-40B4-BE49-F238E27FC236}">
                <a16:creationId xmlns:a16="http://schemas.microsoft.com/office/drawing/2014/main" id="{15784144-04AA-4524-BF51-E018DF18118F}"/>
              </a:ext>
            </a:extLst>
          </p:cNvPr>
          <p:cNvCxnSpPr>
            <a:cxnSpLocks/>
            <a:stCxn id="37" idx="2"/>
            <a:endCxn id="32" idx="0"/>
          </p:cNvCxnSpPr>
          <p:nvPr/>
        </p:nvCxnSpPr>
        <p:spPr>
          <a:xfrm rot="5400000">
            <a:off x="5436960" y="1014016"/>
            <a:ext cx="393599" cy="1062951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58" name="接點: 肘形 57">
            <a:extLst>
              <a:ext uri="{FF2B5EF4-FFF2-40B4-BE49-F238E27FC236}">
                <a16:creationId xmlns:a16="http://schemas.microsoft.com/office/drawing/2014/main" id="{048C54FE-86DE-45B4-B703-7F88A06FFE2A}"/>
              </a:ext>
            </a:extLst>
          </p:cNvPr>
          <p:cNvCxnSpPr>
            <a:cxnSpLocks/>
            <a:stCxn id="33" idx="2"/>
            <a:endCxn id="39" idx="0"/>
          </p:cNvCxnSpPr>
          <p:nvPr/>
        </p:nvCxnSpPr>
        <p:spPr>
          <a:xfrm rot="5400000">
            <a:off x="3760053" y="2143759"/>
            <a:ext cx="551120" cy="2133340"/>
          </a:xfrm>
          <a:prstGeom prst="bentConnector3">
            <a:avLst>
              <a:gd name="adj1" fmla="val 38424"/>
            </a:avLst>
          </a:prstGeom>
          <a:noFill/>
          <a:ln w="2857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62" name="接點: 肘形 61">
            <a:extLst>
              <a:ext uri="{FF2B5EF4-FFF2-40B4-BE49-F238E27FC236}">
                <a16:creationId xmlns:a16="http://schemas.microsoft.com/office/drawing/2014/main" id="{06E105AB-3C41-4C95-ACC5-0ADE709B0815}"/>
              </a:ext>
            </a:extLst>
          </p:cNvPr>
          <p:cNvCxnSpPr>
            <a:cxnSpLocks/>
            <a:stCxn id="33" idx="2"/>
            <a:endCxn id="41" idx="0"/>
          </p:cNvCxnSpPr>
          <p:nvPr/>
        </p:nvCxnSpPr>
        <p:spPr>
          <a:xfrm rot="16200000" flipH="1">
            <a:off x="5874744" y="2162408"/>
            <a:ext cx="549409" cy="2094330"/>
          </a:xfrm>
          <a:prstGeom prst="bentConnector3">
            <a:avLst>
              <a:gd name="adj1" fmla="val 38388"/>
            </a:avLst>
          </a:prstGeom>
          <a:noFill/>
          <a:ln w="2857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66" name="Google Shape;536;p92">
            <a:extLst>
              <a:ext uri="{FF2B5EF4-FFF2-40B4-BE49-F238E27FC236}">
                <a16:creationId xmlns:a16="http://schemas.microsoft.com/office/drawing/2014/main" id="{99C9E519-4D8E-4AB1-A369-3AB819810F87}"/>
              </a:ext>
            </a:extLst>
          </p:cNvPr>
          <p:cNvCxnSpPr>
            <a:cxnSpLocks/>
            <a:stCxn id="33" idx="2"/>
            <a:endCxn id="40" idx="0"/>
          </p:cNvCxnSpPr>
          <p:nvPr/>
        </p:nvCxnSpPr>
        <p:spPr>
          <a:xfrm>
            <a:off x="5102283" y="2934869"/>
            <a:ext cx="1761" cy="552108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69" name="語音泡泡: 矩形 68">
            <a:extLst>
              <a:ext uri="{FF2B5EF4-FFF2-40B4-BE49-F238E27FC236}">
                <a16:creationId xmlns:a16="http://schemas.microsoft.com/office/drawing/2014/main" id="{3DCBBA6A-19F4-4C13-B613-F07F0DA0D03A}"/>
              </a:ext>
            </a:extLst>
          </p:cNvPr>
          <p:cNvSpPr/>
          <p:nvPr/>
        </p:nvSpPr>
        <p:spPr>
          <a:xfrm>
            <a:off x="3016399" y="4238411"/>
            <a:ext cx="4016320" cy="549100"/>
          </a:xfrm>
          <a:prstGeom prst="wedgeRectCallout">
            <a:avLst>
              <a:gd name="adj1" fmla="val -1373"/>
              <a:gd name="adj2" fmla="val -73652"/>
            </a:avLst>
          </a:prstGeom>
          <a:gradFill>
            <a:gsLst>
              <a:gs pos="50000">
                <a:srgbClr val="4021BA"/>
              </a:gs>
              <a:gs pos="0">
                <a:srgbClr val="26136D"/>
              </a:gs>
              <a:gs pos="100000">
                <a:srgbClr val="26136C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Requires only one connection. Reducing the system usages and data transferring latency.</a:t>
            </a:r>
            <a:r>
              <a:rPr lang="en-US" altLang="zh-TW">
                <a:solidFill>
                  <a:schemeClr val="dk1"/>
                </a:solidFill>
                <a:latin typeface="Arial"/>
                <a:ea typeface="Arial"/>
                <a:cs typeface="Arial"/>
              </a:rPr>
              <a:t>.</a:t>
            </a:r>
            <a:endParaRPr lang="en-US" altLang="zh-TW">
              <a:solidFill>
                <a:schemeClr val="dk1"/>
              </a:solidFill>
              <a:latin typeface="Arial"/>
            </a:endParaRPr>
          </a:p>
        </p:txBody>
      </p:sp>
      <p:sp>
        <p:nvSpPr>
          <p:cNvPr id="70" name="語音泡泡: 矩形 69">
            <a:extLst>
              <a:ext uri="{FF2B5EF4-FFF2-40B4-BE49-F238E27FC236}">
                <a16:creationId xmlns:a16="http://schemas.microsoft.com/office/drawing/2014/main" id="{01468017-1225-4C3C-92FB-161F9C54F0C1}"/>
              </a:ext>
            </a:extLst>
          </p:cNvPr>
          <p:cNvSpPr/>
          <p:nvPr/>
        </p:nvSpPr>
        <p:spPr>
          <a:xfrm>
            <a:off x="6863238" y="1702697"/>
            <a:ext cx="1767765" cy="1263364"/>
          </a:xfrm>
          <a:prstGeom prst="wedgeRectCallout">
            <a:avLst>
              <a:gd name="adj1" fmla="val -74442"/>
              <a:gd name="adj2" fmla="val -1519"/>
            </a:avLst>
          </a:prstGeom>
          <a:gradFill>
            <a:gsLst>
              <a:gs pos="50000">
                <a:srgbClr val="4021BA"/>
              </a:gs>
              <a:gs pos="0">
                <a:srgbClr val="26136D"/>
              </a:gs>
              <a:gs pos="100000">
                <a:srgbClr val="26136C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</a:rPr>
              <a:t>Simple connection network. Easily maintain for all connected servers and clients.</a:t>
            </a:r>
          </a:p>
        </p:txBody>
      </p:sp>
      <p:pic>
        <p:nvPicPr>
          <p:cNvPr id="72" name="Picture 13">
            <a:extLst>
              <a:ext uri="{FF2B5EF4-FFF2-40B4-BE49-F238E27FC236}">
                <a16:creationId xmlns:a16="http://schemas.microsoft.com/office/drawing/2014/main" id="{C54534B8-D518-41D2-9A8A-55166040F6E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1503" y="1251046"/>
            <a:ext cx="663373" cy="605408"/>
          </a:xfrm>
          <a:prstGeom prst="rect">
            <a:avLst/>
          </a:prstGeom>
        </p:spPr>
      </p:pic>
      <p:pic>
        <p:nvPicPr>
          <p:cNvPr id="73" name="Picture 13">
            <a:extLst>
              <a:ext uri="{FF2B5EF4-FFF2-40B4-BE49-F238E27FC236}">
                <a16:creationId xmlns:a16="http://schemas.microsoft.com/office/drawing/2014/main" id="{E261A91D-E0A5-441C-BE3D-C4369117193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9321" y="4191367"/>
            <a:ext cx="663373" cy="605408"/>
          </a:xfrm>
          <a:prstGeom prst="rect">
            <a:avLst/>
          </a:prstGeom>
        </p:spPr>
      </p:pic>
      <p:sp>
        <p:nvSpPr>
          <p:cNvPr id="74" name="語音泡泡: 矩形 73">
            <a:extLst>
              <a:ext uri="{FF2B5EF4-FFF2-40B4-BE49-F238E27FC236}">
                <a16:creationId xmlns:a16="http://schemas.microsoft.com/office/drawing/2014/main" id="{405018A4-9CAA-4CEA-932A-D1A68774E247}"/>
              </a:ext>
            </a:extLst>
          </p:cNvPr>
          <p:cNvSpPr/>
          <p:nvPr/>
        </p:nvSpPr>
        <p:spPr>
          <a:xfrm>
            <a:off x="446766" y="3059209"/>
            <a:ext cx="1546627" cy="1357627"/>
          </a:xfrm>
          <a:prstGeom prst="wedgeRectCallout">
            <a:avLst>
              <a:gd name="adj1" fmla="val 57938"/>
              <a:gd name="adj2" fmla="val -76564"/>
            </a:avLst>
          </a:prstGeom>
          <a:gradFill>
            <a:gsLst>
              <a:gs pos="50000">
                <a:srgbClr val="4021BA"/>
              </a:gs>
              <a:gs pos="0">
                <a:srgbClr val="26136D"/>
              </a:gs>
              <a:gs pos="100000">
                <a:srgbClr val="26136C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</a:rPr>
              <a:t>Support most commonly used protocols:</a:t>
            </a:r>
          </a:p>
          <a:p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</a:rPr>
              <a:t>MQTT, HTTP,</a:t>
            </a:r>
          </a:p>
          <a:p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</a:rPr>
              <a:t>TCP, UDP, </a:t>
            </a:r>
            <a:r>
              <a:rPr lang="en-US" altLang="zh-TW" b="1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</a:rPr>
              <a:t>CoAP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</a:rPr>
              <a:t>.</a:t>
            </a:r>
          </a:p>
        </p:txBody>
      </p:sp>
      <p:pic>
        <p:nvPicPr>
          <p:cNvPr id="75" name="Picture 13">
            <a:extLst>
              <a:ext uri="{FF2B5EF4-FFF2-40B4-BE49-F238E27FC236}">
                <a16:creationId xmlns:a16="http://schemas.microsoft.com/office/drawing/2014/main" id="{1573EB77-9AA7-4DDA-919F-E7070A77B72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713" y="2554191"/>
            <a:ext cx="663373" cy="605408"/>
          </a:xfrm>
          <a:prstGeom prst="rect">
            <a:avLst/>
          </a:prstGeom>
        </p:spPr>
      </p:pic>
      <p:sp>
        <p:nvSpPr>
          <p:cNvPr id="76" name="語音泡泡: 矩形 75">
            <a:extLst>
              <a:ext uri="{FF2B5EF4-FFF2-40B4-BE49-F238E27FC236}">
                <a16:creationId xmlns:a16="http://schemas.microsoft.com/office/drawing/2014/main" id="{3A190A26-24CC-4F9E-8342-192091431A34}"/>
              </a:ext>
            </a:extLst>
          </p:cNvPr>
          <p:cNvSpPr/>
          <p:nvPr/>
        </p:nvSpPr>
        <p:spPr>
          <a:xfrm>
            <a:off x="1136221" y="1260639"/>
            <a:ext cx="1661751" cy="658004"/>
          </a:xfrm>
          <a:prstGeom prst="wedgeRectCallout">
            <a:avLst>
              <a:gd name="adj1" fmla="val 64087"/>
              <a:gd name="adj2" fmla="val -57352"/>
            </a:avLst>
          </a:prstGeom>
          <a:gradFill>
            <a:gsLst>
              <a:gs pos="50000">
                <a:srgbClr val="4021BA"/>
              </a:gs>
              <a:gs pos="0">
                <a:srgbClr val="26136D"/>
              </a:gs>
              <a:gs pos="100000">
                <a:srgbClr val="26136C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</a:rPr>
              <a:t>Set up the connection once.</a:t>
            </a:r>
            <a:endParaRPr lang="en-US" altLang="zh-TW">
              <a:solidFill>
                <a:schemeClr val="dk1"/>
              </a:solidFill>
              <a:latin typeface="Arial" panose="020B0604020202020204" pitchFamily="34" charset="0"/>
              <a:ea typeface="Arial"/>
              <a:cs typeface="Arial"/>
            </a:endParaRPr>
          </a:p>
        </p:txBody>
      </p:sp>
      <p:pic>
        <p:nvPicPr>
          <p:cNvPr id="77" name="Picture 13">
            <a:extLst>
              <a:ext uri="{FF2B5EF4-FFF2-40B4-BE49-F238E27FC236}">
                <a16:creationId xmlns:a16="http://schemas.microsoft.com/office/drawing/2014/main" id="{7AA37DC0-3FEE-4447-B67E-0DFE52FF44A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056" y="1261358"/>
            <a:ext cx="663373" cy="60540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A202B2E5-8E39-4111-A5CE-4281A2E75ED8}"/>
              </a:ext>
            </a:extLst>
          </p:cNvPr>
          <p:cNvSpPr/>
          <p:nvPr/>
        </p:nvSpPr>
        <p:spPr>
          <a:xfrm>
            <a:off x="395285" y="2750344"/>
            <a:ext cx="4256218" cy="737688"/>
          </a:xfrm>
          <a:prstGeom prst="rect">
            <a:avLst/>
          </a:prstGeom>
          <a:gradFill>
            <a:gsLst>
              <a:gs pos="50000">
                <a:srgbClr val="4021BA"/>
              </a:gs>
              <a:gs pos="0">
                <a:srgbClr val="26136D"/>
              </a:gs>
              <a:gs pos="100000">
                <a:srgbClr val="26136C"/>
              </a:gs>
            </a:gsLst>
            <a:lin ang="5400000" scaled="1"/>
          </a:gra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8" name="Google Shape;412;p84">
            <a:extLst>
              <a:ext uri="{FF2B5EF4-FFF2-40B4-BE49-F238E27FC236}">
                <a16:creationId xmlns:a16="http://schemas.microsoft.com/office/drawing/2014/main" id="{76933211-02CF-4029-8B73-29DBA27AD944}"/>
              </a:ext>
            </a:extLst>
          </p:cNvPr>
          <p:cNvSpPr txBox="1">
            <a:spLocks/>
          </p:cNvSpPr>
          <p:nvPr/>
        </p:nvSpPr>
        <p:spPr>
          <a:xfrm>
            <a:off x="395286" y="596900"/>
            <a:ext cx="6005513" cy="14033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Easy to Deploy, Simple to Collect, Rapidly Develop </a:t>
            </a:r>
            <a:r>
              <a:rPr lang="en-US" altLang="zh-TW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IIoT</a:t>
            </a:r>
            <a:endParaRPr 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Google Shape;413;p84">
            <a:extLst>
              <a:ext uri="{FF2B5EF4-FFF2-40B4-BE49-F238E27FC236}">
                <a16:creationId xmlns:a16="http://schemas.microsoft.com/office/drawing/2014/main" id="{FE569434-EF97-44FD-AFB4-F6761182C870}"/>
              </a:ext>
            </a:extLst>
          </p:cNvPr>
          <p:cNvSpPr txBox="1">
            <a:spLocks/>
          </p:cNvSpPr>
          <p:nvPr/>
        </p:nvSpPr>
        <p:spPr>
          <a:xfrm>
            <a:off x="395285" y="1889125"/>
            <a:ext cx="4417347" cy="2711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01600">
              <a:lnSpc>
                <a:spcPct val="150000"/>
              </a:lnSpc>
              <a:spcBef>
                <a:spcPts val="400"/>
              </a:spcBef>
              <a:buSzPts val="2000"/>
            </a:pPr>
            <a:r>
              <a:rPr lang="en-US" altLang="zh-TW" sz="1600" b="1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QIoT</a:t>
            </a:r>
            <a:r>
              <a:rPr lang="en-US" altLang="zh-TW" sz="1600" b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 Suite Basic Introduction</a:t>
            </a:r>
          </a:p>
          <a:p>
            <a:pPr marL="101600">
              <a:lnSpc>
                <a:spcPct val="150000"/>
              </a:lnSpc>
              <a:buSzPts val="2000"/>
            </a:pPr>
            <a:r>
              <a:rPr lang="en-US" altLang="zh-TW" sz="1600" b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Motivation for </a:t>
            </a:r>
            <a:r>
              <a:rPr lang="en-US" altLang="zh-TW" sz="1600" b="1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QIoT</a:t>
            </a:r>
            <a:r>
              <a:rPr lang="en-US" altLang="zh-TW" sz="1600" b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 Suite to step Into </a:t>
            </a:r>
            <a:r>
              <a:rPr lang="en-US" altLang="zh-TW" sz="1600" b="1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IIoT</a:t>
            </a:r>
            <a:endParaRPr lang="en-US" altLang="zh-TW" sz="1600" b="1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marL="101600">
              <a:lnSpc>
                <a:spcPct val="150000"/>
              </a:lnSpc>
              <a:buSzPts val="2000"/>
            </a:pPr>
            <a:r>
              <a:rPr lang="en-US" altLang="zh-TW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How to use </a:t>
            </a:r>
            <a:r>
              <a:rPr lang="en-US" altLang="zh-TW" sz="1800" b="1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QIoT</a:t>
            </a:r>
            <a:r>
              <a:rPr lang="en-US" altLang="zh-TW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Suite with OPC UA </a:t>
            </a:r>
          </a:p>
          <a:p>
            <a:pPr marL="101600">
              <a:buSzPts val="2000"/>
            </a:pPr>
            <a:r>
              <a:rPr lang="en-US" altLang="zh-TW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protocol</a:t>
            </a:r>
          </a:p>
          <a:p>
            <a:pPr marL="101600">
              <a:lnSpc>
                <a:spcPct val="150000"/>
              </a:lnSpc>
              <a:buClr>
                <a:schemeClr val="dk1"/>
              </a:buClr>
              <a:buSzPts val="2000"/>
            </a:pPr>
            <a:r>
              <a:rPr lang="en-US" altLang="zh-TW" sz="1600" b="1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QIoT</a:t>
            </a:r>
            <a:r>
              <a:rPr lang="en-US" altLang="zh-TW" sz="1600" b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 Suite Application Instructions</a:t>
            </a:r>
          </a:p>
          <a:p>
            <a:pPr marL="101600">
              <a:lnSpc>
                <a:spcPct val="150000"/>
              </a:lnSpc>
              <a:buSzPts val="2000"/>
            </a:pPr>
            <a:r>
              <a:rPr lang="en-US" altLang="zh-TW" sz="1600" b="1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Computex</a:t>
            </a:r>
            <a:r>
              <a:rPr lang="en-US" altLang="zh-TW" sz="1600" b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 Interview</a:t>
            </a:r>
          </a:p>
          <a:p>
            <a:pPr marL="101600">
              <a:lnSpc>
                <a:spcPct val="150000"/>
              </a:lnSpc>
              <a:buSzPts val="2000"/>
            </a:pPr>
            <a:r>
              <a:rPr lang="en-US" altLang="zh-TW" sz="1600" b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Successful Case</a:t>
            </a:r>
          </a:p>
        </p:txBody>
      </p:sp>
      <p:sp>
        <p:nvSpPr>
          <p:cNvPr id="13" name="箭號: 向右 12">
            <a:extLst>
              <a:ext uri="{FF2B5EF4-FFF2-40B4-BE49-F238E27FC236}">
                <a16:creationId xmlns:a16="http://schemas.microsoft.com/office/drawing/2014/main" id="{80680DC9-282C-4315-8F6D-ACDDFB10FA42}"/>
              </a:ext>
            </a:extLst>
          </p:cNvPr>
          <p:cNvSpPr/>
          <p:nvPr/>
        </p:nvSpPr>
        <p:spPr>
          <a:xfrm rot="12892102">
            <a:off x="4095206" y="3306142"/>
            <a:ext cx="409575" cy="363779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083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03A9F937-2A1D-4C2B-A77F-8E701EE29C5F}"/>
              </a:ext>
            </a:extLst>
          </p:cNvPr>
          <p:cNvSpPr/>
          <p:nvPr/>
        </p:nvSpPr>
        <p:spPr>
          <a:xfrm>
            <a:off x="540303" y="1343024"/>
            <a:ext cx="3936447" cy="3133515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C24D02E6-4A31-427E-902D-DF95C2D3ED88}"/>
              </a:ext>
            </a:extLst>
          </p:cNvPr>
          <p:cNvSpPr/>
          <p:nvPr/>
        </p:nvSpPr>
        <p:spPr>
          <a:xfrm>
            <a:off x="4650478" y="1343024"/>
            <a:ext cx="3936447" cy="3133515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594" name="Google Shape;594;p95"/>
          <p:cNvSpPr txBox="1">
            <a:spLocks noGrp="1"/>
          </p:cNvSpPr>
          <p:nvPr>
            <p:ph type="body" idx="1"/>
          </p:nvPr>
        </p:nvSpPr>
        <p:spPr>
          <a:xfrm>
            <a:off x="420072" y="1901394"/>
            <a:ext cx="4021457" cy="2191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60363" lvl="1" indent="-179388">
              <a:spcBef>
                <a:spcPts val="320"/>
              </a:spcBef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altLang="zh-TW" sz="16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/>
              </a:rPr>
              <a:t>Be Clients: Connect to other OPC UA servers.</a:t>
            </a:r>
            <a:endParaRPr lang="en-US" altLang="zh-TW" sz="16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</a:endParaRPr>
          </a:p>
          <a:p>
            <a:pPr marL="360363" lvl="1" indent="-179388">
              <a:spcBef>
                <a:spcPts val="320"/>
              </a:spcBef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altLang="zh-TW" sz="16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/>
              </a:rPr>
              <a:t>Be Servers: Create your own OPC UA servers.</a:t>
            </a:r>
            <a:endParaRPr lang="en-US" altLang="zh-TW" sz="16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</a:endParaRPr>
          </a:p>
          <a:p>
            <a:pPr marL="360363" lvl="1" indent="-179388">
              <a:spcBef>
                <a:spcPts val="320"/>
              </a:spcBef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altLang="zh-TW" sz="16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/>
              </a:rPr>
              <a:t>Be Gateway: Value mapping among servers and clients.</a:t>
            </a:r>
            <a:endParaRPr lang="en-US" altLang="zh-TW" sz="16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</a:endParaRPr>
          </a:p>
          <a:p>
            <a:pPr marL="360363" lvl="1" indent="-179388">
              <a:spcBef>
                <a:spcPts val="320"/>
              </a:spcBef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altLang="zh-TW" sz="16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/>
              </a:rPr>
              <a:t>Rules Engine: Read, Subscribe and Write specific tag value.</a:t>
            </a:r>
            <a:endParaRPr lang="en-US" altLang="zh-TW" sz="16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600" name="Google Shape;600;p95"/>
          <p:cNvSpPr/>
          <p:nvPr/>
        </p:nvSpPr>
        <p:spPr>
          <a:xfrm>
            <a:off x="7048500" y="2505075"/>
            <a:ext cx="1449707" cy="1114425"/>
          </a:xfrm>
          <a:prstGeom prst="wedgeRectCallout">
            <a:avLst>
              <a:gd name="adj1" fmla="val -76539"/>
              <a:gd name="adj2" fmla="val -37873"/>
            </a:avLst>
          </a:prstGeom>
          <a:solidFill>
            <a:schemeClr val="bg1"/>
          </a:solidFill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br>
              <a:rPr lang="en-US" altLang="zh-TW" sz="1200" b="1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en-US" altLang="zh-TW" sz="1200" b="1" dirty="0">
                <a:solidFill>
                  <a:schemeClr val="tx1"/>
                </a:solidFill>
                <a:latin typeface="Arial" panose="020B0604020202020204" pitchFamily="34" charset="0"/>
              </a:rPr>
              <a:t>A Tag refers to a unique identifier for a data point within the OPC application.</a:t>
            </a:r>
          </a:p>
          <a:p>
            <a:pPr lvl="0"/>
            <a:endParaRPr lang="en-US" altLang="zh-TW" sz="1200" b="1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422;p85">
            <a:extLst>
              <a:ext uri="{FF2B5EF4-FFF2-40B4-BE49-F238E27FC236}">
                <a16:creationId xmlns:a16="http://schemas.microsoft.com/office/drawing/2014/main" id="{15A3A8E0-884D-4A78-BEC2-128E087B5155}"/>
              </a:ext>
            </a:extLst>
          </p:cNvPr>
          <p:cNvSpPr txBox="1">
            <a:spLocks/>
          </p:cNvSpPr>
          <p:nvPr/>
        </p:nvSpPr>
        <p:spPr>
          <a:xfrm>
            <a:off x="376031" y="8442"/>
            <a:ext cx="8415544" cy="899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0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090059"/>
              </a:buClr>
              <a:buSzPts val="3600"/>
            </a:pPr>
            <a:r>
              <a:rPr lang="en-US" altLang="zh-TW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Roboto Black"/>
              </a:rPr>
              <a:t>QIoT</a:t>
            </a:r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 </a:t>
            </a:r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Roboto Light"/>
              </a:rPr>
              <a:t>Suite 2.0</a:t>
            </a:r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 – Features</a:t>
            </a:r>
            <a:endParaRPr lang="zh-TW" alt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sym typeface="Roboto Light"/>
            </a:endParaRP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E832192D-C1DA-4580-BDD0-0D81C32C62FF}"/>
              </a:ext>
            </a:extLst>
          </p:cNvPr>
          <p:cNvSpPr/>
          <p:nvPr/>
        </p:nvSpPr>
        <p:spPr>
          <a:xfrm>
            <a:off x="795579" y="1155763"/>
            <a:ext cx="3374800" cy="694583"/>
          </a:xfrm>
          <a:prstGeom prst="roundRect">
            <a:avLst/>
          </a:prstGeom>
          <a:gradFill>
            <a:gsLst>
              <a:gs pos="50000">
                <a:srgbClr val="09E0FA"/>
              </a:gs>
              <a:gs pos="10000">
                <a:srgbClr val="26136D"/>
              </a:gs>
              <a:gs pos="90000">
                <a:srgbClr val="26136C"/>
              </a:gs>
            </a:gsLst>
            <a:lin ang="540000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>
                <a:srgbClr val="080059"/>
              </a:buClr>
              <a:buSzPts val="2400"/>
            </a:pPr>
            <a:r>
              <a:rPr lang="en-US" altLang="zh-TW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Support OPC UA protocol</a:t>
            </a: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B472D760-90F4-4B39-A87F-0D9B2A6291D1}"/>
              </a:ext>
            </a:extLst>
          </p:cNvPr>
          <p:cNvSpPr/>
          <p:nvPr/>
        </p:nvSpPr>
        <p:spPr>
          <a:xfrm>
            <a:off x="5018501" y="1155763"/>
            <a:ext cx="3200400" cy="694583"/>
          </a:xfrm>
          <a:prstGeom prst="roundRect">
            <a:avLst/>
          </a:prstGeom>
          <a:gradFill>
            <a:gsLst>
              <a:gs pos="50000">
                <a:srgbClr val="09E0FA"/>
              </a:gs>
              <a:gs pos="10000">
                <a:srgbClr val="26136D"/>
              </a:gs>
              <a:gs pos="90000">
                <a:srgbClr val="26136C"/>
              </a:gs>
            </a:gsLst>
            <a:lin ang="540000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>
                <a:srgbClr val="080059"/>
              </a:buClr>
              <a:buSzPts val="2400"/>
            </a:pPr>
            <a:r>
              <a:rPr lang="en-US" altLang="zh-TW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Default Supporting</a:t>
            </a:r>
          </a:p>
        </p:txBody>
      </p:sp>
      <p:sp>
        <p:nvSpPr>
          <p:cNvPr id="15" name="Google Shape;594;p95">
            <a:extLst>
              <a:ext uri="{FF2B5EF4-FFF2-40B4-BE49-F238E27FC236}">
                <a16:creationId xmlns:a16="http://schemas.microsoft.com/office/drawing/2014/main" id="{AE926854-DDBA-4710-832C-9E8C4A2FA60A}"/>
              </a:ext>
            </a:extLst>
          </p:cNvPr>
          <p:cNvSpPr txBox="1">
            <a:spLocks/>
          </p:cNvSpPr>
          <p:nvPr/>
        </p:nvSpPr>
        <p:spPr>
          <a:xfrm>
            <a:off x="4561760" y="1880984"/>
            <a:ext cx="3936447" cy="875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R="0" lvl="1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R="0" lvl="2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R="0" lvl="3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R="0" lvl="4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76092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376092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pPr marL="360363" lvl="1" indent="-179388" algn="l">
              <a:spcBef>
                <a:spcPts val="320"/>
              </a:spcBef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altLang="zh-TW" sz="1600" b="1" dirty="0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/>
              </a:rPr>
              <a:t>QIoT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/>
              </a:rPr>
              <a:t> OPC UA server with 200 tags.</a:t>
            </a:r>
            <a:endParaRPr lang="en-US" altLang="zh-TW"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</a:endParaRPr>
          </a:p>
          <a:p>
            <a:pPr marL="360363" lvl="1" indent="-179388" algn="l">
              <a:spcBef>
                <a:spcPts val="320"/>
              </a:spcBef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altLang="zh-TW" sz="1600" b="1" dirty="0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/>
              </a:rPr>
              <a:t>QIoT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/>
              </a:rPr>
              <a:t> OPC UA clients with unlimited tags.</a:t>
            </a:r>
            <a:endParaRPr lang="en-US" altLang="zh-TW"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</a:endParaRPr>
          </a:p>
        </p:txBody>
      </p:sp>
      <p:grpSp>
        <p:nvGrpSpPr>
          <p:cNvPr id="16" name="Google Shape;595;p95">
            <a:extLst>
              <a:ext uri="{FF2B5EF4-FFF2-40B4-BE49-F238E27FC236}">
                <a16:creationId xmlns:a16="http://schemas.microsoft.com/office/drawing/2014/main" id="{5D557A52-CF7F-4A61-BC09-7FB8D2CB85CB}"/>
              </a:ext>
            </a:extLst>
          </p:cNvPr>
          <p:cNvGrpSpPr/>
          <p:nvPr/>
        </p:nvGrpSpPr>
        <p:grpSpPr>
          <a:xfrm>
            <a:off x="4759493" y="3144614"/>
            <a:ext cx="2424573" cy="1249460"/>
            <a:chOff x="5732317" y="3128650"/>
            <a:chExt cx="3354861" cy="1728867"/>
          </a:xfrm>
        </p:grpSpPr>
        <p:pic>
          <p:nvPicPr>
            <p:cNvPr id="17" name="Google Shape;596;p95">
              <a:extLst>
                <a:ext uri="{FF2B5EF4-FFF2-40B4-BE49-F238E27FC236}">
                  <a16:creationId xmlns:a16="http://schemas.microsoft.com/office/drawing/2014/main" id="{3DBEAE12-36CE-43D3-AB45-99FEC3C38691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944178" y="3714517"/>
              <a:ext cx="1143000" cy="1143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" name="Google Shape;597;p95">
              <a:extLst>
                <a:ext uri="{FF2B5EF4-FFF2-40B4-BE49-F238E27FC236}">
                  <a16:creationId xmlns:a16="http://schemas.microsoft.com/office/drawing/2014/main" id="{2FDDF19C-4869-4834-B01A-35FF17757317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181492" y="3128650"/>
              <a:ext cx="1143000" cy="1143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Google Shape;598;p95">
              <a:extLst>
                <a:ext uri="{FF2B5EF4-FFF2-40B4-BE49-F238E27FC236}">
                  <a16:creationId xmlns:a16="http://schemas.microsoft.com/office/drawing/2014/main" id="{E3F04688-793C-4A37-A068-FDE9426468D8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01246" y="3714517"/>
              <a:ext cx="1143000" cy="1143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Google Shape;599;p95">
              <a:extLst>
                <a:ext uri="{FF2B5EF4-FFF2-40B4-BE49-F238E27FC236}">
                  <a16:creationId xmlns:a16="http://schemas.microsoft.com/office/drawing/2014/main" id="{DF429636-F7E6-48C8-AAB7-8A2F0F645A58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5732317" y="3143017"/>
              <a:ext cx="1143000" cy="1143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105"/>
          <p:cNvSpPr txBox="1">
            <a:spLocks noGrp="1"/>
          </p:cNvSpPr>
          <p:nvPr>
            <p:ph type="body" idx="1"/>
          </p:nvPr>
        </p:nvSpPr>
        <p:spPr>
          <a:xfrm>
            <a:off x="529389" y="883888"/>
            <a:ext cx="8161635" cy="2035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ClrTx/>
              <a:buSzPts val="2000"/>
              <a:buNone/>
            </a:pPr>
            <a:r>
              <a:rPr lang="en-US" altLang="zh-TW" sz="2000" b="1" dirty="0">
                <a:solidFill>
                  <a:srgbClr val="0070C0"/>
                </a:solidFill>
                <a:latin typeface="Arial" panose="020B0604020202020204" pitchFamily="34" charset="0"/>
                <a:ea typeface="Arial"/>
                <a:cs typeface="Arial"/>
                <a:sym typeface="Arial"/>
              </a:rPr>
              <a:t>OPC UA Tag</a:t>
            </a:r>
          </a:p>
          <a:p>
            <a:pPr marL="264795" lvl="1" indent="-180975">
              <a:spcBef>
                <a:spcPts val="320"/>
              </a:spcBef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altLang="zh-TW" sz="1400" b="1" dirty="0">
                <a:solidFill>
                  <a:schemeClr val="dk1"/>
                </a:solidFill>
                <a:latin typeface="Arial" panose="020B0604020202020204" pitchFamily="34" charset="0"/>
                <a:cs typeface="Arial"/>
                <a:sym typeface="Arial"/>
              </a:rPr>
              <a:t>A Tag refers to a unique identifier for a data point within the OPC application.</a:t>
            </a:r>
            <a:endParaRPr lang="en-US" altLang="zh-TW" sz="1400" b="1" dirty="0">
              <a:solidFill>
                <a:schemeClr val="dk1"/>
              </a:solidFill>
              <a:latin typeface="Arial" panose="020B0604020202020204" pitchFamily="34" charset="0"/>
              <a:cs typeface="Arial"/>
            </a:endParaRPr>
          </a:p>
          <a:p>
            <a:pPr marL="264795" lvl="1" indent="-180975">
              <a:spcBef>
                <a:spcPts val="320"/>
              </a:spcBef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altLang="zh-TW" sz="1400" b="1" dirty="0">
                <a:solidFill>
                  <a:schemeClr val="dk1"/>
                </a:solidFill>
                <a:latin typeface="Arial"/>
                <a:cs typeface="Arial"/>
                <a:sym typeface="Arial"/>
              </a:rPr>
              <a:t>The concept is the same as resources inside a thing, and each thing resource represents a dynamic property (data point).</a:t>
            </a:r>
            <a:endParaRPr lang="en-US" altLang="zh-TW" sz="1400" b="1" dirty="0">
              <a:solidFill>
                <a:schemeClr val="dk1"/>
              </a:solidFill>
              <a:latin typeface="Arial"/>
              <a:cs typeface="Arial"/>
            </a:endParaRPr>
          </a:p>
          <a:p>
            <a:pPr marL="264795" lvl="1" indent="-180975">
              <a:spcBef>
                <a:spcPts val="320"/>
              </a:spcBef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altLang="zh-TW" sz="1400" b="1" dirty="0">
                <a:solidFill>
                  <a:schemeClr val="dk1"/>
                </a:solidFill>
                <a:latin typeface="Arial" panose="020B0604020202020204" pitchFamily="34" charset="0"/>
                <a:cs typeface="Arial"/>
                <a:sym typeface="Arial"/>
              </a:rPr>
              <a:t>The data points can be environmental data (temperature, humidity, brightness, etc.) or industrial related data (machine speed, CPU usage, blade thickness, production yield, etc.).</a:t>
            </a:r>
            <a:endParaRPr lang="en-US" altLang="zh-TW" sz="1400" b="1" dirty="0">
              <a:solidFill>
                <a:schemeClr val="dk1"/>
              </a:solidFill>
              <a:latin typeface="Arial" panose="020B0604020202020204" pitchFamily="34" charset="0"/>
              <a:cs typeface="Arial"/>
            </a:endParaRPr>
          </a:p>
          <a:p>
            <a:pPr marL="179070" lvl="0" indent="-179070">
              <a:spcBef>
                <a:spcPts val="0"/>
              </a:spcBef>
              <a:buClrTx/>
              <a:buSzPts val="2000"/>
            </a:pPr>
            <a:endParaRPr lang="en-US" altLang="zh-TW" sz="1800" b="1" dirty="0">
              <a:solidFill>
                <a:srgbClr val="0070C0"/>
              </a:solidFill>
              <a:latin typeface="Arial" panose="020B060402020202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8" name="Google Shape;422;p85">
            <a:extLst>
              <a:ext uri="{FF2B5EF4-FFF2-40B4-BE49-F238E27FC236}">
                <a16:creationId xmlns:a16="http://schemas.microsoft.com/office/drawing/2014/main" id="{D29597D7-C583-4A5C-90FE-9B0F4B148D28}"/>
              </a:ext>
            </a:extLst>
          </p:cNvPr>
          <p:cNvSpPr txBox="1">
            <a:spLocks/>
          </p:cNvSpPr>
          <p:nvPr/>
        </p:nvSpPr>
        <p:spPr>
          <a:xfrm>
            <a:off x="376031" y="8442"/>
            <a:ext cx="8415544" cy="899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0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090059"/>
              </a:buClr>
              <a:buSzPts val="3600"/>
            </a:pPr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OPC UA Tag</a:t>
            </a:r>
            <a:endParaRPr lang="zh-TW" alt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sym typeface="Roboto Light"/>
            </a:endParaRPr>
          </a:p>
        </p:txBody>
      </p:sp>
      <p:pic>
        <p:nvPicPr>
          <p:cNvPr id="36" name="圖片 35">
            <a:extLst>
              <a:ext uri="{FF2B5EF4-FFF2-40B4-BE49-F238E27FC236}">
                <a16:creationId xmlns:a16="http://schemas.microsoft.com/office/drawing/2014/main" id="{551B9CAA-DF58-475A-9016-D252E97DE4D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1594" y="2445605"/>
            <a:ext cx="7646337" cy="2495413"/>
          </a:xfrm>
          <a:prstGeom prst="rect">
            <a:avLst/>
          </a:prstGeom>
        </p:spPr>
      </p:pic>
      <p:sp>
        <p:nvSpPr>
          <p:cNvPr id="37" name="文字方塊 36">
            <a:extLst>
              <a:ext uri="{FF2B5EF4-FFF2-40B4-BE49-F238E27FC236}">
                <a16:creationId xmlns:a16="http://schemas.microsoft.com/office/drawing/2014/main" id="{3C5B44BD-4534-4F01-B0B5-75EFC888A638}"/>
              </a:ext>
            </a:extLst>
          </p:cNvPr>
          <p:cNvSpPr txBox="1"/>
          <p:nvPr/>
        </p:nvSpPr>
        <p:spPr>
          <a:xfrm>
            <a:off x="2924539" y="4044406"/>
            <a:ext cx="16856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200" b="1" dirty="0"/>
              <a:t>IoT</a:t>
            </a:r>
          </a:p>
          <a:p>
            <a:r>
              <a:rPr kumimoji="1" lang="en-US" altLang="zh-TW" sz="1200" b="1" dirty="0"/>
              <a:t>Things</a:t>
            </a:r>
          </a:p>
          <a:p>
            <a:r>
              <a:rPr kumimoji="1" lang="en-US" altLang="zh-TW" sz="1200" b="1" dirty="0"/>
              <a:t>Thing</a:t>
            </a:r>
            <a:r>
              <a:rPr kumimoji="1" lang="zh-TW" altLang="en-US" sz="1200" b="1" dirty="0"/>
              <a:t> </a:t>
            </a:r>
            <a:r>
              <a:rPr kumimoji="1" lang="en-US" altLang="zh-TW" sz="1200" b="1" dirty="0"/>
              <a:t>Resources</a:t>
            </a:r>
            <a:endParaRPr kumimoji="1" lang="zh-TW" altLang="en-US" sz="1200" b="1" dirty="0"/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EF2BC012-6130-41EB-A3B6-C45C35293DF1}"/>
              </a:ext>
            </a:extLst>
          </p:cNvPr>
          <p:cNvSpPr txBox="1"/>
          <p:nvPr/>
        </p:nvSpPr>
        <p:spPr>
          <a:xfrm>
            <a:off x="7034076" y="3174485"/>
            <a:ext cx="1747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200" b="1" dirty="0" err="1"/>
              <a:t>IIoT</a:t>
            </a:r>
            <a:endParaRPr kumimoji="1" lang="en-US" altLang="zh-TW" sz="1200" b="1" dirty="0"/>
          </a:p>
          <a:p>
            <a:r>
              <a:rPr kumimoji="1" lang="en-US" altLang="zh-TW" sz="1200" b="1" dirty="0"/>
              <a:t>OPC</a:t>
            </a:r>
            <a:r>
              <a:rPr kumimoji="1" lang="zh-TW" altLang="en-US" sz="1200" b="1" dirty="0"/>
              <a:t> </a:t>
            </a:r>
            <a:r>
              <a:rPr kumimoji="1" lang="en-US" altLang="zh-TW" sz="1200" b="1" dirty="0"/>
              <a:t>UA</a:t>
            </a:r>
            <a:r>
              <a:rPr kumimoji="1" lang="zh-TW" altLang="en-US" sz="1200" b="1" dirty="0"/>
              <a:t> </a:t>
            </a:r>
            <a:r>
              <a:rPr kumimoji="1" lang="en-US" altLang="zh-TW" sz="1200" b="1" dirty="0"/>
              <a:t>Servers</a:t>
            </a:r>
          </a:p>
          <a:p>
            <a:r>
              <a:rPr kumimoji="1" lang="en-US" altLang="zh-TW" sz="1200" b="1" dirty="0"/>
              <a:t>OPC</a:t>
            </a:r>
            <a:r>
              <a:rPr kumimoji="1" lang="zh-TW" altLang="en-US" sz="1200" b="1" dirty="0"/>
              <a:t> </a:t>
            </a:r>
            <a:r>
              <a:rPr kumimoji="1" lang="en-US" altLang="zh-TW" sz="1200" b="1" dirty="0"/>
              <a:t>UA</a:t>
            </a:r>
            <a:r>
              <a:rPr kumimoji="1" lang="zh-TW" altLang="en-US" sz="1200" b="1" dirty="0"/>
              <a:t> </a:t>
            </a:r>
            <a:r>
              <a:rPr kumimoji="1" lang="en-US" altLang="zh-TW" sz="1200" b="1" dirty="0"/>
              <a:t>Tags</a:t>
            </a:r>
            <a:endParaRPr kumimoji="1" lang="zh-TW" altLang="en-US" sz="1200" b="1" dirty="0"/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EE7B6236-4A21-4E26-ACFC-55D12D44B886}"/>
              </a:ext>
            </a:extLst>
          </p:cNvPr>
          <p:cNvSpPr txBox="1"/>
          <p:nvPr/>
        </p:nvSpPr>
        <p:spPr>
          <a:xfrm>
            <a:off x="4827463" y="2786812"/>
            <a:ext cx="5313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1000" b="1" dirty="0">
                <a:latin typeface="Arial" panose="020B0604020202020204" pitchFamily="34" charset="0"/>
              </a:rPr>
              <a:t>PRM</a:t>
            </a: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F91CE506-E1BD-4C6C-816D-61A55DAEAAE1}"/>
              </a:ext>
            </a:extLst>
          </p:cNvPr>
          <p:cNvSpPr txBox="1"/>
          <p:nvPr/>
        </p:nvSpPr>
        <p:spPr>
          <a:xfrm>
            <a:off x="5450927" y="2786812"/>
            <a:ext cx="57376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1000" b="1">
                <a:latin typeface="Arial" panose="020B0604020202020204" pitchFamily="34" charset="0"/>
              </a:rPr>
              <a:t>Power</a:t>
            </a: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6C377A70-D47E-4143-B67E-73860E7C9B1E}"/>
              </a:ext>
            </a:extLst>
          </p:cNvPr>
          <p:cNvSpPr txBox="1"/>
          <p:nvPr/>
        </p:nvSpPr>
        <p:spPr>
          <a:xfrm>
            <a:off x="6062713" y="2786812"/>
            <a:ext cx="6117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1000" b="1">
                <a:latin typeface="Arial" panose="020B0604020202020204" pitchFamily="34" charset="0"/>
              </a:rPr>
              <a:t>Quality</a:t>
            </a: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21F0A2C8-91D9-483C-BA36-6B3E9836CEF5}"/>
              </a:ext>
            </a:extLst>
          </p:cNvPr>
          <p:cNvSpPr txBox="1"/>
          <p:nvPr/>
        </p:nvSpPr>
        <p:spPr>
          <a:xfrm>
            <a:off x="6699832" y="2784049"/>
            <a:ext cx="5810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1000" b="1">
                <a:latin typeface="Arial" panose="020B0604020202020204" pitchFamily="34" charset="0"/>
              </a:rPr>
              <a:t>Blade</a:t>
            </a:r>
            <a:r>
              <a:rPr kumimoji="1" lang="zh-TW" altLang="en-US" sz="1000" b="1">
                <a:latin typeface="Arial" panose="020B0604020202020204" pitchFamily="34" charset="0"/>
              </a:rPr>
              <a:t> </a:t>
            </a:r>
            <a:r>
              <a:rPr kumimoji="1" lang="en-US" altLang="zh-TW" sz="1000" b="1">
                <a:latin typeface="Arial" panose="020B0604020202020204" pitchFamily="34" charset="0"/>
              </a:rPr>
              <a:t>Status</a:t>
            </a:r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BB03DFFC-04F8-4B47-9927-21C365790474}"/>
              </a:ext>
            </a:extLst>
          </p:cNvPr>
          <p:cNvSpPr txBox="1"/>
          <p:nvPr/>
        </p:nvSpPr>
        <p:spPr>
          <a:xfrm>
            <a:off x="7244374" y="2786812"/>
            <a:ext cx="7519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1000" b="1">
                <a:latin typeface="Arial" panose="020B0604020202020204" pitchFamily="34" charset="0"/>
              </a:rPr>
              <a:t>Vibration</a:t>
            </a: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CB59283A-D38E-4832-AA46-772DE2CF95DF}"/>
              </a:ext>
            </a:extLst>
          </p:cNvPr>
          <p:cNvSpPr txBox="1"/>
          <p:nvPr/>
        </p:nvSpPr>
        <p:spPr>
          <a:xfrm>
            <a:off x="7990603" y="2790409"/>
            <a:ext cx="531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1000" b="1">
                <a:latin typeface="Arial" panose="020B0604020202020204" pitchFamily="34" charset="0"/>
              </a:rPr>
              <a:t>Idle</a:t>
            </a:r>
            <a:r>
              <a:rPr kumimoji="1" lang="zh-TW" altLang="en-US" sz="1000" b="1">
                <a:latin typeface="Arial" panose="020B0604020202020204" pitchFamily="34" charset="0"/>
              </a:rPr>
              <a:t> </a:t>
            </a:r>
            <a:r>
              <a:rPr kumimoji="1" lang="en-US" altLang="zh-TW" sz="1000" b="1">
                <a:latin typeface="Arial" panose="020B0604020202020204" pitchFamily="34" charset="0"/>
              </a:rPr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26029471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96"/>
          <p:cNvSpPr txBox="1"/>
          <p:nvPr/>
        </p:nvSpPr>
        <p:spPr>
          <a:xfrm>
            <a:off x="501315" y="1526966"/>
            <a:ext cx="2736994" cy="2368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rgbClr val="080059"/>
              </a:buClr>
              <a:buSzPts val="2400"/>
            </a:pPr>
            <a:r>
              <a:rPr lang="en-US" altLang="zh-TW" sz="2000" b="1">
                <a:solidFill>
                  <a:srgbClr val="0070C0"/>
                </a:solidFill>
                <a:latin typeface="Arial" panose="020B0604020202020204" pitchFamily="34" charset="0"/>
              </a:rPr>
              <a:t>Be Clients</a:t>
            </a:r>
            <a:endParaRPr lang="en-US" altLang="zh-TW" sz="200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marL="265113" lvl="1" indent="-180975">
              <a:spcBef>
                <a:spcPts val="320"/>
              </a:spcBef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altLang="zh-TW" sz="1600" b="1">
                <a:solidFill>
                  <a:schemeClr val="dk1"/>
                </a:solidFill>
                <a:latin typeface="Arial" panose="020B0604020202020204" pitchFamily="34" charset="0"/>
              </a:rPr>
              <a:t>Connecting to other OPC UA servers.</a:t>
            </a:r>
            <a:endParaRPr lang="en-US" altLang="zh-TW" sz="1600" b="1">
              <a:latin typeface="Arial" panose="020B0604020202020204" pitchFamily="34" charset="0"/>
            </a:endParaRPr>
          </a:p>
          <a:p>
            <a:pPr marL="265113" lvl="1" indent="-180975">
              <a:spcBef>
                <a:spcPts val="320"/>
              </a:spcBef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altLang="zh-TW" sz="1600" b="1">
                <a:solidFill>
                  <a:schemeClr val="dk1"/>
                </a:solidFill>
                <a:latin typeface="Arial" panose="020B0604020202020204" pitchFamily="34" charset="0"/>
              </a:rPr>
              <a:t>OPC UA clients management with UI.</a:t>
            </a:r>
            <a:endParaRPr lang="en-US" altLang="zh-TW" sz="1600" b="1">
              <a:latin typeface="Arial" panose="020B0604020202020204" pitchFamily="34" charset="0"/>
            </a:endParaRPr>
          </a:p>
          <a:p>
            <a:pPr marL="265113" lvl="1" indent="-180975">
              <a:spcBef>
                <a:spcPts val="320"/>
              </a:spcBef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altLang="zh-TW" sz="1600" b="1">
                <a:solidFill>
                  <a:schemeClr val="dk1"/>
                </a:solidFill>
                <a:latin typeface="Arial" panose="020B0604020202020204" pitchFamily="34" charset="0"/>
              </a:rPr>
              <a:t>Retrieve and monitor latest tag value and list.</a:t>
            </a:r>
            <a:endParaRPr lang="en-US" altLang="zh-TW" sz="1600" b="1">
              <a:latin typeface="Arial" panose="020B0604020202020204" pitchFamily="34" charset="0"/>
            </a:endParaRPr>
          </a:p>
        </p:txBody>
      </p:sp>
      <p:pic>
        <p:nvPicPr>
          <p:cNvPr id="608" name="Google Shape;608;p96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6593" y="1526966"/>
            <a:ext cx="5079718" cy="2857341"/>
          </a:xfrm>
          <a:prstGeom prst="roundRect">
            <a:avLst>
              <a:gd name="adj" fmla="val 3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Google Shape;422;p85">
            <a:extLst>
              <a:ext uri="{FF2B5EF4-FFF2-40B4-BE49-F238E27FC236}">
                <a16:creationId xmlns:a16="http://schemas.microsoft.com/office/drawing/2014/main" id="{384BBF6E-AB51-47F6-9DF3-2B78C6D24A81}"/>
              </a:ext>
            </a:extLst>
          </p:cNvPr>
          <p:cNvSpPr txBox="1">
            <a:spLocks/>
          </p:cNvSpPr>
          <p:nvPr/>
        </p:nvSpPr>
        <p:spPr>
          <a:xfrm>
            <a:off x="376031" y="8442"/>
            <a:ext cx="8415544" cy="899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0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090059"/>
              </a:buClr>
              <a:buSzPts val="3600"/>
            </a:pPr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No Pain but More Gain</a:t>
            </a:r>
            <a:endParaRPr lang="zh-TW" alt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sym typeface="Roboto Light"/>
            </a:endParaRPr>
          </a:p>
        </p:txBody>
      </p:sp>
      <p:sp>
        <p:nvSpPr>
          <p:cNvPr id="3" name="等腰三角形 2">
            <a:extLst>
              <a:ext uri="{FF2B5EF4-FFF2-40B4-BE49-F238E27FC236}">
                <a16:creationId xmlns:a16="http://schemas.microsoft.com/office/drawing/2014/main" id="{B4161F1F-6A3F-4C3D-A076-750BAAF7E00C}"/>
              </a:ext>
            </a:extLst>
          </p:cNvPr>
          <p:cNvSpPr/>
          <p:nvPr/>
        </p:nvSpPr>
        <p:spPr>
          <a:xfrm rot="10800000">
            <a:off x="7443994" y="0"/>
            <a:ext cx="1700006" cy="1272737"/>
          </a:xfrm>
          <a:prstGeom prst="triangle">
            <a:avLst/>
          </a:prstGeom>
          <a:gradFill>
            <a:gsLst>
              <a:gs pos="50000">
                <a:srgbClr val="09E0FA"/>
              </a:gs>
              <a:gs pos="10000">
                <a:srgbClr val="26136D"/>
              </a:gs>
              <a:gs pos="90000">
                <a:srgbClr val="26136C"/>
              </a:gs>
            </a:gsLst>
            <a:lin ang="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9A124540-549E-48D7-B5AB-1112FA5C41B9}"/>
              </a:ext>
            </a:extLst>
          </p:cNvPr>
          <p:cNvSpPr txBox="1"/>
          <p:nvPr/>
        </p:nvSpPr>
        <p:spPr>
          <a:xfrm>
            <a:off x="7910307" y="-129799"/>
            <a:ext cx="6717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7200" b="1">
                <a:solidFill>
                  <a:schemeClr val="bg1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</a:rPr>
              <a:t>1</a:t>
            </a:r>
            <a:endParaRPr lang="zh-TW" altLang="en-US" sz="7200" b="1">
              <a:solidFill>
                <a:schemeClr val="bg1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等腰三角形 10">
            <a:extLst>
              <a:ext uri="{FF2B5EF4-FFF2-40B4-BE49-F238E27FC236}">
                <a16:creationId xmlns:a16="http://schemas.microsoft.com/office/drawing/2014/main" id="{4B9D914F-5E1C-4BFF-A6A5-2F7C76F7B75F}"/>
              </a:ext>
            </a:extLst>
          </p:cNvPr>
          <p:cNvSpPr/>
          <p:nvPr/>
        </p:nvSpPr>
        <p:spPr>
          <a:xfrm rot="10800000">
            <a:off x="7443994" y="0"/>
            <a:ext cx="1700006" cy="1272737"/>
          </a:xfrm>
          <a:prstGeom prst="triangle">
            <a:avLst/>
          </a:prstGeom>
          <a:gradFill>
            <a:gsLst>
              <a:gs pos="50000">
                <a:srgbClr val="09E0FA"/>
              </a:gs>
              <a:gs pos="10000">
                <a:srgbClr val="26136D"/>
              </a:gs>
              <a:gs pos="90000">
                <a:srgbClr val="26136C"/>
              </a:gs>
            </a:gsLst>
            <a:lin ang="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</a:endParaRPr>
          </a:p>
        </p:txBody>
      </p:sp>
      <p:pic>
        <p:nvPicPr>
          <p:cNvPr id="616" name="Google Shape;616;p97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74383" y="1548982"/>
            <a:ext cx="5069455" cy="2851568"/>
          </a:xfrm>
          <a:prstGeom prst="roundRect">
            <a:avLst>
              <a:gd name="adj" fmla="val 3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Google Shape;422;p85">
            <a:extLst>
              <a:ext uri="{FF2B5EF4-FFF2-40B4-BE49-F238E27FC236}">
                <a16:creationId xmlns:a16="http://schemas.microsoft.com/office/drawing/2014/main" id="{95B61E67-4A0C-43B7-9A79-39EBF62F2EBC}"/>
              </a:ext>
            </a:extLst>
          </p:cNvPr>
          <p:cNvSpPr txBox="1">
            <a:spLocks/>
          </p:cNvSpPr>
          <p:nvPr/>
        </p:nvSpPr>
        <p:spPr>
          <a:xfrm>
            <a:off x="376031" y="8442"/>
            <a:ext cx="8415544" cy="899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0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090059"/>
              </a:buClr>
              <a:buSzPts val="3600"/>
            </a:pPr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No Pain but More Gain</a:t>
            </a:r>
            <a:endParaRPr lang="zh-TW" alt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sym typeface="Roboto Light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4A002725-C663-4C3E-AC33-A52149C11405}"/>
              </a:ext>
            </a:extLst>
          </p:cNvPr>
          <p:cNvSpPr txBox="1"/>
          <p:nvPr/>
        </p:nvSpPr>
        <p:spPr>
          <a:xfrm>
            <a:off x="7960622" y="-129799"/>
            <a:ext cx="6717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7200" b="1">
                <a:solidFill>
                  <a:schemeClr val="bg1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</a:rPr>
              <a:t>2</a:t>
            </a:r>
            <a:endParaRPr lang="zh-TW" altLang="en-US" sz="7200" b="1">
              <a:solidFill>
                <a:schemeClr val="bg1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Arial" panose="020B0604020202020204" pitchFamily="34" charset="0"/>
            </a:endParaRPr>
          </a:p>
        </p:txBody>
      </p:sp>
      <p:sp>
        <p:nvSpPr>
          <p:cNvPr id="7" name="Google Shape;618;p97">
            <a:extLst>
              <a:ext uri="{FF2B5EF4-FFF2-40B4-BE49-F238E27FC236}">
                <a16:creationId xmlns:a16="http://schemas.microsoft.com/office/drawing/2014/main" id="{F4D2127C-6AEA-4971-9D17-B502A760FF03}"/>
              </a:ext>
            </a:extLst>
          </p:cNvPr>
          <p:cNvSpPr txBox="1"/>
          <p:nvPr/>
        </p:nvSpPr>
        <p:spPr>
          <a:xfrm>
            <a:off x="493491" y="1440698"/>
            <a:ext cx="2851287" cy="32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080059"/>
              </a:buClr>
              <a:buSzPts val="2400"/>
            </a:pPr>
            <a:r>
              <a:rPr lang="en-US" sz="2000" b="1">
                <a:solidFill>
                  <a:srgbClr val="0070C0"/>
                </a:solidFill>
                <a:latin typeface="Arial" panose="020B0604020202020204" pitchFamily="34" charset="0"/>
              </a:rPr>
              <a:t>Be Servers</a:t>
            </a:r>
            <a:endParaRPr sz="2000" b="1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marL="265113" lvl="1" indent="-180975">
              <a:spcBef>
                <a:spcPts val="320"/>
              </a:spcBef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1">
                <a:solidFill>
                  <a:schemeClr val="dk1"/>
                </a:solidFill>
                <a:latin typeface="Arial" panose="020B0604020202020204" pitchFamily="34" charset="0"/>
              </a:rPr>
              <a:t>Connecting to other OPC UA clients.</a:t>
            </a:r>
            <a:endParaRPr sz="1600" b="1">
              <a:solidFill>
                <a:schemeClr val="dk1"/>
              </a:solidFill>
              <a:latin typeface="Arial" panose="020B0604020202020204" pitchFamily="34" charset="0"/>
            </a:endParaRPr>
          </a:p>
          <a:p>
            <a:pPr marL="265113" lvl="1" indent="-180975">
              <a:spcBef>
                <a:spcPts val="320"/>
              </a:spcBef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1">
                <a:solidFill>
                  <a:schemeClr val="dk1"/>
                </a:solidFill>
                <a:latin typeface="Arial" panose="020B0604020202020204" pitchFamily="34" charset="0"/>
              </a:rPr>
              <a:t>OPC UA servers management with UI.</a:t>
            </a:r>
            <a:endParaRPr sz="1600" b="1">
              <a:solidFill>
                <a:schemeClr val="dk1"/>
              </a:solidFill>
              <a:latin typeface="Arial" panose="020B0604020202020204" pitchFamily="34" charset="0"/>
            </a:endParaRPr>
          </a:p>
          <a:p>
            <a:pPr marL="265113" lvl="1" indent="-180975">
              <a:spcBef>
                <a:spcPts val="320"/>
              </a:spcBef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1">
                <a:solidFill>
                  <a:schemeClr val="dk1"/>
                </a:solidFill>
                <a:latin typeface="Arial" panose="020B0604020202020204" pitchFamily="34" charset="0"/>
              </a:rPr>
              <a:t>Manage the tag list, user list and server status of </a:t>
            </a:r>
            <a:r>
              <a:rPr lang="en-US" sz="1600" b="1" err="1">
                <a:solidFill>
                  <a:schemeClr val="dk1"/>
                </a:solidFill>
                <a:latin typeface="Arial" panose="020B0604020202020204" pitchFamily="34" charset="0"/>
                <a:sym typeface="Roboto"/>
              </a:rPr>
              <a:t>QIoT</a:t>
            </a:r>
            <a:r>
              <a:rPr lang="en-US" sz="1600" b="1">
                <a:solidFill>
                  <a:schemeClr val="dk1"/>
                </a:solidFill>
                <a:latin typeface="Arial" panose="020B0604020202020204" pitchFamily="34" charset="0"/>
              </a:rPr>
              <a:t> OPC UA servers in ease. </a:t>
            </a:r>
            <a:endParaRPr sz="1600" b="1">
              <a:solidFill>
                <a:schemeClr val="dk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98"/>
          <p:cNvSpPr txBox="1"/>
          <p:nvPr/>
        </p:nvSpPr>
        <p:spPr>
          <a:xfrm>
            <a:off x="492608" y="1536491"/>
            <a:ext cx="2743887" cy="2885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rgbClr val="080059"/>
              </a:buClr>
              <a:buSzPts val="2400"/>
            </a:pPr>
            <a:r>
              <a:rPr lang="en-US" altLang="zh-TW" sz="2000" b="1">
                <a:solidFill>
                  <a:srgbClr val="0070C0"/>
                </a:solidFill>
                <a:latin typeface="Arial" panose="020B0604020202020204" pitchFamily="34" charset="0"/>
              </a:rPr>
              <a:t>Be Gateway</a:t>
            </a:r>
          </a:p>
          <a:p>
            <a:pPr marL="265113" lvl="1" indent="-180975">
              <a:spcBef>
                <a:spcPts val="320"/>
              </a:spcBef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altLang="zh-TW" sz="1600" b="1">
                <a:solidFill>
                  <a:schemeClr val="dk1"/>
                </a:solidFill>
                <a:latin typeface="Arial" panose="020B0604020202020204" pitchFamily="34" charset="0"/>
              </a:rPr>
              <a:t>Mapping the tag value from client to server by simple click.</a:t>
            </a:r>
          </a:p>
          <a:p>
            <a:pPr marL="265113" lvl="1" indent="-180975">
              <a:spcBef>
                <a:spcPts val="320"/>
              </a:spcBef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altLang="zh-TW" sz="1600" b="1">
                <a:solidFill>
                  <a:schemeClr val="dk1"/>
                </a:solidFill>
                <a:latin typeface="Arial" panose="020B0604020202020204" pitchFamily="34" charset="0"/>
              </a:rPr>
              <a:t>No learning curve.</a:t>
            </a:r>
          </a:p>
        </p:txBody>
      </p:sp>
      <p:pic>
        <p:nvPicPr>
          <p:cNvPr id="624" name="Google Shape;624;p98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07058" y="1536491"/>
            <a:ext cx="5130034" cy="2885644"/>
          </a:xfrm>
          <a:prstGeom prst="roundRect">
            <a:avLst>
              <a:gd name="adj" fmla="val 3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等腰三角形 7">
            <a:extLst>
              <a:ext uri="{FF2B5EF4-FFF2-40B4-BE49-F238E27FC236}">
                <a16:creationId xmlns:a16="http://schemas.microsoft.com/office/drawing/2014/main" id="{FFD47838-050A-4D58-8588-E066CBD92DAB}"/>
              </a:ext>
            </a:extLst>
          </p:cNvPr>
          <p:cNvSpPr/>
          <p:nvPr/>
        </p:nvSpPr>
        <p:spPr>
          <a:xfrm rot="10800000">
            <a:off x="7443994" y="0"/>
            <a:ext cx="1700006" cy="1272737"/>
          </a:xfrm>
          <a:prstGeom prst="triangle">
            <a:avLst/>
          </a:prstGeom>
          <a:gradFill>
            <a:gsLst>
              <a:gs pos="50000">
                <a:srgbClr val="09E0FA"/>
              </a:gs>
              <a:gs pos="10000">
                <a:srgbClr val="26136D"/>
              </a:gs>
              <a:gs pos="90000">
                <a:srgbClr val="26136C"/>
              </a:gs>
            </a:gsLst>
            <a:lin ang="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9" name="Google Shape;422;p85">
            <a:extLst>
              <a:ext uri="{FF2B5EF4-FFF2-40B4-BE49-F238E27FC236}">
                <a16:creationId xmlns:a16="http://schemas.microsoft.com/office/drawing/2014/main" id="{A2E57FB4-B474-4AF4-99A0-1ED46B80083C}"/>
              </a:ext>
            </a:extLst>
          </p:cNvPr>
          <p:cNvSpPr txBox="1">
            <a:spLocks/>
          </p:cNvSpPr>
          <p:nvPr/>
        </p:nvSpPr>
        <p:spPr>
          <a:xfrm>
            <a:off x="376031" y="8442"/>
            <a:ext cx="8415544" cy="899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0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090059"/>
              </a:buClr>
              <a:buSzPts val="3600"/>
            </a:pPr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No Pain but More Gain</a:t>
            </a:r>
            <a:endParaRPr lang="zh-TW" alt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sym typeface="Roboto Light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6BD169DE-5759-4D14-AC3E-D42702DB32B1}"/>
              </a:ext>
            </a:extLst>
          </p:cNvPr>
          <p:cNvSpPr txBox="1"/>
          <p:nvPr/>
        </p:nvSpPr>
        <p:spPr>
          <a:xfrm>
            <a:off x="7960622" y="-129799"/>
            <a:ext cx="6717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7200" b="1">
                <a:solidFill>
                  <a:schemeClr val="bg1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</a:rPr>
              <a:t>3</a:t>
            </a:r>
            <a:endParaRPr lang="zh-TW" altLang="en-US" sz="7200" b="1">
              <a:solidFill>
                <a:schemeClr val="bg1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99"/>
          <p:cNvSpPr txBox="1"/>
          <p:nvPr/>
        </p:nvSpPr>
        <p:spPr>
          <a:xfrm>
            <a:off x="460292" y="1536491"/>
            <a:ext cx="2882983" cy="32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80059"/>
              </a:buClr>
              <a:buSzPts val="2400"/>
            </a:pPr>
            <a:r>
              <a:rPr lang="en-US" altLang="zh-TW" sz="2000" b="1">
                <a:solidFill>
                  <a:srgbClr val="0070C0"/>
                </a:solidFill>
                <a:latin typeface="Arial" panose="020B0604020202020204" pitchFamily="34" charset="0"/>
              </a:rPr>
              <a:t>Be More</a:t>
            </a:r>
          </a:p>
          <a:p>
            <a:pPr marL="265113" lvl="1" indent="-180975">
              <a:spcBef>
                <a:spcPts val="320"/>
              </a:spcBef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altLang="zh-TW" sz="1600" b="1">
                <a:solidFill>
                  <a:schemeClr val="dk1"/>
                </a:solidFill>
                <a:latin typeface="Arial" panose="020B0604020202020204" pitchFamily="34" charset="0"/>
              </a:rPr>
              <a:t>Rules Engine.</a:t>
            </a:r>
          </a:p>
          <a:p>
            <a:pPr marL="265113" lvl="1" indent="-180975">
              <a:spcBef>
                <a:spcPts val="320"/>
              </a:spcBef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altLang="zh-TW" sz="1600" b="1">
                <a:solidFill>
                  <a:schemeClr val="dk1"/>
                </a:solidFill>
                <a:latin typeface="Arial" panose="020B0604020202020204" pitchFamily="34" charset="0"/>
              </a:rPr>
              <a:t>Protocols convert.</a:t>
            </a:r>
          </a:p>
          <a:p>
            <a:pPr marL="265113" lvl="1" indent="-180975">
              <a:spcBef>
                <a:spcPts val="320"/>
              </a:spcBef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altLang="zh-TW" sz="1600" b="1">
                <a:solidFill>
                  <a:schemeClr val="dk1"/>
                </a:solidFill>
                <a:latin typeface="Arial" panose="020B0604020202020204" pitchFamily="34" charset="0"/>
              </a:rPr>
              <a:t>Connecting to 3rd-party applications.</a:t>
            </a:r>
          </a:p>
          <a:p>
            <a:pPr marL="265113" lvl="1" indent="-180975">
              <a:spcBef>
                <a:spcPts val="320"/>
              </a:spcBef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altLang="zh-TW" sz="1600" b="1">
                <a:solidFill>
                  <a:schemeClr val="dk1"/>
                </a:solidFill>
                <a:latin typeface="Arial" panose="020B0604020202020204" pitchFamily="34" charset="0"/>
              </a:rPr>
              <a:t>Threshold triggers.</a:t>
            </a:r>
          </a:p>
          <a:p>
            <a:pPr marL="265113" lvl="1" indent="-180975">
              <a:spcBef>
                <a:spcPts val="320"/>
              </a:spcBef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altLang="zh-TW" sz="1600" b="1">
                <a:solidFill>
                  <a:schemeClr val="dk1"/>
                </a:solidFill>
                <a:latin typeface="Arial" panose="020B0604020202020204" pitchFamily="34" charset="0"/>
              </a:rPr>
              <a:t>Data cleaning and calculating.</a:t>
            </a:r>
          </a:p>
        </p:txBody>
      </p:sp>
      <p:pic>
        <p:nvPicPr>
          <p:cNvPr id="632" name="Google Shape;632;p99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3275" y="1536491"/>
            <a:ext cx="5091934" cy="2864213"/>
          </a:xfrm>
          <a:prstGeom prst="roundRect">
            <a:avLst>
              <a:gd name="adj" fmla="val 3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等腰三角形 7">
            <a:extLst>
              <a:ext uri="{FF2B5EF4-FFF2-40B4-BE49-F238E27FC236}">
                <a16:creationId xmlns:a16="http://schemas.microsoft.com/office/drawing/2014/main" id="{E42D3A76-1DED-4C4B-B683-DE70EBC6285F}"/>
              </a:ext>
            </a:extLst>
          </p:cNvPr>
          <p:cNvSpPr/>
          <p:nvPr/>
        </p:nvSpPr>
        <p:spPr>
          <a:xfrm rot="10800000">
            <a:off x="7443994" y="0"/>
            <a:ext cx="1700006" cy="1272737"/>
          </a:xfrm>
          <a:prstGeom prst="triangle">
            <a:avLst/>
          </a:prstGeom>
          <a:gradFill>
            <a:gsLst>
              <a:gs pos="50000">
                <a:srgbClr val="09E0FA"/>
              </a:gs>
              <a:gs pos="10000">
                <a:srgbClr val="26136D"/>
              </a:gs>
              <a:gs pos="90000">
                <a:srgbClr val="26136C"/>
              </a:gs>
            </a:gsLst>
            <a:lin ang="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9" name="Google Shape;422;p85">
            <a:extLst>
              <a:ext uri="{FF2B5EF4-FFF2-40B4-BE49-F238E27FC236}">
                <a16:creationId xmlns:a16="http://schemas.microsoft.com/office/drawing/2014/main" id="{E0647A04-1AB9-4A9B-B1E9-BF148F55F3F4}"/>
              </a:ext>
            </a:extLst>
          </p:cNvPr>
          <p:cNvSpPr txBox="1">
            <a:spLocks/>
          </p:cNvSpPr>
          <p:nvPr/>
        </p:nvSpPr>
        <p:spPr>
          <a:xfrm>
            <a:off x="376031" y="8442"/>
            <a:ext cx="8415544" cy="899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0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090059"/>
              </a:buClr>
              <a:buSzPts val="3600"/>
            </a:pPr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No Pain but More Gain</a:t>
            </a:r>
            <a:endParaRPr lang="zh-TW" alt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sym typeface="Roboto Light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0974446A-B974-4B3D-8DFD-5403B474E109}"/>
              </a:ext>
            </a:extLst>
          </p:cNvPr>
          <p:cNvSpPr txBox="1"/>
          <p:nvPr/>
        </p:nvSpPr>
        <p:spPr>
          <a:xfrm>
            <a:off x="7922522" y="-129799"/>
            <a:ext cx="6717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7200" b="1">
                <a:solidFill>
                  <a:schemeClr val="bg1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</a:rPr>
              <a:t>4</a:t>
            </a:r>
            <a:endParaRPr lang="zh-TW" altLang="en-US" sz="7200" b="1">
              <a:solidFill>
                <a:schemeClr val="bg1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矩形 60">
            <a:extLst>
              <a:ext uri="{FF2B5EF4-FFF2-40B4-BE49-F238E27FC236}">
                <a16:creationId xmlns:a16="http://schemas.microsoft.com/office/drawing/2014/main" id="{614A7E1D-9604-408C-9CA2-0518C6C9AEBF}"/>
              </a:ext>
            </a:extLst>
          </p:cNvPr>
          <p:cNvSpPr/>
          <p:nvPr/>
        </p:nvSpPr>
        <p:spPr>
          <a:xfrm>
            <a:off x="5929314" y="3554233"/>
            <a:ext cx="2448350" cy="137058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zh-TW">
              <a:solidFill>
                <a:schemeClr val="bg1"/>
              </a:solidFill>
              <a:latin typeface="Arial" panose="020B0604020202020204" pitchFamily="34" charset="0"/>
              <a:cs typeface="Arial"/>
            </a:endParaRPr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1C8FF869-ED2A-41F6-9A3E-B953331BDD44}"/>
              </a:ext>
            </a:extLst>
          </p:cNvPr>
          <p:cNvSpPr/>
          <p:nvPr/>
        </p:nvSpPr>
        <p:spPr>
          <a:xfrm>
            <a:off x="3356561" y="3554233"/>
            <a:ext cx="2448350" cy="137058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zh-TW">
              <a:solidFill>
                <a:schemeClr val="bg1"/>
              </a:solidFill>
              <a:latin typeface="Arial" panose="020B0604020202020204" pitchFamily="34" charset="0"/>
              <a:cs typeface="Arial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20919400-D3E8-4350-A140-EB59A9EDE7E9}"/>
              </a:ext>
            </a:extLst>
          </p:cNvPr>
          <p:cNvGrpSpPr/>
          <p:nvPr/>
        </p:nvGrpSpPr>
        <p:grpSpPr>
          <a:xfrm>
            <a:off x="587111" y="1830358"/>
            <a:ext cx="2839041" cy="2839041"/>
            <a:chOff x="562173" y="1191239"/>
            <a:chExt cx="2839041" cy="2839041"/>
          </a:xfrm>
        </p:grpSpPr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2A906BAB-2360-4F97-BD4A-94BF51F1CE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2173" y="1191239"/>
              <a:ext cx="2839041" cy="2839041"/>
            </a:xfrm>
            <a:prstGeom prst="rect">
              <a:avLst/>
            </a:prstGeom>
          </p:spPr>
        </p:pic>
        <p:pic>
          <p:nvPicPr>
            <p:cNvPr id="378" name="Google Shape;378;p83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57693" y="2081957"/>
              <a:ext cx="1648000" cy="64236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6" name="矩形 55">
            <a:extLst>
              <a:ext uri="{FF2B5EF4-FFF2-40B4-BE49-F238E27FC236}">
                <a16:creationId xmlns:a16="http://schemas.microsoft.com/office/drawing/2014/main" id="{F4C8D8D6-9E96-48A5-B673-0CB8F7F57B3A}"/>
              </a:ext>
            </a:extLst>
          </p:cNvPr>
          <p:cNvSpPr/>
          <p:nvPr/>
        </p:nvSpPr>
        <p:spPr>
          <a:xfrm>
            <a:off x="771099" y="3554233"/>
            <a:ext cx="2463036" cy="137058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zh-TW">
              <a:solidFill>
                <a:schemeClr val="bg1"/>
              </a:solidFill>
              <a:latin typeface="Arial" panose="020B0604020202020204" pitchFamily="34" charset="0"/>
              <a:cs typeface="Arial"/>
            </a:endParaRPr>
          </a:p>
        </p:txBody>
      </p:sp>
      <p:sp>
        <p:nvSpPr>
          <p:cNvPr id="375" name="Google Shape;375;p83"/>
          <p:cNvSpPr txBox="1">
            <a:spLocks noGrp="1"/>
          </p:cNvSpPr>
          <p:nvPr>
            <p:ph type="title" idx="4294967295"/>
          </p:nvPr>
        </p:nvSpPr>
        <p:spPr>
          <a:xfrm>
            <a:off x="0" y="381398"/>
            <a:ext cx="9144000" cy="49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090059"/>
              </a:buClr>
              <a:buSzPts val="3600"/>
            </a:pPr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Industrial IoT Solution</a:t>
            </a:r>
            <a:endParaRPr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377" name="Google Shape;377;p83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1438319" y="1080299"/>
            <a:ext cx="1160276" cy="724566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83"/>
          <p:cNvSpPr/>
          <p:nvPr/>
        </p:nvSpPr>
        <p:spPr>
          <a:xfrm>
            <a:off x="784576" y="1925696"/>
            <a:ext cx="2528697" cy="579246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4021BA"/>
                </a:solidFill>
                <a:latin typeface="Arial" panose="020B0604020202020204" pitchFamily="34" charset="0"/>
                <a:sym typeface="Arial"/>
              </a:rPr>
              <a:t>MDC</a:t>
            </a:r>
            <a:endParaRPr sz="1800" b="1">
              <a:solidFill>
                <a:srgbClr val="4021BA"/>
              </a:solidFill>
              <a:latin typeface="Arial" panose="020B0604020202020204" pitchFamily="34" charset="0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chemeClr val="tx1"/>
                </a:solidFill>
                <a:latin typeface="Arial" panose="020B0604020202020204" pitchFamily="34" charset="0"/>
                <a:sym typeface="Arial"/>
              </a:rPr>
              <a:t>Machine Data Collector</a:t>
            </a:r>
            <a:endParaRPr sz="1600" b="1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80" name="Google Shape;380;p83"/>
          <p:cNvSpPr txBox="1"/>
          <p:nvPr/>
        </p:nvSpPr>
        <p:spPr>
          <a:xfrm>
            <a:off x="3916203" y="1144528"/>
            <a:ext cx="1888708" cy="555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sym typeface="Arial"/>
              </a:rPr>
              <a:t> </a:t>
            </a:r>
            <a:r>
              <a:rPr lang="en-US" sz="2400" b="1" i="0" u="none" strike="noStrike" cap="none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 Black"/>
                <a:cs typeface="Roboto Black"/>
                <a:sym typeface="Roboto Black"/>
              </a:rPr>
              <a:t>QIoT</a:t>
            </a:r>
            <a:r>
              <a:rPr lang="en-US" sz="24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 Black"/>
                <a:cs typeface="Roboto Black"/>
                <a:sym typeface="Roboto Black"/>
              </a:rPr>
              <a:t> </a:t>
            </a:r>
            <a:r>
              <a:rPr lang="en-US" sz="2400" b="0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 Light"/>
                <a:cs typeface="Arial" panose="020B0604020202020204" pitchFamily="34" charset="0"/>
                <a:sym typeface="Roboto Light"/>
              </a:rPr>
              <a:t>Suite</a:t>
            </a:r>
            <a:endParaRPr sz="2400" b="0" i="0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Roboto Light"/>
              <a:cs typeface="Arial" panose="020B0604020202020204" pitchFamily="34" charset="0"/>
              <a:sym typeface="Roboto Light"/>
            </a:endParaRPr>
          </a:p>
        </p:txBody>
      </p:sp>
      <p:pic>
        <p:nvPicPr>
          <p:cNvPr id="381" name="Google Shape;381;p83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1791" y="1140900"/>
            <a:ext cx="550696" cy="5627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群組 4">
            <a:extLst>
              <a:ext uri="{FF2B5EF4-FFF2-40B4-BE49-F238E27FC236}">
                <a16:creationId xmlns:a16="http://schemas.microsoft.com/office/drawing/2014/main" id="{8DC4CCA6-98D7-468E-B1DD-3156DFCF372D}"/>
              </a:ext>
            </a:extLst>
          </p:cNvPr>
          <p:cNvGrpSpPr/>
          <p:nvPr/>
        </p:nvGrpSpPr>
        <p:grpSpPr>
          <a:xfrm>
            <a:off x="3152479" y="2034896"/>
            <a:ext cx="2839041" cy="2839041"/>
            <a:chOff x="3224005" y="1400253"/>
            <a:chExt cx="2839041" cy="2839041"/>
          </a:xfrm>
        </p:grpSpPr>
        <p:pic>
          <p:nvPicPr>
            <p:cNvPr id="39" name="圖片 38">
              <a:extLst>
                <a:ext uri="{FF2B5EF4-FFF2-40B4-BE49-F238E27FC236}">
                  <a16:creationId xmlns:a16="http://schemas.microsoft.com/office/drawing/2014/main" id="{7629DEFC-50BE-42A4-A3A9-11DC944E01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24005" y="1400253"/>
              <a:ext cx="2839041" cy="2839041"/>
            </a:xfrm>
            <a:prstGeom prst="rect">
              <a:avLst/>
            </a:prstGeom>
          </p:spPr>
        </p:pic>
        <p:pic>
          <p:nvPicPr>
            <p:cNvPr id="386" name="Google Shape;386;p83"/>
            <p:cNvPicPr preferRelativeResize="0"/>
            <p:nvPr/>
          </p:nvPicPr>
          <p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68665" y="2035969"/>
              <a:ext cx="1549721" cy="96857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97" name="Google Shape;397;p83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78637" y="2642103"/>
            <a:ext cx="1085453" cy="579791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98" name="Google Shape;398;p83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23619" y="3292524"/>
            <a:ext cx="1055748" cy="677712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99" name="Google Shape;399;p83"/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5202" y="1144031"/>
            <a:ext cx="815559" cy="512444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p83"/>
          <p:cNvSpPr/>
          <p:nvPr/>
        </p:nvSpPr>
        <p:spPr>
          <a:xfrm>
            <a:off x="919713" y="3599611"/>
            <a:ext cx="1107996" cy="553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</a:rPr>
              <a:t>Industrial Devices</a:t>
            </a:r>
          </a:p>
        </p:txBody>
      </p:sp>
      <p:pic>
        <p:nvPicPr>
          <p:cNvPr id="403" name="Google Shape;403;p83"/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3073" y="4176875"/>
            <a:ext cx="653285" cy="768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83"/>
          <p:cNvPicPr preferRelativeResize="0"/>
          <p:nvPr/>
        </p:nvPicPr>
        <p:blipFill rotWithShape="1"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07066" y="4131142"/>
            <a:ext cx="605169" cy="85951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83"/>
          <p:cNvPicPr preferRelativeResize="0"/>
          <p:nvPr/>
        </p:nvPicPr>
        <p:blipFill rotWithShape="1"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8065" y="3876270"/>
            <a:ext cx="968598" cy="927461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406" name="Google Shape;406;p83"/>
          <p:cNvPicPr preferRelativeResize="0"/>
          <p:nvPr/>
        </p:nvPicPr>
        <p:blipFill rotWithShape="1">
          <a:blip r:embed="rId1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1142" y="4185529"/>
            <a:ext cx="757071" cy="640224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04AD68F4-7AEA-4F1F-B95B-513D9B33576E}"/>
              </a:ext>
            </a:extLst>
          </p:cNvPr>
          <p:cNvSpPr/>
          <p:nvPr/>
        </p:nvSpPr>
        <p:spPr>
          <a:xfrm>
            <a:off x="3475628" y="3706042"/>
            <a:ext cx="1059360" cy="327912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OPC UA</a:t>
            </a: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38FBB647-8DFE-41BB-9458-6C51728ABCCC}"/>
              </a:ext>
            </a:extLst>
          </p:cNvPr>
          <p:cNvSpPr/>
          <p:nvPr/>
        </p:nvSpPr>
        <p:spPr>
          <a:xfrm>
            <a:off x="4609014" y="3706042"/>
            <a:ext cx="1059360" cy="327912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HTTP</a:t>
            </a: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046FCA53-4A56-411C-BCF7-82AC4E0955F5}"/>
              </a:ext>
            </a:extLst>
          </p:cNvPr>
          <p:cNvSpPr/>
          <p:nvPr/>
        </p:nvSpPr>
        <p:spPr>
          <a:xfrm>
            <a:off x="3475628" y="4087853"/>
            <a:ext cx="1059360" cy="327912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MQTT</a:t>
            </a: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4E9AD164-B557-4D70-925A-D6B9D0D78D7E}"/>
              </a:ext>
            </a:extLst>
          </p:cNvPr>
          <p:cNvSpPr/>
          <p:nvPr/>
        </p:nvSpPr>
        <p:spPr>
          <a:xfrm>
            <a:off x="4609014" y="4087853"/>
            <a:ext cx="1059360" cy="327912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6696"/>
              </a:buClr>
            </a:pPr>
            <a:r>
              <a:rPr lang="en-US" altLang="zh-TW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CoAP</a:t>
            </a:r>
            <a:endParaRPr lang="en-US" altLang="zh-TW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5BBA2542-6F8D-4F6C-9E6C-D0A3C7293279}"/>
              </a:ext>
            </a:extLst>
          </p:cNvPr>
          <p:cNvSpPr/>
          <p:nvPr/>
        </p:nvSpPr>
        <p:spPr>
          <a:xfrm>
            <a:off x="3475628" y="4450092"/>
            <a:ext cx="1059360" cy="327912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TCP</a:t>
            </a: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DF4133AA-F8EC-4A18-9EDE-CC649084B23C}"/>
              </a:ext>
            </a:extLst>
          </p:cNvPr>
          <p:cNvSpPr/>
          <p:nvPr/>
        </p:nvSpPr>
        <p:spPr>
          <a:xfrm>
            <a:off x="4609014" y="4450092"/>
            <a:ext cx="1059360" cy="327912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UDP</a:t>
            </a: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B1D6082E-EE5B-4881-9D54-66621490619B}"/>
              </a:ext>
            </a:extLst>
          </p:cNvPr>
          <p:cNvSpPr/>
          <p:nvPr/>
        </p:nvSpPr>
        <p:spPr>
          <a:xfrm>
            <a:off x="3434423" y="1856221"/>
            <a:ext cx="1059360" cy="327912"/>
          </a:xfrm>
          <a:prstGeom prst="rect">
            <a:avLst/>
          </a:prstGeom>
          <a:gradFill>
            <a:gsLst>
              <a:gs pos="50000">
                <a:srgbClr val="4021BA"/>
              </a:gs>
              <a:gs pos="0">
                <a:srgbClr val="26136D"/>
              </a:gs>
              <a:gs pos="100000">
                <a:srgbClr val="26136C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Database</a:t>
            </a:r>
            <a:endParaRPr lang="en-US" altLang="zh-TW" sz="1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4F78C9F4-299D-4269-BB08-22C1B5CF6311}"/>
              </a:ext>
            </a:extLst>
          </p:cNvPr>
          <p:cNvSpPr/>
          <p:nvPr/>
        </p:nvSpPr>
        <p:spPr>
          <a:xfrm>
            <a:off x="4555227" y="1856221"/>
            <a:ext cx="1169636" cy="327912"/>
          </a:xfrm>
          <a:prstGeom prst="rect">
            <a:avLst/>
          </a:prstGeom>
          <a:gradFill>
            <a:gsLst>
              <a:gs pos="50000">
                <a:srgbClr val="4021BA"/>
              </a:gs>
              <a:gs pos="0">
                <a:srgbClr val="26136D"/>
              </a:gs>
              <a:gs pos="100000">
                <a:srgbClr val="26136C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Rules Engine</a:t>
            </a: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113D3D74-DFF9-45F9-88B2-5DBF22041598}"/>
              </a:ext>
            </a:extLst>
          </p:cNvPr>
          <p:cNvSpPr/>
          <p:nvPr/>
        </p:nvSpPr>
        <p:spPr>
          <a:xfrm>
            <a:off x="3434423" y="2238032"/>
            <a:ext cx="1059360" cy="327912"/>
          </a:xfrm>
          <a:prstGeom prst="rect">
            <a:avLst/>
          </a:prstGeom>
          <a:gradFill>
            <a:gsLst>
              <a:gs pos="50000">
                <a:srgbClr val="4021BA"/>
              </a:gs>
              <a:gs pos="0">
                <a:srgbClr val="26136D"/>
              </a:gs>
              <a:gs pos="100000">
                <a:srgbClr val="26136C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Dashboard</a:t>
            </a: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BD40C334-A545-49FB-9D5D-719623602AAC}"/>
              </a:ext>
            </a:extLst>
          </p:cNvPr>
          <p:cNvSpPr/>
          <p:nvPr/>
        </p:nvSpPr>
        <p:spPr>
          <a:xfrm>
            <a:off x="4555227" y="2238032"/>
            <a:ext cx="1169636" cy="327912"/>
          </a:xfrm>
          <a:prstGeom prst="rect">
            <a:avLst/>
          </a:prstGeom>
          <a:gradFill>
            <a:gsLst>
              <a:gs pos="50000">
                <a:srgbClr val="4021BA"/>
              </a:gs>
              <a:gs pos="0">
                <a:srgbClr val="26136D"/>
              </a:gs>
              <a:gs pos="100000">
                <a:srgbClr val="26136C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</a:t>
            </a:r>
          </a:p>
        </p:txBody>
      </p:sp>
      <p:pic>
        <p:nvPicPr>
          <p:cNvPr id="388" name="Google Shape;388;p83"/>
          <p:cNvPicPr preferRelativeResize="0"/>
          <p:nvPr/>
        </p:nvPicPr>
        <p:blipFill rotWithShape="1">
          <a:blip r:embed="rId1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3679" y="2203087"/>
            <a:ext cx="1601033" cy="1600981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400;p83">
            <a:extLst>
              <a:ext uri="{FF2B5EF4-FFF2-40B4-BE49-F238E27FC236}">
                <a16:creationId xmlns:a16="http://schemas.microsoft.com/office/drawing/2014/main" id="{670436EC-FF66-4664-82BB-BB9FF71F4450}"/>
              </a:ext>
            </a:extLst>
          </p:cNvPr>
          <p:cNvSpPr/>
          <p:nvPr/>
        </p:nvSpPr>
        <p:spPr>
          <a:xfrm>
            <a:off x="5859397" y="3682162"/>
            <a:ext cx="175160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</a:rPr>
              <a:t>IoT Sensors </a:t>
            </a:r>
          </a:p>
          <a:p>
            <a:pPr algn="ctr"/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</a:rPr>
              <a:t>and Peripherals</a:t>
            </a:r>
          </a:p>
        </p:txBody>
      </p:sp>
      <p:sp>
        <p:nvSpPr>
          <p:cNvPr id="64" name="Google Shape;379;p83">
            <a:extLst>
              <a:ext uri="{FF2B5EF4-FFF2-40B4-BE49-F238E27FC236}">
                <a16:creationId xmlns:a16="http://schemas.microsoft.com/office/drawing/2014/main" id="{C5C6AA91-C5CE-44D6-9F0B-F547975529E6}"/>
              </a:ext>
            </a:extLst>
          </p:cNvPr>
          <p:cNvSpPr/>
          <p:nvPr/>
        </p:nvSpPr>
        <p:spPr>
          <a:xfrm>
            <a:off x="5929314" y="1779482"/>
            <a:ext cx="2450053" cy="579246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altLang="zh-TW" sz="1800" b="1" dirty="0" err="1">
                <a:solidFill>
                  <a:srgbClr val="4021BA"/>
                </a:solidFill>
                <a:latin typeface="Arial" panose="020B0604020202020204" pitchFamily="34" charset="0"/>
              </a:rPr>
              <a:t>LoRaWAN</a:t>
            </a:r>
            <a:endParaRPr lang="en-US" altLang="zh-TW" sz="1800" b="1" dirty="0">
              <a:solidFill>
                <a:srgbClr val="4021BA"/>
              </a:solidFill>
              <a:latin typeface="Arial" panose="020B0604020202020204" pitchFamily="34" charset="0"/>
            </a:endParaRPr>
          </a:p>
          <a:p>
            <a:pPr lvl="0" algn="ctr"/>
            <a:r>
              <a:rPr lang="en-US" altLang="zh-TW" sz="1800" b="1" dirty="0">
                <a:solidFill>
                  <a:srgbClr val="4021BA"/>
                </a:solidFill>
                <a:latin typeface="Arial" panose="020B0604020202020204" pitchFamily="34" charset="0"/>
              </a:rPr>
              <a:t>Network Server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>
            <a:extLst>
              <a:ext uri="{FF2B5EF4-FFF2-40B4-BE49-F238E27FC236}">
                <a16:creationId xmlns:a16="http://schemas.microsoft.com/office/drawing/2014/main" id="{E93532CB-87AE-4CF8-ABEB-588C7D4CA233}"/>
              </a:ext>
            </a:extLst>
          </p:cNvPr>
          <p:cNvSpPr/>
          <p:nvPr/>
        </p:nvSpPr>
        <p:spPr>
          <a:xfrm>
            <a:off x="395286" y="3468100"/>
            <a:ext cx="4393282" cy="428625"/>
          </a:xfrm>
          <a:prstGeom prst="rect">
            <a:avLst/>
          </a:prstGeom>
          <a:gradFill>
            <a:gsLst>
              <a:gs pos="50000">
                <a:srgbClr val="4021BA"/>
              </a:gs>
              <a:gs pos="0">
                <a:srgbClr val="26136D"/>
              </a:gs>
              <a:gs pos="100000">
                <a:srgbClr val="26136C"/>
              </a:gs>
            </a:gsLst>
            <a:lin ang="5400000" scaled="1"/>
          </a:gra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15" name="箭號: 向右 14">
            <a:extLst>
              <a:ext uri="{FF2B5EF4-FFF2-40B4-BE49-F238E27FC236}">
                <a16:creationId xmlns:a16="http://schemas.microsoft.com/office/drawing/2014/main" id="{CE282867-0AE2-4205-A95F-C481A2E105E6}"/>
              </a:ext>
            </a:extLst>
          </p:cNvPr>
          <p:cNvSpPr/>
          <p:nvPr/>
        </p:nvSpPr>
        <p:spPr>
          <a:xfrm rot="12892102">
            <a:off x="4583780" y="3714838"/>
            <a:ext cx="409575" cy="363779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8" name="Google Shape;412;p84">
            <a:extLst>
              <a:ext uri="{FF2B5EF4-FFF2-40B4-BE49-F238E27FC236}">
                <a16:creationId xmlns:a16="http://schemas.microsoft.com/office/drawing/2014/main" id="{69888704-6CD1-4217-A88F-139E85E9389C}"/>
              </a:ext>
            </a:extLst>
          </p:cNvPr>
          <p:cNvSpPr txBox="1">
            <a:spLocks/>
          </p:cNvSpPr>
          <p:nvPr/>
        </p:nvSpPr>
        <p:spPr>
          <a:xfrm>
            <a:off x="395286" y="596900"/>
            <a:ext cx="6005513" cy="14033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Easy to Deploy, Simple to Collect, Rapidly Develop </a:t>
            </a:r>
            <a:r>
              <a:rPr lang="en-US" altLang="zh-TW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IIoT</a:t>
            </a:r>
            <a:endParaRPr 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Google Shape;413;p84">
            <a:extLst>
              <a:ext uri="{FF2B5EF4-FFF2-40B4-BE49-F238E27FC236}">
                <a16:creationId xmlns:a16="http://schemas.microsoft.com/office/drawing/2014/main" id="{17244870-C602-4E90-9DFE-2061D063F6A1}"/>
              </a:ext>
            </a:extLst>
          </p:cNvPr>
          <p:cNvSpPr txBox="1">
            <a:spLocks/>
          </p:cNvSpPr>
          <p:nvPr/>
        </p:nvSpPr>
        <p:spPr>
          <a:xfrm>
            <a:off x="395285" y="1889125"/>
            <a:ext cx="4465473" cy="2711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01600">
              <a:lnSpc>
                <a:spcPct val="150000"/>
              </a:lnSpc>
              <a:spcBef>
                <a:spcPts val="400"/>
              </a:spcBef>
              <a:buSzPts val="2000"/>
            </a:pPr>
            <a:r>
              <a:rPr lang="en-US" altLang="zh-TW" sz="1600" b="1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QIoT</a:t>
            </a:r>
            <a:r>
              <a:rPr lang="en-US" altLang="zh-TW" sz="1600" b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 Suite Basic Introduction</a:t>
            </a:r>
          </a:p>
          <a:p>
            <a:pPr marL="101600">
              <a:lnSpc>
                <a:spcPct val="150000"/>
              </a:lnSpc>
              <a:buSzPts val="2000"/>
            </a:pPr>
            <a:r>
              <a:rPr lang="en-US" altLang="zh-TW" sz="1600" b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Motivation for </a:t>
            </a:r>
            <a:r>
              <a:rPr lang="en-US" altLang="zh-TW" sz="1600" b="1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QIoT</a:t>
            </a:r>
            <a:r>
              <a:rPr lang="en-US" altLang="zh-TW" sz="1600" b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 Suite to step Into </a:t>
            </a:r>
            <a:r>
              <a:rPr lang="en-US" altLang="zh-TW" sz="1600" b="1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IIoT</a:t>
            </a:r>
            <a:endParaRPr lang="en-US" altLang="zh-TW" sz="1600" b="1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marL="101600">
              <a:lnSpc>
                <a:spcPct val="150000"/>
              </a:lnSpc>
              <a:buSzPts val="2000"/>
            </a:pPr>
            <a:r>
              <a:rPr lang="en-US" altLang="zh-TW" sz="1600" b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How to use </a:t>
            </a:r>
            <a:r>
              <a:rPr lang="en-US" altLang="zh-TW" sz="1600" b="1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QIoT</a:t>
            </a:r>
            <a:r>
              <a:rPr lang="en-US" altLang="zh-TW" sz="1600" b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 Suite with OPC UA protocol</a:t>
            </a:r>
          </a:p>
          <a:p>
            <a:pPr marL="101600">
              <a:lnSpc>
                <a:spcPct val="150000"/>
              </a:lnSpc>
              <a:buSzPts val="2000"/>
            </a:pPr>
            <a:r>
              <a:rPr lang="en-US" altLang="zh-TW" sz="1800" b="1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QIoT</a:t>
            </a:r>
            <a:r>
              <a:rPr lang="en-US" altLang="zh-TW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Suite Application Instructions</a:t>
            </a:r>
          </a:p>
          <a:p>
            <a:pPr marL="101600">
              <a:lnSpc>
                <a:spcPct val="150000"/>
              </a:lnSpc>
              <a:buSzPts val="2000"/>
            </a:pPr>
            <a:r>
              <a:rPr lang="en-US" altLang="zh-TW" sz="1600" b="1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Computex</a:t>
            </a:r>
            <a:r>
              <a:rPr lang="en-US" altLang="zh-TW" sz="1600" b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 Interview</a:t>
            </a:r>
          </a:p>
          <a:p>
            <a:pPr marL="101600">
              <a:lnSpc>
                <a:spcPct val="150000"/>
              </a:lnSpc>
              <a:buSzPts val="2000"/>
            </a:pPr>
            <a:r>
              <a:rPr lang="en-US" altLang="zh-TW" sz="1600" b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Successful Case</a:t>
            </a:r>
          </a:p>
        </p:txBody>
      </p:sp>
    </p:spTree>
    <p:extLst>
      <p:ext uri="{BB962C8B-B14F-4D97-AF65-F5344CB8AC3E}">
        <p14:creationId xmlns:p14="http://schemas.microsoft.com/office/powerpoint/2010/main" val="19675659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ABB3F8E9-7F07-46C9-AFC6-657DBBC4A3D2}"/>
              </a:ext>
            </a:extLst>
          </p:cNvPr>
          <p:cNvSpPr/>
          <p:nvPr/>
        </p:nvSpPr>
        <p:spPr>
          <a:xfrm>
            <a:off x="395286" y="3851661"/>
            <a:ext cx="4393282" cy="428625"/>
          </a:xfrm>
          <a:prstGeom prst="rect">
            <a:avLst/>
          </a:prstGeom>
          <a:gradFill>
            <a:gsLst>
              <a:gs pos="50000">
                <a:srgbClr val="4021BA"/>
              </a:gs>
              <a:gs pos="0">
                <a:srgbClr val="26136D"/>
              </a:gs>
              <a:gs pos="100000">
                <a:srgbClr val="26136C"/>
              </a:gs>
            </a:gsLst>
            <a:lin ang="5400000" scaled="1"/>
          </a:gra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8" name="箭號: 向右 7">
            <a:extLst>
              <a:ext uri="{FF2B5EF4-FFF2-40B4-BE49-F238E27FC236}">
                <a16:creationId xmlns:a16="http://schemas.microsoft.com/office/drawing/2014/main" id="{6F5EBFCE-BB51-48D5-B815-DCC32048AEB5}"/>
              </a:ext>
            </a:extLst>
          </p:cNvPr>
          <p:cNvSpPr/>
          <p:nvPr/>
        </p:nvSpPr>
        <p:spPr>
          <a:xfrm rot="12892102">
            <a:off x="4583780" y="4098399"/>
            <a:ext cx="409575" cy="363779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9" name="Google Shape;412;p84">
            <a:extLst>
              <a:ext uri="{FF2B5EF4-FFF2-40B4-BE49-F238E27FC236}">
                <a16:creationId xmlns:a16="http://schemas.microsoft.com/office/drawing/2014/main" id="{D6D75CB5-4ED0-4E57-8831-5DE225258B89}"/>
              </a:ext>
            </a:extLst>
          </p:cNvPr>
          <p:cNvSpPr txBox="1">
            <a:spLocks/>
          </p:cNvSpPr>
          <p:nvPr/>
        </p:nvSpPr>
        <p:spPr>
          <a:xfrm>
            <a:off x="395286" y="596900"/>
            <a:ext cx="6005513" cy="14033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Easy to Deploy, Simple to Collect, Rapidly Develop </a:t>
            </a:r>
            <a:r>
              <a:rPr lang="en-US" altLang="zh-TW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IIoT</a:t>
            </a:r>
            <a:endParaRPr 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Google Shape;413;p84">
            <a:extLst>
              <a:ext uri="{FF2B5EF4-FFF2-40B4-BE49-F238E27FC236}">
                <a16:creationId xmlns:a16="http://schemas.microsoft.com/office/drawing/2014/main" id="{2A2FD9E0-AFE7-4B7F-807E-36F7400E0691}"/>
              </a:ext>
            </a:extLst>
          </p:cNvPr>
          <p:cNvSpPr txBox="1">
            <a:spLocks/>
          </p:cNvSpPr>
          <p:nvPr/>
        </p:nvSpPr>
        <p:spPr>
          <a:xfrm>
            <a:off x="395285" y="1889125"/>
            <a:ext cx="4465473" cy="2711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01600">
              <a:lnSpc>
                <a:spcPct val="150000"/>
              </a:lnSpc>
              <a:spcBef>
                <a:spcPts val="400"/>
              </a:spcBef>
              <a:buSzPts val="2000"/>
            </a:pPr>
            <a:r>
              <a:rPr lang="en-US" altLang="zh-TW" sz="1600" b="1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QIoT</a:t>
            </a:r>
            <a:r>
              <a:rPr lang="en-US" altLang="zh-TW" sz="1600" b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 Suite Basic Introduction</a:t>
            </a:r>
          </a:p>
          <a:p>
            <a:pPr marL="101600">
              <a:lnSpc>
                <a:spcPct val="150000"/>
              </a:lnSpc>
              <a:buSzPts val="2000"/>
            </a:pPr>
            <a:r>
              <a:rPr lang="en-US" altLang="zh-TW" sz="1600" b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Motivation for </a:t>
            </a:r>
            <a:r>
              <a:rPr lang="en-US" altLang="zh-TW" sz="1600" b="1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QIoT</a:t>
            </a:r>
            <a:r>
              <a:rPr lang="en-US" altLang="zh-TW" sz="1600" b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 Suite to step Into </a:t>
            </a:r>
            <a:r>
              <a:rPr lang="en-US" altLang="zh-TW" sz="1600" b="1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IIoT</a:t>
            </a:r>
            <a:endParaRPr lang="en-US" altLang="zh-TW" sz="1600" b="1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marL="101600">
              <a:lnSpc>
                <a:spcPct val="150000"/>
              </a:lnSpc>
              <a:buSzPts val="2000"/>
            </a:pPr>
            <a:r>
              <a:rPr lang="en-US" altLang="zh-TW" sz="1600" b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How to use </a:t>
            </a:r>
            <a:r>
              <a:rPr lang="en-US" altLang="zh-TW" sz="1600" b="1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QIoT</a:t>
            </a:r>
            <a:r>
              <a:rPr lang="en-US" altLang="zh-TW" sz="1600" b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 Suite with OPC UA protocol</a:t>
            </a:r>
          </a:p>
          <a:p>
            <a:pPr marL="101600">
              <a:lnSpc>
                <a:spcPct val="150000"/>
              </a:lnSpc>
              <a:buSzPts val="2000"/>
            </a:pPr>
            <a:r>
              <a:rPr lang="en-US" altLang="zh-TW" sz="1600" b="1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QIoT</a:t>
            </a:r>
            <a:r>
              <a:rPr lang="en-US" altLang="zh-TW" sz="1600" b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 Suite Application Instructions</a:t>
            </a:r>
          </a:p>
          <a:p>
            <a:pPr marL="101600">
              <a:lnSpc>
                <a:spcPct val="150000"/>
              </a:lnSpc>
              <a:buSzPts val="2000"/>
            </a:pPr>
            <a:r>
              <a:rPr lang="en-US" altLang="zh-TW" sz="1800" b="1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Computex</a:t>
            </a:r>
            <a:r>
              <a:rPr lang="en-US" altLang="zh-TW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Interview</a:t>
            </a:r>
          </a:p>
          <a:p>
            <a:pPr marL="101600">
              <a:lnSpc>
                <a:spcPct val="150000"/>
              </a:lnSpc>
              <a:buSzPts val="2000"/>
            </a:pPr>
            <a:r>
              <a:rPr lang="en-US" altLang="zh-TW" sz="1600" b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Successful Case</a:t>
            </a:r>
          </a:p>
        </p:txBody>
      </p:sp>
    </p:spTree>
    <p:extLst>
      <p:ext uri="{BB962C8B-B14F-4D97-AF65-F5344CB8AC3E}">
        <p14:creationId xmlns:p14="http://schemas.microsoft.com/office/powerpoint/2010/main" val="25103461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103"/>
          <p:cNvSpPr txBox="1">
            <a:spLocks noGrp="1"/>
          </p:cNvSpPr>
          <p:nvPr>
            <p:ph type="ctrTitle" idx="4294967295"/>
          </p:nvPr>
        </p:nvSpPr>
        <p:spPr>
          <a:xfrm>
            <a:off x="3228975" y="3251200"/>
            <a:ext cx="2743200" cy="673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-US" sz="3200" b="1">
                <a:solidFill>
                  <a:srgbClr val="00ECF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Video</a:t>
            </a:r>
          </a:p>
        </p:txBody>
      </p:sp>
      <p:sp>
        <p:nvSpPr>
          <p:cNvPr id="657" name="Google Shape;657;p103"/>
          <p:cNvSpPr txBox="1"/>
          <p:nvPr/>
        </p:nvSpPr>
        <p:spPr>
          <a:xfrm>
            <a:off x="2892687" y="5259525"/>
            <a:ext cx="3358625" cy="3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u="sng">
                <a:solidFill>
                  <a:srgbClr val="09E0FA"/>
                </a:solidFill>
                <a:latin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https://www.youtube.com/watch?v=zzEYK4jBMwc</a:t>
            </a:r>
            <a:endParaRPr>
              <a:solidFill>
                <a:srgbClr val="09E0FA"/>
              </a:solidFill>
              <a:latin typeface="Arimo"/>
              <a:ea typeface="Arimo"/>
              <a:cs typeface="Arimo"/>
              <a:sym typeface="Arimo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DBB64AD0-7A08-4581-AD4A-66520FD624FE}"/>
              </a:ext>
            </a:extLst>
          </p:cNvPr>
          <p:cNvSpPr/>
          <p:nvPr/>
        </p:nvSpPr>
        <p:spPr>
          <a:xfrm>
            <a:off x="395286" y="4208046"/>
            <a:ext cx="4393282" cy="428625"/>
          </a:xfrm>
          <a:prstGeom prst="rect">
            <a:avLst/>
          </a:prstGeom>
          <a:gradFill>
            <a:gsLst>
              <a:gs pos="50000">
                <a:srgbClr val="4021BA"/>
              </a:gs>
              <a:gs pos="0">
                <a:srgbClr val="26136D"/>
              </a:gs>
              <a:gs pos="100000">
                <a:srgbClr val="26136C"/>
              </a:gs>
            </a:gsLst>
            <a:lin ang="5400000" scaled="1"/>
          </a:gra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8" name="箭號: 向右 7">
            <a:extLst>
              <a:ext uri="{FF2B5EF4-FFF2-40B4-BE49-F238E27FC236}">
                <a16:creationId xmlns:a16="http://schemas.microsoft.com/office/drawing/2014/main" id="{D5F49A69-C127-4DB2-AC26-CACB63AA8BA4}"/>
              </a:ext>
            </a:extLst>
          </p:cNvPr>
          <p:cNvSpPr/>
          <p:nvPr/>
        </p:nvSpPr>
        <p:spPr>
          <a:xfrm rot="12892102">
            <a:off x="4583780" y="4454784"/>
            <a:ext cx="409575" cy="363779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9" name="Google Shape;412;p84">
            <a:extLst>
              <a:ext uri="{FF2B5EF4-FFF2-40B4-BE49-F238E27FC236}">
                <a16:creationId xmlns:a16="http://schemas.microsoft.com/office/drawing/2014/main" id="{FF6A8BCA-D2DE-48EC-884A-F117FE545252}"/>
              </a:ext>
            </a:extLst>
          </p:cNvPr>
          <p:cNvSpPr txBox="1">
            <a:spLocks/>
          </p:cNvSpPr>
          <p:nvPr/>
        </p:nvSpPr>
        <p:spPr>
          <a:xfrm>
            <a:off x="395286" y="596900"/>
            <a:ext cx="6005513" cy="14033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Easy to Deploy, Simple to Collect, Rapidly Develop </a:t>
            </a:r>
            <a:r>
              <a:rPr lang="en-US" altLang="zh-TW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IIoT</a:t>
            </a:r>
            <a:endParaRPr 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Google Shape;413;p84">
            <a:extLst>
              <a:ext uri="{FF2B5EF4-FFF2-40B4-BE49-F238E27FC236}">
                <a16:creationId xmlns:a16="http://schemas.microsoft.com/office/drawing/2014/main" id="{A2FA7213-ADC7-40B6-AFE8-BE1E940A7049}"/>
              </a:ext>
            </a:extLst>
          </p:cNvPr>
          <p:cNvSpPr txBox="1">
            <a:spLocks/>
          </p:cNvSpPr>
          <p:nvPr/>
        </p:nvSpPr>
        <p:spPr>
          <a:xfrm>
            <a:off x="395285" y="1889125"/>
            <a:ext cx="4465473" cy="2711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01600">
              <a:lnSpc>
                <a:spcPct val="150000"/>
              </a:lnSpc>
              <a:spcBef>
                <a:spcPts val="400"/>
              </a:spcBef>
              <a:buSzPts val="2000"/>
            </a:pPr>
            <a:r>
              <a:rPr lang="en-US" altLang="zh-TW" sz="1600" b="1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QIoT</a:t>
            </a:r>
            <a:r>
              <a:rPr lang="en-US" altLang="zh-TW" sz="1600" b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 Suite Basic Introduction</a:t>
            </a:r>
          </a:p>
          <a:p>
            <a:pPr marL="101600">
              <a:lnSpc>
                <a:spcPct val="150000"/>
              </a:lnSpc>
              <a:buSzPts val="2000"/>
            </a:pPr>
            <a:r>
              <a:rPr lang="en-US" altLang="zh-TW" sz="1600" b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Motivation for </a:t>
            </a:r>
            <a:r>
              <a:rPr lang="en-US" altLang="zh-TW" sz="1600" b="1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QIoT</a:t>
            </a:r>
            <a:r>
              <a:rPr lang="en-US" altLang="zh-TW" sz="1600" b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 Suite to step Into </a:t>
            </a:r>
            <a:r>
              <a:rPr lang="en-US" altLang="zh-TW" sz="1600" b="1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IIoT</a:t>
            </a:r>
            <a:endParaRPr lang="en-US" altLang="zh-TW" sz="1600" b="1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marL="101600">
              <a:lnSpc>
                <a:spcPct val="150000"/>
              </a:lnSpc>
              <a:buSzPts val="2000"/>
            </a:pPr>
            <a:r>
              <a:rPr lang="en-US" altLang="zh-TW" sz="1600" b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How to use </a:t>
            </a:r>
            <a:r>
              <a:rPr lang="en-US" altLang="zh-TW" sz="1600" b="1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QIoT</a:t>
            </a:r>
            <a:r>
              <a:rPr lang="en-US" altLang="zh-TW" sz="1600" b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 Suite with OPC UA protocol</a:t>
            </a:r>
          </a:p>
          <a:p>
            <a:pPr marL="101600">
              <a:lnSpc>
                <a:spcPct val="150000"/>
              </a:lnSpc>
              <a:buSzPts val="2000"/>
            </a:pPr>
            <a:r>
              <a:rPr lang="en-US" altLang="zh-TW" sz="1600" b="1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QIoT</a:t>
            </a:r>
            <a:r>
              <a:rPr lang="en-US" altLang="zh-TW" sz="1600" b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 Suite Application Instructions</a:t>
            </a:r>
          </a:p>
          <a:p>
            <a:pPr marL="101600">
              <a:lnSpc>
                <a:spcPct val="150000"/>
              </a:lnSpc>
              <a:buSzPts val="2000"/>
            </a:pPr>
            <a:r>
              <a:rPr lang="en-US" altLang="zh-TW" sz="1600" b="1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Computex</a:t>
            </a:r>
            <a:r>
              <a:rPr lang="en-US" altLang="zh-TW" sz="1600" b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 Interview</a:t>
            </a:r>
          </a:p>
          <a:p>
            <a:pPr marL="101600">
              <a:lnSpc>
                <a:spcPct val="150000"/>
              </a:lnSpc>
              <a:buSzPts val="2000"/>
            </a:pPr>
            <a:r>
              <a:rPr lang="en-US" altLang="zh-TW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Successful Case</a:t>
            </a:r>
          </a:p>
        </p:txBody>
      </p:sp>
    </p:spTree>
    <p:extLst>
      <p:ext uri="{BB962C8B-B14F-4D97-AF65-F5344CB8AC3E}">
        <p14:creationId xmlns:p14="http://schemas.microsoft.com/office/powerpoint/2010/main" val="6526178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圓角 8">
            <a:extLst>
              <a:ext uri="{FF2B5EF4-FFF2-40B4-BE49-F238E27FC236}">
                <a16:creationId xmlns:a16="http://schemas.microsoft.com/office/drawing/2014/main" id="{84D9695F-D525-4932-ACDE-5A94A3198475}"/>
              </a:ext>
            </a:extLst>
          </p:cNvPr>
          <p:cNvSpPr/>
          <p:nvPr/>
        </p:nvSpPr>
        <p:spPr>
          <a:xfrm>
            <a:off x="647700" y="3409420"/>
            <a:ext cx="3621316" cy="896618"/>
          </a:xfrm>
          <a:prstGeom prst="roundRect">
            <a:avLst>
              <a:gd name="adj" fmla="val 0"/>
            </a:avLst>
          </a:prstGeom>
          <a:gradFill>
            <a:gsLst>
              <a:gs pos="50000">
                <a:srgbClr val="09E0FA"/>
              </a:gs>
              <a:gs pos="10000">
                <a:srgbClr val="26136D"/>
              </a:gs>
              <a:gs pos="90000">
                <a:srgbClr val="26136C"/>
              </a:gs>
            </a:gsLst>
            <a:lin ang="540000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ts val="400"/>
              </a:spcBef>
              <a:buClr>
                <a:srgbClr val="090059"/>
              </a:buClr>
              <a:buSzPts val="2000"/>
            </a:pPr>
            <a:r>
              <a:rPr lang="en-US" altLang="zh-TW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"/>
                <a:cs typeface="Arial"/>
              </a:rPr>
              <a:t>Solution</a:t>
            </a:r>
            <a:endParaRPr lang="en-US" altLang="zh-TW" sz="240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  <a:p>
            <a:pPr algn="ctr"/>
            <a:r>
              <a:rPr lang="nn-NO" altLang="zh-TW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</a:rPr>
              <a:t>QNAP TVS-471 + </a:t>
            </a:r>
            <a:r>
              <a:rPr lang="nn-NO" altLang="zh-TW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sym typeface="Roboto Black"/>
              </a:rPr>
              <a:t>QIoT </a:t>
            </a:r>
            <a:r>
              <a:rPr lang="nn-NO" altLang="zh-TW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sym typeface="Roboto Light"/>
              </a:rPr>
              <a:t>Suite</a:t>
            </a:r>
            <a:endParaRPr lang="nn-NO" altLang="zh-TW" sz="1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Microsoft JhengHei"/>
            </a:endParaRPr>
          </a:p>
        </p:txBody>
      </p:sp>
      <p:sp>
        <p:nvSpPr>
          <p:cNvPr id="671" name="Google Shape;671;p105"/>
          <p:cNvSpPr txBox="1">
            <a:spLocks noGrp="1"/>
          </p:cNvSpPr>
          <p:nvPr>
            <p:ph type="body" idx="1"/>
          </p:nvPr>
        </p:nvSpPr>
        <p:spPr>
          <a:xfrm>
            <a:off x="505581" y="1141056"/>
            <a:ext cx="5666619" cy="2035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9070" lvl="0" indent="-179070">
              <a:spcBef>
                <a:spcPts val="0"/>
              </a:spcBef>
              <a:buClrTx/>
              <a:buSzPts val="2000"/>
            </a:pPr>
            <a:r>
              <a:rPr lang="en-US" altLang="zh-TW" sz="1800" b="1" err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Artisantech</a:t>
            </a:r>
            <a:r>
              <a:rPr lang="en-US" altLang="zh-TW" sz="1800" b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Computer Engineering </a:t>
            </a:r>
            <a:r>
              <a:rPr lang="en-US" altLang="zh-TW" sz="1800" b="1" err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Co.,Ltd</a:t>
            </a:r>
            <a:r>
              <a:rPr lang="en-US" altLang="zh-TW" sz="1800" b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. </a:t>
            </a:r>
            <a:endParaRPr lang="en-US" altLang="zh-TW" sz="1800">
              <a:solidFill>
                <a:srgbClr val="0070C0"/>
              </a:solidFill>
              <a:latin typeface="Arial"/>
            </a:endParaRPr>
          </a:p>
          <a:p>
            <a:pPr marL="179070" lvl="0" indent="-179070">
              <a:spcBef>
                <a:spcPts val="400"/>
              </a:spcBef>
              <a:buClrTx/>
              <a:buSzPts val="2000"/>
            </a:pPr>
            <a:r>
              <a:rPr lang="en-US" altLang="zh-TW" sz="1800" b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New Taipei City Department of Education</a:t>
            </a:r>
            <a:endParaRPr lang="en-US" altLang="zh-TW" sz="1800">
              <a:solidFill>
                <a:srgbClr val="0070C0"/>
              </a:solidFill>
              <a:latin typeface="Arial"/>
            </a:endParaRPr>
          </a:p>
          <a:p>
            <a:pPr marL="179070" lvl="0" indent="-179070">
              <a:spcBef>
                <a:spcPts val="400"/>
              </a:spcBef>
              <a:buClrTx/>
              <a:buSzPts val="2000"/>
            </a:pPr>
            <a:r>
              <a:rPr lang="en-US" altLang="zh-TW" sz="1800" b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Background</a:t>
            </a:r>
            <a:endParaRPr lang="en-US" altLang="zh-TW" sz="1800">
              <a:solidFill>
                <a:srgbClr val="0070C0"/>
              </a:solidFill>
              <a:latin typeface="Arial"/>
            </a:endParaRPr>
          </a:p>
          <a:p>
            <a:pPr marL="360045" lvl="1" indent="-182245">
              <a:spcBef>
                <a:spcPts val="280"/>
              </a:spcBef>
              <a:buClrTx/>
              <a:buSzPts val="1120"/>
              <a:buFont typeface="Wingdings" panose="05000000000000000000" pitchFamily="2" charset="2"/>
              <a:buChar char="Ø"/>
            </a:pPr>
            <a:r>
              <a:rPr lang="en-US" altLang="zh-TW" sz="1300" b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Platform to connect with multiple power related IoT sensors.</a:t>
            </a:r>
            <a:endParaRPr lang="en-US" altLang="zh-TW" sz="1300" b="1">
              <a:solidFill>
                <a:schemeClr val="tx1"/>
              </a:solidFill>
              <a:latin typeface="Arial"/>
            </a:endParaRPr>
          </a:p>
          <a:p>
            <a:pPr marL="360045" lvl="1" indent="-182245">
              <a:spcBef>
                <a:spcPts val="280"/>
              </a:spcBef>
              <a:buClrTx/>
              <a:buSzPts val="1120"/>
              <a:buFont typeface="Wingdings" panose="05000000000000000000" pitchFamily="2" charset="2"/>
              <a:buChar char="Ø"/>
            </a:pPr>
            <a:r>
              <a:rPr lang="en-US" altLang="zh-TW" sz="1300" b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Storage volume to store massive electricity data.</a:t>
            </a:r>
            <a:endParaRPr lang="en-US" altLang="zh-TW" sz="1300" b="1">
              <a:solidFill>
                <a:schemeClr val="tx1"/>
              </a:solidFill>
              <a:latin typeface="Arial"/>
            </a:endParaRPr>
          </a:p>
          <a:p>
            <a:pPr marL="360045" lvl="1" indent="-182245">
              <a:spcBef>
                <a:spcPts val="280"/>
              </a:spcBef>
              <a:buClrTx/>
              <a:buSzPts val="1120"/>
              <a:buFont typeface="Wingdings" panose="05000000000000000000" pitchFamily="2" charset="2"/>
              <a:buChar char="Ø"/>
            </a:pPr>
            <a:r>
              <a:rPr lang="en-US" altLang="zh-TW" sz="1300" b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Rules engine to clean, data analysis.</a:t>
            </a:r>
            <a:endParaRPr lang="en-US" altLang="zh-TW" sz="1300" b="1">
              <a:solidFill>
                <a:schemeClr val="tx1"/>
              </a:solidFill>
              <a:latin typeface="Arial"/>
            </a:endParaRPr>
          </a:p>
          <a:p>
            <a:pPr marL="360045" lvl="1" indent="-182245">
              <a:spcBef>
                <a:spcPts val="280"/>
              </a:spcBef>
              <a:buClrTx/>
              <a:buSzPts val="1120"/>
              <a:buFont typeface="Wingdings" panose="05000000000000000000" pitchFamily="2" charset="2"/>
              <a:buChar char="Ø"/>
            </a:pPr>
            <a:r>
              <a:rPr lang="en-US" altLang="zh-TW" sz="1300" b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Dashboard to visualize IoT sensor data.</a:t>
            </a:r>
            <a:endParaRPr lang="en-US" altLang="zh-TW" sz="1300" b="1">
              <a:solidFill>
                <a:schemeClr val="tx1"/>
              </a:solidFill>
              <a:latin typeface="Arial"/>
            </a:endParaRPr>
          </a:p>
        </p:txBody>
      </p:sp>
      <p:pic>
        <p:nvPicPr>
          <p:cNvPr id="673" name="Google Shape;673;p105" descr="https://lh4.googleusercontent.com/GCns98kEP3f_FJGLQAvb9kAq-U8hf4mcwzYTW8lW5XHOGP3BR_x9pC3TR89Bt4dwldFUErNKhy04EMQP8uKC-KsQ9fOW_1uTYZhWiehta4aFWpF2vLuHHTbIXsXSxotGiuYHRxBJBgM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15585" y="1055041"/>
            <a:ext cx="2722834" cy="18971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74" name="Google Shape;674;p105" descr="https://lh3.googleusercontent.com/OzMqilDyj4PyCMNFPKCEt7-4Wavl96QZUQMfCrcBsN5Z43pd_WMXq3TZvOIVFHN1slq9w6Jj4XRSQn0KL1WY8RpYBjPT2In-oXqX6HMj1MlgKcAV8UgzMRVTiqixLkLKEbTDsDjj3k8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8099" y="3028366"/>
            <a:ext cx="1900320" cy="1659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12700" stA="38000" endPos="28000" dist="5000" dir="5400000" sy="-100000" algn="bl" rotWithShape="0"/>
          </a:effectLst>
        </p:spPr>
      </p:pic>
      <p:pic>
        <p:nvPicPr>
          <p:cNvPr id="675" name="Google Shape;675;p10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15851" y="3027192"/>
            <a:ext cx="2469083" cy="16610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12700" stA="38000" endPos="28000" dist="5000" dir="5400000" sy="-100000" algn="bl" rotWithShape="0"/>
          </a:effectLst>
        </p:spPr>
      </p:pic>
      <p:sp>
        <p:nvSpPr>
          <p:cNvPr id="8" name="Google Shape;422;p85">
            <a:extLst>
              <a:ext uri="{FF2B5EF4-FFF2-40B4-BE49-F238E27FC236}">
                <a16:creationId xmlns:a16="http://schemas.microsoft.com/office/drawing/2014/main" id="{D29597D7-C583-4A5C-90FE-9B0F4B148D28}"/>
              </a:ext>
            </a:extLst>
          </p:cNvPr>
          <p:cNvSpPr txBox="1">
            <a:spLocks/>
          </p:cNvSpPr>
          <p:nvPr/>
        </p:nvSpPr>
        <p:spPr>
          <a:xfrm>
            <a:off x="376031" y="8442"/>
            <a:ext cx="8415544" cy="899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0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090059"/>
              </a:buClr>
              <a:buSzPts val="3600"/>
            </a:pPr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Successful Scenario</a:t>
            </a:r>
            <a:endParaRPr lang="zh-TW" alt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sym typeface="Roboto Light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8CAA8E23-7150-49CE-B954-EB8257927211}"/>
              </a:ext>
            </a:extLst>
          </p:cNvPr>
          <p:cNvSpPr/>
          <p:nvPr/>
        </p:nvSpPr>
        <p:spPr>
          <a:xfrm>
            <a:off x="804363" y="1132623"/>
            <a:ext cx="2343614" cy="3380828"/>
          </a:xfrm>
          <a:prstGeom prst="rect">
            <a:avLst/>
          </a:prstGeom>
          <a:gradFill>
            <a:gsLst>
              <a:gs pos="50000">
                <a:schemeClr val="bg1">
                  <a:lumMod val="75000"/>
                </a:schemeClr>
              </a:gs>
              <a:gs pos="85000">
                <a:schemeClr val="bg1"/>
              </a:gs>
              <a:gs pos="18000">
                <a:schemeClr val="bg1"/>
              </a:gs>
              <a:gs pos="0">
                <a:schemeClr val="bg1">
                  <a:lumMod val="75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</a:endParaRPr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FE93F38E-5869-40F8-ACB4-5931A6908FE1}"/>
              </a:ext>
            </a:extLst>
          </p:cNvPr>
          <p:cNvGrpSpPr/>
          <p:nvPr/>
        </p:nvGrpSpPr>
        <p:grpSpPr>
          <a:xfrm>
            <a:off x="7049500" y="1275762"/>
            <a:ext cx="1257983" cy="1039364"/>
            <a:chOff x="6921795" y="1299955"/>
            <a:chExt cx="1257983" cy="1039364"/>
          </a:xfrm>
        </p:grpSpPr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3F3988AE-29C6-47AB-9777-FFA354EF32EC}"/>
                </a:ext>
              </a:extLst>
            </p:cNvPr>
            <p:cNvSpPr/>
            <p:nvPr/>
          </p:nvSpPr>
          <p:spPr>
            <a:xfrm>
              <a:off x="6921795" y="1306243"/>
              <a:ext cx="1257983" cy="1026788"/>
            </a:xfrm>
            <a:prstGeom prst="rect">
              <a:avLst/>
            </a:prstGeom>
            <a:gradFill>
              <a:gsLst>
                <a:gs pos="0">
                  <a:srgbClr val="FFC000"/>
                </a:gs>
                <a:gs pos="50000">
                  <a:schemeClr val="bg1"/>
                </a:gs>
                <a:gs pos="100000">
                  <a:srgbClr val="FFC00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</a:endParaRPr>
            </a:p>
          </p:txBody>
        </p:sp>
        <p:pic>
          <p:nvPicPr>
            <p:cNvPr id="704" name="Google Shape;704;p106" descr="「grafana」的圖片搜尋結果"/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83850" y="1299955"/>
              <a:ext cx="1133873" cy="103936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" name="Google Shape;422;p85">
            <a:extLst>
              <a:ext uri="{FF2B5EF4-FFF2-40B4-BE49-F238E27FC236}">
                <a16:creationId xmlns:a16="http://schemas.microsoft.com/office/drawing/2014/main" id="{D6C64D31-1232-4453-952D-EEBFAA200FC5}"/>
              </a:ext>
            </a:extLst>
          </p:cNvPr>
          <p:cNvSpPr txBox="1">
            <a:spLocks/>
          </p:cNvSpPr>
          <p:nvPr/>
        </p:nvSpPr>
        <p:spPr>
          <a:xfrm>
            <a:off x="376031" y="8442"/>
            <a:ext cx="8415544" cy="899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0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090059"/>
              </a:buClr>
              <a:buSzPts val="3600"/>
            </a:pPr>
            <a:r>
              <a:rPr lang="en-US" altLang="zh-TW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Qpower</a:t>
            </a:r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 Case Study (Hybrid Cloud)</a:t>
            </a:r>
            <a:endParaRPr lang="zh-TW" alt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sym typeface="Roboto Light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1DC59A36-6D12-442C-ACD6-9DB9CC36C39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71382" y="3068869"/>
            <a:ext cx="1284870" cy="16220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3" name="Google Shape;687;p106">
            <a:extLst>
              <a:ext uri="{FF2B5EF4-FFF2-40B4-BE49-F238E27FC236}">
                <a16:creationId xmlns:a16="http://schemas.microsoft.com/office/drawing/2014/main" id="{1D4D0E40-2C88-4C8F-8C2E-5F5617D2C289}"/>
              </a:ext>
            </a:extLst>
          </p:cNvPr>
          <p:cNvSpPr txBox="1"/>
          <p:nvPr/>
        </p:nvSpPr>
        <p:spPr>
          <a:xfrm>
            <a:off x="1017175" y="966771"/>
            <a:ext cx="1917990" cy="465332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rgbClr val="3F6696"/>
              </a:buClr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altLang="zh-TW">
                <a:latin typeface="Arial" panose="020B0604020202020204" pitchFamily="34" charset="0"/>
              </a:rPr>
              <a:t>Power Monitoring Device HQ 5F</a:t>
            </a:r>
          </a:p>
        </p:txBody>
      </p:sp>
      <p:sp>
        <p:nvSpPr>
          <p:cNvPr id="40" name="矩形: 圓角 39">
            <a:extLst>
              <a:ext uri="{FF2B5EF4-FFF2-40B4-BE49-F238E27FC236}">
                <a16:creationId xmlns:a16="http://schemas.microsoft.com/office/drawing/2014/main" id="{60817C09-9174-404F-8C7A-FE32911D849B}"/>
              </a:ext>
            </a:extLst>
          </p:cNvPr>
          <p:cNvSpPr/>
          <p:nvPr/>
        </p:nvSpPr>
        <p:spPr>
          <a:xfrm>
            <a:off x="4105340" y="2164437"/>
            <a:ext cx="1890686" cy="653888"/>
          </a:xfrm>
          <a:prstGeom prst="roundRect">
            <a:avLst>
              <a:gd name="adj" fmla="val 0"/>
            </a:avLst>
          </a:prstGeom>
          <a:gradFill>
            <a:gsLst>
              <a:gs pos="50000">
                <a:srgbClr val="09E0FA"/>
              </a:gs>
              <a:gs pos="10000">
                <a:srgbClr val="26136D"/>
              </a:gs>
              <a:gs pos="90000">
                <a:srgbClr val="26136C"/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TW" sz="2400" b="1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Roboto Black"/>
              </a:rPr>
              <a:t>QIoT</a:t>
            </a:r>
            <a:r>
              <a:rPr lang="en-US" altLang="zh-TW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Roboto Black"/>
              </a:rPr>
              <a:t> </a:t>
            </a:r>
            <a:r>
              <a:rPr lang="en-US" altLang="zh-TW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Roboto Light"/>
              </a:rPr>
              <a:t>Suite</a:t>
            </a:r>
            <a:endParaRPr lang="zh-TW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E3AB9FC7-2D6E-4D9D-BC97-237E010CF3D7}"/>
              </a:ext>
            </a:extLst>
          </p:cNvPr>
          <p:cNvSpPr/>
          <p:nvPr/>
        </p:nvSpPr>
        <p:spPr>
          <a:xfrm>
            <a:off x="4105339" y="1897274"/>
            <a:ext cx="1890686" cy="268813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TW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Device Management</a:t>
            </a:r>
          </a:p>
        </p:txBody>
      </p:sp>
      <p:sp>
        <p:nvSpPr>
          <p:cNvPr id="42" name="矩形: 圓角 41">
            <a:extLst>
              <a:ext uri="{FF2B5EF4-FFF2-40B4-BE49-F238E27FC236}">
                <a16:creationId xmlns:a16="http://schemas.microsoft.com/office/drawing/2014/main" id="{F70B0591-4DDA-41E3-BF1E-66931B3C9353}"/>
              </a:ext>
            </a:extLst>
          </p:cNvPr>
          <p:cNvSpPr/>
          <p:nvPr/>
        </p:nvSpPr>
        <p:spPr>
          <a:xfrm>
            <a:off x="4105339" y="2818320"/>
            <a:ext cx="1890686" cy="271532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US" altLang="zh-TW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Rules Engine</a:t>
            </a:r>
          </a:p>
        </p:txBody>
      </p:sp>
      <p:sp>
        <p:nvSpPr>
          <p:cNvPr id="43" name="矩形: 圓角 42">
            <a:extLst>
              <a:ext uri="{FF2B5EF4-FFF2-40B4-BE49-F238E27FC236}">
                <a16:creationId xmlns:a16="http://schemas.microsoft.com/office/drawing/2014/main" id="{403362B4-D70D-4D2A-9E8D-AC8562E04D39}"/>
              </a:ext>
            </a:extLst>
          </p:cNvPr>
          <p:cNvSpPr/>
          <p:nvPr/>
        </p:nvSpPr>
        <p:spPr>
          <a:xfrm rot="5400000">
            <a:off x="5552389" y="2361769"/>
            <a:ext cx="1193659" cy="264667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TW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Rules Engine</a:t>
            </a:r>
          </a:p>
        </p:txBody>
      </p:sp>
      <p:sp>
        <p:nvSpPr>
          <p:cNvPr id="44" name="矩形: 圓角 43">
            <a:extLst>
              <a:ext uri="{FF2B5EF4-FFF2-40B4-BE49-F238E27FC236}">
                <a16:creationId xmlns:a16="http://schemas.microsoft.com/office/drawing/2014/main" id="{09B246CA-A3B6-4BB7-9191-5F12A8DF1BC8}"/>
              </a:ext>
            </a:extLst>
          </p:cNvPr>
          <p:cNvSpPr/>
          <p:nvPr/>
        </p:nvSpPr>
        <p:spPr>
          <a:xfrm rot="16200000">
            <a:off x="3347050" y="2361768"/>
            <a:ext cx="1193659" cy="264667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US" altLang="zh-TW"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Rules Engine</a:t>
            </a:r>
          </a:p>
        </p:txBody>
      </p:sp>
      <p:cxnSp>
        <p:nvCxnSpPr>
          <p:cNvPr id="45" name="Google Shape;536;p92">
            <a:extLst>
              <a:ext uri="{FF2B5EF4-FFF2-40B4-BE49-F238E27FC236}">
                <a16:creationId xmlns:a16="http://schemas.microsoft.com/office/drawing/2014/main" id="{4003950F-5A5F-4085-B40B-3B802E60FB30}"/>
              </a:ext>
            </a:extLst>
          </p:cNvPr>
          <p:cNvCxnSpPr>
            <a:cxnSpLocks/>
            <a:stCxn id="33" idx="3"/>
            <a:endCxn id="44" idx="0"/>
          </p:cNvCxnSpPr>
          <p:nvPr/>
        </p:nvCxnSpPr>
        <p:spPr>
          <a:xfrm>
            <a:off x="2935165" y="1199437"/>
            <a:ext cx="876381" cy="1294664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50" name="Google Shape;536;p92">
            <a:extLst>
              <a:ext uri="{FF2B5EF4-FFF2-40B4-BE49-F238E27FC236}">
                <a16:creationId xmlns:a16="http://schemas.microsoft.com/office/drawing/2014/main" id="{11ECB365-FF8C-47E5-B418-00EB7BF68287}"/>
              </a:ext>
            </a:extLst>
          </p:cNvPr>
          <p:cNvCxnSpPr>
            <a:cxnSpLocks/>
            <a:stCxn id="54" idx="3"/>
            <a:endCxn id="44" idx="0"/>
          </p:cNvCxnSpPr>
          <p:nvPr/>
        </p:nvCxnSpPr>
        <p:spPr>
          <a:xfrm>
            <a:off x="2935165" y="1726989"/>
            <a:ext cx="876381" cy="767112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53" name="Google Shape;536;p92">
            <a:extLst>
              <a:ext uri="{FF2B5EF4-FFF2-40B4-BE49-F238E27FC236}">
                <a16:creationId xmlns:a16="http://schemas.microsoft.com/office/drawing/2014/main" id="{A400764E-68F5-46CA-81C9-83D432785F6F}"/>
              </a:ext>
            </a:extLst>
          </p:cNvPr>
          <p:cNvCxnSpPr>
            <a:cxnSpLocks/>
            <a:stCxn id="55" idx="3"/>
            <a:endCxn id="44" idx="0"/>
          </p:cNvCxnSpPr>
          <p:nvPr/>
        </p:nvCxnSpPr>
        <p:spPr>
          <a:xfrm>
            <a:off x="2935165" y="2255601"/>
            <a:ext cx="876381" cy="238500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56" name="Google Shape;536;p92">
            <a:extLst>
              <a:ext uri="{FF2B5EF4-FFF2-40B4-BE49-F238E27FC236}">
                <a16:creationId xmlns:a16="http://schemas.microsoft.com/office/drawing/2014/main" id="{C49A4E34-4EB1-496B-B70B-74AD9B80424D}"/>
              </a:ext>
            </a:extLst>
          </p:cNvPr>
          <p:cNvCxnSpPr>
            <a:cxnSpLocks/>
            <a:stCxn id="57" idx="3"/>
            <a:endCxn id="44" idx="0"/>
          </p:cNvCxnSpPr>
          <p:nvPr/>
        </p:nvCxnSpPr>
        <p:spPr>
          <a:xfrm flipV="1">
            <a:off x="2935165" y="2494101"/>
            <a:ext cx="876381" cy="281122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cxnSp>
      <p:grpSp>
        <p:nvGrpSpPr>
          <p:cNvPr id="679" name="群組 678">
            <a:extLst>
              <a:ext uri="{FF2B5EF4-FFF2-40B4-BE49-F238E27FC236}">
                <a16:creationId xmlns:a16="http://schemas.microsoft.com/office/drawing/2014/main" id="{456434A3-E0CA-4C17-80EB-90517FE54DE7}"/>
              </a:ext>
            </a:extLst>
          </p:cNvPr>
          <p:cNvGrpSpPr/>
          <p:nvPr/>
        </p:nvGrpSpPr>
        <p:grpSpPr>
          <a:xfrm>
            <a:off x="6590539" y="2760886"/>
            <a:ext cx="2170692" cy="1026788"/>
            <a:chOff x="6590539" y="2563766"/>
            <a:chExt cx="2170692" cy="1026788"/>
          </a:xfrm>
        </p:grpSpPr>
        <p:sp>
          <p:nvSpPr>
            <p:cNvPr id="68" name="矩形 67">
              <a:extLst>
                <a:ext uri="{FF2B5EF4-FFF2-40B4-BE49-F238E27FC236}">
                  <a16:creationId xmlns:a16="http://schemas.microsoft.com/office/drawing/2014/main" id="{72DA7E82-D753-41B7-B392-469A58486A2F}"/>
                </a:ext>
              </a:extLst>
            </p:cNvPr>
            <p:cNvSpPr/>
            <p:nvPr/>
          </p:nvSpPr>
          <p:spPr>
            <a:xfrm>
              <a:off x="7049500" y="2563766"/>
              <a:ext cx="1257983" cy="1026788"/>
            </a:xfrm>
            <a:prstGeom prst="rect">
              <a:avLst/>
            </a:prstGeom>
            <a:gradFill>
              <a:gsLst>
                <a:gs pos="0">
                  <a:srgbClr val="00B0F0"/>
                </a:gs>
                <a:gs pos="50000">
                  <a:schemeClr val="bg1"/>
                </a:gs>
                <a:gs pos="100000">
                  <a:srgbClr val="00B0F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</a:endParaRPr>
            </a:p>
          </p:txBody>
        </p:sp>
        <p:pic>
          <p:nvPicPr>
            <p:cNvPr id="70" name="Google Shape;703;p106" descr="「InfluxDB」的圖片搜尋結果">
              <a:extLst>
                <a:ext uri="{FF2B5EF4-FFF2-40B4-BE49-F238E27FC236}">
                  <a16:creationId xmlns:a16="http://schemas.microsoft.com/office/drawing/2014/main" id="{F741C752-41FC-4B45-9F95-14E9F8E235AE}"/>
                </a:ext>
              </a:extLst>
            </p:cNvPr>
            <p:cNvPicPr preferRelativeResize="0"/>
            <p:nvPr/>
          </p:nvPicPr>
          <p:blipFill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90539" y="2698328"/>
              <a:ext cx="2170692" cy="8048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1" name="矩形 70">
            <a:extLst>
              <a:ext uri="{FF2B5EF4-FFF2-40B4-BE49-F238E27FC236}">
                <a16:creationId xmlns:a16="http://schemas.microsoft.com/office/drawing/2014/main" id="{7135415C-6605-48E7-9268-C7E5C41BB38C}"/>
              </a:ext>
            </a:extLst>
          </p:cNvPr>
          <p:cNvSpPr/>
          <p:nvPr/>
        </p:nvSpPr>
        <p:spPr>
          <a:xfrm>
            <a:off x="4281651" y="3520231"/>
            <a:ext cx="1526278" cy="993220"/>
          </a:xfrm>
          <a:prstGeom prst="rect">
            <a:avLst/>
          </a:prstGeom>
          <a:gradFill>
            <a:gsLst>
              <a:gs pos="0">
                <a:srgbClr val="92D050"/>
              </a:gs>
              <a:gs pos="50000">
                <a:schemeClr val="bg1"/>
              </a:gs>
              <a:gs pos="100000">
                <a:srgbClr val="92D05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</a:endParaRPr>
          </a:p>
        </p:txBody>
      </p:sp>
      <p:pic>
        <p:nvPicPr>
          <p:cNvPr id="702" name="Google Shape;702;p106" descr="相關圖片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66441" y="3638190"/>
            <a:ext cx="1156699" cy="340589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文字方塊 25">
            <a:extLst>
              <a:ext uri="{FF2B5EF4-FFF2-40B4-BE49-F238E27FC236}">
                <a16:creationId xmlns:a16="http://schemas.microsoft.com/office/drawing/2014/main" id="{2FFF154D-E7E7-42CE-902B-A897995ECC5E}"/>
              </a:ext>
            </a:extLst>
          </p:cNvPr>
          <p:cNvSpPr txBox="1"/>
          <p:nvPr/>
        </p:nvSpPr>
        <p:spPr>
          <a:xfrm>
            <a:off x="4213953" y="3990480"/>
            <a:ext cx="16616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b="1">
                <a:solidFill>
                  <a:schemeClr val="dk1"/>
                </a:solidFill>
                <a:latin typeface="Arial" panose="020B0604020202020204" pitchFamily="34" charset="0"/>
              </a:rPr>
              <a:t>Splunk Analysis Tools</a:t>
            </a:r>
          </a:p>
        </p:txBody>
      </p:sp>
      <p:cxnSp>
        <p:nvCxnSpPr>
          <p:cNvPr id="78" name="Google Shape;536;p92">
            <a:extLst>
              <a:ext uri="{FF2B5EF4-FFF2-40B4-BE49-F238E27FC236}">
                <a16:creationId xmlns:a16="http://schemas.microsoft.com/office/drawing/2014/main" id="{9E9E3F53-861B-48E9-959B-29A53FF5E234}"/>
              </a:ext>
            </a:extLst>
          </p:cNvPr>
          <p:cNvCxnSpPr>
            <a:cxnSpLocks/>
            <a:stCxn id="42" idx="2"/>
            <a:endCxn id="71" idx="0"/>
          </p:cNvCxnSpPr>
          <p:nvPr/>
        </p:nvCxnSpPr>
        <p:spPr>
          <a:xfrm flipH="1">
            <a:off x="5044790" y="3089852"/>
            <a:ext cx="5892" cy="430379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81" name="Google Shape;536;p92">
            <a:extLst>
              <a:ext uri="{FF2B5EF4-FFF2-40B4-BE49-F238E27FC236}">
                <a16:creationId xmlns:a16="http://schemas.microsoft.com/office/drawing/2014/main" id="{A87EB48A-E581-4728-82F4-6E0F67FE5BB6}"/>
              </a:ext>
            </a:extLst>
          </p:cNvPr>
          <p:cNvCxnSpPr>
            <a:cxnSpLocks/>
            <a:stCxn id="43" idx="0"/>
          </p:cNvCxnSpPr>
          <p:nvPr/>
        </p:nvCxnSpPr>
        <p:spPr>
          <a:xfrm>
            <a:off x="6281552" y="2494103"/>
            <a:ext cx="782610" cy="810938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84" name="Google Shape;536;p92">
            <a:extLst>
              <a:ext uri="{FF2B5EF4-FFF2-40B4-BE49-F238E27FC236}">
                <a16:creationId xmlns:a16="http://schemas.microsoft.com/office/drawing/2014/main" id="{3F8A8DFC-956F-46CB-BDDD-721EF8ED5357}"/>
              </a:ext>
            </a:extLst>
          </p:cNvPr>
          <p:cNvCxnSpPr>
            <a:cxnSpLocks/>
            <a:stCxn id="704" idx="2"/>
            <a:endCxn id="68" idx="0"/>
          </p:cNvCxnSpPr>
          <p:nvPr/>
        </p:nvCxnSpPr>
        <p:spPr>
          <a:xfrm>
            <a:off x="7678492" y="2315126"/>
            <a:ext cx="0" cy="445760"/>
          </a:xfrm>
          <a:prstGeom prst="straightConnector1">
            <a:avLst/>
          </a:prstGeom>
          <a:noFill/>
          <a:ln w="28575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88" name="Google Shape;688;p106">
            <a:extLst>
              <a:ext uri="{FF2B5EF4-FFF2-40B4-BE49-F238E27FC236}">
                <a16:creationId xmlns:a16="http://schemas.microsoft.com/office/drawing/2014/main" id="{AEF5149D-A593-4341-A4D6-ADC779081580}"/>
              </a:ext>
            </a:extLst>
          </p:cNvPr>
          <p:cNvSpPr txBox="1"/>
          <p:nvPr/>
        </p:nvSpPr>
        <p:spPr>
          <a:xfrm>
            <a:off x="3083312" y="1411085"/>
            <a:ext cx="792900" cy="2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 panose="020B0604020202020204" pitchFamily="34" charset="0"/>
              </a:rPr>
              <a:t>Modbus</a:t>
            </a:r>
            <a:endParaRPr sz="1200">
              <a:solidFill>
                <a:schemeClr val="dk1"/>
              </a:solidFill>
              <a:latin typeface="Arial" panose="020B0604020202020204" pitchFamily="34" charset="0"/>
              <a:sym typeface="Arial"/>
            </a:endParaRPr>
          </a:p>
        </p:txBody>
      </p:sp>
      <p:sp>
        <p:nvSpPr>
          <p:cNvPr id="54" name="Google Shape;687;p106">
            <a:extLst>
              <a:ext uri="{FF2B5EF4-FFF2-40B4-BE49-F238E27FC236}">
                <a16:creationId xmlns:a16="http://schemas.microsoft.com/office/drawing/2014/main" id="{441DED98-E0F9-4385-B0E7-4920BD34EB89}"/>
              </a:ext>
            </a:extLst>
          </p:cNvPr>
          <p:cNvSpPr txBox="1"/>
          <p:nvPr/>
        </p:nvSpPr>
        <p:spPr>
          <a:xfrm>
            <a:off x="1017175" y="1494323"/>
            <a:ext cx="1917990" cy="465332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rgbClr val="3F6696"/>
              </a:buClr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altLang="zh-TW">
                <a:latin typeface="Arial" panose="020B0604020202020204" pitchFamily="34" charset="0"/>
              </a:rPr>
              <a:t>Power Monitoring Device HQ 4F</a:t>
            </a:r>
          </a:p>
        </p:txBody>
      </p:sp>
      <p:sp>
        <p:nvSpPr>
          <p:cNvPr id="55" name="Google Shape;687;p106">
            <a:extLst>
              <a:ext uri="{FF2B5EF4-FFF2-40B4-BE49-F238E27FC236}">
                <a16:creationId xmlns:a16="http://schemas.microsoft.com/office/drawing/2014/main" id="{CB5D1A56-EF1D-4602-8078-4E62ECD9680B}"/>
              </a:ext>
            </a:extLst>
          </p:cNvPr>
          <p:cNvSpPr txBox="1"/>
          <p:nvPr/>
        </p:nvSpPr>
        <p:spPr>
          <a:xfrm>
            <a:off x="1017175" y="2022935"/>
            <a:ext cx="1917990" cy="465332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rgbClr val="3F6696"/>
              </a:buClr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altLang="zh-TW">
                <a:latin typeface="Arial" panose="020B0604020202020204" pitchFamily="34" charset="0"/>
              </a:rPr>
              <a:t>Power Monitoring Device HQ 3F</a:t>
            </a:r>
          </a:p>
        </p:txBody>
      </p:sp>
      <p:sp>
        <p:nvSpPr>
          <p:cNvPr id="57" name="Google Shape;687;p106">
            <a:extLst>
              <a:ext uri="{FF2B5EF4-FFF2-40B4-BE49-F238E27FC236}">
                <a16:creationId xmlns:a16="http://schemas.microsoft.com/office/drawing/2014/main" id="{D989D5B6-A5D0-4C5B-8D98-B70CDF401980}"/>
              </a:ext>
            </a:extLst>
          </p:cNvPr>
          <p:cNvSpPr txBox="1"/>
          <p:nvPr/>
        </p:nvSpPr>
        <p:spPr>
          <a:xfrm>
            <a:off x="1017175" y="2542557"/>
            <a:ext cx="1917990" cy="465332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>
                <a:srgbClr val="3F6696"/>
              </a:buClr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altLang="zh-TW">
                <a:latin typeface="Arial" panose="020B0604020202020204" pitchFamily="34" charset="0"/>
              </a:rPr>
              <a:t>Power Monitoring Device HQ 2F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2" name="Google Shape;722;p108"/>
          <p:cNvPicPr preferRelativeResize="0"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1" y="0"/>
            <a:ext cx="9135537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726" name="Google Shape;726;p108"/>
          <p:cNvSpPr txBox="1"/>
          <p:nvPr/>
        </p:nvSpPr>
        <p:spPr>
          <a:xfrm>
            <a:off x="87739" y="3291322"/>
            <a:ext cx="3196882" cy="15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400"/>
              <a:buFont typeface="Arial"/>
              <a:buNone/>
            </a:pPr>
            <a:r>
              <a:rPr lang="en-US" sz="2400" b="1">
                <a:solidFill>
                  <a:srgbClr val="BFBF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7F </a:t>
            </a:r>
            <a:r>
              <a:rPr lang="en-US" sz="2400">
                <a:solidFill>
                  <a:srgbClr val="BFBF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Top Floor</a:t>
            </a:r>
          </a:p>
          <a:p>
            <a:pPr algn="ctr">
              <a:buClr>
                <a:srgbClr val="01FFC9"/>
              </a:buClr>
              <a:buSzPts val="4000"/>
            </a:pPr>
            <a:r>
              <a:rPr lang="en-US" altLang="zh-TW" sz="3600" b="1">
                <a:gradFill>
                  <a:gsLst>
                    <a:gs pos="50000">
                      <a:srgbClr val="00FDCC"/>
                    </a:gs>
                    <a:gs pos="0">
                      <a:srgbClr val="0070C0"/>
                    </a:gs>
                    <a:gs pos="100000">
                      <a:srgbClr val="0070C0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Water-cooled</a:t>
            </a:r>
          </a:p>
          <a:p>
            <a:pPr algn="ctr">
              <a:buClr>
                <a:srgbClr val="01FFC9"/>
              </a:buClr>
              <a:buSzPts val="4000"/>
            </a:pPr>
            <a:r>
              <a:rPr lang="en-US" altLang="zh-TW" sz="3600" b="1">
                <a:gradFill>
                  <a:gsLst>
                    <a:gs pos="50000">
                      <a:srgbClr val="00FDCC"/>
                    </a:gs>
                    <a:gs pos="0">
                      <a:srgbClr val="0070C0"/>
                    </a:gs>
                    <a:gs pos="100000">
                      <a:srgbClr val="0070C0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Machines</a:t>
            </a:r>
            <a:endParaRPr lang="zh-TW" altLang="en-US" sz="3600" b="1">
              <a:gradFill>
                <a:gsLst>
                  <a:gs pos="50000">
                    <a:srgbClr val="00FDCC"/>
                  </a:gs>
                  <a:gs pos="0">
                    <a:srgbClr val="0070C0"/>
                  </a:gs>
                  <a:gs pos="100000">
                    <a:srgbClr val="0070C0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727" name="Google Shape;727;p108"/>
          <p:cNvGrpSpPr/>
          <p:nvPr/>
        </p:nvGrpSpPr>
        <p:grpSpPr>
          <a:xfrm>
            <a:off x="-99090" y="-1"/>
            <a:ext cx="1688400" cy="745227"/>
            <a:chOff x="-122943" y="-19390"/>
            <a:chExt cx="1688400" cy="764100"/>
          </a:xfrm>
        </p:grpSpPr>
        <p:sp>
          <p:nvSpPr>
            <p:cNvPr id="728" name="Google Shape;728;p108"/>
            <p:cNvSpPr/>
            <p:nvPr/>
          </p:nvSpPr>
          <p:spPr>
            <a:xfrm>
              <a:off x="148107" y="-19390"/>
              <a:ext cx="1146300" cy="764100"/>
            </a:xfrm>
            <a:prstGeom prst="roundRect">
              <a:avLst>
                <a:gd name="adj" fmla="val 0"/>
              </a:avLst>
            </a:prstGeom>
            <a:gradFill>
              <a:gsLst>
                <a:gs pos="50000">
                  <a:srgbClr val="00FDCC">
                    <a:alpha val="70000"/>
                  </a:srgbClr>
                </a:gs>
                <a:gs pos="0">
                  <a:srgbClr val="0070C0"/>
                </a:gs>
                <a:gs pos="100000">
                  <a:srgbClr val="0070C0"/>
                </a:gs>
              </a:gsLst>
              <a:lin ang="5400000" scaled="1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9" name="Google Shape;729;p108"/>
            <p:cNvSpPr txBox="1"/>
            <p:nvPr/>
          </p:nvSpPr>
          <p:spPr>
            <a:xfrm>
              <a:off x="-122943" y="118998"/>
              <a:ext cx="1688400" cy="57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>
                <a:buClr>
                  <a:schemeClr val="dk1"/>
                </a:buClr>
                <a:buSzPts val="1700"/>
              </a:pPr>
              <a:r>
                <a:rPr lang="en-US" sz="1600" b="1" dirty="0" err="1">
                  <a:solidFill>
                    <a:schemeClr val="dk1"/>
                  </a:solidFill>
                  <a:latin typeface="Arial" panose="020B0604020202020204" pitchFamily="34" charset="0"/>
                  <a:sym typeface="Arial"/>
                </a:rPr>
                <a:t>Qpower</a:t>
              </a:r>
              <a:r>
                <a:rPr lang="en-US" sz="1600" dirty="0">
                  <a:solidFill>
                    <a:schemeClr val="dk1"/>
                  </a:solidFill>
                  <a:latin typeface="Arial" panose="020B0604020202020204" pitchFamily="34" charset="0"/>
                  <a:sym typeface="Arial"/>
                </a:rPr>
                <a:t> </a:t>
              </a:r>
              <a:br>
                <a:rPr lang="en-US" sz="1600" dirty="0">
                  <a:solidFill>
                    <a:schemeClr val="dk1"/>
                  </a:solidFill>
                  <a:latin typeface="Arial" panose="020B0604020202020204" pitchFamily="34" charset="0"/>
                  <a:sym typeface="Arial"/>
                </a:rPr>
              </a:br>
              <a:r>
                <a:rPr lang="en-US" altLang="zh-TW" sz="1600" dirty="0">
                  <a:solidFill>
                    <a:schemeClr val="dk1"/>
                  </a:solidFill>
                  <a:latin typeface="Arial" panose="020B0604020202020204" pitchFamily="34" charset="0"/>
                </a:rPr>
                <a:t>Case Study</a:t>
              </a:r>
              <a:endParaRPr sz="1600" dirty="0">
                <a:solidFill>
                  <a:schemeClr val="dk1"/>
                </a:solidFill>
                <a:latin typeface="Arial" panose="020B0604020202020204" pitchFamily="34" charset="0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0" name="Google Shape;710;p107"/>
          <p:cNvPicPr preferRelativeResize="0"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13" y="0"/>
            <a:ext cx="9135542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13" name="Google Shape;713;p107"/>
          <p:cNvGrpSpPr/>
          <p:nvPr/>
        </p:nvGrpSpPr>
        <p:grpSpPr>
          <a:xfrm>
            <a:off x="798033" y="0"/>
            <a:ext cx="1688400" cy="745227"/>
            <a:chOff x="-123016" y="-19390"/>
            <a:chExt cx="1688400" cy="764100"/>
          </a:xfrm>
        </p:grpSpPr>
        <p:sp>
          <p:nvSpPr>
            <p:cNvPr id="714" name="Google Shape;714;p107"/>
            <p:cNvSpPr/>
            <p:nvPr/>
          </p:nvSpPr>
          <p:spPr>
            <a:xfrm>
              <a:off x="148107" y="-19390"/>
              <a:ext cx="1146300" cy="764100"/>
            </a:xfrm>
            <a:prstGeom prst="roundRect">
              <a:avLst>
                <a:gd name="adj" fmla="val 0"/>
              </a:avLst>
            </a:prstGeom>
            <a:gradFill>
              <a:gsLst>
                <a:gs pos="50000">
                  <a:srgbClr val="00FDCC">
                    <a:alpha val="70000"/>
                  </a:srgbClr>
                </a:gs>
                <a:gs pos="0">
                  <a:srgbClr val="0070C0"/>
                </a:gs>
                <a:gs pos="100000">
                  <a:srgbClr val="0070C0"/>
                </a:gs>
              </a:gsLst>
              <a:lin ang="5400000" scaled="1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107"/>
            <p:cNvSpPr txBox="1"/>
            <p:nvPr/>
          </p:nvSpPr>
          <p:spPr>
            <a:xfrm>
              <a:off x="-123016" y="105893"/>
              <a:ext cx="1688400" cy="57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Arial"/>
                <a:buNone/>
              </a:pPr>
              <a:r>
                <a:rPr lang="en-US" sz="1600" b="1" dirty="0" err="1">
                  <a:solidFill>
                    <a:schemeClr val="dk1"/>
                  </a:solidFill>
                  <a:latin typeface="Arial" panose="020B0604020202020204" pitchFamily="34" charset="0"/>
                  <a:sym typeface="Arial"/>
                </a:rPr>
                <a:t>Qpower</a:t>
              </a:r>
              <a:r>
                <a:rPr lang="en-US" sz="1600" dirty="0">
                  <a:solidFill>
                    <a:schemeClr val="dk1"/>
                  </a:solidFill>
                  <a:latin typeface="Arial" panose="020B0604020202020204" pitchFamily="34" charset="0"/>
                  <a:sym typeface="Arial"/>
                </a:rPr>
                <a:t> </a:t>
              </a:r>
              <a:br>
                <a:rPr lang="en-US" sz="1600" dirty="0">
                  <a:solidFill>
                    <a:schemeClr val="dk1"/>
                  </a:solidFill>
                  <a:latin typeface="Arial" panose="020B0604020202020204" pitchFamily="34" charset="0"/>
                  <a:sym typeface="Arial"/>
                </a:rPr>
              </a:br>
              <a:r>
                <a:rPr lang="en-US" sz="1600" dirty="0">
                  <a:solidFill>
                    <a:schemeClr val="dk1"/>
                  </a:solidFill>
                  <a:latin typeface="Arial" panose="020B0604020202020204" pitchFamily="34" charset="0"/>
                  <a:sym typeface="Arial"/>
                </a:rPr>
                <a:t>Case Study</a:t>
              </a:r>
              <a:endParaRPr sz="1600" dirty="0">
                <a:solidFill>
                  <a:schemeClr val="dk1"/>
                </a:solidFill>
                <a:latin typeface="Arial" panose="020B0604020202020204" pitchFamily="34" charset="0"/>
                <a:sym typeface="Arial"/>
              </a:endParaRPr>
            </a:p>
          </p:txBody>
        </p:sp>
      </p:grpSp>
      <p:sp>
        <p:nvSpPr>
          <p:cNvPr id="716" name="Google Shape;716;p107"/>
          <p:cNvSpPr txBox="1"/>
          <p:nvPr/>
        </p:nvSpPr>
        <p:spPr>
          <a:xfrm>
            <a:off x="0" y="1725300"/>
            <a:ext cx="2995863" cy="169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400"/>
              <a:buFont typeface="Arial"/>
              <a:buNone/>
            </a:pPr>
            <a:r>
              <a:rPr lang="en-US" sz="2400" b="1">
                <a:solidFill>
                  <a:srgbClr val="BFBF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sym typeface="Arial"/>
              </a:rPr>
              <a:t>3F</a:t>
            </a:r>
            <a:r>
              <a:rPr lang="en-US" sz="2400" b="1">
                <a:solidFill>
                  <a:srgbClr val="BFBF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en-US" sz="2400">
                <a:solidFill>
                  <a:srgbClr val="BFBF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TV Wall</a:t>
            </a:r>
            <a:r>
              <a:rPr lang="en-US" sz="2400">
                <a:solidFill>
                  <a:srgbClr val="BFBF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sym typeface="Arial"/>
              </a:rPr>
              <a:t> </a:t>
            </a:r>
            <a:endParaRPr sz="2400">
              <a:solidFill>
                <a:srgbClr val="BFBF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1FFC9"/>
              </a:buClr>
              <a:buSzPts val="4000"/>
              <a:buFont typeface="Arial"/>
              <a:buNone/>
            </a:pPr>
            <a:r>
              <a:rPr lang="en-US" sz="3600" b="1">
                <a:gradFill>
                  <a:gsLst>
                    <a:gs pos="50000">
                      <a:srgbClr val="00FDCC"/>
                    </a:gs>
                    <a:gs pos="0">
                      <a:srgbClr val="0070C0"/>
                    </a:gs>
                    <a:gs pos="100000">
                      <a:srgbClr val="0070C0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Electricity</a:t>
            </a:r>
            <a:endParaRPr lang="en-US" sz="3600" b="1">
              <a:gradFill>
                <a:gsLst>
                  <a:gs pos="50000">
                    <a:srgbClr val="00FDCC"/>
                  </a:gs>
                  <a:gs pos="0">
                    <a:srgbClr val="0070C0"/>
                  </a:gs>
                  <a:gs pos="100000">
                    <a:srgbClr val="0070C0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1FFC9"/>
              </a:buClr>
              <a:buSzPts val="4000"/>
              <a:buFont typeface="Arial"/>
              <a:buNone/>
            </a:pPr>
            <a:r>
              <a:rPr lang="en-US" sz="3600" b="1">
                <a:gradFill>
                  <a:gsLst>
                    <a:gs pos="50000">
                      <a:srgbClr val="00FDCC"/>
                    </a:gs>
                    <a:gs pos="0">
                      <a:srgbClr val="0070C0"/>
                    </a:gs>
                    <a:gs pos="100000">
                      <a:srgbClr val="0070C0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Information</a:t>
            </a:r>
            <a:endParaRPr sz="3600" b="1">
              <a:gradFill>
                <a:gsLst>
                  <a:gs pos="50000">
                    <a:srgbClr val="00FDCC"/>
                  </a:gs>
                  <a:gs pos="0">
                    <a:srgbClr val="0070C0"/>
                  </a:gs>
                  <a:gs pos="100000">
                    <a:srgbClr val="0070C0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p110"/>
          <p:cNvSpPr txBox="1"/>
          <p:nvPr/>
        </p:nvSpPr>
        <p:spPr>
          <a:xfrm>
            <a:off x="395286" y="2057898"/>
            <a:ext cx="4176714" cy="27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264795" indent="-188595">
              <a:buClrTx/>
              <a:buSzPct val="100000"/>
              <a:buChar char="●"/>
            </a:pPr>
            <a:r>
              <a:rPr lang="en-US" altLang="zh-TW" sz="1600">
                <a:solidFill>
                  <a:schemeClr val="bg1"/>
                </a:solidFill>
              </a:rPr>
              <a:t>Private clouds, hybrid clouds and public clouds have their own advantages, which one to choose depends on its use case scenario.</a:t>
            </a:r>
            <a:endParaRPr lang="en-US" sz="1600">
              <a:solidFill>
                <a:schemeClr val="bg1"/>
              </a:solidFill>
            </a:endParaRPr>
          </a:p>
          <a:p>
            <a:pPr marL="264795" indent="-188595">
              <a:buClrTx/>
              <a:buSzPct val="100000"/>
              <a:buChar char="●"/>
            </a:pPr>
            <a:r>
              <a:rPr lang="en-US" altLang="zh-TW" sz="1600">
                <a:solidFill>
                  <a:schemeClr val="bg1"/>
                </a:solidFill>
              </a:rPr>
              <a:t>Selecting the proper devices and protocols can reduce the costs, such as: OPC UA, </a:t>
            </a:r>
            <a:r>
              <a:rPr lang="en-US" altLang="zh-TW" sz="1600" err="1">
                <a:solidFill>
                  <a:schemeClr val="bg1"/>
                </a:solidFill>
              </a:rPr>
              <a:t>LoRa</a:t>
            </a:r>
            <a:r>
              <a:rPr lang="en-US" altLang="zh-TW" sz="1600">
                <a:solidFill>
                  <a:schemeClr val="bg1"/>
                </a:solidFill>
              </a:rPr>
              <a:t>, </a:t>
            </a:r>
            <a:r>
              <a:rPr lang="en-US" altLang="zh-TW" sz="1600" err="1">
                <a:solidFill>
                  <a:schemeClr val="bg1"/>
                </a:solidFill>
              </a:rPr>
              <a:t>Sigfox</a:t>
            </a:r>
            <a:r>
              <a:rPr lang="en-US" altLang="zh-TW" sz="1600">
                <a:solidFill>
                  <a:schemeClr val="bg1"/>
                </a:solidFill>
              </a:rPr>
              <a:t>, etc. </a:t>
            </a:r>
            <a:endParaRPr lang="en-US" altLang="zh-TW" sz="16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264795" lvl="0" indent="-188595">
              <a:buClrTx/>
              <a:buSzPct val="100000"/>
              <a:buChar char="●"/>
            </a:pPr>
            <a:r>
              <a:rPr lang="en-US" altLang="zh-TW" sz="1600">
                <a:solidFill>
                  <a:schemeClr val="bg1"/>
                </a:solidFill>
              </a:rPr>
              <a:t>In manufacturing, QNAP Hybrid Cloud can quickly and efficiently connect OT and IT.</a:t>
            </a:r>
          </a:p>
        </p:txBody>
      </p:sp>
      <p:sp>
        <p:nvSpPr>
          <p:cNvPr id="5" name="Google Shape;412;p84">
            <a:extLst>
              <a:ext uri="{FF2B5EF4-FFF2-40B4-BE49-F238E27FC236}">
                <a16:creationId xmlns:a16="http://schemas.microsoft.com/office/drawing/2014/main" id="{451F2FFB-0C76-40D1-B977-42A79D11FA0B}"/>
              </a:ext>
            </a:extLst>
          </p:cNvPr>
          <p:cNvSpPr txBox="1">
            <a:spLocks/>
          </p:cNvSpPr>
          <p:nvPr/>
        </p:nvSpPr>
        <p:spPr>
          <a:xfrm>
            <a:off x="395287" y="620964"/>
            <a:ext cx="5307682" cy="14033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b="1">
                <a:solidFill>
                  <a:srgbClr val="09E0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Conclusion</a:t>
            </a:r>
          </a:p>
          <a:p>
            <a:r>
              <a:rPr lang="en-US" altLang="zh-TW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IIoT</a:t>
            </a: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in Industrial Development and Application</a:t>
            </a:r>
            <a:endParaRPr lang="zh-TW" altLang="en-US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726F1BBF-2D1C-48EA-902D-200C68D4C147}"/>
              </a:ext>
            </a:extLst>
          </p:cNvPr>
          <p:cNvSpPr/>
          <p:nvPr/>
        </p:nvSpPr>
        <p:spPr>
          <a:xfrm>
            <a:off x="395286" y="2000249"/>
            <a:ext cx="4393282" cy="428625"/>
          </a:xfrm>
          <a:prstGeom prst="rect">
            <a:avLst/>
          </a:prstGeom>
          <a:gradFill>
            <a:gsLst>
              <a:gs pos="50000">
                <a:srgbClr val="4021BA"/>
              </a:gs>
              <a:gs pos="0">
                <a:srgbClr val="26136D"/>
              </a:gs>
              <a:gs pos="100000">
                <a:srgbClr val="26136C"/>
              </a:gs>
            </a:gsLst>
            <a:lin ang="5400000" scaled="1"/>
          </a:gra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412" name="Google Shape;412;p84"/>
          <p:cNvSpPr txBox="1">
            <a:spLocks noGrp="1"/>
          </p:cNvSpPr>
          <p:nvPr>
            <p:ph type="ctrTitle" idx="4294967295"/>
          </p:nvPr>
        </p:nvSpPr>
        <p:spPr>
          <a:xfrm>
            <a:off x="395286" y="596900"/>
            <a:ext cx="6005513" cy="1403349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Easy to Deploy, Simple to Collect, Rapidly Develop </a:t>
            </a:r>
            <a:r>
              <a:rPr lang="en-US" altLang="zh-TW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IIoT</a:t>
            </a:r>
            <a:endParaRPr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13" name="Google Shape;413;p84"/>
          <p:cNvSpPr txBox="1">
            <a:spLocks noGrp="1"/>
          </p:cNvSpPr>
          <p:nvPr>
            <p:ph type="subTitle" idx="4294967295"/>
          </p:nvPr>
        </p:nvSpPr>
        <p:spPr>
          <a:xfrm>
            <a:off x="395285" y="1889125"/>
            <a:ext cx="4506891" cy="2711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1600" lvl="0">
              <a:lnSpc>
                <a:spcPct val="150000"/>
              </a:lnSpc>
              <a:spcBef>
                <a:spcPts val="400"/>
              </a:spcBef>
              <a:buSzPts val="2000"/>
            </a:pPr>
            <a:r>
              <a:rPr lang="en-US" altLang="zh-TW" sz="1800" b="1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QIoT</a:t>
            </a:r>
            <a:r>
              <a:rPr lang="en-US" altLang="zh-TW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Suite Basic Introduction</a:t>
            </a:r>
          </a:p>
          <a:p>
            <a:pPr marL="101600" lvl="0">
              <a:lnSpc>
                <a:spcPct val="150000"/>
              </a:lnSpc>
              <a:buSzPts val="2000"/>
            </a:pPr>
            <a:r>
              <a:rPr lang="en-US" altLang="zh-TW" sz="1600" b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Motivation for </a:t>
            </a:r>
            <a:r>
              <a:rPr lang="en-US" altLang="zh-TW" sz="1600" b="1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QIoT</a:t>
            </a:r>
            <a:r>
              <a:rPr lang="en-US" altLang="zh-TW" sz="1600" b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 Suite to step into </a:t>
            </a:r>
            <a:r>
              <a:rPr lang="en-US" altLang="zh-TW" sz="1600" b="1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IIoT</a:t>
            </a:r>
            <a:endParaRPr lang="en-US" altLang="zh-TW" sz="1600" b="1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marL="101600" lvl="0">
              <a:lnSpc>
                <a:spcPct val="150000"/>
              </a:lnSpc>
              <a:buSzPts val="2000"/>
            </a:pPr>
            <a:r>
              <a:rPr lang="en-US" altLang="zh-TW" sz="1600" b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How to use </a:t>
            </a:r>
            <a:r>
              <a:rPr lang="en-US" altLang="zh-TW" sz="1600" b="1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QIoT</a:t>
            </a:r>
            <a:r>
              <a:rPr lang="en-US" altLang="zh-TW" sz="1600" b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 Suite with OPC UA protocol</a:t>
            </a:r>
          </a:p>
          <a:p>
            <a:pPr marL="101600" lvl="0">
              <a:lnSpc>
                <a:spcPct val="150000"/>
              </a:lnSpc>
              <a:buClr>
                <a:schemeClr val="dk1"/>
              </a:buClr>
              <a:buSzPts val="2000"/>
            </a:pPr>
            <a:r>
              <a:rPr lang="en-US" altLang="zh-TW" sz="1600" b="1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QIoT</a:t>
            </a:r>
            <a:r>
              <a:rPr lang="en-US" altLang="zh-TW" sz="1600" b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 Suite Application Instructions</a:t>
            </a:r>
          </a:p>
          <a:p>
            <a:pPr marL="101600" lvl="0">
              <a:lnSpc>
                <a:spcPct val="150000"/>
              </a:lnSpc>
              <a:buSzPts val="2000"/>
            </a:pPr>
            <a:r>
              <a:rPr lang="en-US" altLang="zh-TW" sz="1600" b="1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Computex</a:t>
            </a:r>
            <a:r>
              <a:rPr lang="en-US" altLang="zh-TW" sz="1600" b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 Interview</a:t>
            </a:r>
          </a:p>
          <a:p>
            <a:pPr marL="101600" lvl="0">
              <a:lnSpc>
                <a:spcPct val="150000"/>
              </a:lnSpc>
              <a:buSzPts val="2000"/>
            </a:pPr>
            <a:r>
              <a:rPr lang="en-US" altLang="zh-TW" sz="1600" b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Successful Case</a:t>
            </a:r>
          </a:p>
        </p:txBody>
      </p:sp>
      <p:sp>
        <p:nvSpPr>
          <p:cNvPr id="3" name="箭號: 向右 2">
            <a:extLst>
              <a:ext uri="{FF2B5EF4-FFF2-40B4-BE49-F238E27FC236}">
                <a16:creationId xmlns:a16="http://schemas.microsoft.com/office/drawing/2014/main" id="{082A7705-8D85-41E1-A7FD-3A1F45BFD80E}"/>
              </a:ext>
            </a:extLst>
          </p:cNvPr>
          <p:cNvSpPr/>
          <p:nvPr/>
        </p:nvSpPr>
        <p:spPr>
          <a:xfrm rot="12892102">
            <a:off x="4583780" y="2246987"/>
            <a:ext cx="409575" cy="363779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矩形 33">
            <a:extLst>
              <a:ext uri="{FF2B5EF4-FFF2-40B4-BE49-F238E27FC236}">
                <a16:creationId xmlns:a16="http://schemas.microsoft.com/office/drawing/2014/main" id="{61FF552A-D10E-4008-8089-6CB7DD2DC9BE}"/>
              </a:ext>
            </a:extLst>
          </p:cNvPr>
          <p:cNvSpPr/>
          <p:nvPr/>
        </p:nvSpPr>
        <p:spPr>
          <a:xfrm>
            <a:off x="6155875" y="2924805"/>
            <a:ext cx="2805392" cy="1741608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F3462AFE-85E5-40F5-9D3F-6EE69D4B52A9}"/>
              </a:ext>
            </a:extLst>
          </p:cNvPr>
          <p:cNvSpPr/>
          <p:nvPr/>
        </p:nvSpPr>
        <p:spPr>
          <a:xfrm>
            <a:off x="6155875" y="1097957"/>
            <a:ext cx="2805392" cy="1741608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412041D4-A53A-457A-9A68-9EC967395962}"/>
              </a:ext>
            </a:extLst>
          </p:cNvPr>
          <p:cNvSpPr/>
          <p:nvPr/>
        </p:nvSpPr>
        <p:spPr>
          <a:xfrm>
            <a:off x="3488148" y="1094230"/>
            <a:ext cx="2592543" cy="357302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419" name="Google Shape;419;p85"/>
          <p:cNvSpPr/>
          <p:nvPr/>
        </p:nvSpPr>
        <p:spPr>
          <a:xfrm>
            <a:off x="3774876" y="2813738"/>
            <a:ext cx="602646" cy="61945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 pitchFamily="34" charset="0"/>
              <a:sym typeface="Arial"/>
            </a:endParaRPr>
          </a:p>
        </p:txBody>
      </p:sp>
      <p:sp>
        <p:nvSpPr>
          <p:cNvPr id="420" name="Google Shape;420;p85"/>
          <p:cNvSpPr/>
          <p:nvPr/>
        </p:nvSpPr>
        <p:spPr>
          <a:xfrm>
            <a:off x="4485239" y="2813738"/>
            <a:ext cx="602646" cy="61945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 pitchFamily="34" charset="0"/>
              <a:sym typeface="Arial"/>
            </a:endParaRPr>
          </a:p>
        </p:txBody>
      </p:sp>
      <p:sp>
        <p:nvSpPr>
          <p:cNvPr id="421" name="Google Shape;421;p85"/>
          <p:cNvSpPr/>
          <p:nvPr/>
        </p:nvSpPr>
        <p:spPr>
          <a:xfrm>
            <a:off x="5195602" y="2813738"/>
            <a:ext cx="602646" cy="61945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 pitchFamily="34" charset="0"/>
              <a:sym typeface="Arial"/>
            </a:endParaRPr>
          </a:p>
        </p:txBody>
      </p:sp>
      <p:sp>
        <p:nvSpPr>
          <p:cNvPr id="422" name="Google Shape;422;p85"/>
          <p:cNvSpPr txBox="1">
            <a:spLocks noGrp="1"/>
          </p:cNvSpPr>
          <p:nvPr>
            <p:ph type="title"/>
          </p:nvPr>
        </p:nvSpPr>
        <p:spPr>
          <a:xfrm>
            <a:off x="341608" y="0"/>
            <a:ext cx="8471465" cy="891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>
              <a:buClr>
                <a:srgbClr val="090059"/>
              </a:buClr>
              <a:buSzPts val="3600"/>
            </a:pPr>
            <a:r>
              <a:rPr lang="en-US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sym typeface="Roboto Black"/>
              </a:rPr>
              <a:t>QIoT</a:t>
            </a:r>
            <a:r>
              <a:rPr 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sym typeface="Roboto Black"/>
              </a:rPr>
              <a:t> </a:t>
            </a:r>
            <a:r>
              <a:rPr 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sym typeface="Roboto Light"/>
              </a:rPr>
              <a:t>Suite - </a:t>
            </a: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sym typeface="Roboto Light"/>
              </a:rPr>
              <a:t>Rapidly Develop </a:t>
            </a:r>
            <a:r>
              <a:rPr lang="en-US" altLang="zh-TW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sym typeface="Roboto Light"/>
              </a:rPr>
              <a:t>IIoT</a:t>
            </a: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sym typeface="Roboto Light"/>
              </a:rPr>
              <a:t> in just 3 Steps</a:t>
            </a:r>
            <a:endParaRPr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  <a:sym typeface="Roboto Light"/>
            </a:endParaRPr>
          </a:p>
        </p:txBody>
      </p:sp>
      <p:sp>
        <p:nvSpPr>
          <p:cNvPr id="423" name="Google Shape;423;p85"/>
          <p:cNvSpPr txBox="1"/>
          <p:nvPr/>
        </p:nvSpPr>
        <p:spPr>
          <a:xfrm>
            <a:off x="7302939" y="1154556"/>
            <a:ext cx="1505910" cy="574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>
              <a:buSzPts val="1600"/>
            </a:pPr>
            <a:r>
              <a:rPr lang="en-US" altLang="zh-TW" sz="1800" b="1">
                <a:solidFill>
                  <a:srgbClr val="0070C0"/>
                </a:solidFill>
                <a:latin typeface="Arial" panose="020B0604020202020204" pitchFamily="34" charset="0"/>
              </a:rPr>
              <a:t>Data Processing</a:t>
            </a:r>
            <a:endParaRPr sz="1800" b="1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424" name="Google Shape;424;p85"/>
          <p:cNvSpPr txBox="1"/>
          <p:nvPr/>
        </p:nvSpPr>
        <p:spPr>
          <a:xfrm>
            <a:off x="7072499" y="1796279"/>
            <a:ext cx="2031165" cy="915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140335" lvl="0" indent="-140335">
              <a:buSzPts val="1400"/>
              <a:buFont typeface="Arial"/>
              <a:buChar char="•"/>
            </a:pPr>
            <a:r>
              <a:rPr lang="en-US" altLang="zh-TW" b="1"/>
              <a:t>Rules Engine</a:t>
            </a:r>
            <a:endParaRPr lang="en-US" altLang="zh-TW"/>
          </a:p>
          <a:p>
            <a:pPr marL="140335" lvl="0" indent="-140335">
              <a:buSzPts val="1400"/>
              <a:buFont typeface="Arial"/>
              <a:buChar char="•"/>
            </a:pPr>
            <a:r>
              <a:rPr lang="en-US" altLang="zh-TW" b="1"/>
              <a:t>Threshold Triggers</a:t>
            </a:r>
            <a:endParaRPr lang="en-US" altLang="zh-TW"/>
          </a:p>
          <a:p>
            <a:pPr marL="140335" indent="-140335">
              <a:buSzPts val="1400"/>
              <a:buFont typeface="Arial"/>
              <a:buChar char="•"/>
            </a:pPr>
            <a:r>
              <a:rPr lang="en-US" altLang="zh-TW" b="1"/>
              <a:t>Protocols Convert</a:t>
            </a:r>
            <a:endParaRPr lang="en-US" altLang="zh-TW" b="1">
              <a:latin typeface="Arial" panose="020B0604020202020204" pitchFamily="34" charset="0"/>
            </a:endParaRPr>
          </a:p>
          <a:p>
            <a:pPr marL="140335" lvl="0" indent="-140335">
              <a:buSzPts val="1400"/>
              <a:buFont typeface="Arial"/>
              <a:buChar char="•"/>
            </a:pPr>
            <a:r>
              <a:rPr lang="en-US" altLang="zh-TW" b="1"/>
              <a:t>Data Transfer </a:t>
            </a:r>
            <a:endParaRPr lang="en-US" altLang="zh-TW"/>
          </a:p>
        </p:txBody>
      </p:sp>
      <p:sp>
        <p:nvSpPr>
          <p:cNvPr id="428" name="Google Shape;428;p85"/>
          <p:cNvSpPr txBox="1"/>
          <p:nvPr/>
        </p:nvSpPr>
        <p:spPr>
          <a:xfrm>
            <a:off x="7244659" y="2982377"/>
            <a:ext cx="1990746" cy="718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>
              <a:buSzPts val="1600"/>
            </a:pPr>
            <a:r>
              <a:rPr lang="en-US" altLang="zh-TW" sz="1800" b="1">
                <a:solidFill>
                  <a:srgbClr val="0070C0"/>
                </a:solidFill>
                <a:latin typeface="Arial" panose="020B0604020202020204" pitchFamily="34" charset="0"/>
              </a:rPr>
              <a:t>Data Visualization</a:t>
            </a:r>
            <a:endParaRPr sz="1800" b="1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429" name="Google Shape;429;p85"/>
          <p:cNvSpPr txBox="1"/>
          <p:nvPr/>
        </p:nvSpPr>
        <p:spPr>
          <a:xfrm>
            <a:off x="7523535" y="3616778"/>
            <a:ext cx="1317399" cy="627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140335" lvl="0" indent="-140335">
              <a:buSzPts val="1400"/>
              <a:buFont typeface="Arial"/>
              <a:buChar char="•"/>
            </a:pPr>
            <a:r>
              <a:rPr lang="en-US" altLang="zh-TW" b="1">
                <a:latin typeface="Arial" panose="020B0604020202020204" pitchFamily="34" charset="0"/>
              </a:rPr>
              <a:t>Show Data in Charts &amp; Widgets</a:t>
            </a:r>
            <a:endParaRPr lang="en-US" altLang="zh-TW">
              <a:latin typeface="Arial" panose="020B0604020202020204" pitchFamily="34" charset="0"/>
            </a:endParaRPr>
          </a:p>
        </p:txBody>
      </p:sp>
      <p:sp>
        <p:nvSpPr>
          <p:cNvPr id="430" name="Google Shape;430;p85"/>
          <p:cNvSpPr txBox="1"/>
          <p:nvPr/>
        </p:nvSpPr>
        <p:spPr>
          <a:xfrm>
            <a:off x="4615211" y="1154656"/>
            <a:ext cx="1533162" cy="5305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lvl="0">
              <a:buSzPts val="1600"/>
            </a:pPr>
            <a:r>
              <a:rPr lang="en-US" altLang="zh-TW" sz="1800" b="1">
                <a:solidFill>
                  <a:srgbClr val="0070C0"/>
                </a:solidFill>
                <a:latin typeface="Arial" panose="020B0604020202020204" pitchFamily="34" charset="0"/>
              </a:rPr>
              <a:t>Data Collection</a:t>
            </a:r>
            <a:endParaRPr sz="1800" b="1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431" name="Google Shape;431;p85"/>
          <p:cNvSpPr txBox="1"/>
          <p:nvPr/>
        </p:nvSpPr>
        <p:spPr>
          <a:xfrm>
            <a:off x="3774876" y="1786502"/>
            <a:ext cx="2170693" cy="913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140335" lvl="0" indent="-140335">
              <a:buSzPts val="1400"/>
              <a:buFont typeface="Arial"/>
              <a:buChar char="•"/>
            </a:pPr>
            <a:r>
              <a:rPr lang="en-US" altLang="zh-TW" b="1">
                <a:latin typeface="Arial" panose="020B0604020202020204" pitchFamily="34" charset="0"/>
              </a:rPr>
              <a:t>Sensors</a:t>
            </a:r>
            <a:endParaRPr lang="en-US" altLang="zh-TW">
              <a:latin typeface="Arial" panose="020B0604020202020204" pitchFamily="34" charset="0"/>
            </a:endParaRPr>
          </a:p>
          <a:p>
            <a:pPr marL="140335" lvl="0" indent="-140335">
              <a:buSzPts val="1400"/>
              <a:buFont typeface="Arial"/>
              <a:buChar char="•"/>
            </a:pPr>
            <a:r>
              <a:rPr lang="en-US" altLang="zh-TW" b="1">
                <a:latin typeface="Arial" panose="020B0604020202020204" pitchFamily="34" charset="0"/>
              </a:rPr>
              <a:t>Devices</a:t>
            </a:r>
            <a:endParaRPr lang="en-US" altLang="zh-TW">
              <a:latin typeface="Arial" panose="020B0604020202020204" pitchFamily="34" charset="0"/>
            </a:endParaRPr>
          </a:p>
          <a:p>
            <a:pPr marL="140335" lvl="0" indent="-140335">
              <a:buSzPts val="1400"/>
              <a:buFont typeface="Arial"/>
              <a:buChar char="•"/>
            </a:pPr>
            <a:r>
              <a:rPr lang="en-US" altLang="zh-TW" b="1">
                <a:latin typeface="Arial" panose="020B0604020202020204" pitchFamily="34" charset="0"/>
              </a:rPr>
              <a:t>Machines</a:t>
            </a:r>
          </a:p>
          <a:p>
            <a:pPr marL="140335" lvl="0" indent="-140335">
              <a:buSzPts val="1400"/>
              <a:buFont typeface="Arial"/>
              <a:buChar char="•"/>
            </a:pPr>
            <a:r>
              <a:rPr lang="en-US" altLang="zh-TW" b="1">
                <a:latin typeface="Arial" panose="020B0604020202020204" pitchFamily="34" charset="0"/>
              </a:rPr>
              <a:t>Development Boards</a:t>
            </a:r>
            <a:endParaRPr lang="en-US" altLang="zh-TW">
              <a:latin typeface="Arial" panose="020B0604020202020204" pitchFamily="34" charset="0"/>
            </a:endParaRPr>
          </a:p>
        </p:txBody>
      </p:sp>
      <p:sp>
        <p:nvSpPr>
          <p:cNvPr id="434" name="Google Shape;434;p85"/>
          <p:cNvSpPr/>
          <p:nvPr/>
        </p:nvSpPr>
        <p:spPr>
          <a:xfrm>
            <a:off x="3781636" y="3144925"/>
            <a:ext cx="62228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buFont typeface="Arial"/>
              <a:buNone/>
            </a:pPr>
            <a:r>
              <a:rPr lang="en-US" sz="1100" b="1">
                <a:solidFill>
                  <a:srgbClr val="080059"/>
                </a:solidFill>
                <a:latin typeface="Arial" panose="020B0604020202020204" pitchFamily="34" charset="0"/>
              </a:rPr>
              <a:t>MQTT</a:t>
            </a:r>
            <a:endParaRPr sz="1100" b="1">
              <a:solidFill>
                <a:srgbClr val="080059"/>
              </a:solidFill>
              <a:latin typeface="Arial" panose="020B0604020202020204" pitchFamily="34" charset="0"/>
            </a:endParaRPr>
          </a:p>
        </p:txBody>
      </p:sp>
      <p:sp>
        <p:nvSpPr>
          <p:cNvPr id="435" name="Google Shape;435;p85"/>
          <p:cNvSpPr/>
          <p:nvPr/>
        </p:nvSpPr>
        <p:spPr>
          <a:xfrm>
            <a:off x="4515529" y="3144925"/>
            <a:ext cx="58702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1100" b="1">
                <a:solidFill>
                  <a:srgbClr val="080059"/>
                </a:solidFill>
                <a:latin typeface="Arial" panose="020B0604020202020204" pitchFamily="34" charset="0"/>
              </a:rPr>
              <a:t>HTTP</a:t>
            </a:r>
            <a:endParaRPr sz="1100" b="1">
              <a:solidFill>
                <a:srgbClr val="080059"/>
              </a:solidFill>
              <a:latin typeface="Arial" panose="020B0604020202020204" pitchFamily="34" charset="0"/>
            </a:endParaRPr>
          </a:p>
        </p:txBody>
      </p:sp>
      <p:pic>
        <p:nvPicPr>
          <p:cNvPr id="436" name="Google Shape;436;p85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89716" y="3559967"/>
            <a:ext cx="1354858" cy="922386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37" name="Google Shape;437;p85"/>
          <p:cNvSpPr/>
          <p:nvPr/>
        </p:nvSpPr>
        <p:spPr>
          <a:xfrm>
            <a:off x="5214487" y="3144925"/>
            <a:ext cx="67277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err="1">
                <a:solidFill>
                  <a:srgbClr val="080059"/>
                </a:solidFill>
                <a:latin typeface="Arial" panose="020B0604020202020204" pitchFamily="34" charset="0"/>
                <a:sym typeface="Arial"/>
              </a:rPr>
              <a:t>CoAP</a:t>
            </a:r>
            <a:endParaRPr sz="1100" b="1">
              <a:solidFill>
                <a:srgbClr val="080059"/>
              </a:solidFill>
              <a:latin typeface="Arial" panose="020B0604020202020204" pitchFamily="34" charset="0"/>
              <a:sym typeface="Arial"/>
            </a:endParaRPr>
          </a:p>
        </p:txBody>
      </p:sp>
      <p:pic>
        <p:nvPicPr>
          <p:cNvPr id="438" name="Google Shape;438;p85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12075" y="2857320"/>
            <a:ext cx="244217" cy="310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439" name="Google Shape;439;p85"/>
          <p:cNvPicPr preferRelativeResize="0"/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96393" y="2862676"/>
            <a:ext cx="371760" cy="313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p85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1656" y="2847515"/>
            <a:ext cx="236464" cy="313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441" name="Google Shape;441;p85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42322" y="1864359"/>
            <a:ext cx="806318" cy="806318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425" name="Google Shape;425;p85"/>
          <p:cNvGrpSpPr/>
          <p:nvPr/>
        </p:nvGrpSpPr>
        <p:grpSpPr>
          <a:xfrm>
            <a:off x="154380" y="1553295"/>
            <a:ext cx="3504768" cy="2147257"/>
            <a:chOff x="2584307" y="1937518"/>
            <a:chExt cx="3504768" cy="214725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grpSpPr>
        <p:pic>
          <p:nvPicPr>
            <p:cNvPr id="426" name="Google Shape;426;p85"/>
            <p:cNvPicPr preferRelativeResize="0"/>
            <p:nvPr/>
          </p:nvPicPr>
          <p:blipFill rotWithShape="1"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584307" y="1937518"/>
              <a:ext cx="3504768" cy="214725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7" name="Google Shape;427;p85"/>
            <p:cNvPicPr preferRelativeResize="0"/>
            <p:nvPr/>
          </p:nvPicPr>
          <p:blipFill rotWithShape="1">
            <a:blip r:embed="rId1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72794" y="2906691"/>
              <a:ext cx="796634" cy="79663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8" name="Google Shape;430;p85">
            <a:extLst>
              <a:ext uri="{FF2B5EF4-FFF2-40B4-BE49-F238E27FC236}">
                <a16:creationId xmlns:a16="http://schemas.microsoft.com/office/drawing/2014/main" id="{57E48196-F0B0-423E-9D60-E8399F8695F2}"/>
              </a:ext>
            </a:extLst>
          </p:cNvPr>
          <p:cNvSpPr txBox="1"/>
          <p:nvPr/>
        </p:nvSpPr>
        <p:spPr>
          <a:xfrm>
            <a:off x="3724503" y="1030976"/>
            <a:ext cx="1275223" cy="1136522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>
                <a:solidFill>
                  <a:srgbClr val="0070C0"/>
                </a:solidFill>
                <a:latin typeface="Arial" panose="020B0604020202020204" pitchFamily="34" charset="0"/>
                <a:sym typeface="Arial"/>
              </a:rPr>
              <a:t>01</a:t>
            </a:r>
            <a:endParaRPr sz="5400" b="0" i="0" u="none" strike="noStrike" cap="none">
              <a:solidFill>
                <a:srgbClr val="0070C0"/>
              </a:solidFill>
              <a:latin typeface="Arial" panose="020B0604020202020204" pitchFamily="34" charset="0"/>
              <a:sym typeface="Arial"/>
            </a:endParaRPr>
          </a:p>
        </p:txBody>
      </p:sp>
      <p:sp>
        <p:nvSpPr>
          <p:cNvPr id="29" name="Google Shape;430;p85">
            <a:extLst>
              <a:ext uri="{FF2B5EF4-FFF2-40B4-BE49-F238E27FC236}">
                <a16:creationId xmlns:a16="http://schemas.microsoft.com/office/drawing/2014/main" id="{7314AE30-4543-4DCF-8624-8BC2FA3D7A25}"/>
              </a:ext>
            </a:extLst>
          </p:cNvPr>
          <p:cNvSpPr txBox="1"/>
          <p:nvPr/>
        </p:nvSpPr>
        <p:spPr>
          <a:xfrm>
            <a:off x="6374656" y="2859440"/>
            <a:ext cx="1275223" cy="1136522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>
                <a:solidFill>
                  <a:srgbClr val="0070C0"/>
                </a:solidFill>
                <a:latin typeface="Arial" panose="020B0604020202020204" pitchFamily="34" charset="0"/>
                <a:sym typeface="Arial"/>
              </a:rPr>
              <a:t>03</a:t>
            </a:r>
            <a:endParaRPr sz="5400" b="0" i="0" u="none" strike="noStrike" cap="none">
              <a:solidFill>
                <a:srgbClr val="0070C0"/>
              </a:solidFill>
              <a:latin typeface="Arial" panose="020B0604020202020204" pitchFamily="34" charset="0"/>
              <a:sym typeface="Arial"/>
            </a:endParaRPr>
          </a:p>
        </p:txBody>
      </p:sp>
      <p:pic>
        <p:nvPicPr>
          <p:cNvPr id="432" name="Google Shape;432;p85"/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58680" y="3690775"/>
            <a:ext cx="1275223" cy="911595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0" name="Google Shape;430;p85">
            <a:extLst>
              <a:ext uri="{FF2B5EF4-FFF2-40B4-BE49-F238E27FC236}">
                <a16:creationId xmlns:a16="http://schemas.microsoft.com/office/drawing/2014/main" id="{E6BA26DE-211B-41A4-80E0-136470F01D99}"/>
              </a:ext>
            </a:extLst>
          </p:cNvPr>
          <p:cNvSpPr txBox="1"/>
          <p:nvPr/>
        </p:nvSpPr>
        <p:spPr>
          <a:xfrm>
            <a:off x="6417741" y="1018275"/>
            <a:ext cx="1275223" cy="1136522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>
                <a:solidFill>
                  <a:srgbClr val="0070C0"/>
                </a:solidFill>
                <a:latin typeface="Arial" panose="020B0604020202020204" pitchFamily="34" charset="0"/>
                <a:sym typeface="Arial"/>
              </a:rPr>
              <a:t>02</a:t>
            </a:r>
            <a:endParaRPr sz="5400" b="0" i="0" u="none" strike="noStrike" cap="none">
              <a:solidFill>
                <a:srgbClr val="0070C0"/>
              </a:solidFill>
              <a:latin typeface="Arial" panose="020B0604020202020204" pitchFamily="34" charset="0"/>
              <a:sym typeface="Arial"/>
            </a:endParaRPr>
          </a:p>
        </p:txBody>
      </p:sp>
      <p:sp>
        <p:nvSpPr>
          <p:cNvPr id="31" name="Google Shape;421;p85"/>
          <p:cNvSpPr/>
          <p:nvPr/>
        </p:nvSpPr>
        <p:spPr>
          <a:xfrm>
            <a:off x="5194617" y="3582939"/>
            <a:ext cx="602646" cy="61945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 pitchFamily="34" charset="0"/>
              <a:sym typeface="Arial"/>
            </a:endParaRPr>
          </a:p>
        </p:txBody>
      </p:sp>
      <p:sp>
        <p:nvSpPr>
          <p:cNvPr id="32" name="Google Shape;437;p85"/>
          <p:cNvSpPr/>
          <p:nvPr/>
        </p:nvSpPr>
        <p:spPr>
          <a:xfrm>
            <a:off x="5133221" y="3930397"/>
            <a:ext cx="77582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100" b="1">
                <a:solidFill>
                  <a:srgbClr val="080059"/>
                </a:solidFill>
                <a:latin typeface="Arial" panose="020B0604020202020204" pitchFamily="34" charset="0"/>
                <a:sym typeface="Arial"/>
              </a:rPr>
              <a:t>OPC</a:t>
            </a:r>
            <a:r>
              <a:rPr lang="zh-TW" altLang="en-US" sz="1100" b="1">
                <a:solidFill>
                  <a:srgbClr val="080059"/>
                </a:solidFill>
                <a:latin typeface="Arial" panose="020B0604020202020204" pitchFamily="34" charset="0"/>
              </a:rPr>
              <a:t> </a:t>
            </a:r>
            <a:r>
              <a:rPr lang="en-US" altLang="zh-TW" sz="1100" b="1">
                <a:solidFill>
                  <a:srgbClr val="080059"/>
                </a:solidFill>
                <a:latin typeface="Arial" panose="020B0604020202020204" pitchFamily="34" charset="0"/>
                <a:sym typeface="Arial"/>
              </a:rPr>
              <a:t>UA</a:t>
            </a:r>
            <a:endParaRPr sz="1100" b="1">
              <a:solidFill>
                <a:srgbClr val="080059"/>
              </a:solidFill>
              <a:latin typeface="Arial" panose="020B0604020202020204" pitchFamily="34" charset="0"/>
              <a:sym typeface="Arial"/>
            </a:endParaRPr>
          </a:p>
        </p:txBody>
      </p:sp>
      <p:pic>
        <p:nvPicPr>
          <p:cNvPr id="35" name="Google Shape;439;p85"/>
          <p:cNvPicPr preferRelativeResize="0"/>
          <p:nvPr/>
        </p:nvPicPr>
        <p:blipFill rotWithShape="1"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22831" y="3652417"/>
            <a:ext cx="333375" cy="2829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8" name="Google Shape;448;p86"/>
          <p:cNvPicPr preferRelativeResize="0"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084" y="1357456"/>
            <a:ext cx="8177438" cy="293161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422;p85">
            <a:extLst>
              <a:ext uri="{FF2B5EF4-FFF2-40B4-BE49-F238E27FC236}">
                <a16:creationId xmlns:a16="http://schemas.microsoft.com/office/drawing/2014/main" id="{E37A1CE6-0B2E-4804-9EC6-417772B3C518}"/>
              </a:ext>
            </a:extLst>
          </p:cNvPr>
          <p:cNvSpPr txBox="1">
            <a:spLocks/>
          </p:cNvSpPr>
          <p:nvPr/>
        </p:nvSpPr>
        <p:spPr>
          <a:xfrm>
            <a:off x="376031" y="8442"/>
            <a:ext cx="8415544" cy="899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0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090059"/>
              </a:buClr>
              <a:buSzPts val="3600"/>
            </a:pPr>
            <a:r>
              <a:rPr lang="en-US" altLang="zh-TW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QIoT</a:t>
            </a:r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 Suite - Components</a:t>
            </a:r>
            <a:endParaRPr lang="zh-TW" alt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sym typeface="Roboto Ligh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 descr="一張含有 螢幕擷取畫面, 室外 的圖片&#10;&#10;自動產生的描述">
            <a:extLst>
              <a:ext uri="{FF2B5EF4-FFF2-40B4-BE49-F238E27FC236}">
                <a16:creationId xmlns:a16="http://schemas.microsoft.com/office/drawing/2014/main" id="{F8B1FD13-0088-477B-9E1B-42E9B885D23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1111" y="980456"/>
            <a:ext cx="5528016" cy="3771158"/>
          </a:xfrm>
          <a:prstGeom prst="rect">
            <a:avLst/>
          </a:prstGeom>
        </p:spPr>
      </p:pic>
      <p:sp>
        <p:nvSpPr>
          <p:cNvPr id="10" name="Google Shape;422;p85">
            <a:extLst>
              <a:ext uri="{FF2B5EF4-FFF2-40B4-BE49-F238E27FC236}">
                <a16:creationId xmlns:a16="http://schemas.microsoft.com/office/drawing/2014/main" id="{83AD885A-D8E6-4F69-AB71-C4FAA75E018F}"/>
              </a:ext>
            </a:extLst>
          </p:cNvPr>
          <p:cNvSpPr txBox="1">
            <a:spLocks/>
          </p:cNvSpPr>
          <p:nvPr/>
        </p:nvSpPr>
        <p:spPr>
          <a:xfrm>
            <a:off x="376031" y="8442"/>
            <a:ext cx="8415544" cy="899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0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090059"/>
              </a:buClr>
              <a:buSzPts val="3600"/>
            </a:pPr>
            <a:r>
              <a:rPr lang="en-US" altLang="zh-TW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QIoT</a:t>
            </a:r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 Suite - Private Cloud</a:t>
            </a:r>
            <a:endParaRPr lang="zh-TW" alt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sym typeface="Roboto Light"/>
            </a:endParaRPr>
          </a:p>
        </p:txBody>
      </p:sp>
      <p:sp>
        <p:nvSpPr>
          <p:cNvPr id="11" name="Google Shape;468;p88">
            <a:extLst>
              <a:ext uri="{FF2B5EF4-FFF2-40B4-BE49-F238E27FC236}">
                <a16:creationId xmlns:a16="http://schemas.microsoft.com/office/drawing/2014/main" id="{25492BF6-BE0F-436D-A9F8-16823D83ED00}"/>
              </a:ext>
            </a:extLst>
          </p:cNvPr>
          <p:cNvSpPr txBox="1"/>
          <p:nvPr/>
        </p:nvSpPr>
        <p:spPr>
          <a:xfrm>
            <a:off x="652462" y="2171483"/>
            <a:ext cx="2776538" cy="1859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180975" lvl="0" indent="-180975">
              <a:buSzPts val="1400"/>
              <a:buFont typeface="Arial" panose="020B0604020202020204" pitchFamily="34" charset="0"/>
              <a:buChar char="•"/>
            </a:pPr>
            <a:r>
              <a:rPr lang="en-US" altLang="zh-TW" b="1" dirty="0">
                <a:latin typeface="Arial" panose="020B0604020202020204" pitchFamily="34" charset="0"/>
              </a:rPr>
              <a:t>Edge Computing.</a:t>
            </a:r>
          </a:p>
          <a:p>
            <a:pPr marL="180975" lvl="0" indent="-180975">
              <a:buSzPts val="1400"/>
              <a:buFont typeface="Arial" panose="020B0604020202020204" pitchFamily="34" charset="0"/>
              <a:buChar char="•"/>
            </a:pPr>
            <a:r>
              <a:rPr lang="en-US" altLang="zh-TW" b="1" dirty="0">
                <a:latin typeface="Arial" panose="020B0604020202020204" pitchFamily="34" charset="0"/>
              </a:rPr>
              <a:t>Easy to access data on local. </a:t>
            </a:r>
          </a:p>
          <a:p>
            <a:pPr marL="180975" lvl="0" indent="-180975">
              <a:buSzPts val="1400"/>
              <a:buFont typeface="Arial" panose="020B0604020202020204" pitchFamily="34" charset="0"/>
              <a:buChar char="•"/>
            </a:pPr>
            <a:r>
              <a:rPr lang="en-US" altLang="zh-TW" b="1" dirty="0">
                <a:latin typeface="Arial" panose="020B0604020202020204" pitchFamily="34" charset="0"/>
              </a:rPr>
              <a:t>Better security &amp; Privacy.</a:t>
            </a:r>
          </a:p>
          <a:p>
            <a:pPr marL="180975" lvl="0" indent="-180975">
              <a:buSzPts val="1400"/>
              <a:buFont typeface="Arial" panose="020B0604020202020204" pitchFamily="34" charset="0"/>
              <a:buChar char="•"/>
            </a:pPr>
            <a:r>
              <a:rPr lang="en-US" altLang="zh-TW" b="1" dirty="0">
                <a:latin typeface="Arial" panose="020B0604020202020204" pitchFamily="34" charset="0"/>
              </a:rPr>
              <a:t>Support MQTT, </a:t>
            </a:r>
            <a:r>
              <a:rPr lang="en-US" altLang="zh-TW" b="1" dirty="0" err="1">
                <a:latin typeface="Arial" panose="020B0604020202020204" pitchFamily="34" charset="0"/>
              </a:rPr>
              <a:t>CoAP</a:t>
            </a:r>
            <a:r>
              <a:rPr lang="en-US" altLang="zh-TW" b="1" dirty="0">
                <a:latin typeface="Arial" panose="020B0604020202020204" pitchFamily="34" charset="0"/>
              </a:rPr>
              <a:t>, HTTP, OPC UA etc. </a:t>
            </a:r>
          </a:p>
          <a:p>
            <a:pPr marL="180975" lvl="0" indent="-180975">
              <a:buSzPts val="1400"/>
              <a:buFont typeface="Arial" panose="020B0604020202020204" pitchFamily="34" charset="0"/>
              <a:buChar char="•"/>
            </a:pPr>
            <a:r>
              <a:rPr lang="en-US" altLang="zh-TW" b="1" dirty="0">
                <a:latin typeface="Arial" panose="020B0604020202020204" pitchFamily="34" charset="0"/>
              </a:rPr>
              <a:t>Support multiple development boards. </a:t>
            </a: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E9FA758B-5E35-4776-AD28-03121178D58A}"/>
              </a:ext>
            </a:extLst>
          </p:cNvPr>
          <p:cNvSpPr/>
          <p:nvPr/>
        </p:nvSpPr>
        <p:spPr>
          <a:xfrm>
            <a:off x="652462" y="1347789"/>
            <a:ext cx="1514893" cy="694583"/>
          </a:xfrm>
          <a:prstGeom prst="roundRect">
            <a:avLst/>
          </a:prstGeom>
          <a:gradFill>
            <a:gsLst>
              <a:gs pos="50000">
                <a:srgbClr val="09E0FA"/>
              </a:gs>
              <a:gs pos="10000">
                <a:srgbClr val="26136D"/>
              </a:gs>
              <a:gs pos="90000">
                <a:srgbClr val="26136C"/>
              </a:gs>
            </a:gsLst>
            <a:lin ang="540000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US" altLang="zh-TW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Private Cloud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 descr="一張含有 螢幕擷取畫面 的圖片&#10;&#10;自動產生的描述">
            <a:extLst>
              <a:ext uri="{FF2B5EF4-FFF2-40B4-BE49-F238E27FC236}">
                <a16:creationId xmlns:a16="http://schemas.microsoft.com/office/drawing/2014/main" id="{45034AA1-1424-4256-A603-E5CBC724036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8211" y="1653244"/>
            <a:ext cx="6791184" cy="3192387"/>
          </a:xfrm>
          <a:prstGeom prst="rect">
            <a:avLst/>
          </a:prstGeom>
        </p:spPr>
      </p:pic>
      <p:sp>
        <p:nvSpPr>
          <p:cNvPr id="8" name="Google Shape;422;p85">
            <a:extLst>
              <a:ext uri="{FF2B5EF4-FFF2-40B4-BE49-F238E27FC236}">
                <a16:creationId xmlns:a16="http://schemas.microsoft.com/office/drawing/2014/main" id="{0600ED87-C09D-4295-817A-3F30BFE97C4C}"/>
              </a:ext>
            </a:extLst>
          </p:cNvPr>
          <p:cNvSpPr txBox="1">
            <a:spLocks/>
          </p:cNvSpPr>
          <p:nvPr/>
        </p:nvSpPr>
        <p:spPr>
          <a:xfrm>
            <a:off x="376031" y="8442"/>
            <a:ext cx="8415544" cy="899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0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090059"/>
              </a:buClr>
              <a:buSzPts val="3600"/>
            </a:pPr>
            <a:r>
              <a:rPr lang="en-US" altLang="zh-TW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QIoT</a:t>
            </a:r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 Suite - Hybrid Cloud </a:t>
            </a:r>
            <a:endParaRPr lang="zh-TW" alt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sym typeface="Roboto Light"/>
            </a:endParaRPr>
          </a:p>
        </p:txBody>
      </p:sp>
      <p:sp>
        <p:nvSpPr>
          <p:cNvPr id="10" name="Google Shape;468;p88">
            <a:extLst>
              <a:ext uri="{FF2B5EF4-FFF2-40B4-BE49-F238E27FC236}">
                <a16:creationId xmlns:a16="http://schemas.microsoft.com/office/drawing/2014/main" id="{86C0367C-130B-488C-B687-BC1BE43F3E0E}"/>
              </a:ext>
            </a:extLst>
          </p:cNvPr>
          <p:cNvSpPr txBox="1"/>
          <p:nvPr/>
        </p:nvSpPr>
        <p:spPr>
          <a:xfrm>
            <a:off x="3066979" y="1048492"/>
            <a:ext cx="4748702" cy="1075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180975" indent="-180975">
              <a:buSzPts val="1400"/>
              <a:buFont typeface="Arial" panose="020B0604020202020204" pitchFamily="34" charset="0"/>
              <a:buChar char="•"/>
            </a:pPr>
            <a:r>
              <a:rPr lang="en-US" altLang="zh-TW" b="1">
                <a:latin typeface="Arial" panose="020B0604020202020204" pitchFamily="34" charset="0"/>
              </a:rPr>
              <a:t>Remain the flexibility to scale.</a:t>
            </a:r>
          </a:p>
          <a:p>
            <a:pPr marL="180975" indent="-180975">
              <a:buSzPts val="1400"/>
              <a:buFont typeface="Arial" panose="020B0604020202020204" pitchFamily="34" charset="0"/>
              <a:buChar char="•"/>
            </a:pPr>
            <a:r>
              <a:rPr lang="en-US" altLang="zh-TW" b="1">
                <a:latin typeface="Arial" panose="020B0604020202020204" pitchFamily="34" charset="0"/>
              </a:rPr>
              <a:t>More Security: selected data to use cloud service.</a:t>
            </a:r>
          </a:p>
          <a:p>
            <a:pPr marL="180975" indent="-180975">
              <a:buSzPts val="1400"/>
              <a:buFont typeface="Arial" panose="020B0604020202020204" pitchFamily="34" charset="0"/>
              <a:buChar char="•"/>
            </a:pPr>
            <a:r>
              <a:rPr lang="en-US" altLang="zh-TW" b="1">
                <a:latin typeface="Arial" panose="020B0604020202020204" pitchFamily="34" charset="0"/>
              </a:rPr>
              <a:t>Cost control.</a:t>
            </a: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25F6E836-6712-4EFC-83FB-63F4109EE49F}"/>
              </a:ext>
            </a:extLst>
          </p:cNvPr>
          <p:cNvSpPr/>
          <p:nvPr/>
        </p:nvSpPr>
        <p:spPr>
          <a:xfrm>
            <a:off x="1400175" y="1048492"/>
            <a:ext cx="1514893" cy="694583"/>
          </a:xfrm>
          <a:prstGeom prst="roundRect">
            <a:avLst/>
          </a:prstGeom>
          <a:gradFill>
            <a:gsLst>
              <a:gs pos="50000">
                <a:srgbClr val="09E0FA"/>
              </a:gs>
              <a:gs pos="10000">
                <a:srgbClr val="26136D"/>
              </a:gs>
              <a:gs pos="90000">
                <a:srgbClr val="26136C"/>
              </a:gs>
            </a:gsLst>
            <a:lin ang="540000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TW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Hybrid Cloud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45C07272-9E23-4502-A3AC-6FD614517BE5}"/>
              </a:ext>
            </a:extLst>
          </p:cNvPr>
          <p:cNvSpPr/>
          <p:nvPr/>
        </p:nvSpPr>
        <p:spPr>
          <a:xfrm>
            <a:off x="395285" y="2405353"/>
            <a:ext cx="4008274" cy="687703"/>
          </a:xfrm>
          <a:prstGeom prst="rect">
            <a:avLst/>
          </a:prstGeom>
          <a:gradFill>
            <a:gsLst>
              <a:gs pos="50000">
                <a:srgbClr val="4021BA"/>
              </a:gs>
              <a:gs pos="0">
                <a:srgbClr val="26136D"/>
              </a:gs>
              <a:gs pos="100000">
                <a:srgbClr val="26136C"/>
              </a:gs>
            </a:gsLst>
            <a:lin ang="5400000" scaled="1"/>
          </a:gra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8" name="Google Shape;412;p84">
            <a:extLst>
              <a:ext uri="{FF2B5EF4-FFF2-40B4-BE49-F238E27FC236}">
                <a16:creationId xmlns:a16="http://schemas.microsoft.com/office/drawing/2014/main" id="{CB8450B2-1E63-4425-A469-93BE57352624}"/>
              </a:ext>
            </a:extLst>
          </p:cNvPr>
          <p:cNvSpPr txBox="1">
            <a:spLocks/>
          </p:cNvSpPr>
          <p:nvPr/>
        </p:nvSpPr>
        <p:spPr>
          <a:xfrm>
            <a:off x="395286" y="596900"/>
            <a:ext cx="6005513" cy="14033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Easy to Deploy, Simple to Collect, Rapidly Develop </a:t>
            </a:r>
            <a:r>
              <a:rPr lang="en-US" altLang="zh-TW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IIoT</a:t>
            </a:r>
            <a:endParaRPr 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Google Shape;413;p84">
            <a:extLst>
              <a:ext uri="{FF2B5EF4-FFF2-40B4-BE49-F238E27FC236}">
                <a16:creationId xmlns:a16="http://schemas.microsoft.com/office/drawing/2014/main" id="{008C6870-DA96-4D2D-8B08-4C1DEE3865EA}"/>
              </a:ext>
            </a:extLst>
          </p:cNvPr>
          <p:cNvSpPr txBox="1">
            <a:spLocks/>
          </p:cNvSpPr>
          <p:nvPr/>
        </p:nvSpPr>
        <p:spPr>
          <a:xfrm>
            <a:off x="395285" y="1889125"/>
            <a:ext cx="4176715" cy="2711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01600">
              <a:lnSpc>
                <a:spcPct val="150000"/>
              </a:lnSpc>
              <a:spcBef>
                <a:spcPts val="400"/>
              </a:spcBef>
              <a:buSzPts val="2000"/>
            </a:pPr>
            <a:r>
              <a:rPr lang="en-US" altLang="zh-TW" sz="1600" b="1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QIoT</a:t>
            </a:r>
            <a:r>
              <a:rPr lang="en-US" altLang="zh-TW" sz="1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 Suite Basic Introduction</a:t>
            </a:r>
          </a:p>
          <a:p>
            <a:pPr marL="101600">
              <a:lnSpc>
                <a:spcPct val="150000"/>
              </a:lnSpc>
              <a:buSzPts val="2000"/>
            </a:pPr>
            <a:r>
              <a:rPr lang="en-US" altLang="zh-TW" sz="1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Motivation for </a:t>
            </a:r>
            <a:r>
              <a:rPr lang="en-US" altLang="zh-TW" sz="1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QIoT</a:t>
            </a:r>
            <a:r>
              <a:rPr lang="en-US" altLang="zh-TW" sz="1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Suite to step </a:t>
            </a:r>
          </a:p>
          <a:p>
            <a:pPr marL="101600">
              <a:buSzPts val="2000"/>
            </a:pPr>
            <a:r>
              <a:rPr lang="en-US" altLang="zh-TW" sz="1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Into </a:t>
            </a:r>
            <a:r>
              <a:rPr lang="en-US" altLang="zh-TW" sz="1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IIoT</a:t>
            </a:r>
            <a:endParaRPr lang="en-US" altLang="zh-TW" sz="1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  <a:p>
            <a:pPr marL="101600">
              <a:lnSpc>
                <a:spcPct val="150000"/>
              </a:lnSpc>
              <a:buSzPts val="2000"/>
            </a:pPr>
            <a:r>
              <a:rPr lang="en-US" altLang="zh-TW" sz="1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How to use </a:t>
            </a:r>
            <a:r>
              <a:rPr lang="en-US" altLang="zh-TW" sz="1600" b="1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QIoT</a:t>
            </a:r>
            <a:r>
              <a:rPr lang="en-US" altLang="zh-TW" sz="1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 Suite with OPC UA protocol</a:t>
            </a:r>
          </a:p>
          <a:p>
            <a:pPr marL="101600">
              <a:lnSpc>
                <a:spcPct val="150000"/>
              </a:lnSpc>
              <a:buClr>
                <a:schemeClr val="dk1"/>
              </a:buClr>
              <a:buSzPts val="2000"/>
            </a:pPr>
            <a:r>
              <a:rPr lang="en-US" altLang="zh-TW" sz="1600" b="1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QIoT</a:t>
            </a:r>
            <a:r>
              <a:rPr lang="en-US" altLang="zh-TW" sz="1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 Suite Application Instructions</a:t>
            </a:r>
          </a:p>
          <a:p>
            <a:pPr marL="101600">
              <a:lnSpc>
                <a:spcPct val="150000"/>
              </a:lnSpc>
              <a:buSzPts val="2000"/>
            </a:pPr>
            <a:r>
              <a:rPr lang="en-US" altLang="zh-TW" sz="1600" b="1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Computex</a:t>
            </a:r>
            <a:r>
              <a:rPr lang="en-US" altLang="zh-TW" sz="1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 Interview</a:t>
            </a:r>
          </a:p>
          <a:p>
            <a:pPr marL="101600">
              <a:lnSpc>
                <a:spcPct val="150000"/>
              </a:lnSpc>
              <a:buSzPts val="2000"/>
            </a:pPr>
            <a:r>
              <a:rPr lang="en-US" altLang="zh-TW" sz="1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Successful Case</a:t>
            </a:r>
          </a:p>
        </p:txBody>
      </p:sp>
      <p:sp>
        <p:nvSpPr>
          <p:cNvPr id="13" name="箭號: 向右 12">
            <a:extLst>
              <a:ext uri="{FF2B5EF4-FFF2-40B4-BE49-F238E27FC236}">
                <a16:creationId xmlns:a16="http://schemas.microsoft.com/office/drawing/2014/main" id="{31D2A14F-1C66-4598-8A03-B2E26370C343}"/>
              </a:ext>
            </a:extLst>
          </p:cNvPr>
          <p:cNvSpPr/>
          <p:nvPr/>
        </p:nvSpPr>
        <p:spPr>
          <a:xfrm rot="12892102">
            <a:off x="4174709" y="2881220"/>
            <a:ext cx="409575" cy="363779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2606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群組 6">
            <a:extLst>
              <a:ext uri="{FF2B5EF4-FFF2-40B4-BE49-F238E27FC236}">
                <a16:creationId xmlns:a16="http://schemas.microsoft.com/office/drawing/2014/main" id="{664E5113-0B25-4405-A94A-14D1C0B3C10E}"/>
              </a:ext>
            </a:extLst>
          </p:cNvPr>
          <p:cNvGrpSpPr/>
          <p:nvPr/>
        </p:nvGrpSpPr>
        <p:grpSpPr>
          <a:xfrm>
            <a:off x="1463375" y="980357"/>
            <a:ext cx="6955296" cy="836686"/>
            <a:chOff x="1759148" y="980357"/>
            <a:chExt cx="6955296" cy="836686"/>
          </a:xfrm>
        </p:grpSpPr>
        <p:grpSp>
          <p:nvGrpSpPr>
            <p:cNvPr id="4" name="群組 3">
              <a:extLst>
                <a:ext uri="{FF2B5EF4-FFF2-40B4-BE49-F238E27FC236}">
                  <a16:creationId xmlns:a16="http://schemas.microsoft.com/office/drawing/2014/main" id="{9FB21617-11D0-466F-B019-23CA4BCC1992}"/>
                </a:ext>
              </a:extLst>
            </p:cNvPr>
            <p:cNvGrpSpPr/>
            <p:nvPr/>
          </p:nvGrpSpPr>
          <p:grpSpPr>
            <a:xfrm>
              <a:off x="2400301" y="1050521"/>
              <a:ext cx="6314143" cy="759023"/>
              <a:chOff x="2297475" y="976330"/>
              <a:chExt cx="6314143" cy="759023"/>
            </a:xfrm>
          </p:grpSpPr>
          <p:sp>
            <p:nvSpPr>
              <p:cNvPr id="35" name="矩形 34">
                <a:extLst>
                  <a:ext uri="{FF2B5EF4-FFF2-40B4-BE49-F238E27FC236}">
                    <a16:creationId xmlns:a16="http://schemas.microsoft.com/office/drawing/2014/main" id="{DD1CE7F6-33D3-492F-974B-3FB450579C79}"/>
                  </a:ext>
                </a:extLst>
              </p:cNvPr>
              <p:cNvSpPr/>
              <p:nvPr/>
            </p:nvSpPr>
            <p:spPr>
              <a:xfrm>
                <a:off x="2297475" y="976330"/>
                <a:ext cx="5483632" cy="759023"/>
              </a:xfrm>
              <a:prstGeom prst="rect">
                <a:avLst/>
              </a:prstGeom>
              <a:gradFill>
                <a:gsLst>
                  <a:gs pos="50000">
                    <a:srgbClr val="4021BA"/>
                  </a:gs>
                  <a:gs pos="0">
                    <a:srgbClr val="26136D"/>
                  </a:gs>
                  <a:gs pos="100000">
                    <a:srgbClr val="26136C"/>
                  </a:gs>
                </a:gsLst>
                <a:lin ang="5400000" scaled="1"/>
              </a:gra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buClr>
                    <a:srgbClr val="3F6696"/>
                  </a:buClr>
                </a:pPr>
                <a:r>
                  <a:rPr lang="en-US" altLang="zh-TW" sz="2000" b="1">
                    <a:solidFill>
                      <a:srgbClr val="FFFF00"/>
                    </a:solidFill>
                    <a:latin typeface="Arial" panose="020B0604020202020204" pitchFamily="34" charset="0"/>
                    <a:ea typeface="Arial"/>
                    <a:cs typeface="Arial"/>
                  </a:rPr>
                  <a:t>   Advantages</a:t>
                </a:r>
                <a:endParaRPr lang="zh-TW" altLang="en-US" sz="2000" b="1">
                  <a:solidFill>
                    <a:srgbClr val="FFFF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/>
                </a:endParaRPr>
              </a:p>
            </p:txBody>
          </p:sp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80EBD692-9B3E-4FA7-AE5A-D19D529548F9}"/>
                  </a:ext>
                </a:extLst>
              </p:cNvPr>
              <p:cNvSpPr txBox="1"/>
              <p:nvPr/>
            </p:nvSpPr>
            <p:spPr>
              <a:xfrm>
                <a:off x="4145609" y="992963"/>
                <a:ext cx="3699568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80975" lvl="0" indent="-180975">
                  <a:buClrTx/>
                  <a:buSzPts val="1200"/>
                  <a:buFont typeface="Arial"/>
                  <a:buChar char="•"/>
                </a:pPr>
                <a:r>
                  <a:rPr lang="en-US" altLang="zh-TW" b="1">
                    <a:solidFill>
                      <a:schemeClr val="bg1"/>
                    </a:solidFill>
                    <a:latin typeface="Arial" panose="020B0604020202020204" pitchFamily="34" charset="0"/>
                  </a:rPr>
                  <a:t>More Security</a:t>
                </a:r>
              </a:p>
              <a:p>
                <a:pPr marL="180975" lvl="0" indent="-180975">
                  <a:buClrTx/>
                  <a:buSzPts val="1200"/>
                  <a:buFont typeface="Arial"/>
                  <a:buChar char="•"/>
                </a:pPr>
                <a:r>
                  <a:rPr lang="en-US" altLang="zh-TW" b="1">
                    <a:solidFill>
                      <a:schemeClr val="bg1"/>
                    </a:solidFill>
                    <a:latin typeface="Arial" panose="020B0604020202020204" pitchFamily="34" charset="0"/>
                  </a:rPr>
                  <a:t>More Capability</a:t>
                </a:r>
              </a:p>
              <a:p>
                <a:pPr marL="180975" lvl="0" indent="-180975">
                  <a:buClrTx/>
                  <a:buSzPts val="1200"/>
                  <a:buFont typeface="Arial"/>
                  <a:buChar char="•"/>
                </a:pPr>
                <a:r>
                  <a:rPr lang="en-US" altLang="zh-TW" b="1">
                    <a:solidFill>
                      <a:schemeClr val="bg1"/>
                    </a:solidFill>
                    <a:latin typeface="Arial" panose="020B0604020202020204" pitchFamily="34" charset="0"/>
                  </a:rPr>
                  <a:t>Friendly Web UI</a:t>
                </a:r>
              </a:p>
            </p:txBody>
          </p:sp>
          <p:sp>
            <p:nvSpPr>
              <p:cNvPr id="36" name="文字方塊 35">
                <a:extLst>
                  <a:ext uri="{FF2B5EF4-FFF2-40B4-BE49-F238E27FC236}">
                    <a16:creationId xmlns:a16="http://schemas.microsoft.com/office/drawing/2014/main" id="{8587ADC1-D210-463C-9E1A-6C5DC8CE3578}"/>
                  </a:ext>
                </a:extLst>
              </p:cNvPr>
              <p:cNvSpPr txBox="1"/>
              <p:nvPr/>
            </p:nvSpPr>
            <p:spPr>
              <a:xfrm>
                <a:off x="5971661" y="1098690"/>
                <a:ext cx="26399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80975" lvl="0" indent="-180975">
                  <a:buClrTx/>
                  <a:buSzPts val="1200"/>
                  <a:buFont typeface="Arial"/>
                  <a:buChar char="•"/>
                </a:pPr>
                <a:r>
                  <a:rPr lang="en-US" altLang="zh-TW" b="1">
                    <a:solidFill>
                      <a:schemeClr val="bg1"/>
                    </a:solidFill>
                    <a:latin typeface="Arial" panose="020B0604020202020204" pitchFamily="34" charset="0"/>
                  </a:rPr>
                  <a:t>Multiple Users</a:t>
                </a:r>
              </a:p>
              <a:p>
                <a:pPr marL="180975" lvl="0" indent="-180975">
                  <a:buClrTx/>
                  <a:buSzPts val="1200"/>
                  <a:buFont typeface="Arial"/>
                  <a:buChar char="•"/>
                </a:pPr>
                <a:r>
                  <a:rPr lang="en-US" altLang="zh-TW" b="1">
                    <a:solidFill>
                      <a:schemeClr val="bg1"/>
                    </a:solidFill>
                    <a:latin typeface="Arial" panose="020B0604020202020204" pitchFamily="34" charset="0"/>
                  </a:rPr>
                  <a:t>Privilege </a:t>
                </a:r>
                <a:r>
                  <a:rPr lang="en-US" altLang="zh-TW" b="1" err="1">
                    <a:solidFill>
                      <a:schemeClr val="bg1"/>
                    </a:solidFill>
                    <a:latin typeface="Arial" panose="020B0604020202020204" pitchFamily="34" charset="0"/>
                  </a:rPr>
                  <a:t>Mngt</a:t>
                </a:r>
                <a:endParaRPr lang="zh-TW" altLang="en-US" b="1">
                  <a:solidFill>
                    <a:schemeClr val="bg1"/>
                  </a:solidFill>
                  <a:latin typeface="Arial" panose="020B0604020202020204" pitchFamily="34" charset="0"/>
                </a:endParaRPr>
              </a:p>
            </p:txBody>
          </p:sp>
        </p:grpSp>
        <p:pic>
          <p:nvPicPr>
            <p:cNvPr id="48" name="Picture 13">
              <a:extLst>
                <a:ext uri="{FF2B5EF4-FFF2-40B4-BE49-F238E27FC236}">
                  <a16:creationId xmlns:a16="http://schemas.microsoft.com/office/drawing/2014/main" id="{9C0201CA-2789-4657-8DA7-5979C4D0FA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59148" y="980357"/>
              <a:ext cx="916794" cy="836686"/>
            </a:xfrm>
            <a:prstGeom prst="rect">
              <a:avLst/>
            </a:prstGeom>
          </p:spPr>
        </p:pic>
      </p:grpSp>
      <p:sp>
        <p:nvSpPr>
          <p:cNvPr id="38" name="矩形 37">
            <a:extLst>
              <a:ext uri="{FF2B5EF4-FFF2-40B4-BE49-F238E27FC236}">
                <a16:creationId xmlns:a16="http://schemas.microsoft.com/office/drawing/2014/main" id="{F8D1885A-A567-4DF2-A4AF-4849F5FA847A}"/>
              </a:ext>
            </a:extLst>
          </p:cNvPr>
          <p:cNvSpPr/>
          <p:nvPr/>
        </p:nvSpPr>
        <p:spPr>
          <a:xfrm>
            <a:off x="236814" y="1811353"/>
            <a:ext cx="8670372" cy="2808272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</a:endParaRPr>
          </a:p>
        </p:txBody>
      </p:sp>
      <p:pic>
        <p:nvPicPr>
          <p:cNvPr id="483" name="Google Shape;483;p90" descr="http://www.hermitageinfotech.com/wp-content/uploads/2016/02/fdfgdfgfg.pn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99851" y="3723907"/>
            <a:ext cx="946546" cy="81825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84" name="Google Shape;484;p90"/>
          <p:cNvCxnSpPr/>
          <p:nvPr/>
        </p:nvCxnSpPr>
        <p:spPr>
          <a:xfrm>
            <a:off x="3329824" y="2312025"/>
            <a:ext cx="2438400" cy="0"/>
          </a:xfrm>
          <a:prstGeom prst="straightConnector1">
            <a:avLst/>
          </a:prstGeom>
          <a:noFill/>
          <a:ln w="19050" cap="flat" cmpd="sng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85" name="Google Shape;485;p90"/>
          <p:cNvCxnSpPr/>
          <p:nvPr/>
        </p:nvCxnSpPr>
        <p:spPr>
          <a:xfrm>
            <a:off x="3329824" y="2312025"/>
            <a:ext cx="2438400" cy="903000"/>
          </a:xfrm>
          <a:prstGeom prst="straightConnector1">
            <a:avLst/>
          </a:prstGeom>
          <a:noFill/>
          <a:ln w="19050" cap="flat" cmpd="sng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86" name="Google Shape;486;p90"/>
          <p:cNvCxnSpPr/>
          <p:nvPr/>
        </p:nvCxnSpPr>
        <p:spPr>
          <a:xfrm>
            <a:off x="3329824" y="2312025"/>
            <a:ext cx="2438400" cy="1839600"/>
          </a:xfrm>
          <a:prstGeom prst="straightConnector1">
            <a:avLst/>
          </a:prstGeom>
          <a:noFill/>
          <a:ln w="19050" cap="flat" cmpd="sng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87" name="Google Shape;487;p90"/>
          <p:cNvCxnSpPr/>
          <p:nvPr/>
        </p:nvCxnSpPr>
        <p:spPr>
          <a:xfrm rot="10800000" flipH="1">
            <a:off x="3329823" y="2312051"/>
            <a:ext cx="2438400" cy="903000"/>
          </a:xfrm>
          <a:prstGeom prst="straightConnector1">
            <a:avLst/>
          </a:prstGeom>
          <a:noFill/>
          <a:ln w="19050" cap="flat" cmpd="sng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88" name="Google Shape;488;p90"/>
          <p:cNvCxnSpPr/>
          <p:nvPr/>
        </p:nvCxnSpPr>
        <p:spPr>
          <a:xfrm>
            <a:off x="3329823" y="3215051"/>
            <a:ext cx="2438400" cy="0"/>
          </a:xfrm>
          <a:prstGeom prst="straightConnector1">
            <a:avLst/>
          </a:prstGeom>
          <a:noFill/>
          <a:ln w="19050" cap="flat" cmpd="sng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89" name="Google Shape;489;p90"/>
          <p:cNvCxnSpPr/>
          <p:nvPr/>
        </p:nvCxnSpPr>
        <p:spPr>
          <a:xfrm>
            <a:off x="3329823" y="3215051"/>
            <a:ext cx="2438400" cy="936600"/>
          </a:xfrm>
          <a:prstGeom prst="straightConnector1">
            <a:avLst/>
          </a:prstGeom>
          <a:noFill/>
          <a:ln w="19050" cap="flat" cmpd="sng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90" name="Google Shape;490;p90"/>
          <p:cNvCxnSpPr/>
          <p:nvPr/>
        </p:nvCxnSpPr>
        <p:spPr>
          <a:xfrm rot="10800000" flipH="1">
            <a:off x="3329823" y="2312007"/>
            <a:ext cx="2438400" cy="1839600"/>
          </a:xfrm>
          <a:prstGeom prst="straightConnector1">
            <a:avLst/>
          </a:prstGeom>
          <a:noFill/>
          <a:ln w="19050" cap="flat" cmpd="sng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91" name="Google Shape;491;p90"/>
          <p:cNvCxnSpPr/>
          <p:nvPr/>
        </p:nvCxnSpPr>
        <p:spPr>
          <a:xfrm rot="10800000" flipH="1">
            <a:off x="3329823" y="3215007"/>
            <a:ext cx="2438400" cy="936600"/>
          </a:xfrm>
          <a:prstGeom prst="straightConnector1">
            <a:avLst/>
          </a:prstGeom>
          <a:noFill/>
          <a:ln w="19050" cap="flat" cmpd="sng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92" name="Google Shape;492;p90"/>
          <p:cNvCxnSpPr/>
          <p:nvPr/>
        </p:nvCxnSpPr>
        <p:spPr>
          <a:xfrm>
            <a:off x="3329823" y="4151607"/>
            <a:ext cx="2438400" cy="0"/>
          </a:xfrm>
          <a:prstGeom prst="straightConnector1">
            <a:avLst/>
          </a:prstGeom>
          <a:noFill/>
          <a:ln w="19050" cap="flat" cmpd="sng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93" name="Google Shape;493;p90"/>
          <p:cNvCxnSpPr/>
          <p:nvPr/>
        </p:nvCxnSpPr>
        <p:spPr>
          <a:xfrm>
            <a:off x="3328661" y="2312025"/>
            <a:ext cx="811200" cy="903000"/>
          </a:xfrm>
          <a:prstGeom prst="straightConnector1">
            <a:avLst/>
          </a:prstGeom>
          <a:noFill/>
          <a:ln w="38100" cap="flat" cmpd="sng">
            <a:solidFill>
              <a:srgbClr val="4123DD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94" name="Google Shape;494;p90"/>
          <p:cNvCxnSpPr/>
          <p:nvPr/>
        </p:nvCxnSpPr>
        <p:spPr>
          <a:xfrm>
            <a:off x="3329823" y="3215051"/>
            <a:ext cx="811200" cy="0"/>
          </a:xfrm>
          <a:prstGeom prst="straightConnector1">
            <a:avLst/>
          </a:prstGeom>
          <a:noFill/>
          <a:ln w="38100" cap="flat" cmpd="sng">
            <a:solidFill>
              <a:srgbClr val="4123DD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95" name="Google Shape;495;p90"/>
          <p:cNvCxnSpPr>
            <a:cxnSpLocks/>
          </p:cNvCxnSpPr>
          <p:nvPr/>
        </p:nvCxnSpPr>
        <p:spPr>
          <a:xfrm flipV="1">
            <a:off x="3328067" y="3224861"/>
            <a:ext cx="784243" cy="930998"/>
          </a:xfrm>
          <a:prstGeom prst="straightConnector1">
            <a:avLst/>
          </a:prstGeom>
          <a:noFill/>
          <a:ln w="38100" cap="flat" cmpd="sng">
            <a:solidFill>
              <a:srgbClr val="4123DD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96" name="Google Shape;496;p90"/>
          <p:cNvCxnSpPr/>
          <p:nvPr/>
        </p:nvCxnSpPr>
        <p:spPr>
          <a:xfrm rot="10800000" flipH="1">
            <a:off x="4958238" y="2312050"/>
            <a:ext cx="808800" cy="903000"/>
          </a:xfrm>
          <a:prstGeom prst="straightConnector1">
            <a:avLst/>
          </a:prstGeom>
          <a:noFill/>
          <a:ln w="38100" cap="flat" cmpd="sng">
            <a:solidFill>
              <a:srgbClr val="4123DD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97" name="Google Shape;497;p90"/>
          <p:cNvCxnSpPr/>
          <p:nvPr/>
        </p:nvCxnSpPr>
        <p:spPr>
          <a:xfrm>
            <a:off x="4958238" y="3215050"/>
            <a:ext cx="808800" cy="0"/>
          </a:xfrm>
          <a:prstGeom prst="straightConnector1">
            <a:avLst/>
          </a:prstGeom>
          <a:noFill/>
          <a:ln w="38100" cap="flat" cmpd="sng">
            <a:solidFill>
              <a:srgbClr val="4123DD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98" name="Google Shape;498;p90"/>
          <p:cNvCxnSpPr/>
          <p:nvPr/>
        </p:nvCxnSpPr>
        <p:spPr>
          <a:xfrm>
            <a:off x="4959400" y="3215050"/>
            <a:ext cx="808800" cy="936600"/>
          </a:xfrm>
          <a:prstGeom prst="straightConnector1">
            <a:avLst/>
          </a:prstGeom>
          <a:noFill/>
          <a:ln w="38100" cap="flat" cmpd="sng">
            <a:solidFill>
              <a:srgbClr val="4123DD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99" name="Google Shape;499;p90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3353" y="3753838"/>
            <a:ext cx="408603" cy="795538"/>
          </a:xfrm>
          <a:prstGeom prst="rect">
            <a:avLst/>
          </a:prstGeom>
          <a:noFill/>
          <a:ln>
            <a:noFill/>
          </a:ln>
        </p:spPr>
      </p:pic>
      <p:pic>
        <p:nvPicPr>
          <p:cNvPr id="500" name="Google Shape;500;p90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28702" y="1868532"/>
            <a:ext cx="1088846" cy="778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07" name="Google Shape;507;p90" descr="一張含有 電子用品 的圖片&#10;&#10;自動產生的描述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9073" y="2817533"/>
            <a:ext cx="1005320" cy="849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508" name="Google Shape;508;p90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9074" y="1995796"/>
            <a:ext cx="1005319" cy="5930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9" name="Google Shape;509;p90" descr="一張含有 監視器, 電子用品, 黑色 的圖片&#10;&#10;自動產生的描述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15661" y="2794330"/>
            <a:ext cx="714927" cy="804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10" name="Google Shape;510;p90" descr="一張含有 室內, 監視器 的圖片&#10;&#10;描述是以非常高的可信度產生"/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49118" y="2606256"/>
            <a:ext cx="1814859" cy="113428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3" name="Google Shape;422;p85">
            <a:extLst>
              <a:ext uri="{FF2B5EF4-FFF2-40B4-BE49-F238E27FC236}">
                <a16:creationId xmlns:a16="http://schemas.microsoft.com/office/drawing/2014/main" id="{2C7175D3-A6AF-4241-9BC8-9BE64653298B}"/>
              </a:ext>
            </a:extLst>
          </p:cNvPr>
          <p:cNvSpPr txBox="1">
            <a:spLocks/>
          </p:cNvSpPr>
          <p:nvPr/>
        </p:nvSpPr>
        <p:spPr>
          <a:xfrm>
            <a:off x="376031" y="8442"/>
            <a:ext cx="8415544" cy="899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0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0" i="0" u="none" strike="noStrike" cap="none">
                <a:solidFill>
                  <a:srgbClr val="48DC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090059"/>
              </a:buClr>
              <a:buSzPts val="3600"/>
            </a:pPr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Step into </a:t>
            </a:r>
            <a:r>
              <a:rPr lang="en-US" altLang="zh-TW" sz="32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IIoT</a:t>
            </a:r>
            <a:r>
              <a:rPr lang="en-US" altLang="zh-TW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 – Motivation</a:t>
            </a:r>
            <a:endParaRPr lang="zh-TW" alt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sym typeface="Roboto Light"/>
            </a:endParaRPr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1CC4D8B5-C020-4E27-91EB-CBBBA333D674}"/>
              </a:ext>
            </a:extLst>
          </p:cNvPr>
          <p:cNvSpPr/>
          <p:nvPr/>
        </p:nvSpPr>
        <p:spPr>
          <a:xfrm>
            <a:off x="1771703" y="2037193"/>
            <a:ext cx="1556364" cy="528729"/>
          </a:xfrm>
          <a:prstGeom prst="round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PC</a:t>
            </a:r>
          </a:p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OPC UA Server</a:t>
            </a:r>
            <a:endParaRPr lang="zh-TW" altLang="en-US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42" name="矩形: 圓角 41">
            <a:extLst>
              <a:ext uri="{FF2B5EF4-FFF2-40B4-BE49-F238E27FC236}">
                <a16:creationId xmlns:a16="http://schemas.microsoft.com/office/drawing/2014/main" id="{5E903B5D-8A73-4D76-AF63-E4D033FBC4D0}"/>
              </a:ext>
            </a:extLst>
          </p:cNvPr>
          <p:cNvSpPr/>
          <p:nvPr/>
        </p:nvSpPr>
        <p:spPr>
          <a:xfrm>
            <a:off x="5767038" y="2037193"/>
            <a:ext cx="1556364" cy="528729"/>
          </a:xfrm>
          <a:prstGeom prst="round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SCADA</a:t>
            </a:r>
          </a:p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OPC UA Client</a:t>
            </a:r>
            <a:endParaRPr lang="zh-TW" altLang="en-US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43" name="矩形: 圓角 42">
            <a:extLst>
              <a:ext uri="{FF2B5EF4-FFF2-40B4-BE49-F238E27FC236}">
                <a16:creationId xmlns:a16="http://schemas.microsoft.com/office/drawing/2014/main" id="{8A4480DA-332F-4490-97CF-2D48D76C7416}"/>
              </a:ext>
            </a:extLst>
          </p:cNvPr>
          <p:cNvSpPr/>
          <p:nvPr/>
        </p:nvSpPr>
        <p:spPr>
          <a:xfrm>
            <a:off x="1771703" y="2936275"/>
            <a:ext cx="1556364" cy="528729"/>
          </a:xfrm>
          <a:prstGeom prst="round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PLC</a:t>
            </a:r>
          </a:p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OPC UA Server</a:t>
            </a:r>
            <a:endParaRPr lang="zh-TW" altLang="en-US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44" name="矩形: 圓角 43">
            <a:extLst>
              <a:ext uri="{FF2B5EF4-FFF2-40B4-BE49-F238E27FC236}">
                <a16:creationId xmlns:a16="http://schemas.microsoft.com/office/drawing/2014/main" id="{AFF93462-2A02-4BA2-A996-D3E44F641CBD}"/>
              </a:ext>
            </a:extLst>
          </p:cNvPr>
          <p:cNvSpPr/>
          <p:nvPr/>
        </p:nvSpPr>
        <p:spPr>
          <a:xfrm>
            <a:off x="5767038" y="2936275"/>
            <a:ext cx="1556364" cy="528729"/>
          </a:xfrm>
          <a:prstGeom prst="round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HMI</a:t>
            </a:r>
          </a:p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OPC UA Client</a:t>
            </a:r>
            <a:endParaRPr lang="zh-TW" altLang="en-US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46" name="矩形: 圓角 45">
            <a:extLst>
              <a:ext uri="{FF2B5EF4-FFF2-40B4-BE49-F238E27FC236}">
                <a16:creationId xmlns:a16="http://schemas.microsoft.com/office/drawing/2014/main" id="{0F8CC7F5-8166-4703-BF94-D82F003233EC}"/>
              </a:ext>
            </a:extLst>
          </p:cNvPr>
          <p:cNvSpPr/>
          <p:nvPr/>
        </p:nvSpPr>
        <p:spPr>
          <a:xfrm>
            <a:off x="1771703" y="3870746"/>
            <a:ext cx="1556364" cy="528729"/>
          </a:xfrm>
          <a:prstGeom prst="round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Gateway</a:t>
            </a:r>
          </a:p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OPC UA Server</a:t>
            </a:r>
            <a:endParaRPr lang="zh-TW" altLang="en-US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47" name="矩形: 圓角 46">
            <a:extLst>
              <a:ext uri="{FF2B5EF4-FFF2-40B4-BE49-F238E27FC236}">
                <a16:creationId xmlns:a16="http://schemas.microsoft.com/office/drawing/2014/main" id="{862FC68D-D821-4D1C-806D-D0FDD891B447}"/>
              </a:ext>
            </a:extLst>
          </p:cNvPr>
          <p:cNvSpPr/>
          <p:nvPr/>
        </p:nvSpPr>
        <p:spPr>
          <a:xfrm>
            <a:off x="5767038" y="3870746"/>
            <a:ext cx="1556364" cy="528729"/>
          </a:xfrm>
          <a:prstGeom prst="roundRect">
            <a:avLst/>
          </a:prstGeom>
          <a:gradFill>
            <a:gsLst>
              <a:gs pos="0">
                <a:schemeClr val="tx1"/>
              </a:gs>
              <a:gs pos="50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54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ERP / MES</a:t>
            </a:r>
          </a:p>
          <a:p>
            <a:pPr algn="ctr">
              <a:buClr>
                <a:srgbClr val="3F6696"/>
              </a:buClr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OPC UA Client</a:t>
            </a:r>
            <a:endParaRPr lang="zh-TW" altLang="en-US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4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4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4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4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1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5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5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 - 標題投影片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1524</Words>
  <Application>Microsoft Office PowerPoint</Application>
  <PresentationFormat>如螢幕大小 (16:9)</PresentationFormat>
  <Paragraphs>348</Paragraphs>
  <Slides>30</Slides>
  <Notes>30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30</vt:i4>
      </vt:variant>
    </vt:vector>
  </HeadingPairs>
  <TitlesOfParts>
    <vt:vector size="39" baseType="lpstr">
      <vt:lpstr>Arimo</vt:lpstr>
      <vt:lpstr>Noto Sans Symbols</vt:lpstr>
      <vt:lpstr>微軟正黑體</vt:lpstr>
      <vt:lpstr>Arial</vt:lpstr>
      <vt:lpstr>Arial Narrow</vt:lpstr>
      <vt:lpstr>Calibri</vt:lpstr>
      <vt:lpstr>Roboto</vt:lpstr>
      <vt:lpstr>Wingdings</vt:lpstr>
      <vt:lpstr>Office 佈景主題 - 標題投影片</vt:lpstr>
      <vt:lpstr>PowerPoint 簡報</vt:lpstr>
      <vt:lpstr>Industrial IoT Solution</vt:lpstr>
      <vt:lpstr>Easy to Deploy, Simple to Collect, Rapidly Develop IIoT</vt:lpstr>
      <vt:lpstr>QIoT Suite - Rapidly Develop IIoT in just 3 Steps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Video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FannieChen</dc:creator>
  <cp:lastModifiedBy>QNAP_Mili Wang</cp:lastModifiedBy>
  <cp:revision>2</cp:revision>
  <dcterms:modified xsi:type="dcterms:W3CDTF">2019-07-16T09:42:58Z</dcterms:modified>
</cp:coreProperties>
</file>