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  <p:sldId id="274" r:id="rId19"/>
    <p:sldId id="277" r:id="rId20"/>
    <p:sldId id="276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B840"/>
    <a:srgbClr val="FEF9F3"/>
    <a:srgbClr val="EA8460"/>
    <a:srgbClr val="7A4A1C"/>
    <a:srgbClr val="4C7C80"/>
    <a:srgbClr val="B1D5D3"/>
    <a:srgbClr val="F59F56"/>
    <a:srgbClr val="F4D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9B965-5E05-E905-C2EB-9C462CEBAF6B}" v="1310" dt="2019-07-09T08:22:33.013"/>
    <p1510:client id="{0D59F59C-FF55-414B-BB45-D0DCCC30AB32}" v="590" dt="2019-07-09T07:25:29.818"/>
    <p1510:client id="{7478CE64-106A-4C68-9CC5-6841557DAC85}" v="159" dt="2019-07-10T03:48:26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E2B4118-E584-43B4-9987-5F62C0A547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DB20450-B5B7-42A7-831A-C4F1A423E5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2243E-94B0-49A7-B634-89C9986C0496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B28A0D4-6A30-412A-A6EF-874E1A6C3D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456043-36B5-4A4A-80BC-CDB8AF6874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12B70-A93B-405A-AB2E-A3D78505CF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5246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C7C3C-C504-4753-ADB1-16006F92F430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691E1-3283-414B-82B5-C01595738D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528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75D22C-88C7-4816-9FA4-6E2BA65F7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9CFADEA-8D2E-4917-81FE-37E31FDF5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DAD5B8C-880C-4596-A5B8-2C8AB537D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F3C052-C217-4D81-A1A5-A52FA5A6D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735B31-1B41-4B35-8684-0D488A10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885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78525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30817227-7B83-4F2E-8F18-35D90B70C3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7413" y="1878417"/>
            <a:ext cx="2591336" cy="34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8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513EE3D-6AC4-4DF8-B9B3-8371A9696A85}"/>
              </a:ext>
            </a:extLst>
          </p:cNvPr>
          <p:cNvSpPr/>
          <p:nvPr userDrawn="1"/>
        </p:nvSpPr>
        <p:spPr>
          <a:xfrm>
            <a:off x="6727065" y="77273"/>
            <a:ext cx="4215684" cy="2296733"/>
          </a:xfrm>
          <a:prstGeom prst="rect">
            <a:avLst/>
          </a:prstGeom>
          <a:solidFill>
            <a:srgbClr val="FE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969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7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8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87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47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7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9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74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0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66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91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29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67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46F297-6713-4144-8BE5-4286106E2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4C1BFA-A7AC-4A84-ACC9-D2672CDD4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539639-6029-4242-8EE9-667D220E1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74E240-50A3-49EA-B8B5-ED49CEF7A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4EEECEB-8015-4B7E-BDF8-317291C2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8233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7B1084-3271-4E70-AC13-598237B9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B1823E5-E9DC-4DC4-ADC8-F2CACBAD6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5EFBF9-5692-4A90-B022-563E5B8BA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0604767-601E-427E-B3D0-51A5E85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C08E65-D73C-4E00-8A40-DC30F57D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1008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AED3B7-DF59-40C9-BD0D-4D87012C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47FFFA-D9AB-4D26-B6F3-8BFE5ADC1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F3B60E7-340F-4CDE-8880-BF0BD7607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2FC165D-AAE0-4369-8321-57D9962C1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EDB74F5-DC76-494D-86CC-00A0FD77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E90FE23-B215-4917-BC0A-7B257B5CE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887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B92F1F-B02C-4BC6-B059-5F8EB9AF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90D3F16-2885-44F9-8F88-715CC7BA3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5006377-8B8D-435F-8EE9-A506E893A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C106945-57D4-4E36-8BE3-2538792C9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AF194C9-4547-4F45-9F49-E342E45BBD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F75A3BF-164C-4A2F-B746-DC6306CC9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817B3A2-6994-4864-8D20-89C69A69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50BCA33-3B08-4747-83F0-04E36FE8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0219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E4C65F-8048-4294-94F5-BBF1BFD8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D29F4BB-0FFC-4256-BE43-1864004B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24B249C-1C51-4ED7-AA68-2A14DC8F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5D0F9C-F6B7-4D77-B5F8-903F5BF3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312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84931AA-5A3E-413B-AC74-541D021A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F3B4763-80D7-4EC5-9558-1656E9F9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699B66D-478C-4F28-A465-63314D49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807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12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278D8D-18C4-4EA8-83E0-1EA1BBA1C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1856A5-F52A-41E6-AD4F-53F0D93C8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57135F0-C316-4AB7-88F9-90D2B058F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99F147-1A1A-4E92-81DD-E9CA24F6C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E604B82-3204-4760-A019-DB840F81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0965D9E-65BB-4F8C-BB45-FEA8B30B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9979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8C1E41-312B-4E65-A1BB-84353754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39AE267-E74D-4AC3-97A0-31D1E9177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517D8EC-C26F-4F46-AE8A-ABA499894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EF1F1F1-28D9-41E0-B63A-33BF3E54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BDEEAA0-A0E4-4090-A36A-386C2723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CE3F1B1-8C7D-4D14-A4CA-67F6FE8D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1248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BDAB2E-E7DA-40CF-A7E4-DCB945EB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BF52F52-A731-4206-9079-C58DADC12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430392D-90A8-4095-8D09-F92B33FB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59D500-E5A0-4222-B62E-FE1776336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5FCD7D9-8B11-45D8-AC18-0619C1DA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0913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0D4799-2C27-4EF0-892A-E943D7FD3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07C220-E8F9-437D-9FEC-29B0C2082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7B23DEF-E1D2-4818-9AFC-C0B2879C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32BC264-00F8-4EA3-88AC-B309F82F5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3606A-728E-4199-B45D-7D5FAB6B9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537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9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6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92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3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7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65A7A81-A8F1-4858-97B3-8DA7ABA2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FA35152-C92C-4D1A-A571-F21F2FD99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CE571C-40B3-4D8C-802D-11D6EF5E6D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D8326-BFD8-48F4-A98F-99C7AA035FED}" type="datetimeFigureOut">
              <a:rPr lang="zh-TW" altLang="en-US" smtClean="0"/>
              <a:t>2019/7/9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F671E4D-6F83-4C3C-A33E-2209F8F35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BAE284-7DD1-455F-A9F8-24F7901DB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0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50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68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123508" y="166384"/>
            <a:ext cx="1073976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5400">
                <a:latin typeface="微軟正黑體"/>
                <a:ea typeface="微軟正黑體"/>
                <a:cs typeface="Arial"/>
              </a:rPr>
              <a:t>Travel Reception Smart Robot</a:t>
            </a:r>
            <a:endParaRPr lang="en" altLang="zh-TW" sz="5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5363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356804" y="302100"/>
            <a:ext cx="10791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Auto answer Face tracking</a:t>
            </a:r>
            <a:endParaRPr lang="en" altLang="zh-TW" sz="6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DEDD4B-99D3-463E-BDFC-72ABDCA894F0}"/>
              </a:ext>
            </a:extLst>
          </p:cNvPr>
          <p:cNvSpPr/>
          <p:nvPr/>
        </p:nvSpPr>
        <p:spPr>
          <a:xfrm>
            <a:off x="356804" y="3055512"/>
            <a:ext cx="430186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" altLang="zh-TW" sz="2500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Follow the face and turn and speak on your own. </a:t>
            </a:r>
          </a:p>
          <a:p>
            <a:pPr marL="342900" indent="-342900">
              <a:lnSpc>
                <a:spcPts val="28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" altLang="zh-TW" sz="2500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 also can guide customers to use.</a:t>
            </a:r>
            <a:endParaRPr lang="en-US" altLang="zh-TW" sz="2500" b="1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31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356804" y="302100"/>
            <a:ext cx="10791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Global Weather/ Broadcast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DEDD4B-99D3-463E-BDFC-72ABDCA894F0}"/>
              </a:ext>
            </a:extLst>
          </p:cNvPr>
          <p:cNvSpPr/>
          <p:nvPr/>
        </p:nvSpPr>
        <p:spPr>
          <a:xfrm>
            <a:off x="356804" y="2522473"/>
            <a:ext cx="4301869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Provides Global Weather and Radio to be voice commanded querying.</a:t>
            </a:r>
          </a:p>
          <a:p>
            <a:pPr marL="342900" indent="-342900">
              <a:lnSpc>
                <a:spcPts val="28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Let customers know the weather that they can more accurately order the trip, reduce the risk of return!</a:t>
            </a:r>
          </a:p>
        </p:txBody>
      </p:sp>
    </p:spTree>
    <p:extLst>
      <p:ext uri="{BB962C8B-B14F-4D97-AF65-F5344CB8AC3E}">
        <p14:creationId xmlns:p14="http://schemas.microsoft.com/office/powerpoint/2010/main" val="3469887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356804" y="302100"/>
            <a:ext cx="10791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Instant Translation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DEDD4B-99D3-463E-BDFC-72ABDCA894F0}"/>
              </a:ext>
            </a:extLst>
          </p:cNvPr>
          <p:cNvSpPr/>
          <p:nvPr/>
        </p:nvSpPr>
        <p:spPr>
          <a:xfrm>
            <a:off x="356805" y="2382559"/>
            <a:ext cx="44968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Instant translation at the counter (display subtitles and voice broadcasts) Help employees not specialize in national languages.</a:t>
            </a:r>
          </a:p>
        </p:txBody>
      </p:sp>
    </p:spTree>
    <p:extLst>
      <p:ext uri="{BB962C8B-B14F-4D97-AF65-F5344CB8AC3E}">
        <p14:creationId xmlns:p14="http://schemas.microsoft.com/office/powerpoint/2010/main" val="1452906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356804" y="302100"/>
            <a:ext cx="10791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Voice Options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DEDD4B-99D3-463E-BDFC-72ABDCA894F0}"/>
              </a:ext>
            </a:extLst>
          </p:cNvPr>
          <p:cNvSpPr/>
          <p:nvPr/>
        </p:nvSpPr>
        <p:spPr>
          <a:xfrm>
            <a:off x="356805" y="2817162"/>
            <a:ext cx="4483882" cy="206723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ts val="28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The voice assistant voice can also be selected (such as male voice, female voice, etc.).</a:t>
            </a:r>
            <a:endParaRPr lang="en-US">
              <a:solidFill>
                <a:schemeClr val="tx2">
                  <a:lumMod val="50000"/>
                </a:schemeClr>
              </a:solidFill>
              <a:ea typeface="+mn-lt"/>
              <a:cs typeface="+mn-lt"/>
            </a:endParaRPr>
          </a:p>
          <a:p>
            <a:pPr marL="342900" indent="-342900">
              <a:lnSpc>
                <a:spcPts val="28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500" b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Not afraid of boredom</a:t>
            </a:r>
          </a:p>
        </p:txBody>
      </p:sp>
    </p:spTree>
    <p:extLst>
      <p:ext uri="{BB962C8B-B14F-4D97-AF65-F5344CB8AC3E}">
        <p14:creationId xmlns:p14="http://schemas.microsoft.com/office/powerpoint/2010/main" val="102809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257130" y="280431"/>
            <a:ext cx="10791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Support (</a:t>
            </a:r>
            <a:r>
              <a:rPr lang="en-US" altLang="zh-TW" sz="60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AfoCS</a:t>
            </a:r>
            <a:r>
              <a:rPr lang="en-US" altLang="zh-TW" sz="6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)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DEDD4B-99D3-463E-BDFC-72ABDCA894F0}"/>
              </a:ext>
            </a:extLst>
          </p:cNvPr>
          <p:cNvSpPr/>
          <p:nvPr/>
        </p:nvSpPr>
        <p:spPr>
          <a:xfrm>
            <a:off x="309135" y="2782493"/>
            <a:ext cx="4483882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Remote customer service.</a:t>
            </a:r>
          </a:p>
          <a:p>
            <a:pPr marL="342900" indent="-342900">
              <a:lnSpc>
                <a:spcPts val="28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Instant support to serve.</a:t>
            </a:r>
          </a:p>
          <a:p>
            <a:pPr marL="342900" indent="-342900">
              <a:lnSpc>
                <a:spcPts val="28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Can extend services to multiple branches. </a:t>
            </a:r>
          </a:p>
        </p:txBody>
      </p:sp>
    </p:spTree>
    <p:extLst>
      <p:ext uri="{BB962C8B-B14F-4D97-AF65-F5344CB8AC3E}">
        <p14:creationId xmlns:p14="http://schemas.microsoft.com/office/powerpoint/2010/main" val="736701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356804" y="302100"/>
            <a:ext cx="10791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Remote Desktop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DEDD4B-99D3-463E-BDFC-72ABDCA894F0}"/>
              </a:ext>
            </a:extLst>
          </p:cNvPr>
          <p:cNvSpPr/>
          <p:nvPr/>
        </p:nvSpPr>
        <p:spPr>
          <a:xfrm>
            <a:off x="417477" y="2041440"/>
            <a:ext cx="4483882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Different branches can also be easily operated and maintained remotely.</a:t>
            </a:r>
          </a:p>
          <a:p>
            <a:pPr marL="342900" indent="-342900">
              <a:lnSpc>
                <a:spcPts val="28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Remote control </a:t>
            </a: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AfoBot</a:t>
            </a: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desktop by Mobile (APP).</a:t>
            </a:r>
          </a:p>
          <a:p>
            <a:pPr marL="342900" indent="-342900">
              <a:lnSpc>
                <a:spcPts val="28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Can video call and remote desktop simultaneously  to help customers solve problems clearly.</a:t>
            </a:r>
          </a:p>
        </p:txBody>
      </p:sp>
    </p:spTree>
    <p:extLst>
      <p:ext uri="{BB962C8B-B14F-4D97-AF65-F5344CB8AC3E}">
        <p14:creationId xmlns:p14="http://schemas.microsoft.com/office/powerpoint/2010/main" val="1629333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D584B77-DA6E-4EF2-8170-3C2FE80BBA41}"/>
              </a:ext>
            </a:extLst>
          </p:cNvPr>
          <p:cNvSpPr txBox="1">
            <a:spLocks/>
          </p:cNvSpPr>
          <p:nvPr/>
        </p:nvSpPr>
        <p:spPr>
          <a:xfrm>
            <a:off x="1496041" y="94415"/>
            <a:ext cx="8698883" cy="99417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>
                <a:solidFill>
                  <a:srgbClr val="FEF9F3"/>
                </a:solidFill>
                <a:latin typeface="微軟正黑體"/>
                <a:ea typeface="微軟正黑體"/>
                <a:cs typeface="+mj-lt"/>
              </a:rPr>
              <a:t>The slide is not fun! </a:t>
            </a:r>
            <a:br>
              <a:rPr lang="en-US" altLang="zh-TW" sz="5400">
                <a:solidFill>
                  <a:srgbClr val="FEF9F3"/>
                </a:solidFill>
                <a:latin typeface="微軟正黑體"/>
                <a:ea typeface="微軟正黑體"/>
                <a:cs typeface="+mj-lt"/>
              </a:rPr>
            </a:br>
            <a:r>
              <a:rPr lang="en-US" altLang="zh-TW" sz="5400">
                <a:solidFill>
                  <a:srgbClr val="FEF9F3"/>
                </a:solidFill>
                <a:latin typeface="微軟正黑體"/>
                <a:ea typeface="微軟正黑體"/>
                <a:cs typeface="+mj-lt"/>
              </a:rPr>
              <a:t>I want to see the entity!</a:t>
            </a:r>
          </a:p>
          <a:p>
            <a:r>
              <a:rPr lang="en-US" altLang="zh-TW" sz="5400">
                <a:solidFill>
                  <a:srgbClr val="FEF9F3"/>
                </a:solidFill>
                <a:latin typeface="微軟正黑體"/>
                <a:ea typeface="微軟正黑體"/>
                <a:cs typeface="+mj-lt"/>
              </a:rPr>
              <a:t>Where is </a:t>
            </a:r>
            <a:r>
              <a:rPr lang="en-US" altLang="zh-TW" sz="5400" err="1">
                <a:solidFill>
                  <a:srgbClr val="FEF9F3"/>
                </a:solidFill>
                <a:latin typeface="微軟正黑體"/>
                <a:ea typeface="微軟正黑體"/>
                <a:cs typeface="+mj-lt"/>
              </a:rPr>
              <a:t>AfoBot</a:t>
            </a:r>
            <a:r>
              <a:rPr lang="en-US" altLang="zh-TW" sz="5400">
                <a:solidFill>
                  <a:srgbClr val="FEF9F3"/>
                </a:solidFill>
                <a:latin typeface="微軟正黑體"/>
                <a:ea typeface="微軟正黑體"/>
                <a:cs typeface="+mj-lt"/>
              </a:rPr>
              <a:t>?</a:t>
            </a:r>
            <a:endParaRPr lang="zh-TW" altLang="en-US" sz="5400">
              <a:solidFill>
                <a:srgbClr val="FEF9F3"/>
              </a:solidFill>
              <a:latin typeface="微軟正黑體"/>
              <a:ea typeface="微軟正黑體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113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D584B77-DA6E-4EF2-8170-3C2FE80BBA41}"/>
              </a:ext>
            </a:extLst>
          </p:cNvPr>
          <p:cNvSpPr txBox="1">
            <a:spLocks/>
          </p:cNvSpPr>
          <p:nvPr/>
        </p:nvSpPr>
        <p:spPr>
          <a:xfrm>
            <a:off x="3604701" y="534588"/>
            <a:ext cx="8187175" cy="99417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zh-TW" altLang="en-US" sz="5000">
                <a:latin typeface="微軟正黑體"/>
                <a:ea typeface="微軟正黑體"/>
                <a:cs typeface="Calibri Light"/>
              </a:rPr>
              <a:t>It's you！Let's find AfoBot！</a:t>
            </a:r>
            <a:endParaRPr lang="en-US" altLang="zh-TW" sz="5000">
              <a:latin typeface="微軟正黑體"/>
              <a:ea typeface="微軟正黑體"/>
              <a:cs typeface="Calibri Light"/>
            </a:endParaRPr>
          </a:p>
        </p:txBody>
      </p:sp>
      <p:sp>
        <p:nvSpPr>
          <p:cNvPr id="3" name="標題 4">
            <a:extLst>
              <a:ext uri="{FF2B5EF4-FFF2-40B4-BE49-F238E27FC236}">
                <a16:creationId xmlns:a16="http://schemas.microsoft.com/office/drawing/2014/main" id="{6849E25A-3A50-4469-BA38-3F876C01C5EB}"/>
              </a:ext>
            </a:extLst>
          </p:cNvPr>
          <p:cNvSpPr txBox="1">
            <a:spLocks/>
          </p:cNvSpPr>
          <p:nvPr/>
        </p:nvSpPr>
        <p:spPr>
          <a:xfrm>
            <a:off x="1030798" y="4359224"/>
            <a:ext cx="3160144" cy="321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200">
                <a:latin typeface="微軟正黑體"/>
                <a:ea typeface="微軟正黑體"/>
                <a:cs typeface="Calibri Light"/>
              </a:rPr>
              <a:t>Full functions！</a:t>
            </a:r>
            <a:endParaRPr lang="zh-TW" altLang="en-US"/>
          </a:p>
          <a:p>
            <a:pPr>
              <a:lnSpc>
                <a:spcPct val="100000"/>
              </a:lnSpc>
            </a:pPr>
            <a:r>
              <a:rPr lang="en-US" altLang="zh-TW" sz="2200">
                <a:latin typeface="微軟正黑體"/>
                <a:ea typeface="微軟正黑體"/>
                <a:cs typeface="Calibri Light"/>
              </a:rPr>
              <a:t>Use directly!</a:t>
            </a:r>
            <a:endParaRPr lang="en-US"/>
          </a:p>
        </p:txBody>
      </p:sp>
      <p:sp>
        <p:nvSpPr>
          <p:cNvPr id="4" name="標題 4">
            <a:extLst>
              <a:ext uri="{FF2B5EF4-FFF2-40B4-BE49-F238E27FC236}">
                <a16:creationId xmlns:a16="http://schemas.microsoft.com/office/drawing/2014/main" id="{571E95EB-4D3E-4BA3-AEB9-418D6072B32F}"/>
              </a:ext>
            </a:extLst>
          </p:cNvPr>
          <p:cNvSpPr txBox="1">
            <a:spLocks/>
          </p:cNvSpPr>
          <p:nvPr/>
        </p:nvSpPr>
        <p:spPr>
          <a:xfrm>
            <a:off x="4916773" y="2367375"/>
            <a:ext cx="3636892" cy="332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200">
                <a:latin typeface="微軟正黑體"/>
                <a:ea typeface="微軟正黑體"/>
                <a:cs typeface="Calibri Light"/>
              </a:rPr>
              <a:t>Highly customized ability!</a:t>
            </a:r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44A26F0-4024-4BB9-96F6-FA50B0378B1E}"/>
              </a:ext>
            </a:extLst>
          </p:cNvPr>
          <p:cNvSpPr/>
          <p:nvPr/>
        </p:nvSpPr>
        <p:spPr>
          <a:xfrm>
            <a:off x="1030925" y="3563591"/>
            <a:ext cx="2176878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33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Customer</a:t>
            </a:r>
            <a:endParaRPr lang="zh-TW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A7E71EE-EC22-4CE2-9FED-0A18EA7857C0}"/>
              </a:ext>
            </a:extLst>
          </p:cNvPr>
          <p:cNvSpPr/>
          <p:nvPr/>
        </p:nvSpPr>
        <p:spPr>
          <a:xfrm>
            <a:off x="4916773" y="1767211"/>
            <a:ext cx="1946367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33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Business</a:t>
            </a:r>
            <a:endParaRPr lang="zh-TW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0CC1976-6797-479D-BD8F-CF4281B5A544}"/>
              </a:ext>
            </a:extLst>
          </p:cNvPr>
          <p:cNvSpPr/>
          <p:nvPr/>
        </p:nvSpPr>
        <p:spPr>
          <a:xfrm>
            <a:off x="8380532" y="3616522"/>
            <a:ext cx="1871026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33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Vendors</a:t>
            </a:r>
            <a:endParaRPr lang="zh-TW"/>
          </a:p>
        </p:txBody>
      </p:sp>
      <p:pic>
        <p:nvPicPr>
          <p:cNvPr id="10" name="圖片 9" descr="一張含有 監視器, 坐, 桌, 室內 的圖片&#10;&#10;自動產生的描述">
            <a:extLst>
              <a:ext uri="{FF2B5EF4-FFF2-40B4-BE49-F238E27FC236}">
                <a16:creationId xmlns:a16="http://schemas.microsoft.com/office/drawing/2014/main" id="{D73886E5-B977-4971-B6F2-F88E612B6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74" y="4747063"/>
            <a:ext cx="1932144" cy="2312777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1A26626D-FFFB-479A-ACE4-D2EC85996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62" y="135789"/>
            <a:ext cx="4196282" cy="2922163"/>
          </a:xfrm>
          <a:prstGeom prst="rect">
            <a:avLst/>
          </a:prstGeom>
        </p:spPr>
      </p:pic>
      <p:sp>
        <p:nvSpPr>
          <p:cNvPr id="11" name="標題 4">
            <a:extLst>
              <a:ext uri="{FF2B5EF4-FFF2-40B4-BE49-F238E27FC236}">
                <a16:creationId xmlns:a16="http://schemas.microsoft.com/office/drawing/2014/main" id="{E302F197-37D8-4140-A9CB-1540D58A4259}"/>
              </a:ext>
            </a:extLst>
          </p:cNvPr>
          <p:cNvSpPr txBox="1">
            <a:spLocks/>
          </p:cNvSpPr>
          <p:nvPr/>
        </p:nvSpPr>
        <p:spPr>
          <a:xfrm>
            <a:off x="8433112" y="4155055"/>
            <a:ext cx="3636892" cy="332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200">
                <a:latin typeface="微軟正黑體"/>
                <a:ea typeface="微軟正黑體"/>
                <a:cs typeface="Calibri Light"/>
              </a:rPr>
              <a:t>Highly integrated ability!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160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98DAA0F5-959F-4FD2-AD93-23E7A16D2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402" y="238524"/>
            <a:ext cx="1910754" cy="2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43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241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EE34E56-67F5-4AC9-9BA1-934A47256761}"/>
              </a:ext>
            </a:extLst>
          </p:cNvPr>
          <p:cNvSpPr/>
          <p:nvPr/>
        </p:nvSpPr>
        <p:spPr>
          <a:xfrm>
            <a:off x="7176085" y="2461624"/>
            <a:ext cx="3669979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 spc="300">
                <a:latin typeface="微軟正黑體"/>
                <a:ea typeface="微軟正黑體"/>
                <a:cs typeface="Arial"/>
              </a:rPr>
              <a:t>Is  your  Best  Choice ！</a:t>
            </a:r>
            <a:endParaRPr lang="zh-TW" altLang="en-US" b="1" spc="300">
              <a:latin typeface="微軟正黑體"/>
              <a:ea typeface="微軟正黑體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4189283-A5B0-4A68-A35B-CA39CC7AC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488" y="763446"/>
            <a:ext cx="3154112" cy="1519803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FE59DDB9-B0ED-4DC8-B0A1-B45589215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402" y="238524"/>
            <a:ext cx="1910754" cy="22261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072FFAF-8C23-4E20-B28B-333BBCEEC79E}"/>
              </a:ext>
            </a:extLst>
          </p:cNvPr>
          <p:cNvSpPr txBox="1"/>
          <p:nvPr/>
        </p:nvSpPr>
        <p:spPr>
          <a:xfrm>
            <a:off x="6714241" y="6244788"/>
            <a:ext cx="4593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2019 QNAP Systems, Inc. All rights reserved. QNAP® and other names of QNAP Products are proprietary marks or registered trademarks of QNAP Systems, Inc. Other products and company names mentioned herein are trademarks of their respective holders.​​</a:t>
            </a:r>
          </a:p>
          <a:p>
            <a:endParaRPr lang="en-US" altLang="zh-TW" sz="80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8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  <a:p>
            <a:endParaRPr lang="en-US" altLang="zh-TW" sz="80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8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​​</a:t>
            </a:r>
            <a:endParaRPr lang="zh-TW" altLang="en-US" sz="80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4054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AD94837-FA68-44CB-A0A6-9B004B3C009D}"/>
              </a:ext>
            </a:extLst>
          </p:cNvPr>
          <p:cNvSpPr/>
          <p:nvPr/>
        </p:nvSpPr>
        <p:spPr>
          <a:xfrm>
            <a:off x="516365" y="1780287"/>
            <a:ext cx="3590350" cy="19974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200">
                <a:solidFill>
                  <a:srgbClr val="7A4A1C"/>
                </a:solidFill>
                <a:latin typeface="Microsoft JhengHei"/>
                <a:ea typeface="Microsoft JhengHei"/>
              </a:rPr>
              <a:t>Where could get fun?</a:t>
            </a: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200">
                <a:solidFill>
                  <a:srgbClr val="7A4A1C"/>
                </a:solidFill>
                <a:latin typeface="Microsoft JhengHei"/>
                <a:ea typeface="Microsoft JhengHei"/>
              </a:rPr>
              <a:t>What is the weather recently</a:t>
            </a:r>
            <a:r>
              <a:rPr kumimoji="1" lang="en-US" sz="1200">
                <a:solidFill>
                  <a:srgbClr val="7A4A1C"/>
                </a:solidFill>
                <a:latin typeface="Microsoft JhengHei"/>
                <a:ea typeface="Microsoft JhengHei"/>
              </a:rPr>
              <a:t>?</a:t>
            </a:r>
            <a:endParaRPr kumimoji="1" lang="en-US" altLang="zh-TW" sz="12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200">
                <a:solidFill>
                  <a:srgbClr val="7A4A1C"/>
                </a:solidFill>
                <a:latin typeface="Microsoft JhengHei"/>
                <a:ea typeface="Microsoft JhengHei"/>
              </a:rPr>
              <a:t>Is there a package trip that can be recommended?</a:t>
            </a:r>
            <a:endParaRPr lang="en-US" altLang="zh-TW" sz="12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200">
                <a:solidFill>
                  <a:srgbClr val="7A4A1C"/>
                </a:solidFill>
                <a:latin typeface="Microsoft JhengHei"/>
                <a:ea typeface="Microsoft JhengHei"/>
              </a:rPr>
              <a:t>Is there any recommended accommodation information?</a:t>
            </a:r>
            <a:endParaRPr lang="en-US" altLang="zh-TW" sz="12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200">
                <a:solidFill>
                  <a:srgbClr val="7A4A1C"/>
                </a:solidFill>
                <a:latin typeface="Microsoft JhengHei"/>
                <a:ea typeface="Microsoft JhengHei"/>
              </a:rPr>
              <a:t>Is there any transportation traffic nearby?</a:t>
            </a:r>
            <a:endParaRPr lang="zh-TW" altLang="en-US" sz="1200">
              <a:solidFill>
                <a:srgbClr val="7A4A1C"/>
              </a:solidFill>
              <a:latin typeface="Microsoft JhengHei"/>
              <a:ea typeface="Microsoft JhengHei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0DB116-7A36-4524-B7C2-622A84C3F362}"/>
              </a:ext>
            </a:extLst>
          </p:cNvPr>
          <p:cNvSpPr/>
          <p:nvPr/>
        </p:nvSpPr>
        <p:spPr>
          <a:xfrm>
            <a:off x="8206525" y="1668272"/>
            <a:ext cx="3407655" cy="19974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200">
                <a:solidFill>
                  <a:srgbClr val="7A4A1C"/>
                </a:solidFill>
                <a:latin typeface="Microsoft JhengHei"/>
                <a:ea typeface="Microsoft JhengHei"/>
              </a:rPr>
              <a:t>Hire a lot of service staff is too expensive!</a:t>
            </a: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200">
                <a:solidFill>
                  <a:srgbClr val="7A4A1C"/>
                </a:solidFill>
                <a:latin typeface="Microsoft JhengHei"/>
                <a:ea typeface="Microsoft JhengHei"/>
              </a:rPr>
              <a:t>Lots</a:t>
            </a:r>
            <a:r>
              <a:rPr kumimoji="1" lang="zh-TW" altLang="en-US" sz="1200">
                <a:solidFill>
                  <a:srgbClr val="7A4A1C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200">
                <a:solidFill>
                  <a:srgbClr val="7A4A1C"/>
                </a:solidFill>
                <a:latin typeface="Microsoft JhengHei"/>
                <a:ea typeface="Microsoft JhengHei"/>
              </a:rPr>
              <a:t>of foreigners! I don't know that much languages!</a:t>
            </a:r>
            <a:endParaRPr kumimoji="1" lang="zh-TW" altLang="en-US" sz="12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200">
                <a:solidFill>
                  <a:srgbClr val="7A4A1C"/>
                </a:solidFill>
                <a:latin typeface="Microsoft JhengHei"/>
                <a:ea typeface="Microsoft JhengHei"/>
              </a:rPr>
              <a:t>How to promote the itinerary?</a:t>
            </a:r>
            <a:endParaRPr lang="en-US" altLang="zh-TW" sz="12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200">
                <a:solidFill>
                  <a:srgbClr val="7A4A1C"/>
                </a:solidFill>
                <a:latin typeface="Microsoft JhengHei"/>
                <a:ea typeface="Microsoft JhengHei"/>
              </a:rPr>
              <a:t>Reduce costs? Provide digital information to passengers? And reduce unnecessary paper </a:t>
            </a:r>
            <a:r>
              <a:rPr kumimoji="1" lang="en-US" sz="1200">
                <a:solidFill>
                  <a:srgbClr val="7A4A1C"/>
                </a:solidFill>
                <a:latin typeface="Microsoft JhengHei"/>
                <a:ea typeface="Microsoft JhengHei"/>
              </a:rPr>
              <a:t>DM?</a:t>
            </a:r>
            <a:endParaRPr kumimoji="1" lang="zh-TW" altLang="en-US" sz="1200">
              <a:solidFill>
                <a:srgbClr val="7A4A1C"/>
              </a:solidFill>
              <a:latin typeface="Microsoft JhengHei"/>
              <a:ea typeface="Microsoft JhengHei"/>
            </a:endParaRPr>
          </a:p>
        </p:txBody>
      </p:sp>
      <p:sp>
        <p:nvSpPr>
          <p:cNvPr id="6" name="Google Shape;146;p16">
            <a:extLst>
              <a:ext uri="{FF2B5EF4-FFF2-40B4-BE49-F238E27FC236}">
                <a16:creationId xmlns:a16="http://schemas.microsoft.com/office/drawing/2014/main" id="{A896638D-81EB-41D2-B8B2-D0BA83A29804}"/>
              </a:ext>
            </a:extLst>
          </p:cNvPr>
          <p:cNvSpPr txBox="1">
            <a:spLocks/>
          </p:cNvSpPr>
          <p:nvPr/>
        </p:nvSpPr>
        <p:spPr>
          <a:xfrm>
            <a:off x="407033" y="402867"/>
            <a:ext cx="12112899" cy="57149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>
                <a:latin typeface="微軟正黑體"/>
                <a:ea typeface="微軟正黑體"/>
                <a:cs typeface="Arial"/>
              </a:rPr>
              <a:t>FAQ </a:t>
            </a:r>
            <a:r>
              <a:rPr lang="en-US" altLang="en-US" sz="3600" b="0">
                <a:latin typeface="微軟正黑體"/>
                <a:ea typeface="微軟正黑體"/>
                <a:cs typeface="Arial"/>
              </a:rPr>
              <a:t>f</a:t>
            </a:r>
            <a:r>
              <a:rPr lang="en-US" altLang="zh-TW" sz="3600" b="0">
                <a:latin typeface="微軟正黑體"/>
                <a:ea typeface="微軟正黑體"/>
                <a:cs typeface="Arial"/>
              </a:rPr>
              <a:t>or Visitors and Visitor Center Service Staff</a:t>
            </a:r>
            <a:endParaRPr lang="zh-TW" altLang="en-US" sz="3600" b="0">
              <a:latin typeface="微軟正黑體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9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6;p16">
            <a:extLst>
              <a:ext uri="{FF2B5EF4-FFF2-40B4-BE49-F238E27FC236}">
                <a16:creationId xmlns:a16="http://schemas.microsoft.com/office/drawing/2014/main" id="{865EC9E6-9E33-43F1-BBDE-1F4752B14A05}"/>
              </a:ext>
            </a:extLst>
          </p:cNvPr>
          <p:cNvSpPr txBox="1">
            <a:spLocks/>
          </p:cNvSpPr>
          <p:nvPr/>
        </p:nvSpPr>
        <p:spPr>
          <a:xfrm>
            <a:off x="2668543" y="199652"/>
            <a:ext cx="9003715" cy="174306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400"/>
              </a:lnSpc>
            </a:pPr>
            <a:r>
              <a:rPr lang="en-US" altLang="zh-TW" sz="3600" b="0">
                <a:latin typeface="微軟正黑體"/>
                <a:ea typeface="微軟正黑體"/>
                <a:cs typeface="Arial"/>
              </a:rPr>
              <a:t>Help you solve </a:t>
            </a:r>
            <a:r>
              <a:rPr lang="en-US" altLang="zh-TW" sz="3600">
                <a:latin typeface="微軟正黑體"/>
                <a:ea typeface="微軟正黑體"/>
                <a:cs typeface="Arial"/>
              </a:rPr>
              <a:t>the pain points</a:t>
            </a:r>
            <a:r>
              <a:rPr lang="zh-TW" altLang="en-US" sz="3600" b="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3600" b="0">
                <a:latin typeface="微軟正黑體"/>
                <a:ea typeface="微軟正黑體"/>
                <a:cs typeface="Arial"/>
              </a:rPr>
              <a:t>that all service personnel will encounter.</a:t>
            </a:r>
            <a:endParaRPr lang="zh-TW" altLang="en-US" sz="3600" b="0">
              <a:latin typeface="微軟正黑體"/>
              <a:ea typeface="微軟正黑體"/>
              <a:cs typeface="Arial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0717DF9A-7E40-4E9E-B0B2-402C9C174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291" y="175445"/>
            <a:ext cx="2318190" cy="111713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CAC4380-7F65-4D29-A9EB-7EC5A549B6C2}"/>
              </a:ext>
            </a:extLst>
          </p:cNvPr>
          <p:cNvSpPr txBox="1"/>
          <p:nvPr/>
        </p:nvSpPr>
        <p:spPr>
          <a:xfrm>
            <a:off x="364747" y="5479044"/>
            <a:ext cx="4871274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5000" b="1">
                <a:solidFill>
                  <a:schemeClr val="accent2">
                    <a:lumMod val="50000"/>
                  </a:schemeClr>
                </a:solidFill>
                <a:latin typeface="微軟正黑體"/>
                <a:ea typeface="微軟正黑體"/>
              </a:rPr>
              <a:t>Reception？</a:t>
            </a:r>
            <a:endParaRPr lang="zh-CN" altLang="en-US" sz="5000" b="1">
              <a:solidFill>
                <a:schemeClr val="accent2">
                  <a:lumMod val="50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1C55F4E-250C-4FDA-8434-84D1E138213A}"/>
              </a:ext>
            </a:extLst>
          </p:cNvPr>
          <p:cNvSpPr txBox="1"/>
          <p:nvPr/>
        </p:nvSpPr>
        <p:spPr>
          <a:xfrm>
            <a:off x="720163" y="1950405"/>
            <a:ext cx="348826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sz="4000" b="1">
                <a:solidFill>
                  <a:schemeClr val="accent2">
                    <a:lumMod val="50000"/>
                  </a:schemeClr>
                </a:solidFill>
                <a:latin typeface="微軟正黑體"/>
                <a:ea typeface="微軟正黑體"/>
              </a:rPr>
              <a:t>Translation….</a:t>
            </a:r>
            <a:endParaRPr kumimoji="1" lang="zh-TW" altLang="en-US" sz="4000" b="1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89DA233-1F05-4784-96FA-B630A781044B}"/>
              </a:ext>
            </a:extLst>
          </p:cNvPr>
          <p:cNvSpPr txBox="1"/>
          <p:nvPr/>
        </p:nvSpPr>
        <p:spPr>
          <a:xfrm>
            <a:off x="278221" y="4787736"/>
            <a:ext cx="446223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TW" altLang="en-US" sz="2800">
                <a:solidFill>
                  <a:srgbClr val="E8B8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Check sights/weather...</a:t>
            </a:r>
            <a:endParaRPr lang="zh-TW" sz="1400">
              <a:solidFill>
                <a:srgbClr val="E8B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936D05D-3240-4140-B6F2-E5FF312C79AB}"/>
              </a:ext>
            </a:extLst>
          </p:cNvPr>
          <p:cNvSpPr txBox="1"/>
          <p:nvPr/>
        </p:nvSpPr>
        <p:spPr>
          <a:xfrm>
            <a:off x="308557" y="3689803"/>
            <a:ext cx="371307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TW" altLang="en-US" sz="2800">
                <a:solidFill>
                  <a:srgbClr val="EA8460"/>
                </a:solidFill>
                <a:latin typeface="微軟正黑體"/>
                <a:ea typeface="微軟正黑體"/>
              </a:rPr>
              <a:t>Customer Service</a:t>
            </a:r>
            <a:endParaRPr lang="zh-TW" sz="140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6B378A3-78FE-4573-BB79-80DFEDF7178D}"/>
              </a:ext>
            </a:extLst>
          </p:cNvPr>
          <p:cNvSpPr txBox="1"/>
          <p:nvPr/>
        </p:nvSpPr>
        <p:spPr>
          <a:xfrm>
            <a:off x="291870" y="2586673"/>
            <a:ext cx="272307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TW" altLang="en-US" sz="3600" b="1">
                <a:solidFill>
                  <a:srgbClr val="7A4A1C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Promotion</a:t>
            </a:r>
            <a:endParaRPr kumimoji="1" lang="zh-TW" altLang="en-US" sz="3600" b="1">
              <a:solidFill>
                <a:srgbClr val="7A4A1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58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96B8483-4083-4520-896B-CD604EA74B1D}"/>
              </a:ext>
            </a:extLst>
          </p:cNvPr>
          <p:cNvSpPr/>
          <p:nvPr/>
        </p:nvSpPr>
        <p:spPr>
          <a:xfrm>
            <a:off x="450370" y="905475"/>
            <a:ext cx="3034146" cy="21268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>
                <a:solidFill>
                  <a:srgbClr val="7A4A1C"/>
                </a:solidFill>
                <a:latin typeface="Microsoft JhengHei"/>
                <a:ea typeface="Microsoft JhengHei"/>
              </a:rPr>
              <a:t>Inconvenient angle</a:t>
            </a:r>
            <a:endParaRPr lang="zh-TW" altLang="en-US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>
                <a:solidFill>
                  <a:srgbClr val="7A4A1C"/>
                </a:solidFill>
                <a:latin typeface="Microsoft JhengHei"/>
                <a:ea typeface="Microsoft JhengHei"/>
              </a:rPr>
              <a:t>The screen is too small</a:t>
            </a:r>
            <a:endParaRPr lang="zh-TW" altLang="en-US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>
                <a:solidFill>
                  <a:srgbClr val="7A4A1C"/>
                </a:solidFill>
                <a:latin typeface="Microsoft JhengHei"/>
                <a:ea typeface="Microsoft JhengHei"/>
              </a:rPr>
              <a:t>Hands wet or busy</a:t>
            </a:r>
            <a:endParaRPr lang="zh-TW" altLang="en-US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>
                <a:solidFill>
                  <a:srgbClr val="7A4A1C"/>
                </a:solidFill>
                <a:latin typeface="Microsoft JhengHei"/>
                <a:ea typeface="Microsoft JhengHei"/>
              </a:rPr>
              <a:t>Insecure, machine sense</a:t>
            </a:r>
            <a:endParaRPr lang="zh-TW" altLang="en-US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>
              <a:lnSpc>
                <a:spcPct val="150000"/>
              </a:lnSpc>
            </a:pPr>
            <a:endParaRPr lang="zh-TW" altLang="en-US">
              <a:solidFill>
                <a:srgbClr val="7A4A1C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7B18402-38F4-420B-A7C4-F8FE727BA2AE}"/>
              </a:ext>
            </a:extLst>
          </p:cNvPr>
          <p:cNvSpPr/>
          <p:nvPr/>
        </p:nvSpPr>
        <p:spPr>
          <a:xfrm>
            <a:off x="6455073" y="751889"/>
            <a:ext cx="5793929" cy="211891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>
                <a:solidFill>
                  <a:srgbClr val="7A4A1C"/>
                </a:solidFill>
                <a:latin typeface="Microsoft JhengHei"/>
                <a:ea typeface="Microsoft JhengHei"/>
              </a:rPr>
              <a:t>Automatic angle adjustment and tracking</a:t>
            </a:r>
            <a:endParaRPr kumimoji="1" lang="zh-TW" altLang="en-US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>
                <a:solidFill>
                  <a:srgbClr val="7A4A1C"/>
                </a:solidFill>
                <a:latin typeface="Microsoft JhengHei"/>
                <a:ea typeface="Microsoft JhengHei"/>
              </a:rPr>
              <a:t>The screen is moderate and well placed</a:t>
            </a:r>
            <a:endParaRPr kumimoji="1" lang="zh-TW" altLang="en-US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>
                <a:solidFill>
                  <a:srgbClr val="7A4A1C"/>
                </a:solidFill>
                <a:latin typeface="Microsoft JhengHei"/>
                <a:ea typeface="Microsoft JhengHei"/>
              </a:rPr>
              <a:t>Voice control</a:t>
            </a:r>
            <a:endParaRPr kumimoji="1" lang="zh-TW" altLang="en-US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>
                <a:solidFill>
                  <a:srgbClr val="7A4A1C"/>
                </a:solidFill>
                <a:latin typeface="Microsoft JhengHei"/>
                <a:ea typeface="Microsoft JhengHei"/>
              </a:rPr>
              <a:t>Automatically answer customer service and automatically track faces</a:t>
            </a:r>
            <a:endParaRPr kumimoji="1" lang="zh-TW" altLang="en-US">
              <a:solidFill>
                <a:srgbClr val="7A4A1C"/>
              </a:solidFill>
              <a:latin typeface="Microsoft JhengHei"/>
              <a:ea typeface="Microsoft JhengHei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E793F447-902C-4795-974B-1C3D86349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2358" b="21634"/>
          <a:stretch/>
        </p:blipFill>
        <p:spPr>
          <a:xfrm>
            <a:off x="5795782" y="749012"/>
            <a:ext cx="166039" cy="2813247"/>
          </a:xfrm>
          <a:prstGeom prst="rect">
            <a:avLst/>
          </a:prstGeom>
        </p:spPr>
      </p:pic>
      <p:sp>
        <p:nvSpPr>
          <p:cNvPr id="8" name="Google Shape;146;p16">
            <a:extLst>
              <a:ext uri="{FF2B5EF4-FFF2-40B4-BE49-F238E27FC236}">
                <a16:creationId xmlns:a16="http://schemas.microsoft.com/office/drawing/2014/main" id="{16141F77-B40C-4078-9854-2B7490F9431B}"/>
              </a:ext>
            </a:extLst>
          </p:cNvPr>
          <p:cNvSpPr txBox="1">
            <a:spLocks/>
          </p:cNvSpPr>
          <p:nvPr/>
        </p:nvSpPr>
        <p:spPr>
          <a:xfrm>
            <a:off x="85454" y="203518"/>
            <a:ext cx="12148436" cy="57149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sz="3800">
                <a:ea typeface="+mj-lt"/>
                <a:cs typeface="+mj-lt"/>
              </a:rPr>
              <a:t>W</a:t>
            </a:r>
            <a:r>
              <a:rPr lang="en-US" altLang="zh-TW" sz="3800" b="0">
                <a:latin typeface="微軟正黑體"/>
                <a:ea typeface="微軟正黑體"/>
                <a:cs typeface="Arial"/>
              </a:rPr>
              <a:t>hat mobiles and tablets</a:t>
            </a:r>
            <a:r>
              <a:rPr lang="zh-TW" altLang="en-US" sz="3800" b="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3800" b="0">
                <a:latin typeface="微軟正黑體"/>
                <a:ea typeface="微軟正黑體"/>
                <a:cs typeface="Arial"/>
              </a:rPr>
              <a:t>can't do! </a:t>
            </a:r>
            <a:r>
              <a:rPr lang="en-US" altLang="zh-TW" sz="3800" b="0" err="1">
                <a:latin typeface="微軟正黑體"/>
                <a:ea typeface="微軟正黑體"/>
                <a:cs typeface="Arial"/>
              </a:rPr>
              <a:t>AfoBot</a:t>
            </a:r>
            <a:r>
              <a:rPr lang="en-US" altLang="zh-TW" sz="3800" b="0">
                <a:latin typeface="微軟正黑體"/>
                <a:ea typeface="微軟正黑體"/>
                <a:cs typeface="Arial"/>
              </a:rPr>
              <a:t> helps</a:t>
            </a:r>
            <a:r>
              <a:rPr lang="zh-TW" altLang="en-US" sz="3800" b="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3800" b="0">
                <a:latin typeface="微軟正黑體"/>
                <a:ea typeface="微軟正黑體"/>
                <a:cs typeface="Arial"/>
              </a:rPr>
              <a:t>you!</a:t>
            </a:r>
            <a:endParaRPr lang="zh-TW" altLang="en-US" sz="3800" b="0">
              <a:latin typeface="微軟正黑體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68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F683AB-D573-4A99-978A-F1A70A5A7C7A}"/>
              </a:ext>
            </a:extLst>
          </p:cNvPr>
          <p:cNvSpPr/>
          <p:nvPr/>
        </p:nvSpPr>
        <p:spPr>
          <a:xfrm>
            <a:off x="250135" y="949319"/>
            <a:ext cx="5711825" cy="11550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600">
                <a:solidFill>
                  <a:srgbClr val="7A4A1C"/>
                </a:solidFill>
                <a:latin typeface="Microsoft JhengHei"/>
                <a:ea typeface="Microsoft JhengHei"/>
              </a:rPr>
              <a:t>Operation multi-step &amp;</a:t>
            </a:r>
            <a:r>
              <a:rPr kumimoji="1" lang="zh-TW" altLang="en-US" sz="1600">
                <a:solidFill>
                  <a:srgbClr val="7A4A1C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>
                <a:solidFill>
                  <a:srgbClr val="7A4A1C"/>
                </a:solidFill>
                <a:latin typeface="Microsoft JhengHei"/>
                <a:ea typeface="Microsoft JhengHei"/>
              </a:rPr>
              <a:t>time-consuming</a:t>
            </a:r>
            <a:endParaRPr lang="zh-TW" altLang="en-US" sz="16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600">
                <a:solidFill>
                  <a:srgbClr val="7A4A1C"/>
                </a:solidFill>
                <a:latin typeface="Microsoft JhengHei"/>
                <a:ea typeface="Microsoft JhengHei"/>
              </a:rPr>
              <a:t>Must find the application by yourself, low integration</a:t>
            </a:r>
            <a:endParaRPr lang="zh-TW" altLang="en-US" sz="16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600">
                <a:solidFill>
                  <a:srgbClr val="7A4A1C"/>
                </a:solidFill>
                <a:latin typeface="Microsoft JhengHei"/>
                <a:ea typeface="Microsoft JhengHei"/>
              </a:rPr>
              <a:t>Can't hear the sound when the environment is noisy</a:t>
            </a:r>
            <a:endParaRPr lang="zh-TW" altLang="en-US" sz="1600">
              <a:solidFill>
                <a:srgbClr val="7A4A1C"/>
              </a:solidFill>
              <a:latin typeface="Microsoft JhengHei"/>
              <a:ea typeface="Microsoft JhengHei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8BE9FCE-1A84-42B9-B5A8-5E734DB8240A}"/>
              </a:ext>
            </a:extLst>
          </p:cNvPr>
          <p:cNvSpPr/>
          <p:nvPr/>
        </p:nvSpPr>
        <p:spPr>
          <a:xfrm>
            <a:off x="6454748" y="885379"/>
            <a:ext cx="5238990" cy="15243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600">
                <a:solidFill>
                  <a:srgbClr val="7A4A1C"/>
                </a:solidFill>
                <a:latin typeface="Microsoft JhengHei"/>
                <a:ea typeface="Microsoft JhengHei"/>
              </a:rPr>
              <a:t>Semantic analysis! One sentence in place!</a:t>
            </a:r>
            <a:endParaRPr kumimoji="1" lang="zh-TW" altLang="en-US" sz="16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600">
                <a:solidFill>
                  <a:srgbClr val="7A4A1C"/>
                </a:solidFill>
                <a:latin typeface="Microsoft JhengHei"/>
                <a:ea typeface="Microsoft JhengHei"/>
              </a:rPr>
              <a:t>Integration of multiple services, including entertainment, education, and medical care</a:t>
            </a:r>
            <a:endParaRPr kumimoji="1" lang="zh-TW" altLang="en-US" sz="16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070" indent="-17907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TW" sz="1600">
                <a:solidFill>
                  <a:srgbClr val="7A4A1C"/>
                </a:solidFill>
                <a:latin typeface="Microsoft JhengHei"/>
                <a:ea typeface="Microsoft JhengHei"/>
              </a:rPr>
              <a:t>The speaker sounds clear and loud</a:t>
            </a:r>
            <a:endParaRPr kumimoji="1" lang="zh-TW" altLang="en-US" sz="1600">
              <a:solidFill>
                <a:srgbClr val="7A4A1C"/>
              </a:solidFill>
              <a:latin typeface="Microsoft JhengHei"/>
              <a:ea typeface="Microsoft JhengHei"/>
            </a:endParaRPr>
          </a:p>
        </p:txBody>
      </p:sp>
      <p:sp>
        <p:nvSpPr>
          <p:cNvPr id="8" name="Google Shape;146;p16">
            <a:extLst>
              <a:ext uri="{FF2B5EF4-FFF2-40B4-BE49-F238E27FC236}">
                <a16:creationId xmlns:a16="http://schemas.microsoft.com/office/drawing/2014/main" id="{5671EEEA-4C63-46B7-A6B4-66A755427A31}"/>
              </a:ext>
            </a:extLst>
          </p:cNvPr>
          <p:cNvSpPr txBox="1">
            <a:spLocks/>
          </p:cNvSpPr>
          <p:nvPr/>
        </p:nvSpPr>
        <p:spPr>
          <a:xfrm>
            <a:off x="85454" y="203518"/>
            <a:ext cx="12148436" cy="57149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sz="3800">
                <a:ea typeface="+mj-lt"/>
                <a:cs typeface="+mj-lt"/>
              </a:rPr>
              <a:t>W</a:t>
            </a:r>
            <a:r>
              <a:rPr lang="en-US" altLang="zh-TW" sz="3800" b="0">
                <a:latin typeface="微軟正黑體"/>
                <a:ea typeface="微軟正黑體"/>
                <a:cs typeface="Arial"/>
              </a:rPr>
              <a:t>hat mobiles and tablets</a:t>
            </a:r>
            <a:r>
              <a:rPr lang="zh-TW" altLang="en-US" sz="3800" b="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3800" b="0">
                <a:latin typeface="微軟正黑體"/>
                <a:ea typeface="微軟正黑體"/>
                <a:cs typeface="Arial"/>
              </a:rPr>
              <a:t>can't do! </a:t>
            </a:r>
            <a:r>
              <a:rPr lang="en-US" altLang="zh-TW" sz="3800" b="0" err="1">
                <a:latin typeface="微軟正黑體"/>
                <a:ea typeface="微軟正黑體"/>
                <a:cs typeface="Arial"/>
              </a:rPr>
              <a:t>AfoBot</a:t>
            </a:r>
            <a:r>
              <a:rPr lang="en-US" altLang="zh-TW" sz="3800" b="0">
                <a:latin typeface="微軟正黑體"/>
                <a:ea typeface="微軟正黑體"/>
                <a:cs typeface="Arial"/>
              </a:rPr>
              <a:t> helps</a:t>
            </a:r>
            <a:r>
              <a:rPr lang="zh-TW" altLang="en-US" sz="3800" b="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3800" b="0">
                <a:latin typeface="微軟正黑體"/>
                <a:ea typeface="微軟正黑體"/>
                <a:cs typeface="Arial"/>
              </a:rPr>
              <a:t>you!</a:t>
            </a:r>
            <a:endParaRPr lang="zh-TW" altLang="en-US" sz="3800" b="0">
              <a:latin typeface="微軟正黑體"/>
              <a:ea typeface="微軟正黑體"/>
              <a:cs typeface="Arial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6753D66E-6DDD-4C77-AD82-9ECF7BE150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2445" b="26157"/>
          <a:stretch/>
        </p:blipFill>
        <p:spPr>
          <a:xfrm>
            <a:off x="5795782" y="885379"/>
            <a:ext cx="166178" cy="265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3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6;p16">
            <a:extLst>
              <a:ext uri="{FF2B5EF4-FFF2-40B4-BE49-F238E27FC236}">
                <a16:creationId xmlns:a16="http://schemas.microsoft.com/office/drawing/2014/main" id="{976E98DE-1B2A-43BC-BBE1-AE8507EACC0D}"/>
              </a:ext>
            </a:extLst>
          </p:cNvPr>
          <p:cNvSpPr txBox="1">
            <a:spLocks/>
          </p:cNvSpPr>
          <p:nvPr/>
        </p:nvSpPr>
        <p:spPr>
          <a:xfrm>
            <a:off x="359364" y="333529"/>
            <a:ext cx="10366418" cy="57149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0">
                <a:latin typeface="微軟正黑體"/>
                <a:ea typeface="微軟正黑體"/>
                <a:cs typeface="Arial"/>
              </a:rPr>
              <a:t>How to choose Desktop Robot?</a:t>
            </a:r>
            <a:endParaRPr lang="zh-TW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D2509B6-AFB8-45EE-AE67-52AF3148FEF0}"/>
              </a:ext>
            </a:extLst>
          </p:cNvPr>
          <p:cNvGrpSpPr/>
          <p:nvPr/>
        </p:nvGrpSpPr>
        <p:grpSpPr>
          <a:xfrm>
            <a:off x="7616649" y="2746483"/>
            <a:ext cx="4339889" cy="3118456"/>
            <a:chOff x="4912506" y="2076579"/>
            <a:chExt cx="3139470" cy="2255886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017F1963-DBDB-4657-86C5-7B31CC163584}"/>
                </a:ext>
              </a:extLst>
            </p:cNvPr>
            <p:cNvGrpSpPr/>
            <p:nvPr/>
          </p:nvGrpSpPr>
          <p:grpSpPr>
            <a:xfrm>
              <a:off x="5214927" y="2093987"/>
              <a:ext cx="1195040" cy="983062"/>
              <a:chOff x="2818314" y="2136767"/>
              <a:chExt cx="1195040" cy="983062"/>
            </a:xfrm>
          </p:grpSpPr>
          <p:pic>
            <p:nvPicPr>
              <p:cNvPr id="16" name="Google Shape;163;p28">
                <a:extLst>
                  <a:ext uri="{FF2B5EF4-FFF2-40B4-BE49-F238E27FC236}">
                    <a16:creationId xmlns:a16="http://schemas.microsoft.com/office/drawing/2014/main" id="{A33F80D3-3C79-4EBA-BCF4-53E46B315297}"/>
                  </a:ext>
                </a:extLst>
              </p:cNvPr>
              <p:cNvPicPr preferRelativeResize="0"/>
              <p:nvPr/>
            </p:nvPicPr>
            <p:blipFill>
              <a:blip r:embed="rId2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235" b="94463" l="5157" r="91704">
                            <a14:foregroundMark x1="12444" y1="21824" x2="75561" y2="22476"/>
                            <a14:foregroundMark x1="9193" y1="14007" x2="74664" y2="16612"/>
                            <a14:foregroundMark x1="10090" y1="7655" x2="38789" y2="8306"/>
                            <a14:foregroundMark x1="38789" y1="8306" x2="57175" y2="4397"/>
                            <a14:foregroundMark x1="79260" y1="13518" x2="87108" y2="26873"/>
                            <a14:foregroundMark x1="88565" y1="12866" x2="89462" y2="74430"/>
                            <a14:foregroundMark x1="5493" y1="24919" x2="7399" y2="69870"/>
                            <a14:foregroundMark x1="7848" y1="82085" x2="42377" y2="82736"/>
                            <a14:foregroundMark x1="25336" y1="93648" x2="55269" y2="94951"/>
                            <a14:foregroundMark x1="15247" y1="91042" x2="24439" y2="91694"/>
                            <a14:foregroundMark x1="7848" y1="68567" x2="20740" y2="78827"/>
                            <a14:foregroundMark x1="54372" y1="80130" x2="90359" y2="80782"/>
                            <a14:foregroundMark x1="62220" y1="92997" x2="67265" y2="90391"/>
                            <a14:foregroundMark x1="68722" y1="89088" x2="68722" y2="89088"/>
                            <a14:foregroundMark x1="45179" y1="83388" x2="65919" y2="84039"/>
                            <a14:foregroundMark x1="68722" y1="92997" x2="74664" y2="92997"/>
                            <a14:foregroundMark x1="67713" y1="85179" x2="86211" y2="82085"/>
                            <a14:foregroundMark x1="89910" y1="17915" x2="90807" y2="55700"/>
                            <a14:foregroundMark x1="91704" y1="55049" x2="91256" y2="82085"/>
                            <a14:foregroundMark x1="78812" y1="91694" x2="73318" y2="9234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18314" y="2136767"/>
                <a:ext cx="1195040" cy="8944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B6854217-6930-4670-A0C3-ED64DFE3B051}"/>
                  </a:ext>
                </a:extLst>
              </p:cNvPr>
              <p:cNvSpPr/>
              <p:nvPr/>
            </p:nvSpPr>
            <p:spPr>
              <a:xfrm>
                <a:off x="3091566" y="2975110"/>
                <a:ext cx="719190" cy="144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" altLang="zh-TW" sz="700">
                    <a:solidFill>
                      <a:schemeClr val="dk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Google-Home Hub</a:t>
                </a:r>
                <a:endParaRPr lang="en" altLang="zh-TW" sz="7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2BE60B1B-9B85-43E9-9734-49AC38480120}"/>
                </a:ext>
              </a:extLst>
            </p:cNvPr>
            <p:cNvGrpSpPr/>
            <p:nvPr/>
          </p:nvGrpSpPr>
          <p:grpSpPr>
            <a:xfrm>
              <a:off x="6716853" y="2076579"/>
              <a:ext cx="1335123" cy="982253"/>
              <a:chOff x="4383234" y="2136188"/>
              <a:chExt cx="1335123" cy="982253"/>
            </a:xfrm>
          </p:grpSpPr>
          <p:pic>
            <p:nvPicPr>
              <p:cNvPr id="14" name="Google Shape;164;p28">
                <a:extLst>
                  <a:ext uri="{FF2B5EF4-FFF2-40B4-BE49-F238E27FC236}">
                    <a16:creationId xmlns:a16="http://schemas.microsoft.com/office/drawing/2014/main" id="{6DE02664-99E2-4B55-81A6-BEB6AD9841FC}"/>
                  </a:ext>
                </a:extLst>
              </p:cNvPr>
              <p:cNvPicPr preferRelativeResize="0"/>
              <p:nvPr/>
            </p:nvPicPr>
            <p:blipFill>
              <a:blip r:embed="rId4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67" b="94737" l="3498" r="96022">
                            <a14:foregroundMark x1="20370" y1="8198" x2="74348" y2="8907"/>
                            <a14:foregroundMark x1="11660" y1="12348" x2="11180" y2="43016"/>
                            <a14:foregroundMark x1="12140" y1="5567" x2="35322" y2="6174"/>
                            <a14:foregroundMark x1="9259" y1="6883" x2="9259" y2="62045"/>
                            <a14:foregroundMark x1="6859" y1="40283" x2="6859" y2="65486"/>
                            <a14:foregroundMark x1="7819" y1="87247" x2="37723" y2="87955"/>
                            <a14:foregroundMark x1="14060" y1="80466" x2="61317" y2="81174"/>
                            <a14:foregroundMark x1="9739" y1="80466" x2="86420" y2="81174"/>
                            <a14:foregroundMark x1="85460" y1="47065" x2="85460" y2="94737"/>
                            <a14:foregroundMark x1="43004" y1="89271" x2="58436" y2="89980"/>
                            <a14:foregroundMark x1="6379" y1="68826" x2="6379" y2="88664"/>
                            <a14:foregroundMark x1="3978" y1="89271" x2="3498" y2="59312"/>
                            <a14:foregroundMark x1="4458" y1="13664" x2="6379" y2="68219"/>
                            <a14:foregroundMark x1="3978" y1="60729" x2="5418" y2="40992"/>
                            <a14:foregroundMark x1="4938" y1="6883" x2="3978" y2="64069"/>
                            <a14:foregroundMark x1="87380" y1="40283" x2="86900" y2="69534"/>
                            <a14:foregroundMark x1="75309" y1="7591" x2="77229" y2="55263"/>
                            <a14:foregroundMark x1="91701" y1="50506" x2="91701" y2="82490"/>
                            <a14:foregroundMark x1="94102" y1="46356" x2="93621" y2="94028"/>
                            <a14:foregroundMark x1="78669" y1="36134" x2="93141" y2="36134"/>
                            <a14:foregroundMark x1="93621" y1="38866" x2="93621" y2="73684"/>
                            <a14:foregroundMark x1="96022" y1="36842" x2="95542" y2="61336"/>
                            <a14:foregroundMark x1="15021" y1="92004" x2="43004" y2="92713"/>
                            <a14:foregroundMark x1="43004" y1="92713" x2="80590" y2="87247"/>
                            <a14:foregroundMark x1="58916" y1="93421" x2="69547" y2="91296"/>
                            <a14:backgroundMark x1="1029" y1="21154" x2="549" y2="38866"/>
                            <a14:backgroundMark x1="549" y1="46356" x2="549" y2="72976"/>
                            <a14:backgroundMark x1="1029" y1="74291" x2="1029" y2="85931"/>
                            <a14:backgroundMark x1="65638" y1="96761" x2="65638" y2="96761"/>
                            <a14:backgroundMark x1="69067" y1="96154" x2="57956" y2="96761"/>
                            <a14:backgroundMark x1="59396" y1="95445" x2="70508" y2="96154"/>
                            <a14:backgroundMark x1="64680" y1="93636" x2="69067" y2="94028"/>
                            <a14:backgroundMark x1="60513" y1="94469" x2="63237" y2="94737"/>
                            <a14:backgroundMark x1="56036" y1="94028" x2="58575" y2="94278"/>
                            <a14:backgroundMark x1="66118" y1="98178" x2="70027" y2="98887"/>
                            <a14:backgroundMark x1="68587" y1="96154" x2="72428" y2="9402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83234" y="2136188"/>
                <a:ext cx="1335123" cy="8944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E77CB03-3F0A-4378-ABFE-098A95740544}"/>
                  </a:ext>
                </a:extLst>
              </p:cNvPr>
              <p:cNvSpPr/>
              <p:nvPr/>
            </p:nvSpPr>
            <p:spPr>
              <a:xfrm>
                <a:off x="4723668" y="2973721"/>
                <a:ext cx="654253" cy="144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" altLang="zh-TW" sz="7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Facebook- Portal</a:t>
                </a:r>
              </a:p>
            </p:txBody>
          </p: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1A5223AA-23E4-4154-A9A9-0553CD53F9BA}"/>
                </a:ext>
              </a:extLst>
            </p:cNvPr>
            <p:cNvGrpSpPr/>
            <p:nvPr/>
          </p:nvGrpSpPr>
          <p:grpSpPr>
            <a:xfrm>
              <a:off x="4912506" y="3225820"/>
              <a:ext cx="1523724" cy="1106645"/>
              <a:chOff x="5865312" y="2011796"/>
              <a:chExt cx="1523724" cy="1106645"/>
            </a:xfrm>
          </p:grpSpPr>
          <p:pic>
            <p:nvPicPr>
              <p:cNvPr id="12" name="Google Shape;166;p28">
                <a:extLst>
                  <a:ext uri="{FF2B5EF4-FFF2-40B4-BE49-F238E27FC236}">
                    <a16:creationId xmlns:a16="http://schemas.microsoft.com/office/drawing/2014/main" id="{4EFD0A30-410B-44AD-9BF3-D4EBAEFA4907}"/>
                  </a:ext>
                </a:extLst>
              </p:cNvPr>
              <p:cNvPicPr preferRelativeResize="0"/>
              <p:nvPr/>
            </p:nvPicPr>
            <p:blipFill>
              <a:blip r:embed="rId6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77" b="91975" l="9945" r="89641">
                            <a14:foregroundMark x1="24309" y1="90741" x2="33011" y2="84362"/>
                            <a14:foregroundMark x1="60773" y1="40123" x2="62707" y2="91152"/>
                            <a14:foregroundMark x1="62707" y1="91152" x2="65331" y2="86214"/>
                            <a14:foregroundMark x1="41160" y1="81481" x2="80801" y2="77984"/>
                            <a14:foregroundMark x1="44751" y1="90741" x2="73481" y2="91358"/>
                            <a14:foregroundMark x1="73481" y1="91358" x2="82044" y2="90329"/>
                            <a14:foregroundMark x1="70994" y1="31893" x2="77486" y2="83333"/>
                            <a14:foregroundMark x1="85359" y1="26749" x2="87707" y2="90741"/>
                            <a14:foregroundMark x1="37431" y1="16667" x2="61740" y2="17284"/>
                            <a14:foregroundMark x1="61740" y1="17284" x2="77901" y2="15021"/>
                            <a14:foregroundMark x1="11740" y1="90741" x2="21547" y2="91358"/>
                            <a14:foregroundMark x1="11740" y1="86214" x2="13260" y2="91975"/>
                            <a14:foregroundMark x1="25552" y1="48148" x2="33425" y2="51235"/>
                            <a14:foregroundMark x1="30939" y1="50617" x2="38260" y2="54115"/>
                            <a14:foregroundMark x1="24724" y1="48148" x2="33840" y2="5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65312" y="2011796"/>
                <a:ext cx="1523724" cy="101123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56A8B58C-7648-4133-AD04-309582770965}"/>
                  </a:ext>
                </a:extLst>
              </p:cNvPr>
              <p:cNvSpPr/>
              <p:nvPr/>
            </p:nvSpPr>
            <p:spPr>
              <a:xfrm>
                <a:off x="6198866" y="2973722"/>
                <a:ext cx="934878" cy="144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" altLang="zh-TW" sz="7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Amazon </a:t>
                </a:r>
                <a:r>
                  <a:rPr lang="en" altLang="zh-TW" sz="700" err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alexa</a:t>
                </a:r>
                <a:r>
                  <a:rPr lang="en" altLang="zh-TW" sz="7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- Echo Show</a:t>
                </a:r>
              </a:p>
            </p:txBody>
          </p:sp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50CDDBE4-AF0F-4E8C-A54C-1462304745E2}"/>
                </a:ext>
              </a:extLst>
            </p:cNvPr>
            <p:cNvGrpSpPr/>
            <p:nvPr/>
          </p:nvGrpSpPr>
          <p:grpSpPr>
            <a:xfrm>
              <a:off x="6802918" y="3168903"/>
              <a:ext cx="1022852" cy="1163562"/>
              <a:chOff x="7575620" y="1954878"/>
              <a:chExt cx="1022852" cy="1163562"/>
            </a:xfrm>
          </p:grpSpPr>
          <p:pic>
            <p:nvPicPr>
              <p:cNvPr id="10" name="Google Shape;165;p28">
                <a:extLst>
                  <a:ext uri="{FF2B5EF4-FFF2-40B4-BE49-F238E27FC236}">
                    <a16:creationId xmlns:a16="http://schemas.microsoft.com/office/drawing/2014/main" id="{22D7FB7A-4865-4E26-9A58-6025F3968509}"/>
                  </a:ext>
                </a:extLst>
              </p:cNvPr>
              <p:cNvPicPr preferRelativeResize="0"/>
              <p:nvPr/>
            </p:nvPicPr>
            <p:blipFill>
              <a:blip r:embed="rId8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89" b="94000" l="10000" r="90000">
                            <a14:foregroundMark x1="61111" y1="93778" x2="71333" y2="94222"/>
                            <a14:foregroundMark x1="28222" y1="6667" x2="74444" y2="8000"/>
                            <a14:foregroundMark x1="86000" y1="7333" x2="87778" y2="17333"/>
                            <a14:foregroundMark x1="25778" y1="3333" x2="38510" y2="2856"/>
                            <a14:foregroundMark x1="72233" y1="3262" x2="82444" y2="4444"/>
                            <a14:foregroundMark x1="45778" y1="4444" x2="52000" y2="4444"/>
                            <a14:foregroundMark x1="21333" y1="9556" x2="20222" y2="40667"/>
                            <a14:foregroundMark x1="17111" y1="32444" x2="17111" y2="51111"/>
                            <a14:foregroundMark x1="19556" y1="22000" x2="18444" y2="33556"/>
                            <a14:backgroundMark x1="39778" y1="889" x2="73333" y2="1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75620" y="1954878"/>
                <a:ext cx="1022852" cy="10112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88F4584-FD08-43AB-80D8-56DE92C7CE91}"/>
                  </a:ext>
                </a:extLst>
              </p:cNvPr>
              <p:cNvSpPr/>
              <p:nvPr/>
            </p:nvSpPr>
            <p:spPr>
              <a:xfrm>
                <a:off x="7752547" y="2973721"/>
                <a:ext cx="737744" cy="144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Clr>
                    <a:schemeClr val="dk1"/>
                  </a:buClr>
                  <a:buSzPts val="800"/>
                </a:pPr>
                <a:r>
                  <a:rPr lang="en" altLang="zh-TW" sz="700">
                    <a:solidFill>
                      <a:schemeClr val="dk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A.I. Nemo-</a:t>
                </a:r>
                <a:r>
                  <a:rPr lang="zh-TW" altLang="en-US" sz="700">
                    <a:solidFill>
                      <a:schemeClr val="dk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小度在家</a:t>
                </a:r>
              </a:p>
            </p:txBody>
          </p:sp>
        </p:grpSp>
      </p:grp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C5ED68D9-3718-4160-9E85-416EC87E1F31}"/>
              </a:ext>
            </a:extLst>
          </p:cNvPr>
          <p:cNvSpPr/>
          <p:nvPr/>
        </p:nvSpPr>
        <p:spPr>
          <a:xfrm>
            <a:off x="7702256" y="2364803"/>
            <a:ext cx="1927834" cy="316112"/>
          </a:xfrm>
          <a:prstGeom prst="roundRect">
            <a:avLst>
              <a:gd name="adj" fmla="val 50000"/>
            </a:avLst>
          </a:prstGeom>
          <a:solidFill>
            <a:srgbClr val="7A4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TW" sz="1400">
                <a:latin typeface="微軟正黑體"/>
                <a:ea typeface="微軟正黑體"/>
              </a:rPr>
              <a:t>Smart Home (IoT)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F20FE5C4-6132-450A-8E73-C3D1BF1EF783}"/>
              </a:ext>
            </a:extLst>
          </p:cNvPr>
          <p:cNvSpPr/>
          <p:nvPr/>
        </p:nvSpPr>
        <p:spPr>
          <a:xfrm>
            <a:off x="9867266" y="2362805"/>
            <a:ext cx="2178126" cy="321674"/>
          </a:xfrm>
          <a:prstGeom prst="roundRect">
            <a:avLst>
              <a:gd name="adj" fmla="val 50000"/>
            </a:avLst>
          </a:prstGeom>
          <a:solidFill>
            <a:srgbClr val="7A4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>
                <a:latin typeface="微軟正黑體"/>
                <a:ea typeface="微軟正黑體"/>
              </a:rPr>
              <a:t>Social conecting &amp; sharing</a:t>
            </a:r>
            <a:endParaRPr lang="zh-TW" sz="1200">
              <a:ea typeface="新細明體"/>
              <a:cs typeface="Calibri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6562D837-5777-48A2-9B6D-6C716A6502F8}"/>
              </a:ext>
            </a:extLst>
          </p:cNvPr>
          <p:cNvSpPr/>
          <p:nvPr/>
        </p:nvSpPr>
        <p:spPr>
          <a:xfrm>
            <a:off x="7697054" y="5977859"/>
            <a:ext cx="1927834" cy="316112"/>
          </a:xfrm>
          <a:prstGeom prst="roundRect">
            <a:avLst>
              <a:gd name="adj" fmla="val 50000"/>
            </a:avLst>
          </a:prstGeom>
          <a:solidFill>
            <a:srgbClr val="7A4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>
                <a:ea typeface="+mn-lt"/>
                <a:cs typeface="+mn-lt"/>
              </a:rPr>
              <a:t>Smart Home (IoT)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FC68DA72-C61E-4D94-98DB-D2BA1E5F5A25}"/>
              </a:ext>
            </a:extLst>
          </p:cNvPr>
          <p:cNvSpPr/>
          <p:nvPr/>
        </p:nvSpPr>
        <p:spPr>
          <a:xfrm>
            <a:off x="9864601" y="5981423"/>
            <a:ext cx="2272680" cy="310550"/>
          </a:xfrm>
          <a:prstGeom prst="roundRect">
            <a:avLst>
              <a:gd name="adj" fmla="val 50000"/>
            </a:avLst>
          </a:prstGeom>
          <a:solidFill>
            <a:srgbClr val="7A4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>
                <a:latin typeface="微軟正黑體"/>
                <a:ea typeface="微軟正黑體"/>
              </a:rPr>
              <a:t>Entertainment &amp; Education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1C1F7AE-D81A-4572-BCE6-CCE33B7BDCEE}"/>
              </a:ext>
            </a:extLst>
          </p:cNvPr>
          <p:cNvSpPr/>
          <p:nvPr/>
        </p:nvSpPr>
        <p:spPr>
          <a:xfrm>
            <a:off x="3374340" y="1842358"/>
            <a:ext cx="2339102" cy="83099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>
                <a:solidFill>
                  <a:srgbClr val="7A4A1C"/>
                </a:solidFill>
                <a:latin typeface="微軟正黑體"/>
                <a:ea typeface="微軟正黑體"/>
                <a:cs typeface="Calibri"/>
              </a:rPr>
              <a:t>For Business！</a:t>
            </a:r>
            <a:b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altLang="en-US" sz="2400" b="1">
                <a:solidFill>
                  <a:srgbClr val="7A4A1C"/>
                </a:solidFill>
                <a:latin typeface="微軟正黑體"/>
                <a:ea typeface="微軟正黑體"/>
                <a:cs typeface="Calibri"/>
              </a:rPr>
              <a:t>    </a:t>
            </a:r>
            <a:r>
              <a:rPr lang="en-US" altLang="zh-TW" sz="2400" b="1">
                <a:solidFill>
                  <a:srgbClr val="7A4A1C"/>
                </a:solidFill>
                <a:latin typeface="微軟正黑體"/>
                <a:ea typeface="微軟正黑體"/>
                <a:cs typeface="Calibri"/>
              </a:rPr>
              <a:t>For Home！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21C6191-0A57-4A3B-8BA3-3BAB3398FE97}"/>
              </a:ext>
            </a:extLst>
          </p:cNvPr>
          <p:cNvSpPr/>
          <p:nvPr/>
        </p:nvSpPr>
        <p:spPr>
          <a:xfrm>
            <a:off x="9096402" y="1493003"/>
            <a:ext cx="2610010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400" b="1">
                <a:solidFill>
                  <a:srgbClr val="7A4A1C"/>
                </a:solidFill>
                <a:latin typeface="微軟正黑體"/>
                <a:ea typeface="微軟正黑體"/>
                <a:cs typeface="Calibri"/>
              </a:rPr>
              <a:t>Only for Home</a:t>
            </a:r>
            <a:r>
              <a:rPr lang="en-US" altLang="zh-TW" sz="2400" b="1">
                <a:solidFill>
                  <a:srgbClr val="7A4A1C"/>
                </a:solidFill>
                <a:latin typeface="微軟正黑體"/>
                <a:ea typeface="微軟正黑體"/>
                <a:cs typeface="Calibri"/>
              </a:rPr>
              <a:t>...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8A34FD3-9B28-4A14-9C62-EE73D3F22BEE}"/>
              </a:ext>
            </a:extLst>
          </p:cNvPr>
          <p:cNvSpPr/>
          <p:nvPr/>
        </p:nvSpPr>
        <p:spPr>
          <a:xfrm>
            <a:off x="3155048" y="6128355"/>
            <a:ext cx="3666645" cy="6463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b="1">
                <a:latin typeface="微軟正黑體"/>
                <a:ea typeface="微軟正黑體"/>
                <a:cs typeface="Calibri"/>
              </a:rPr>
              <a:t>I can address all kinds of needs,</a:t>
            </a:r>
            <a:endParaRPr lang="zh-TW" altLang="en-US" b="1">
              <a:latin typeface="微軟正黑體"/>
              <a:ea typeface="微軟正黑體"/>
              <a:cs typeface="Calibri"/>
            </a:endParaRPr>
          </a:p>
          <a:p>
            <a:r>
              <a:rPr lang="en-US" b="1">
                <a:latin typeface="微軟正黑體"/>
                <a:ea typeface="微軟正黑體"/>
                <a:cs typeface="Calibri"/>
              </a:rPr>
              <a:t>Customized solutions! ! !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D0B81F8-7FFA-4E2F-A15C-3814AE8F126C}"/>
              </a:ext>
            </a:extLst>
          </p:cNvPr>
          <p:cNvSpPr/>
          <p:nvPr/>
        </p:nvSpPr>
        <p:spPr>
          <a:xfrm>
            <a:off x="3556258" y="3151130"/>
            <a:ext cx="3417602" cy="6463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>
                <a:latin typeface="微軟正黑體"/>
                <a:ea typeface="微軟正黑體"/>
                <a:cs typeface="Calibri"/>
              </a:rPr>
              <a:t>I can rotate freely!</a:t>
            </a:r>
            <a:endParaRPr lang="zh-TW" altLang="en-US" b="1">
              <a:latin typeface="微軟正黑體"/>
              <a:ea typeface="微軟正黑體"/>
              <a:cs typeface="Calibri"/>
            </a:endParaRPr>
          </a:p>
          <a:p>
            <a:r>
              <a:rPr lang="en-US" altLang="zh-TW" b="1">
                <a:latin typeface="微軟正黑體"/>
                <a:ea typeface="微軟正黑體"/>
                <a:cs typeface="Calibri"/>
              </a:rPr>
              <a:t>Can also automatically track!</a:t>
            </a:r>
            <a:endParaRPr lang="zh-TW" altLang="en-US" b="1">
              <a:latin typeface="微軟正黑體"/>
              <a:ea typeface="微軟正黑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488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6;p16">
            <a:extLst>
              <a:ext uri="{FF2B5EF4-FFF2-40B4-BE49-F238E27FC236}">
                <a16:creationId xmlns:a16="http://schemas.microsoft.com/office/drawing/2014/main" id="{976E98DE-1B2A-43BC-BBE1-AE8507EACC0D}"/>
              </a:ext>
            </a:extLst>
          </p:cNvPr>
          <p:cNvSpPr txBox="1">
            <a:spLocks/>
          </p:cNvSpPr>
          <p:nvPr/>
        </p:nvSpPr>
        <p:spPr>
          <a:xfrm>
            <a:off x="1035923" y="1313096"/>
            <a:ext cx="10257567" cy="4151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400" b="0" kern="2200" spc="300">
                <a:latin typeface="微軟正黑體"/>
                <a:ea typeface="微軟正黑體"/>
                <a:cs typeface="Arial"/>
              </a:rPr>
              <a:t>Travel Smart Robot</a:t>
            </a:r>
            <a:endParaRPr lang="zh-TW" altLang="en-US" sz="1400" b="0" kern="2200" spc="3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524F291-5857-4F95-A987-D12DF11A8EB8}"/>
              </a:ext>
            </a:extLst>
          </p:cNvPr>
          <p:cNvSpPr/>
          <p:nvPr/>
        </p:nvSpPr>
        <p:spPr>
          <a:xfrm>
            <a:off x="843356" y="3820468"/>
            <a:ext cx="36102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TW" sz="22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 by voice control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357852D-E474-4958-A358-8B9ED7227A13}"/>
              </a:ext>
            </a:extLst>
          </p:cNvPr>
          <p:cNvSpPr/>
          <p:nvPr/>
        </p:nvSpPr>
        <p:spPr>
          <a:xfrm>
            <a:off x="8616283" y="3820468"/>
            <a:ext cx="11881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endParaRPr lang="zh-TW" altLang="en-US" sz="2200" b="1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FC29A1F-9E43-4295-97F3-8E88ADBD7F75}"/>
              </a:ext>
            </a:extLst>
          </p:cNvPr>
          <p:cNvSpPr/>
          <p:nvPr/>
        </p:nvSpPr>
        <p:spPr>
          <a:xfrm>
            <a:off x="1177217" y="4553440"/>
            <a:ext cx="4049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Global Weather/ Broadcast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3694C99-4831-4971-86C5-F285BADE2C27}"/>
              </a:ext>
            </a:extLst>
          </p:cNvPr>
          <p:cNvSpPr/>
          <p:nvPr/>
        </p:nvSpPr>
        <p:spPr>
          <a:xfrm>
            <a:off x="1177769" y="5577893"/>
            <a:ext cx="4049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Instant Translation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1B494EC-7024-4A12-BCB4-0189A45DAC51}"/>
              </a:ext>
            </a:extLst>
          </p:cNvPr>
          <p:cNvSpPr/>
          <p:nvPr/>
        </p:nvSpPr>
        <p:spPr>
          <a:xfrm>
            <a:off x="8184208" y="4553440"/>
            <a:ext cx="4049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Support (</a:t>
            </a:r>
            <a:r>
              <a:rPr lang="en-US" altLang="zh-TW" sz="2000" err="1">
                <a:latin typeface="Arial" panose="020B0604020202020204" pitchFamily="34" charset="0"/>
                <a:cs typeface="Arial" panose="020B0604020202020204" pitchFamily="34" charset="0"/>
              </a:rPr>
              <a:t>AfoCS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AAD2A92-3634-4ED3-8D1E-3A3905CE0610}"/>
              </a:ext>
            </a:extLst>
          </p:cNvPr>
          <p:cNvSpPr/>
          <p:nvPr/>
        </p:nvSpPr>
        <p:spPr>
          <a:xfrm>
            <a:off x="8184208" y="5577893"/>
            <a:ext cx="4049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Voice Options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DCCBD16B-A56E-4B78-8CB6-E2547DBBF1C2}"/>
              </a:ext>
            </a:extLst>
          </p:cNvPr>
          <p:cNvSpPr/>
          <p:nvPr/>
        </p:nvSpPr>
        <p:spPr>
          <a:xfrm>
            <a:off x="1118262" y="1880637"/>
            <a:ext cx="1776796" cy="542391"/>
          </a:xfrm>
          <a:prstGeom prst="roundRect">
            <a:avLst>
              <a:gd name="adj" fmla="val 50000"/>
            </a:avLst>
          </a:prstGeom>
          <a:solidFill>
            <a:srgbClr val="B1D5D3"/>
          </a:solidFill>
          <a:ln w="19050">
            <a:solidFill>
              <a:srgbClr val="B1D5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4C7C8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One click Home</a:t>
            </a:r>
            <a:endParaRPr lang="zh-TW" altLang="en-US" sz="14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D90F01A0-3CEA-4BFE-9DFA-05F464E065AB}"/>
              </a:ext>
            </a:extLst>
          </p:cNvPr>
          <p:cNvSpPr/>
          <p:nvPr/>
        </p:nvSpPr>
        <p:spPr>
          <a:xfrm>
            <a:off x="1664121" y="2601309"/>
            <a:ext cx="2655788" cy="727415"/>
          </a:xfrm>
          <a:prstGeom prst="roundRect">
            <a:avLst>
              <a:gd name="adj" fmla="val 50000"/>
            </a:avLst>
          </a:prstGeom>
          <a:solidFill>
            <a:srgbClr val="B1D5D3"/>
          </a:solidFill>
          <a:ln w="19050">
            <a:solidFill>
              <a:srgbClr val="B1D5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4C7C8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Automatic answering</a:t>
            </a:r>
            <a:endParaRPr lang="zh-TW" altLang="en-US" sz="1600" b="1">
              <a:solidFill>
                <a:srgbClr val="4C7C8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/>
            <a:r>
              <a:rPr lang="en-US" altLang="zh-TW" sz="1600" b="1">
                <a:solidFill>
                  <a:srgbClr val="4C7C8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Face tracking</a:t>
            </a:r>
            <a:endParaRPr lang="zh-TW" altLang="en-US" sz="1600" b="1">
              <a:solidFill>
                <a:srgbClr val="4C7C8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618C06C-ADBD-43AE-BF6B-DD3BD242B014}"/>
              </a:ext>
            </a:extLst>
          </p:cNvPr>
          <p:cNvSpPr/>
          <p:nvPr/>
        </p:nvSpPr>
        <p:spPr>
          <a:xfrm>
            <a:off x="7743059" y="1967675"/>
            <a:ext cx="1776796" cy="542391"/>
          </a:xfrm>
          <a:prstGeom prst="roundRect">
            <a:avLst>
              <a:gd name="adj" fmla="val 50000"/>
            </a:avLst>
          </a:prstGeom>
          <a:solidFill>
            <a:srgbClr val="B1D5D3"/>
          </a:solidFill>
          <a:ln w="19050">
            <a:solidFill>
              <a:srgbClr val="B1D5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rgbClr val="4C7C8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4-peer </a:t>
            </a:r>
            <a:endParaRPr lang="zh-TW" sz="1400" b="1">
              <a:solidFill>
                <a:srgbClr val="FFFFFF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400" b="1">
                <a:solidFill>
                  <a:srgbClr val="4C7C8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Video Call</a:t>
            </a:r>
            <a:endParaRPr lang="zh-TW" sz="14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F56B5156-8FD6-4F57-8EA4-0495EA722C70}"/>
              </a:ext>
            </a:extLst>
          </p:cNvPr>
          <p:cNvSpPr/>
          <p:nvPr/>
        </p:nvSpPr>
        <p:spPr>
          <a:xfrm>
            <a:off x="9681882" y="1967675"/>
            <a:ext cx="1776796" cy="542391"/>
          </a:xfrm>
          <a:prstGeom prst="roundRect">
            <a:avLst>
              <a:gd name="adj" fmla="val 50000"/>
            </a:avLst>
          </a:prstGeom>
          <a:solidFill>
            <a:srgbClr val="B1D5D3"/>
          </a:solidFill>
          <a:ln w="19050">
            <a:solidFill>
              <a:srgbClr val="B1D5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rgbClr val="4C7C8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Remote Desktop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EB09267B-9AB5-473C-8339-B373ADA5BAE4}"/>
              </a:ext>
            </a:extLst>
          </p:cNvPr>
          <p:cNvSpPr/>
          <p:nvPr/>
        </p:nvSpPr>
        <p:spPr>
          <a:xfrm>
            <a:off x="8634548" y="2748578"/>
            <a:ext cx="2714096" cy="635660"/>
          </a:xfrm>
          <a:prstGeom prst="roundRect">
            <a:avLst>
              <a:gd name="adj" fmla="val 50000"/>
            </a:avLst>
          </a:prstGeom>
          <a:solidFill>
            <a:srgbClr val="B1D5D3"/>
          </a:solidFill>
          <a:ln w="19050">
            <a:solidFill>
              <a:srgbClr val="B1D5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rgbClr val="4C7C8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Recording Videos/Photoes</a:t>
            </a:r>
            <a:br>
              <a:rPr lang="zh-TW" altLang="en-US" sz="1400" b="1">
                <a:solidFill>
                  <a:srgbClr val="4C7C8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altLang="zh-TW" sz="1400" b="1">
                <a:solidFill>
                  <a:srgbClr val="4C7C8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</a:t>
            </a:r>
            <a:r>
              <a:rPr lang="en-US" altLang="zh-TW" sz="1400" b="1" err="1">
                <a:solidFill>
                  <a:srgbClr val="4C7C8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Cloud,USB</a:t>
            </a:r>
            <a:r>
              <a:rPr lang="en-US" altLang="zh-TW" sz="1400" b="1">
                <a:solidFill>
                  <a:srgbClr val="4C7C8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 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9915D79A-D744-4534-9F1E-5BED5AC2E3D0}"/>
              </a:ext>
            </a:extLst>
          </p:cNvPr>
          <p:cNvSpPr/>
          <p:nvPr/>
        </p:nvSpPr>
        <p:spPr>
          <a:xfrm>
            <a:off x="488559" y="3047371"/>
            <a:ext cx="1094727" cy="281353"/>
          </a:xfrm>
          <a:prstGeom prst="roundRect">
            <a:avLst>
              <a:gd name="adj" fmla="val 50000"/>
            </a:avLst>
          </a:prstGeom>
          <a:solidFill>
            <a:srgbClr val="B1D5D3"/>
          </a:solidFill>
          <a:ln w="19050">
            <a:solidFill>
              <a:srgbClr val="B1D5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4C7C8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7201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4FC98E7-4465-49B4-A831-ED8D70030A9D}"/>
              </a:ext>
            </a:extLst>
          </p:cNvPr>
          <p:cNvSpPr/>
          <p:nvPr/>
        </p:nvSpPr>
        <p:spPr>
          <a:xfrm>
            <a:off x="7241528" y="2552521"/>
            <a:ext cx="2868876" cy="4116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pc="600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TRAVEL</a:t>
            </a:r>
            <a:endParaRPr lang="en-US" altLang="zh-TW" spc="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6737069" y="3009258"/>
            <a:ext cx="3777676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6000" b="1">
                <a:latin typeface="微軟正黑體"/>
                <a:ea typeface="微軟正黑體"/>
                <a:cs typeface="Arial"/>
              </a:rPr>
              <a:t>Use Case</a:t>
            </a:r>
            <a:endParaRPr lang="zh-TW" b="1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C51A40A-ED52-429A-B001-43ECD262105A}"/>
              </a:ext>
            </a:extLst>
          </p:cNvPr>
          <p:cNvSpPr/>
          <p:nvPr/>
        </p:nvSpPr>
        <p:spPr>
          <a:xfrm>
            <a:off x="6970675" y="112675"/>
            <a:ext cx="3850447" cy="2136489"/>
          </a:xfrm>
          <a:prstGeom prst="rect">
            <a:avLst/>
          </a:prstGeom>
          <a:solidFill>
            <a:srgbClr val="FE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5BD2E9D2-9207-474C-8EE2-91025D2A3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528" y="889171"/>
            <a:ext cx="2868876" cy="138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79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revision>1</cp:revision>
  <dcterms:created xsi:type="dcterms:W3CDTF">2019-07-08T06:45:27Z</dcterms:created>
  <dcterms:modified xsi:type="dcterms:W3CDTF">2019-07-10T05:22:05Z</dcterms:modified>
</cp:coreProperties>
</file>