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9F3"/>
    <a:srgbClr val="EA8460"/>
    <a:srgbClr val="7A4A1C"/>
    <a:srgbClr val="4C7C80"/>
    <a:srgbClr val="B1D5D3"/>
    <a:srgbClr val="F59F56"/>
    <a:srgbClr val="E8B840"/>
    <a:srgbClr val="F4DD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59F59C-FF55-414B-BB45-D0DCCC30AB32}" v="628" dt="2019-07-10T05:22:43.899"/>
    <p1510:client id="{D20C49B1-2B36-929B-631F-293159BFFB36}" v="1140" dt="2019-07-09T08:48:55.9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9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5E2B4118-E584-43B4-9987-5F62C0A5471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BDB20450-B5B7-42A7-831A-C4F1A423E57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B2243E-94B0-49A7-B634-89C9986C0496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B28A0D4-6A30-412A-A6EF-874E1A6C3D1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456043-36B5-4A4A-80BC-CDB8AF6874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812B70-A93B-405A-AB2E-A3D78505CFE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52465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2C7C3C-C504-4753-ADB1-16006F92F430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3691E1-3283-414B-82B5-C01595738D2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75283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75D22C-88C7-4816-9FA4-6E2BA65F76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9CFADEA-8D2E-4917-81FE-37E31FDF54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DAD5B8C-880C-4596-A5B8-2C8AB537D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F3C052-C217-4D81-A1A5-A52FA5A6D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735B31-1B41-4B35-8684-0D488A10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8859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78525"/>
          </a:xfrm>
          <a:prstGeom prst="rect">
            <a:avLst/>
          </a:prstGeom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30817227-7B83-4F2E-8F18-35D90B70C3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39944" y="1878417"/>
            <a:ext cx="2678805" cy="34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82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513EE3D-6AC4-4DF8-B9B3-8371A9696A85}"/>
              </a:ext>
            </a:extLst>
          </p:cNvPr>
          <p:cNvSpPr/>
          <p:nvPr userDrawn="1"/>
        </p:nvSpPr>
        <p:spPr>
          <a:xfrm>
            <a:off x="6727065" y="77273"/>
            <a:ext cx="4215684" cy="2296733"/>
          </a:xfrm>
          <a:prstGeom prst="rect">
            <a:avLst/>
          </a:prstGeom>
          <a:solidFill>
            <a:srgbClr val="FE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7969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87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7806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872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47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6752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098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4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07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66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3916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291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814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46F297-6713-4144-8BE5-4286106E2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4C1BFA-A7AC-4A84-ACC9-D2672CDD4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539639-6029-4242-8EE9-667D220E1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C74E240-50A3-49EA-B8B5-ED49CEF7A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4EEECEB-8015-4B7E-BDF8-317291C2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8233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C7B1084-3271-4E70-AC13-598237B9E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B1823E5-E9DC-4DC4-ADC8-F2CACBAD6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A5EFBF9-5692-4A90-B022-563E5B8BA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0604767-601E-427E-B3D0-51A5E850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AFC08E65-D73C-4E00-8A40-DC30F57DC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1008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5AED3B7-DF59-40C9-BD0D-4D87012C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A47FFFA-D9AB-4D26-B6F3-8BFE5ADC19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DF3B60E7-340F-4CDE-8880-BF0BD7607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2FC165D-AAE0-4369-8321-57D9962C1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EDB74F5-DC76-494D-86CC-00A0FD774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E90FE23-B215-4917-BC0A-7B257B5CE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28870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B92F1F-B02C-4BC6-B059-5F8EB9AF9D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90D3F16-2885-44F9-8F88-715CC7BA34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5006377-8B8D-435F-8EE9-A506E893A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3C106945-57D4-4E36-8BE3-2538792C99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0AF194C9-4547-4F45-9F49-E342E45BBD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F75A3BF-164C-4A2F-B746-DC6306CC9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817B3A2-6994-4864-8D20-89C69A69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50BCA33-3B08-4747-83F0-04E36FE87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2195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4E4C65F-8048-4294-94F5-BBF1BFD8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D29F4BB-0FFC-4256-BE43-1864004B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24B249C-1C51-4ED7-AA68-2A14DC8F8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F85D0F9C-F6B7-4D77-B5F8-903F5BF33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3125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84931AA-5A3E-413B-AC74-541D021A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F3B4763-80D7-4EC5-9558-1656E9F9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699B66D-478C-4F28-A465-63314D49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075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8120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278D8D-18C4-4EA8-83E0-1EA1BBA1C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1856A5-F52A-41E6-AD4F-53F0D93C81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57135F0-C316-4AB7-88F9-90D2B058F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499F147-1A1A-4E92-81DD-E9CA24F6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E604B82-3204-4760-A019-DB840F817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965D9E-65BB-4F8C-BB45-FEA8B30B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79979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18C1E41-312B-4E65-A1BB-84353754A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39AE267-E74D-4AC3-97A0-31D1E9177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517D8EC-C26F-4F46-AE8A-ABA499894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EF1F1F1-28D9-41E0-B63A-33BF3E54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9BDEEAA0-A0E4-4090-A36A-386C2723F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CE3F1B1-8C7D-4D14-A4CA-67F6FE8D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41248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BBDAB2E-E7DA-40CF-A7E4-DCB945EBB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BF52F52-A731-4206-9079-C58DADC123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430392D-90A8-4095-8D09-F92B33FBE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759D500-E5A0-4222-B62E-FE1776336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5FCD7D9-8B11-45D8-AC18-0619C1DA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09138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8C0D4799-2C27-4EF0-892A-E943D7FD38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07C220-E8F9-437D-9FEC-29B0C2082A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7B23DEF-E1D2-4818-9AFC-C0B2879C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2BC264-00F8-4EA3-88AC-B309F82F5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3606A-728E-4199-B45D-7D5FAB6B9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53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29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709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06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92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3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6665D8C-E0F2-4630-9954-4EF3083A84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74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65A7A81-A8F1-4858-97B3-8DA7ABA2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A35152-C92C-4D1A-A571-F21F2FD99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1CE571C-40B3-4D8C-802D-11D6EF5E6D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D8326-BFD8-48F4-A98F-99C7AA035FED}" type="datetimeFigureOut">
              <a:rPr lang="zh-TW" altLang="en-US" smtClean="0"/>
              <a:t>2019/7/10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F671E4D-6F83-4C3C-A33E-2209F8F35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4BAE284-7DD1-455F-A9F8-24F7901DB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548AA4-A768-4B1C-A78A-A4C2D448CA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30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50" r:id="rId24"/>
    <p:sldLayoutId id="2147483651" r:id="rId25"/>
    <p:sldLayoutId id="2147483652" r:id="rId26"/>
    <p:sldLayoutId id="2147483653" r:id="rId27"/>
    <p:sldLayoutId id="2147483654" r:id="rId28"/>
    <p:sldLayoutId id="2147483655" r:id="rId29"/>
    <p:sldLayoutId id="2147483656" r:id="rId30"/>
    <p:sldLayoutId id="2147483657" r:id="rId31"/>
    <p:sldLayoutId id="2147483658" r:id="rId32"/>
    <p:sldLayoutId id="2147483659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1681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249183" y="166384"/>
            <a:ext cx="79587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旅遊接待智慧機器人</a:t>
            </a:r>
            <a:endParaRPr lang="en" altLang="zh-TW" sz="6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5363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0" err="1">
                <a:latin typeface="微軟正黑體"/>
                <a:ea typeface="微軟正黑體"/>
                <a:cs typeface="Arial"/>
              </a:rPr>
              <a:t>自動接聽</a:t>
            </a:r>
            <a:r>
              <a:rPr lang="en-US" altLang="zh-TW" sz="6000">
                <a:latin typeface="微軟正黑體"/>
                <a:ea typeface="微軟正黑體"/>
                <a:cs typeface="Arial"/>
              </a:rPr>
              <a:t> / </a:t>
            </a:r>
            <a:r>
              <a:rPr lang="en-US" altLang="zh-TW" sz="6000" err="1">
                <a:latin typeface="微軟正黑體"/>
                <a:ea typeface="微軟正黑體"/>
                <a:cs typeface="Arial"/>
              </a:rPr>
              <a:t>臉部追蹤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4" y="3055512"/>
            <a:ext cx="4301869" cy="91307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  <a:cs typeface="Calibri"/>
              </a:rPr>
              <a:t>追蹤臉部轉向，方便對話</a:t>
            </a: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  <a:cs typeface="Calibri"/>
              </a:rPr>
              <a:t>引導旅客使用</a:t>
            </a:r>
          </a:p>
        </p:txBody>
      </p:sp>
    </p:spTree>
    <p:extLst>
      <p:ext uri="{BB962C8B-B14F-4D97-AF65-F5344CB8AC3E}">
        <p14:creationId xmlns:p14="http://schemas.microsoft.com/office/powerpoint/2010/main" val="1533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0" err="1">
                <a:latin typeface="微軟正黑體"/>
                <a:ea typeface="微軟正黑體"/>
                <a:cs typeface="Arial"/>
              </a:rPr>
              <a:t>全球天氣</a:t>
            </a:r>
            <a:r>
              <a:rPr lang="en-US" altLang="zh-TW" sz="6000">
                <a:latin typeface="微軟正黑體"/>
                <a:ea typeface="微軟正黑體"/>
                <a:cs typeface="Arial"/>
              </a:rPr>
              <a:t> / </a:t>
            </a:r>
            <a:r>
              <a:rPr lang="en-US" altLang="zh-TW" sz="6000" err="1">
                <a:latin typeface="微軟正黑體"/>
                <a:ea typeface="微軟正黑體"/>
                <a:cs typeface="Arial"/>
              </a:rPr>
              <a:t>廣播</a:t>
            </a:r>
            <a:endParaRPr lang="en-US" altLang="zh-TW" sz="6000" err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4" y="2522473"/>
            <a:ext cx="4301869" cy="191334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提供語音查詢全球天氣與廣播</a:t>
            </a:r>
            <a:endParaRPr lang="en-US" altLang="zh-TW" sz="2500" b="1" err="1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讓旅客方便查詢天氣，更夠更恰當的選擇行程，降低行程退票風險</a:t>
            </a:r>
          </a:p>
        </p:txBody>
      </p:sp>
    </p:spTree>
    <p:extLst>
      <p:ext uri="{BB962C8B-B14F-4D97-AF65-F5344CB8AC3E}">
        <p14:creationId xmlns:p14="http://schemas.microsoft.com/office/powerpoint/2010/main" val="346988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0" err="1">
                <a:latin typeface="微軟正黑體"/>
                <a:ea typeface="微軟正黑體"/>
                <a:cs typeface="Arial"/>
              </a:rPr>
              <a:t>即時翻譯</a:t>
            </a:r>
            <a:endParaRPr lang="en-US" altLang="zh-TW" sz="6000" err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5" y="2382559"/>
            <a:ext cx="4496882" cy="15799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協助櫃檯即時翻譯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 (</a:t>
            </a: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顯示字幕與語音廣播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)</a:t>
            </a:r>
            <a:endParaRPr lang="zh-TW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協助服務人員無需精通多國語言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52906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0" err="1">
                <a:latin typeface="微軟正黑體"/>
                <a:ea typeface="微軟正黑體"/>
                <a:cs typeface="Arial"/>
              </a:rPr>
              <a:t>語音助理聲音模組</a:t>
            </a:r>
            <a:endParaRPr lang="en-US" altLang="zh-TW" sz="6000" err="1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5" y="2817162"/>
            <a:ext cx="4483882" cy="15799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語音助理聲音提供模組化選擇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 (</a:t>
            </a: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像是男生聲音、女生聲音等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)</a:t>
            </a:r>
            <a:endParaRPr lang="zh-TW" altLang="en-US">
              <a:solidFill>
                <a:schemeClr val="tx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不怕聽膩</a:t>
            </a:r>
          </a:p>
        </p:txBody>
      </p:sp>
    </p:spTree>
    <p:extLst>
      <p:ext uri="{BB962C8B-B14F-4D97-AF65-F5344CB8AC3E}">
        <p14:creationId xmlns:p14="http://schemas.microsoft.com/office/powerpoint/2010/main" val="1028098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257130" y="280431"/>
            <a:ext cx="1079183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0" err="1">
                <a:latin typeface="微軟正黑體"/>
                <a:ea typeface="微軟正黑體"/>
                <a:cs typeface="Arial"/>
              </a:rPr>
              <a:t>真人客服</a:t>
            </a:r>
            <a:r>
              <a:rPr lang="en-US" altLang="zh-TW" sz="6000">
                <a:latin typeface="微軟正黑體"/>
                <a:ea typeface="微軟正黑體"/>
                <a:cs typeface="Arial"/>
              </a:rPr>
              <a:t> (</a:t>
            </a:r>
            <a:r>
              <a:rPr lang="en-US" altLang="zh-TW" sz="6000" err="1">
                <a:latin typeface="微軟正黑體"/>
                <a:ea typeface="微軟正黑體"/>
                <a:cs typeface="Arial"/>
              </a:rPr>
              <a:t>AfoCS</a:t>
            </a:r>
            <a:r>
              <a:rPr lang="en-US" altLang="zh-TW" sz="6000">
                <a:latin typeface="微軟正黑體"/>
                <a:ea typeface="微軟正黑體"/>
                <a:cs typeface="Arial"/>
              </a:rPr>
              <a:t>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5" y="2817162"/>
            <a:ext cx="4483882" cy="140038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遠端真人服務</a:t>
            </a:r>
            <a:endParaRPr lang="en-US" altLang="zh-TW" sz="2500" b="1" err="1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即時服務</a:t>
            </a:r>
            <a:endParaRPr lang="en-US" altLang="zh-TW" sz="2500" b="1" err="1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可以將服務拓展到多個分點</a:t>
            </a:r>
            <a:endParaRPr lang="en-US" altLang="zh-TW" sz="2500" b="1" err="1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36701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356804" y="302100"/>
            <a:ext cx="1079183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TW" sz="6000" err="1">
                <a:latin typeface="微軟正黑體"/>
                <a:ea typeface="微軟正黑體"/>
                <a:cs typeface="Arial"/>
              </a:rPr>
              <a:t>遠端桌面</a:t>
            </a:r>
            <a:endParaRPr lang="en-US" altLang="zh-TW" sz="6000"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9DDEDD4B-99D3-463E-BDFC-72ABDCA894F0}"/>
              </a:ext>
            </a:extLst>
          </p:cNvPr>
          <p:cNvSpPr/>
          <p:nvPr/>
        </p:nvSpPr>
        <p:spPr>
          <a:xfrm>
            <a:off x="356805" y="2210452"/>
            <a:ext cx="4483882" cy="273408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就算不同據點，也可輕鬆遠端操作與維護</a:t>
            </a:r>
            <a:endParaRPr lang="zh-TW" altLang="en-US">
              <a:solidFill>
                <a:schemeClr val="tx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可用手機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 (APP) </a:t>
            </a: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遠端操作AfoBot</a:t>
            </a:r>
            <a:r>
              <a:rPr lang="en-US" altLang="zh-TW" sz="2500" b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桌面</a:t>
            </a:r>
            <a:endParaRPr lang="en-US" altLang="zh-TW" sz="2500" b="1">
              <a:solidFill>
                <a:schemeClr val="tx2">
                  <a:lumMod val="50000"/>
                </a:schemeClr>
              </a:solidFill>
              <a:latin typeface="微軟正黑體"/>
              <a:ea typeface="微軟正黑體"/>
            </a:endParaRPr>
          </a:p>
          <a:p>
            <a:pPr marL="342900" indent="-342900">
              <a:lnSpc>
                <a:spcPts val="26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zh-TW" sz="2500" b="1" err="1">
                <a:solidFill>
                  <a:schemeClr val="tx2">
                    <a:lumMod val="50000"/>
                  </a:schemeClr>
                </a:solidFill>
                <a:latin typeface="微軟正黑體"/>
                <a:ea typeface="微軟正黑體"/>
              </a:rPr>
              <a:t>如視訊通話還是無法解決問題，可以支援遠端操作來清楚且快速的處理問題</a:t>
            </a:r>
            <a:endParaRPr lang="en-US" altLang="zh-TW" sz="2500" b="1">
              <a:solidFill>
                <a:schemeClr val="tx2">
                  <a:lumMod val="50000"/>
                </a:schemeClr>
              </a:solidFill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629333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D584B77-DA6E-4EF2-8170-3C2FE80BBA41}"/>
              </a:ext>
            </a:extLst>
          </p:cNvPr>
          <p:cNvSpPr txBox="1">
            <a:spLocks/>
          </p:cNvSpPr>
          <p:nvPr/>
        </p:nvSpPr>
        <p:spPr>
          <a:xfrm>
            <a:off x="1375402" y="335679"/>
            <a:ext cx="8187175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zh-TW" sz="5000" err="1">
                <a:solidFill>
                  <a:srgbClr val="FEF9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投影片不過癮！我要看實體</a:t>
            </a:r>
            <a:r>
              <a:rPr lang="en-US" altLang="zh-TW" sz="5000">
                <a:solidFill>
                  <a:srgbClr val="FEF9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！</a:t>
            </a:r>
            <a:br>
              <a:rPr lang="en-US" altLang="zh-TW" sz="5000">
                <a:solidFill>
                  <a:srgbClr val="FEF9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</a:br>
            <a:r>
              <a:rPr lang="en-US" altLang="zh-TW" sz="5000" err="1">
                <a:solidFill>
                  <a:srgbClr val="FEF9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阿福寶在哪裡</a:t>
            </a:r>
            <a:r>
              <a:rPr lang="en-US" altLang="zh-TW" sz="5000">
                <a:solidFill>
                  <a:srgbClr val="FEF9F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170113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>
            <a:extLst>
              <a:ext uri="{FF2B5EF4-FFF2-40B4-BE49-F238E27FC236}">
                <a16:creationId xmlns:a16="http://schemas.microsoft.com/office/drawing/2014/main" id="{ED584B77-DA6E-4EF2-8170-3C2FE80BBA41}"/>
              </a:ext>
            </a:extLst>
          </p:cNvPr>
          <p:cNvSpPr txBox="1">
            <a:spLocks/>
          </p:cNvSpPr>
          <p:nvPr/>
        </p:nvSpPr>
        <p:spPr>
          <a:xfrm>
            <a:off x="3498462" y="365473"/>
            <a:ext cx="8187175" cy="99417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600"/>
              </a:lnSpc>
            </a:pP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就是你們！一起來尋找阿福寶吧！</a:t>
            </a:r>
            <a:endParaRPr lang="en-US" altLang="zh-TW">
              <a:latin typeface="微軟正黑體" panose="020B0604030504040204" pitchFamily="34" charset="-120"/>
              <a:ea typeface="微軟正黑體" panose="020B0604030504040204" pitchFamily="34" charset="-120"/>
              <a:cs typeface="Calibri Light"/>
            </a:endParaRPr>
          </a:p>
        </p:txBody>
      </p:sp>
      <p:sp>
        <p:nvSpPr>
          <p:cNvPr id="3" name="標題 4">
            <a:extLst>
              <a:ext uri="{FF2B5EF4-FFF2-40B4-BE49-F238E27FC236}">
                <a16:creationId xmlns:a16="http://schemas.microsoft.com/office/drawing/2014/main" id="{6849E25A-3A50-4469-BA38-3F876C01C5EB}"/>
              </a:ext>
            </a:extLst>
          </p:cNvPr>
          <p:cNvSpPr txBox="1">
            <a:spLocks/>
          </p:cNvSpPr>
          <p:nvPr/>
        </p:nvSpPr>
        <p:spPr>
          <a:xfrm>
            <a:off x="897131" y="4316292"/>
            <a:ext cx="3160144" cy="321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功能完善！直接使用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！</a:t>
            </a:r>
          </a:p>
        </p:txBody>
      </p:sp>
      <p:sp>
        <p:nvSpPr>
          <p:cNvPr id="4" name="標題 4">
            <a:extLst>
              <a:ext uri="{FF2B5EF4-FFF2-40B4-BE49-F238E27FC236}">
                <a16:creationId xmlns:a16="http://schemas.microsoft.com/office/drawing/2014/main" id="{571E95EB-4D3E-4BA3-AEB9-418D6072B32F}"/>
              </a:ext>
            </a:extLst>
          </p:cNvPr>
          <p:cNvSpPr txBox="1">
            <a:spLocks/>
          </p:cNvSpPr>
          <p:nvPr/>
        </p:nvSpPr>
        <p:spPr>
          <a:xfrm>
            <a:off x="6002586" y="2618124"/>
            <a:ext cx="2669097" cy="3214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高度客製化能力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！</a:t>
            </a:r>
          </a:p>
        </p:txBody>
      </p:sp>
      <p:sp>
        <p:nvSpPr>
          <p:cNvPr id="6" name="標題 4">
            <a:extLst>
              <a:ext uri="{FF2B5EF4-FFF2-40B4-BE49-F238E27FC236}">
                <a16:creationId xmlns:a16="http://schemas.microsoft.com/office/drawing/2014/main" id="{774E95C2-922A-43E4-85A7-847717E2CB7B}"/>
              </a:ext>
            </a:extLst>
          </p:cNvPr>
          <p:cNvSpPr txBox="1">
            <a:spLocks/>
          </p:cNvSpPr>
          <p:nvPr/>
        </p:nvSpPr>
        <p:spPr>
          <a:xfrm>
            <a:off x="8639078" y="4531099"/>
            <a:ext cx="2398668" cy="27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200" err="1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高度整合能力</a:t>
            </a:r>
            <a:r>
              <a:rPr lang="en-US" altLang="zh-TW" sz="2200">
                <a:latin typeface="微軟正黑體" panose="020B0604030504040204" pitchFamily="34" charset="-120"/>
                <a:ea typeface="微軟正黑體" panose="020B0604030504040204" pitchFamily="34" charset="-120"/>
                <a:cs typeface="Calibri Light"/>
              </a:rPr>
              <a:t>！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44A26F0-4024-4BB9-96F6-FA50B0378B1E}"/>
              </a:ext>
            </a:extLst>
          </p:cNvPr>
          <p:cNvSpPr/>
          <p:nvPr/>
        </p:nvSpPr>
        <p:spPr>
          <a:xfrm>
            <a:off x="950157" y="3665272"/>
            <a:ext cx="187743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一般用戶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7E71EE-EC22-4CE2-9FED-0A18EA7857C0}"/>
              </a:ext>
            </a:extLst>
          </p:cNvPr>
          <p:cNvSpPr/>
          <p:nvPr/>
        </p:nvSpPr>
        <p:spPr>
          <a:xfrm>
            <a:off x="6096000" y="1966825"/>
            <a:ext cx="187743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企業應用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0CC1976-6797-479D-BD8F-CF4281B5A544}"/>
              </a:ext>
            </a:extLst>
          </p:cNvPr>
          <p:cNvSpPr/>
          <p:nvPr/>
        </p:nvSpPr>
        <p:spPr>
          <a:xfrm>
            <a:off x="8597723" y="3864526"/>
            <a:ext cx="1877438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33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合作廠商</a:t>
            </a:r>
          </a:p>
        </p:txBody>
      </p:sp>
      <p:pic>
        <p:nvPicPr>
          <p:cNvPr id="10" name="圖片 9" descr="一張含有 監視器, 坐, 桌, 室內 的圖片&#10;&#10;自動產生的描述">
            <a:extLst>
              <a:ext uri="{FF2B5EF4-FFF2-40B4-BE49-F238E27FC236}">
                <a16:creationId xmlns:a16="http://schemas.microsoft.com/office/drawing/2014/main" id="{D73886E5-B977-4971-B6F2-F88E612B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74" y="4747063"/>
            <a:ext cx="1932144" cy="2312777"/>
          </a:xfrm>
          <a:prstGeom prst="rect">
            <a:avLst/>
          </a:prstGeom>
        </p:spPr>
      </p:pic>
      <p:pic>
        <p:nvPicPr>
          <p:cNvPr id="14" name="圖形 13">
            <a:extLst>
              <a:ext uri="{FF2B5EF4-FFF2-40B4-BE49-F238E27FC236}">
                <a16:creationId xmlns:a16="http://schemas.microsoft.com/office/drawing/2014/main" id="{1A26626D-FFFB-479A-ACE4-D2EC85996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882" y="135789"/>
            <a:ext cx="4196282" cy="292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60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形 1">
            <a:extLst>
              <a:ext uri="{FF2B5EF4-FFF2-40B4-BE49-F238E27FC236}">
                <a16:creationId xmlns:a16="http://schemas.microsoft.com/office/drawing/2014/main" id="{98DAA0F5-959F-4FD2-AD93-23E7A16D2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402" y="238524"/>
            <a:ext cx="1910754" cy="222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07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524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3EE34E56-67F5-4AC9-9BA1-934A47256761}"/>
              </a:ext>
            </a:extLst>
          </p:cNvPr>
          <p:cNvSpPr/>
          <p:nvPr/>
        </p:nvSpPr>
        <p:spPr>
          <a:xfrm>
            <a:off x="7216353" y="2452957"/>
            <a:ext cx="3589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pc="6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是 你 最 佳 的 選 擇 ！</a:t>
            </a:r>
            <a:endParaRPr lang="zh-TW" altLang="en-US" spc="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F4189283-A5B0-4A68-A35B-CA39CC7AC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09488" y="763446"/>
            <a:ext cx="3154112" cy="1519803"/>
          </a:xfrm>
          <a:prstGeom prst="rect">
            <a:avLst/>
          </a:prstGeom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FE59DDB9-B0ED-4DC8-B0A1-B45589215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4402" y="238524"/>
            <a:ext cx="1910754" cy="222613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072FFAF-8C23-4E20-B28B-333BBCEEC79E}"/>
              </a:ext>
            </a:extLst>
          </p:cNvPr>
          <p:cNvSpPr txBox="1"/>
          <p:nvPr/>
        </p:nvSpPr>
        <p:spPr>
          <a:xfrm>
            <a:off x="6714241" y="6348796"/>
            <a:ext cx="45936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80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。​​</a:t>
            </a:r>
          </a:p>
        </p:txBody>
      </p:sp>
    </p:spTree>
    <p:extLst>
      <p:ext uri="{BB962C8B-B14F-4D97-AF65-F5344CB8AC3E}">
        <p14:creationId xmlns:p14="http://schemas.microsoft.com/office/powerpoint/2010/main" val="283405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AD94837-FA68-44CB-A0A6-9B004B3C009D}"/>
              </a:ext>
            </a:extLst>
          </p:cNvPr>
          <p:cNvSpPr/>
          <p:nvPr/>
        </p:nvSpPr>
        <p:spPr>
          <a:xfrm>
            <a:off x="727723" y="1858156"/>
            <a:ext cx="3034146" cy="1899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哪裡好玩？</a:t>
            </a:r>
            <a:endParaRPr kumimoji="1" lang="en-US" altLang="zh-TW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最近的天氣狀況如何</a:t>
            </a:r>
            <a:r>
              <a:rPr kumimoji="1"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?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有沒有套裝行程可以推薦？</a:t>
            </a:r>
            <a:endParaRPr kumimoji="1" lang="en-US" altLang="zh-TW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有沒有推薦的住宿資訊？</a:t>
            </a:r>
            <a:endParaRPr kumimoji="1" lang="en-US" altLang="zh-TW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有沒有附近的交通資運</a:t>
            </a:r>
            <a:endParaRPr lang="zh-TW" altLang="en-US" sz="1600">
              <a:solidFill>
                <a:srgbClr val="7A4A1C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A0DB116-7A36-4524-B7C2-622A84C3F362}"/>
              </a:ext>
            </a:extLst>
          </p:cNvPr>
          <p:cNvSpPr/>
          <p:nvPr/>
        </p:nvSpPr>
        <p:spPr>
          <a:xfrm>
            <a:off x="8206525" y="1668272"/>
            <a:ext cx="3407655" cy="1893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請好多服務人員好貴！</a:t>
            </a:r>
            <a:endParaRPr lang="en-US" altLang="zh-TW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好多外國人！我不會那麼多語言！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要怎麼宣傳行程？</a:t>
            </a:r>
            <a:endParaRPr lang="en-US" altLang="zh-TW" sz="1600">
              <a:solidFill>
                <a:srgbClr val="7A4A1C"/>
              </a:solidFill>
              <a:latin typeface="Microsoft JhengHei"/>
              <a:ea typeface="Microsoft JhengHei"/>
            </a:endParaRP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TW" altLang="en-US" sz="1600">
                <a:solidFill>
                  <a:srgbClr val="7A4A1C"/>
                </a:solidFill>
                <a:latin typeface="Microsoft JhengHei"/>
                <a:ea typeface="Microsoft JhengHei"/>
              </a:rPr>
              <a:t>減少成本，提供數位化資訊給旅客，減少不必要的紙本</a:t>
            </a:r>
            <a:r>
              <a:rPr lang="en-US" altLang="zh-TW" sz="1600">
                <a:solidFill>
                  <a:srgbClr val="7A4A1C"/>
                </a:solidFill>
                <a:latin typeface="Microsoft JhengHei"/>
                <a:ea typeface="Microsoft JhengHei"/>
              </a:rPr>
              <a:t>DM?</a:t>
            </a:r>
            <a:endParaRPr lang="zh-TW" altLang="en-US" sz="1600">
              <a:solidFill>
                <a:srgbClr val="7A4A1C"/>
              </a:solidFill>
              <a:latin typeface="Microsoft JhengHei"/>
              <a:ea typeface="Microsoft JhengHei"/>
            </a:endParaRPr>
          </a:p>
        </p:txBody>
      </p:sp>
      <p:sp>
        <p:nvSpPr>
          <p:cNvPr id="6" name="Google Shape;146;p16">
            <a:extLst>
              <a:ext uri="{FF2B5EF4-FFF2-40B4-BE49-F238E27FC236}">
                <a16:creationId xmlns:a16="http://schemas.microsoft.com/office/drawing/2014/main" id="{A896638D-81EB-41D2-B8B2-D0BA83A29804}"/>
              </a:ext>
            </a:extLst>
          </p:cNvPr>
          <p:cNvSpPr txBox="1">
            <a:spLocks/>
          </p:cNvSpPr>
          <p:nvPr/>
        </p:nvSpPr>
        <p:spPr>
          <a:xfrm>
            <a:off x="407033" y="402867"/>
            <a:ext cx="10366418" cy="571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遊客與遊客中心服務人員的常見問題</a:t>
            </a:r>
            <a:endParaRPr lang="en" b="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599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6;p16">
            <a:extLst>
              <a:ext uri="{FF2B5EF4-FFF2-40B4-BE49-F238E27FC236}">
                <a16:creationId xmlns:a16="http://schemas.microsoft.com/office/drawing/2014/main" id="{865EC9E6-9E33-43F1-BBDE-1F4752B14A05}"/>
              </a:ext>
            </a:extLst>
          </p:cNvPr>
          <p:cNvSpPr txBox="1">
            <a:spLocks/>
          </p:cNvSpPr>
          <p:nvPr/>
        </p:nvSpPr>
        <p:spPr>
          <a:xfrm>
            <a:off x="2958897" y="273964"/>
            <a:ext cx="7057000" cy="17430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400"/>
              </a:lnSpc>
            </a:pPr>
            <a:r>
              <a:rPr lang="zh-TW" altLang="en-US" b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一次幫你解決所有服務人員會碰到的</a:t>
            </a:r>
            <a:r>
              <a:rPr lang="zh-TW" altLang="en-US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痛點</a:t>
            </a: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0717DF9A-7E40-4E9E-B0B2-402C9C174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311" y="273963"/>
            <a:ext cx="2318190" cy="111713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CAC4380-7F65-4D29-A9EB-7EC5A549B6C2}"/>
              </a:ext>
            </a:extLst>
          </p:cNvPr>
          <p:cNvSpPr txBox="1"/>
          <p:nvPr/>
        </p:nvSpPr>
        <p:spPr>
          <a:xfrm>
            <a:off x="1977941" y="5467003"/>
            <a:ext cx="4871274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CN" altLang="en-US" sz="5000" b="1">
                <a:solidFill>
                  <a:schemeClr val="accent2">
                    <a:lumMod val="50000"/>
                  </a:schemeClr>
                </a:solidFill>
                <a:latin typeface="微軟正黑體"/>
                <a:ea typeface="微軟正黑體"/>
              </a:rPr>
              <a:t>接待？</a:t>
            </a:r>
            <a:endParaRPr lang="zh-CN" altLang="en-US" sz="5000" b="1">
              <a:solidFill>
                <a:schemeClr val="accent2">
                  <a:lumMod val="50000"/>
                </a:schemeClr>
              </a:solidFill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91C55F4E-250C-4FDA-8434-84D1E138213A}"/>
              </a:ext>
            </a:extLst>
          </p:cNvPr>
          <p:cNvSpPr txBox="1"/>
          <p:nvPr/>
        </p:nvSpPr>
        <p:spPr>
          <a:xfrm>
            <a:off x="364747" y="2192174"/>
            <a:ext cx="2798573" cy="110799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kumimoji="1" lang="zh-TW" altLang="en-US" sz="6600" b="1">
                <a:solidFill>
                  <a:schemeClr val="accent2">
                    <a:lumMod val="50000"/>
                  </a:schemeClr>
                </a:solidFill>
                <a:latin typeface="微軟正黑體"/>
                <a:ea typeface="微軟正黑體"/>
              </a:rPr>
              <a:t>翻譯</a:t>
            </a:r>
            <a:r>
              <a:rPr kumimoji="1" lang="en-US" altLang="zh-TW" sz="6600" b="1">
                <a:solidFill>
                  <a:schemeClr val="accent2">
                    <a:lumMod val="50000"/>
                  </a:schemeClr>
                </a:solidFill>
                <a:latin typeface="微軟正黑體"/>
                <a:ea typeface="微軟正黑體"/>
              </a:rPr>
              <a:t>….</a:t>
            </a:r>
            <a:endParaRPr kumimoji="1" lang="zh-TW" altLang="en-US" sz="6600" b="1">
              <a:solidFill>
                <a:schemeClr val="accent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89DA233-1F05-4784-96FA-B630A781044B}"/>
              </a:ext>
            </a:extLst>
          </p:cNvPr>
          <p:cNvSpPr txBox="1"/>
          <p:nvPr/>
        </p:nvSpPr>
        <p:spPr>
          <a:xfrm>
            <a:off x="619984" y="4783746"/>
            <a:ext cx="367242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500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查詢景點</a:t>
            </a:r>
            <a:r>
              <a:rPr kumimoji="1" lang="en-US" altLang="zh-TW" sz="3500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CN" altLang="en-US" sz="3500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天氣</a:t>
            </a:r>
            <a:r>
              <a:rPr kumimoji="1" lang="en-US" altLang="zh-CN" sz="3500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endParaRPr kumimoji="1" lang="zh-TW" altLang="en-US" sz="3500">
              <a:solidFill>
                <a:srgbClr val="7A4A1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936D05D-3240-4140-B6F2-E5FF312C79AB}"/>
              </a:ext>
            </a:extLst>
          </p:cNvPr>
          <p:cNvSpPr txBox="1"/>
          <p:nvPr/>
        </p:nvSpPr>
        <p:spPr>
          <a:xfrm>
            <a:off x="494311" y="3999952"/>
            <a:ext cx="205562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500">
                <a:solidFill>
                  <a:srgbClr val="EA84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真人客服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6B378A3-78FE-4573-BB79-80DFEDF7178D}"/>
              </a:ext>
            </a:extLst>
          </p:cNvPr>
          <p:cNvSpPr txBox="1"/>
          <p:nvPr/>
        </p:nvSpPr>
        <p:spPr>
          <a:xfrm>
            <a:off x="1024044" y="3301306"/>
            <a:ext cx="2055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3600" b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宣傳行程</a:t>
            </a:r>
          </a:p>
        </p:txBody>
      </p:sp>
    </p:spTree>
    <p:extLst>
      <p:ext uri="{BB962C8B-B14F-4D97-AF65-F5344CB8AC3E}">
        <p14:creationId xmlns:p14="http://schemas.microsoft.com/office/powerpoint/2010/main" val="758258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096B8483-4083-4520-896B-CD604EA74B1D}"/>
              </a:ext>
            </a:extLst>
          </p:cNvPr>
          <p:cNvSpPr/>
          <p:nvPr/>
        </p:nvSpPr>
        <p:spPr>
          <a:xfrm>
            <a:off x="450370" y="905475"/>
            <a:ext cx="3034146" cy="2126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角度不便利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螢幕太小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雙手潮濕或忙碌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無安全感，機器感多</a:t>
            </a:r>
          </a:p>
          <a:p>
            <a:pPr>
              <a:lnSpc>
                <a:spcPct val="150000"/>
              </a:lnSpc>
            </a:pPr>
            <a:endParaRPr lang="zh-TW" altLang="en-US">
              <a:solidFill>
                <a:srgbClr val="7A4A1C"/>
              </a:solidFill>
            </a:endParaRPr>
          </a:p>
        </p:txBody>
      </p:sp>
      <p:sp>
        <p:nvSpPr>
          <p:cNvPr id="5" name="Google Shape;146;p16">
            <a:extLst>
              <a:ext uri="{FF2B5EF4-FFF2-40B4-BE49-F238E27FC236}">
                <a16:creationId xmlns:a16="http://schemas.microsoft.com/office/drawing/2014/main" id="{24B761A1-516C-4475-811B-A81DD30A840A}"/>
              </a:ext>
            </a:extLst>
          </p:cNvPr>
          <p:cNvSpPr txBox="1">
            <a:spLocks/>
          </p:cNvSpPr>
          <p:nvPr/>
        </p:nvSpPr>
        <p:spPr>
          <a:xfrm>
            <a:off x="359364" y="177518"/>
            <a:ext cx="10366418" cy="571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手機與平板做不到的事！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AfoBot</a:t>
            </a:r>
            <a:r>
              <a:rPr lang="en-US" altLang="zh-TW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幫你！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7B18402-38F4-420B-A7C4-F8FE727BA2AE}"/>
              </a:ext>
            </a:extLst>
          </p:cNvPr>
          <p:cNvSpPr/>
          <p:nvPr/>
        </p:nvSpPr>
        <p:spPr>
          <a:xfrm>
            <a:off x="6466197" y="1074488"/>
            <a:ext cx="4870630" cy="1709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角度自動調整與追蹤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螢幕適中且好擺放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語音控制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自動接聽客服，自動追蹤人臉</a:t>
            </a:r>
            <a:endParaRPr lang="zh-TW" altLang="en-US">
              <a:solidFill>
                <a:srgbClr val="7A4A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68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9BF683AB-D573-4A99-978A-F1A70A5A7C7A}"/>
              </a:ext>
            </a:extLst>
          </p:cNvPr>
          <p:cNvSpPr/>
          <p:nvPr/>
        </p:nvSpPr>
        <p:spPr>
          <a:xfrm>
            <a:off x="450369" y="1138771"/>
            <a:ext cx="3809607" cy="1287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操作多步驟費時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須自行尋找應用，整合度低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環境吵雜時聽不到聲音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8BE9FCE-1A84-42B9-B5A8-5E734DB8240A}"/>
              </a:ext>
            </a:extLst>
          </p:cNvPr>
          <p:cNvSpPr/>
          <p:nvPr/>
        </p:nvSpPr>
        <p:spPr>
          <a:xfrm>
            <a:off x="6466197" y="1074488"/>
            <a:ext cx="5238990" cy="12879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語意分析！一句到位！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多項服務整合，包括娛樂、教育、醫療</a:t>
            </a:r>
          </a:p>
          <a:p>
            <a:pPr marL="179388" indent="-17938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kumimoji="1" lang="zh-TW" altLang="en-US">
                <a:solidFill>
                  <a:srgbClr val="7A4A1C"/>
                </a:solidFill>
                <a:latin typeface="Microsoft JhengHei"/>
                <a:ea typeface="Microsoft JhengHei"/>
              </a:rPr>
              <a:t>喇叭聲音清楚、響亮</a:t>
            </a:r>
          </a:p>
        </p:txBody>
      </p:sp>
      <p:sp>
        <p:nvSpPr>
          <p:cNvPr id="5" name="Google Shape;146;p16">
            <a:extLst>
              <a:ext uri="{FF2B5EF4-FFF2-40B4-BE49-F238E27FC236}">
                <a16:creationId xmlns:a16="http://schemas.microsoft.com/office/drawing/2014/main" id="{E1CE95A7-DAC6-4AB9-A9D6-34CA3CF89391}"/>
              </a:ext>
            </a:extLst>
          </p:cNvPr>
          <p:cNvSpPr txBox="1">
            <a:spLocks/>
          </p:cNvSpPr>
          <p:nvPr/>
        </p:nvSpPr>
        <p:spPr>
          <a:xfrm>
            <a:off x="359364" y="177518"/>
            <a:ext cx="10366418" cy="571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手機與平板做不到的事！</a:t>
            </a:r>
            <a:r>
              <a:rPr lang="en-US" altLang="zh-TW" err="1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AfoBot</a:t>
            </a:r>
            <a:r>
              <a:rPr lang="en-US" altLang="zh-TW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幫你！</a:t>
            </a:r>
          </a:p>
        </p:txBody>
      </p:sp>
    </p:spTree>
    <p:extLst>
      <p:ext uri="{BB962C8B-B14F-4D97-AF65-F5344CB8AC3E}">
        <p14:creationId xmlns:p14="http://schemas.microsoft.com/office/powerpoint/2010/main" val="2642530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16">
            <a:extLst>
              <a:ext uri="{FF2B5EF4-FFF2-40B4-BE49-F238E27FC236}">
                <a16:creationId xmlns:a16="http://schemas.microsoft.com/office/drawing/2014/main" id="{976E98DE-1B2A-43BC-BBE1-AE8507EACC0D}"/>
              </a:ext>
            </a:extLst>
          </p:cNvPr>
          <p:cNvSpPr txBox="1">
            <a:spLocks/>
          </p:cNvSpPr>
          <p:nvPr/>
        </p:nvSpPr>
        <p:spPr>
          <a:xfrm>
            <a:off x="359364" y="333529"/>
            <a:ext cx="10366418" cy="5714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b="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如何選擇桌上型機器人？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1D2509B6-AFB8-45EE-AE67-52AF3148FEF0}"/>
              </a:ext>
            </a:extLst>
          </p:cNvPr>
          <p:cNvGrpSpPr/>
          <p:nvPr/>
        </p:nvGrpSpPr>
        <p:grpSpPr>
          <a:xfrm>
            <a:off x="7616649" y="2746483"/>
            <a:ext cx="4339889" cy="3118456"/>
            <a:chOff x="4912506" y="2076579"/>
            <a:chExt cx="3139470" cy="2255886"/>
          </a:xfrm>
        </p:grpSpPr>
        <p:grpSp>
          <p:nvGrpSpPr>
            <p:cNvPr id="6" name="群組 5">
              <a:extLst>
                <a:ext uri="{FF2B5EF4-FFF2-40B4-BE49-F238E27FC236}">
                  <a16:creationId xmlns:a16="http://schemas.microsoft.com/office/drawing/2014/main" id="{017F1963-DBDB-4657-86C5-7B31CC163584}"/>
                </a:ext>
              </a:extLst>
            </p:cNvPr>
            <p:cNvGrpSpPr/>
            <p:nvPr/>
          </p:nvGrpSpPr>
          <p:grpSpPr>
            <a:xfrm>
              <a:off x="5214927" y="2093987"/>
              <a:ext cx="1195040" cy="983062"/>
              <a:chOff x="2818314" y="2136767"/>
              <a:chExt cx="1195040" cy="983062"/>
            </a:xfrm>
          </p:grpSpPr>
          <p:pic>
            <p:nvPicPr>
              <p:cNvPr id="16" name="Google Shape;163;p28">
                <a:extLst>
                  <a:ext uri="{FF2B5EF4-FFF2-40B4-BE49-F238E27FC236}">
                    <a16:creationId xmlns:a16="http://schemas.microsoft.com/office/drawing/2014/main" id="{A33F80D3-3C79-4EBA-BCF4-53E46B315297}"/>
                  </a:ext>
                </a:extLst>
              </p:cNvPr>
              <p:cNvPicPr preferRelativeResize="0"/>
              <p:nvPr/>
            </p:nvPicPr>
            <p:blipFill>
              <a:blip r:embed="rId2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235" b="94463" l="5157" r="91704">
                            <a14:foregroundMark x1="12444" y1="21824" x2="75561" y2="22476"/>
                            <a14:foregroundMark x1="9193" y1="14007" x2="74664" y2="16612"/>
                            <a14:foregroundMark x1="10090" y1="7655" x2="38789" y2="8306"/>
                            <a14:foregroundMark x1="38789" y1="8306" x2="57175" y2="4397"/>
                            <a14:foregroundMark x1="79260" y1="13518" x2="87108" y2="26873"/>
                            <a14:foregroundMark x1="88565" y1="12866" x2="89462" y2="74430"/>
                            <a14:foregroundMark x1="5493" y1="24919" x2="7399" y2="69870"/>
                            <a14:foregroundMark x1="7848" y1="82085" x2="42377" y2="82736"/>
                            <a14:foregroundMark x1="25336" y1="93648" x2="55269" y2="94951"/>
                            <a14:foregroundMark x1="15247" y1="91042" x2="24439" y2="91694"/>
                            <a14:foregroundMark x1="7848" y1="68567" x2="20740" y2="78827"/>
                            <a14:foregroundMark x1="54372" y1="80130" x2="90359" y2="80782"/>
                            <a14:foregroundMark x1="62220" y1="92997" x2="67265" y2="90391"/>
                            <a14:foregroundMark x1="68722" y1="89088" x2="68722" y2="89088"/>
                            <a14:foregroundMark x1="45179" y1="83388" x2="65919" y2="84039"/>
                            <a14:foregroundMark x1="68722" y1="92997" x2="74664" y2="92997"/>
                            <a14:foregroundMark x1="67713" y1="85179" x2="86211" y2="82085"/>
                            <a14:foregroundMark x1="89910" y1="17915" x2="90807" y2="55700"/>
                            <a14:foregroundMark x1="91704" y1="55049" x2="91256" y2="82085"/>
                            <a14:foregroundMark x1="78812" y1="91694" x2="73318" y2="9234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8314" y="2136767"/>
                <a:ext cx="1195040" cy="8944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B6854217-6930-4670-A0C3-ED64DFE3B051}"/>
                  </a:ext>
                </a:extLst>
              </p:cNvPr>
              <p:cNvSpPr/>
              <p:nvPr/>
            </p:nvSpPr>
            <p:spPr>
              <a:xfrm>
                <a:off x="3091566" y="2975110"/>
                <a:ext cx="719190" cy="14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/>
                <a:r>
                  <a:rPr lang="en" altLang="zh-TW" sz="70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Google-Home Hub</a:t>
                </a:r>
                <a:endParaRPr lang="en" altLang="zh-TW" sz="700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grpSp>
          <p:nvGrpSpPr>
            <p:cNvPr id="7" name="群組 6">
              <a:extLst>
                <a:ext uri="{FF2B5EF4-FFF2-40B4-BE49-F238E27FC236}">
                  <a16:creationId xmlns:a16="http://schemas.microsoft.com/office/drawing/2014/main" id="{2BE60B1B-9B85-43E9-9734-49AC38480120}"/>
                </a:ext>
              </a:extLst>
            </p:cNvPr>
            <p:cNvGrpSpPr/>
            <p:nvPr/>
          </p:nvGrpSpPr>
          <p:grpSpPr>
            <a:xfrm>
              <a:off x="6716853" y="2076579"/>
              <a:ext cx="1335123" cy="982253"/>
              <a:chOff x="4383234" y="2136188"/>
              <a:chExt cx="1335123" cy="982253"/>
            </a:xfrm>
          </p:grpSpPr>
          <p:pic>
            <p:nvPicPr>
              <p:cNvPr id="14" name="Google Shape;164;p28">
                <a:extLst>
                  <a:ext uri="{FF2B5EF4-FFF2-40B4-BE49-F238E27FC236}">
                    <a16:creationId xmlns:a16="http://schemas.microsoft.com/office/drawing/2014/main" id="{6DE02664-99E2-4B55-81A6-BEB6AD9841FC}"/>
                  </a:ext>
                </a:extLst>
              </p:cNvPr>
              <p:cNvPicPr preferRelativeResize="0"/>
              <p:nvPr/>
            </p:nvPicPr>
            <p:blipFill>
              <a:blip r:embed="rId4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5567" b="94737" l="3498" r="96022">
                            <a14:foregroundMark x1="20370" y1="8198" x2="74348" y2="8907"/>
                            <a14:foregroundMark x1="11660" y1="12348" x2="11180" y2="43016"/>
                            <a14:foregroundMark x1="12140" y1="5567" x2="35322" y2="6174"/>
                            <a14:foregroundMark x1="9259" y1="6883" x2="9259" y2="62045"/>
                            <a14:foregroundMark x1="6859" y1="40283" x2="6859" y2="65486"/>
                            <a14:foregroundMark x1="7819" y1="87247" x2="37723" y2="87955"/>
                            <a14:foregroundMark x1="14060" y1="80466" x2="61317" y2="81174"/>
                            <a14:foregroundMark x1="9739" y1="80466" x2="86420" y2="81174"/>
                            <a14:foregroundMark x1="85460" y1="47065" x2="85460" y2="94737"/>
                            <a14:foregroundMark x1="43004" y1="89271" x2="58436" y2="89980"/>
                            <a14:foregroundMark x1="6379" y1="68826" x2="6379" y2="88664"/>
                            <a14:foregroundMark x1="3978" y1="89271" x2="3498" y2="59312"/>
                            <a14:foregroundMark x1="4458" y1="13664" x2="6379" y2="68219"/>
                            <a14:foregroundMark x1="3978" y1="60729" x2="5418" y2="40992"/>
                            <a14:foregroundMark x1="4938" y1="6883" x2="3978" y2="64069"/>
                            <a14:foregroundMark x1="87380" y1="40283" x2="86900" y2="69534"/>
                            <a14:foregroundMark x1="75309" y1="7591" x2="77229" y2="55263"/>
                            <a14:foregroundMark x1="91701" y1="50506" x2="91701" y2="82490"/>
                            <a14:foregroundMark x1="94102" y1="46356" x2="93621" y2="94028"/>
                            <a14:foregroundMark x1="78669" y1="36134" x2="93141" y2="36134"/>
                            <a14:foregroundMark x1="93621" y1="38866" x2="93621" y2="73684"/>
                            <a14:foregroundMark x1="96022" y1="36842" x2="95542" y2="61336"/>
                            <a14:foregroundMark x1="15021" y1="92004" x2="43004" y2="92713"/>
                            <a14:foregroundMark x1="43004" y1="92713" x2="80590" y2="87247"/>
                            <a14:foregroundMark x1="58916" y1="93421" x2="69547" y2="91296"/>
                            <a14:backgroundMark x1="1029" y1="21154" x2="549" y2="38866"/>
                            <a14:backgroundMark x1="549" y1="46356" x2="549" y2="72976"/>
                            <a14:backgroundMark x1="1029" y1="74291" x2="1029" y2="85931"/>
                            <a14:backgroundMark x1="65638" y1="96761" x2="65638" y2="96761"/>
                            <a14:backgroundMark x1="69067" y1="96154" x2="57956" y2="96761"/>
                            <a14:backgroundMark x1="59396" y1="95445" x2="70508" y2="96154"/>
                            <a14:backgroundMark x1="64680" y1="93636" x2="69067" y2="94028"/>
                            <a14:backgroundMark x1="60513" y1="94469" x2="63237" y2="94737"/>
                            <a14:backgroundMark x1="56036" y1="94028" x2="58575" y2="94278"/>
                            <a14:backgroundMark x1="66118" y1="98178" x2="70027" y2="98887"/>
                            <a14:backgroundMark x1="68587" y1="96154" x2="72428" y2="9402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83234" y="2136188"/>
                <a:ext cx="1335123" cy="894498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6E77CB03-3F0A-4378-ABFE-098A95740544}"/>
                  </a:ext>
                </a:extLst>
              </p:cNvPr>
              <p:cNvSpPr/>
              <p:nvPr/>
            </p:nvSpPr>
            <p:spPr>
              <a:xfrm>
                <a:off x="4723668" y="2973721"/>
                <a:ext cx="654253" cy="1447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" altLang="zh-TW" sz="7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Facebook- Portal</a:t>
                </a:r>
              </a:p>
            </p:txBody>
          </p:sp>
        </p:grpSp>
        <p:grpSp>
          <p:nvGrpSpPr>
            <p:cNvPr id="8" name="群組 7">
              <a:extLst>
                <a:ext uri="{FF2B5EF4-FFF2-40B4-BE49-F238E27FC236}">
                  <a16:creationId xmlns:a16="http://schemas.microsoft.com/office/drawing/2014/main" id="{1A5223AA-23E4-4154-A9A9-0553CD53F9BA}"/>
                </a:ext>
              </a:extLst>
            </p:cNvPr>
            <p:cNvGrpSpPr/>
            <p:nvPr/>
          </p:nvGrpSpPr>
          <p:grpSpPr>
            <a:xfrm>
              <a:off x="4912506" y="3225820"/>
              <a:ext cx="1523724" cy="1106645"/>
              <a:chOff x="5865312" y="2011796"/>
              <a:chExt cx="1523724" cy="1106645"/>
            </a:xfrm>
          </p:grpSpPr>
          <p:pic>
            <p:nvPicPr>
              <p:cNvPr id="12" name="Google Shape;166;p28">
                <a:extLst>
                  <a:ext uri="{FF2B5EF4-FFF2-40B4-BE49-F238E27FC236}">
                    <a16:creationId xmlns:a16="http://schemas.microsoft.com/office/drawing/2014/main" id="{4EFD0A30-410B-44AD-9BF3-D4EBAEFA4907}"/>
                  </a:ext>
                </a:extLst>
              </p:cNvPr>
              <p:cNvPicPr preferRelativeResize="0"/>
              <p:nvPr/>
            </p:nvPicPr>
            <p:blipFill>
              <a:blip r:embed="rId6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877" b="91975" l="9945" r="89641">
                            <a14:foregroundMark x1="24309" y1="90741" x2="33011" y2="84362"/>
                            <a14:foregroundMark x1="60773" y1="40123" x2="62707" y2="91152"/>
                            <a14:foregroundMark x1="62707" y1="91152" x2="65331" y2="86214"/>
                            <a14:foregroundMark x1="41160" y1="81481" x2="80801" y2="77984"/>
                            <a14:foregroundMark x1="44751" y1="90741" x2="73481" y2="91358"/>
                            <a14:foregroundMark x1="73481" y1="91358" x2="82044" y2="90329"/>
                            <a14:foregroundMark x1="70994" y1="31893" x2="77486" y2="83333"/>
                            <a14:foregroundMark x1="85359" y1="26749" x2="87707" y2="90741"/>
                            <a14:foregroundMark x1="37431" y1="16667" x2="61740" y2="17284"/>
                            <a14:foregroundMark x1="61740" y1="17284" x2="77901" y2="15021"/>
                            <a14:foregroundMark x1="11740" y1="90741" x2="21547" y2="91358"/>
                            <a14:foregroundMark x1="11740" y1="86214" x2="13260" y2="91975"/>
                            <a14:foregroundMark x1="25552" y1="48148" x2="33425" y2="51235"/>
                            <a14:foregroundMark x1="30939" y1="50617" x2="38260" y2="54115"/>
                            <a14:foregroundMark x1="24724" y1="48148" x2="33840" y2="5000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865312" y="2011796"/>
                <a:ext cx="1523724" cy="101123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56A8B58C-7648-4133-AD04-309582770965}"/>
                  </a:ext>
                </a:extLst>
              </p:cNvPr>
              <p:cNvSpPr/>
              <p:nvPr/>
            </p:nvSpPr>
            <p:spPr>
              <a:xfrm>
                <a:off x="6198866" y="2973722"/>
                <a:ext cx="934878" cy="14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" altLang="zh-TW" sz="7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Amazon </a:t>
                </a:r>
                <a:r>
                  <a:rPr lang="en" altLang="zh-TW" sz="700" err="1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alexa</a:t>
                </a:r>
                <a:r>
                  <a:rPr lang="en" altLang="zh-TW" sz="700"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- Echo Show</a:t>
                </a:r>
              </a:p>
            </p:txBody>
          </p:sp>
        </p:grpSp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50CDDBE4-AF0F-4E8C-A54C-1462304745E2}"/>
                </a:ext>
              </a:extLst>
            </p:cNvPr>
            <p:cNvGrpSpPr/>
            <p:nvPr/>
          </p:nvGrpSpPr>
          <p:grpSpPr>
            <a:xfrm>
              <a:off x="6802918" y="3168903"/>
              <a:ext cx="1022852" cy="1163562"/>
              <a:chOff x="7575620" y="1954878"/>
              <a:chExt cx="1022852" cy="1163562"/>
            </a:xfrm>
          </p:grpSpPr>
          <p:pic>
            <p:nvPicPr>
              <p:cNvPr id="10" name="Google Shape;165;p28">
                <a:extLst>
                  <a:ext uri="{FF2B5EF4-FFF2-40B4-BE49-F238E27FC236}">
                    <a16:creationId xmlns:a16="http://schemas.microsoft.com/office/drawing/2014/main" id="{22D7FB7A-4865-4E26-9A58-6025F3968509}"/>
                  </a:ext>
                </a:extLst>
              </p:cNvPr>
              <p:cNvPicPr preferRelativeResize="0"/>
              <p:nvPr/>
            </p:nvPicPr>
            <p:blipFill>
              <a:blip r:embed="rId8" cstate="screen">
                <a:alphaModFix/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89" b="94000" l="10000" r="90000">
                            <a14:foregroundMark x1="61111" y1="93778" x2="71333" y2="94222"/>
                            <a14:foregroundMark x1="28222" y1="6667" x2="74444" y2="8000"/>
                            <a14:foregroundMark x1="86000" y1="7333" x2="87778" y2="17333"/>
                            <a14:foregroundMark x1="25778" y1="3333" x2="38510" y2="2856"/>
                            <a14:foregroundMark x1="72233" y1="3262" x2="82444" y2="4444"/>
                            <a14:foregroundMark x1="45778" y1="4444" x2="52000" y2="4444"/>
                            <a14:foregroundMark x1="21333" y1="9556" x2="20222" y2="40667"/>
                            <a14:foregroundMark x1="17111" y1="32444" x2="17111" y2="51111"/>
                            <a14:foregroundMark x1="19556" y1="22000" x2="18444" y2="33556"/>
                            <a14:backgroundMark x1="39778" y1="889" x2="73333" y2="1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75620" y="1954878"/>
                <a:ext cx="1022852" cy="101123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F88F4584-FD08-43AB-80D8-56DE92C7CE91}"/>
                  </a:ext>
                </a:extLst>
              </p:cNvPr>
              <p:cNvSpPr/>
              <p:nvPr/>
            </p:nvSpPr>
            <p:spPr>
              <a:xfrm>
                <a:off x="7752547" y="2973721"/>
                <a:ext cx="737744" cy="1447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buClr>
                    <a:schemeClr val="dk1"/>
                  </a:buClr>
                  <a:buSzPts val="800"/>
                </a:pPr>
                <a:r>
                  <a:rPr lang="en" altLang="zh-TW" sz="70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A.I. Nemo-</a:t>
                </a:r>
                <a:r>
                  <a:rPr lang="zh-TW" altLang="en-US" sz="700">
                    <a:solidFill>
                      <a:schemeClr val="dk1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 小度在家</a:t>
                </a:r>
              </a:p>
            </p:txBody>
          </p:sp>
        </p:grpSp>
      </p:grp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C5ED68D9-3718-4160-9E85-416EC87E1F31}"/>
              </a:ext>
            </a:extLst>
          </p:cNvPr>
          <p:cNvSpPr/>
          <p:nvPr/>
        </p:nvSpPr>
        <p:spPr>
          <a:xfrm>
            <a:off x="7702256" y="2364803"/>
            <a:ext cx="1927834" cy="316112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智慧家庭 (物聯網)</a:t>
            </a: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F20FE5C4-6132-450A-8E73-C3D1BF1EF783}"/>
              </a:ext>
            </a:extLst>
          </p:cNvPr>
          <p:cNvSpPr/>
          <p:nvPr/>
        </p:nvSpPr>
        <p:spPr>
          <a:xfrm>
            <a:off x="9972945" y="2357243"/>
            <a:ext cx="1927834" cy="316112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社交聯繫與分享 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562D837-5777-48A2-9B6D-6C716A6502F8}"/>
              </a:ext>
            </a:extLst>
          </p:cNvPr>
          <p:cNvSpPr/>
          <p:nvPr/>
        </p:nvSpPr>
        <p:spPr>
          <a:xfrm>
            <a:off x="7697054" y="5977859"/>
            <a:ext cx="1927834" cy="316112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智慧家庭 (物聯網)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FC68DA72-C61E-4D94-98DB-D2BA1E5F5A25}"/>
              </a:ext>
            </a:extLst>
          </p:cNvPr>
          <p:cNvSpPr/>
          <p:nvPr/>
        </p:nvSpPr>
        <p:spPr>
          <a:xfrm>
            <a:off x="9864601" y="5970299"/>
            <a:ext cx="1927834" cy="316112"/>
          </a:xfrm>
          <a:prstGeom prst="roundRect">
            <a:avLst>
              <a:gd name="adj" fmla="val 50000"/>
            </a:avLst>
          </a:prstGeom>
          <a:solidFill>
            <a:srgbClr val="7A4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家庭娛樂</a:t>
            </a:r>
            <a:r>
              <a:rPr lang="en-US" altLang="zh-TW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zh-TW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01C1F7AE-D81A-4572-BCE6-CCE33B7BDCEE}"/>
              </a:ext>
            </a:extLst>
          </p:cNvPr>
          <p:cNvSpPr/>
          <p:nvPr/>
        </p:nvSpPr>
        <p:spPr>
          <a:xfrm>
            <a:off x="3374340" y="1842358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400" b="1" err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商用可以</a:t>
            </a:r>
            <a:r>
              <a:rPr lang="en-US" altLang="zh-TW" sz="2400" b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！</a:t>
            </a:r>
            <a:br>
              <a:rPr lang="en-US" altLang="zh-TW" sz="2400" b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400" b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    </a:t>
            </a:r>
            <a:r>
              <a:rPr lang="en-US" altLang="zh-TW" sz="2400" b="1" err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家用也可以</a:t>
            </a:r>
            <a:r>
              <a:rPr lang="en-US" altLang="zh-TW" sz="2400" b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！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321C6191-0A57-4A3B-8BA3-3BAB3398FE97}"/>
              </a:ext>
            </a:extLst>
          </p:cNvPr>
          <p:cNvSpPr/>
          <p:nvPr/>
        </p:nvSpPr>
        <p:spPr>
          <a:xfrm>
            <a:off x="9096402" y="1493003"/>
            <a:ext cx="22669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只能家用使用</a:t>
            </a:r>
            <a:r>
              <a:rPr lang="en-US" altLang="zh-TW" sz="2400" b="1">
                <a:solidFill>
                  <a:srgbClr val="7A4A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...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58A34FD3-9B28-4A14-9C62-EE73D3F22BEE}"/>
              </a:ext>
            </a:extLst>
          </p:cNvPr>
          <p:cNvSpPr/>
          <p:nvPr/>
        </p:nvSpPr>
        <p:spPr>
          <a:xfrm>
            <a:off x="3150453" y="6128355"/>
            <a:ext cx="4339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err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我能針對各式需求，客製化解決方案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！！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D0B81F8-7FFA-4E2F-A15C-3814AE8F126C}"/>
              </a:ext>
            </a:extLst>
          </p:cNvPr>
          <p:cNvSpPr/>
          <p:nvPr/>
        </p:nvSpPr>
        <p:spPr>
          <a:xfrm>
            <a:off x="3795426" y="3073261"/>
            <a:ext cx="23391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我能任意轉動</a:t>
            </a:r>
            <a:br>
              <a:rPr lang="en-US" altLang="zh-TW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</a:br>
            <a:r>
              <a:rPr lang="zh-TW" altLang="en-US" sz="2400" b="1"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也能自動追蹤唷</a:t>
            </a:r>
          </a:p>
        </p:txBody>
      </p:sp>
    </p:spTree>
    <p:extLst>
      <p:ext uri="{BB962C8B-B14F-4D97-AF65-F5344CB8AC3E}">
        <p14:creationId xmlns:p14="http://schemas.microsoft.com/office/powerpoint/2010/main" val="1050488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46;p16">
            <a:extLst>
              <a:ext uri="{FF2B5EF4-FFF2-40B4-BE49-F238E27FC236}">
                <a16:creationId xmlns:a16="http://schemas.microsoft.com/office/drawing/2014/main" id="{976E98DE-1B2A-43BC-BBE1-AE8507EACC0D}"/>
              </a:ext>
            </a:extLst>
          </p:cNvPr>
          <p:cNvSpPr txBox="1">
            <a:spLocks/>
          </p:cNvSpPr>
          <p:nvPr/>
        </p:nvSpPr>
        <p:spPr>
          <a:xfrm>
            <a:off x="1022138" y="1313096"/>
            <a:ext cx="10366418" cy="41516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800" b="0" kern="2200" spc="6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旅遊智慧機器人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E524F291-5857-4F95-A987-D12DF11A8EB8}"/>
              </a:ext>
            </a:extLst>
          </p:cNvPr>
          <p:cNvSpPr/>
          <p:nvPr/>
        </p:nvSpPr>
        <p:spPr>
          <a:xfrm>
            <a:off x="1743361" y="3764954"/>
            <a:ext cx="2031325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" altLang="zh-TW" sz="2400" b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語音命令功能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357852D-E474-4958-A358-8B9ED7227A13}"/>
              </a:ext>
            </a:extLst>
          </p:cNvPr>
          <p:cNvSpPr/>
          <p:nvPr/>
        </p:nvSpPr>
        <p:spPr>
          <a:xfrm>
            <a:off x="8804346" y="3764954"/>
            <a:ext cx="800219" cy="46166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400" b="1" err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服務</a:t>
            </a:r>
            <a:endParaRPr lang="en-US" altLang="zh-TW" sz="2400" b="1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2FC29A1F-9E43-4295-97F3-8E88ADBD7F75}"/>
              </a:ext>
            </a:extLst>
          </p:cNvPr>
          <p:cNvSpPr/>
          <p:nvPr/>
        </p:nvSpPr>
        <p:spPr>
          <a:xfrm>
            <a:off x="1177217" y="4578467"/>
            <a:ext cx="4049163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全球天氣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/ </a:t>
            </a: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廣播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43694C99-4831-4971-86C5-F285BADE2C27}"/>
              </a:ext>
            </a:extLst>
          </p:cNvPr>
          <p:cNvSpPr/>
          <p:nvPr/>
        </p:nvSpPr>
        <p:spPr>
          <a:xfrm>
            <a:off x="1177769" y="5577893"/>
            <a:ext cx="4049163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即時翻譯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31B494EC-7024-4A12-BCB4-0189A45DAC51}"/>
              </a:ext>
            </a:extLst>
          </p:cNvPr>
          <p:cNvSpPr/>
          <p:nvPr/>
        </p:nvSpPr>
        <p:spPr>
          <a:xfrm>
            <a:off x="8184208" y="4578467"/>
            <a:ext cx="4049163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真人客服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(</a:t>
            </a:r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AfoCS</a:t>
            </a:r>
            <a:r>
              <a:rPr lang="en-US" altLang="zh-TW" sz="2000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)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EAAD2A92-3634-4ED3-8D1E-3A3905CE0610}"/>
              </a:ext>
            </a:extLst>
          </p:cNvPr>
          <p:cNvSpPr/>
          <p:nvPr/>
        </p:nvSpPr>
        <p:spPr>
          <a:xfrm>
            <a:off x="8184208" y="5577893"/>
            <a:ext cx="4049163" cy="40011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語音助理聲音模組</a:t>
            </a: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CCBD16B-A56E-4B78-8CB6-E2547DBBF1C2}"/>
              </a:ext>
            </a:extLst>
          </p:cNvPr>
          <p:cNvSpPr/>
          <p:nvPr/>
        </p:nvSpPr>
        <p:spPr>
          <a:xfrm>
            <a:off x="1092260" y="1853306"/>
            <a:ext cx="1776796" cy="542391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err="1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一鍵回家</a:t>
            </a:r>
            <a:endParaRPr lang="en-US" altLang="zh-TW">
              <a:solidFill>
                <a:srgbClr val="4C7C8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D90F01A0-3CEA-4BFE-9DFA-05F464E065AB}"/>
              </a:ext>
            </a:extLst>
          </p:cNvPr>
          <p:cNvSpPr/>
          <p:nvPr/>
        </p:nvSpPr>
        <p:spPr>
          <a:xfrm>
            <a:off x="2300369" y="2601309"/>
            <a:ext cx="2019540" cy="727415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自動接聽</a:t>
            </a:r>
            <a:b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臉部追蹤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618C06C-ADBD-43AE-BF6B-DD3BD242B014}"/>
              </a:ext>
            </a:extLst>
          </p:cNvPr>
          <p:cNvSpPr/>
          <p:nvPr/>
        </p:nvSpPr>
        <p:spPr>
          <a:xfrm>
            <a:off x="7743059" y="1967675"/>
            <a:ext cx="1776796" cy="542391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四方視訊通話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F56B5156-8FD6-4F57-8EA4-0495EA722C70}"/>
              </a:ext>
            </a:extLst>
          </p:cNvPr>
          <p:cNvSpPr/>
          <p:nvPr/>
        </p:nvSpPr>
        <p:spPr>
          <a:xfrm>
            <a:off x="9681882" y="1967675"/>
            <a:ext cx="1776796" cy="542391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遠端桌面</a:t>
            </a: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EB09267B-9AB5-473C-8339-B373ADA5BAE4}"/>
              </a:ext>
            </a:extLst>
          </p:cNvPr>
          <p:cNvSpPr/>
          <p:nvPr/>
        </p:nvSpPr>
        <p:spPr>
          <a:xfrm>
            <a:off x="8634548" y="2748578"/>
            <a:ext cx="2714096" cy="635660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錄製影片、照片</a:t>
            </a:r>
            <a:b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雲端</a:t>
            </a:r>
            <a:r>
              <a:rPr lang="en-US" altLang="zh-TW">
                <a:solidFill>
                  <a:srgbClr val="4C7C8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,USB) </a:t>
            </a: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9915D79A-D744-4534-9F1E-5BED5AC2E3D0}"/>
              </a:ext>
            </a:extLst>
          </p:cNvPr>
          <p:cNvSpPr/>
          <p:nvPr/>
        </p:nvSpPr>
        <p:spPr>
          <a:xfrm>
            <a:off x="843356" y="3047371"/>
            <a:ext cx="1094727" cy="281353"/>
          </a:xfrm>
          <a:prstGeom prst="roundRect">
            <a:avLst>
              <a:gd name="adj" fmla="val 50000"/>
            </a:avLst>
          </a:prstGeom>
          <a:solidFill>
            <a:srgbClr val="B1D5D3"/>
          </a:solidFill>
          <a:ln w="19050">
            <a:solidFill>
              <a:srgbClr val="B1D5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4C7C8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27201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54FC98E7-4465-49B4-A831-ED8D70030A9D}"/>
              </a:ext>
            </a:extLst>
          </p:cNvPr>
          <p:cNvSpPr/>
          <p:nvPr/>
        </p:nvSpPr>
        <p:spPr>
          <a:xfrm>
            <a:off x="7241528" y="2552521"/>
            <a:ext cx="2868876" cy="4116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pc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旅</a:t>
            </a:r>
            <a:r>
              <a:rPr lang="zh-TW" altLang="en-US" spc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 </a:t>
            </a:r>
            <a:r>
              <a:rPr lang="en-US" altLang="zh-TW" spc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遊</a:t>
            </a:r>
            <a:r>
              <a:rPr lang="zh-TW" altLang="en-US" spc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  </a:t>
            </a:r>
            <a:r>
              <a:rPr lang="en-US" altLang="zh-TW" spc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篇</a:t>
            </a:r>
            <a:endParaRPr lang="zh-TW" altLang="en-US" spc="60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B921D2D-7CF6-4FD8-A2E3-560866040E2A}"/>
              </a:ext>
            </a:extLst>
          </p:cNvPr>
          <p:cNvSpPr txBox="1"/>
          <p:nvPr/>
        </p:nvSpPr>
        <p:spPr>
          <a:xfrm>
            <a:off x="6970675" y="3009258"/>
            <a:ext cx="3410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err="1"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案例研究</a:t>
            </a:r>
            <a:endParaRPr lang="zh-TW" altLang="en-US" sz="6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C51A40A-ED52-429A-B001-43ECD262105A}"/>
              </a:ext>
            </a:extLst>
          </p:cNvPr>
          <p:cNvSpPr/>
          <p:nvPr/>
        </p:nvSpPr>
        <p:spPr>
          <a:xfrm>
            <a:off x="6970675" y="112675"/>
            <a:ext cx="3850447" cy="2136489"/>
          </a:xfrm>
          <a:prstGeom prst="rect">
            <a:avLst/>
          </a:prstGeom>
          <a:solidFill>
            <a:srgbClr val="FEF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5BD2E9D2-9207-474C-8EE2-91025D2A3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1528" y="889171"/>
            <a:ext cx="2868876" cy="138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9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429</Words>
  <Application>Microsoft Office PowerPoint</Application>
  <PresentationFormat>寬螢幕</PresentationFormat>
  <Paragraphs>90</Paragraphs>
  <Slides>20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7" baseType="lpstr">
      <vt:lpstr>Microsoft JhengHei</vt:lpstr>
      <vt:lpstr>Microsoft JhengHei</vt:lpstr>
      <vt:lpstr>Arial</vt:lpstr>
      <vt:lpstr>Calibri</vt:lpstr>
      <vt:lpstr>Calibri Light</vt:lpstr>
      <vt:lpstr>Wingdings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QNAP_Copy Su</dc:creator>
  <cp:lastModifiedBy>QNAP_Copy Su</cp:lastModifiedBy>
  <cp:revision>1</cp:revision>
  <dcterms:created xsi:type="dcterms:W3CDTF">2019-07-08T06:45:27Z</dcterms:created>
  <dcterms:modified xsi:type="dcterms:W3CDTF">2019-07-10T05:22:44Z</dcterms:modified>
</cp:coreProperties>
</file>