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1329" r:id="rId3"/>
    <p:sldId id="276" r:id="rId4"/>
    <p:sldId id="1327" r:id="rId5"/>
    <p:sldId id="261" r:id="rId6"/>
    <p:sldId id="270" r:id="rId7"/>
    <p:sldId id="263" r:id="rId8"/>
    <p:sldId id="262" r:id="rId9"/>
    <p:sldId id="259" r:id="rId10"/>
    <p:sldId id="265" r:id="rId11"/>
    <p:sldId id="1325" r:id="rId12"/>
    <p:sldId id="264" r:id="rId13"/>
    <p:sldId id="266" r:id="rId14"/>
    <p:sldId id="268" r:id="rId15"/>
    <p:sldId id="269" r:id="rId16"/>
    <p:sldId id="1326" r:id="rId17"/>
    <p:sldId id="1328" r:id="rId18"/>
    <p:sldId id="272" r:id="rId19"/>
    <p:sldId id="1331" r:id="rId20"/>
    <p:sldId id="278" r:id="rId21"/>
    <p:sldId id="267" r:id="rId22"/>
    <p:sldId id="275" r:id="rId23"/>
    <p:sldId id="280" r:id="rId24"/>
    <p:sldId id="281" r:id="rId25"/>
    <p:sldId id="1332" r:id="rId26"/>
    <p:sldId id="260" r:id="rId27"/>
    <p:sldId id="1323" r:id="rId28"/>
    <p:sldId id="1324" r:id="rId29"/>
    <p:sldId id="258" r:id="rId30"/>
    <p:sldId id="1333" r:id="rId31"/>
    <p:sldId id="1330" r:id="rId3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Nina Ni" initials="QN" lastIdx="1" clrIdx="0">
    <p:extLst>
      <p:ext uri="{19B8F6BF-5375-455C-9EA6-DF929625EA0E}">
        <p15:presenceInfo xmlns:p15="http://schemas.microsoft.com/office/powerpoint/2012/main" userId="S::ninani@ieinet.onmicrosoft.com::048df3fa-268c-479e-b854-63ba9c8e19f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AFA"/>
    <a:srgbClr val="E6D7F5"/>
    <a:srgbClr val="DDC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A21929-D29C-D143-8DFA-3137D3B06521}" v="1467" dt="2019-07-10T07:49:39.750"/>
    <p1510:client id="{672CEF59-85C5-4650-AEF2-74E1D6BA8638}" v="1" dt="2019-07-11T05:52:47.3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C6BF35-57D0-6F43-B3BD-AFBCCA08CB0B}" type="datetimeFigureOut">
              <a:rPr kumimoji="1" lang="zh-TW" altLang="en-US" smtClean="0"/>
              <a:t>2019/7/11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2B9E50-EB6E-9C40-BB07-C5B31D41B95F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9574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B9E50-EB6E-9C40-BB07-C5B31D41B95F}" type="slidenum">
              <a:rPr kumimoji="1" lang="zh-TW" altLang="en-US" smtClean="0"/>
              <a:t>7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900531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570013131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570013131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1237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2B9E50-EB6E-9C40-BB07-C5B31D41B95F}" type="slidenum">
              <a:rPr kumimoji="1" lang="zh-TW" altLang="en-US" smtClean="0"/>
              <a:t>23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018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572312fc7e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572312fc7e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6576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3991928-6441-6949-8285-4D952ABFB5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0C07B2A-6E48-044C-B9DF-07EA46B88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E997AEC-0B64-4F95-B652-C1FC8D3431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5" y="0"/>
            <a:ext cx="12186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5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18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CCD203A-C973-4FD6-A838-D032548BA2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586DC1-042E-4340-B6C2-0AB7030B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94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843BE8-7542-EE4D-A211-314DF810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713"/>
            <a:ext cx="10515600" cy="4351338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46658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階段 的圖片&#10;&#10;描述是以高可信度產生">
            <a:extLst>
              <a:ext uri="{FF2B5EF4-FFF2-40B4-BE49-F238E27FC236}">
                <a16:creationId xmlns:a16="http://schemas.microsoft.com/office/drawing/2014/main" id="{1DF4A1CE-7EDC-46A2-A82F-ECD8E5084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586DC1-042E-4340-B6C2-0AB7030B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9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843BE8-7542-EE4D-A211-314DF810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144841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1DF4A1CE-7EDC-46A2-A82F-ECD8E5084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799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586DC1-042E-4340-B6C2-0AB7030B5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62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843BE8-7542-EE4D-A211-314DF8108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724822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個人 的圖片&#10;&#10;描述是以高可信度產生">
            <a:extLst>
              <a:ext uri="{FF2B5EF4-FFF2-40B4-BE49-F238E27FC236}">
                <a16:creationId xmlns:a16="http://schemas.microsoft.com/office/drawing/2014/main" id="{68623848-A363-4EE1-B283-3CED0A9A8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" y="0"/>
            <a:ext cx="12184416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DFA1C8F-36D9-5346-997D-4C2F1AEB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475366"/>
            <a:ext cx="6897007" cy="1229405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080188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8623848-A363-4EE1-B283-3CED0A9A8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" y="0"/>
            <a:ext cx="12180626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DFA1C8F-36D9-5346-997D-4C2F1AEB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475366"/>
            <a:ext cx="6897007" cy="1229405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002845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8623848-A363-4EE1-B283-3CED0A9A8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" y="0"/>
            <a:ext cx="12180626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DFA1C8F-36D9-5346-997D-4C2F1AEBC6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475366"/>
            <a:ext cx="6897007" cy="1229405"/>
          </a:xfr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89071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8623848-A363-4EE1-B283-3CED0A9A81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2" y="0"/>
            <a:ext cx="12184416" cy="6873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90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0D215A2-B4A1-3641-B1A2-20543EAF1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840937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035D2CB-E5C2-1547-AD67-D6FD2562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D1DE476-AE69-0042-BDDA-DD9D17C23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396047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60" r:id="rId4"/>
    <p:sldLayoutId id="2147483651" r:id="rId5"/>
    <p:sldLayoutId id="2147483657" r:id="rId6"/>
    <p:sldLayoutId id="2147483658" r:id="rId7"/>
    <p:sldLayoutId id="2147483656" r:id="rId8"/>
    <p:sldLayoutId id="2147483654" r:id="rId9"/>
    <p:sldLayoutId id="214748365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144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44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44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144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jpeg"/><Relationship Id="rId7" Type="http://schemas.openxmlformats.org/officeDocument/2006/relationships/image" Target="../media/image2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1.jpeg"/><Relationship Id="rId7" Type="http://schemas.openxmlformats.org/officeDocument/2006/relationships/image" Target="../media/image54.tiff"/><Relationship Id="rId12" Type="http://schemas.openxmlformats.org/officeDocument/2006/relationships/image" Target="../media/image26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tiff"/><Relationship Id="rId11" Type="http://schemas.openxmlformats.org/officeDocument/2006/relationships/image" Target="../media/image58.png"/><Relationship Id="rId5" Type="http://schemas.openxmlformats.org/officeDocument/2006/relationships/image" Target="../media/image52.tiff"/><Relationship Id="rId10" Type="http://schemas.openxmlformats.org/officeDocument/2006/relationships/image" Target="../media/image57.jpeg"/><Relationship Id="rId4" Type="http://schemas.openxmlformats.org/officeDocument/2006/relationships/image" Target="../media/image40.tiff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42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tiff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6.tiff"/><Relationship Id="rId7" Type="http://schemas.openxmlformats.org/officeDocument/2006/relationships/image" Target="../media/image54.tiff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67.tiff"/><Relationship Id="rId9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tiff"/><Relationship Id="rId13" Type="http://schemas.openxmlformats.org/officeDocument/2006/relationships/image" Target="../media/image89.png"/><Relationship Id="rId3" Type="http://schemas.openxmlformats.org/officeDocument/2006/relationships/image" Target="../media/image80.jpeg"/><Relationship Id="rId7" Type="http://schemas.openxmlformats.org/officeDocument/2006/relationships/image" Target="../media/image84.tiff"/><Relationship Id="rId12" Type="http://schemas.openxmlformats.org/officeDocument/2006/relationships/image" Target="../media/image88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tiff"/><Relationship Id="rId11" Type="http://schemas.openxmlformats.org/officeDocument/2006/relationships/image" Target="../media/image26.jpeg"/><Relationship Id="rId5" Type="http://schemas.openxmlformats.org/officeDocument/2006/relationships/image" Target="../media/image82.tiff"/><Relationship Id="rId10" Type="http://schemas.openxmlformats.org/officeDocument/2006/relationships/image" Target="../media/image87.png"/><Relationship Id="rId4" Type="http://schemas.openxmlformats.org/officeDocument/2006/relationships/image" Target="../media/image81.jpeg"/><Relationship Id="rId9" Type="http://schemas.openxmlformats.org/officeDocument/2006/relationships/image" Target="../media/image8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76.png"/><Relationship Id="rId4" Type="http://schemas.openxmlformats.org/officeDocument/2006/relationships/image" Target="../media/image93.png"/><Relationship Id="rId9" Type="http://schemas.openxmlformats.org/officeDocument/2006/relationships/image" Target="../media/image9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jpeg"/><Relationship Id="rId10" Type="http://schemas.openxmlformats.org/officeDocument/2006/relationships/image" Target="../media/image105.jpeg"/><Relationship Id="rId4" Type="http://schemas.openxmlformats.org/officeDocument/2006/relationships/image" Target="../media/image99.png"/><Relationship Id="rId9" Type="http://schemas.openxmlformats.org/officeDocument/2006/relationships/image" Target="../media/image10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6.svg"/><Relationship Id="rId9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24.tiff"/><Relationship Id="rId4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01.png"/><Relationship Id="rId7" Type="http://schemas.openxmlformats.org/officeDocument/2006/relationships/image" Target="../media/image7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78535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, 桌, 坐, 室內 的圖片&#10;&#10;描述是以非常高的可信度產生">
            <a:extLst>
              <a:ext uri="{FF2B5EF4-FFF2-40B4-BE49-F238E27FC236}">
                <a16:creationId xmlns:a16="http://schemas.microsoft.com/office/drawing/2014/main" id="{67F0753B-13FC-4AB0-A412-EAC4A656BF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6B41098-6BBF-F64B-9B2F-175C1D3A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579" y="1707787"/>
            <a:ext cx="5666772" cy="269059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b="1">
                <a:latin typeface="微軟正黑體"/>
                <a:ea typeface="微軟正黑體"/>
              </a:rPr>
              <a:t>Google</a:t>
            </a:r>
            <a:r>
              <a:rPr lang="zh-TW" altLang="en-US" b="1">
                <a:latin typeface="微軟正黑體"/>
                <a:ea typeface="微軟正黑體"/>
              </a:rPr>
              <a:t> </a:t>
            </a:r>
            <a:r>
              <a:rPr lang="zh-CN" altLang="en-US" b="1">
                <a:latin typeface="微軟正黑體"/>
                <a:ea typeface="微軟正黑體"/>
              </a:rPr>
              <a:t>文件檔</a:t>
            </a:r>
            <a:r>
              <a:rPr lang="zh-TW" altLang="en-US" b="1">
                <a:latin typeface="微軟正黑體"/>
                <a:ea typeface="微軟正黑體"/>
              </a:rPr>
              <a:t> </a:t>
            </a:r>
            <a:br>
              <a:rPr lang="zh-TW" altLang="en-US" b="1">
                <a:latin typeface="微軟正黑體"/>
                <a:ea typeface="微軟正黑體"/>
              </a:rPr>
            </a:br>
            <a:r>
              <a:rPr lang="zh-TW" altLang="en-US" b="1">
                <a:latin typeface="微軟正黑體"/>
                <a:ea typeface="微軟正黑體"/>
              </a:rPr>
              <a:t>開啟編輯與轉換格式備份</a:t>
            </a:r>
            <a:endParaRPr lang="zh-TW" altLang="en-US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3186699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B8112D2-627E-4DF1-B1F0-B1164EBF4D66}"/>
              </a:ext>
            </a:extLst>
          </p:cNvPr>
          <p:cNvSpPr/>
          <p:nvPr/>
        </p:nvSpPr>
        <p:spPr>
          <a:xfrm>
            <a:off x="7848604" y="3529970"/>
            <a:ext cx="3378896" cy="2026019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5C244B09-A0AA-864F-A072-D312DFCB0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>
                <a:solidFill>
                  <a:schemeClr val="bg1"/>
                </a:solidFill>
              </a:rPr>
              <a:t>剖析 </a:t>
            </a:r>
            <a:r>
              <a:rPr kumimoji="1" lang="en-US" altLang="zh-TW">
                <a:solidFill>
                  <a:schemeClr val="bg1"/>
                </a:solidFill>
              </a:rPr>
              <a:t>Google</a:t>
            </a:r>
            <a:r>
              <a:rPr kumimoji="1" lang="zh-TW" altLang="en-US">
                <a:solidFill>
                  <a:schemeClr val="bg1"/>
                </a:solidFill>
              </a:rPr>
              <a:t> </a:t>
            </a:r>
            <a:r>
              <a:rPr kumimoji="1" lang="zh-CN" altLang="en-US">
                <a:solidFill>
                  <a:schemeClr val="bg1"/>
                </a:solidFill>
              </a:rPr>
              <a:t>文件檔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2" name="內容版面配置區 1">
            <a:extLst>
              <a:ext uri="{FF2B5EF4-FFF2-40B4-BE49-F238E27FC236}">
                <a16:creationId xmlns:a16="http://schemas.microsoft.com/office/drawing/2014/main" id="{037C325B-0ABF-4E43-98C8-A7143EBB8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646331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TW"/>
              <a:t>Google </a:t>
            </a:r>
            <a:r>
              <a:rPr kumimoji="1" lang="zh-CN" altLang="en-US"/>
              <a:t>文件檔編輯很方便，但如果透過第三方應用程式開啟時，你會發現</a:t>
            </a:r>
            <a:r>
              <a:rPr kumimoji="1" lang="en-US" altLang="zh-CN"/>
              <a:t>…</a:t>
            </a:r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A0D1F5C-EE46-7340-AA4D-DE54B357E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3958"/>
          <a:stretch/>
        </p:blipFill>
        <p:spPr>
          <a:xfrm>
            <a:off x="2697841" y="2507332"/>
            <a:ext cx="2481943" cy="95250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CA905FC-809D-FF40-B936-54975A7DEA90}"/>
              </a:ext>
            </a:extLst>
          </p:cNvPr>
          <p:cNvSpPr txBox="1"/>
          <p:nvPr/>
        </p:nvSpPr>
        <p:spPr>
          <a:xfrm>
            <a:off x="2793998" y="3459832"/>
            <a:ext cx="7493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gdoc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8D9F071-B0ED-754F-B7B9-D500843601DC}"/>
              </a:ext>
            </a:extLst>
          </p:cNvPr>
          <p:cNvSpPr txBox="1"/>
          <p:nvPr/>
        </p:nvSpPr>
        <p:spPr>
          <a:xfrm>
            <a:off x="3543298" y="3459832"/>
            <a:ext cx="800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gsheet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0BB81247-73FD-AC49-9BE3-F0385139F059}"/>
              </a:ext>
            </a:extLst>
          </p:cNvPr>
          <p:cNvSpPr txBox="1"/>
          <p:nvPr/>
        </p:nvSpPr>
        <p:spPr>
          <a:xfrm>
            <a:off x="4394198" y="3459832"/>
            <a:ext cx="8255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TW" sz="16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gslides</a:t>
            </a:r>
            <a:endParaRPr kumimoji="1"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419DAF9-CB97-E841-B74D-495D9CA71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959089"/>
            <a:ext cx="6299200" cy="1193800"/>
          </a:xfrm>
          <a:prstGeom prst="rect">
            <a:avLst/>
          </a:prstGeom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BB2A19BD-9C32-FE4F-8D10-BB1B16C0D237}"/>
              </a:ext>
            </a:extLst>
          </p:cNvPr>
          <p:cNvSpPr txBox="1"/>
          <p:nvPr/>
        </p:nvSpPr>
        <p:spPr>
          <a:xfrm>
            <a:off x="4343398" y="4037652"/>
            <a:ext cx="149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檔案內容</a:t>
            </a:r>
            <a:b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其實是這樣</a:t>
            </a: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96AB25-6818-134A-9DBF-19F204EA53D2}"/>
              </a:ext>
            </a:extLst>
          </p:cNvPr>
          <p:cNvSpPr txBox="1"/>
          <p:nvPr/>
        </p:nvSpPr>
        <p:spPr>
          <a:xfrm>
            <a:off x="7848604" y="3776574"/>
            <a:ext cx="3378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用 </a:t>
            </a:r>
            <a:r>
              <a:rPr kumimoji="1" lang="en-US" altLang="zh-TW" sz="200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CacheMount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掛載後，要怎麼開啟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kumimoji="1" lang="zh-TW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文件檔？</a:t>
            </a:r>
            <a:endParaRPr kumimoji="1" lang="en-US" altLang="zh-CN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kumimoji="1" lang="en-US" altLang="zh-CN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kumimoji="1" lang="zh-CN" altLang="en-US" sz="2000">
                <a:latin typeface="微軟正黑體" panose="020B0604030504040204" pitchFamily="34" charset="-120"/>
                <a:ea typeface="微軟正黑體" panose="020B0604030504040204" pitchFamily="34" charset="-120"/>
              </a:rPr>
              <a:t>當我備份時，這些檔案要怎麼備份？</a:t>
            </a:r>
            <a:endParaRPr kumimoji="1" lang="zh-TW" altLang="en-US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向右箭號 4">
            <a:extLst>
              <a:ext uri="{FF2B5EF4-FFF2-40B4-BE49-F238E27FC236}">
                <a16:creationId xmlns:a16="http://schemas.microsoft.com/office/drawing/2014/main" id="{F339BC5D-C04D-4B3C-A522-7B9ACDE0FCF2}"/>
              </a:ext>
            </a:extLst>
          </p:cNvPr>
          <p:cNvSpPr/>
          <p:nvPr/>
        </p:nvSpPr>
        <p:spPr>
          <a:xfrm rot="5400000">
            <a:off x="3511550" y="4143822"/>
            <a:ext cx="952499" cy="469831"/>
          </a:xfrm>
          <a:prstGeom prst="rightArrow">
            <a:avLst>
              <a:gd name="adj1" fmla="val 50000"/>
              <a:gd name="adj2" fmla="val 71040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449B812E-FB8E-440C-AB2D-E83EC00A58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0113" y="2767798"/>
            <a:ext cx="850477" cy="85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7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AECAE290-78FB-4AA6-ACEB-94FE6994FA9E}"/>
              </a:ext>
            </a:extLst>
          </p:cNvPr>
          <p:cNvSpPr/>
          <p:nvPr/>
        </p:nvSpPr>
        <p:spPr>
          <a:xfrm rot="16200000">
            <a:off x="7464055" y="2112424"/>
            <a:ext cx="3532885" cy="4942703"/>
          </a:xfrm>
          <a:prstGeom prst="roundRect">
            <a:avLst>
              <a:gd name="adj" fmla="val 2713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6AB18280-EACB-4E47-B0AA-04409C87773B}"/>
              </a:ext>
            </a:extLst>
          </p:cNvPr>
          <p:cNvSpPr/>
          <p:nvPr/>
        </p:nvSpPr>
        <p:spPr>
          <a:xfrm rot="16200000">
            <a:off x="1858215" y="1576362"/>
            <a:ext cx="3532885" cy="6014835"/>
          </a:xfrm>
          <a:prstGeom prst="roundRect">
            <a:avLst>
              <a:gd name="adj" fmla="val 2713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6E628D0-70F6-C44F-BCE1-DA55CD5D2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Google</a:t>
            </a:r>
            <a:r>
              <a:rPr kumimoji="1" lang="zh-TW" altLang="en-US"/>
              <a:t> </a:t>
            </a:r>
            <a:r>
              <a:rPr kumimoji="1" lang="zh-CN" altLang="en-US"/>
              <a:t>文件檔直接讀取</a:t>
            </a:r>
            <a:endParaRPr kumimoji="1"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681059-A248-A347-A56F-3ECE57014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713"/>
            <a:ext cx="10515600" cy="1270679"/>
          </a:xfrm>
        </p:spPr>
        <p:txBody>
          <a:bodyPr/>
          <a:lstStyle/>
          <a:p>
            <a:r>
              <a:rPr kumimoji="1" lang="zh-TW" altLang="en-US"/>
              <a:t>以 </a:t>
            </a:r>
            <a:r>
              <a:rPr kumimoji="1" lang="en-US" altLang="zh-TW" err="1"/>
              <a:t>CacheMount</a:t>
            </a:r>
            <a:r>
              <a:rPr kumimoji="1" lang="zh-TW" altLang="en-US"/>
              <a:t> </a:t>
            </a:r>
            <a:r>
              <a:rPr kumimoji="1" lang="zh-CN" altLang="en-US"/>
              <a:t>掛載</a:t>
            </a:r>
            <a:r>
              <a:rPr kumimoji="1" lang="zh-TW" altLang="en-US"/>
              <a:t> </a:t>
            </a:r>
            <a:r>
              <a:rPr kumimoji="1" lang="en-US" altLang="zh-CN"/>
              <a:t>Google Drive</a:t>
            </a:r>
          </a:p>
          <a:p>
            <a:r>
              <a:rPr kumimoji="1" lang="zh-CN" altLang="en-US"/>
              <a:t>對</a:t>
            </a:r>
            <a:r>
              <a:rPr kumimoji="1" lang="zh-TW" altLang="en-US"/>
              <a:t> </a:t>
            </a:r>
            <a:r>
              <a:rPr kumimoji="1" lang="en-US" altLang="zh-CN"/>
              <a:t>*.</a:t>
            </a:r>
            <a:r>
              <a:rPr kumimoji="1" lang="en-US" altLang="zh-CN" err="1"/>
              <a:t>gdoc</a:t>
            </a:r>
            <a:r>
              <a:rPr kumimoji="1" lang="en-US" altLang="zh-CN"/>
              <a:t>, *.</a:t>
            </a:r>
            <a:r>
              <a:rPr kumimoji="1" lang="en-US" altLang="zh-CN" err="1"/>
              <a:t>gsheet</a:t>
            </a:r>
            <a:r>
              <a:rPr kumimoji="1" lang="zh-TW" altLang="en-US"/>
              <a:t> 及</a:t>
            </a:r>
            <a:r>
              <a:rPr kumimoji="1" lang="en-US" altLang="zh-CN"/>
              <a:t> *</a:t>
            </a:r>
            <a:r>
              <a:rPr kumimoji="1" lang="en-US" altLang="zh-CN" err="1"/>
              <a:t>gslides</a:t>
            </a:r>
            <a:r>
              <a:rPr kumimoji="1" lang="zh-TW" altLang="en-US"/>
              <a:t> 點兩下</a:t>
            </a:r>
            <a:r>
              <a:rPr kumimoji="1" lang="zh-CN" altLang="en-US"/>
              <a:t>開啟，即可以瀏覽器開啟</a:t>
            </a:r>
            <a:r>
              <a:rPr kumimoji="1" lang="zh-TW" altLang="en-US"/>
              <a:t> </a:t>
            </a:r>
            <a:r>
              <a:rPr kumimoji="1" lang="en-US" altLang="zh-CN"/>
              <a:t>Google</a:t>
            </a:r>
            <a:r>
              <a:rPr kumimoji="1" lang="zh-TW" altLang="en-US"/>
              <a:t> </a:t>
            </a:r>
            <a:r>
              <a:rPr kumimoji="1" lang="zh-CN" altLang="en-US"/>
              <a:t>文件</a:t>
            </a:r>
            <a:r>
              <a:rPr kumimoji="1" lang="zh-TW" altLang="en-US"/>
              <a:t>，</a:t>
            </a:r>
            <a:r>
              <a:rPr kumimoji="1" lang="zh-CN" altLang="en-US"/>
              <a:t>進行預覽與編輯</a:t>
            </a:r>
            <a:endParaRPr kumimoji="1"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CB77B54-DF07-9B49-B53E-CA56274443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120" y="2889416"/>
            <a:ext cx="4778112" cy="3399022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579BF07A-7C81-6B4E-9D27-AFF1D74B408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622" y="2889416"/>
            <a:ext cx="5878311" cy="339902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818E450-0E2B-8842-B26D-3DCCCDFB6CB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0173" y="4647258"/>
            <a:ext cx="355292" cy="428699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5CF26B5B-9B1E-4562-B936-75CE62CCD6F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63EE690-E5CD-486F-83AA-3BFAAF8EE1C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450" y="4725093"/>
            <a:ext cx="1753106" cy="110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096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 descr="一張含有 室內, 桌 的圖片&#10;&#10;描述是以高可信度產生">
            <a:extLst>
              <a:ext uri="{FF2B5EF4-FFF2-40B4-BE49-F238E27FC236}">
                <a16:creationId xmlns:a16="http://schemas.microsoft.com/office/drawing/2014/main" id="{59AF3263-4018-43EA-B9A4-8E0C76C87D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875"/>
          <a:stretch/>
        </p:blipFill>
        <p:spPr>
          <a:xfrm>
            <a:off x="6161343" y="864265"/>
            <a:ext cx="6030658" cy="4344371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A757C1CB-C273-46FC-9658-BD2B53ED5B27}"/>
              </a:ext>
            </a:extLst>
          </p:cNvPr>
          <p:cNvSpPr/>
          <p:nvPr/>
        </p:nvSpPr>
        <p:spPr>
          <a:xfrm>
            <a:off x="5613542" y="2790625"/>
            <a:ext cx="3809231" cy="1656638"/>
          </a:xfrm>
          <a:prstGeom prst="roundRect">
            <a:avLst>
              <a:gd name="adj" fmla="val 10729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35EBF201-7D9D-4D93-9086-AC2112B715D2}"/>
              </a:ext>
            </a:extLst>
          </p:cNvPr>
          <p:cNvSpPr/>
          <p:nvPr/>
        </p:nvSpPr>
        <p:spPr>
          <a:xfrm>
            <a:off x="5646537" y="2827694"/>
            <a:ext cx="3740678" cy="1584000"/>
          </a:xfrm>
          <a:prstGeom prst="roundRect">
            <a:avLst>
              <a:gd name="adj" fmla="val 107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B8DF87FC-891C-498E-932A-355EC5E917DF}"/>
              </a:ext>
            </a:extLst>
          </p:cNvPr>
          <p:cNvSpPr/>
          <p:nvPr/>
        </p:nvSpPr>
        <p:spPr>
          <a:xfrm>
            <a:off x="1057575" y="2794425"/>
            <a:ext cx="3809231" cy="1656638"/>
          </a:xfrm>
          <a:prstGeom prst="roundRect">
            <a:avLst>
              <a:gd name="adj" fmla="val 10729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73E9E0DC-BB1C-4D5B-A364-39771457BEAC}"/>
              </a:ext>
            </a:extLst>
          </p:cNvPr>
          <p:cNvSpPr/>
          <p:nvPr/>
        </p:nvSpPr>
        <p:spPr>
          <a:xfrm>
            <a:off x="1090570" y="2831494"/>
            <a:ext cx="3740678" cy="1584000"/>
          </a:xfrm>
          <a:prstGeom prst="roundRect">
            <a:avLst>
              <a:gd name="adj" fmla="val 107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2BECEB78-2D2C-B14F-B62B-42195B19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下載成 </a:t>
            </a:r>
            <a:r>
              <a:rPr lang="en-US" altLang="zh-CN"/>
              <a:t>Office </a:t>
            </a:r>
            <a:r>
              <a:rPr lang="zh-CN" altLang="en-US"/>
              <a:t>格式吧！</a:t>
            </a:r>
            <a:endParaRPr lang="zh-TW" altLang="en-US"/>
          </a:p>
        </p:txBody>
      </p:sp>
      <p:sp>
        <p:nvSpPr>
          <p:cNvPr id="8" name="內容版面配置區 7">
            <a:extLst>
              <a:ext uri="{FF2B5EF4-FFF2-40B4-BE49-F238E27FC236}">
                <a16:creationId xmlns:a16="http://schemas.microsoft.com/office/drawing/2014/main" id="{EA1DAA48-73F7-4D0D-8431-7C3906665D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9714"/>
            <a:ext cx="10515600" cy="1034486"/>
          </a:xfrm>
        </p:spPr>
        <p:txBody>
          <a:bodyPr/>
          <a:lstStyle/>
          <a:p>
            <a:pPr marL="0" indent="0">
              <a:buNone/>
            </a:pPr>
            <a:r>
              <a:rPr kumimoji="1" lang="zh-TW" altLang="en-US"/>
              <a:t>將檔案移出 </a:t>
            </a:r>
            <a:r>
              <a:rPr kumimoji="1" lang="en-US" altLang="zh-TW"/>
              <a:t>Google Drive </a:t>
            </a:r>
            <a:r>
              <a:rPr kumimoji="1" lang="zh-CN" altLang="en-US"/>
              <a:t>時，選擇下載為 </a:t>
            </a:r>
            <a:r>
              <a:rPr kumimoji="1" lang="en-US" altLang="zh-CN"/>
              <a:t>Microsoft Office </a:t>
            </a:r>
            <a:r>
              <a:rPr kumimoji="1" lang="zh-CN" altLang="en-US"/>
              <a:t>格式，以進行閱讀、編輯與備份。</a:t>
            </a:r>
            <a:endParaRPr kumimoji="1" lang="zh-TW" altLang="en-US"/>
          </a:p>
          <a:p>
            <a:pPr marL="0" indent="0">
              <a:buNone/>
            </a:pPr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8F60534-983E-EF4F-B760-36841987D0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958"/>
          <a:stretch/>
        </p:blipFill>
        <p:spPr>
          <a:xfrm>
            <a:off x="1636187" y="3042013"/>
            <a:ext cx="2481943" cy="9525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58D2671-8070-C049-929E-828DFDD45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623" y="3050913"/>
            <a:ext cx="819000" cy="936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7F3D22E8-9A10-3C49-BD99-7FC7E34391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3625" y="3042013"/>
            <a:ext cx="822656" cy="936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6378012-B080-DF4F-BFAC-16223F1644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6283" y="3042013"/>
            <a:ext cx="822656" cy="9360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A88109DF-5F5B-0E4E-A10C-8972B23E62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386" y="3062949"/>
            <a:ext cx="944686" cy="944686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CE783E06-4313-4C76-B153-FE7AE5FE6BD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2373" flipV="1">
            <a:off x="4483467" y="3319546"/>
            <a:ext cx="1303875" cy="821109"/>
          </a:xfrm>
          <a:prstGeom prst="rect">
            <a:avLst/>
          </a:prstGeom>
        </p:spPr>
      </p:pic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E09C2C10-C166-4980-B39E-D7A683B4DD9C}"/>
              </a:ext>
            </a:extLst>
          </p:cNvPr>
          <p:cNvSpPr/>
          <p:nvPr/>
        </p:nvSpPr>
        <p:spPr>
          <a:xfrm>
            <a:off x="3405193" y="4536508"/>
            <a:ext cx="3639203" cy="1764866"/>
          </a:xfrm>
          <a:prstGeom prst="roundRect">
            <a:avLst>
              <a:gd name="adj" fmla="val 3094"/>
            </a:avLst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2893FE9-FB85-874E-8BB5-A5614D24B66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137" y="4589369"/>
            <a:ext cx="3531255" cy="1656638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77AE9F11-6119-448C-AB7D-20920189768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  <p:sp>
        <p:nvSpPr>
          <p:cNvPr id="26" name="文字方塊 25">
            <a:extLst>
              <a:ext uri="{FF2B5EF4-FFF2-40B4-BE49-F238E27FC236}">
                <a16:creationId xmlns:a16="http://schemas.microsoft.com/office/drawing/2014/main" id="{1226870F-BB1F-D546-909D-4589248BC001}"/>
              </a:ext>
            </a:extLst>
          </p:cNvPr>
          <p:cNvSpPr txBox="1"/>
          <p:nvPr/>
        </p:nvSpPr>
        <p:spPr>
          <a:xfrm>
            <a:off x="6183651" y="4008797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.docx</a:t>
            </a:r>
            <a:endParaRPr kumimoji="1" lang="zh-TW" altLang="en-US" sz="1400"/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63A4E9E6-A182-9347-8DC3-0C3D2B2256F6}"/>
              </a:ext>
            </a:extLst>
          </p:cNvPr>
          <p:cNvSpPr txBox="1"/>
          <p:nvPr/>
        </p:nvSpPr>
        <p:spPr>
          <a:xfrm>
            <a:off x="8126819" y="4003382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.pptx</a:t>
            </a:r>
            <a:endParaRPr kumimoji="1" lang="zh-TW" altLang="en-US" sz="1100"/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3B24EAAC-3D74-5C4C-99E7-CA4FE7681E64}"/>
              </a:ext>
            </a:extLst>
          </p:cNvPr>
          <p:cNvSpPr txBox="1"/>
          <p:nvPr/>
        </p:nvSpPr>
        <p:spPr>
          <a:xfrm>
            <a:off x="7069475" y="4008797"/>
            <a:ext cx="94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.xlsx</a:t>
            </a:r>
            <a:endParaRPr kumimoji="1" lang="zh-TW" altLang="en-US" sz="1100"/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EEE85570-2007-A24B-8A76-0E99804A7F62}"/>
              </a:ext>
            </a:extLst>
          </p:cNvPr>
          <p:cNvSpPr txBox="1"/>
          <p:nvPr/>
        </p:nvSpPr>
        <p:spPr>
          <a:xfrm>
            <a:off x="1703884" y="3976604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</a:t>
            </a:r>
            <a:r>
              <a:rPr lang="en" altLang="zh-TW" sz="1400" err="1"/>
              <a:t>gdoc</a:t>
            </a:r>
            <a:endParaRPr kumimoji="1" lang="zh-TW" altLang="en-US" sz="1400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9898B315-E0EF-5240-9B7F-4FA186E824E7}"/>
              </a:ext>
            </a:extLst>
          </p:cNvPr>
          <p:cNvSpPr txBox="1"/>
          <p:nvPr/>
        </p:nvSpPr>
        <p:spPr>
          <a:xfrm>
            <a:off x="3269620" y="3971189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</a:t>
            </a:r>
            <a:r>
              <a:rPr lang="en" altLang="zh-TW" sz="1400" err="1"/>
              <a:t>gslides</a:t>
            </a:r>
            <a:endParaRPr kumimoji="1" lang="zh-TW" altLang="en-US" sz="1100"/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0BC9A421-821C-B94D-B3FE-01CAC5AB65F4}"/>
              </a:ext>
            </a:extLst>
          </p:cNvPr>
          <p:cNvSpPr txBox="1"/>
          <p:nvPr/>
        </p:nvSpPr>
        <p:spPr>
          <a:xfrm>
            <a:off x="2399775" y="3976604"/>
            <a:ext cx="94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</a:t>
            </a:r>
            <a:r>
              <a:rPr lang="en" altLang="zh-TW" sz="1400" err="1"/>
              <a:t>gsheet</a:t>
            </a:r>
            <a:endParaRPr kumimoji="1" lang="zh-TW" altLang="en-US" sz="110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67FAD7A8-2A9A-4B48-A99F-27B1FB9BE7A7}"/>
              </a:ext>
            </a:extLst>
          </p:cNvPr>
          <p:cNvSpPr/>
          <p:nvPr/>
        </p:nvSpPr>
        <p:spPr>
          <a:xfrm>
            <a:off x="9539416" y="4727171"/>
            <a:ext cx="2556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注意：若您選擇以 </a:t>
            </a:r>
            <a:r>
              <a:rPr lang="en" altLang="zh-TW" sz="1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Microsoft Office </a:t>
            </a:r>
            <a:r>
              <a:rPr lang="zh-TW" altLang="en-US" sz="120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檔案格式來下載檔案，移動檔案會使來源檔從來源位置中刪除。</a:t>
            </a:r>
            <a:endParaRPr lang="zh-TW" altLang="en-US" sz="12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1227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個人, 男人, 牆, 握住 的圖片&#10;&#10;描述是以非常高的可信度產生">
            <a:extLst>
              <a:ext uri="{FF2B5EF4-FFF2-40B4-BE49-F238E27FC236}">
                <a16:creationId xmlns:a16="http://schemas.microsoft.com/office/drawing/2014/main" id="{6F26F77A-5F9A-4C9D-9396-3463ABEA78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6B41098-6BBF-F64B-9B2F-175C1D3A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7089"/>
            <a:ext cx="6014013" cy="4704586"/>
          </a:xfrm>
        </p:spPr>
        <p:txBody>
          <a:bodyPr/>
          <a:lstStyle/>
          <a:p>
            <a:r>
              <a:rPr lang="en-US" altLang="zh-TW" b="1"/>
              <a:t>iWork </a:t>
            </a:r>
            <a:r>
              <a:rPr lang="zh-CN" altLang="en-US" b="1"/>
              <a:t>文件檔</a:t>
            </a:r>
            <a:br>
              <a:rPr lang="en-US" altLang="zh-TW" b="1"/>
            </a:br>
            <a:r>
              <a:rPr lang="zh-TW" altLang="en-US" b="1"/>
              <a:t>轉換格式後預覽及編輯</a:t>
            </a:r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10556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 descr="一張含有 個人, 室內, 牆, 男人 的圖片&#10;&#10;描述是以高可信度產生">
            <a:extLst>
              <a:ext uri="{FF2B5EF4-FFF2-40B4-BE49-F238E27FC236}">
                <a16:creationId xmlns:a16="http://schemas.microsoft.com/office/drawing/2014/main" id="{5AD59F22-56D8-4989-ABE0-9A4D6EF3F1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31"/>
          <a:stretch/>
        </p:blipFill>
        <p:spPr>
          <a:xfrm>
            <a:off x="-22140" y="-1"/>
            <a:ext cx="12221878" cy="649287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63176910-BEB6-41B6-8226-A83E856FA60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5830"/>
          <a:stretch/>
        </p:blipFill>
        <p:spPr>
          <a:xfrm>
            <a:off x="1" y="5886194"/>
            <a:ext cx="12199736" cy="97180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BECEB78-2D2C-B14F-B62B-42195B19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solidFill>
                  <a:schemeClr val="bg1"/>
                </a:solidFill>
              </a:rPr>
              <a:t>iWork </a:t>
            </a:r>
            <a:r>
              <a:rPr kumimoji="1" lang="zh-CN" altLang="en-US">
                <a:solidFill>
                  <a:schemeClr val="bg1"/>
                </a:solidFill>
              </a:rPr>
              <a:t>文件檔</a:t>
            </a:r>
            <a:r>
              <a:rPr kumimoji="1" lang="zh-TW" altLang="en-US">
                <a:solidFill>
                  <a:schemeClr val="bg1"/>
                </a:solidFill>
              </a:rPr>
              <a:t>只能在 </a:t>
            </a:r>
            <a:r>
              <a:rPr kumimoji="1" lang="en-US" altLang="zh-TW">
                <a:solidFill>
                  <a:schemeClr val="bg1"/>
                </a:solidFill>
              </a:rPr>
              <a:t>Apple </a:t>
            </a:r>
            <a:r>
              <a:rPr kumimoji="1" lang="zh-CN" altLang="en-US">
                <a:solidFill>
                  <a:schemeClr val="bg1"/>
                </a:solidFill>
              </a:rPr>
              <a:t>作業系統存取？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AEE2FC-B407-BA47-8E77-15F829156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6232" y="1922670"/>
            <a:ext cx="4777706" cy="3185442"/>
          </a:xfrm>
        </p:spPr>
        <p:txBody>
          <a:bodyPr>
            <a:normAutofit/>
          </a:bodyPr>
          <a:lstStyle/>
          <a:p>
            <a:r>
              <a:rPr kumimoji="1" lang="zh-TW" altLang="en-US">
                <a:solidFill>
                  <a:schemeClr val="bg1"/>
                </a:solidFill>
              </a:rPr>
              <a:t>備份到 </a:t>
            </a:r>
            <a:r>
              <a:rPr kumimoji="1" lang="en-US" altLang="zh-TW">
                <a:solidFill>
                  <a:schemeClr val="bg1"/>
                </a:solidFill>
              </a:rPr>
              <a:t>NAS </a:t>
            </a:r>
            <a:r>
              <a:rPr kumimoji="1" lang="zh-CN" altLang="en-US">
                <a:solidFill>
                  <a:schemeClr val="bg1"/>
                </a:solidFill>
              </a:rPr>
              <a:t>後要怎麼讓團隊可以編輯？</a:t>
            </a:r>
            <a:endParaRPr kumimoji="1" lang="en-US" altLang="zh-CN">
              <a:solidFill>
                <a:schemeClr val="bg1"/>
              </a:solidFill>
            </a:endParaRPr>
          </a:p>
          <a:p>
            <a:r>
              <a:rPr kumimoji="1" lang="zh-CN" altLang="en-US">
                <a:solidFill>
                  <a:schemeClr val="bg1"/>
                </a:solidFill>
              </a:rPr>
              <a:t>備份的 </a:t>
            </a:r>
            <a:r>
              <a:rPr kumimoji="1" lang="en-US" altLang="zh-CN">
                <a:solidFill>
                  <a:schemeClr val="bg1"/>
                </a:solidFill>
              </a:rPr>
              <a:t>iWork </a:t>
            </a:r>
            <a:r>
              <a:rPr kumimoji="1" lang="zh-CN" altLang="en-US">
                <a:solidFill>
                  <a:schemeClr val="bg1"/>
                </a:solidFill>
              </a:rPr>
              <a:t>檔案分享給</a:t>
            </a:r>
            <a:r>
              <a:rPr kumimoji="1" lang="en-US" altLang="zh-CN">
                <a:solidFill>
                  <a:schemeClr val="bg1"/>
                </a:solidFill>
              </a:rPr>
              <a:t> Windows </a:t>
            </a:r>
            <a:r>
              <a:rPr kumimoji="1" lang="zh-CN" altLang="en-US">
                <a:solidFill>
                  <a:schemeClr val="bg1"/>
                </a:solidFill>
              </a:rPr>
              <a:t>使用者，要怎麼讀取？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pic>
        <p:nvPicPr>
          <p:cNvPr id="23" name="圖片 22" descr="一張含有 電子用品, 室內 的圖片&#10;&#10;描述是以高可信度產生">
            <a:extLst>
              <a:ext uri="{FF2B5EF4-FFF2-40B4-BE49-F238E27FC236}">
                <a16:creationId xmlns:a16="http://schemas.microsoft.com/office/drawing/2014/main" id="{379198E8-356B-4D53-80DF-44D441FB39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8258" y="3341420"/>
            <a:ext cx="3101613" cy="1938853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DE803A49-E5A4-8D4E-927C-A446D81CAA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814" y="1922670"/>
            <a:ext cx="3416300" cy="3416300"/>
          </a:xfrm>
          <a:prstGeom prst="rect">
            <a:avLst/>
          </a:prstGeom>
        </p:spPr>
      </p:pic>
      <p:pic>
        <p:nvPicPr>
          <p:cNvPr id="19" name="圖片 18" descr="一張含有 文字 的圖片&#10;&#10;描述是以高可信度產生">
            <a:extLst>
              <a:ext uri="{FF2B5EF4-FFF2-40B4-BE49-F238E27FC236}">
                <a16:creationId xmlns:a16="http://schemas.microsoft.com/office/drawing/2014/main" id="{87F73A25-0AB3-495A-8A51-95DD79633B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6384"/>
          <a:stretch/>
        </p:blipFill>
        <p:spPr>
          <a:xfrm>
            <a:off x="676180" y="3067258"/>
            <a:ext cx="2866368" cy="960515"/>
          </a:xfrm>
          <a:prstGeom prst="rect">
            <a:avLst/>
          </a:prstGeom>
        </p:spPr>
      </p:pic>
      <p:sp>
        <p:nvSpPr>
          <p:cNvPr id="26" name="向右箭號 4">
            <a:extLst>
              <a:ext uri="{FF2B5EF4-FFF2-40B4-BE49-F238E27FC236}">
                <a16:creationId xmlns:a16="http://schemas.microsoft.com/office/drawing/2014/main" id="{3E68B5AF-92CB-4258-93EC-FC266EEF6FDB}"/>
              </a:ext>
            </a:extLst>
          </p:cNvPr>
          <p:cNvSpPr/>
          <p:nvPr/>
        </p:nvSpPr>
        <p:spPr>
          <a:xfrm>
            <a:off x="3595150" y="3909096"/>
            <a:ext cx="952499" cy="469831"/>
          </a:xfrm>
          <a:prstGeom prst="rightArrow">
            <a:avLst>
              <a:gd name="adj1" fmla="val 50000"/>
              <a:gd name="adj2" fmla="val 71040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0280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90D760-4EBD-7B47-9ECA-63E71F399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CN" altLang="en-US">
                <a:solidFill>
                  <a:schemeClr val="bg1"/>
                </a:solidFill>
              </a:rPr>
              <a:t>轉換成 </a:t>
            </a:r>
            <a:r>
              <a:rPr kumimoji="1" lang="en-US" altLang="zh-CN">
                <a:solidFill>
                  <a:schemeClr val="bg1"/>
                </a:solidFill>
              </a:rPr>
              <a:t>Office </a:t>
            </a:r>
            <a:r>
              <a:rPr kumimoji="1" lang="zh-CN" altLang="en-US">
                <a:solidFill>
                  <a:schemeClr val="bg1"/>
                </a:solidFill>
              </a:rPr>
              <a:t>格式吧！</a:t>
            </a:r>
            <a:endParaRPr kumimoji="1" lang="zh-TW" altLang="en-US">
              <a:solidFill>
                <a:schemeClr val="bg1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F50E2CB-262A-4DA6-8A3A-E13BF17A3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6240" y="3311610"/>
            <a:ext cx="4310449" cy="2631990"/>
          </a:xfrm>
        </p:spPr>
        <p:txBody>
          <a:bodyPr/>
          <a:lstStyle/>
          <a:p>
            <a:pPr marL="0" indent="0">
              <a:buNone/>
            </a:pPr>
            <a:r>
              <a:rPr kumimoji="1" lang="en-US" altLang="zh-TW"/>
              <a:t>File Station </a:t>
            </a:r>
            <a:r>
              <a:rPr kumimoji="1" lang="zh-CN" altLang="en-US"/>
              <a:t>整合</a:t>
            </a:r>
            <a:r>
              <a:rPr kumimoji="1" lang="en-US" altLang="zh-CN" err="1"/>
              <a:t>CloudConvert</a:t>
            </a:r>
            <a:r>
              <a:rPr kumimoji="1" lang="zh-CN" altLang="en-US"/>
              <a:t>，讓你的 </a:t>
            </a:r>
            <a:r>
              <a:rPr kumimoji="1" lang="en-US" altLang="zh-CN"/>
              <a:t>iWork </a:t>
            </a:r>
            <a:r>
              <a:rPr kumimoji="1" lang="zh-CN" altLang="en-US"/>
              <a:t>檔案輕鬆轉換成 </a:t>
            </a:r>
            <a:r>
              <a:rPr kumimoji="1" lang="en-US" altLang="zh-CN"/>
              <a:t>Office </a:t>
            </a:r>
            <a:r>
              <a:rPr kumimoji="1" lang="zh-CN" altLang="en-US"/>
              <a:t>格式，閱讀、編輯、分享超方便</a:t>
            </a:r>
            <a:endParaRPr kumimoji="1" lang="zh-TW" altLang="en-US"/>
          </a:p>
          <a:p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38EAE13-4778-9C4C-A8E8-4BB0436366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6472" y="2617113"/>
            <a:ext cx="934682" cy="934682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5B0B162-BE0E-8748-85E7-26A7D693D3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7784" y="2617835"/>
            <a:ext cx="934683" cy="934683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0A027DC-D858-254D-AF8C-66A242D338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88" r="17730"/>
          <a:stretch/>
        </p:blipFill>
        <p:spPr>
          <a:xfrm>
            <a:off x="3347328" y="2621409"/>
            <a:ext cx="1006477" cy="97551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00702CE9-8016-7F45-ABDE-165E280398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5954" y="4211570"/>
            <a:ext cx="819000" cy="936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77F818DC-64F0-2547-A943-5DA13BE44D2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1149" y="4202670"/>
            <a:ext cx="822656" cy="936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054319AC-89AC-F448-996D-DDDCF39A73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9958" y="4202670"/>
            <a:ext cx="822656" cy="936000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9DB02D70-63E3-6843-B23A-1586F9A002DF}"/>
              </a:ext>
            </a:extLst>
          </p:cNvPr>
          <p:cNvSpPr txBox="1"/>
          <p:nvPr/>
        </p:nvSpPr>
        <p:spPr>
          <a:xfrm>
            <a:off x="1525382" y="3596926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.pages</a:t>
            </a:r>
            <a:endParaRPr kumimoji="1" lang="zh-TW" altLang="en-US" sz="140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4037325B-61DF-7A4E-8000-413610DECBEE}"/>
              </a:ext>
            </a:extLst>
          </p:cNvPr>
          <p:cNvSpPr txBox="1"/>
          <p:nvPr/>
        </p:nvSpPr>
        <p:spPr>
          <a:xfrm>
            <a:off x="2490582" y="3596926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.key</a:t>
            </a:r>
            <a:endParaRPr kumimoji="1" lang="zh-TW" altLang="en-US" sz="1100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ECE3937F-2946-6D4E-A340-C566F582D168}"/>
              </a:ext>
            </a:extLst>
          </p:cNvPr>
          <p:cNvSpPr txBox="1"/>
          <p:nvPr/>
        </p:nvSpPr>
        <p:spPr>
          <a:xfrm>
            <a:off x="3430382" y="3596926"/>
            <a:ext cx="94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.numbers</a:t>
            </a:r>
            <a:endParaRPr kumimoji="1" lang="zh-TW" altLang="en-US" sz="1100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B5095A54-709C-B04C-9EEF-F38725FCB1DC}"/>
              </a:ext>
            </a:extLst>
          </p:cNvPr>
          <p:cNvSpPr txBox="1"/>
          <p:nvPr/>
        </p:nvSpPr>
        <p:spPr>
          <a:xfrm>
            <a:off x="1500668" y="5260626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.docx</a:t>
            </a:r>
            <a:endParaRPr kumimoji="1" lang="zh-TW" altLang="en-US" sz="1400"/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EBD892F-DDA5-D840-A016-6CDDE2BE93BF}"/>
              </a:ext>
            </a:extLst>
          </p:cNvPr>
          <p:cNvSpPr txBox="1"/>
          <p:nvPr/>
        </p:nvSpPr>
        <p:spPr>
          <a:xfrm>
            <a:off x="2528328" y="5260626"/>
            <a:ext cx="819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.pptx</a:t>
            </a:r>
            <a:endParaRPr kumimoji="1" lang="zh-TW" altLang="en-US" sz="1100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B76BE52D-3157-3545-B253-E8032FA7A561}"/>
              </a:ext>
            </a:extLst>
          </p:cNvPr>
          <p:cNvSpPr txBox="1"/>
          <p:nvPr/>
        </p:nvSpPr>
        <p:spPr>
          <a:xfrm>
            <a:off x="3518792" y="5260626"/>
            <a:ext cx="947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zh-TW" sz="1400"/>
              <a:t>.xlsx</a:t>
            </a:r>
            <a:endParaRPr kumimoji="1" lang="zh-TW" altLang="en-US" sz="1100"/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D6060B0B-5456-4587-A972-4958F3E6835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3750" y="3311610"/>
            <a:ext cx="2116808" cy="1339542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7EFD43FF-F923-4975-93AA-40A506C8A95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592361" flipV="1">
            <a:off x="4028695" y="3415968"/>
            <a:ext cx="1504383" cy="94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90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30105FB4-D944-4240-9118-5AE83378EDFD}"/>
              </a:ext>
            </a:extLst>
          </p:cNvPr>
          <p:cNvSpPr/>
          <p:nvPr/>
        </p:nvSpPr>
        <p:spPr>
          <a:xfrm>
            <a:off x="838200" y="1423581"/>
            <a:ext cx="4814810" cy="2987782"/>
          </a:xfrm>
          <a:prstGeom prst="roundRect">
            <a:avLst>
              <a:gd name="adj" fmla="val 8809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6CB8CD3B-3F0E-40C3-8398-88E00502B983}"/>
              </a:ext>
            </a:extLst>
          </p:cNvPr>
          <p:cNvSpPr/>
          <p:nvPr/>
        </p:nvSpPr>
        <p:spPr>
          <a:xfrm>
            <a:off x="6509952" y="1423581"/>
            <a:ext cx="4668169" cy="2987782"/>
          </a:xfrm>
          <a:prstGeom prst="roundRect">
            <a:avLst>
              <a:gd name="adj" fmla="val 8809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A6FF55D6-9015-4E1E-965E-F3BC30994712}"/>
              </a:ext>
            </a:extLst>
          </p:cNvPr>
          <p:cNvSpPr/>
          <p:nvPr/>
        </p:nvSpPr>
        <p:spPr>
          <a:xfrm>
            <a:off x="838200" y="4035264"/>
            <a:ext cx="4814810" cy="2357587"/>
          </a:xfrm>
          <a:prstGeom prst="roundRect">
            <a:avLst>
              <a:gd name="adj" fmla="val 8809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259597C-A202-4757-8D5F-3BC84537ACF2}"/>
              </a:ext>
            </a:extLst>
          </p:cNvPr>
          <p:cNvSpPr/>
          <p:nvPr/>
        </p:nvSpPr>
        <p:spPr>
          <a:xfrm>
            <a:off x="6509952" y="4035264"/>
            <a:ext cx="4668169" cy="2357587"/>
          </a:xfrm>
          <a:prstGeom prst="roundRect">
            <a:avLst>
              <a:gd name="adj" fmla="val 8809"/>
            </a:avLst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E7A667B-1819-CA42-B3BC-6C7FA3426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認證 </a:t>
            </a:r>
            <a:r>
              <a:rPr kumimoji="1" lang="en-US" altLang="zh-TW" err="1"/>
              <a:t>CloudConvert</a:t>
            </a:r>
            <a:r>
              <a:rPr kumimoji="1" lang="en-US" altLang="zh-TW"/>
              <a:t> </a:t>
            </a:r>
            <a:r>
              <a:rPr kumimoji="1" lang="zh-CN" altLang="en-US"/>
              <a:t>帳號，開始轉換</a:t>
            </a:r>
            <a:endParaRPr kumimoji="1"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C0637A3E-3381-C04E-AD33-D28C4DD463DE}"/>
              </a:ext>
            </a:extLst>
          </p:cNvPr>
          <p:cNvSpPr txBox="1"/>
          <p:nvPr/>
        </p:nvSpPr>
        <p:spPr>
          <a:xfrm>
            <a:off x="1456869" y="1475283"/>
            <a:ext cx="463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取得您在 </a:t>
            </a:r>
            <a:r>
              <a:rPr kumimoji="1" lang="en-US" altLang="zh-CN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CloudConvert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帳號的 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API key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620557A1-C7EA-2C4C-AC78-EEC0363BD7EC}"/>
              </a:ext>
            </a:extLst>
          </p:cNvPr>
          <p:cNvSpPr txBox="1"/>
          <p:nvPr/>
        </p:nvSpPr>
        <p:spPr>
          <a:xfrm>
            <a:off x="7242240" y="1475283"/>
            <a:ext cx="404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進行認證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494324C-8ACA-1D42-9D60-643902EE60AC}"/>
              </a:ext>
            </a:extLst>
          </p:cNvPr>
          <p:cNvSpPr txBox="1"/>
          <p:nvPr/>
        </p:nvSpPr>
        <p:spPr>
          <a:xfrm>
            <a:off x="1493940" y="4116632"/>
            <a:ext cx="404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開始轉換 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iWork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B211FE8-0578-8A41-8E3F-FF43AADCA4B4}"/>
              </a:ext>
            </a:extLst>
          </p:cNvPr>
          <p:cNvSpPr txBox="1"/>
          <p:nvPr/>
        </p:nvSpPr>
        <p:spPr>
          <a:xfrm>
            <a:off x="7279311" y="4121315"/>
            <a:ext cx="4042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 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Office Online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開啟編輯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01C489D-515A-1148-9057-4B4A370971B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32" t="17471" r="10417" b="27945"/>
          <a:stretch/>
        </p:blipFill>
        <p:spPr>
          <a:xfrm>
            <a:off x="7023812" y="4534330"/>
            <a:ext cx="3496753" cy="1676592"/>
          </a:xfrm>
          <a:prstGeom prst="rect">
            <a:avLst/>
          </a:prstGeom>
          <a:ln>
            <a:noFill/>
          </a:ln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69DE0DE4-0111-E048-8C37-E88CA4C8CC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812" y="1922702"/>
            <a:ext cx="3447937" cy="2083728"/>
          </a:xfrm>
          <a:prstGeom prst="rect">
            <a:avLst/>
          </a:prstGeom>
          <a:ln>
            <a:noFill/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ADFAB403-27DF-45E4-B0FA-4AF8AB683F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96" y="1287056"/>
            <a:ext cx="1206600" cy="935146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C43E7736-CCC9-49B8-8C46-44D9A38BE4EF}"/>
              </a:ext>
            </a:extLst>
          </p:cNvPr>
          <p:cNvSpPr txBox="1"/>
          <p:nvPr/>
        </p:nvSpPr>
        <p:spPr>
          <a:xfrm>
            <a:off x="826261" y="1298883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1</a:t>
            </a:r>
            <a:endParaRPr lang="zh-TW" altLang="en-US" sz="3200">
              <a:solidFill>
                <a:schemeClr val="bg1"/>
              </a:solidFill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6C954AC2-5726-4755-BF29-F8E036ABC2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61" y="1287056"/>
            <a:ext cx="1206600" cy="935146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DFDD2361-8508-4A99-9768-80D5C5108469}"/>
              </a:ext>
            </a:extLst>
          </p:cNvPr>
          <p:cNvSpPr txBox="1"/>
          <p:nvPr/>
        </p:nvSpPr>
        <p:spPr>
          <a:xfrm>
            <a:off x="6522726" y="1298883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2</a:t>
            </a:r>
            <a:endParaRPr lang="zh-TW" altLang="en-US" sz="3200">
              <a:solidFill>
                <a:schemeClr val="bg1"/>
              </a:solidFill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827EBC0-12D5-4043-9A9B-9433FF4DFCE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796" y="3948166"/>
            <a:ext cx="1206600" cy="935146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A4E4DCBA-46D4-4889-BCF5-1689B98141DD}"/>
              </a:ext>
            </a:extLst>
          </p:cNvPr>
          <p:cNvSpPr txBox="1"/>
          <p:nvPr/>
        </p:nvSpPr>
        <p:spPr>
          <a:xfrm>
            <a:off x="826261" y="3959993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3</a:t>
            </a:r>
            <a:endParaRPr lang="zh-TW" altLang="en-US" sz="3200">
              <a:solidFill>
                <a:schemeClr val="bg1"/>
              </a:solidFill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155CB860-5322-4774-81A3-5BFC995F00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6261" y="3948166"/>
            <a:ext cx="1206600" cy="935146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989A89D3-D76D-45C9-B780-E3583B9E3DB7}"/>
              </a:ext>
            </a:extLst>
          </p:cNvPr>
          <p:cNvSpPr txBox="1"/>
          <p:nvPr/>
        </p:nvSpPr>
        <p:spPr>
          <a:xfrm>
            <a:off x="6522726" y="3959993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4</a:t>
            </a:r>
            <a:endParaRPr lang="zh-TW" altLang="en-US" sz="3200">
              <a:solidFill>
                <a:schemeClr val="bg1"/>
              </a:solidFill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394B8E4-5151-4B40-946F-252526102B8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79" y="1879502"/>
            <a:ext cx="4495392" cy="1869137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9220495-2777-0449-8AEA-00AEF8BDC10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470" y="4524996"/>
            <a:ext cx="3324393" cy="161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123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橢圓 21">
            <a:extLst>
              <a:ext uri="{FF2B5EF4-FFF2-40B4-BE49-F238E27FC236}">
                <a16:creationId xmlns:a16="http://schemas.microsoft.com/office/drawing/2014/main" id="{E967D33C-93C2-4939-9B7C-EE45A25FC673}"/>
              </a:ext>
            </a:extLst>
          </p:cNvPr>
          <p:cNvSpPr/>
          <p:nvPr/>
        </p:nvSpPr>
        <p:spPr>
          <a:xfrm rot="20148603">
            <a:off x="6404910" y="1796317"/>
            <a:ext cx="1950222" cy="1950222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01A588CE-4AB0-48D3-B218-6BE5DC908228}"/>
              </a:ext>
            </a:extLst>
          </p:cNvPr>
          <p:cNvSpPr/>
          <p:nvPr/>
        </p:nvSpPr>
        <p:spPr>
          <a:xfrm>
            <a:off x="6447042" y="183844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67C2BD6B-B024-4646-8B99-5920012AF377}"/>
              </a:ext>
            </a:extLst>
          </p:cNvPr>
          <p:cNvSpPr/>
          <p:nvPr/>
        </p:nvSpPr>
        <p:spPr>
          <a:xfrm rot="20148603">
            <a:off x="3636996" y="1796317"/>
            <a:ext cx="1950222" cy="1950222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68A36762-A8D0-4D35-A3E6-596A3D18ABAC}"/>
              </a:ext>
            </a:extLst>
          </p:cNvPr>
          <p:cNvSpPr/>
          <p:nvPr/>
        </p:nvSpPr>
        <p:spPr>
          <a:xfrm>
            <a:off x="3679128" y="183844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橢圓 2">
            <a:extLst>
              <a:ext uri="{FF2B5EF4-FFF2-40B4-BE49-F238E27FC236}">
                <a16:creationId xmlns:a16="http://schemas.microsoft.com/office/drawing/2014/main" id="{B3D2B1E0-EC70-44C7-8E9C-24448662829B}"/>
              </a:ext>
            </a:extLst>
          </p:cNvPr>
          <p:cNvSpPr/>
          <p:nvPr/>
        </p:nvSpPr>
        <p:spPr>
          <a:xfrm rot="20148603">
            <a:off x="1412780" y="1796317"/>
            <a:ext cx="1950222" cy="1950222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34B98381-B884-4E56-BD13-31E1A634E957}"/>
              </a:ext>
            </a:extLst>
          </p:cNvPr>
          <p:cNvSpPr/>
          <p:nvPr/>
        </p:nvSpPr>
        <p:spPr>
          <a:xfrm>
            <a:off x="1454912" y="1838449"/>
            <a:ext cx="1865959" cy="186595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: 圓角 1">
            <a:extLst>
              <a:ext uri="{FF2B5EF4-FFF2-40B4-BE49-F238E27FC236}">
                <a16:creationId xmlns:a16="http://schemas.microsoft.com/office/drawing/2014/main" id="{F194EC2C-205E-4412-84D2-0D9D6C25269B}"/>
              </a:ext>
            </a:extLst>
          </p:cNvPr>
          <p:cNvSpPr/>
          <p:nvPr/>
        </p:nvSpPr>
        <p:spPr>
          <a:xfrm>
            <a:off x="9368412" y="4436076"/>
            <a:ext cx="2728853" cy="886132"/>
          </a:xfrm>
          <a:prstGeom prst="roundRect">
            <a:avLst>
              <a:gd name="adj" fmla="val 11089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5E0B9191-B751-6E4E-8B4E-6EBCA062D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     三種文件預覽編輯方式任你選</a:t>
            </a: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4A69A1C1-6FF0-C24F-84E7-DB305EC70C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0811970"/>
              </p:ext>
            </p:extLst>
          </p:nvPr>
        </p:nvGraphicFramePr>
        <p:xfrm>
          <a:off x="278285" y="2963516"/>
          <a:ext cx="8803932" cy="2877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5183">
                  <a:extLst>
                    <a:ext uri="{9D8B030D-6E8A-4147-A177-3AD203B41FA5}">
                      <a16:colId xmlns:a16="http://schemas.microsoft.com/office/drawing/2014/main" val="3133364649"/>
                    </a:ext>
                  </a:extLst>
                </a:gridCol>
                <a:gridCol w="2181138">
                  <a:extLst>
                    <a:ext uri="{9D8B030D-6E8A-4147-A177-3AD203B41FA5}">
                      <a16:colId xmlns:a16="http://schemas.microsoft.com/office/drawing/2014/main" val="2614222353"/>
                    </a:ext>
                  </a:extLst>
                </a:gridCol>
                <a:gridCol w="2248259">
                  <a:extLst>
                    <a:ext uri="{9D8B030D-6E8A-4147-A177-3AD203B41FA5}">
                      <a16:colId xmlns:a16="http://schemas.microsoft.com/office/drawing/2014/main" val="940691484"/>
                    </a:ext>
                  </a:extLst>
                </a:gridCol>
                <a:gridCol w="3349352">
                  <a:extLst>
                    <a:ext uri="{9D8B030D-6E8A-4147-A177-3AD203B41FA5}">
                      <a16:colId xmlns:a16="http://schemas.microsoft.com/office/drawing/2014/main" val="107505992"/>
                    </a:ext>
                  </a:extLst>
                </a:gridCol>
              </a:tblGrid>
              <a:tr h="652643">
                <a:tc>
                  <a:txBody>
                    <a:bodyPr/>
                    <a:lstStyle/>
                    <a:p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>
                          <a:latin typeface="微軟正黑體"/>
                          <a:ea typeface="微軟正黑體"/>
                        </a:rPr>
                        <a:t>以 </a:t>
                      </a:r>
                      <a:r>
                        <a:rPr lang="en-US" altLang="zh-CN" sz="1600">
                          <a:latin typeface="微軟正黑體"/>
                          <a:ea typeface="微軟正黑體"/>
                        </a:rPr>
                        <a:t>Office Online </a:t>
                      </a:r>
                      <a:r>
                        <a:rPr lang="zh-CN" altLang="en-US" sz="1600">
                          <a:latin typeface="微軟正黑體"/>
                          <a:ea typeface="微軟正黑體"/>
                        </a:rPr>
                        <a:t>編輯</a:t>
                      </a:r>
                      <a:endParaRPr lang="en-US" altLang="zh-CN" sz="16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微軟正黑體"/>
                          <a:ea typeface="微軟正黑體"/>
                        </a:rPr>
                        <a:t>在 </a:t>
                      </a: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Google Docs </a:t>
                      </a:r>
                      <a:r>
                        <a:rPr lang="zh-CN" altLang="en-US" sz="1600">
                          <a:latin typeface="微軟正黑體"/>
                          <a:ea typeface="微軟正黑體"/>
                        </a:rPr>
                        <a:t>中檢視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latin typeface="微軟正黑體"/>
                          <a:ea typeface="微軟正黑體"/>
                        </a:rPr>
                        <a:t>以 </a:t>
                      </a: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Google Chrome </a:t>
                      </a:r>
                      <a:r>
                        <a:rPr lang="zh-CN" altLang="en-US" sz="1600">
                          <a:latin typeface="微軟正黑體"/>
                          <a:ea typeface="微軟正黑體"/>
                        </a:rPr>
                        <a:t>擴充功能開啟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blipFill dpi="0" rotWithShape="1"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339146232"/>
                  </a:ext>
                </a:extLst>
              </a:tr>
              <a:tr h="721054">
                <a:tc>
                  <a:txBody>
                    <a:bodyPr/>
                    <a:lstStyle/>
                    <a:p>
                      <a:r>
                        <a:rPr lang="zh-TW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必要設定</a:t>
                      </a: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>
                          <a:latin typeface="微軟正黑體"/>
                          <a:ea typeface="微軟正黑體"/>
                        </a:rPr>
                        <a:t>啟用 </a:t>
                      </a: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CloudLink</a:t>
                      </a:r>
                      <a:endParaRPr lang="zh-TW" altLang="en-US" sz="1600" err="1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>
                          <a:latin typeface="微軟正黑體"/>
                          <a:ea typeface="微軟正黑體"/>
                        </a:rPr>
                        <a:t>啟用 </a:t>
                      </a: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CloudLink</a:t>
                      </a:r>
                      <a:endParaRPr lang="zh-TW" altLang="en-US" sz="1600" err="1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>
                          <a:latin typeface="微軟正黑體"/>
                          <a:ea typeface="微軟正黑體"/>
                        </a:rPr>
                        <a:t>以 </a:t>
                      </a: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Chrome </a:t>
                      </a:r>
                      <a:r>
                        <a:rPr lang="zh-CN" altLang="en-US" sz="1600">
                          <a:latin typeface="微軟正黑體"/>
                          <a:ea typeface="微軟正黑體"/>
                        </a:rPr>
                        <a:t>瀏覽器開啟，並安裝擴充功能：</a:t>
                      </a:r>
                      <a:r>
                        <a:rPr lang="en" altLang="zh-TW" sz="1600" b="0" i="0" kern="1200">
                          <a:solidFill>
                            <a:schemeClr val="dk1"/>
                          </a:solidFill>
                          <a:effectLst/>
                          <a:latin typeface="微軟正黑體"/>
                          <a:ea typeface="微軟正黑體"/>
                          <a:cs typeface="+mn-cs"/>
                        </a:rPr>
                        <a:t>Office Editing for Docs, Sheets &amp; Slides</a:t>
                      </a: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032982"/>
                  </a:ext>
                </a:extLst>
              </a:tr>
              <a:tr h="183330">
                <a:tc>
                  <a:txBody>
                    <a:bodyPr/>
                    <a:lstStyle/>
                    <a:p>
                      <a:r>
                        <a:rPr lang="zh-TW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支援格式</a:t>
                      </a: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.docx, .pptx, .xlsx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.doc, .ppt, .xls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.docx, .pptx, .xlsx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.doc, .ppt, .xls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600">
                          <a:latin typeface="微軟正黑體"/>
                          <a:ea typeface="微軟正黑體"/>
                        </a:rPr>
                        <a:t>.docx, .pptx, .xlsx</a:t>
                      </a:r>
                      <a:endParaRPr lang="zh-TW" altLang="en-US" sz="1600">
                        <a:latin typeface="微軟正黑體"/>
                        <a:ea typeface="微軟正黑體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3139444"/>
                  </a:ext>
                </a:extLst>
              </a:tr>
              <a:tr h="539469">
                <a:tc>
                  <a:txBody>
                    <a:bodyPr/>
                    <a:lstStyle/>
                    <a:p>
                      <a:r>
                        <a:rPr lang="zh-TW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支援能力</a:t>
                      </a: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文件共同編輯與同步至 </a:t>
                      </a:r>
                      <a:r>
                        <a:rPr lang="en-US" altLang="zh-TW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NAS </a:t>
                      </a:r>
                      <a:r>
                        <a:rPr lang="zh-CN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檔案</a:t>
                      </a:r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文件檢視</a:t>
                      </a:r>
                      <a:endParaRPr lang="en-US" altLang="zh-TW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r>
                        <a:rPr lang="zh-TW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可轉成 </a:t>
                      </a:r>
                      <a:r>
                        <a:rPr lang="en-US" altLang="zh-TW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Google </a:t>
                      </a:r>
                      <a:r>
                        <a:rPr lang="zh-CN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文件進行編輯</a:t>
                      </a:r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文件檢視</a:t>
                      </a:r>
                      <a:endParaRPr lang="en-US" altLang="zh-TW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可轉成</a:t>
                      </a:r>
                      <a:r>
                        <a:rPr lang="en-US" altLang="zh-TW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Google </a:t>
                      </a:r>
                      <a:r>
                        <a:rPr lang="zh-CN" altLang="en-US" sz="160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文件進行編輯</a:t>
                      </a:r>
                      <a:endParaRPr lang="zh-TW" altLang="en-US" sz="160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anchor="ctr">
                    <a:solidFill>
                      <a:srgbClr val="E6D7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8743108"/>
                  </a:ext>
                </a:extLst>
              </a:tr>
            </a:tbl>
          </a:graphicData>
        </a:graphic>
      </p:graphicFrame>
      <p:pic>
        <p:nvPicPr>
          <p:cNvPr id="7" name="圖片 6">
            <a:extLst>
              <a:ext uri="{FF2B5EF4-FFF2-40B4-BE49-F238E27FC236}">
                <a16:creationId xmlns:a16="http://schemas.microsoft.com/office/drawing/2014/main" id="{1ADFE60D-B346-5F43-B227-7F91B9CDAD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719" y="2316016"/>
            <a:ext cx="520700" cy="5207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79E4948-778C-274D-BCF3-78200AC473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958"/>
          <a:stretch/>
        </p:blipFill>
        <p:spPr>
          <a:xfrm>
            <a:off x="4019498" y="2359594"/>
            <a:ext cx="1275442" cy="4894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6208C254-8E1C-7047-8039-473CB406DBE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197" y="2328373"/>
            <a:ext cx="520700" cy="5207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86BB221-D440-1F43-9493-E591C7B0DFE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047" y="2328373"/>
            <a:ext cx="520700" cy="5207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BCBBC52-7BDE-2D42-BE39-5C7475EFD85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628" y="2337906"/>
            <a:ext cx="499688" cy="49968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AE66DC36-730B-E84B-B7AC-8AB7DECC42D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3" r="46419"/>
          <a:stretch/>
        </p:blipFill>
        <p:spPr>
          <a:xfrm>
            <a:off x="9521438" y="2277493"/>
            <a:ext cx="2303013" cy="2303013"/>
          </a:xfrm>
          <a:prstGeom prst="ellipse">
            <a:avLst/>
          </a:prstGeom>
          <a:ln w="38100">
            <a:solidFill>
              <a:srgbClr val="7030A0"/>
            </a:solidFill>
          </a:ln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C2E79F6F-D988-2D4E-8430-14BE2F968828}"/>
              </a:ext>
            </a:extLst>
          </p:cNvPr>
          <p:cNvSpPr txBox="1"/>
          <p:nvPr/>
        </p:nvSpPr>
        <p:spPr>
          <a:xfrm>
            <a:off x="9356055" y="4617577"/>
            <a:ext cx="2926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到 設定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文件</a:t>
            </a: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裡，選擇你習慣的預設開啟方式吧！</a:t>
            </a: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16B4C9B0-52A6-489F-97A3-8E224128E16A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9BCC244-3177-4041-BA30-7DEE9422530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66" y="-11560"/>
            <a:ext cx="2063981" cy="1599639"/>
          </a:xfrm>
          <a:prstGeom prst="rect">
            <a:avLst/>
          </a:prstGeom>
        </p:spPr>
      </p:pic>
      <p:pic>
        <p:nvPicPr>
          <p:cNvPr id="25" name="圖片 24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ACB71C10-21C5-4B7B-BADF-1AF2AC7A166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87" y="91370"/>
            <a:ext cx="633800" cy="92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031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843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C22C302-A69C-4347-A7A5-7207B5C411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" y="0"/>
            <a:ext cx="12180627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BABB4E8-CCED-3B48-AE8C-7A18A03D4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764" y="814668"/>
            <a:ext cx="6708494" cy="1325563"/>
          </a:xfrm>
        </p:spPr>
        <p:txBody>
          <a:bodyPr>
            <a:normAutofit fontScale="90000"/>
          </a:bodyPr>
          <a:lstStyle/>
          <a:p>
            <a:pPr>
              <a:lnSpc>
                <a:spcPts val="5000"/>
              </a:lnSpc>
            </a:pPr>
            <a:r>
              <a:rPr kumimoji="1" lang="zh-TW" altLang="en-US" sz="4000" b="1">
                <a:latin typeface="微軟正黑體"/>
                <a:ea typeface="微軟正黑體"/>
              </a:rPr>
              <a:t>三個面向，讓 </a:t>
            </a:r>
            <a:r>
              <a:rPr kumimoji="1" lang="en-US" altLang="zh-TW" sz="4000" b="1">
                <a:latin typeface="微軟正黑體"/>
                <a:ea typeface="微軟正黑體"/>
              </a:rPr>
              <a:t>File Station </a:t>
            </a:r>
            <a:r>
              <a:rPr kumimoji="1" lang="zh-CN" altLang="en-US" sz="4000" b="1">
                <a:latin typeface="微軟正黑體"/>
                <a:ea typeface="微軟正黑體"/>
              </a:rPr>
              <a:t>成為你工作上不可或缺的好夥伴</a:t>
            </a:r>
            <a:endParaRPr kumimoji="1" lang="zh-TW" altLang="en-US" sz="4000" b="1">
              <a:latin typeface="微軟正黑體"/>
              <a:ea typeface="微軟正黑體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54D915E-30A8-4842-85F6-AA18ACCC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764" y="2599261"/>
            <a:ext cx="5971971" cy="33501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43510" indent="-143510">
              <a:lnSpc>
                <a:spcPts val="4300"/>
              </a:lnSpc>
            </a:pPr>
            <a:r>
              <a:rPr kumimoji="1" lang="zh-CN" altLang="en-US" sz="2500">
                <a:latin typeface="微軟正黑體"/>
                <a:ea typeface="微軟正黑體"/>
              </a:rPr>
              <a:t>文件協同作業，讓 </a:t>
            </a:r>
            <a:r>
              <a:rPr kumimoji="1" lang="en-US" altLang="zh-CN" sz="2500">
                <a:latin typeface="微軟正黑體"/>
                <a:ea typeface="微軟正黑體"/>
              </a:rPr>
              <a:t>NAS </a:t>
            </a:r>
            <a:r>
              <a:rPr kumimoji="1" lang="zh-CN" altLang="en-US" sz="2500">
                <a:latin typeface="微軟正黑體"/>
                <a:ea typeface="微軟正黑體"/>
              </a:rPr>
              <a:t>成為團隊工作站</a:t>
            </a:r>
            <a:endParaRPr lang="en-US" altLang="zh-CN" sz="2500">
              <a:latin typeface="微軟正黑體"/>
              <a:ea typeface="微軟正黑體"/>
            </a:endParaRPr>
          </a:p>
          <a:p>
            <a:pPr marL="143510" indent="-143510">
              <a:lnSpc>
                <a:spcPts val="4300"/>
              </a:lnSpc>
            </a:pPr>
            <a:r>
              <a:rPr kumimoji="1" lang="zh-TW" altLang="en-US" sz="2500"/>
              <a:t>資料安全再升級，防止檔案輕易外流</a:t>
            </a:r>
            <a:endParaRPr lang="en-US" altLang="zh-TW" sz="2500"/>
          </a:p>
          <a:p>
            <a:pPr marL="143510" indent="-143510">
              <a:lnSpc>
                <a:spcPts val="4300"/>
              </a:lnSpc>
            </a:pPr>
            <a:r>
              <a:rPr kumimoji="1" lang="en-US" altLang="zh-TW" sz="2500">
                <a:latin typeface="微軟正黑體"/>
                <a:ea typeface="微軟正黑體"/>
              </a:rPr>
              <a:t>HBS 3 QuDedup </a:t>
            </a:r>
            <a:r>
              <a:rPr kumimoji="1" lang="zh-TW" altLang="en-US" sz="2500">
                <a:latin typeface="微軟正黑體"/>
                <a:ea typeface="微軟正黑體"/>
              </a:rPr>
              <a:t>重複資料刪除技術，</a:t>
            </a:r>
            <a:r>
              <a:rPr kumimoji="1" lang="en-US" altLang="zh-CN" sz="2500">
                <a:latin typeface="微軟正黑體"/>
                <a:ea typeface="微軟正黑體"/>
              </a:rPr>
              <a:t>File Station </a:t>
            </a:r>
            <a:r>
              <a:rPr kumimoji="1" lang="zh-CN" altLang="en-US" sz="2500">
                <a:latin typeface="微軟正黑體"/>
                <a:ea typeface="微軟正黑體"/>
              </a:rPr>
              <a:t>幫你還原</a:t>
            </a:r>
            <a:endParaRPr lang="zh-TW" altLang="en-US" sz="250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4095701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7C7E174-08AB-D842-A356-FC1AC0CD1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>
                <a:latin typeface="微軟正黑體"/>
                <a:ea typeface="微軟正黑體"/>
              </a:rPr>
              <a:t>資料安全再升級，</a:t>
            </a:r>
            <a:br>
              <a:rPr kumimoji="1" lang="en-US" altLang="zh-TW">
                <a:latin typeface="微軟正黑體"/>
                <a:ea typeface="微軟正黑體"/>
              </a:rPr>
            </a:br>
            <a:r>
              <a:rPr kumimoji="1" lang="zh-TW" altLang="en-US">
                <a:latin typeface="微軟正黑體"/>
                <a:ea typeface="微軟正黑體"/>
              </a:rPr>
              <a:t>防止重要檔案外流</a:t>
            </a:r>
          </a:p>
        </p:txBody>
      </p:sp>
    </p:spTree>
    <p:extLst>
      <p:ext uri="{BB962C8B-B14F-4D97-AF65-F5344CB8AC3E}">
        <p14:creationId xmlns:p14="http://schemas.microsoft.com/office/powerpoint/2010/main" val="207900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232029B-F662-4C8A-A7EA-A7F81D9562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22"/>
          <a:stretch/>
        </p:blipFill>
        <p:spPr>
          <a:xfrm flipH="1">
            <a:off x="7982464" y="3314855"/>
            <a:ext cx="4197178" cy="3166060"/>
          </a:xfrm>
          <a:prstGeom prst="rect">
            <a:avLst/>
          </a:prstGeom>
        </p:spPr>
      </p:pic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zh-TW" altLang="en-US"/>
              <a:t>共用資料，安全性很重要！</a:t>
            </a:r>
          </a:p>
        </p:txBody>
      </p:sp>
      <p:sp>
        <p:nvSpPr>
          <p:cNvPr id="130" name="Google Shape;130;p24"/>
          <p:cNvSpPr txBox="1">
            <a:spLocks noGrp="1"/>
          </p:cNvSpPr>
          <p:nvPr>
            <p:ph idx="1"/>
          </p:nvPr>
        </p:nvSpPr>
        <p:spPr>
          <a:xfrm>
            <a:off x="838200" y="1571496"/>
            <a:ext cx="10515600" cy="4351338"/>
          </a:xfrm>
        </p:spPr>
        <p:txBody>
          <a:bodyPr/>
          <a:lstStyle/>
          <a:p>
            <a:pPr marL="152396" indent="0">
              <a:buNone/>
            </a:pPr>
            <a:r>
              <a:rPr lang="zh-TW" altLang="en-US" sz="2800"/>
              <a:t>保護機密，是企業責任</a:t>
            </a:r>
            <a:endParaRPr lang="en-US" altLang="zh-TW" sz="2800"/>
          </a:p>
          <a:p>
            <a:r>
              <a:rPr lang="zh-TW" altLang="en-US" sz="2133"/>
              <a:t>客戶名單、員工個人資料、商務合作契約、尖端技術</a:t>
            </a:r>
            <a:r>
              <a:rPr lang="en-US" altLang="zh-TW" sz="2133"/>
              <a:t>…</a:t>
            </a:r>
          </a:p>
          <a:p>
            <a:r>
              <a:rPr lang="zh-TW" altLang="en-US" sz="2133"/>
              <a:t>機密外洩，使企業蒙受財務損失、形象受損，還須負起法律責任</a:t>
            </a:r>
            <a:endParaRPr lang="en-US" altLang="zh-TW" sz="2133"/>
          </a:p>
          <a:p>
            <a:r>
              <a:rPr lang="en-US" altLang="zh-TW" sz="2133">
                <a:latin typeface="微軟正黑體"/>
                <a:ea typeface="微軟正黑體"/>
              </a:rPr>
              <a:t>GDPR</a:t>
            </a:r>
            <a:r>
              <a:rPr lang="zh-TW" altLang="en-US" sz="2133">
                <a:latin typeface="微軟正黑體"/>
                <a:ea typeface="微軟正黑體"/>
              </a:rPr>
              <a:t> </a:t>
            </a:r>
            <a:r>
              <a:rPr lang="en-US" altLang="zh-TW" sz="2133">
                <a:latin typeface="微軟正黑體"/>
                <a:ea typeface="微軟正黑體"/>
              </a:rPr>
              <a:t>(</a:t>
            </a:r>
            <a:r>
              <a:rPr lang="zh-TW" altLang="en-US" sz="2133">
                <a:latin typeface="微軟正黑體"/>
                <a:ea typeface="微軟正黑體"/>
              </a:rPr>
              <a:t>歐盟個資法</a:t>
            </a:r>
            <a:r>
              <a:rPr lang="en-US" altLang="zh-TW" sz="2133">
                <a:latin typeface="微軟正黑體"/>
                <a:ea typeface="微軟正黑體"/>
              </a:rPr>
              <a:t>)</a:t>
            </a:r>
            <a:r>
              <a:rPr lang="zh-TW" altLang="en-US" sz="2133">
                <a:latin typeface="微軟正黑體"/>
                <a:ea typeface="微軟正黑體"/>
              </a:rPr>
              <a:t> 於 </a:t>
            </a:r>
            <a:r>
              <a:rPr lang="en-US" altLang="zh-TW" sz="2133">
                <a:latin typeface="微軟正黑體"/>
                <a:ea typeface="微軟正黑體"/>
              </a:rPr>
              <a:t>2018</a:t>
            </a:r>
            <a:r>
              <a:rPr lang="zh-TW" altLang="en-US" sz="2133">
                <a:latin typeface="微軟正黑體"/>
                <a:ea typeface="微軟正黑體"/>
              </a:rPr>
              <a:t> 年生效、</a:t>
            </a:r>
            <a:r>
              <a:rPr lang="en-US" altLang="zh-TW" sz="2133">
                <a:latin typeface="微軟正黑體"/>
                <a:ea typeface="微軟正黑體"/>
              </a:rPr>
              <a:t>CCPA</a:t>
            </a:r>
            <a:r>
              <a:rPr lang="zh-TW" altLang="en-US" sz="2133">
                <a:latin typeface="微軟正黑體"/>
                <a:ea typeface="微軟正黑體"/>
              </a:rPr>
              <a:t> </a:t>
            </a:r>
            <a:r>
              <a:rPr lang="en-US" altLang="zh-TW" sz="2133">
                <a:latin typeface="微軟正黑體"/>
                <a:ea typeface="微軟正黑體"/>
              </a:rPr>
              <a:t>(</a:t>
            </a:r>
            <a:r>
              <a:rPr lang="zh-TW" altLang="en-US" sz="2133">
                <a:latin typeface="微軟正黑體"/>
                <a:ea typeface="微軟正黑體"/>
              </a:rPr>
              <a:t>加州消費者隱私法</a:t>
            </a:r>
            <a:r>
              <a:rPr lang="en-US" altLang="zh-TW" sz="2133">
                <a:latin typeface="微軟正黑體"/>
                <a:ea typeface="微軟正黑體"/>
              </a:rPr>
              <a:t>)</a:t>
            </a:r>
            <a:r>
              <a:rPr lang="zh-TW" altLang="en-US" sz="2133">
                <a:latin typeface="微軟正黑體"/>
                <a:ea typeface="微軟正黑體"/>
              </a:rPr>
              <a:t> 將於 </a:t>
            </a:r>
            <a:r>
              <a:rPr lang="en-US" altLang="zh-TW" sz="2133">
                <a:latin typeface="微軟正黑體"/>
                <a:ea typeface="微軟正黑體"/>
              </a:rPr>
              <a:t>2020</a:t>
            </a:r>
            <a:r>
              <a:rPr lang="zh-TW" altLang="en-US" sz="2133">
                <a:latin typeface="微軟正黑體"/>
                <a:ea typeface="微軟正黑體"/>
              </a:rPr>
              <a:t> 年生效。組織如何妥善保護個人資料，須受監管機關監督</a:t>
            </a:r>
            <a:endParaRPr lang="en-US" altLang="zh-TW" sz="2667">
              <a:latin typeface="微軟正黑體"/>
              <a:ea typeface="微軟正黑體"/>
            </a:endParaRPr>
          </a:p>
          <a:p>
            <a:endParaRPr lang="en-US" altLang="zh-TW"/>
          </a:p>
          <a:p>
            <a:pPr marL="152396" indent="0">
              <a:buNone/>
            </a:pPr>
            <a:r>
              <a:rPr lang="zh-TW" altLang="en-US" sz="2800"/>
              <a:t>個人與家庭，也需要保護機密資料</a:t>
            </a:r>
            <a:endParaRPr lang="en-US" altLang="zh-TW" sz="2800"/>
          </a:p>
          <a:p>
            <a:r>
              <a:rPr lang="zh-TW" altLang="en-US" sz="2133"/>
              <a:t>金融資料、就醫紀錄、個人識別資料、隱私</a:t>
            </a:r>
            <a:r>
              <a:rPr lang="en-US" altLang="zh-TW" sz="2133"/>
              <a:t>…</a:t>
            </a:r>
          </a:p>
          <a:p>
            <a:r>
              <a:rPr lang="zh-TW" altLang="en-US" sz="2133"/>
              <a:t>若被盜取或濫用，將造成財產、信譽之損失 </a:t>
            </a:r>
            <a:endParaRPr lang="en-US" altLang="zh-TW" sz="2133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C118DE2-0829-4982-BCF6-8B48DF38FD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92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9D86AD0A-65AD-4EE4-9023-0627AB4F6730}"/>
              </a:ext>
            </a:extLst>
          </p:cNvPr>
          <p:cNvSpPr/>
          <p:nvPr/>
        </p:nvSpPr>
        <p:spPr>
          <a:xfrm>
            <a:off x="5975177" y="1423581"/>
            <a:ext cx="5859163" cy="4927792"/>
          </a:xfrm>
          <a:prstGeom prst="roundRect">
            <a:avLst>
              <a:gd name="adj" fmla="val 8809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E5F1BCB-3136-4BC3-AF72-E58A4F38CB07}"/>
              </a:ext>
            </a:extLst>
          </p:cNvPr>
          <p:cNvSpPr/>
          <p:nvPr/>
        </p:nvSpPr>
        <p:spPr>
          <a:xfrm>
            <a:off x="711200" y="3499516"/>
            <a:ext cx="4814810" cy="2851857"/>
          </a:xfrm>
          <a:prstGeom prst="roundRect">
            <a:avLst>
              <a:gd name="adj" fmla="val 8809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ADC9C69F-DFFD-4C76-8957-93C80577E93A}"/>
              </a:ext>
            </a:extLst>
          </p:cNvPr>
          <p:cNvSpPr/>
          <p:nvPr/>
        </p:nvSpPr>
        <p:spPr>
          <a:xfrm>
            <a:off x="711200" y="1423581"/>
            <a:ext cx="4814810" cy="2224165"/>
          </a:xfrm>
          <a:prstGeom prst="roundRect">
            <a:avLst>
              <a:gd name="adj" fmla="val 8809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350A82A3-D976-481B-8439-7C37AD870E2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6" y="1287056"/>
            <a:ext cx="1206600" cy="935146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4CA7E102-38AF-4132-9D23-ADB064FDE761}"/>
              </a:ext>
            </a:extLst>
          </p:cNvPr>
          <p:cNvSpPr txBox="1"/>
          <p:nvPr/>
        </p:nvSpPr>
        <p:spPr>
          <a:xfrm>
            <a:off x="699261" y="1298883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1</a:t>
            </a:r>
            <a:endParaRPr lang="zh-TW" altLang="en-US" sz="3200">
              <a:solidFill>
                <a:schemeClr val="bg1"/>
              </a:solidFill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3FFC64D7-1A9F-A847-8859-8A69EEB62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/>
              <a:t>NAS</a:t>
            </a:r>
            <a:r>
              <a:rPr kumimoji="1" lang="zh-TW" altLang="en-US"/>
              <a:t> </a:t>
            </a:r>
            <a:r>
              <a:rPr kumimoji="1" lang="zh-CN" altLang="en-US"/>
              <a:t>檔案共用，哪些人看過我的檔案？</a:t>
            </a:r>
            <a:endParaRPr kumimoji="1"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E6179AF-DF78-0A45-9AAA-1430A32CD37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2887" y="2162651"/>
            <a:ext cx="5665428" cy="3061648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A57CC2A5-716D-A44F-B3F8-F6AE7806E395}"/>
              </a:ext>
            </a:extLst>
          </p:cNvPr>
          <p:cNvSpPr/>
          <p:nvPr/>
        </p:nvSpPr>
        <p:spPr>
          <a:xfrm>
            <a:off x="5941674" y="3816388"/>
            <a:ext cx="5891419" cy="1287597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47F83196-AE24-8243-9BC4-899A32EBD3F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788" y="1842312"/>
            <a:ext cx="3950075" cy="1550602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FAB49362-97F8-EC48-A253-09D5008213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6825"/>
          <a:stretch/>
        </p:blipFill>
        <p:spPr>
          <a:xfrm>
            <a:off x="1497331" y="3882615"/>
            <a:ext cx="3043859" cy="24688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B67A1A9-8FB0-7B4B-A850-A2ED305ED9C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3" t="56900" r="71427" b="22034"/>
          <a:stretch/>
        </p:blipFill>
        <p:spPr>
          <a:xfrm>
            <a:off x="1599092" y="5334265"/>
            <a:ext cx="1017108" cy="1017108"/>
          </a:xfrm>
          <a:prstGeom prst="ellips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8EAE8F7F-070B-4AA7-B8E3-9D89BB5E2C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796" y="3362991"/>
            <a:ext cx="1206600" cy="935146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31CEE630-BA1B-466A-9A83-BB718FE251E3}"/>
              </a:ext>
            </a:extLst>
          </p:cNvPr>
          <p:cNvSpPr txBox="1"/>
          <p:nvPr/>
        </p:nvSpPr>
        <p:spPr>
          <a:xfrm>
            <a:off x="699261" y="3374818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2</a:t>
            </a:r>
            <a:endParaRPr lang="zh-TW" altLang="en-US" sz="3200">
              <a:solidFill>
                <a:schemeClr val="bg1"/>
              </a:solidFill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605374E-5DC2-4212-AA16-676080EFB20A}"/>
              </a:ext>
            </a:extLst>
          </p:cNvPr>
          <p:cNvSpPr txBox="1"/>
          <p:nvPr/>
        </p:nvSpPr>
        <p:spPr>
          <a:xfrm>
            <a:off x="1065283" y="1475283"/>
            <a:ext cx="463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 </a:t>
            </a: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選擇特定資料夾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檔案的屬性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127FF3C6-4371-4543-8F60-9695D462339A}"/>
              </a:ext>
            </a:extLst>
          </p:cNvPr>
          <p:cNvSpPr txBox="1"/>
          <p:nvPr/>
        </p:nvSpPr>
        <p:spPr>
          <a:xfrm>
            <a:off x="1264249" y="3501791"/>
            <a:ext cx="444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>
                <a:solidFill>
                  <a:schemeClr val="bg1"/>
                </a:solidFill>
              </a:rPr>
              <a:t>檢視存取紀錄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ED1C60B3-74F5-4327-9017-1F46FB4A7E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774" y="1287056"/>
            <a:ext cx="1206600" cy="935146"/>
          </a:xfrm>
          <a:prstGeom prst="rect">
            <a:avLst/>
          </a:prstGeom>
        </p:spPr>
      </p:pic>
      <p:sp>
        <p:nvSpPr>
          <p:cNvPr id="27" name="文字方塊 26">
            <a:extLst>
              <a:ext uri="{FF2B5EF4-FFF2-40B4-BE49-F238E27FC236}">
                <a16:creationId xmlns:a16="http://schemas.microsoft.com/office/drawing/2014/main" id="{0EE3906F-D5FA-494D-AFE4-4CC76A5696C7}"/>
              </a:ext>
            </a:extLst>
          </p:cNvPr>
          <p:cNvSpPr txBox="1"/>
          <p:nvPr/>
        </p:nvSpPr>
        <p:spPr>
          <a:xfrm>
            <a:off x="5963239" y="1298883"/>
            <a:ext cx="5530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>
                <a:solidFill>
                  <a:schemeClr val="bg1"/>
                </a:solidFill>
              </a:rPr>
              <a:t>3</a:t>
            </a:r>
            <a:endParaRPr lang="zh-TW" altLang="en-US" sz="3200">
              <a:solidFill>
                <a:schemeClr val="bg1"/>
              </a:solidFill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62171CDC-D91B-4B31-98F8-AC6B3EC993FA}"/>
              </a:ext>
            </a:extLst>
          </p:cNvPr>
          <p:cNvSpPr txBox="1"/>
          <p:nvPr/>
        </p:nvSpPr>
        <p:spPr>
          <a:xfrm>
            <a:off x="6564040" y="1475283"/>
            <a:ext cx="4639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>
                <a:solidFill>
                  <a:schemeClr val="bg1"/>
                </a:solidFill>
              </a:rPr>
              <a:t>存取紀錄無所遁形</a:t>
            </a:r>
            <a:endParaRPr kumimoji="1" lang="zh-TW" altLang="en-US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388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71B1249C-7EC7-6E45-9350-43169E41B102}"/>
              </a:ext>
            </a:extLst>
          </p:cNvPr>
          <p:cNvSpPr/>
          <p:nvPr/>
        </p:nvSpPr>
        <p:spPr>
          <a:xfrm>
            <a:off x="6054086" y="2384377"/>
            <a:ext cx="5694216" cy="3865945"/>
          </a:xfrm>
          <a:prstGeom prst="roundRect">
            <a:avLst>
              <a:gd name="adj" fmla="val 6291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15D4D5E2-262C-8B45-BFAF-86FDDA2305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8010"/>
          <a:stretch/>
        </p:blipFill>
        <p:spPr>
          <a:xfrm>
            <a:off x="6160712" y="2831397"/>
            <a:ext cx="5491170" cy="293062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C4E3EA7-34C1-5842-AAC1-1A9F90F4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zh-TW" altLang="en-US">
                <a:solidFill>
                  <a:schemeClr val="bg1"/>
                </a:solidFill>
              </a:rPr>
              <a:t>小提醒！記得設定「開始記錄」</a:t>
            </a:r>
          </a:p>
        </p:txBody>
      </p:sp>
      <p:sp>
        <p:nvSpPr>
          <p:cNvPr id="13" name="圓角矩形 12">
            <a:extLst>
              <a:ext uri="{FF2B5EF4-FFF2-40B4-BE49-F238E27FC236}">
                <a16:creationId xmlns:a16="http://schemas.microsoft.com/office/drawing/2014/main" id="{B974F5D9-166D-464A-8EC8-D8F9EA3C1BF2}"/>
              </a:ext>
            </a:extLst>
          </p:cNvPr>
          <p:cNvSpPr/>
          <p:nvPr/>
        </p:nvSpPr>
        <p:spPr>
          <a:xfrm>
            <a:off x="5122538" y="1319065"/>
            <a:ext cx="6843825" cy="533400"/>
          </a:xfrm>
          <a:prstGeom prst="round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記錄檔案操作可能會對系統產生負擔，造成效能影響</a:t>
            </a:r>
          </a:p>
        </p:txBody>
      </p:sp>
      <p:pic>
        <p:nvPicPr>
          <p:cNvPr id="14" name="圖片 13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C8D73901-5BB7-43F3-B998-6783CD7B13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075" y="1368493"/>
            <a:ext cx="301320" cy="438170"/>
          </a:xfrm>
          <a:prstGeom prst="rect">
            <a:avLst/>
          </a:prstGeom>
        </p:spPr>
      </p:pic>
      <p:sp>
        <p:nvSpPr>
          <p:cNvPr id="29" name="矩形: 圓角 26">
            <a:extLst>
              <a:ext uri="{FF2B5EF4-FFF2-40B4-BE49-F238E27FC236}">
                <a16:creationId xmlns:a16="http://schemas.microsoft.com/office/drawing/2014/main" id="{ABF61924-FA12-9344-9B41-9B48D9425208}"/>
              </a:ext>
            </a:extLst>
          </p:cNvPr>
          <p:cNvSpPr/>
          <p:nvPr/>
        </p:nvSpPr>
        <p:spPr>
          <a:xfrm>
            <a:off x="509814" y="2384377"/>
            <a:ext cx="5395084" cy="3865945"/>
          </a:xfrm>
          <a:prstGeom prst="roundRect">
            <a:avLst>
              <a:gd name="adj" fmla="val 6291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75B4890F-049E-7640-8C28-2678B328DC32}"/>
              </a:ext>
            </a:extLst>
          </p:cNvPr>
          <p:cNvSpPr/>
          <p:nvPr/>
        </p:nvSpPr>
        <p:spPr>
          <a:xfrm>
            <a:off x="7161380" y="2860232"/>
            <a:ext cx="2253416" cy="350213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點選「開始記錄」</a:t>
            </a: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9229F97E-803F-8847-B1EF-4FD9DCCA82DA}"/>
              </a:ext>
            </a:extLst>
          </p:cNvPr>
          <p:cNvSpPr/>
          <p:nvPr/>
        </p:nvSpPr>
        <p:spPr>
          <a:xfrm>
            <a:off x="6910951" y="2900020"/>
            <a:ext cx="368300" cy="368300"/>
          </a:xfrm>
          <a:prstGeom prst="ellipse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</a:t>
            </a:r>
            <a:endParaRPr kumimoji="1"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C450572-4FA1-E244-905E-927870F92CDA}"/>
              </a:ext>
            </a:extLst>
          </p:cNvPr>
          <p:cNvSpPr/>
          <p:nvPr/>
        </p:nvSpPr>
        <p:spPr>
          <a:xfrm>
            <a:off x="8111441" y="3327236"/>
            <a:ext cx="2085854" cy="347559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 </a:t>
            </a:r>
            <a:r>
              <a:rPr kumimoji="1" lang="zh-TW" altLang="en-US" sz="14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選擇要記錄的項目</a:t>
            </a: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9A79EB11-6E32-DF4F-A960-189BF26147E5}"/>
              </a:ext>
            </a:extLst>
          </p:cNvPr>
          <p:cNvSpPr/>
          <p:nvPr/>
        </p:nvSpPr>
        <p:spPr>
          <a:xfrm>
            <a:off x="7927291" y="3317090"/>
            <a:ext cx="368300" cy="368300"/>
          </a:xfrm>
          <a:prstGeom prst="ellipse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TW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endParaRPr kumimoji="1" lang="zh-TW" altLang="en-US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6BA12ADB-C4D6-0241-9C4F-E02BAAF2FB33}"/>
              </a:ext>
            </a:extLst>
          </p:cNvPr>
          <p:cNvSpPr txBox="1"/>
          <p:nvPr/>
        </p:nvSpPr>
        <p:spPr>
          <a:xfrm>
            <a:off x="736599" y="2407832"/>
            <a:ext cx="3179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Station &gt; </a:t>
            </a:r>
            <a:r>
              <a:rPr kumimoji="1" lang="zh-CN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設定</a:t>
            </a:r>
            <a:endParaRPr kumimoji="1" lang="zh-TW" alt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E5A6B0ED-D96D-7843-A8F3-F58A8610C4AF}"/>
              </a:ext>
            </a:extLst>
          </p:cNvPr>
          <p:cNvSpPr txBox="1"/>
          <p:nvPr/>
        </p:nvSpPr>
        <p:spPr>
          <a:xfrm>
            <a:off x="6198763" y="2407832"/>
            <a:ext cx="4215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控制台</a:t>
            </a:r>
            <a:r>
              <a:rPr kumimoji="1" lang="en-US" altLang="zh-CN" sz="2000" b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 &gt; </a:t>
            </a:r>
            <a:r>
              <a:rPr kumimoji="1" lang="zh-CN" altLang="en-US" sz="2000" b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系統記錄</a:t>
            </a:r>
            <a:r>
              <a:rPr kumimoji="1" lang="en-US" altLang="zh-CN" sz="2000" b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 &gt; </a:t>
            </a:r>
            <a:r>
              <a:rPr kumimoji="1" lang="zh-CN" altLang="en-US" sz="2000" b="1">
                <a:solidFill>
                  <a:schemeClr val="bg1"/>
                </a:solidFill>
                <a:latin typeface="DengXian" panose="02010600030101010101" pitchFamily="2" charset="-122"/>
                <a:ea typeface="DengXian" panose="02010600030101010101" pitchFamily="2" charset="-122"/>
                <a:cs typeface="Arial" panose="020B0604020202020204" pitchFamily="34" charset="0"/>
              </a:rPr>
              <a:t>系統連線紀錄</a:t>
            </a:r>
            <a:endParaRPr kumimoji="1" lang="en-US" altLang="zh-CN" sz="2000" b="1">
              <a:solidFill>
                <a:schemeClr val="bg1"/>
              </a:solidFill>
              <a:latin typeface="DengXian" panose="02010600030101010101" pitchFamily="2" charset="-122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9E8A02CC-5C3A-E64E-9196-30F6258E4B5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5101" y="3791586"/>
            <a:ext cx="3962960" cy="258022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6AE737B3-A470-8846-8E8F-B539BF84363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40" y="2815615"/>
            <a:ext cx="5090353" cy="301191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5191C80-2171-7F4E-AC7B-4B002A6B79F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08" t="57638" r="74004" b="5708"/>
          <a:stretch/>
        </p:blipFill>
        <p:spPr>
          <a:xfrm>
            <a:off x="838200" y="4387467"/>
            <a:ext cx="1772033" cy="1772033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932166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 的圖片&#10;&#10;描述是以高可信度產生">
            <a:extLst>
              <a:ext uri="{FF2B5EF4-FFF2-40B4-BE49-F238E27FC236}">
                <a16:creationId xmlns:a16="http://schemas.microsoft.com/office/drawing/2014/main" id="{0A193A32-06F9-4F3A-8858-D72115B87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2362943"/>
            <a:ext cx="12175137" cy="3901955"/>
          </a:xfrm>
          <a:prstGeom prst="rect">
            <a:avLst/>
          </a:prstGeom>
        </p:spPr>
      </p:pic>
      <p:sp>
        <p:nvSpPr>
          <p:cNvPr id="140" name="Google Shape;140;p2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en-US" altLang="zh-TW"/>
              <a:t>QENC </a:t>
            </a:r>
            <a:r>
              <a:rPr kumimoji="1" lang="zh-TW" altLang="en-US"/>
              <a:t>檔案加密，安全升級</a:t>
            </a:r>
            <a:endParaRPr 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447" y="3380122"/>
            <a:ext cx="3154172" cy="18549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108" b="26906"/>
          <a:stretch/>
        </p:blipFill>
        <p:spPr>
          <a:xfrm>
            <a:off x="4987412" y="3690435"/>
            <a:ext cx="2880499" cy="11603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0050" y="3391672"/>
            <a:ext cx="3456351" cy="18318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Google Shape;141;p26"/>
          <p:cNvSpPr txBox="1">
            <a:spLocks/>
          </p:cNvSpPr>
          <p:nvPr/>
        </p:nvSpPr>
        <p:spPr>
          <a:xfrm>
            <a:off x="3891174" y="1756722"/>
            <a:ext cx="2454556" cy="1687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altLang="zh-TW" sz="3467">
                <a:solidFill>
                  <a:srgbClr val="7030A0"/>
                </a:solidFill>
              </a:rPr>
              <a:t>Step 2.</a:t>
            </a:r>
          </a:p>
          <a:p>
            <a:pPr marL="0" indent="0">
              <a:buNone/>
            </a:pPr>
            <a:r>
              <a:rPr lang="zh-TW" altLang="en-US" sz="1867"/>
              <a:t>輸入密碼：最多 </a:t>
            </a:r>
            <a:r>
              <a:rPr lang="en-US" altLang="zh-TW" sz="1867"/>
              <a:t>32 </a:t>
            </a:r>
            <a:r>
              <a:rPr lang="zh-TW" altLang="en-US" sz="1867"/>
              <a:t>字元，允許特殊符號</a:t>
            </a:r>
          </a:p>
        </p:txBody>
      </p:sp>
      <p:sp>
        <p:nvSpPr>
          <p:cNvPr id="10" name="Google Shape;141;p26"/>
          <p:cNvSpPr txBox="1">
            <a:spLocks/>
          </p:cNvSpPr>
          <p:nvPr/>
        </p:nvSpPr>
        <p:spPr>
          <a:xfrm>
            <a:off x="7539319" y="1756721"/>
            <a:ext cx="2200884" cy="1503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altLang="zh-TW" sz="3467">
                <a:solidFill>
                  <a:srgbClr val="7030A0"/>
                </a:solidFill>
              </a:rPr>
              <a:t>Step 3.</a:t>
            </a:r>
          </a:p>
          <a:p>
            <a:pPr marL="0" indent="0">
              <a:buNone/>
            </a:pPr>
            <a:r>
              <a:rPr lang="zh-TW" altLang="en-US" sz="1867"/>
              <a:t>加密完成，副檔名變成：</a:t>
            </a:r>
            <a:r>
              <a:rPr lang="en-US" altLang="zh-TW" sz="1867"/>
              <a:t>.</a:t>
            </a:r>
            <a:r>
              <a:rPr lang="en-US" altLang="zh-TW" sz="1867" err="1"/>
              <a:t>qenc</a:t>
            </a:r>
            <a:endParaRPr lang="zh-TW" altLang="en-US" sz="1867"/>
          </a:p>
        </p:txBody>
      </p:sp>
      <p:sp>
        <p:nvSpPr>
          <p:cNvPr id="13" name="Google Shape;141;p26">
            <a:extLst>
              <a:ext uri="{FF2B5EF4-FFF2-40B4-BE49-F238E27FC236}">
                <a16:creationId xmlns:a16="http://schemas.microsoft.com/office/drawing/2014/main" id="{C146F13C-4F9A-45D3-B7F6-035547EA3BFB}"/>
              </a:ext>
            </a:extLst>
          </p:cNvPr>
          <p:cNvSpPr txBox="1">
            <a:spLocks/>
          </p:cNvSpPr>
          <p:nvPr/>
        </p:nvSpPr>
        <p:spPr>
          <a:xfrm>
            <a:off x="131221" y="1756721"/>
            <a:ext cx="2566364" cy="150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-US" altLang="zh-TW" sz="3467">
                <a:solidFill>
                  <a:srgbClr val="7030A0"/>
                </a:solidFill>
              </a:rPr>
              <a:t>Step 1.</a:t>
            </a:r>
          </a:p>
          <a:p>
            <a:pPr marL="0" indent="0">
              <a:buNone/>
            </a:pPr>
            <a:r>
              <a:rPr lang="zh-TW" altLang="en-US" sz="1867"/>
              <a:t>選取檔案、右鍵即可看到加解密選項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6F061E7-63B3-43AD-96C6-D5001EA3147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818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446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179EF0-9706-C646-817F-227D64381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202650"/>
            <a:ext cx="6897007" cy="2096634"/>
          </a:xfrm>
        </p:spPr>
        <p:txBody>
          <a:bodyPr>
            <a:normAutofit/>
          </a:bodyPr>
          <a:lstStyle/>
          <a:p>
            <a:r>
              <a:rPr kumimoji="1" lang="en-US" altLang="zh-TW" sz="4500"/>
              <a:t>HBS</a:t>
            </a:r>
            <a:r>
              <a:rPr kumimoji="1" lang="zh-TW" altLang="en-US" sz="4500"/>
              <a:t> </a:t>
            </a:r>
            <a:r>
              <a:rPr kumimoji="1" lang="en-US" altLang="zh-TW" sz="4500"/>
              <a:t>3 </a:t>
            </a:r>
            <a:r>
              <a:rPr kumimoji="1" lang="en-US" altLang="zh-TW" sz="4500" err="1"/>
              <a:t>QuDedup</a:t>
            </a:r>
            <a:br>
              <a:rPr kumimoji="1" lang="en-US" altLang="zh-TW" sz="4500"/>
            </a:br>
            <a:r>
              <a:rPr kumimoji="1" lang="zh-TW" altLang="en-US" sz="4500"/>
              <a:t>重複資料刪除技術</a:t>
            </a:r>
            <a:br>
              <a:rPr kumimoji="1" lang="en-US" altLang="zh-CN" sz="4500"/>
            </a:br>
            <a:r>
              <a:rPr kumimoji="1" lang="zh-CN" altLang="en-US" sz="4500"/>
              <a:t>讓</a:t>
            </a:r>
            <a:r>
              <a:rPr kumimoji="1" lang="zh-TW" altLang="en-US" sz="4500"/>
              <a:t> </a:t>
            </a:r>
            <a:r>
              <a:rPr kumimoji="1" lang="en-US" altLang="zh-CN" sz="4500"/>
              <a:t>File Station</a:t>
            </a:r>
            <a:r>
              <a:rPr kumimoji="1" lang="zh-TW" altLang="en-US" sz="4500"/>
              <a:t> </a:t>
            </a:r>
            <a:r>
              <a:rPr kumimoji="1" lang="zh-CN" altLang="en-US" sz="4500"/>
              <a:t>幫你還原</a:t>
            </a:r>
            <a:endParaRPr kumimoji="1" lang="zh-TW" altLang="en-US" sz="450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D23B97A-A51B-4BB5-AE38-8DEBAA9257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112" y="102003"/>
            <a:ext cx="1989438" cy="198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4109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圓角 4">
            <a:extLst>
              <a:ext uri="{FF2B5EF4-FFF2-40B4-BE49-F238E27FC236}">
                <a16:creationId xmlns:a16="http://schemas.microsoft.com/office/drawing/2014/main" id="{8EBAA942-C7BB-4941-A864-CDFA2799DD74}"/>
              </a:ext>
            </a:extLst>
          </p:cNvPr>
          <p:cNvSpPr/>
          <p:nvPr/>
        </p:nvSpPr>
        <p:spPr>
          <a:xfrm>
            <a:off x="6201752" y="1656337"/>
            <a:ext cx="6383019" cy="1710425"/>
          </a:xfrm>
          <a:prstGeom prst="round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D28D52-DC4C-4684-A66D-9891DD9FD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012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4400">
                <a:latin typeface="Arial"/>
                <a:ea typeface="微軟正黑體"/>
                <a:cs typeface="Arial"/>
              </a:rPr>
              <a:t>HBS</a:t>
            </a:r>
            <a:r>
              <a:rPr lang="zh-TW" altLang="en-US" sz="44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4400">
                <a:latin typeface="Arial"/>
                <a:ea typeface="微軟正黑體"/>
                <a:cs typeface="Arial"/>
              </a:rPr>
              <a:t>3 </a:t>
            </a:r>
            <a:r>
              <a:rPr lang="en-US" altLang="zh-TW" sz="4400" err="1">
                <a:latin typeface="Arial"/>
                <a:ea typeface="微軟正黑體"/>
                <a:cs typeface="Arial"/>
              </a:rPr>
              <a:t>QuDedup</a:t>
            </a:r>
            <a:r>
              <a:rPr lang="zh-TW" altLang="en-US" sz="4400">
                <a:latin typeface="Arial"/>
                <a:ea typeface="微軟正黑體"/>
                <a:cs typeface="Arial"/>
              </a:rPr>
              <a:t> </a:t>
            </a:r>
            <a:r>
              <a:rPr lang="zh-CN" altLang="en-US" sz="4400">
                <a:latin typeface="Arial"/>
                <a:ea typeface="微軟正黑體"/>
                <a:cs typeface="Arial"/>
              </a:rPr>
              <a:t>，資料減量，小就是快！</a:t>
            </a:r>
            <a:endParaRPr lang="en-US" altLang="zh-TW" sz="4400">
              <a:latin typeface="Arial"/>
              <a:ea typeface="微軟正黑體"/>
              <a:cs typeface="Arial"/>
            </a:endParaRPr>
          </a:p>
        </p:txBody>
      </p:sp>
      <p:sp>
        <p:nvSpPr>
          <p:cNvPr id="22" name="內容版面配置區 21">
            <a:extLst>
              <a:ext uri="{FF2B5EF4-FFF2-40B4-BE49-F238E27FC236}">
                <a16:creationId xmlns:a16="http://schemas.microsoft.com/office/drawing/2014/main" id="{F3FE0524-AFB9-47AC-A0BB-68E305F72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638" y="2016456"/>
            <a:ext cx="4450217" cy="12134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>
                <a:latin typeface="微軟正黑體"/>
                <a:ea typeface="微軟正黑體"/>
                <a:cs typeface="Arial"/>
              </a:rPr>
              <a:t>來源端</a:t>
            </a:r>
            <a:r>
              <a:rPr lang="en-US" altLang="zh-TW" sz="2400">
                <a:latin typeface="微軟正黑體"/>
                <a:ea typeface="微軟正黑體"/>
                <a:cs typeface="Arial"/>
              </a:rPr>
              <a:t> (Source-side) </a:t>
            </a:r>
            <a:r>
              <a:rPr lang="zh-TW" altLang="en-US" sz="2400">
                <a:latin typeface="微軟正黑體"/>
                <a:ea typeface="微軟正黑體"/>
                <a:cs typeface="Arial"/>
              </a:rPr>
              <a:t>重複資料刪除架構</a:t>
            </a:r>
            <a:endParaRPr lang="zh-TW" altLang="en-US" sz="2000">
              <a:latin typeface="微軟正黑體"/>
              <a:ea typeface="微軟正黑體"/>
              <a:cs typeface="Arial" panose="020B0604020202020204" pitchFamily="34" charset="0"/>
            </a:endParaRPr>
          </a:p>
          <a:p>
            <a:endParaRPr lang="zh-TW" altLang="en-US" sz="2000"/>
          </a:p>
        </p:txBody>
      </p:sp>
      <p:pic>
        <p:nvPicPr>
          <p:cNvPr id="3" name="圖形 56">
            <a:extLst>
              <a:ext uri="{FF2B5EF4-FFF2-40B4-BE49-F238E27FC236}">
                <a16:creationId xmlns:a16="http://schemas.microsoft.com/office/drawing/2014/main" id="{1B9B11AC-BDCE-404E-A860-43F7EB457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76323" y="3694430"/>
            <a:ext cx="6383019" cy="2240458"/>
          </a:xfrm>
          <a:prstGeom prst="rect">
            <a:avLst/>
          </a:prstGeom>
        </p:spPr>
      </p:pic>
      <p:grpSp>
        <p:nvGrpSpPr>
          <p:cNvPr id="6" name="群組 47">
            <a:extLst>
              <a:ext uri="{FF2B5EF4-FFF2-40B4-BE49-F238E27FC236}">
                <a16:creationId xmlns:a16="http://schemas.microsoft.com/office/drawing/2014/main" id="{18D4D493-FDF5-46B0-820B-B51A121BD265}"/>
              </a:ext>
            </a:extLst>
          </p:cNvPr>
          <p:cNvGrpSpPr/>
          <p:nvPr/>
        </p:nvGrpSpPr>
        <p:grpSpPr>
          <a:xfrm>
            <a:off x="9324323" y="3694429"/>
            <a:ext cx="2449550" cy="717545"/>
            <a:chOff x="8071066" y="3461248"/>
            <a:chExt cx="2449550" cy="717545"/>
          </a:xfrm>
        </p:grpSpPr>
        <p:pic>
          <p:nvPicPr>
            <p:cNvPr id="20" name="圖形 48">
              <a:extLst>
                <a:ext uri="{FF2B5EF4-FFF2-40B4-BE49-F238E27FC236}">
                  <a16:creationId xmlns:a16="http://schemas.microsoft.com/office/drawing/2014/main" id="{107C6F34-33C4-4F29-B51A-3E1052ED12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71066" y="3461248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文字方塊 49">
              <a:extLst>
                <a:ext uri="{FF2B5EF4-FFF2-40B4-BE49-F238E27FC236}">
                  <a16:creationId xmlns:a16="http://schemas.microsoft.com/office/drawing/2014/main" id="{8C797D99-E073-419A-A606-5815A4B716C0}"/>
                </a:ext>
              </a:extLst>
            </p:cNvPr>
            <p:cNvSpPr txBox="1"/>
            <p:nvPr/>
          </p:nvSpPr>
          <p:spPr>
            <a:xfrm>
              <a:off x="8205951" y="3610730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矩形: 圓角 50">
            <a:extLst>
              <a:ext uri="{FF2B5EF4-FFF2-40B4-BE49-F238E27FC236}">
                <a16:creationId xmlns:a16="http://schemas.microsoft.com/office/drawing/2014/main" id="{9F593BA5-DD78-4052-A329-CE33A410BBA3}"/>
              </a:ext>
            </a:extLst>
          </p:cNvPr>
          <p:cNvSpPr/>
          <p:nvPr/>
        </p:nvSpPr>
        <p:spPr>
          <a:xfrm>
            <a:off x="10128839" y="3894939"/>
            <a:ext cx="1589482" cy="324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b="1">
                <a:latin typeface="微軟正黑體"/>
                <a:ea typeface="微軟正黑體"/>
                <a:cs typeface="Arial" panose="020B0604020202020204" pitchFamily="34" charset="0"/>
              </a:rPr>
              <a:t>空間佔用減量</a:t>
            </a:r>
          </a:p>
        </p:txBody>
      </p:sp>
      <p:grpSp>
        <p:nvGrpSpPr>
          <p:cNvPr id="8" name="群組 51">
            <a:extLst>
              <a:ext uri="{FF2B5EF4-FFF2-40B4-BE49-F238E27FC236}">
                <a16:creationId xmlns:a16="http://schemas.microsoft.com/office/drawing/2014/main" id="{B52996A6-3873-4D9E-8F63-6774E1745383}"/>
              </a:ext>
            </a:extLst>
          </p:cNvPr>
          <p:cNvGrpSpPr/>
          <p:nvPr/>
        </p:nvGrpSpPr>
        <p:grpSpPr>
          <a:xfrm>
            <a:off x="8816161" y="5219645"/>
            <a:ext cx="2449550" cy="717545"/>
            <a:chOff x="6553767" y="4986464"/>
            <a:chExt cx="2449550" cy="717545"/>
          </a:xfrm>
        </p:grpSpPr>
        <p:pic>
          <p:nvPicPr>
            <p:cNvPr id="18" name="圖形 52">
              <a:extLst>
                <a:ext uri="{FF2B5EF4-FFF2-40B4-BE49-F238E27FC236}">
                  <a16:creationId xmlns:a16="http://schemas.microsoft.com/office/drawing/2014/main" id="{1A18250D-3D95-4583-8FCF-B974FFF14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53767" y="4986464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文字方塊 53">
              <a:extLst>
                <a:ext uri="{FF2B5EF4-FFF2-40B4-BE49-F238E27FC236}">
                  <a16:creationId xmlns:a16="http://schemas.microsoft.com/office/drawing/2014/main" id="{58FAA905-7014-40DF-A8BF-146BD841351F}"/>
                </a:ext>
              </a:extLst>
            </p:cNvPr>
            <p:cNvSpPr txBox="1"/>
            <p:nvPr/>
          </p:nvSpPr>
          <p:spPr>
            <a:xfrm>
              <a:off x="6683283" y="5130705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矩形: 圓角 54">
            <a:extLst>
              <a:ext uri="{FF2B5EF4-FFF2-40B4-BE49-F238E27FC236}">
                <a16:creationId xmlns:a16="http://schemas.microsoft.com/office/drawing/2014/main" id="{7DACA5A3-F467-433B-93BD-83ABBA1383BB}"/>
              </a:ext>
            </a:extLst>
          </p:cNvPr>
          <p:cNvSpPr/>
          <p:nvPr/>
        </p:nvSpPr>
        <p:spPr>
          <a:xfrm>
            <a:off x="9473552" y="5360129"/>
            <a:ext cx="1693653" cy="42698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600" b="1">
                <a:latin typeface="微軟正黑體"/>
                <a:ea typeface="微軟正黑體"/>
                <a:cs typeface="Arial" panose="020B0604020202020204" pitchFamily="34" charset="0"/>
              </a:rPr>
              <a:t>支援多種雲服務</a:t>
            </a:r>
          </a:p>
        </p:txBody>
      </p:sp>
      <p:grpSp>
        <p:nvGrpSpPr>
          <p:cNvPr id="10" name="群組 57">
            <a:extLst>
              <a:ext uri="{FF2B5EF4-FFF2-40B4-BE49-F238E27FC236}">
                <a16:creationId xmlns:a16="http://schemas.microsoft.com/office/drawing/2014/main" id="{3F4D9582-1215-43D4-8548-DA2C14237A19}"/>
              </a:ext>
            </a:extLst>
          </p:cNvPr>
          <p:cNvGrpSpPr/>
          <p:nvPr/>
        </p:nvGrpSpPr>
        <p:grpSpPr>
          <a:xfrm>
            <a:off x="5429201" y="3702620"/>
            <a:ext cx="2449550" cy="717545"/>
            <a:chOff x="3217357" y="3469440"/>
            <a:chExt cx="2449550" cy="717545"/>
          </a:xfrm>
        </p:grpSpPr>
        <p:pic>
          <p:nvPicPr>
            <p:cNvPr id="16" name="圖形 58">
              <a:extLst>
                <a:ext uri="{FF2B5EF4-FFF2-40B4-BE49-F238E27FC236}">
                  <a16:creationId xmlns:a16="http://schemas.microsoft.com/office/drawing/2014/main" id="{C7933F84-1078-4C92-968F-CB66C8BC7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17357" y="3469440"/>
              <a:ext cx="2449550" cy="71754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文字方塊 59">
              <a:extLst>
                <a:ext uri="{FF2B5EF4-FFF2-40B4-BE49-F238E27FC236}">
                  <a16:creationId xmlns:a16="http://schemas.microsoft.com/office/drawing/2014/main" id="{8D32EB3E-0C5A-44E4-8462-057E711C2D43}"/>
                </a:ext>
              </a:extLst>
            </p:cNvPr>
            <p:cNvSpPr txBox="1"/>
            <p:nvPr/>
          </p:nvSpPr>
          <p:spPr>
            <a:xfrm>
              <a:off x="3352242" y="3618922"/>
              <a:ext cx="4700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TW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TW" sz="2000"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TW" altLang="en-US" sz="2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矩形: 圓角 60">
            <a:extLst>
              <a:ext uri="{FF2B5EF4-FFF2-40B4-BE49-F238E27FC236}">
                <a16:creationId xmlns:a16="http://schemas.microsoft.com/office/drawing/2014/main" id="{C2C2A693-2DAF-48FD-96A7-2447A71E2EAC}"/>
              </a:ext>
            </a:extLst>
          </p:cNvPr>
          <p:cNvSpPr/>
          <p:nvPr/>
        </p:nvSpPr>
        <p:spPr>
          <a:xfrm>
            <a:off x="6076088" y="3903130"/>
            <a:ext cx="1705244" cy="316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00" b="1">
                <a:latin typeface="微軟正黑體"/>
                <a:ea typeface="微軟正黑體"/>
                <a:cs typeface="Arial" panose="020B0604020202020204" pitchFamily="34" charset="0"/>
              </a:rPr>
              <a:t>頻寬佔用減量</a:t>
            </a:r>
          </a:p>
        </p:txBody>
      </p:sp>
      <p:pic>
        <p:nvPicPr>
          <p:cNvPr id="12" name="圖形 61">
            <a:extLst>
              <a:ext uri="{FF2B5EF4-FFF2-40B4-BE49-F238E27FC236}">
                <a16:creationId xmlns:a16="http://schemas.microsoft.com/office/drawing/2014/main" id="{3F2206FB-5C29-4BEB-9FF2-BED04E5133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07862" y="4596248"/>
            <a:ext cx="1166011" cy="71754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0D53B44D-A7A3-4880-A521-FA4386688E72}"/>
              </a:ext>
            </a:extLst>
          </p:cNvPr>
          <p:cNvSpPr txBox="1"/>
          <p:nvPr/>
        </p:nvSpPr>
        <p:spPr>
          <a:xfrm>
            <a:off x="838200" y="6138013"/>
            <a:ext cx="5149612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200" b="1">
                <a:latin typeface="Microsoft JhengHei"/>
                <a:ea typeface="Microsoft JhengHei"/>
                <a:cs typeface="Arial"/>
              </a:rPr>
              <a:t>註：</a:t>
            </a:r>
            <a:r>
              <a:rPr lang="en-US" sz="1200" b="1" err="1">
                <a:latin typeface="Microsoft JhengHei"/>
                <a:ea typeface="Microsoft JhengHei"/>
                <a:cs typeface="Arial"/>
              </a:rPr>
              <a:t>QuDedup</a:t>
            </a:r>
            <a:r>
              <a:rPr lang="zh-TW" altLang="en-US" sz="1200" b="1">
                <a:latin typeface="Microsoft JhengHei"/>
                <a:ea typeface="Microsoft JhengHei"/>
                <a:cs typeface="Arial"/>
              </a:rPr>
              <a:t> 目前僅支援 </a:t>
            </a:r>
            <a:r>
              <a:rPr lang="en-US" altLang="zh-TW" sz="1200" b="1">
                <a:latin typeface="Microsoft JhengHei"/>
                <a:ea typeface="Microsoft JhengHei"/>
                <a:cs typeface="Arial"/>
              </a:rPr>
              <a:t>Intel </a:t>
            </a:r>
            <a:r>
              <a:rPr lang="zh-TW" altLang="en-US" sz="1200" b="1">
                <a:latin typeface="Microsoft JhengHei"/>
                <a:ea typeface="Microsoft JhengHei"/>
                <a:cs typeface="Arial"/>
              </a:rPr>
              <a:t>及 </a:t>
            </a:r>
            <a:r>
              <a:rPr lang="en-US" altLang="zh-TW" sz="1200" b="1">
                <a:latin typeface="Microsoft JhengHei"/>
                <a:ea typeface="Microsoft JhengHei"/>
                <a:cs typeface="Arial"/>
              </a:rPr>
              <a:t>AMD </a:t>
            </a:r>
            <a:r>
              <a:rPr lang="zh-TW" altLang="en-US" sz="1200" b="1">
                <a:latin typeface="Microsoft JhengHei"/>
                <a:ea typeface="Microsoft JhengHei"/>
                <a:cs typeface="Arial"/>
              </a:rPr>
              <a:t>處理器 </a:t>
            </a:r>
            <a:r>
              <a:rPr lang="en-US" altLang="zh-TW" sz="1200" b="1">
                <a:latin typeface="Microsoft JhengHei"/>
                <a:ea typeface="Microsoft JhengHei"/>
                <a:cs typeface="Arial"/>
              </a:rPr>
              <a:t>NAS</a:t>
            </a:r>
            <a:r>
              <a:rPr lang="zh-TW" altLang="en-US" sz="1200" b="1">
                <a:latin typeface="Microsoft JhengHei"/>
                <a:ea typeface="Microsoft JhengHei"/>
                <a:cs typeface="Arial"/>
              </a:rPr>
              <a:t> 機種。</a:t>
            </a:r>
            <a:endParaRPr lang="zh-CN" altLang="en-US" sz="1200" b="1">
              <a:latin typeface="Microsoft JhengHei"/>
              <a:ea typeface="Microsoft JhengHei"/>
              <a:cs typeface="Arial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BBDE22E5-C72D-466A-9AFD-13281D1277B5}"/>
              </a:ext>
            </a:extLst>
          </p:cNvPr>
          <p:cNvSpPr txBox="1"/>
          <p:nvPr/>
        </p:nvSpPr>
        <p:spPr>
          <a:xfrm>
            <a:off x="6524910" y="2963405"/>
            <a:ext cx="4746688" cy="307777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註：此數據為單一虛擬映像檔去重複化後的資料壓縮比</a:t>
            </a:r>
            <a:endParaRPr lang="en-US" sz="1400" b="1">
              <a:solidFill>
                <a:schemeClr val="tx1">
                  <a:lumMod val="65000"/>
                  <a:lumOff val="35000"/>
                </a:schemeClr>
              </a:solidFill>
              <a:latin typeface="Microsoft JhengHei"/>
              <a:ea typeface="Microsoft JhengHei"/>
              <a:cs typeface="Arial" panose="020B0604020202020204" pitchFamily="34" charset="0"/>
            </a:endParaRPr>
          </a:p>
        </p:txBody>
      </p:sp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C2BD67A-2259-4C90-9EF0-936DA9ACB8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7979726"/>
              </p:ext>
            </p:extLst>
          </p:nvPr>
        </p:nvGraphicFramePr>
        <p:xfrm>
          <a:off x="6608123" y="1833891"/>
          <a:ext cx="5007708" cy="107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0783">
                  <a:extLst>
                    <a:ext uri="{9D8B030D-6E8A-4147-A177-3AD203B41FA5}">
                      <a16:colId xmlns:a16="http://schemas.microsoft.com/office/drawing/2014/main" val="681896157"/>
                    </a:ext>
                  </a:extLst>
                </a:gridCol>
                <a:gridCol w="1841398">
                  <a:extLst>
                    <a:ext uri="{9D8B030D-6E8A-4147-A177-3AD203B41FA5}">
                      <a16:colId xmlns:a16="http://schemas.microsoft.com/office/drawing/2014/main" val="842190728"/>
                    </a:ext>
                  </a:extLst>
                </a:gridCol>
                <a:gridCol w="1525527">
                  <a:extLst>
                    <a:ext uri="{9D8B030D-6E8A-4147-A177-3AD203B41FA5}">
                      <a16:colId xmlns:a16="http://schemas.microsoft.com/office/drawing/2014/main" val="1611167498"/>
                    </a:ext>
                  </a:extLst>
                </a:gridCol>
              </a:tblGrid>
              <a:tr h="580559">
                <a:tc>
                  <a:txBody>
                    <a:bodyPr/>
                    <a:lstStyle/>
                    <a:p>
                      <a:pPr algn="ctr" fontAlgn="base"/>
                      <a:r>
                        <a:rPr lang="zh-CN" altLang="en-US" sz="16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虛擬機映像檔</a:t>
                      </a:r>
                      <a:endParaRPr lang="en-US" altLang="zh-CN" sz="160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 fontAlgn="base"/>
                      <a:r>
                        <a:rPr lang="zh-CN" altLang="en-US" sz="16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大小</a:t>
                      </a:r>
                      <a:r>
                        <a:rPr lang="af-ZA" sz="16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​</a:t>
                      </a:r>
                      <a:endParaRPr lang="af-ZA" b="1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CN" altLang="en-US" sz="16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去重複化後檔案</a:t>
                      </a:r>
                      <a:endParaRPr lang="en-US" altLang="zh-CN" sz="1600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 fontAlgn="base"/>
                      <a:r>
                        <a:rPr lang="zh-CN" altLang="en-US" sz="1600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大小</a:t>
                      </a:r>
                      <a:endParaRPr lang="af-ZA" b="1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zh-CN" altLang="en-US" sz="1600" b="1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資料</a:t>
                      </a:r>
                      <a:endParaRPr lang="en-US" altLang="zh-CN" sz="1600" b="1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  <a:p>
                      <a:pPr algn="ctr" fontAlgn="base"/>
                      <a:r>
                        <a:rPr lang="zh-CN" altLang="en-US" sz="1600" b="1">
                          <a:solidFill>
                            <a:schemeClr val="bg1"/>
                          </a:solidFill>
                          <a:effectLst/>
                          <a:latin typeface="Microsoft JhengHei" panose="020B0604030504040204" pitchFamily="34" charset="-120"/>
                          <a:ea typeface="Microsoft JhengHei" panose="020B0604030504040204" pitchFamily="34" charset="-120"/>
                        </a:rPr>
                        <a:t>壓縮比</a:t>
                      </a:r>
                      <a:endParaRPr lang="en-US" altLang="zh-TW" b="1">
                        <a:solidFill>
                          <a:schemeClr val="bg1"/>
                        </a:solidFill>
                        <a:effectLst/>
                        <a:latin typeface="Microsoft JhengHei" panose="020B0604030504040204" pitchFamily="34" charset="-120"/>
                        <a:ea typeface="Microsoft JhengHei" panose="020B0604030504040204" pitchFamily="34" charset="-120"/>
                      </a:endParaRPr>
                    </a:p>
                  </a:txBody>
                  <a:tcPr anchor="ctr">
                    <a:blipFill dpi="0" rotWithShape="1"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val="2325424751"/>
                  </a:ext>
                </a:extLst>
              </a:tr>
              <a:tr h="489561">
                <a:tc>
                  <a:txBody>
                    <a:bodyPr/>
                    <a:lstStyle/>
                    <a:p>
                      <a:pPr algn="ctr" fontAlgn="base"/>
                      <a:r>
                        <a:rPr lang="af-ZA" altLang="zh-CN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15.48 GB</a:t>
                      </a:r>
                      <a:r>
                        <a:rPr lang="af-ZA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​</a:t>
                      </a:r>
                      <a:endParaRPr lang="af-ZA" sz="20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7.59 GB​</a:t>
                      </a:r>
                      <a:endParaRPr lang="en-US" sz="20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2.04:1​</a:t>
                      </a:r>
                      <a:endParaRPr lang="en-US" sz="2000" b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2E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3943276"/>
                  </a:ext>
                </a:extLst>
              </a:tr>
            </a:tbl>
          </a:graphicData>
        </a:graphic>
      </p:graphicFrame>
      <p:sp>
        <p:nvSpPr>
          <p:cNvPr id="4" name="文字方塊 3">
            <a:extLst>
              <a:ext uri="{FF2B5EF4-FFF2-40B4-BE49-F238E27FC236}">
                <a16:creationId xmlns:a16="http://schemas.microsoft.com/office/drawing/2014/main" id="{86880315-D965-4A88-BE11-FFE56664ECD4}"/>
              </a:ext>
            </a:extLst>
          </p:cNvPr>
          <p:cNvSpPr txBox="1"/>
          <p:nvPr/>
        </p:nvSpPr>
        <p:spPr>
          <a:xfrm>
            <a:off x="774591" y="2987926"/>
            <a:ext cx="1897048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b="1">
                <a:solidFill>
                  <a:srgbClr val="7030A0"/>
                </a:solidFill>
                <a:latin typeface="微軟正黑體"/>
                <a:ea typeface="微軟正黑體"/>
                <a:cs typeface="Arial"/>
              </a:rPr>
              <a:t>三大優勢</a:t>
            </a:r>
            <a:endParaRPr lang="zh-TW" altLang="zh-TW" sz="2400">
              <a:solidFill>
                <a:srgbClr val="7030A0"/>
              </a:solidFill>
              <a:latin typeface="Arial" panose="020B0604020202020204" pitchFamily="34" charset="0"/>
              <a:ea typeface="微軟正黑體"/>
              <a:cs typeface="Arial"/>
            </a:endParaRP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/>
                <a:ea typeface="微軟正黑體"/>
                <a:cs typeface="Arial"/>
              </a:rPr>
              <a:t>頻寬佔用減量</a:t>
            </a:r>
            <a:endParaRPr lang="en-US" altLang="zh-TW">
              <a:latin typeface="微軟正黑體"/>
              <a:ea typeface="微軟正黑體"/>
              <a:cs typeface="Arial"/>
            </a:endParaRP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/>
                <a:ea typeface="微軟正黑體"/>
                <a:cs typeface="Arial"/>
              </a:rPr>
              <a:t>空間佔用減量</a:t>
            </a:r>
            <a:endParaRPr lang="zh-TW" altLang="zh-TW">
              <a:latin typeface="Arial"/>
              <a:ea typeface="新細明體"/>
              <a:cs typeface="Arial"/>
            </a:endParaRPr>
          </a:p>
          <a:p>
            <a:pPr marL="177800" indent="-1778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>
                <a:latin typeface="微軟正黑體"/>
                <a:ea typeface="微軟正黑體"/>
                <a:cs typeface="Arial"/>
              </a:rPr>
              <a:t>支援多種</a:t>
            </a:r>
            <a:br>
              <a:rPr lang="en-US" altLang="zh-TW">
                <a:latin typeface="微軟正黑體"/>
                <a:ea typeface="微軟正黑體"/>
                <a:cs typeface="Arial"/>
              </a:rPr>
            </a:br>
            <a:r>
              <a:rPr lang="zh-TW" altLang="en-US">
                <a:latin typeface="微軟正黑體"/>
                <a:ea typeface="微軟正黑體"/>
                <a:cs typeface="Arial"/>
              </a:rPr>
              <a:t>雲服務</a:t>
            </a:r>
            <a:endParaRPr lang="zh-TW" altLang="zh-TW">
              <a:latin typeface="Arial" panose="020B0604020202020204" pitchFamily="34" charset="0"/>
              <a:ea typeface="新細明體"/>
              <a:cs typeface="Arial"/>
            </a:endParaRPr>
          </a:p>
          <a:p>
            <a:endParaRPr lang="zh-TW" altLang="en-US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530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62">
            <a:extLst>
              <a:ext uri="{FF2B5EF4-FFF2-40B4-BE49-F238E27FC236}">
                <a16:creationId xmlns:a16="http://schemas.microsoft.com/office/drawing/2014/main" id="{4A3079B4-CE6C-41AE-9718-016ADA359C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339" y="1966980"/>
            <a:ext cx="9922066" cy="4525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23E73F-B5E6-4DE3-9521-98A0B8D80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ts val="4800"/>
              </a:lnSpc>
            </a:pPr>
            <a:r>
              <a:rPr lang="zh-TW" altLang="en-US"/>
              <a:t>備份資料異地還原，隨處取用</a:t>
            </a:r>
            <a:endParaRPr lang="zh-TW"/>
          </a:p>
        </p:txBody>
      </p:sp>
      <p:pic>
        <p:nvPicPr>
          <p:cNvPr id="4" name="圖片 76">
            <a:extLst>
              <a:ext uri="{FF2B5EF4-FFF2-40B4-BE49-F238E27FC236}">
                <a16:creationId xmlns:a16="http://schemas.microsoft.com/office/drawing/2014/main" id="{9AD04B6B-807C-4DCA-986F-B124B80894D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5264" y="4503949"/>
            <a:ext cx="498390" cy="498390"/>
          </a:xfrm>
          <a:prstGeom prst="rect">
            <a:avLst/>
          </a:prstGeom>
        </p:spPr>
      </p:pic>
      <p:sp>
        <p:nvSpPr>
          <p:cNvPr id="8" name="文字方塊 82">
            <a:extLst>
              <a:ext uri="{FF2B5EF4-FFF2-40B4-BE49-F238E27FC236}">
                <a16:creationId xmlns:a16="http://schemas.microsoft.com/office/drawing/2014/main" id="{B11857C1-292E-4E0B-AC00-E1333703B940}"/>
              </a:ext>
            </a:extLst>
          </p:cNvPr>
          <p:cNvSpPr txBox="1"/>
          <p:nvPr/>
        </p:nvSpPr>
        <p:spPr>
          <a:xfrm>
            <a:off x="1221809" y="1965648"/>
            <a:ext cx="2252074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400">
                <a:solidFill>
                  <a:schemeClr val="accent3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透過</a:t>
            </a:r>
            <a:r>
              <a:rPr lang="zh-TW" altLang="en-US" sz="2400">
                <a:solidFill>
                  <a:schemeClr val="accent3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</a:t>
            </a:r>
            <a:r>
              <a:rPr lang="en-US" altLang="zh-TW" sz="2400">
                <a:solidFill>
                  <a:schemeClr val="accent3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HBS</a:t>
            </a:r>
            <a:r>
              <a:rPr lang="zh-TW" altLang="en-US" sz="2400">
                <a:solidFill>
                  <a:schemeClr val="accent3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還原</a:t>
            </a:r>
            <a:endParaRPr lang="en-US" altLang="zh-TW" sz="2400">
              <a:solidFill>
                <a:schemeClr val="accent3">
                  <a:lumMod val="20000"/>
                  <a:lumOff val="80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9" name="文字方塊 83">
            <a:extLst>
              <a:ext uri="{FF2B5EF4-FFF2-40B4-BE49-F238E27FC236}">
                <a16:creationId xmlns:a16="http://schemas.microsoft.com/office/drawing/2014/main" id="{A1D084D1-0CB2-4ED7-9786-91D026C2C788}"/>
              </a:ext>
            </a:extLst>
          </p:cNvPr>
          <p:cNvSpPr txBox="1"/>
          <p:nvPr/>
        </p:nvSpPr>
        <p:spPr>
          <a:xfrm>
            <a:off x="3741092" y="1964467"/>
            <a:ext cx="3823796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2400">
                <a:solidFill>
                  <a:schemeClr val="accent3">
                    <a:lumMod val="20000"/>
                    <a:lumOff val="80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遠端存取</a:t>
            </a:r>
          </a:p>
        </p:txBody>
      </p:sp>
      <p:sp>
        <p:nvSpPr>
          <p:cNvPr id="10" name="文字方塊 84">
            <a:extLst>
              <a:ext uri="{FF2B5EF4-FFF2-40B4-BE49-F238E27FC236}">
                <a16:creationId xmlns:a16="http://schemas.microsoft.com/office/drawing/2014/main" id="{6CF771A8-C825-47B4-8C68-81415B83705A}"/>
              </a:ext>
            </a:extLst>
          </p:cNvPr>
          <p:cNvSpPr txBox="1"/>
          <p:nvPr/>
        </p:nvSpPr>
        <p:spPr>
          <a:xfrm>
            <a:off x="7396531" y="1965648"/>
            <a:ext cx="3522015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2400">
                <a:solidFill>
                  <a:schemeClr val="accent3">
                    <a:lumMod val="20000"/>
                    <a:lumOff val="80000"/>
                  </a:schemeClr>
                </a:solidFill>
                <a:latin typeface="Microsoft JhengHei"/>
                <a:ea typeface="Microsoft JhengHei"/>
                <a:cs typeface="Arial" panose="020B0604020202020204" pitchFamily="34" charset="0"/>
              </a:rPr>
              <a:t> </a:t>
            </a:r>
            <a:r>
              <a:rPr lang="zh-CN" altLang="en-US" sz="2400">
                <a:solidFill>
                  <a:schemeClr val="accent3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分享備份，隨選還原</a:t>
            </a:r>
            <a:endParaRPr lang="zh-TW" altLang="en-US" sz="2400">
              <a:solidFill>
                <a:schemeClr val="accent3">
                  <a:lumMod val="20000"/>
                  <a:lumOff val="8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1" name="文字方塊 85">
            <a:extLst>
              <a:ext uri="{FF2B5EF4-FFF2-40B4-BE49-F238E27FC236}">
                <a16:creationId xmlns:a16="http://schemas.microsoft.com/office/drawing/2014/main" id="{DEFECE66-2F56-4D36-92D9-D1ACC32A1F6D}"/>
              </a:ext>
            </a:extLst>
          </p:cNvPr>
          <p:cNvSpPr txBox="1"/>
          <p:nvPr/>
        </p:nvSpPr>
        <p:spPr>
          <a:xfrm>
            <a:off x="2372276" y="3645709"/>
            <a:ext cx="865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>
                <a:latin typeface="Microsoft JhengHei"/>
                <a:ea typeface="Microsoft JhengHei"/>
              </a:rPr>
              <a:t>台北</a:t>
            </a:r>
            <a:endParaRPr lang="zh-TW" altLang="en-US" sz="1200" b="1">
              <a:latin typeface="Microsoft JhengHei"/>
              <a:ea typeface="Microsoft JhengHei"/>
            </a:endParaRPr>
          </a:p>
        </p:txBody>
      </p:sp>
      <p:sp>
        <p:nvSpPr>
          <p:cNvPr id="13" name="文字方塊 87">
            <a:extLst>
              <a:ext uri="{FF2B5EF4-FFF2-40B4-BE49-F238E27FC236}">
                <a16:creationId xmlns:a16="http://schemas.microsoft.com/office/drawing/2014/main" id="{C27946EF-3673-4836-9FF4-52E5AD1E4DFC}"/>
              </a:ext>
            </a:extLst>
          </p:cNvPr>
          <p:cNvSpPr txBox="1"/>
          <p:nvPr/>
        </p:nvSpPr>
        <p:spPr>
          <a:xfrm>
            <a:off x="2849612" y="2823317"/>
            <a:ext cx="168477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 spc="-15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備份</a:t>
            </a:r>
            <a:r>
              <a:rPr lang="en-US" altLang="zh-TW" sz="1200" b="1" spc="-15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/ </a:t>
            </a:r>
            <a:r>
              <a:rPr lang="zh-CN" altLang="en-US" sz="1200" b="1" spc="-150">
                <a:solidFill>
                  <a:schemeClr val="tx1">
                    <a:lumMod val="65000"/>
                    <a:lumOff val="35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還原</a:t>
            </a:r>
            <a:endParaRPr lang="zh-TW" altLang="en-US" sz="1200" b="1" spc="-150">
              <a:solidFill>
                <a:schemeClr val="tx1">
                  <a:lumMod val="65000"/>
                  <a:lumOff val="35000"/>
                </a:schemeClr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sp>
        <p:nvSpPr>
          <p:cNvPr id="15" name="文字方塊 89">
            <a:extLst>
              <a:ext uri="{FF2B5EF4-FFF2-40B4-BE49-F238E27FC236}">
                <a16:creationId xmlns:a16="http://schemas.microsoft.com/office/drawing/2014/main" id="{4164033B-4552-41D3-80E6-EBAB8AEC13EF}"/>
              </a:ext>
            </a:extLst>
          </p:cNvPr>
          <p:cNvSpPr txBox="1"/>
          <p:nvPr/>
        </p:nvSpPr>
        <p:spPr>
          <a:xfrm>
            <a:off x="5014433" y="3512151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6" name="文字方塊 90">
            <a:extLst>
              <a:ext uri="{FF2B5EF4-FFF2-40B4-BE49-F238E27FC236}">
                <a16:creationId xmlns:a16="http://schemas.microsoft.com/office/drawing/2014/main" id="{231943CF-50EC-41DF-A69D-0C357D9EEBE7}"/>
              </a:ext>
            </a:extLst>
          </p:cNvPr>
          <p:cNvSpPr txBox="1"/>
          <p:nvPr/>
        </p:nvSpPr>
        <p:spPr>
          <a:xfrm>
            <a:off x="5678136" y="4479761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7" name="文字方塊 91">
            <a:extLst>
              <a:ext uri="{FF2B5EF4-FFF2-40B4-BE49-F238E27FC236}">
                <a16:creationId xmlns:a16="http://schemas.microsoft.com/office/drawing/2014/main" id="{73A4583E-8D6E-4D20-BB35-D92621A576AE}"/>
              </a:ext>
            </a:extLst>
          </p:cNvPr>
          <p:cNvSpPr txBox="1"/>
          <p:nvPr/>
        </p:nvSpPr>
        <p:spPr>
          <a:xfrm>
            <a:off x="9201469" y="2525134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" name="文字方塊 94">
            <a:extLst>
              <a:ext uri="{FF2B5EF4-FFF2-40B4-BE49-F238E27FC236}">
                <a16:creationId xmlns:a16="http://schemas.microsoft.com/office/drawing/2014/main" id="{DF348FBD-9ADA-4423-B499-D54A910259D0}"/>
              </a:ext>
            </a:extLst>
          </p:cNvPr>
          <p:cNvSpPr txBox="1"/>
          <p:nvPr/>
        </p:nvSpPr>
        <p:spPr>
          <a:xfrm>
            <a:off x="6407437" y="4751964"/>
            <a:ext cx="203359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 spc="-15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新細明體"/>
                <a:cs typeface="Arial"/>
              </a:rPr>
              <a:t>CIFS / FTP / WebDAV</a:t>
            </a:r>
          </a:p>
        </p:txBody>
      </p:sp>
      <p:sp>
        <p:nvSpPr>
          <p:cNvPr id="21" name="文字方塊 95">
            <a:extLst>
              <a:ext uri="{FF2B5EF4-FFF2-40B4-BE49-F238E27FC236}">
                <a16:creationId xmlns:a16="http://schemas.microsoft.com/office/drawing/2014/main" id="{30B97699-816C-4B1F-924F-08F4330AFCDB}"/>
              </a:ext>
            </a:extLst>
          </p:cNvPr>
          <p:cNvSpPr txBox="1"/>
          <p:nvPr/>
        </p:nvSpPr>
        <p:spPr>
          <a:xfrm>
            <a:off x="10081211" y="3298082"/>
            <a:ext cx="68668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200" b="1">
                <a:latin typeface="Microsoft JhengHei"/>
                <a:ea typeface="Microsoft JhengHei"/>
              </a:rPr>
              <a:t>東京</a:t>
            </a:r>
            <a:endParaRPr lang="zh-TW" altLang="en-US" sz="1200" b="1">
              <a:latin typeface="Microsoft JhengHei"/>
              <a:ea typeface="Microsoft JhengHei"/>
            </a:endParaRPr>
          </a:p>
        </p:txBody>
      </p:sp>
      <p:pic>
        <p:nvPicPr>
          <p:cNvPr id="25" name="圖片 99">
            <a:extLst>
              <a:ext uri="{FF2B5EF4-FFF2-40B4-BE49-F238E27FC236}">
                <a16:creationId xmlns:a16="http://schemas.microsoft.com/office/drawing/2014/main" id="{AF691C82-1D00-4654-B3DE-4A54F10E0C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976" y="2996132"/>
            <a:ext cx="498390" cy="498390"/>
          </a:xfrm>
          <a:prstGeom prst="rect">
            <a:avLst/>
          </a:prstGeom>
        </p:spPr>
      </p:pic>
      <p:sp>
        <p:nvSpPr>
          <p:cNvPr id="27" name="文字方塊 101">
            <a:extLst>
              <a:ext uri="{FF2B5EF4-FFF2-40B4-BE49-F238E27FC236}">
                <a16:creationId xmlns:a16="http://schemas.microsoft.com/office/drawing/2014/main" id="{A2F7CFD2-6B99-45A4-8F93-DE59305D490E}"/>
              </a:ext>
            </a:extLst>
          </p:cNvPr>
          <p:cNvSpPr txBox="1"/>
          <p:nvPr/>
        </p:nvSpPr>
        <p:spPr>
          <a:xfrm>
            <a:off x="4974175" y="5831061"/>
            <a:ext cx="184923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雲端存取</a:t>
            </a:r>
            <a:endParaRPr lang="zh-TW" altLang="en-US" sz="1600" b="1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14" name="文字方塊 88">
            <a:extLst>
              <a:ext uri="{FF2B5EF4-FFF2-40B4-BE49-F238E27FC236}">
                <a16:creationId xmlns:a16="http://schemas.microsoft.com/office/drawing/2014/main" id="{518A5C8F-065C-43CE-8371-551B3162B4D9}"/>
              </a:ext>
            </a:extLst>
          </p:cNvPr>
          <p:cNvSpPr txBox="1"/>
          <p:nvPr/>
        </p:nvSpPr>
        <p:spPr>
          <a:xfrm>
            <a:off x="2831116" y="3288472"/>
            <a:ext cx="1684770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200" b="1">
                <a:solidFill>
                  <a:schemeClr val="bg1"/>
                </a:solidFill>
                <a:latin typeface="Arial"/>
                <a:ea typeface="新細明體"/>
                <a:cs typeface="Arial"/>
              </a:rPr>
              <a:t>TCP BBR</a:t>
            </a:r>
            <a:endParaRPr lang="zh-TW" altLang="en-US" sz="1200" b="1">
              <a:solidFill>
                <a:schemeClr val="bg1"/>
              </a:solidFill>
              <a:latin typeface="Arial"/>
              <a:ea typeface="新細明體"/>
              <a:cs typeface="Arial"/>
            </a:endParaRPr>
          </a:p>
        </p:txBody>
      </p:sp>
      <p:sp>
        <p:nvSpPr>
          <p:cNvPr id="35" name="文字方塊 101">
            <a:extLst>
              <a:ext uri="{FF2B5EF4-FFF2-40B4-BE49-F238E27FC236}">
                <a16:creationId xmlns:a16="http://schemas.microsoft.com/office/drawing/2014/main" id="{6BB7436C-EC32-402C-98EA-690BF5F1BB13}"/>
              </a:ext>
            </a:extLst>
          </p:cNvPr>
          <p:cNvSpPr txBox="1"/>
          <p:nvPr/>
        </p:nvSpPr>
        <p:spPr>
          <a:xfrm>
            <a:off x="5481963" y="3328236"/>
            <a:ext cx="1849234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遠端</a:t>
            </a:r>
            <a:r>
              <a:rPr lang="zh-TW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 </a:t>
            </a:r>
            <a:r>
              <a:rPr lang="en-US" altLang="zh-TW" sz="16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NAS </a:t>
            </a:r>
            <a:r>
              <a:rPr lang="zh-CN" altLang="en-US" sz="1600" b="1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</a:rPr>
              <a:t>存取</a:t>
            </a:r>
            <a:endParaRPr lang="en-US" altLang="zh-TW" sz="1600" b="1">
              <a:latin typeface="Microsoft JhengHei" panose="020B0604030504040204" pitchFamily="34" charset="-120"/>
              <a:ea typeface="Microsoft JhengHei" panose="020B0604030504040204" pitchFamily="34" charset="-120"/>
              <a:cs typeface="Arial"/>
            </a:endParaRPr>
          </a:p>
        </p:txBody>
      </p:sp>
      <p:pic>
        <p:nvPicPr>
          <p:cNvPr id="37" name="圖片 8">
            <a:extLst>
              <a:ext uri="{FF2B5EF4-FFF2-40B4-BE49-F238E27FC236}">
                <a16:creationId xmlns:a16="http://schemas.microsoft.com/office/drawing/2014/main" id="{861483CF-936F-4CDB-A213-224F2E15557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3872" y="3156527"/>
            <a:ext cx="407647" cy="407647"/>
          </a:xfrm>
          <a:prstGeom prst="rect">
            <a:avLst/>
          </a:prstGeom>
        </p:spPr>
      </p:pic>
      <p:pic>
        <p:nvPicPr>
          <p:cNvPr id="32" name="圖片 8" descr="一張含有 撞球 的圖片&#10;&#10;描述是以非常高的可信度產生">
            <a:extLst>
              <a:ext uri="{FF2B5EF4-FFF2-40B4-BE49-F238E27FC236}">
                <a16:creationId xmlns:a16="http://schemas.microsoft.com/office/drawing/2014/main" id="{02A6BF56-90A5-4C8D-9B8D-5BEE680F66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2002" y="3144169"/>
            <a:ext cx="407647" cy="407647"/>
          </a:xfrm>
          <a:prstGeom prst="rect">
            <a:avLst/>
          </a:prstGeom>
        </p:spPr>
      </p:pic>
      <p:pic>
        <p:nvPicPr>
          <p:cNvPr id="39" name="圖片 38">
            <a:extLst>
              <a:ext uri="{FF2B5EF4-FFF2-40B4-BE49-F238E27FC236}">
                <a16:creationId xmlns:a16="http://schemas.microsoft.com/office/drawing/2014/main" id="{CA3A1DDA-5471-2C4B-AC71-EC2D2BFDFEF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4066" y="4512279"/>
            <a:ext cx="432505" cy="432505"/>
          </a:xfrm>
          <a:prstGeom prst="rect">
            <a:avLst/>
          </a:prstGeom>
        </p:spPr>
      </p:pic>
      <p:sp>
        <p:nvSpPr>
          <p:cNvPr id="43" name="文字方塊 95">
            <a:extLst>
              <a:ext uri="{FF2B5EF4-FFF2-40B4-BE49-F238E27FC236}">
                <a16:creationId xmlns:a16="http://schemas.microsoft.com/office/drawing/2014/main" id="{400750CD-B96F-40F2-ACBD-1166F736E104}"/>
              </a:ext>
            </a:extLst>
          </p:cNvPr>
          <p:cNvSpPr txBox="1"/>
          <p:nvPr/>
        </p:nvSpPr>
        <p:spPr>
          <a:xfrm>
            <a:off x="10081211" y="4669682"/>
            <a:ext cx="686683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200" b="1">
                <a:latin typeface="Microsoft JhengHei"/>
                <a:ea typeface="Microsoft JhengHei"/>
              </a:rPr>
              <a:t>上海</a:t>
            </a:r>
          </a:p>
        </p:txBody>
      </p:sp>
      <p:pic>
        <p:nvPicPr>
          <p:cNvPr id="44" name="圖片 43">
            <a:extLst>
              <a:ext uri="{FF2B5EF4-FFF2-40B4-BE49-F238E27FC236}">
                <a16:creationId xmlns:a16="http://schemas.microsoft.com/office/drawing/2014/main" id="{B19E5D5C-ABD6-4B99-B8FB-380CD16B04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  <p:sp>
        <p:nvSpPr>
          <p:cNvPr id="45" name="文字方塊 91">
            <a:extLst>
              <a:ext uri="{FF2B5EF4-FFF2-40B4-BE49-F238E27FC236}">
                <a16:creationId xmlns:a16="http://schemas.microsoft.com/office/drawing/2014/main" id="{8CCE03D6-93BB-4C68-A0DF-DE300C7B97FB}"/>
              </a:ext>
            </a:extLst>
          </p:cNvPr>
          <p:cNvSpPr txBox="1"/>
          <p:nvPr/>
        </p:nvSpPr>
        <p:spPr>
          <a:xfrm>
            <a:off x="9201469" y="3884377"/>
            <a:ext cx="6866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160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r>
              <a:rPr lang="en-US" altLang="zh-TW" sz="1600" err="1">
                <a:solidFill>
                  <a:schemeClr val="bg1"/>
                </a:solidFill>
                <a:latin typeface="Arial" panose="020B0604020202020204" pitchFamily="34" charset="0"/>
              </a:rPr>
              <a:t>qdff</a:t>
            </a:r>
            <a:endParaRPr lang="zh-TW" altLang="en-US" sz="16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90311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B6A7D49-A82E-FA4B-846E-7612CC1AC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用</a:t>
            </a:r>
            <a:r>
              <a:rPr kumimoji="1" lang="zh-TW" altLang="en-US"/>
              <a:t> </a:t>
            </a:r>
            <a:r>
              <a:rPr kumimoji="1" lang="en-US" altLang="zh-CN"/>
              <a:t>File Station</a:t>
            </a:r>
            <a:r>
              <a:rPr kumimoji="1" lang="zh-TW" altLang="en-US"/>
              <a:t> </a:t>
            </a:r>
            <a:r>
              <a:rPr kumimoji="1" lang="zh-CN" altLang="en-US"/>
              <a:t>先檢視版本再還原</a:t>
            </a:r>
            <a:endParaRPr kumimoji="1" lang="zh-TW" altLang="en-US"/>
          </a:p>
        </p:txBody>
      </p:sp>
      <p:sp>
        <p:nvSpPr>
          <p:cNvPr id="8" name="內容版面配置區 21">
            <a:extLst>
              <a:ext uri="{FF2B5EF4-FFF2-40B4-BE49-F238E27FC236}">
                <a16:creationId xmlns:a16="http://schemas.microsoft.com/office/drawing/2014/main" id="{57D3859F-2A47-0046-994F-C23A66144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4265"/>
            <a:ext cx="10600684" cy="9534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2400">
                <a:latin typeface="微軟正黑體"/>
                <a:ea typeface="微軟正黑體"/>
                <a:cs typeface="Arial"/>
              </a:rPr>
              <a:t>已經去重複化了，難道要全部還原才能看到檔案？</a:t>
            </a:r>
            <a:endParaRPr lang="en-US" altLang="zh-TW" sz="2400">
              <a:latin typeface="微軟正黑體"/>
              <a:ea typeface="微軟正黑體"/>
              <a:cs typeface="Arial"/>
            </a:endParaRPr>
          </a:p>
          <a:p>
            <a:pPr marL="0" indent="0">
              <a:buNone/>
            </a:pPr>
            <a:r>
              <a:rPr lang="zh-TW" altLang="en-US" sz="2400">
                <a:latin typeface="微軟正黑體"/>
                <a:ea typeface="微軟正黑體"/>
                <a:cs typeface="Arial"/>
              </a:rPr>
              <a:t>先檢視，再選擇你要的版本及檔案進行還原吧！</a:t>
            </a:r>
            <a:endParaRPr lang="zh-TW" altLang="en-US" sz="2000"/>
          </a:p>
        </p:txBody>
      </p:sp>
      <p:sp>
        <p:nvSpPr>
          <p:cNvPr id="11" name="圓角矩形 12">
            <a:extLst>
              <a:ext uri="{FF2B5EF4-FFF2-40B4-BE49-F238E27FC236}">
                <a16:creationId xmlns:a16="http://schemas.microsoft.com/office/drawing/2014/main" id="{13E241A4-E226-412D-9E25-4CDB32E28F49}"/>
              </a:ext>
            </a:extLst>
          </p:cNvPr>
          <p:cNvSpPr/>
          <p:nvPr/>
        </p:nvSpPr>
        <p:spPr>
          <a:xfrm>
            <a:off x="8105666" y="2455445"/>
            <a:ext cx="4898792" cy="533400"/>
          </a:xfrm>
          <a:prstGeom prst="roundRect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須安裝最新版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HBS</a:t>
            </a:r>
            <a:r>
              <a:rPr lang="zh-TW" altLang="en-US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CN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kumimoji="1"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圖片 11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334093FF-E19F-41A2-AE45-8AB520633A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1202" y="2504873"/>
            <a:ext cx="301320" cy="438170"/>
          </a:xfrm>
          <a:prstGeom prst="rect">
            <a:avLst/>
          </a:prstGeom>
        </p:spPr>
      </p:pic>
      <p:sp>
        <p:nvSpPr>
          <p:cNvPr id="15" name="矩形: 圓角 12">
            <a:extLst>
              <a:ext uri="{FF2B5EF4-FFF2-40B4-BE49-F238E27FC236}">
                <a16:creationId xmlns:a16="http://schemas.microsoft.com/office/drawing/2014/main" id="{A33FB417-BEC8-D946-940C-E1E7A585D013}"/>
              </a:ext>
            </a:extLst>
          </p:cNvPr>
          <p:cNvSpPr/>
          <p:nvPr/>
        </p:nvSpPr>
        <p:spPr>
          <a:xfrm>
            <a:off x="6318112" y="3215688"/>
            <a:ext cx="5425989" cy="2944780"/>
          </a:xfrm>
          <a:prstGeom prst="roundRect">
            <a:avLst>
              <a:gd name="adj" fmla="val 6553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: 圓角 12">
            <a:extLst>
              <a:ext uri="{FF2B5EF4-FFF2-40B4-BE49-F238E27FC236}">
                <a16:creationId xmlns:a16="http://schemas.microsoft.com/office/drawing/2014/main" id="{65A235FE-CCEE-D640-8C42-047F332DCF9A}"/>
              </a:ext>
            </a:extLst>
          </p:cNvPr>
          <p:cNvSpPr/>
          <p:nvPr/>
        </p:nvSpPr>
        <p:spPr>
          <a:xfrm>
            <a:off x="552312" y="3215688"/>
            <a:ext cx="5425989" cy="2944780"/>
          </a:xfrm>
          <a:prstGeom prst="roundRect">
            <a:avLst>
              <a:gd name="adj" fmla="val 6553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279DEF65-784A-5C4F-A896-9A4D3A7EFDF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337"/>
          <a:stretch/>
        </p:blipFill>
        <p:spPr>
          <a:xfrm>
            <a:off x="682712" y="3321871"/>
            <a:ext cx="5171988" cy="255439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AD2B0A6D-5422-C04A-99AF-BC2C2BC5E4B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559" b="6429"/>
          <a:stretch/>
        </p:blipFill>
        <p:spPr>
          <a:xfrm>
            <a:off x="6442301" y="3332841"/>
            <a:ext cx="5203599" cy="2543429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1FB35C7-2E47-B24A-BEFD-B8C711D558F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00" y="2991786"/>
            <a:ext cx="1206600" cy="935146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1A139C1F-84CA-C941-917D-E67A94004F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000" y="2991786"/>
            <a:ext cx="1206600" cy="935146"/>
          </a:xfrm>
          <a:prstGeom prst="rect">
            <a:avLst/>
          </a:prstGeom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1A465FB3-A13C-5040-AD24-5194FB4287C2}"/>
              </a:ext>
            </a:extLst>
          </p:cNvPr>
          <p:cNvSpPr txBox="1"/>
          <p:nvPr/>
        </p:nvSpPr>
        <p:spPr>
          <a:xfrm>
            <a:off x="377911" y="3041723"/>
            <a:ext cx="95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Before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BE97B2C-CBC5-BE47-A440-9DDEFCBFD891}"/>
              </a:ext>
            </a:extLst>
          </p:cNvPr>
          <p:cNvSpPr txBox="1"/>
          <p:nvPr/>
        </p:nvSpPr>
        <p:spPr>
          <a:xfrm>
            <a:off x="6181811" y="3041723"/>
            <a:ext cx="955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>
                <a:solidFill>
                  <a:schemeClr val="bg1"/>
                </a:solidFill>
              </a:rPr>
              <a:t>After</a:t>
            </a:r>
            <a:endParaRPr lang="zh-TW" altLang="en-US">
              <a:solidFill>
                <a:schemeClr val="bg1"/>
              </a:solidFill>
            </a:endParaRPr>
          </a:p>
        </p:txBody>
      </p:sp>
      <p:sp>
        <p:nvSpPr>
          <p:cNvPr id="25" name="圓角矩形 12">
            <a:extLst>
              <a:ext uri="{FF2B5EF4-FFF2-40B4-BE49-F238E27FC236}">
                <a16:creationId xmlns:a16="http://schemas.microsoft.com/office/drawing/2014/main" id="{800F1B58-ABD9-EB46-B013-B6AAD724314A}"/>
              </a:ext>
            </a:extLst>
          </p:cNvPr>
          <p:cNvSpPr/>
          <p:nvPr/>
        </p:nvSpPr>
        <p:spPr>
          <a:xfrm>
            <a:off x="1168400" y="5687756"/>
            <a:ext cx="4168691" cy="533400"/>
          </a:xfrm>
          <a:prstGeom prst="round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FADA5E6-57D1-9E48-8F26-5851E3AF545B}"/>
              </a:ext>
            </a:extLst>
          </p:cNvPr>
          <p:cNvSpPr/>
          <p:nvPr/>
        </p:nvSpPr>
        <p:spPr>
          <a:xfrm>
            <a:off x="1422400" y="5773969"/>
            <a:ext cx="3771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zh-CN" altLang="en-US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去重複化的備份內容無法直接檢視</a:t>
            </a:r>
            <a:endParaRPr lang="en" altLang="zh-CN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4" name="圓角矩形 12">
            <a:extLst>
              <a:ext uri="{FF2B5EF4-FFF2-40B4-BE49-F238E27FC236}">
                <a16:creationId xmlns:a16="http://schemas.microsoft.com/office/drawing/2014/main" id="{C950F659-B5AC-4EEE-A065-B88048ED2840}"/>
              </a:ext>
            </a:extLst>
          </p:cNvPr>
          <p:cNvSpPr/>
          <p:nvPr/>
        </p:nvSpPr>
        <p:spPr>
          <a:xfrm>
            <a:off x="6879898" y="5616451"/>
            <a:ext cx="4383447" cy="654112"/>
          </a:xfrm>
          <a:prstGeom prst="round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34C430E8-1FF8-3F48-B1AD-369ED1A10196}"/>
              </a:ext>
            </a:extLst>
          </p:cNvPr>
          <p:cNvSpPr/>
          <p:nvPr/>
        </p:nvSpPr>
        <p:spPr>
          <a:xfrm>
            <a:off x="6918410" y="5630274"/>
            <a:ext cx="4383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zh-CN" altLang="en-US">
                <a:latin typeface="Arial"/>
                <a:ea typeface="微軟正黑體"/>
                <a:cs typeface="Arial"/>
              </a:rPr>
              <a:t>多版本備份檢視</a:t>
            </a:r>
            <a:endParaRPr lang="en-US" altLang="zh-TW">
              <a:latin typeface="Arial"/>
              <a:ea typeface="微軟正黑體"/>
              <a:cs typeface="Arial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zh-CN" altLang="en-US">
                <a:latin typeface="Arial"/>
                <a:ea typeface="微軟正黑體"/>
                <a:cs typeface="Arial"/>
              </a:rPr>
              <a:t>備份檔案可支援單資料夾、單檔還原</a:t>
            </a:r>
            <a:endParaRPr lang="en-US" altLang="zh-TW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479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A0F5B55-D760-7445-9AB3-EE8CADCDD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555577"/>
            <a:ext cx="6897007" cy="1229405"/>
          </a:xfrm>
        </p:spPr>
        <p:txBody>
          <a:bodyPr/>
          <a:lstStyle/>
          <a:p>
            <a:r>
              <a:rPr kumimoji="1" lang="zh-CN" altLang="en-US">
                <a:latin typeface="微軟正黑體"/>
                <a:ea typeface="微軟正黑體"/>
              </a:rPr>
              <a:t>文件協同作業 ，讓 </a:t>
            </a:r>
            <a:r>
              <a:rPr kumimoji="1" lang="en-US" altLang="zh-CN">
                <a:latin typeface="微軟正黑體"/>
                <a:ea typeface="微軟正黑體"/>
              </a:rPr>
              <a:t>NAS</a:t>
            </a:r>
            <a:r>
              <a:rPr kumimoji="1" lang="zh-CN" altLang="en-US">
                <a:latin typeface="微軟正黑體"/>
                <a:ea typeface="微軟正黑體"/>
              </a:rPr>
              <a:t>成為團隊工作站</a:t>
            </a:r>
            <a:endParaRPr kumimoji="1" lang="zh-TW" altLang="en-US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10099231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21964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2D41CC1-EF0D-4602-BDCC-E2583BD494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6" y="0"/>
            <a:ext cx="12180627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B965A96A-3F7B-4046-8432-800BE1493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450" y="2591112"/>
            <a:ext cx="6897007" cy="1229405"/>
          </a:xfrm>
        </p:spPr>
        <p:txBody>
          <a:bodyPr/>
          <a:lstStyle/>
          <a:p>
            <a:r>
              <a:rPr kumimoji="1" lang="en-US" altLang="zh-TW">
                <a:latin typeface="微軟正黑體"/>
                <a:ea typeface="微軟正黑體"/>
              </a:rPr>
              <a:t>File Station </a:t>
            </a:r>
            <a:r>
              <a:rPr kumimoji="1" lang="zh-CN" altLang="en-US">
                <a:latin typeface="微軟正黑體"/>
                <a:ea typeface="微軟正黑體"/>
              </a:rPr>
              <a:t>是你工作上不可或缺的好夥伴</a:t>
            </a:r>
            <a:endParaRPr kumimoji="1" lang="zh-TW" altLang="en-US">
              <a:latin typeface="微軟正黑體"/>
              <a:ea typeface="微軟正黑體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5C71230-7D2A-4708-9F97-E37FE2DB57CA}"/>
              </a:ext>
            </a:extLst>
          </p:cNvPr>
          <p:cNvSpPr txBox="1"/>
          <p:nvPr/>
        </p:nvSpPr>
        <p:spPr>
          <a:xfrm>
            <a:off x="298450" y="6180137"/>
            <a:ext cx="3301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©2019</a:t>
            </a:r>
            <a:r>
              <a:rPr lang="zh-TW" altLang="en-US" sz="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</a:t>
            </a:r>
            <a:endParaRPr lang="zh-TW" altLang="en-US" sz="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4780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個人, 男人, 牆 的圖片&#10;&#10;描述是以高可信度產生">
            <a:extLst>
              <a:ext uri="{FF2B5EF4-FFF2-40B4-BE49-F238E27FC236}">
                <a16:creationId xmlns:a16="http://schemas.microsoft.com/office/drawing/2014/main" id="{5FB43FA1-016A-4939-BE30-85804918E2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2BF3F34C-400B-CF4A-91F8-E70909B05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959" y="816538"/>
            <a:ext cx="10515600" cy="1325563"/>
          </a:xfrm>
        </p:spPr>
        <p:txBody>
          <a:bodyPr/>
          <a:lstStyle/>
          <a:p>
            <a:r>
              <a:rPr kumimoji="1" lang="zh-TW" altLang="en-US"/>
              <a:t>三種文件檔案支援更全面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A155B165-4CC9-1A49-9E46-E3AA83ED2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59" y="2280213"/>
            <a:ext cx="7622894" cy="389674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143510" indent="-143510">
              <a:lnSpc>
                <a:spcPts val="3300"/>
              </a:lnSpc>
            </a:pPr>
            <a:r>
              <a:rPr lang="en" altLang="zh-TW" b="1">
                <a:latin typeface="微軟正黑體"/>
                <a:ea typeface="微軟正黑體"/>
              </a:rPr>
              <a:t>Microsoft Office </a:t>
            </a:r>
            <a:r>
              <a:rPr lang="zh-TW" altLang="en-US" b="1">
                <a:latin typeface="微軟正黑體"/>
                <a:ea typeface="微軟正黑體"/>
              </a:rPr>
              <a:t>文件</a:t>
            </a:r>
            <a:r>
              <a:rPr lang="zh-CN" altLang="en-US" b="1">
                <a:latin typeface="Microsoft JhengHei"/>
                <a:ea typeface="Microsoft JhengHei"/>
              </a:rPr>
              <a:t>：</a:t>
            </a:r>
            <a:r>
              <a:rPr lang="zh-TW" altLang="en-US" b="1">
                <a:latin typeface="微軟正黑體"/>
                <a:ea typeface="微軟正黑體"/>
              </a:rPr>
              <a:t>編輯及團隊協同作業</a:t>
            </a:r>
            <a:endParaRPr lang="en-US" altLang="zh-TW" b="1">
              <a:latin typeface="微軟正黑體"/>
              <a:ea typeface="微軟正黑體"/>
            </a:endParaRPr>
          </a:p>
          <a:p>
            <a:pPr marL="143510" indent="-143510">
              <a:lnSpc>
                <a:spcPts val="3300"/>
              </a:lnSpc>
            </a:pPr>
            <a:r>
              <a:rPr lang="en-US" altLang="zh-TW" b="1">
                <a:latin typeface="微軟正黑體"/>
                <a:ea typeface="微軟正黑體"/>
              </a:rPr>
              <a:t>Google </a:t>
            </a:r>
            <a:r>
              <a:rPr lang="zh-CN" altLang="en-US" b="1">
                <a:latin typeface="微軟正黑體"/>
                <a:ea typeface="微軟正黑體"/>
              </a:rPr>
              <a:t>文件檔：</a:t>
            </a:r>
            <a:r>
              <a:rPr lang="zh-TW" altLang="en-US" b="1">
                <a:latin typeface="微軟正黑體"/>
                <a:ea typeface="微軟正黑體"/>
              </a:rPr>
              <a:t>開啟編輯與轉換格式備份</a:t>
            </a:r>
            <a:endParaRPr lang="en-US" altLang="zh-TW" b="1"/>
          </a:p>
          <a:p>
            <a:pPr marL="143510" indent="-143510">
              <a:lnSpc>
                <a:spcPts val="3300"/>
              </a:lnSpc>
            </a:pPr>
            <a:r>
              <a:rPr lang="en-US" altLang="zh-TW" b="1">
                <a:latin typeface="微軟正黑體"/>
                <a:ea typeface="微軟正黑體"/>
              </a:rPr>
              <a:t>iWork </a:t>
            </a:r>
            <a:r>
              <a:rPr lang="zh-CN" altLang="en-US" b="1">
                <a:latin typeface="微軟正黑體"/>
                <a:ea typeface="微軟正黑體"/>
              </a:rPr>
              <a:t>文件檔</a:t>
            </a:r>
            <a:r>
              <a:rPr lang="zh-CN" altLang="en-US" b="1">
                <a:latin typeface="Microsoft JhengHei"/>
                <a:ea typeface="Microsoft JhengHei"/>
              </a:rPr>
              <a:t>：</a:t>
            </a:r>
            <a:r>
              <a:rPr lang="zh-TW" altLang="en-US" b="1">
                <a:latin typeface="微軟正黑體"/>
                <a:ea typeface="微軟正黑體"/>
              </a:rPr>
              <a:t>轉換格式後預覽及編輯</a:t>
            </a:r>
            <a:endParaRPr lang="en-US" altLang="zh-TW" b="1"/>
          </a:p>
          <a:p>
            <a:pPr marL="143510" indent="-143510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4033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CDC48AD-31C6-4FBD-8A17-80574721368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6B41098-6BBF-F64B-9B2F-175C1D3A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7" y="1375762"/>
            <a:ext cx="6071886" cy="3176728"/>
          </a:xfrm>
        </p:spPr>
        <p:txBody>
          <a:bodyPr>
            <a:normAutofit/>
          </a:bodyPr>
          <a:lstStyle/>
          <a:p>
            <a:r>
              <a:rPr lang="en" altLang="zh-TW" b="1"/>
              <a:t>Microsoft Office </a:t>
            </a:r>
            <a:r>
              <a:rPr lang="zh-TW" altLang="en-US" b="1"/>
              <a:t>文件編輯及團隊協作，操作直覺又便利</a:t>
            </a:r>
            <a:endParaRPr kumimoji="1"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A859569-D4AF-1D4A-8DAD-660823312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856" y="4173679"/>
            <a:ext cx="6071886" cy="1474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kumimoji="1" lang="en-US" altLang="zh-TW" sz="3200">
                <a:latin typeface="微軟正黑體"/>
                <a:ea typeface="微軟正黑體"/>
              </a:rPr>
              <a:t>QNAP</a:t>
            </a:r>
            <a:r>
              <a:rPr kumimoji="1" lang="en-US" altLang="zh-TW">
                <a:latin typeface="微軟正黑體"/>
                <a:ea typeface="微軟正黑體"/>
              </a:rPr>
              <a:t> </a:t>
            </a:r>
            <a:r>
              <a:rPr kumimoji="1" lang="en-US" altLang="zh-TW" sz="2800">
                <a:latin typeface="微軟正黑體"/>
                <a:ea typeface="微軟正黑體"/>
              </a:rPr>
              <a:t>X</a:t>
            </a:r>
            <a:r>
              <a:rPr kumimoji="1" lang="en-US" altLang="zh-TW">
                <a:latin typeface="微軟正黑體"/>
                <a:ea typeface="微軟正黑體"/>
              </a:rPr>
              <a:t> </a:t>
            </a:r>
            <a:r>
              <a:rPr kumimoji="1" lang="en-US" altLang="zh-TW" sz="3200">
                <a:latin typeface="微軟正黑體"/>
                <a:ea typeface="微軟正黑體"/>
              </a:rPr>
              <a:t>Office Online</a:t>
            </a:r>
            <a:endParaRPr lang="zh-TW" altLang="en-US" sz="3200">
              <a:latin typeface="微軟正黑體"/>
              <a:ea typeface="微軟正黑體"/>
            </a:endParaRPr>
          </a:p>
        </p:txBody>
      </p:sp>
    </p:spTree>
    <p:extLst>
      <p:ext uri="{BB962C8B-B14F-4D97-AF65-F5344CB8AC3E}">
        <p14:creationId xmlns:p14="http://schemas.microsoft.com/office/powerpoint/2010/main" val="269760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9D96A966-AA82-4FBD-B513-7DDA9AD34AE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" y="0"/>
            <a:ext cx="12182759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0ADD800-F76A-7845-9A09-4D2EDAD4C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665" y="971896"/>
            <a:ext cx="5926499" cy="1325563"/>
          </a:xfrm>
        </p:spPr>
        <p:txBody>
          <a:bodyPr>
            <a:normAutofit fontScale="90000"/>
          </a:bodyPr>
          <a:lstStyle/>
          <a:p>
            <a:r>
              <a:rPr kumimoji="1" lang="zh-TW" altLang="en-US">
                <a:latin typeface="微軟正黑體"/>
                <a:ea typeface="微軟正黑體"/>
              </a:rPr>
              <a:t>輕輕一點，</a:t>
            </a:r>
            <a:r>
              <a:rPr kumimoji="1" lang="en-US" altLang="zh-TW">
                <a:latin typeface="微軟正黑體"/>
                <a:ea typeface="微軟正黑體"/>
              </a:rPr>
              <a:t>Office Online</a:t>
            </a:r>
            <a:r>
              <a:rPr kumimoji="1" lang="zh-TW" altLang="en-US">
                <a:latin typeface="微軟正黑體"/>
                <a:ea typeface="微軟正黑體"/>
              </a:rPr>
              <a:t>完整</a:t>
            </a:r>
            <a:r>
              <a:rPr kumimoji="1" lang="zh-CN" altLang="en-US">
                <a:latin typeface="微軟正黑體"/>
                <a:ea typeface="微軟正黑體"/>
              </a:rPr>
              <a:t>編輯功能</a:t>
            </a:r>
            <a:r>
              <a:rPr kumimoji="1" lang="zh-TW" altLang="en-US">
                <a:latin typeface="微軟正黑體"/>
                <a:ea typeface="微軟正黑體"/>
              </a:rPr>
              <a:t>馬上用</a:t>
            </a:r>
            <a:r>
              <a:rPr kumimoji="1" lang="zh-CN" altLang="en-US">
                <a:latin typeface="微軟正黑體"/>
                <a:ea typeface="微軟正黑體"/>
              </a:rPr>
              <a:t>！</a:t>
            </a:r>
            <a:endParaRPr lang="en-US" altLang="zh-TW">
              <a:latin typeface="微軟正黑體"/>
              <a:ea typeface="微軟正黑體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987844C3-B311-8043-80C2-29E3A229A3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4873" y="3049436"/>
            <a:ext cx="1558471" cy="1558471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2A86B9D-C24A-C84A-BA54-3B7FC4A8BE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066" y="3049436"/>
            <a:ext cx="1558471" cy="1558471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F2B23022-EEC9-B749-A5AC-A1E1172BF5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54" t="8872" r="16017" b="6825"/>
          <a:stretch/>
        </p:blipFill>
        <p:spPr>
          <a:xfrm>
            <a:off x="8190970" y="3049436"/>
            <a:ext cx="1558471" cy="155847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6451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: 圓角 23">
            <a:extLst>
              <a:ext uri="{FF2B5EF4-FFF2-40B4-BE49-F238E27FC236}">
                <a16:creationId xmlns:a16="http://schemas.microsoft.com/office/drawing/2014/main" id="{CC79F5EC-489A-1C41-B3F7-90CCA4E2191C}"/>
              </a:ext>
            </a:extLst>
          </p:cNvPr>
          <p:cNvSpPr/>
          <p:nvPr/>
        </p:nvSpPr>
        <p:spPr>
          <a:xfrm>
            <a:off x="193317" y="2989128"/>
            <a:ext cx="2644644" cy="439872"/>
          </a:xfrm>
          <a:prstGeom prst="roundRect">
            <a:avLst>
              <a:gd name="adj" fmla="val 13840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6F58653A-B975-4EE0-855D-47D141EBB431}"/>
              </a:ext>
            </a:extLst>
          </p:cNvPr>
          <p:cNvSpPr/>
          <p:nvPr/>
        </p:nvSpPr>
        <p:spPr>
          <a:xfrm>
            <a:off x="195968" y="5281488"/>
            <a:ext cx="2644644" cy="1065051"/>
          </a:xfrm>
          <a:prstGeom prst="roundRect">
            <a:avLst>
              <a:gd name="adj" fmla="val 8066"/>
            </a:avLst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C6907E90-72CC-9947-85ED-100E4B959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32" t="17471" r="10417" b="27945"/>
          <a:stretch/>
        </p:blipFill>
        <p:spPr>
          <a:xfrm>
            <a:off x="3179323" y="1923776"/>
            <a:ext cx="8339577" cy="3998586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4A047179-9D4F-4872-BB3C-A3D89DDA09D6}"/>
              </a:ext>
            </a:extLst>
          </p:cNvPr>
          <p:cNvSpPr/>
          <p:nvPr/>
        </p:nvSpPr>
        <p:spPr>
          <a:xfrm>
            <a:off x="6755024" y="4169429"/>
            <a:ext cx="3204521" cy="430981"/>
          </a:xfrm>
          <a:prstGeom prst="roundRect">
            <a:avLst>
              <a:gd name="adj" fmla="val 8066"/>
            </a:avLst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106A7356-F99E-4F46-A20F-32941C628F60}"/>
              </a:ext>
            </a:extLst>
          </p:cNvPr>
          <p:cNvSpPr/>
          <p:nvPr/>
        </p:nvSpPr>
        <p:spPr>
          <a:xfrm>
            <a:off x="7982466" y="1516095"/>
            <a:ext cx="3530966" cy="430981"/>
          </a:xfrm>
          <a:prstGeom prst="roundRect">
            <a:avLst>
              <a:gd name="adj" fmla="val 8066"/>
            </a:avLst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8FA90A0-8D6C-D740-8DA7-4E426F16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>
                <a:latin typeface="微軟正黑體"/>
                <a:ea typeface="微軟正黑體"/>
              </a:rPr>
              <a:t>NAS </a:t>
            </a:r>
            <a:r>
              <a:rPr kumimoji="1" lang="zh-CN" altLang="en-US">
                <a:latin typeface="微軟正黑體"/>
                <a:ea typeface="微軟正黑體"/>
              </a:rPr>
              <a:t>不只儲存檔案，更是團隊工作站！</a:t>
            </a:r>
            <a:endParaRPr kumimoji="1" lang="zh-TW" altLang="en-US">
              <a:latin typeface="微軟正黑體"/>
              <a:ea typeface="微軟正黑體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65129BC-3F91-7745-86DD-C9362107873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264" t="38513" r="53503" b="46715"/>
          <a:stretch/>
        </p:blipFill>
        <p:spPr>
          <a:xfrm>
            <a:off x="5673272" y="3312718"/>
            <a:ext cx="1362528" cy="1362528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46E54428-6327-E047-B7C0-1FCA942CF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6398" t="20557" r="15976" b="51241"/>
          <a:stretch/>
        </p:blipFill>
        <p:spPr>
          <a:xfrm>
            <a:off x="8928100" y="2107126"/>
            <a:ext cx="2532742" cy="2532742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1833C95-672C-DC44-B1B4-3580FBF0BEB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6" t="16015" r="41297" b="75144"/>
          <a:stretch/>
        </p:blipFill>
        <p:spPr>
          <a:xfrm>
            <a:off x="7239001" y="1456674"/>
            <a:ext cx="939800" cy="93980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F5F3105-8D42-2144-A111-9A9ADAD7358C}"/>
              </a:ext>
            </a:extLst>
          </p:cNvPr>
          <p:cNvSpPr/>
          <p:nvPr/>
        </p:nvSpPr>
        <p:spPr>
          <a:xfrm>
            <a:off x="8228103" y="1554444"/>
            <a:ext cx="3201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zh-TW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檔案即時同步並回存至</a:t>
            </a:r>
            <a:r>
              <a:rPr kumimoji="1" lang="en-US" altLang="zh-TW">
                <a:latin typeface="微軟正黑體" panose="020B0604030504040204" pitchFamily="34" charset="-120"/>
                <a:ea typeface="微軟正黑體" panose="020B0604030504040204" pitchFamily="34" charset="-120"/>
              </a:rPr>
              <a:t>NAS</a:t>
            </a:r>
            <a:r>
              <a:rPr kumimoji="1" lang="zh-CN" altLang="en-US">
                <a:latin typeface="微軟正黑體" panose="020B0604030504040204" pitchFamily="34" charset="-120"/>
                <a:ea typeface="微軟正黑體" panose="020B0604030504040204" pitchFamily="34" charset="-120"/>
              </a:rPr>
              <a:t>中</a:t>
            </a:r>
            <a:endParaRPr kumimoji="1"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FAE5522-1DB4-0246-8B10-A018E476B329}"/>
              </a:ext>
            </a:extLst>
          </p:cNvPr>
          <p:cNvSpPr/>
          <p:nvPr/>
        </p:nvSpPr>
        <p:spPr>
          <a:xfrm>
            <a:off x="7163138" y="4218721"/>
            <a:ext cx="2031325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kumimoji="1" lang="zh-TW" altLang="en-US">
                <a:latin typeface="微軟正黑體"/>
                <a:ea typeface="微軟正黑體"/>
              </a:rPr>
              <a:t>支援多人線上編輯</a:t>
            </a:r>
            <a:endParaRPr kumimoji="1" lang="en-US" altLang="zh-TW">
              <a:latin typeface="微軟正黑體"/>
              <a:ea typeface="微軟正黑體"/>
            </a:endParaRPr>
          </a:p>
        </p:txBody>
      </p:sp>
      <p:sp>
        <p:nvSpPr>
          <p:cNvPr id="21" name="圓角矩形 20">
            <a:extLst>
              <a:ext uri="{FF2B5EF4-FFF2-40B4-BE49-F238E27FC236}">
                <a16:creationId xmlns:a16="http://schemas.microsoft.com/office/drawing/2014/main" id="{FE0C6E4D-82FD-004B-AB8A-9215FFFCF249}"/>
              </a:ext>
            </a:extLst>
          </p:cNvPr>
          <p:cNvSpPr/>
          <p:nvPr/>
        </p:nvSpPr>
        <p:spPr>
          <a:xfrm>
            <a:off x="3153923" y="5686949"/>
            <a:ext cx="8407578" cy="533400"/>
          </a:xfrm>
          <a:prstGeom prst="roundRect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altLang="zh-TW">
                <a:latin typeface="微軟正黑體"/>
                <a:ea typeface="微軟正黑體"/>
              </a:rPr>
              <a:t>Office Online </a:t>
            </a:r>
            <a:r>
              <a:rPr lang="zh-TW" altLang="en-US">
                <a:latin typeface="微軟正黑體"/>
                <a:ea typeface="微軟正黑體"/>
              </a:rPr>
              <a:t>最佳效能建議 </a:t>
            </a:r>
            <a:r>
              <a:rPr lang="en-US" altLang="zh-TW">
                <a:latin typeface="微軟正黑體"/>
                <a:ea typeface="微軟正黑體"/>
              </a:rPr>
              <a:t>10 </a:t>
            </a:r>
            <a:r>
              <a:rPr lang="zh-TW" altLang="en-US">
                <a:latin typeface="微軟正黑體"/>
                <a:ea typeface="微軟正黑體"/>
              </a:rPr>
              <a:t>人內同時線上編輯，最多支援 </a:t>
            </a:r>
            <a:r>
              <a:rPr lang="en-US" altLang="zh-TW">
                <a:latin typeface="微軟正黑體"/>
                <a:ea typeface="微軟正黑體"/>
              </a:rPr>
              <a:t>99 </a:t>
            </a:r>
            <a:r>
              <a:rPr lang="zh-TW" altLang="en-US">
                <a:latin typeface="微軟正黑體"/>
                <a:ea typeface="微軟正黑體"/>
              </a:rPr>
              <a:t>人。</a:t>
            </a:r>
            <a:endParaRPr kumimoji="1" lang="zh-TW" altLang="en-US">
              <a:latin typeface="微軟正黑體"/>
              <a:ea typeface="微軟正黑體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9CB7007-6032-4B47-8FDA-80084A2BC300}"/>
              </a:ext>
            </a:extLst>
          </p:cNvPr>
          <p:cNvSpPr txBox="1"/>
          <p:nvPr/>
        </p:nvSpPr>
        <p:spPr>
          <a:xfrm>
            <a:off x="194933" y="5458125"/>
            <a:ext cx="2601339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TW" altLang="en-US" sz="1600">
                <a:latin typeface="微軟正黑體"/>
                <a:ea typeface="微軟正黑體"/>
              </a:rPr>
              <a:t>在 </a:t>
            </a:r>
            <a:r>
              <a:rPr kumimoji="1" lang="en-US" altLang="zh-TW" sz="1600">
                <a:latin typeface="微軟正黑體"/>
                <a:ea typeface="微軟正黑體"/>
              </a:rPr>
              <a:t>File Station </a:t>
            </a:r>
            <a:r>
              <a:rPr kumimoji="1" lang="zh-CN" altLang="en-US" sz="1600">
                <a:latin typeface="微軟正黑體"/>
                <a:ea typeface="微軟正黑體"/>
              </a:rPr>
              <a:t>對 M</a:t>
            </a:r>
            <a:r>
              <a:rPr kumimoji="1" lang="en-US" altLang="zh-CN" sz="1600">
                <a:latin typeface="微軟正黑體"/>
                <a:ea typeface="微軟正黑體"/>
              </a:rPr>
              <a:t>icrosoft Office </a:t>
            </a:r>
            <a:r>
              <a:rPr kumimoji="1" lang="zh-CN" altLang="en-US" sz="1600">
                <a:latin typeface="微軟正黑體"/>
                <a:ea typeface="微軟正黑體"/>
              </a:rPr>
              <a:t>文件選擇</a:t>
            </a:r>
            <a:endParaRPr kumimoji="1" lang="en-US" altLang="zh-CN" sz="1600">
              <a:latin typeface="微軟正黑體"/>
              <a:ea typeface="微軟正黑體"/>
            </a:endParaRPr>
          </a:p>
          <a:p>
            <a:pPr algn="ctr"/>
            <a:r>
              <a:rPr kumimoji="1" lang="zh-CN" altLang="en-US" sz="1600">
                <a:latin typeface="微軟正黑體"/>
                <a:ea typeface="微軟正黑體"/>
              </a:rPr>
              <a:t>「以 </a:t>
            </a:r>
            <a:r>
              <a:rPr kumimoji="1" lang="en-US" altLang="zh-CN" sz="1600">
                <a:latin typeface="微軟正黑體"/>
                <a:ea typeface="微軟正黑體"/>
              </a:rPr>
              <a:t>Office Online </a:t>
            </a:r>
            <a:r>
              <a:rPr kumimoji="1" lang="zh-CN" altLang="en-US" sz="1600">
                <a:latin typeface="微軟正黑體"/>
                <a:ea typeface="微軟正黑體"/>
              </a:rPr>
              <a:t>編輯」</a:t>
            </a:r>
            <a:endParaRPr kumimoji="1" lang="zh-TW" altLang="en-US" sz="1600">
              <a:latin typeface="微軟正黑體"/>
              <a:ea typeface="微軟正黑體"/>
            </a:endParaRPr>
          </a:p>
        </p:txBody>
      </p:sp>
      <p:sp>
        <p:nvSpPr>
          <p:cNvPr id="5" name="向右箭號 4">
            <a:extLst>
              <a:ext uri="{FF2B5EF4-FFF2-40B4-BE49-F238E27FC236}">
                <a16:creationId xmlns:a16="http://schemas.microsoft.com/office/drawing/2014/main" id="{4AECF814-B296-C64A-8574-42672F06BF94}"/>
              </a:ext>
            </a:extLst>
          </p:cNvPr>
          <p:cNvSpPr/>
          <p:nvPr/>
        </p:nvSpPr>
        <p:spPr>
          <a:xfrm>
            <a:off x="2414674" y="4323951"/>
            <a:ext cx="992363" cy="469831"/>
          </a:xfrm>
          <a:prstGeom prst="rightArrow">
            <a:avLst>
              <a:gd name="adj1" fmla="val 50000"/>
              <a:gd name="adj2" fmla="val 71040"/>
            </a:avLst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EDC86DA9-385B-4C16-ACC4-BA3DE25D30FE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  <p:sp>
        <p:nvSpPr>
          <p:cNvPr id="6" name="圓角矩形 5">
            <a:extLst>
              <a:ext uri="{FF2B5EF4-FFF2-40B4-BE49-F238E27FC236}">
                <a16:creationId xmlns:a16="http://schemas.microsoft.com/office/drawing/2014/main" id="{AC39C49B-25B7-8D4F-81B4-83F6FD052604}"/>
              </a:ext>
            </a:extLst>
          </p:cNvPr>
          <p:cNvSpPr/>
          <p:nvPr/>
        </p:nvSpPr>
        <p:spPr>
          <a:xfrm>
            <a:off x="699993" y="1655386"/>
            <a:ext cx="1605893" cy="1273102"/>
          </a:xfrm>
          <a:prstGeom prst="roundRect">
            <a:avLst>
              <a:gd name="adj" fmla="val 18662"/>
            </a:avLst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7" name="十字形 6">
            <a:extLst>
              <a:ext uri="{FF2B5EF4-FFF2-40B4-BE49-F238E27FC236}">
                <a16:creationId xmlns:a16="http://schemas.microsoft.com/office/drawing/2014/main" id="{E0EF0CB7-B901-7442-BDB5-9747D8891FBA}"/>
              </a:ext>
            </a:extLst>
          </p:cNvPr>
          <p:cNvSpPr/>
          <p:nvPr/>
        </p:nvSpPr>
        <p:spPr>
          <a:xfrm>
            <a:off x="1227976" y="2004274"/>
            <a:ext cx="575326" cy="575326"/>
          </a:xfrm>
          <a:prstGeom prst="plus">
            <a:avLst>
              <a:gd name="adj" fmla="val 37963"/>
            </a:avLst>
          </a:prstGeom>
          <a:blipFill dpi="0"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5E37CF3-3841-A540-B214-20A27688488B}"/>
              </a:ext>
            </a:extLst>
          </p:cNvPr>
          <p:cNvSpPr txBox="1"/>
          <p:nvPr/>
        </p:nvSpPr>
        <p:spPr>
          <a:xfrm>
            <a:off x="368300" y="3032425"/>
            <a:ext cx="22733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kumimoji="1" lang="zh-TW" altLang="en-US" sz="1600">
                <a:latin typeface="微軟正黑體"/>
                <a:ea typeface="微軟正黑體"/>
              </a:rPr>
              <a:t>將檔案上傳至 </a:t>
            </a:r>
            <a:r>
              <a:rPr kumimoji="1" lang="en-US" altLang="zh-TW" sz="1600">
                <a:latin typeface="微軟正黑體"/>
                <a:ea typeface="微軟正黑體"/>
              </a:rPr>
              <a:t>NAS </a:t>
            </a:r>
            <a:r>
              <a:rPr kumimoji="1" lang="zh-CN" altLang="en-US" sz="1600">
                <a:latin typeface="微軟正黑體"/>
                <a:ea typeface="微軟正黑體"/>
              </a:rPr>
              <a:t>中</a:t>
            </a:r>
            <a:endParaRPr kumimoji="1" lang="zh-TW" altLang="en-US" sz="1600">
              <a:latin typeface="微軟正黑體"/>
              <a:ea typeface="微軟正黑體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CA8B0F3-14A5-1547-B363-FA33B914C64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639" t="7603" r="30145"/>
          <a:stretch/>
        </p:blipFill>
        <p:spPr>
          <a:xfrm>
            <a:off x="629307" y="3687312"/>
            <a:ext cx="1772667" cy="1772667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1269223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16E76940-A91E-48C3-A977-95A9722F63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42" y="1488002"/>
            <a:ext cx="1877887" cy="1455411"/>
          </a:xfrm>
          <a:prstGeom prst="rect">
            <a:avLst/>
          </a:prstGeom>
        </p:spPr>
      </p:pic>
      <p:pic>
        <p:nvPicPr>
          <p:cNvPr id="9" name="圖片 8" descr="一張含有 樹, 室外 的圖片&#10;&#10;描述是以高可信度產生">
            <a:extLst>
              <a:ext uri="{FF2B5EF4-FFF2-40B4-BE49-F238E27FC236}">
                <a16:creationId xmlns:a16="http://schemas.microsoft.com/office/drawing/2014/main" id="{B048CA86-43E6-4975-B3C3-B53AC969FF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89"/>
          <a:stretch/>
        </p:blipFill>
        <p:spPr>
          <a:xfrm>
            <a:off x="304642" y="1323188"/>
            <a:ext cx="7396697" cy="507194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9B8CD33-22F2-A244-8848-06D47B832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843" y="365126"/>
            <a:ext cx="10515600" cy="962932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>
                <a:solidFill>
                  <a:schemeClr val="bg1"/>
                </a:solidFill>
              </a:rPr>
              <a:t>快速設定馬上</a:t>
            </a:r>
            <a:r>
              <a:rPr lang="zh-CN" altLang="en-US" sz="4800">
                <a:solidFill>
                  <a:schemeClr val="bg1"/>
                </a:solidFill>
              </a:rPr>
              <a:t>使</a:t>
            </a:r>
            <a:r>
              <a:rPr lang="zh-TW" altLang="en-US" sz="4800">
                <a:solidFill>
                  <a:schemeClr val="bg1"/>
                </a:solidFill>
              </a:rPr>
              <a:t>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006CD42-12E4-DB4F-9AE0-F009806BF2BF}"/>
              </a:ext>
            </a:extLst>
          </p:cNvPr>
          <p:cNvSpPr/>
          <p:nvPr/>
        </p:nvSpPr>
        <p:spPr>
          <a:xfrm>
            <a:off x="455855" y="1721320"/>
            <a:ext cx="130072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 sz="2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升級</a:t>
            </a:r>
            <a:endParaRPr kumimoji="1" lang="en-US" altLang="zh-CN" sz="22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4E574C7-2E9A-084A-B692-D861ED6B7D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767251"/>
            <a:ext cx="5576649" cy="295333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808BF81-0A06-2945-85F0-E686253E6E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627" t="13469" r="2916" b="46012"/>
          <a:stretch/>
        </p:blipFill>
        <p:spPr>
          <a:xfrm>
            <a:off x="10230849" y="3039620"/>
            <a:ext cx="1617150" cy="1617150"/>
          </a:xfrm>
          <a:prstGeom prst="ellipse">
            <a:avLst/>
          </a:prstGeom>
          <a:ln w="38100">
            <a:solidFill>
              <a:srgbClr val="FFC000"/>
            </a:solidFill>
          </a:ln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916AEC5-5D43-48E7-9970-EEF993CCE7D5}"/>
              </a:ext>
            </a:extLst>
          </p:cNvPr>
          <p:cNvSpPr/>
          <p:nvPr/>
        </p:nvSpPr>
        <p:spPr>
          <a:xfrm>
            <a:off x="6132687" y="5489443"/>
            <a:ext cx="2122332" cy="369332"/>
          </a:xfrm>
          <a:prstGeom prst="round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89BE2FD-35E2-714E-B5C9-A9755A3BB03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900" y="4882070"/>
            <a:ext cx="991492" cy="991492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11CA3E4-AC1C-FC43-A0A8-27B99B6AED51}"/>
              </a:ext>
            </a:extLst>
          </p:cNvPr>
          <p:cNvSpPr/>
          <p:nvPr/>
        </p:nvSpPr>
        <p:spPr>
          <a:xfrm>
            <a:off x="6414392" y="5493039"/>
            <a:ext cx="18406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啟用</a:t>
            </a: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CloudLink</a:t>
            </a:r>
            <a:endParaRPr kumimoji="1" lang="zh-TW" alt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3551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圓角 12">
            <a:extLst>
              <a:ext uri="{FF2B5EF4-FFF2-40B4-BE49-F238E27FC236}">
                <a16:creationId xmlns:a16="http://schemas.microsoft.com/office/drawing/2014/main" id="{8F83F79F-1C82-4F21-BE83-B9582BFB1906}"/>
              </a:ext>
            </a:extLst>
          </p:cNvPr>
          <p:cNvSpPr/>
          <p:nvPr/>
        </p:nvSpPr>
        <p:spPr>
          <a:xfrm rot="16200000">
            <a:off x="6725192" y="1451195"/>
            <a:ext cx="4718913" cy="5056728"/>
          </a:xfrm>
          <a:prstGeom prst="roundRect">
            <a:avLst>
              <a:gd name="adj" fmla="val 4064"/>
            </a:avLst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>
            <a:extLst>
              <a:ext uri="{FF2B5EF4-FFF2-40B4-BE49-F238E27FC236}">
                <a16:creationId xmlns:a16="http://schemas.microsoft.com/office/drawing/2014/main" id="{008D89F8-79FB-472D-96D9-C66D229012FE}"/>
              </a:ext>
            </a:extLst>
          </p:cNvPr>
          <p:cNvSpPr/>
          <p:nvPr/>
        </p:nvSpPr>
        <p:spPr>
          <a:xfrm rot="16200000">
            <a:off x="992827" y="1042252"/>
            <a:ext cx="4718913" cy="5874616"/>
          </a:xfrm>
          <a:prstGeom prst="roundRect">
            <a:avLst>
              <a:gd name="adj" fmla="val 4064"/>
            </a:avLst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92AD02AC-595B-0B4D-B62D-62812085D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zh-TW" altLang="en-US"/>
              <a:t>有檔案寫入權限的 </a:t>
            </a:r>
            <a:r>
              <a:rPr kumimoji="1" lang="en-US" altLang="zh-TW"/>
              <a:t>NAS</a:t>
            </a:r>
            <a:r>
              <a:rPr kumimoji="1" lang="zh-TW" altLang="en-US"/>
              <a:t> 使用者</a:t>
            </a:r>
            <a:r>
              <a:rPr kumimoji="1" lang="zh-CN" altLang="en-US"/>
              <a:t>都可共同編輯</a:t>
            </a:r>
            <a:endParaRPr kumimoji="1"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F47F949-0266-384B-9F1E-42A7ADACF3E4}"/>
              </a:ext>
            </a:extLst>
          </p:cNvPr>
          <p:cNvSpPr/>
          <p:nvPr/>
        </p:nvSpPr>
        <p:spPr>
          <a:xfrm>
            <a:off x="1940787" y="1785759"/>
            <a:ext cx="27238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利用共用資料夾管理</a:t>
            </a:r>
            <a:endParaRPr kumimoji="1" lang="en-US" altLang="zh-CN" sz="22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C7C4B1C-468E-DD4B-B4F3-869280CFE4F1}"/>
              </a:ext>
            </a:extLst>
          </p:cNvPr>
          <p:cNvSpPr/>
          <p:nvPr/>
        </p:nvSpPr>
        <p:spPr>
          <a:xfrm>
            <a:off x="7610042" y="1785759"/>
            <a:ext cx="27238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TW" altLang="en-US" sz="22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進階資料夾權限管理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EA139E9-A6FF-9D49-9A36-01D78686C0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987" y="2655432"/>
            <a:ext cx="5517013" cy="341265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E3BEB6FE-18F4-A240-AB46-EED31A3DA3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261" y="2913191"/>
            <a:ext cx="2957383" cy="3241292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12FF534-E883-AC4C-8127-B93DB12C7093}"/>
              </a:ext>
            </a:extLst>
          </p:cNvPr>
          <p:cNvSpPr/>
          <p:nvPr/>
        </p:nvSpPr>
        <p:spPr>
          <a:xfrm>
            <a:off x="698500" y="2255322"/>
            <a:ext cx="520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控制台</a:t>
            </a:r>
            <a:r>
              <a:rPr kumimoji="1" lang="en-US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&gt;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共用資料夾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&gt;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編輯共用資料夾權限</a:t>
            </a:r>
            <a:endParaRPr kumimoji="1"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03BFF31-0970-7149-83CF-5883022A63EE}"/>
              </a:ext>
            </a:extLst>
          </p:cNvPr>
          <p:cNvSpPr/>
          <p:nvPr/>
        </p:nvSpPr>
        <p:spPr>
          <a:xfrm>
            <a:off x="6570025" y="2255322"/>
            <a:ext cx="5207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控制台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</a:t>
            </a: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共用資料夾 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</a:t>
            </a: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啟用進階資料夾權限</a:t>
            </a:r>
            <a:endParaRPr kumimoji="1"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File Station &gt; </a:t>
            </a:r>
            <a:r>
              <a:rPr kumimoji="1"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檔案屬性</a:t>
            </a:r>
            <a:r>
              <a:rPr kumimoji="1" lang="en-US" altLang="zh-CN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&gt;</a:t>
            </a:r>
            <a:r>
              <a:rPr kumimoji="1"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權限</a:t>
            </a:r>
            <a:endParaRPr kumimoji="1" lang="en-US" altLang="zh-CN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3F9CFF57-95F3-463B-8AAB-B915C639B0E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97" y="1146984"/>
            <a:ext cx="11652406" cy="13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93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1159</Words>
  <Application>Microsoft Office PowerPoint</Application>
  <PresentationFormat>寬螢幕</PresentationFormat>
  <Paragraphs>177</Paragraphs>
  <Slides>31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7" baseType="lpstr">
      <vt:lpstr>DengXian</vt:lpstr>
      <vt:lpstr>Microsoft JhengHei</vt:lpstr>
      <vt:lpstr>Microsoft JhengHei</vt:lpstr>
      <vt:lpstr>Arial</vt:lpstr>
      <vt:lpstr>Calibri</vt:lpstr>
      <vt:lpstr>Office 佈景主題</vt:lpstr>
      <vt:lpstr>PowerPoint 簡報</vt:lpstr>
      <vt:lpstr>三個面向，讓 File Station 成為你工作上不可或缺的好夥伴</vt:lpstr>
      <vt:lpstr>文件協同作業 ，讓 NAS成為團隊工作站</vt:lpstr>
      <vt:lpstr>三種文件檔案支援更全面</vt:lpstr>
      <vt:lpstr>Microsoft Office 文件編輯及團隊協作，操作直覺又便利</vt:lpstr>
      <vt:lpstr>輕輕一點，Office Online完整編輯功能馬上用！</vt:lpstr>
      <vt:lpstr>NAS 不只儲存檔案，更是團隊工作站！</vt:lpstr>
      <vt:lpstr>快速設定馬上使用</vt:lpstr>
      <vt:lpstr>有檔案寫入權限的 NAS 使用者都可共同編輯</vt:lpstr>
      <vt:lpstr>Google 文件檔  開啟編輯與轉換格式備份</vt:lpstr>
      <vt:lpstr>剖析 Google 文件檔</vt:lpstr>
      <vt:lpstr>Google 文件檔直接讀取</vt:lpstr>
      <vt:lpstr>下載成 Office 格式吧！</vt:lpstr>
      <vt:lpstr>iWork 文件檔 轉換格式後預覽及編輯</vt:lpstr>
      <vt:lpstr>iWork 文件檔只能在 Apple 作業系統存取？</vt:lpstr>
      <vt:lpstr>轉換成 Office 格式吧！</vt:lpstr>
      <vt:lpstr>認證 CloudConvert 帳號，開始轉換</vt:lpstr>
      <vt:lpstr>     三種文件預覽編輯方式任你選</vt:lpstr>
      <vt:lpstr>PowerPoint 簡報</vt:lpstr>
      <vt:lpstr>資料安全再升級， 防止重要檔案外流</vt:lpstr>
      <vt:lpstr>共用資料，安全性很重要！</vt:lpstr>
      <vt:lpstr>NAS 檔案共用，哪些人看過我的檔案？</vt:lpstr>
      <vt:lpstr>小提醒！記得設定「開始記錄」</vt:lpstr>
      <vt:lpstr>QENC 檔案加密，安全升級</vt:lpstr>
      <vt:lpstr>PowerPoint 簡報</vt:lpstr>
      <vt:lpstr>HBS 3 QuDedup 重複資料刪除技術 讓 File Station 幫你還原</vt:lpstr>
      <vt:lpstr>HBS 3 QuDedup ，資料減量，小就是快！</vt:lpstr>
      <vt:lpstr>備份資料異地還原，隨處取用</vt:lpstr>
      <vt:lpstr>用 File Station 先檢視版本再還原</vt:lpstr>
      <vt:lpstr>PowerPoint 簡報</vt:lpstr>
      <vt:lpstr>File Station 是你工作上不可或缺的好夥伴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QTS 4.4.1 File Station 完整攻略</dc:title>
  <dc:creator>QNAP_Josh Chen</dc:creator>
  <cp:lastModifiedBy>QNAP_Hsuan Chang</cp:lastModifiedBy>
  <cp:revision>2</cp:revision>
  <cp:lastPrinted>2019-07-04T11:07:09Z</cp:lastPrinted>
  <dcterms:created xsi:type="dcterms:W3CDTF">2019-06-27T03:17:40Z</dcterms:created>
  <dcterms:modified xsi:type="dcterms:W3CDTF">2019-07-11T05:55:07Z</dcterms:modified>
</cp:coreProperties>
</file>