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1329" r:id="rId3"/>
    <p:sldId id="276" r:id="rId4"/>
    <p:sldId id="1327" r:id="rId5"/>
    <p:sldId id="261" r:id="rId6"/>
    <p:sldId id="270" r:id="rId7"/>
    <p:sldId id="263" r:id="rId8"/>
    <p:sldId id="262" r:id="rId9"/>
    <p:sldId id="259" r:id="rId10"/>
    <p:sldId id="265" r:id="rId11"/>
    <p:sldId id="1325" r:id="rId12"/>
    <p:sldId id="264" r:id="rId13"/>
    <p:sldId id="266" r:id="rId14"/>
    <p:sldId id="268" r:id="rId15"/>
    <p:sldId id="269" r:id="rId16"/>
    <p:sldId id="1326" r:id="rId17"/>
    <p:sldId id="1328" r:id="rId18"/>
    <p:sldId id="272" r:id="rId19"/>
    <p:sldId id="1331" r:id="rId20"/>
    <p:sldId id="278" r:id="rId21"/>
    <p:sldId id="267" r:id="rId22"/>
    <p:sldId id="275" r:id="rId23"/>
    <p:sldId id="280" r:id="rId24"/>
    <p:sldId id="281" r:id="rId25"/>
    <p:sldId id="1332" r:id="rId26"/>
    <p:sldId id="260" r:id="rId27"/>
    <p:sldId id="1323" r:id="rId28"/>
    <p:sldId id="1324" r:id="rId29"/>
    <p:sldId id="258" r:id="rId30"/>
    <p:sldId id="1333" r:id="rId31"/>
    <p:sldId id="1330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Nina Ni" initials="QN" lastIdx="1" clrIdx="0">
    <p:extLst>
      <p:ext uri="{19B8F6BF-5375-455C-9EA6-DF929625EA0E}">
        <p15:presenceInfo xmlns:p15="http://schemas.microsoft.com/office/powerpoint/2012/main" userId="S::ninani@ieinet.onmicrosoft.com::048df3fa-268c-479e-b854-63ba9c8e19f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AFA"/>
    <a:srgbClr val="E6D7F5"/>
    <a:srgbClr val="DDC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6BF35-57D0-6F43-B3BD-AFBCCA08CB0B}" type="datetimeFigureOut">
              <a:rPr kumimoji="1" lang="zh-TW" altLang="en-US" smtClean="0"/>
              <a:t>2019/7/11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B9E50-EB6E-9C40-BB07-C5B31D41B95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57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B9E50-EB6E-9C40-BB07-C5B31D41B95F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0531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70013131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70013131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23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B9E50-EB6E-9C40-BB07-C5B31D41B95F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18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72312fc7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72312fc7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576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991928-6441-6949-8285-4D952ABFB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0C07B2A-6E48-044C-B9DF-07EA46B88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pic>
        <p:nvPicPr>
          <p:cNvPr id="5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721AE50-B267-46FD-AB8C-FAE1BEF0A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5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1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CCD203A-C973-4FD6-A838-D032548BA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586DC1-042E-4340-B6C2-0AB7030B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843BE8-7542-EE4D-A211-314DF810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713"/>
            <a:ext cx="10515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46658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階段 的圖片&#10;&#10;描述是以高可信度產生">
            <a:extLst>
              <a:ext uri="{FF2B5EF4-FFF2-40B4-BE49-F238E27FC236}">
                <a16:creationId xmlns:a16="http://schemas.microsoft.com/office/drawing/2014/main" id="{1DF4A1CE-7EDC-46A2-A82F-ECD8E5084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586DC1-042E-4340-B6C2-0AB7030B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843BE8-7542-EE4D-A211-314DF810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14484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DF4A1CE-7EDC-46A2-A82F-ECD8E5084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586DC1-042E-4340-B6C2-0AB7030B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843BE8-7542-EE4D-A211-314DF810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24822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個人 的圖片&#10;&#10;描述是以高可信度產生">
            <a:extLst>
              <a:ext uri="{FF2B5EF4-FFF2-40B4-BE49-F238E27FC236}">
                <a16:creationId xmlns:a16="http://schemas.microsoft.com/office/drawing/2014/main" id="{68623848-A363-4EE1-B283-3CED0A9A8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" y="0"/>
            <a:ext cx="12184416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FA1C8F-36D9-5346-997D-4C2F1AEB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475366"/>
            <a:ext cx="6897007" cy="1229405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8018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8623848-A363-4EE1-B283-3CED0A9A8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" y="0"/>
            <a:ext cx="12180626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FA1C8F-36D9-5346-997D-4C2F1AEB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475366"/>
            <a:ext cx="6897007" cy="1229405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0284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8623848-A363-4EE1-B283-3CED0A9A8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" y="0"/>
            <a:ext cx="12180626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FA1C8F-36D9-5346-997D-4C2F1AEB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475366"/>
            <a:ext cx="6897007" cy="1229405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8907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8623848-A363-4EE1-B283-3CED0A9A8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" y="0"/>
            <a:ext cx="12184416" cy="687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9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D215A2-B4A1-3641-B1A2-20543EAF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093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035D2CB-E5C2-1547-AD67-D6FD2562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1DE476-AE69-0042-BDDA-DD9D17C23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6047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51" r:id="rId5"/>
    <p:sldLayoutId id="2147483657" r:id="rId6"/>
    <p:sldLayoutId id="2147483658" r:id="rId7"/>
    <p:sldLayoutId id="2147483656" r:id="rId8"/>
    <p:sldLayoutId id="2147483654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44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44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44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44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52.jpeg"/><Relationship Id="rId7" Type="http://schemas.openxmlformats.org/officeDocument/2006/relationships/image" Target="../media/image55.tiff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11" Type="http://schemas.openxmlformats.org/officeDocument/2006/relationships/image" Target="../media/image26.jpeg"/><Relationship Id="rId5" Type="http://schemas.openxmlformats.org/officeDocument/2006/relationships/image" Target="../media/image53.tiff"/><Relationship Id="rId10" Type="http://schemas.openxmlformats.org/officeDocument/2006/relationships/image" Target="../media/image58.jpeg"/><Relationship Id="rId4" Type="http://schemas.openxmlformats.org/officeDocument/2006/relationships/image" Target="../media/image41.tiff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tiff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tiff"/><Relationship Id="rId7" Type="http://schemas.openxmlformats.org/officeDocument/2006/relationships/image" Target="../media/image55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68.tiff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tiff"/><Relationship Id="rId13" Type="http://schemas.openxmlformats.org/officeDocument/2006/relationships/image" Target="../media/image90.png"/><Relationship Id="rId3" Type="http://schemas.openxmlformats.org/officeDocument/2006/relationships/image" Target="../media/image81.jpeg"/><Relationship Id="rId7" Type="http://schemas.openxmlformats.org/officeDocument/2006/relationships/image" Target="../media/image85.tiff"/><Relationship Id="rId12" Type="http://schemas.openxmlformats.org/officeDocument/2006/relationships/image" Target="../media/image8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iff"/><Relationship Id="rId11" Type="http://schemas.openxmlformats.org/officeDocument/2006/relationships/image" Target="../media/image88.png"/><Relationship Id="rId5" Type="http://schemas.openxmlformats.org/officeDocument/2006/relationships/image" Target="../media/image83.tiff"/><Relationship Id="rId10" Type="http://schemas.openxmlformats.org/officeDocument/2006/relationships/image" Target="../media/image26.jpeg"/><Relationship Id="rId4" Type="http://schemas.openxmlformats.org/officeDocument/2006/relationships/image" Target="../media/image82.jpeg"/><Relationship Id="rId9" Type="http://schemas.openxmlformats.org/officeDocument/2006/relationships/image" Target="../media/image8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76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Relationship Id="rId14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Relationship Id="rId9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26.tiff"/><Relationship Id="rId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8.png"/><Relationship Id="rId7" Type="http://schemas.openxmlformats.org/officeDocument/2006/relationships/image" Target="../media/image7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06.png"/><Relationship Id="rId4" Type="http://schemas.openxmlformats.org/officeDocument/2006/relationships/image" Target="../media/image129.jpeg"/><Relationship Id="rId9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53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桌, 坐, 室內 的圖片&#10;&#10;描述是以非常高的可信度產生">
            <a:extLst>
              <a:ext uri="{FF2B5EF4-FFF2-40B4-BE49-F238E27FC236}">
                <a16:creationId xmlns:a16="http://schemas.microsoft.com/office/drawing/2014/main" id="{67F0753B-13FC-4AB0-A412-EAC4A656BF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6B41098-6BBF-F64B-9B2F-175C1D3A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79" y="1707787"/>
            <a:ext cx="5666772" cy="2690593"/>
          </a:xfrm>
        </p:spPr>
        <p:txBody>
          <a:bodyPr>
            <a:norm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Google Documents </a:t>
            </a:r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</a:rPr>
              <a:t>opening to edit and converting to backup 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699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B8112D2-627E-4DF1-B1F0-B1164EBF4D66}"/>
              </a:ext>
            </a:extLst>
          </p:cNvPr>
          <p:cNvSpPr/>
          <p:nvPr/>
        </p:nvSpPr>
        <p:spPr>
          <a:xfrm>
            <a:off x="7848604" y="3529970"/>
            <a:ext cx="3378896" cy="221043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5C244B09-A0AA-864F-A072-D312DFCB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119" y="490356"/>
            <a:ext cx="10515600" cy="962932"/>
          </a:xfrm>
        </p:spPr>
        <p:txBody>
          <a:bodyPr>
            <a:normAutofit fontScale="90000"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deep look of Google document files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037C325B-0ABF-4E43-98C8-A7143EBB8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1450"/>
            <a:ext cx="10515600" cy="64633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zh-TW">
                <a:latin typeface="Arial"/>
                <a:ea typeface="微軟正黑體"/>
                <a:cs typeface="Arial"/>
              </a:rPr>
              <a:t>Google documents are easy and convenient to edit. However, if you open it by the third-party applications, you will find…</a:t>
            </a:r>
            <a:endParaRPr kumimoji="1"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A0D1F5C-EE46-7340-AA4D-DE54B357E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58"/>
          <a:stretch/>
        </p:blipFill>
        <p:spPr>
          <a:xfrm>
            <a:off x="2697841" y="2507332"/>
            <a:ext cx="2481943" cy="9525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CA905FC-809D-FF40-B936-54975A7DEA90}"/>
              </a:ext>
            </a:extLst>
          </p:cNvPr>
          <p:cNvSpPr txBox="1"/>
          <p:nvPr/>
        </p:nvSpPr>
        <p:spPr>
          <a:xfrm>
            <a:off x="2793998" y="3459832"/>
            <a:ext cx="74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gdoc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8D9F071-B0ED-754F-B7B9-D500843601DC}"/>
              </a:ext>
            </a:extLst>
          </p:cNvPr>
          <p:cNvSpPr txBox="1"/>
          <p:nvPr/>
        </p:nvSpPr>
        <p:spPr>
          <a:xfrm>
            <a:off x="3543298" y="3459832"/>
            <a:ext cx="8001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600" err="1">
                <a:latin typeface="Arial"/>
                <a:ea typeface="微軟正黑體"/>
                <a:cs typeface="Arial"/>
              </a:rPr>
              <a:t>gsheet</a:t>
            </a:r>
            <a:endParaRPr lang="en-US" altLang="zh-TW" sz="1600" err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B81247-73FD-AC49-9BE3-F0385139F059}"/>
              </a:ext>
            </a:extLst>
          </p:cNvPr>
          <p:cNvSpPr txBox="1"/>
          <p:nvPr/>
        </p:nvSpPr>
        <p:spPr>
          <a:xfrm>
            <a:off x="4394198" y="3459832"/>
            <a:ext cx="825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gslides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419DAF9-CB97-E841-B74D-495D9CA71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959089"/>
            <a:ext cx="6299200" cy="11938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B2A19BD-9C32-FE4F-8D10-BB1B16C0D237}"/>
              </a:ext>
            </a:extLst>
          </p:cNvPr>
          <p:cNvSpPr txBox="1"/>
          <p:nvPr/>
        </p:nvSpPr>
        <p:spPr>
          <a:xfrm>
            <a:off x="4343398" y="4037652"/>
            <a:ext cx="1752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files look like this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96AB25-6818-134A-9DBF-19F204EA53D2}"/>
              </a:ext>
            </a:extLst>
          </p:cNvPr>
          <p:cNvSpPr txBox="1"/>
          <p:nvPr/>
        </p:nvSpPr>
        <p:spPr>
          <a:xfrm>
            <a:off x="8077200" y="3776574"/>
            <a:ext cx="297180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How do I open the Google documents mounted by </a:t>
            </a:r>
            <a:r>
              <a:rPr kumimoji="1" lang="en-US" altLang="zh-CN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CacheMount</a:t>
            </a:r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</a:p>
          <a:p>
            <a:endParaRPr kumimoji="1" lang="en-US" altLang="zh-CN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en-US" altLang="zh-CN">
                <a:latin typeface="Arial"/>
                <a:ea typeface="微軟正黑體"/>
                <a:cs typeface="Arial"/>
              </a:rPr>
              <a:t>How can I backup these kind of files?</a:t>
            </a:r>
            <a:endParaRPr lang="en-US" altLang="zh-CN">
              <a:latin typeface="Arial"/>
              <a:ea typeface="微軟正黑體"/>
              <a:cs typeface="Arial"/>
            </a:endParaRPr>
          </a:p>
        </p:txBody>
      </p:sp>
      <p:sp>
        <p:nvSpPr>
          <p:cNvPr id="18" name="向右箭號 4">
            <a:extLst>
              <a:ext uri="{FF2B5EF4-FFF2-40B4-BE49-F238E27FC236}">
                <a16:creationId xmlns:a16="http://schemas.microsoft.com/office/drawing/2014/main" id="{F339BC5D-C04D-4B3C-A522-7B9ACDE0FCF2}"/>
              </a:ext>
            </a:extLst>
          </p:cNvPr>
          <p:cNvSpPr/>
          <p:nvPr/>
        </p:nvSpPr>
        <p:spPr>
          <a:xfrm rot="5400000">
            <a:off x="3511550" y="4143822"/>
            <a:ext cx="952499" cy="469831"/>
          </a:xfrm>
          <a:prstGeom prst="rightArrow">
            <a:avLst>
              <a:gd name="adj1" fmla="val 50000"/>
              <a:gd name="adj2" fmla="val 71040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49B812E-FB8E-440C-AB2D-E83EC00A58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113" y="2767798"/>
            <a:ext cx="850477" cy="8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ECAE290-78FB-4AA6-ACEB-94FE6994FA9E}"/>
              </a:ext>
            </a:extLst>
          </p:cNvPr>
          <p:cNvSpPr/>
          <p:nvPr/>
        </p:nvSpPr>
        <p:spPr>
          <a:xfrm rot="16200000">
            <a:off x="7464055" y="2112424"/>
            <a:ext cx="3532885" cy="4942703"/>
          </a:xfrm>
          <a:prstGeom prst="roundRect">
            <a:avLst>
              <a:gd name="adj" fmla="val 2713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AB18280-EACB-4E47-B0AA-04409C87773B}"/>
              </a:ext>
            </a:extLst>
          </p:cNvPr>
          <p:cNvSpPr/>
          <p:nvPr/>
        </p:nvSpPr>
        <p:spPr>
          <a:xfrm rot="16200000">
            <a:off x="1858215" y="1576362"/>
            <a:ext cx="3532885" cy="6014835"/>
          </a:xfrm>
          <a:prstGeom prst="roundRect">
            <a:avLst>
              <a:gd name="adj" fmla="val 2713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6E628D0-70F6-C44F-BCE1-DA55CD5D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300"/>
            <a:ext cx="10515600" cy="779463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TW" sz="3900">
                <a:latin typeface="Arial" panose="020B0604020202020204" pitchFamily="34" charset="0"/>
                <a:cs typeface="Arial" panose="020B0604020202020204" pitchFamily="34" charset="0"/>
              </a:rPr>
              <a:t>Directly open and access Google</a:t>
            </a:r>
            <a:r>
              <a:rPr kumimoji="1" lang="en-US" altLang="zh-CN" sz="3900">
                <a:latin typeface="Arial" panose="020B0604020202020204" pitchFamily="34" charset="0"/>
                <a:cs typeface="Arial" panose="020B0604020202020204" pitchFamily="34" charset="0"/>
              </a:rPr>
              <a:t> document</a:t>
            </a:r>
            <a:endParaRPr kumimoji="1" lang="zh-TW" altLang="en-US" sz="3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681059-A248-A347-A56F-3ECE57014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713"/>
            <a:ext cx="10515600" cy="1270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43510" indent="-143510"/>
            <a:r>
              <a:rPr kumimoji="1" lang="en-US" altLang="zh-TW" sz="2200">
                <a:latin typeface="Arial" panose="020B0604020202020204" pitchFamily="34" charset="0"/>
                <a:cs typeface="Arial" panose="020B0604020202020204" pitchFamily="34" charset="0"/>
              </a:rPr>
              <a:t>Mount your Google Drive by </a:t>
            </a:r>
            <a:r>
              <a:rPr kumimoji="1" lang="en-US" altLang="zh-TW" sz="2200" err="1">
                <a:latin typeface="Arial" panose="020B0604020202020204" pitchFamily="34" charset="0"/>
                <a:cs typeface="Arial" panose="020B0604020202020204" pitchFamily="34" charset="0"/>
              </a:rPr>
              <a:t>CacheMount</a:t>
            </a:r>
            <a:r>
              <a:rPr kumimoji="1" lang="en-US" altLang="zh-TW" sz="2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510" indent="-143510"/>
            <a:r>
              <a:rPr kumimoji="1" lang="en-US" altLang="zh-CN" sz="2200">
                <a:latin typeface="Arial"/>
                <a:ea typeface="微軟正黑體"/>
                <a:cs typeface="Arial"/>
              </a:rPr>
              <a:t>Double click to the *.</a:t>
            </a:r>
            <a:r>
              <a:rPr kumimoji="1" lang="en-US" altLang="zh-CN" sz="2200" err="1">
                <a:latin typeface="Arial"/>
                <a:ea typeface="微軟正黑體"/>
                <a:cs typeface="Arial"/>
              </a:rPr>
              <a:t>gdoc</a:t>
            </a:r>
            <a:r>
              <a:rPr kumimoji="1" lang="en-US" altLang="zh-CN" sz="2200">
                <a:latin typeface="Arial"/>
                <a:ea typeface="微軟正黑體"/>
                <a:cs typeface="Arial"/>
              </a:rPr>
              <a:t>, *.</a:t>
            </a:r>
            <a:r>
              <a:rPr kumimoji="1" lang="en-US" altLang="zh-CN" sz="2200" err="1">
                <a:latin typeface="Arial"/>
                <a:ea typeface="微軟正黑體"/>
                <a:cs typeface="Arial"/>
              </a:rPr>
              <a:t>gsheet</a:t>
            </a:r>
            <a:r>
              <a:rPr kumimoji="1" lang="en-US" altLang="zh-CN" sz="2200">
                <a:latin typeface="Arial"/>
                <a:ea typeface="微軟正黑體"/>
                <a:cs typeface="Arial"/>
              </a:rPr>
              <a:t>, *</a:t>
            </a:r>
            <a:r>
              <a:rPr kumimoji="1" lang="en-US" altLang="zh-CN" sz="2200" err="1">
                <a:latin typeface="Arial"/>
                <a:ea typeface="微軟正黑體"/>
                <a:cs typeface="Arial"/>
              </a:rPr>
              <a:t>gslides</a:t>
            </a:r>
            <a:r>
              <a:rPr kumimoji="1" lang="en-US" altLang="zh-CN" sz="2200">
                <a:latin typeface="Arial"/>
                <a:ea typeface="微軟正黑體"/>
                <a:cs typeface="Arial"/>
              </a:rPr>
              <a:t> file. It will open the Google document in the new browser page to preview and edit.</a:t>
            </a:r>
            <a:endParaRPr lang="zh-TW" altLang="en-US" sz="2200">
              <a:latin typeface="Arial"/>
              <a:ea typeface="微軟正黑體"/>
              <a:cs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CF26B5B-9B1E-4562-B936-75CE62CCD6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251159"/>
            <a:ext cx="11652406" cy="13812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59615F5-C09A-3A48-9B2E-504AFF4334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3" y="2889416"/>
            <a:ext cx="5847229" cy="339902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818E450-0E2B-8842-B26D-3DCCCDFB6C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873" y="4583775"/>
            <a:ext cx="355292" cy="4286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76FE12C-702B-CB45-B69A-7864DF3A3B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654" y="2889416"/>
            <a:ext cx="4785186" cy="339902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63EE690-E5CD-486F-83AA-3BFAAF8EE1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450" y="4725093"/>
            <a:ext cx="1753106" cy="11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09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 descr="一張含有 室內, 桌 的圖片&#10;&#10;描述是以高可信度產生">
            <a:extLst>
              <a:ext uri="{FF2B5EF4-FFF2-40B4-BE49-F238E27FC236}">
                <a16:creationId xmlns:a16="http://schemas.microsoft.com/office/drawing/2014/main" id="{59AF3263-4018-43EA-B9A4-8E0C76C87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875"/>
          <a:stretch/>
        </p:blipFill>
        <p:spPr>
          <a:xfrm>
            <a:off x="6161343" y="864265"/>
            <a:ext cx="6030658" cy="4344371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A757C1CB-C273-46FC-9658-BD2B53ED5B27}"/>
              </a:ext>
            </a:extLst>
          </p:cNvPr>
          <p:cNvSpPr/>
          <p:nvPr/>
        </p:nvSpPr>
        <p:spPr>
          <a:xfrm>
            <a:off x="5613542" y="2790625"/>
            <a:ext cx="3809231" cy="1656638"/>
          </a:xfrm>
          <a:prstGeom prst="roundRect">
            <a:avLst>
              <a:gd name="adj" fmla="val 1072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35EBF201-7D9D-4D93-9086-AC2112B715D2}"/>
              </a:ext>
            </a:extLst>
          </p:cNvPr>
          <p:cNvSpPr/>
          <p:nvPr/>
        </p:nvSpPr>
        <p:spPr>
          <a:xfrm>
            <a:off x="5646537" y="2827694"/>
            <a:ext cx="3740678" cy="1584000"/>
          </a:xfrm>
          <a:prstGeom prst="roundRect">
            <a:avLst>
              <a:gd name="adj" fmla="val 107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B8DF87FC-891C-498E-932A-355EC5E917DF}"/>
              </a:ext>
            </a:extLst>
          </p:cNvPr>
          <p:cNvSpPr/>
          <p:nvPr/>
        </p:nvSpPr>
        <p:spPr>
          <a:xfrm>
            <a:off x="1057575" y="2794425"/>
            <a:ext cx="3809231" cy="1656638"/>
          </a:xfrm>
          <a:prstGeom prst="roundRect">
            <a:avLst>
              <a:gd name="adj" fmla="val 1072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73E9E0DC-BB1C-4D5B-A364-39771457BEAC}"/>
              </a:ext>
            </a:extLst>
          </p:cNvPr>
          <p:cNvSpPr/>
          <p:nvPr/>
        </p:nvSpPr>
        <p:spPr>
          <a:xfrm>
            <a:off x="1090570" y="2831494"/>
            <a:ext cx="3740678" cy="1584000"/>
          </a:xfrm>
          <a:prstGeom prst="roundRect">
            <a:avLst>
              <a:gd name="adj" fmla="val 107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BECEB78-2D2C-B14F-B62B-42195B196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900">
                <a:latin typeface="Arial" panose="020B0604020202020204" pitchFamily="34" charset="0"/>
                <a:cs typeface="Arial" panose="020B0604020202020204" pitchFamily="34" charset="0"/>
              </a:rPr>
              <a:t>Download as Office format to backup!</a:t>
            </a:r>
            <a:endParaRPr lang="zh-TW" altLang="en-US" sz="3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EA1DAA48-73F7-4D0D-8431-7C3906665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714"/>
            <a:ext cx="10515600" cy="103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TW" sz="2200">
                <a:latin typeface="Arial" panose="020B0604020202020204" pitchFamily="34" charset="0"/>
                <a:cs typeface="Arial" panose="020B0604020202020204" pitchFamily="34" charset="0"/>
              </a:rPr>
              <a:t>When the files move outside of Google Drive, choose to download as the Mi</a:t>
            </a:r>
            <a:r>
              <a:rPr kumimoji="1" lang="en-US" altLang="zh-CN" sz="2200">
                <a:latin typeface="Arial" panose="020B0604020202020204" pitchFamily="34" charset="0"/>
                <a:cs typeface="Arial" panose="020B0604020202020204" pitchFamily="34" charset="0"/>
              </a:rPr>
              <a:t>crosoft Office format to preview, edit and backup.</a:t>
            </a:r>
            <a:endParaRPr kumimoji="1" lang="zh-TW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TW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8F60534-983E-EF4F-B760-36841987D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958"/>
          <a:stretch/>
        </p:blipFill>
        <p:spPr>
          <a:xfrm>
            <a:off x="1636187" y="3042013"/>
            <a:ext cx="2481943" cy="952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58D2671-8070-C049-929E-828DFDD45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623" y="3050913"/>
            <a:ext cx="819000" cy="936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F3D22E8-9A10-3C49-BD99-7FC7E34391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625" y="3042013"/>
            <a:ext cx="822656" cy="936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6378012-B080-DF4F-BFAC-16223F1644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283" y="3042013"/>
            <a:ext cx="822656" cy="936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88109DF-5F5B-0E4E-A10C-8972B23E62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86" y="3062949"/>
            <a:ext cx="944686" cy="94468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E783E06-4313-4C76-B153-FE7AE5FE6B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373" flipV="1">
            <a:off x="4483467" y="3319546"/>
            <a:ext cx="1303875" cy="821109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E09C2C10-C166-4980-B39E-D7A683B4DD9C}"/>
              </a:ext>
            </a:extLst>
          </p:cNvPr>
          <p:cNvSpPr/>
          <p:nvPr/>
        </p:nvSpPr>
        <p:spPr>
          <a:xfrm>
            <a:off x="3405193" y="4536508"/>
            <a:ext cx="3639203" cy="1764866"/>
          </a:xfrm>
          <a:prstGeom prst="roundRect">
            <a:avLst>
              <a:gd name="adj" fmla="val 3094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77AE9F11-6119-448C-AB7D-20920189768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1226870F-BB1F-D546-909D-4589248BC001}"/>
              </a:ext>
            </a:extLst>
          </p:cNvPr>
          <p:cNvSpPr txBox="1"/>
          <p:nvPr/>
        </p:nvSpPr>
        <p:spPr>
          <a:xfrm>
            <a:off x="6183651" y="4008797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.docx</a:t>
            </a:r>
            <a:endParaRPr kumimoji="1" lang="zh-TW" altLang="en-US" sz="140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3A4E9E6-A182-9347-8DC3-0C3D2B2256F6}"/>
              </a:ext>
            </a:extLst>
          </p:cNvPr>
          <p:cNvSpPr txBox="1"/>
          <p:nvPr/>
        </p:nvSpPr>
        <p:spPr>
          <a:xfrm>
            <a:off x="8126819" y="4003382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.pptx</a:t>
            </a:r>
            <a:endParaRPr kumimoji="1" lang="zh-TW" altLang="en-US" sz="110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B24EAAC-3D74-5C4C-99E7-CA4FE7681E64}"/>
              </a:ext>
            </a:extLst>
          </p:cNvPr>
          <p:cNvSpPr txBox="1"/>
          <p:nvPr/>
        </p:nvSpPr>
        <p:spPr>
          <a:xfrm>
            <a:off x="7069475" y="4008797"/>
            <a:ext cx="94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.xlsx</a:t>
            </a:r>
            <a:endParaRPr kumimoji="1" lang="zh-TW" altLang="en-US" sz="110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EE85570-2007-A24B-8A76-0E99804A7F62}"/>
              </a:ext>
            </a:extLst>
          </p:cNvPr>
          <p:cNvSpPr txBox="1"/>
          <p:nvPr/>
        </p:nvSpPr>
        <p:spPr>
          <a:xfrm>
            <a:off x="1703884" y="3976604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</a:t>
            </a:r>
            <a:r>
              <a:rPr lang="en" altLang="zh-TW" sz="1400" err="1"/>
              <a:t>gdoc</a:t>
            </a:r>
            <a:endParaRPr kumimoji="1" lang="zh-TW" altLang="en-US" sz="140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898B315-E0EF-5240-9B7F-4FA186E824E7}"/>
              </a:ext>
            </a:extLst>
          </p:cNvPr>
          <p:cNvSpPr txBox="1"/>
          <p:nvPr/>
        </p:nvSpPr>
        <p:spPr>
          <a:xfrm>
            <a:off x="3269620" y="3971189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</a:t>
            </a:r>
            <a:r>
              <a:rPr lang="en" altLang="zh-TW" sz="1400" err="1"/>
              <a:t>gslides</a:t>
            </a:r>
            <a:endParaRPr kumimoji="1" lang="zh-TW" altLang="en-US" sz="110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BC9A421-821C-B94D-B3FE-01CAC5AB65F4}"/>
              </a:ext>
            </a:extLst>
          </p:cNvPr>
          <p:cNvSpPr txBox="1"/>
          <p:nvPr/>
        </p:nvSpPr>
        <p:spPr>
          <a:xfrm>
            <a:off x="2399775" y="3976604"/>
            <a:ext cx="94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</a:t>
            </a:r>
            <a:r>
              <a:rPr lang="en" altLang="zh-TW" sz="1400" err="1"/>
              <a:t>gsheet</a:t>
            </a:r>
            <a:endParaRPr kumimoji="1" lang="zh-TW" altLang="en-US" sz="110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FAD7A8-2A9A-4B48-A99F-27B1FB9BE7A7}"/>
              </a:ext>
            </a:extLst>
          </p:cNvPr>
          <p:cNvSpPr/>
          <p:nvPr/>
        </p:nvSpPr>
        <p:spPr>
          <a:xfrm>
            <a:off x="7946281" y="5497677"/>
            <a:ext cx="4085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1200">
                <a:latin typeface="Arial" panose="020B0604020202020204" pitchFamily="34" charset="0"/>
                <a:cs typeface="Arial" panose="020B0604020202020204" pitchFamily="34" charset="0"/>
              </a:rPr>
              <a:t>Note: If you choose to download files as Microsoft Office file formats when moving files, the source files will be deleted from the source locations.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DA9989B-BE15-E34A-B36E-0457766819A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329" y="4585471"/>
            <a:ext cx="3510294" cy="164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2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個人, 男人, 牆, 握住 的圖片&#10;&#10;描述是以非常高的可信度產生">
            <a:extLst>
              <a:ext uri="{FF2B5EF4-FFF2-40B4-BE49-F238E27FC236}">
                <a16:creationId xmlns:a16="http://schemas.microsoft.com/office/drawing/2014/main" id="{6F26F77A-5F9A-4C9D-9396-3463ABEA78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6B41098-6BBF-F64B-9B2F-175C1D3A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47089"/>
            <a:ext cx="5785338" cy="4704586"/>
          </a:xfrm>
        </p:spPr>
        <p:txBody>
          <a:bodyPr/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iWork documents- </a:t>
            </a:r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</a:rPr>
              <a:t>converting to preview and edit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5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一張含有 個人, 室內, 牆, 男人 的圖片&#10;&#10;描述是以高可信度產生">
            <a:extLst>
              <a:ext uri="{FF2B5EF4-FFF2-40B4-BE49-F238E27FC236}">
                <a16:creationId xmlns:a16="http://schemas.microsoft.com/office/drawing/2014/main" id="{5AD59F22-56D8-4989-ABE0-9A4D6EF3F1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31"/>
          <a:stretch/>
        </p:blipFill>
        <p:spPr>
          <a:xfrm>
            <a:off x="-22140" y="-1"/>
            <a:ext cx="12221878" cy="649287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3176910-BEB6-41B6-8226-A83E856FA6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830"/>
          <a:stretch/>
        </p:blipFill>
        <p:spPr>
          <a:xfrm>
            <a:off x="1" y="5886194"/>
            <a:ext cx="12199736" cy="97180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BECEB78-2D2C-B14F-B62B-42195B196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14" y="365125"/>
            <a:ext cx="11352086" cy="779463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TW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iWork</a:t>
            </a:r>
            <a:r>
              <a:rPr kumimoji="1" lang="en-US" altLang="zh-CN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documents can only access with Apple OS?</a:t>
            </a:r>
            <a:endParaRPr kumimoji="1" lang="zh-TW" altLang="en-US" sz="3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AEE2FC-B407-BA47-8E77-15F829156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4311" y="1786506"/>
            <a:ext cx="4317489" cy="31854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43510" indent="-143510"/>
            <a:r>
              <a:rPr kumimoji="1"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How can the teams edit the iWork file backed up to the NAS?</a:t>
            </a:r>
            <a:endParaRPr lang="en-US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143510" indent="-143510"/>
            <a:r>
              <a:rPr kumimoji="1"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How can the Windows users access the shared backed up iWork file? 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圖片 22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379198E8-356B-4D53-80DF-44D441FB39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258" y="3341420"/>
            <a:ext cx="3101613" cy="193885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803A49-E5A4-8D4E-927C-A446D81CAA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14" y="1922670"/>
            <a:ext cx="3416300" cy="3416300"/>
          </a:xfrm>
          <a:prstGeom prst="rect">
            <a:avLst/>
          </a:prstGeom>
        </p:spPr>
      </p:pic>
      <p:pic>
        <p:nvPicPr>
          <p:cNvPr id="19" name="圖片 18" descr="一張含有 文字 的圖片&#10;&#10;描述是以高可信度產生">
            <a:extLst>
              <a:ext uri="{FF2B5EF4-FFF2-40B4-BE49-F238E27FC236}">
                <a16:creationId xmlns:a16="http://schemas.microsoft.com/office/drawing/2014/main" id="{87F73A25-0AB3-495A-8A51-95DD79633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384"/>
          <a:stretch/>
        </p:blipFill>
        <p:spPr>
          <a:xfrm>
            <a:off x="676180" y="3067258"/>
            <a:ext cx="2866368" cy="960515"/>
          </a:xfrm>
          <a:prstGeom prst="rect">
            <a:avLst/>
          </a:prstGeom>
        </p:spPr>
      </p:pic>
      <p:sp>
        <p:nvSpPr>
          <p:cNvPr id="26" name="向右箭號 4">
            <a:extLst>
              <a:ext uri="{FF2B5EF4-FFF2-40B4-BE49-F238E27FC236}">
                <a16:creationId xmlns:a16="http://schemas.microsoft.com/office/drawing/2014/main" id="{3E68B5AF-92CB-4258-93EC-FC266EEF6FDB}"/>
              </a:ext>
            </a:extLst>
          </p:cNvPr>
          <p:cNvSpPr/>
          <p:nvPr/>
        </p:nvSpPr>
        <p:spPr>
          <a:xfrm>
            <a:off x="3595150" y="3909096"/>
            <a:ext cx="952499" cy="469831"/>
          </a:xfrm>
          <a:prstGeom prst="rightArrow">
            <a:avLst>
              <a:gd name="adj1" fmla="val 50000"/>
              <a:gd name="adj2" fmla="val 71040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0280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90D760-4EBD-7B47-9ECA-63E71F39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 to Office format!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50E2CB-262A-4DA6-8A3A-E13BF17A3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240" y="2825261"/>
            <a:ext cx="4310449" cy="2285023"/>
          </a:xfrm>
        </p:spPr>
        <p:txBody>
          <a:bodyPr>
            <a:normAutofit/>
          </a:bodyPr>
          <a:lstStyle/>
          <a:p>
            <a:pPr marL="0" indent="0">
              <a:lnSpc>
                <a:spcPts val="3200"/>
              </a:lnSpc>
              <a:buNone/>
            </a:pP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File Station </a:t>
            </a:r>
            <a:r>
              <a:rPr kumimoji="1" lang="en-US" altLang="zh-CN">
                <a:latin typeface="Arial" panose="020B0604020202020204" pitchFamily="34" charset="0"/>
                <a:cs typeface="Arial" panose="020B0604020202020204" pitchFamily="34" charset="0"/>
              </a:rPr>
              <a:t>integrates </a:t>
            </a:r>
            <a:r>
              <a:rPr kumimoji="1" lang="en-US" altLang="zh-CN" err="1">
                <a:latin typeface="Arial" panose="020B0604020202020204" pitchFamily="34" charset="0"/>
                <a:cs typeface="Arial" panose="020B0604020202020204" pitchFamily="34" charset="0"/>
              </a:rPr>
              <a:t>CloudConvert</a:t>
            </a:r>
            <a:r>
              <a:rPr kumimoji="1" lang="en-US" altLang="zh-CN">
                <a:latin typeface="Arial" panose="020B0604020202020204" pitchFamily="34" charset="0"/>
                <a:cs typeface="Arial" panose="020B0604020202020204" pitchFamily="34" charset="0"/>
              </a:rPr>
              <a:t> to let you convert the iWork file to Office format for the convenient reading, editing, and sharing.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38EAE13-4778-9C4C-A8E8-4BB0436366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472" y="2617113"/>
            <a:ext cx="934682" cy="93468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5B0B162-BE0E-8748-85E7-26A7D693D3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784" y="2617835"/>
            <a:ext cx="934683" cy="9346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0A027DC-D858-254D-AF8C-66A242D338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88" r="17730"/>
          <a:stretch/>
        </p:blipFill>
        <p:spPr>
          <a:xfrm>
            <a:off x="3347328" y="2621409"/>
            <a:ext cx="1006477" cy="9755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0702CE9-8016-7F45-ABDE-165E280398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954" y="4211570"/>
            <a:ext cx="819000" cy="936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F818DC-64F0-2547-A943-5DA13BE44D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149" y="4202670"/>
            <a:ext cx="822656" cy="936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4319AC-89AC-F448-996D-DDDCF39A73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958" y="4202670"/>
            <a:ext cx="822656" cy="936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DB02D70-63E3-6843-B23A-1586F9A002DF}"/>
              </a:ext>
            </a:extLst>
          </p:cNvPr>
          <p:cNvSpPr txBox="1"/>
          <p:nvPr/>
        </p:nvSpPr>
        <p:spPr>
          <a:xfrm>
            <a:off x="1525382" y="3596926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.pages</a:t>
            </a:r>
            <a:endParaRPr kumimoji="1" lang="zh-TW" altLang="en-US" sz="140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037325B-61DF-7A4E-8000-413610DECBEE}"/>
              </a:ext>
            </a:extLst>
          </p:cNvPr>
          <p:cNvSpPr txBox="1"/>
          <p:nvPr/>
        </p:nvSpPr>
        <p:spPr>
          <a:xfrm>
            <a:off x="2490582" y="3596926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.key</a:t>
            </a:r>
            <a:endParaRPr kumimoji="1" lang="zh-TW" altLang="en-US" sz="110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E3937F-2946-6D4E-A340-C566F582D168}"/>
              </a:ext>
            </a:extLst>
          </p:cNvPr>
          <p:cNvSpPr txBox="1"/>
          <p:nvPr/>
        </p:nvSpPr>
        <p:spPr>
          <a:xfrm>
            <a:off x="3430382" y="3596926"/>
            <a:ext cx="94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.numbers</a:t>
            </a:r>
            <a:endParaRPr kumimoji="1" lang="zh-TW" altLang="en-US" sz="110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5095A54-709C-B04C-9EEF-F38725FCB1DC}"/>
              </a:ext>
            </a:extLst>
          </p:cNvPr>
          <p:cNvSpPr txBox="1"/>
          <p:nvPr/>
        </p:nvSpPr>
        <p:spPr>
          <a:xfrm>
            <a:off x="1500668" y="5260626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.docx</a:t>
            </a:r>
            <a:endParaRPr kumimoji="1" lang="zh-TW" altLang="en-US" sz="14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EBD892F-DDA5-D840-A016-6CDDE2BE93BF}"/>
              </a:ext>
            </a:extLst>
          </p:cNvPr>
          <p:cNvSpPr txBox="1"/>
          <p:nvPr/>
        </p:nvSpPr>
        <p:spPr>
          <a:xfrm>
            <a:off x="2528328" y="5260626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.pptx</a:t>
            </a:r>
            <a:endParaRPr kumimoji="1" lang="zh-TW" altLang="en-US" sz="110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76BE52D-3157-3545-B253-E8032FA7A561}"/>
              </a:ext>
            </a:extLst>
          </p:cNvPr>
          <p:cNvSpPr txBox="1"/>
          <p:nvPr/>
        </p:nvSpPr>
        <p:spPr>
          <a:xfrm>
            <a:off x="3518792" y="5260626"/>
            <a:ext cx="94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.xlsx</a:t>
            </a:r>
            <a:endParaRPr kumimoji="1" lang="zh-TW" altLang="en-US" sz="110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6060B0B-5456-4587-A972-4958F3E683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750" y="3311610"/>
            <a:ext cx="2116808" cy="133954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EFD43FF-F923-4975-93AA-40A506C8A95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92361" flipV="1">
            <a:off x="4028695" y="3415968"/>
            <a:ext cx="1504383" cy="94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90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30105FB4-D944-4240-9118-5AE83378EDFD}"/>
              </a:ext>
            </a:extLst>
          </p:cNvPr>
          <p:cNvSpPr/>
          <p:nvPr/>
        </p:nvSpPr>
        <p:spPr>
          <a:xfrm>
            <a:off x="838200" y="1423581"/>
            <a:ext cx="4814810" cy="2987782"/>
          </a:xfrm>
          <a:prstGeom prst="roundRect">
            <a:avLst>
              <a:gd name="adj" fmla="val 8809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CB8CD3B-3F0E-40C3-8398-88E00502B983}"/>
              </a:ext>
            </a:extLst>
          </p:cNvPr>
          <p:cNvSpPr/>
          <p:nvPr/>
        </p:nvSpPr>
        <p:spPr>
          <a:xfrm>
            <a:off x="6509952" y="1423581"/>
            <a:ext cx="4668169" cy="2987782"/>
          </a:xfrm>
          <a:prstGeom prst="roundRect">
            <a:avLst>
              <a:gd name="adj" fmla="val 880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6FF55D6-9015-4E1E-965E-F3BC30994712}"/>
              </a:ext>
            </a:extLst>
          </p:cNvPr>
          <p:cNvSpPr/>
          <p:nvPr/>
        </p:nvSpPr>
        <p:spPr>
          <a:xfrm>
            <a:off x="838200" y="4035264"/>
            <a:ext cx="4814810" cy="2357587"/>
          </a:xfrm>
          <a:prstGeom prst="roundRect">
            <a:avLst>
              <a:gd name="adj" fmla="val 8809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259597C-A202-4757-8D5F-3BC84537ACF2}"/>
              </a:ext>
            </a:extLst>
          </p:cNvPr>
          <p:cNvSpPr/>
          <p:nvPr/>
        </p:nvSpPr>
        <p:spPr>
          <a:xfrm>
            <a:off x="6509952" y="4035264"/>
            <a:ext cx="4668169" cy="2357587"/>
          </a:xfrm>
          <a:prstGeom prst="roundRect">
            <a:avLst>
              <a:gd name="adj" fmla="val 8809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E7A667B-1819-CA42-B3BC-6C7FA342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96" y="445244"/>
            <a:ext cx="10515600" cy="779463"/>
          </a:xfrm>
        </p:spPr>
        <p:txBody>
          <a:bodyPr>
            <a:noAutofit/>
          </a:bodyPr>
          <a:lstStyle/>
          <a:p>
            <a:r>
              <a:rPr kumimoji="1" lang="en-US" altLang="zh-TW" sz="3900" err="1">
                <a:latin typeface="Arial" panose="020B0604020202020204" pitchFamily="34" charset="0"/>
                <a:cs typeface="Arial" panose="020B0604020202020204" pitchFamily="34" charset="0"/>
              </a:rPr>
              <a:t>CloudConvert</a:t>
            </a:r>
            <a:r>
              <a:rPr kumimoji="1" lang="en-US" altLang="zh-CN" sz="3900">
                <a:latin typeface="Arial" panose="020B0604020202020204" pitchFamily="34" charset="0"/>
                <a:cs typeface="Arial" panose="020B0604020202020204" pitchFamily="34" charset="0"/>
              </a:rPr>
              <a:t> Authenticate and start to convert</a:t>
            </a:r>
            <a:endParaRPr kumimoji="1" lang="zh-TW" altLang="en-US" sz="3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637A3E-3381-C04E-AD33-D28C4DD463DE}"/>
              </a:ext>
            </a:extLst>
          </p:cNvPr>
          <p:cNvSpPr txBox="1"/>
          <p:nvPr/>
        </p:nvSpPr>
        <p:spPr>
          <a:xfrm>
            <a:off x="1353909" y="1462583"/>
            <a:ext cx="4716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Get the API key form your </a:t>
            </a:r>
            <a:r>
              <a:rPr kumimoji="1" lang="en-US" altLang="zh-CN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CloudConvert</a:t>
            </a:r>
            <a:r>
              <a:rPr kumimoji="1"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account</a:t>
            </a:r>
            <a:endParaRPr kumimoji="1"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20557A1-C7EA-2C4C-AC78-EEC0363BD7EC}"/>
              </a:ext>
            </a:extLst>
          </p:cNvPr>
          <p:cNvSpPr txBox="1"/>
          <p:nvPr/>
        </p:nvSpPr>
        <p:spPr>
          <a:xfrm>
            <a:off x="7242240" y="1475283"/>
            <a:ext cx="4042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Authentication in </a:t>
            </a:r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endParaRPr kumimoji="1"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494324C-8ACA-1D42-9D60-643902EE60AC}"/>
              </a:ext>
            </a:extLst>
          </p:cNvPr>
          <p:cNvSpPr txBox="1"/>
          <p:nvPr/>
        </p:nvSpPr>
        <p:spPr>
          <a:xfrm>
            <a:off x="1493940" y="4116632"/>
            <a:ext cx="4042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Convert the iWork</a:t>
            </a:r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file</a:t>
            </a:r>
            <a:endParaRPr kumimoji="1"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B211FE8-0578-8A41-8E3F-FF43AADCA4B4}"/>
              </a:ext>
            </a:extLst>
          </p:cNvPr>
          <p:cNvSpPr txBox="1"/>
          <p:nvPr/>
        </p:nvSpPr>
        <p:spPr>
          <a:xfrm>
            <a:off x="7279311" y="4121315"/>
            <a:ext cx="4042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Open with Office Online and edit</a:t>
            </a:r>
            <a:endParaRPr kumimoji="1"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01C489D-515A-1148-9057-4B4A370971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32" t="17471" r="10417" b="27945"/>
          <a:stretch/>
        </p:blipFill>
        <p:spPr>
          <a:xfrm>
            <a:off x="7023812" y="4534330"/>
            <a:ext cx="3496753" cy="1676592"/>
          </a:xfrm>
          <a:prstGeom prst="rect">
            <a:avLst/>
          </a:prstGeom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DFAB403-27DF-45E4-B0FA-4AF8AB683F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6" y="1287056"/>
            <a:ext cx="1206600" cy="93514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43E7736-CCC9-49B8-8C46-44D9A38BE4EF}"/>
              </a:ext>
            </a:extLst>
          </p:cNvPr>
          <p:cNvSpPr txBox="1"/>
          <p:nvPr/>
        </p:nvSpPr>
        <p:spPr>
          <a:xfrm>
            <a:off x="826261" y="129888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1</a:t>
            </a:r>
            <a:endParaRPr lang="zh-TW" altLang="en-US" sz="3200">
              <a:solidFill>
                <a:schemeClr val="bg1"/>
              </a:solidFill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C954AC2-5726-4755-BF29-F8E036ABC2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61" y="1287056"/>
            <a:ext cx="1206600" cy="935146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DFDD2361-8508-4A99-9768-80D5C5108469}"/>
              </a:ext>
            </a:extLst>
          </p:cNvPr>
          <p:cNvSpPr txBox="1"/>
          <p:nvPr/>
        </p:nvSpPr>
        <p:spPr>
          <a:xfrm>
            <a:off x="6522726" y="129888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2</a:t>
            </a:r>
            <a:endParaRPr lang="zh-TW" altLang="en-US" sz="3200">
              <a:solidFill>
                <a:schemeClr val="bg1"/>
              </a:solidFill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827EBC0-12D5-4043-9A9B-9433FF4DFC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6" y="3948166"/>
            <a:ext cx="1206600" cy="935146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A4E4DCBA-46D4-4889-BCF5-1689B98141DD}"/>
              </a:ext>
            </a:extLst>
          </p:cNvPr>
          <p:cNvSpPr txBox="1"/>
          <p:nvPr/>
        </p:nvSpPr>
        <p:spPr>
          <a:xfrm>
            <a:off x="826261" y="395999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3</a:t>
            </a:r>
            <a:endParaRPr lang="zh-TW" altLang="en-US" sz="3200">
              <a:solidFill>
                <a:schemeClr val="bg1"/>
              </a:solidFill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55CB860-5322-4774-81A3-5BFC995F00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61" y="3948166"/>
            <a:ext cx="1206600" cy="935146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989A89D3-D76D-45C9-B780-E3583B9E3DB7}"/>
              </a:ext>
            </a:extLst>
          </p:cNvPr>
          <p:cNvSpPr txBox="1"/>
          <p:nvPr/>
        </p:nvSpPr>
        <p:spPr>
          <a:xfrm>
            <a:off x="6522726" y="395999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4</a:t>
            </a:r>
            <a:endParaRPr lang="zh-TW" altLang="en-US" sz="320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394B8E4-5151-4B40-946F-252526102B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79" y="1879502"/>
            <a:ext cx="4495392" cy="186913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5513235-A7F2-EB43-B976-3C650B9233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817" y="1888298"/>
            <a:ext cx="3313371" cy="201683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DFE93C03-6007-FF4A-BC10-564B7DC28A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714" y="4546174"/>
            <a:ext cx="3117101" cy="16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3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橢圓 21">
            <a:extLst>
              <a:ext uri="{FF2B5EF4-FFF2-40B4-BE49-F238E27FC236}">
                <a16:creationId xmlns:a16="http://schemas.microsoft.com/office/drawing/2014/main" id="{E967D33C-93C2-4939-9B7C-EE45A25FC673}"/>
              </a:ext>
            </a:extLst>
          </p:cNvPr>
          <p:cNvSpPr/>
          <p:nvPr/>
        </p:nvSpPr>
        <p:spPr>
          <a:xfrm rot="20148603">
            <a:off x="6798610" y="1796317"/>
            <a:ext cx="1950222" cy="1950222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01A588CE-4AB0-48D3-B218-6BE5DC908228}"/>
              </a:ext>
            </a:extLst>
          </p:cNvPr>
          <p:cNvSpPr/>
          <p:nvPr/>
        </p:nvSpPr>
        <p:spPr>
          <a:xfrm>
            <a:off x="6840742" y="183844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67C2BD6B-B024-4646-8B99-5920012AF377}"/>
              </a:ext>
            </a:extLst>
          </p:cNvPr>
          <p:cNvSpPr/>
          <p:nvPr/>
        </p:nvSpPr>
        <p:spPr>
          <a:xfrm rot="20148603">
            <a:off x="4246596" y="1796317"/>
            <a:ext cx="1950222" cy="1950222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68A36762-A8D0-4D35-A3E6-596A3D18ABAC}"/>
              </a:ext>
            </a:extLst>
          </p:cNvPr>
          <p:cNvSpPr/>
          <p:nvPr/>
        </p:nvSpPr>
        <p:spPr>
          <a:xfrm>
            <a:off x="4288728" y="183844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B3D2B1E0-EC70-44C7-8E9C-24448662829B}"/>
              </a:ext>
            </a:extLst>
          </p:cNvPr>
          <p:cNvSpPr/>
          <p:nvPr/>
        </p:nvSpPr>
        <p:spPr>
          <a:xfrm rot="20148603">
            <a:off x="1654080" y="1796317"/>
            <a:ext cx="1950222" cy="1950222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34B98381-B884-4E56-BD13-31E1A634E957}"/>
              </a:ext>
            </a:extLst>
          </p:cNvPr>
          <p:cNvSpPr/>
          <p:nvPr/>
        </p:nvSpPr>
        <p:spPr>
          <a:xfrm>
            <a:off x="1696212" y="183844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F194EC2C-205E-4412-84D2-0D9D6C25269B}"/>
              </a:ext>
            </a:extLst>
          </p:cNvPr>
          <p:cNvSpPr/>
          <p:nvPr/>
        </p:nvSpPr>
        <p:spPr>
          <a:xfrm>
            <a:off x="9368412" y="4436076"/>
            <a:ext cx="2728853" cy="1136819"/>
          </a:xfrm>
          <a:prstGeom prst="roundRect">
            <a:avLst>
              <a:gd name="adj" fmla="val 1108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5E0B9191-B751-6E4E-8B4E-6EBCA062D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138" y="365125"/>
            <a:ext cx="10205186" cy="779463"/>
          </a:xfrm>
        </p:spPr>
        <p:txBody>
          <a:bodyPr>
            <a:normAutofit/>
          </a:bodyPr>
          <a:lstStyle/>
          <a:p>
            <a:r>
              <a:rPr kumimoji="1" lang="zh-TW" altLang="en-US" sz="390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1" lang="en-US" altLang="zh-TW" sz="3900">
                <a:latin typeface="Arial" panose="020B0604020202020204" pitchFamily="34" charset="0"/>
                <a:cs typeface="Arial" panose="020B0604020202020204" pitchFamily="34" charset="0"/>
              </a:rPr>
              <a:t>3 file preview and edit ways</a:t>
            </a:r>
            <a:endParaRPr kumimoji="1" lang="zh-TW" altLang="en-US" sz="3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4A69A1C1-6FF0-C24F-84E7-DB305EC70C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7383"/>
              </p:ext>
            </p:extLst>
          </p:nvPr>
        </p:nvGraphicFramePr>
        <p:xfrm>
          <a:off x="94735" y="2963516"/>
          <a:ext cx="8987481" cy="298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399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2457138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565972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565972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652643">
                <a:tc>
                  <a:txBody>
                    <a:bodyPr/>
                    <a:lstStyle/>
                    <a:p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Edit with Office Online</a:t>
                      </a: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View in Google Docs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Open with Chrome</a:t>
                      </a:r>
                      <a:r>
                        <a:rPr lang="en-US" altLang="zh-CN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Extension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721054"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Requirement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Enable CloudLink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Enable CloudLink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Use Chrome</a:t>
                      </a:r>
                      <a:r>
                        <a:rPr lang="en-US" altLang="zh-CN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with extension “</a:t>
                      </a:r>
                      <a:r>
                        <a:rPr lang="en" altLang="zh-TW" sz="15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Office Editing for Docs, Sheets &amp; Slides” to open</a:t>
                      </a: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183330"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Supporting format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.docx, .pptx, .xlsx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.doc, .ppt, .xls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.docx, .pptx, .xlsx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.doc, .ppt, .xls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.docx, .pptx, .xlsx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539469"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Functions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File collaboration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Auto saved back to NAS in time.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Documents preview.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Convert to Google docs to edit and save in your Google Drive.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Documents preview.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Convert to Google docs to edit and save in your Google Drive.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1ADFE60D-B346-5F43-B227-7F91B9CDAD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19" y="2366816"/>
            <a:ext cx="520700" cy="5207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79E4948-778C-274D-BCF3-78200AC473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958"/>
          <a:stretch/>
        </p:blipFill>
        <p:spPr>
          <a:xfrm>
            <a:off x="4590998" y="2359594"/>
            <a:ext cx="1275442" cy="4894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208C254-8E1C-7047-8039-473CB406DB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497" y="2328373"/>
            <a:ext cx="520700" cy="5207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86BB221-D440-1F43-9493-E591C7B0DF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347" y="2328373"/>
            <a:ext cx="520700" cy="5207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BCBBC52-7BDE-2D42-BE39-5C7475EFD85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928" y="2337906"/>
            <a:ext cx="499688" cy="499688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C2E79F6F-D988-2D4E-8430-14BE2F968828}"/>
              </a:ext>
            </a:extLst>
          </p:cNvPr>
          <p:cNvSpPr txBox="1"/>
          <p:nvPr/>
        </p:nvSpPr>
        <p:spPr>
          <a:xfrm>
            <a:off x="9356055" y="4617577"/>
            <a:ext cx="292656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Go to Settings &gt; Documents to setup</a:t>
            </a:r>
            <a:r>
              <a:rPr kumimoji="1"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the opening that you prefer as default! </a:t>
            </a:r>
            <a:endParaRPr kumimoji="1"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6B4C9B0-52A6-489F-97A3-8E224128E16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9BCC244-3177-4041-BA30-7DEE942253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6" y="-11560"/>
            <a:ext cx="2063981" cy="1599639"/>
          </a:xfrm>
          <a:prstGeom prst="rect">
            <a:avLst/>
          </a:prstGeom>
        </p:spPr>
      </p:pic>
      <p:pic>
        <p:nvPicPr>
          <p:cNvPr id="25" name="圖片 24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ACB71C10-21C5-4B7B-BADF-1AF2AC7A166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87" y="91370"/>
            <a:ext cx="633800" cy="92165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DBA0888-BA05-1548-A377-8872498EE6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0" t="12611" r="52882" b="800"/>
          <a:stretch/>
        </p:blipFill>
        <p:spPr>
          <a:xfrm>
            <a:off x="9617366" y="2328373"/>
            <a:ext cx="2230145" cy="2230145"/>
          </a:xfrm>
          <a:prstGeom prst="ellipse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335031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84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C22C302-A69C-4347-A7A5-7207B5C411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" y="0"/>
            <a:ext cx="12180627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ABB4E8-CCED-3B48-AE8C-7A18A03D4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4" y="467428"/>
            <a:ext cx="6708494" cy="1325563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kumimoji="1" lang="en-US" altLang="zh-TW" sz="4000" b="1">
                <a:latin typeface="Arial" panose="020B0604020202020204" pitchFamily="34" charset="0"/>
                <a:cs typeface="Arial" panose="020B0604020202020204" pitchFamily="34" charset="0"/>
              </a:rPr>
              <a:t>3 faces let File Station become your good partner!</a:t>
            </a:r>
            <a:endParaRPr kumimoji="1" lang="zh-TW" alt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4D915E-30A8-4842-85F6-AA18ACCC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64" y="2142964"/>
            <a:ext cx="5971971" cy="33501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43510" indent="-143510">
              <a:lnSpc>
                <a:spcPts val="2880"/>
              </a:lnSpc>
            </a:pPr>
            <a:r>
              <a:rPr kumimoji="1" lang="en-US" altLang="zh-CN" b="1">
                <a:latin typeface="Arial"/>
                <a:ea typeface="微軟正黑體"/>
                <a:cs typeface="Arial"/>
              </a:rPr>
              <a:t>Document collaboration - </a:t>
            </a:r>
            <a:r>
              <a:rPr kumimoji="1" lang="en-US" altLang="zh-CN">
                <a:latin typeface="Arial"/>
                <a:ea typeface="微軟正黑體"/>
                <a:cs typeface="Arial"/>
              </a:rPr>
              <a:t>NAS is the workspace for your team</a:t>
            </a:r>
            <a:endParaRPr lang="en-US" altLang="zh-CN">
              <a:latin typeface="Arial"/>
              <a:ea typeface="微軟正黑體"/>
              <a:cs typeface="Arial"/>
            </a:endParaRPr>
          </a:p>
          <a:p>
            <a:pPr marL="143510" indent="-143510">
              <a:lnSpc>
                <a:spcPts val="3500"/>
              </a:lnSpc>
            </a:pPr>
            <a:r>
              <a:rPr kumimoji="1" lang="en-US" altLang="zh-TW" b="1">
                <a:latin typeface="Arial"/>
                <a:ea typeface="微軟正黑體"/>
                <a:cs typeface="Arial"/>
              </a:rPr>
              <a:t>Security upgraded - </a:t>
            </a:r>
            <a:r>
              <a:rPr lang="en" altLang="zh-TW">
                <a:latin typeface="Arial"/>
                <a:ea typeface="微軟正黑體"/>
                <a:cs typeface="Arial"/>
              </a:rPr>
              <a:t>prevent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files not to be leaked</a:t>
            </a:r>
          </a:p>
          <a:p>
            <a:pPr marL="143510" indent="-143510">
              <a:lnSpc>
                <a:spcPts val="3500"/>
              </a:lnSpc>
            </a:pPr>
            <a:r>
              <a:rPr kumimoji="1" lang="en-US" altLang="zh-TW" b="1">
                <a:latin typeface="Arial"/>
                <a:ea typeface="微軟正黑體"/>
                <a:cs typeface="Arial"/>
              </a:rPr>
              <a:t>HBS 3.0 </a:t>
            </a:r>
            <a:r>
              <a:rPr kumimoji="1" lang="en-US" altLang="zh-TW" b="1" err="1">
                <a:latin typeface="Arial"/>
                <a:ea typeface="微軟正黑體"/>
                <a:cs typeface="Arial"/>
              </a:rPr>
              <a:t>QuDedup</a:t>
            </a:r>
            <a:r>
              <a:rPr kumimoji="1" lang="en-US" altLang="zh-TW" b="1">
                <a:latin typeface="Arial"/>
                <a:ea typeface="微軟正黑體"/>
                <a:cs typeface="Arial"/>
              </a:rPr>
              <a:t> integration - </a:t>
            </a:r>
            <a:r>
              <a:rPr kumimoji="1" lang="en-US" altLang="zh-TW">
                <a:latin typeface="Arial"/>
                <a:ea typeface="微軟正黑體"/>
                <a:cs typeface="Arial"/>
              </a:rPr>
              <a:t>let </a:t>
            </a:r>
            <a:r>
              <a:rPr kumimoji="1" lang="en-US" altLang="zh-CN">
                <a:latin typeface="Arial"/>
                <a:ea typeface="微軟正黑體"/>
                <a:cs typeface="Arial"/>
              </a:rPr>
              <a:t>File Station restore your file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701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7C7E174-08AB-D842-A356-FC1AC0CD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110154"/>
            <a:ext cx="6483349" cy="21570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" altLang="zh-TW" b="1">
                <a:latin typeface="Arial"/>
                <a:ea typeface="微軟正黑體"/>
                <a:cs typeface="Arial"/>
              </a:rPr>
              <a:t>Security Upgraded- </a:t>
            </a:r>
            <a:br>
              <a:rPr lang="en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kumimoji="1" lang="en" altLang="zh-TW" sz="4400">
                <a:latin typeface="Arial"/>
                <a:ea typeface="微軟正黑體"/>
                <a:cs typeface="Arial"/>
              </a:rPr>
              <a:t>Prevent file not to be leaked</a:t>
            </a:r>
            <a:endParaRPr kumimoji="1" lang="en" altLang="zh-TW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00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232029B-F662-4C8A-A7EA-A7F81D9562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22"/>
          <a:stretch/>
        </p:blipFill>
        <p:spPr>
          <a:xfrm flipH="1">
            <a:off x="7982464" y="3314855"/>
            <a:ext cx="4197178" cy="3166060"/>
          </a:xfrm>
          <a:prstGeom prst="rect">
            <a:avLst/>
          </a:prstGeom>
        </p:spPr>
      </p:pic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Security is important when sharing data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C118DE2-0829-4982-BCF6-8B48DF38FD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  <p:sp>
        <p:nvSpPr>
          <p:cNvPr id="7" name="Google Shape;130;p24">
            <a:extLst>
              <a:ext uri="{FF2B5EF4-FFF2-40B4-BE49-F238E27FC236}">
                <a16:creationId xmlns:a16="http://schemas.microsoft.com/office/drawing/2014/main" id="{9D2A0461-9E3E-1D4C-9770-F7A310BA7DE8}"/>
              </a:ext>
            </a:extLst>
          </p:cNvPr>
          <p:cNvSpPr txBox="1">
            <a:spLocks/>
          </p:cNvSpPr>
          <p:nvPr/>
        </p:nvSpPr>
        <p:spPr>
          <a:xfrm>
            <a:off x="616500" y="1481484"/>
            <a:ext cx="8171900" cy="46018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44000" indent="-14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4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4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en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Protecting data is a responsibility to the enterprise.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Customer information, employees personal data, trade secrets, and new product plans.</a:t>
            </a:r>
          </a:p>
          <a:p>
            <a:pPr fontAlgn="base"/>
            <a:r>
              <a:rPr lang="en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 breach causes loss of money and reputation, furthermore, legal responsibility.</a:t>
            </a:r>
          </a:p>
          <a:p>
            <a:pPr fontAlgn="base"/>
            <a:r>
              <a:rPr lang="en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GDPR became effective in 2018. The CCPA becomes effective on 2020. How to process and store personal data need to follow the regulations.</a:t>
            </a:r>
          </a:p>
          <a:p>
            <a:pPr marL="0" indent="0" fontAlgn="base">
              <a:buNone/>
            </a:pPr>
            <a:endParaRPr lang="en-US" altLang="zh-TW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1430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 do individuals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en-US" altLang="zh-TW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Financial and medical data as well as credit card number and health records.</a:t>
            </a:r>
          </a:p>
          <a:p>
            <a:pPr fontAlgn="base"/>
            <a:r>
              <a:rPr lang="en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It would cause a huge loss if sensitive personal data was stolen or used in illegal way.</a:t>
            </a:r>
          </a:p>
          <a:p>
            <a:endParaRPr lang="en-US" altLang="zh-TW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2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9D86AD0A-65AD-4EE4-9023-0627AB4F6730}"/>
              </a:ext>
            </a:extLst>
          </p:cNvPr>
          <p:cNvSpPr/>
          <p:nvPr/>
        </p:nvSpPr>
        <p:spPr>
          <a:xfrm>
            <a:off x="5987877" y="1423581"/>
            <a:ext cx="5859163" cy="4927792"/>
          </a:xfrm>
          <a:prstGeom prst="roundRect">
            <a:avLst>
              <a:gd name="adj" fmla="val 8809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E5F1BCB-3136-4BC3-AF72-E58A4F38CB07}"/>
              </a:ext>
            </a:extLst>
          </p:cNvPr>
          <p:cNvSpPr/>
          <p:nvPr/>
        </p:nvSpPr>
        <p:spPr>
          <a:xfrm>
            <a:off x="723900" y="3499516"/>
            <a:ext cx="4814810" cy="2851857"/>
          </a:xfrm>
          <a:prstGeom prst="roundRect">
            <a:avLst>
              <a:gd name="adj" fmla="val 880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DC9C69F-DFFD-4C76-8957-93C80577E93A}"/>
              </a:ext>
            </a:extLst>
          </p:cNvPr>
          <p:cNvSpPr/>
          <p:nvPr/>
        </p:nvSpPr>
        <p:spPr>
          <a:xfrm>
            <a:off x="723900" y="1423581"/>
            <a:ext cx="4814810" cy="2224165"/>
          </a:xfrm>
          <a:prstGeom prst="roundRect">
            <a:avLst>
              <a:gd name="adj" fmla="val 8809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50A82A3-D976-481B-8439-7C37AD870E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96" y="1287056"/>
            <a:ext cx="1206600" cy="935146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4CA7E102-38AF-4132-9D23-ADB064FDE761}"/>
              </a:ext>
            </a:extLst>
          </p:cNvPr>
          <p:cNvSpPr txBox="1"/>
          <p:nvPr/>
        </p:nvSpPr>
        <p:spPr>
          <a:xfrm>
            <a:off x="711961" y="129888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1</a:t>
            </a:r>
            <a:endParaRPr lang="zh-TW" altLang="en-US" sz="3200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FFC64D7-1A9F-A847-8859-8A69EEB6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1" y="365125"/>
            <a:ext cx="10377670" cy="779463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TW" sz="4000">
                <a:latin typeface="Arial" panose="020B0604020202020204" pitchFamily="34" charset="0"/>
                <a:cs typeface="Arial" panose="020B0604020202020204" pitchFamily="34" charset="0"/>
              </a:rPr>
              <a:t>Who has accessed the sensitive file?</a:t>
            </a:r>
            <a:endParaRPr kumimoji="1" lang="zh-TW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EAE8F7F-070B-4AA7-B8E3-9D89BB5E2C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96" y="3362991"/>
            <a:ext cx="1206600" cy="935146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31CEE630-BA1B-466A-9A83-BB718FE251E3}"/>
              </a:ext>
            </a:extLst>
          </p:cNvPr>
          <p:cNvSpPr txBox="1"/>
          <p:nvPr/>
        </p:nvSpPr>
        <p:spPr>
          <a:xfrm>
            <a:off x="711961" y="3374818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2</a:t>
            </a:r>
            <a:endParaRPr lang="zh-TW" altLang="en-US" sz="3200">
              <a:solidFill>
                <a:schemeClr val="bg1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605374E-5DC2-4212-AA16-676080EFB20A}"/>
              </a:ext>
            </a:extLst>
          </p:cNvPr>
          <p:cNvSpPr txBox="1"/>
          <p:nvPr/>
        </p:nvSpPr>
        <p:spPr>
          <a:xfrm>
            <a:off x="1431475" y="1451837"/>
            <a:ext cx="428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See properties of specific file/ folder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27FF3C6-4371-4543-8F60-9695D462339A}"/>
              </a:ext>
            </a:extLst>
          </p:cNvPr>
          <p:cNvSpPr txBox="1"/>
          <p:nvPr/>
        </p:nvSpPr>
        <p:spPr>
          <a:xfrm>
            <a:off x="1443413" y="3501791"/>
            <a:ext cx="427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“View access log”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ED1C60B3-74F5-4327-9017-1F46FB4A7E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474" y="1287056"/>
            <a:ext cx="1206600" cy="935146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0EE3906F-D5FA-494D-AFE4-4CC76A5696C7}"/>
              </a:ext>
            </a:extLst>
          </p:cNvPr>
          <p:cNvSpPr txBox="1"/>
          <p:nvPr/>
        </p:nvSpPr>
        <p:spPr>
          <a:xfrm>
            <a:off x="5975939" y="129888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3</a:t>
            </a:r>
            <a:endParaRPr lang="zh-TW" altLang="en-US" sz="3200">
              <a:solidFill>
                <a:schemeClr val="bg1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2171CDC-D91B-4B31-98F8-AC6B3EC993FA}"/>
              </a:ext>
            </a:extLst>
          </p:cNvPr>
          <p:cNvSpPr txBox="1"/>
          <p:nvPr/>
        </p:nvSpPr>
        <p:spPr>
          <a:xfrm>
            <a:off x="6576740" y="1451837"/>
            <a:ext cx="463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all access log of the file</a:t>
            </a:r>
            <a:endParaRPr kumimoji="1"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A684330-2E97-544F-B13E-77BB602E0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031" y="1823325"/>
            <a:ext cx="3164761" cy="152229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E3B36B6-E93E-F64E-8015-266B524178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61"/>
          <a:stretch/>
        </p:blipFill>
        <p:spPr>
          <a:xfrm>
            <a:off x="1614241" y="3897370"/>
            <a:ext cx="3043859" cy="2454003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E450804-09A6-2447-A47B-7821046800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0" t="51638" r="65601" b="19629"/>
          <a:stretch/>
        </p:blipFill>
        <p:spPr>
          <a:xfrm>
            <a:off x="1752096" y="5302647"/>
            <a:ext cx="1116259" cy="1116259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080C12F-9B20-6A4C-B7EA-6B8E84FD946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100" y="2234029"/>
            <a:ext cx="5698315" cy="31343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57CC2A5-716D-A44F-B3F8-F6AE7806E395}"/>
              </a:ext>
            </a:extLst>
          </p:cNvPr>
          <p:cNvSpPr/>
          <p:nvPr/>
        </p:nvSpPr>
        <p:spPr>
          <a:xfrm>
            <a:off x="6005174" y="3963497"/>
            <a:ext cx="5802041" cy="128759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7388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9AA27A6E-BB38-4F97-8ED3-3402E76BDF0A}"/>
              </a:ext>
            </a:extLst>
          </p:cNvPr>
          <p:cNvSpPr/>
          <p:nvPr/>
        </p:nvSpPr>
        <p:spPr>
          <a:xfrm>
            <a:off x="6054086" y="2384377"/>
            <a:ext cx="5694216" cy="3865945"/>
          </a:xfrm>
          <a:prstGeom prst="roundRect">
            <a:avLst>
              <a:gd name="adj" fmla="val 6291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E418208-2995-4447-9BC6-9257B13B3312}"/>
              </a:ext>
            </a:extLst>
          </p:cNvPr>
          <p:cNvSpPr/>
          <p:nvPr/>
        </p:nvSpPr>
        <p:spPr>
          <a:xfrm>
            <a:off x="509814" y="2384377"/>
            <a:ext cx="5395084" cy="3865945"/>
          </a:xfrm>
          <a:prstGeom prst="roundRect">
            <a:avLst>
              <a:gd name="adj" fmla="val 6291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ED4DDC3-7795-BA4F-A328-921C60E839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712" y="2818090"/>
            <a:ext cx="5445412" cy="288131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C4E3EA7-34C1-5842-AAC1-1A9F90F4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31" y="269896"/>
            <a:ext cx="10515600" cy="962932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to “start logging”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024510F-106D-CF4C-95C2-B999CC883B0B}"/>
              </a:ext>
            </a:extLst>
          </p:cNvPr>
          <p:cNvSpPr/>
          <p:nvPr/>
        </p:nvSpPr>
        <p:spPr>
          <a:xfrm>
            <a:off x="7161380" y="2877080"/>
            <a:ext cx="2253416" cy="333365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“Start Logging”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B974F5D9-166D-464A-8EC8-D8F9EA3C1BF2}"/>
              </a:ext>
            </a:extLst>
          </p:cNvPr>
          <p:cNvSpPr/>
          <p:nvPr/>
        </p:nvSpPr>
        <p:spPr>
          <a:xfrm>
            <a:off x="5072666" y="1425601"/>
            <a:ext cx="6843825" cy="533400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Enable logging may affect data access performance. </a:t>
            </a:r>
            <a:endParaRPr kumimoji="1"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E9D735A8-A4B0-F147-97E8-AC002B4A7EDD}"/>
              </a:ext>
            </a:extLst>
          </p:cNvPr>
          <p:cNvSpPr/>
          <p:nvPr/>
        </p:nvSpPr>
        <p:spPr>
          <a:xfrm>
            <a:off x="6910951" y="2900020"/>
            <a:ext cx="368300" cy="368300"/>
          </a:xfrm>
          <a:prstGeom prst="ellipse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kumimoji="1"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片 13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C8D73901-5BB7-43F3-B998-6783CD7B134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075" y="1475029"/>
            <a:ext cx="301320" cy="43817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B91E263-1C2A-AF48-BE52-742A6ECA04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159" y="3745577"/>
            <a:ext cx="3733972" cy="240397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A9E3C2E-DE99-4289-917A-9D2482C9BE3D}"/>
              </a:ext>
            </a:extLst>
          </p:cNvPr>
          <p:cNvSpPr/>
          <p:nvPr/>
        </p:nvSpPr>
        <p:spPr>
          <a:xfrm>
            <a:off x="8111440" y="3327236"/>
            <a:ext cx="2578105" cy="34755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 the type to be logged</a:t>
            </a:r>
            <a:endParaRPr kumimoji="1" lang="zh-TW" altLang="en-US" sz="1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1C6BB739-3241-214A-B71D-B057CE4ACC5D}"/>
              </a:ext>
            </a:extLst>
          </p:cNvPr>
          <p:cNvSpPr/>
          <p:nvPr/>
        </p:nvSpPr>
        <p:spPr>
          <a:xfrm>
            <a:off x="7927291" y="3317090"/>
            <a:ext cx="368300" cy="368300"/>
          </a:xfrm>
          <a:prstGeom prst="ellipse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kumimoji="1"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A8FA834-792E-A246-BE97-A4623D7E13A9}"/>
              </a:ext>
            </a:extLst>
          </p:cNvPr>
          <p:cNvSpPr txBox="1"/>
          <p:nvPr/>
        </p:nvSpPr>
        <p:spPr>
          <a:xfrm>
            <a:off x="430321" y="2407832"/>
            <a:ext cx="3485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Station &gt; Settings</a:t>
            </a:r>
            <a:endParaRPr kumimoji="1"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6B04CB9-8674-664D-8C0A-1EEBF70EB52D}"/>
              </a:ext>
            </a:extLst>
          </p:cNvPr>
          <p:cNvSpPr txBox="1"/>
          <p:nvPr/>
        </p:nvSpPr>
        <p:spPr>
          <a:xfrm>
            <a:off x="6198763" y="2407832"/>
            <a:ext cx="399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Panel &gt; System Logs</a:t>
            </a:r>
            <a:endParaRPr kumimoji="1"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73F3874-58D2-2947-A32E-B089DCDC932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06" y="2818090"/>
            <a:ext cx="5140101" cy="30604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B7165F81-E2C7-4740-8730-475DD5303CD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0" t="52938" r="69447" b="2921"/>
          <a:stretch/>
        </p:blipFill>
        <p:spPr>
          <a:xfrm>
            <a:off x="749172" y="4364913"/>
            <a:ext cx="1703908" cy="1703908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932166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414000" cy="779463"/>
          </a:xfrm>
        </p:spPr>
        <p:txBody>
          <a:bodyPr/>
          <a:lstStyle/>
          <a:p>
            <a:pPr algn="ctr"/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QENC encryption for the sensitive files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6F061E7-63B3-43AD-96C6-D5001EA314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  <p:pic>
        <p:nvPicPr>
          <p:cNvPr id="25" name="圖片 24" descr="一張含有 文字 的圖片&#10;&#10;描述是以高可信度產生">
            <a:extLst>
              <a:ext uri="{FF2B5EF4-FFF2-40B4-BE49-F238E27FC236}">
                <a16:creationId xmlns:a16="http://schemas.microsoft.com/office/drawing/2014/main" id="{B4042AFF-76CD-6348-B455-151EC7A3E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79295"/>
            <a:ext cx="12175137" cy="3901955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DFA0B105-BFD8-C747-8F29-D132BE9C10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47" y="3296474"/>
            <a:ext cx="3154172" cy="18549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9A1585A5-E911-CB4B-B33D-6CCA504B80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108" b="26906"/>
          <a:stretch/>
        </p:blipFill>
        <p:spPr>
          <a:xfrm>
            <a:off x="4987412" y="3606787"/>
            <a:ext cx="2880499" cy="11603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DE24056B-7140-914E-AC37-AF19086539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050" y="3308024"/>
            <a:ext cx="3456351" cy="18318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Google Shape;141;p26">
            <a:extLst>
              <a:ext uri="{FF2B5EF4-FFF2-40B4-BE49-F238E27FC236}">
                <a16:creationId xmlns:a16="http://schemas.microsoft.com/office/drawing/2014/main" id="{E3BB683A-657F-C24A-BFBB-3781F68BF072}"/>
              </a:ext>
            </a:extLst>
          </p:cNvPr>
          <p:cNvSpPr txBox="1">
            <a:spLocks/>
          </p:cNvSpPr>
          <p:nvPr/>
        </p:nvSpPr>
        <p:spPr>
          <a:xfrm>
            <a:off x="3830593" y="1532071"/>
            <a:ext cx="2740856" cy="1687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3467">
                <a:solidFill>
                  <a:srgbClr val="CA4692"/>
                </a:solidFill>
              </a:rPr>
              <a:t>Step 2.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" altLang="zh-TW" sz="1867"/>
              <a:t>Input password: up to 32 characters, special characters allowed.</a:t>
            </a:r>
            <a:endParaRPr lang="zh-TW" altLang="en-US" sz="1867"/>
          </a:p>
        </p:txBody>
      </p:sp>
      <p:sp>
        <p:nvSpPr>
          <p:cNvPr id="30" name="Google Shape;141;p26">
            <a:extLst>
              <a:ext uri="{FF2B5EF4-FFF2-40B4-BE49-F238E27FC236}">
                <a16:creationId xmlns:a16="http://schemas.microsoft.com/office/drawing/2014/main" id="{78842859-2221-204C-907B-1720F6B0072C}"/>
              </a:ext>
            </a:extLst>
          </p:cNvPr>
          <p:cNvSpPr txBox="1">
            <a:spLocks/>
          </p:cNvSpPr>
          <p:nvPr/>
        </p:nvSpPr>
        <p:spPr>
          <a:xfrm>
            <a:off x="7541601" y="1520349"/>
            <a:ext cx="2740856" cy="150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3467">
                <a:solidFill>
                  <a:srgbClr val="CA4692"/>
                </a:solidFill>
              </a:rPr>
              <a:t>Step 3.</a:t>
            </a:r>
            <a:endParaRPr lang="en" altLang="zh-TW" sz="3467">
              <a:solidFill>
                <a:srgbClr val="CA469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altLang="zh-TW" sz="1867"/>
              <a:t>Encryption finished. Filename extension </a:t>
            </a:r>
            <a:r>
              <a:rPr lang="en-US" altLang="zh-TW" sz="1867"/>
              <a:t>became</a:t>
            </a:r>
            <a:r>
              <a:rPr lang="en" altLang="zh-TW" sz="1867"/>
              <a:t> qenc.</a:t>
            </a:r>
            <a:endParaRPr lang="zh-TW" altLang="en-US" sz="1467"/>
          </a:p>
        </p:txBody>
      </p:sp>
      <p:sp>
        <p:nvSpPr>
          <p:cNvPr id="31" name="Google Shape;141;p26">
            <a:extLst>
              <a:ext uri="{FF2B5EF4-FFF2-40B4-BE49-F238E27FC236}">
                <a16:creationId xmlns:a16="http://schemas.microsoft.com/office/drawing/2014/main" id="{C82B0450-3853-8A46-A48D-A409A69A902A}"/>
              </a:ext>
            </a:extLst>
          </p:cNvPr>
          <p:cNvSpPr txBox="1">
            <a:spLocks/>
          </p:cNvSpPr>
          <p:nvPr/>
        </p:nvSpPr>
        <p:spPr>
          <a:xfrm>
            <a:off x="96053" y="1551125"/>
            <a:ext cx="2966543" cy="15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3467">
                <a:solidFill>
                  <a:srgbClr val="CA4692"/>
                </a:solidFill>
              </a:rPr>
              <a:t>Step 1.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" altLang="zh-TW" sz="1867"/>
              <a:t>Select files, Right click and choose “Encrypt”.</a:t>
            </a:r>
            <a:endParaRPr lang="zh-TW" altLang="en-US" sz="1867"/>
          </a:p>
        </p:txBody>
      </p:sp>
    </p:spTree>
    <p:extLst>
      <p:ext uri="{BB962C8B-B14F-4D97-AF65-F5344CB8AC3E}">
        <p14:creationId xmlns:p14="http://schemas.microsoft.com/office/powerpoint/2010/main" val="1917818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446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179EF0-9706-C646-817F-227D6438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1606062"/>
            <a:ext cx="7931150" cy="24852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TW" sz="4000" b="1">
                <a:latin typeface="Arial"/>
                <a:ea typeface="微軟正黑體"/>
                <a:cs typeface="Arial"/>
              </a:rPr>
              <a:t>HBS 3.0 </a:t>
            </a:r>
            <a:r>
              <a:rPr kumimoji="1" lang="en-US" altLang="zh-TW" sz="4000" b="1" err="1">
                <a:latin typeface="Arial"/>
                <a:ea typeface="微軟正黑體"/>
                <a:cs typeface="Arial"/>
              </a:rPr>
              <a:t>QuDedup</a:t>
            </a:r>
            <a:r>
              <a:rPr kumimoji="1" lang="en-US" altLang="zh-TW" sz="4000" b="1">
                <a:latin typeface="Arial"/>
                <a:ea typeface="微軟正黑體"/>
                <a:cs typeface="Arial"/>
              </a:rPr>
              <a:t> Integration-  </a:t>
            </a:r>
            <a:b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 sz="3600">
                <a:latin typeface="Arial"/>
                <a:ea typeface="微軟正黑體"/>
                <a:cs typeface="Arial"/>
              </a:rPr>
              <a:t>Let File Station restore your file</a:t>
            </a:r>
            <a:endParaRPr kumimoji="1" lang="en-US" altLang="zh-TW" sz="4000">
              <a:latin typeface="Arial"/>
              <a:ea typeface="微軟正黑體"/>
              <a:cs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D23B97A-A51B-4BB5-AE38-8DEBAA925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112" y="102003"/>
            <a:ext cx="1989438" cy="19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10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8EBAA942-C7BB-4941-A864-CDFA2799DD74}"/>
              </a:ext>
            </a:extLst>
          </p:cNvPr>
          <p:cNvSpPr/>
          <p:nvPr/>
        </p:nvSpPr>
        <p:spPr>
          <a:xfrm>
            <a:off x="6201752" y="1656337"/>
            <a:ext cx="6383019" cy="1710425"/>
          </a:xfrm>
          <a:prstGeom prst="round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D28D52-DC4C-4684-A66D-9891DD9F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12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Technology: Data Reduction, Small is Fast!</a:t>
            </a:r>
            <a:endParaRPr lang="en-US" altLang="zh-TW" sz="44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內容版面配置區 21">
            <a:extLst>
              <a:ext uri="{FF2B5EF4-FFF2-40B4-BE49-F238E27FC236}">
                <a16:creationId xmlns:a16="http://schemas.microsoft.com/office/drawing/2014/main" id="{F3FE0524-AFB9-47AC-A0BB-68E305F72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638" y="2016456"/>
            <a:ext cx="4872545" cy="612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Source-side data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deduplication</a:t>
            </a:r>
          </a:p>
        </p:txBody>
      </p:sp>
      <p:pic>
        <p:nvPicPr>
          <p:cNvPr id="3" name="圖形 56">
            <a:extLst>
              <a:ext uri="{FF2B5EF4-FFF2-40B4-BE49-F238E27FC236}">
                <a16:creationId xmlns:a16="http://schemas.microsoft.com/office/drawing/2014/main" id="{1B9B11AC-BDCE-404E-A860-43F7EB457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6323" y="3821430"/>
            <a:ext cx="6383019" cy="2240458"/>
          </a:xfrm>
          <a:prstGeom prst="rect">
            <a:avLst/>
          </a:prstGeom>
        </p:spPr>
      </p:pic>
      <p:grpSp>
        <p:nvGrpSpPr>
          <p:cNvPr id="6" name="群組 47">
            <a:extLst>
              <a:ext uri="{FF2B5EF4-FFF2-40B4-BE49-F238E27FC236}">
                <a16:creationId xmlns:a16="http://schemas.microsoft.com/office/drawing/2014/main" id="{18D4D493-FDF5-46B0-820B-B51A121BD265}"/>
              </a:ext>
            </a:extLst>
          </p:cNvPr>
          <p:cNvGrpSpPr/>
          <p:nvPr/>
        </p:nvGrpSpPr>
        <p:grpSpPr>
          <a:xfrm>
            <a:off x="9324323" y="3821429"/>
            <a:ext cx="2449550" cy="717545"/>
            <a:chOff x="8071066" y="3461248"/>
            <a:chExt cx="2449550" cy="717545"/>
          </a:xfrm>
        </p:grpSpPr>
        <p:pic>
          <p:nvPicPr>
            <p:cNvPr id="20" name="圖形 48">
              <a:extLst>
                <a:ext uri="{FF2B5EF4-FFF2-40B4-BE49-F238E27FC236}">
                  <a16:creationId xmlns:a16="http://schemas.microsoft.com/office/drawing/2014/main" id="{107C6F34-33C4-4F29-B51A-3E1052ED1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71066" y="3461248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字方塊 49">
              <a:extLst>
                <a:ext uri="{FF2B5EF4-FFF2-40B4-BE49-F238E27FC236}">
                  <a16:creationId xmlns:a16="http://schemas.microsoft.com/office/drawing/2014/main" id="{8C797D99-E073-419A-A606-5815A4B716C0}"/>
                </a:ext>
              </a:extLst>
            </p:cNvPr>
            <p:cNvSpPr txBox="1"/>
            <p:nvPr/>
          </p:nvSpPr>
          <p:spPr>
            <a:xfrm>
              <a:off x="8205951" y="3610730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矩形: 圓角 50">
            <a:extLst>
              <a:ext uri="{FF2B5EF4-FFF2-40B4-BE49-F238E27FC236}">
                <a16:creationId xmlns:a16="http://schemas.microsoft.com/office/drawing/2014/main" id="{9F593BA5-DD78-4052-A329-CE33A410BBA3}"/>
              </a:ext>
            </a:extLst>
          </p:cNvPr>
          <p:cNvSpPr/>
          <p:nvPr/>
        </p:nvSpPr>
        <p:spPr>
          <a:xfrm>
            <a:off x="10116139" y="3996539"/>
            <a:ext cx="1589482" cy="324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 space saving</a:t>
            </a:r>
          </a:p>
        </p:txBody>
      </p:sp>
      <p:grpSp>
        <p:nvGrpSpPr>
          <p:cNvPr id="8" name="群組 51">
            <a:extLst>
              <a:ext uri="{FF2B5EF4-FFF2-40B4-BE49-F238E27FC236}">
                <a16:creationId xmlns:a16="http://schemas.microsoft.com/office/drawing/2014/main" id="{B52996A6-3873-4D9E-8F63-6774E1745383}"/>
              </a:ext>
            </a:extLst>
          </p:cNvPr>
          <p:cNvGrpSpPr/>
          <p:nvPr/>
        </p:nvGrpSpPr>
        <p:grpSpPr>
          <a:xfrm>
            <a:off x="8816161" y="5346645"/>
            <a:ext cx="2449550" cy="717545"/>
            <a:chOff x="6553767" y="4986464"/>
            <a:chExt cx="2449550" cy="717545"/>
          </a:xfrm>
        </p:grpSpPr>
        <p:pic>
          <p:nvPicPr>
            <p:cNvPr id="18" name="圖形 52">
              <a:extLst>
                <a:ext uri="{FF2B5EF4-FFF2-40B4-BE49-F238E27FC236}">
                  <a16:creationId xmlns:a16="http://schemas.microsoft.com/office/drawing/2014/main" id="{1A18250D-3D95-4583-8FCF-B974FFF14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53767" y="4986464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字方塊 53">
              <a:extLst>
                <a:ext uri="{FF2B5EF4-FFF2-40B4-BE49-F238E27FC236}">
                  <a16:creationId xmlns:a16="http://schemas.microsoft.com/office/drawing/2014/main" id="{58FAA905-7014-40DF-A8BF-146BD841351F}"/>
                </a:ext>
              </a:extLst>
            </p:cNvPr>
            <p:cNvSpPr txBox="1"/>
            <p:nvPr/>
          </p:nvSpPr>
          <p:spPr>
            <a:xfrm>
              <a:off x="6683283" y="5130705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矩形: 圓角 54">
            <a:extLst>
              <a:ext uri="{FF2B5EF4-FFF2-40B4-BE49-F238E27FC236}">
                <a16:creationId xmlns:a16="http://schemas.microsoft.com/office/drawing/2014/main" id="{7DACA5A3-F467-433B-93BD-83ABBA1383BB}"/>
              </a:ext>
            </a:extLst>
          </p:cNvPr>
          <p:cNvSpPr/>
          <p:nvPr/>
        </p:nvSpPr>
        <p:spPr>
          <a:xfrm>
            <a:off x="9473552" y="5487129"/>
            <a:ext cx="1693653" cy="4269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Compatible with cloud services</a:t>
            </a:r>
          </a:p>
        </p:txBody>
      </p:sp>
      <p:grpSp>
        <p:nvGrpSpPr>
          <p:cNvPr id="10" name="群組 57">
            <a:extLst>
              <a:ext uri="{FF2B5EF4-FFF2-40B4-BE49-F238E27FC236}">
                <a16:creationId xmlns:a16="http://schemas.microsoft.com/office/drawing/2014/main" id="{3F4D9582-1215-43D4-8548-DA2C14237A19}"/>
              </a:ext>
            </a:extLst>
          </p:cNvPr>
          <p:cNvGrpSpPr/>
          <p:nvPr/>
        </p:nvGrpSpPr>
        <p:grpSpPr>
          <a:xfrm>
            <a:off x="5429201" y="3829620"/>
            <a:ext cx="2449550" cy="717545"/>
            <a:chOff x="3217357" y="3469440"/>
            <a:chExt cx="2449550" cy="717545"/>
          </a:xfrm>
        </p:grpSpPr>
        <p:pic>
          <p:nvPicPr>
            <p:cNvPr id="16" name="圖形 58">
              <a:extLst>
                <a:ext uri="{FF2B5EF4-FFF2-40B4-BE49-F238E27FC236}">
                  <a16:creationId xmlns:a16="http://schemas.microsoft.com/office/drawing/2014/main" id="{C7933F84-1078-4C92-968F-CB66C8BC7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357" y="3469440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字方塊 59">
              <a:extLst>
                <a:ext uri="{FF2B5EF4-FFF2-40B4-BE49-F238E27FC236}">
                  <a16:creationId xmlns:a16="http://schemas.microsoft.com/office/drawing/2014/main" id="{8D32EB3E-0C5A-44E4-8462-057E711C2D43}"/>
                </a:ext>
              </a:extLst>
            </p:cNvPr>
            <p:cNvSpPr txBox="1"/>
            <p:nvPr/>
          </p:nvSpPr>
          <p:spPr>
            <a:xfrm>
              <a:off x="3352242" y="3618922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矩形: 圓角 60">
            <a:extLst>
              <a:ext uri="{FF2B5EF4-FFF2-40B4-BE49-F238E27FC236}">
                <a16:creationId xmlns:a16="http://schemas.microsoft.com/office/drawing/2014/main" id="{C2C2A693-2DAF-48FD-96A7-2447A71E2EAC}"/>
              </a:ext>
            </a:extLst>
          </p:cNvPr>
          <p:cNvSpPr/>
          <p:nvPr/>
        </p:nvSpPr>
        <p:spPr>
          <a:xfrm>
            <a:off x="6076088" y="4017430"/>
            <a:ext cx="1705244" cy="316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Bandwidth reduction</a:t>
            </a:r>
          </a:p>
        </p:txBody>
      </p:sp>
      <p:pic>
        <p:nvPicPr>
          <p:cNvPr id="12" name="圖形 61">
            <a:extLst>
              <a:ext uri="{FF2B5EF4-FFF2-40B4-BE49-F238E27FC236}">
                <a16:creationId xmlns:a16="http://schemas.microsoft.com/office/drawing/2014/main" id="{3F2206FB-5C29-4BEB-9FF2-BED04E5133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07862" y="4723248"/>
            <a:ext cx="1166011" cy="71754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0D53B44D-A7A3-4880-A521-FA4386688E72}"/>
              </a:ext>
            </a:extLst>
          </p:cNvPr>
          <p:cNvSpPr txBox="1"/>
          <p:nvPr/>
        </p:nvSpPr>
        <p:spPr>
          <a:xfrm>
            <a:off x="838200" y="6138013"/>
            <a:ext cx="514961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err="1">
                <a:latin typeface="Microsoft JhengHei"/>
                <a:ea typeface="Microsoft JhengHei"/>
                <a:cs typeface="Arial"/>
              </a:rPr>
              <a:t>QuDedup</a:t>
            </a:r>
            <a:r>
              <a:rPr lang="en-US" sz="1200" b="1">
                <a:latin typeface="Microsoft JhengHei"/>
                <a:ea typeface="Microsoft JhengHei"/>
                <a:cs typeface="Arial"/>
              </a:rPr>
              <a:t> support</a:t>
            </a:r>
            <a:r>
              <a:rPr lang="en-US" altLang="zh-CN" sz="1200" b="1">
                <a:latin typeface="Microsoft JhengHei"/>
                <a:ea typeface="Microsoft JhengHei"/>
                <a:cs typeface="Arial"/>
              </a:rPr>
              <a:t> model</a:t>
            </a:r>
            <a:r>
              <a:rPr lang="zh-CN" altLang="en-US" sz="1200" b="1">
                <a:latin typeface="Microsoft JhengHei"/>
                <a:ea typeface="Microsoft JhengHei"/>
                <a:cs typeface="Arial"/>
              </a:rPr>
              <a:t>: x86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BBDE22E5-C72D-466A-9AFD-13281D1277B5}"/>
              </a:ext>
            </a:extLst>
          </p:cNvPr>
          <p:cNvSpPr txBox="1"/>
          <p:nvPr/>
        </p:nvSpPr>
        <p:spPr>
          <a:xfrm>
            <a:off x="6524909" y="2963405"/>
            <a:ext cx="5180711" cy="523220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sz="14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Note: This is the compression rate of one VM image file.</a:t>
            </a:r>
          </a:p>
          <a:p>
            <a:endParaRPr lang="en" altLang="zh-CN" sz="14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C2BD67A-2259-4C90-9EF0-936DA9ACB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224468"/>
              </p:ext>
            </p:extLst>
          </p:nvPr>
        </p:nvGraphicFramePr>
        <p:xfrm>
          <a:off x="6522088" y="1860524"/>
          <a:ext cx="5317177" cy="107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078">
                  <a:extLst>
                    <a:ext uri="{9D8B030D-6E8A-4147-A177-3AD203B41FA5}">
                      <a16:colId xmlns:a16="http://schemas.microsoft.com/office/drawing/2014/main" val="681896157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842190728"/>
                    </a:ext>
                  </a:extLst>
                </a:gridCol>
                <a:gridCol w="1879599">
                  <a:extLst>
                    <a:ext uri="{9D8B030D-6E8A-4147-A177-3AD203B41FA5}">
                      <a16:colId xmlns:a16="http://schemas.microsoft.com/office/drawing/2014/main" val="1611167498"/>
                    </a:ext>
                  </a:extLst>
                </a:gridCol>
              </a:tblGrid>
              <a:tr h="580559">
                <a:tc>
                  <a:txBody>
                    <a:bodyPr/>
                    <a:lstStyle/>
                    <a:p>
                      <a:pPr algn="ctr" fontAlgn="base"/>
                      <a:r>
                        <a:rPr lang="en" altLang="zh-CN" sz="14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VM Image Size</a:t>
                      </a:r>
                      <a:endParaRPr lang="af-ZA" sz="1600" b="1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" altLang="zh-CN" sz="14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Deduped File Size</a:t>
                      </a:r>
                    </a:p>
                  </a:txBody>
                  <a:tcPr anchor="ctr"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" altLang="zh-CN" sz="1400" b="1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Compression Rate</a:t>
                      </a:r>
                    </a:p>
                  </a:txBody>
                  <a:tcPr anchor="ctr"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25424751"/>
                  </a:ext>
                </a:extLst>
              </a:tr>
              <a:tr h="489561"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CN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15.48 GB</a:t>
                      </a:r>
                      <a:r>
                        <a:rPr lang="af-ZA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af-ZA" sz="20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7.59 GB​</a:t>
                      </a:r>
                      <a:endParaRPr lang="en-US" sz="20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2.04:1​</a:t>
                      </a:r>
                      <a:endParaRPr lang="en-US" sz="20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943276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86880315-D965-4A88-BE11-FFE56664ECD4}"/>
              </a:ext>
            </a:extLst>
          </p:cNvPr>
          <p:cNvSpPr txBox="1"/>
          <p:nvPr/>
        </p:nvSpPr>
        <p:spPr>
          <a:xfrm>
            <a:off x="774590" y="2540362"/>
            <a:ext cx="4437147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Three Advantages</a:t>
            </a:r>
            <a:endParaRPr lang="zh-TW" altLang="zh-TW" sz="2000">
              <a:solidFill>
                <a:srgbClr val="7030A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Bandwidth reduction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 space saving</a:t>
            </a: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Highly compatible with cloud services</a:t>
            </a:r>
          </a:p>
        </p:txBody>
      </p:sp>
    </p:spTree>
    <p:extLst>
      <p:ext uri="{BB962C8B-B14F-4D97-AF65-F5344CB8AC3E}">
        <p14:creationId xmlns:p14="http://schemas.microsoft.com/office/powerpoint/2010/main" val="2278530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2">
            <a:extLst>
              <a:ext uri="{FF2B5EF4-FFF2-40B4-BE49-F238E27FC236}">
                <a16:creationId xmlns:a16="http://schemas.microsoft.com/office/drawing/2014/main" id="{4A3079B4-CE6C-41AE-9718-016ADA359C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39" y="1966980"/>
            <a:ext cx="9922066" cy="4525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23E73F-B5E6-4DE3-9521-98A0B8D8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656"/>
            <a:ext cx="10515600" cy="779463"/>
          </a:xfrm>
        </p:spPr>
        <p:txBody>
          <a:bodyPr>
            <a:normAutofit/>
          </a:bodyPr>
          <a:lstStyle/>
          <a:p>
            <a:pPr algn="ctr">
              <a:lnSpc>
                <a:spcPts val="4800"/>
              </a:lnSpc>
            </a:pPr>
            <a:r>
              <a:rPr lang="en" altLang="zh-TW" sz="4000">
                <a:latin typeface="Arial" panose="020B0604020202020204" pitchFamily="34" charset="0"/>
                <a:cs typeface="Arial" panose="020B0604020202020204" pitchFamily="34" charset="0"/>
              </a:rPr>
              <a:t>Restored Backup data Anywhere</a:t>
            </a:r>
            <a:endParaRPr lang="zh-TW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76">
            <a:extLst>
              <a:ext uri="{FF2B5EF4-FFF2-40B4-BE49-F238E27FC236}">
                <a16:creationId xmlns:a16="http://schemas.microsoft.com/office/drawing/2014/main" id="{9AD04B6B-807C-4DCA-986F-B124B80894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264" y="4503949"/>
            <a:ext cx="498390" cy="498390"/>
          </a:xfrm>
          <a:prstGeom prst="rect">
            <a:avLst/>
          </a:prstGeom>
        </p:spPr>
      </p:pic>
      <p:sp>
        <p:nvSpPr>
          <p:cNvPr id="8" name="文字方塊 82">
            <a:extLst>
              <a:ext uri="{FF2B5EF4-FFF2-40B4-BE49-F238E27FC236}">
                <a16:creationId xmlns:a16="http://schemas.microsoft.com/office/drawing/2014/main" id="{B11857C1-292E-4E0B-AC00-E1333703B940}"/>
              </a:ext>
            </a:extLst>
          </p:cNvPr>
          <p:cNvSpPr txBox="1"/>
          <p:nvPr/>
        </p:nvSpPr>
        <p:spPr>
          <a:xfrm>
            <a:off x="1221809" y="2002623"/>
            <a:ext cx="225207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altLang="zh-CN" sz="200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Restore via HBS</a:t>
            </a:r>
          </a:p>
        </p:txBody>
      </p:sp>
      <p:sp>
        <p:nvSpPr>
          <p:cNvPr id="9" name="文字方塊 83">
            <a:extLst>
              <a:ext uri="{FF2B5EF4-FFF2-40B4-BE49-F238E27FC236}">
                <a16:creationId xmlns:a16="http://schemas.microsoft.com/office/drawing/2014/main" id="{A1D084D1-0CB2-4ED7-9786-91D026C2C788}"/>
              </a:ext>
            </a:extLst>
          </p:cNvPr>
          <p:cNvSpPr txBox="1"/>
          <p:nvPr/>
        </p:nvSpPr>
        <p:spPr>
          <a:xfrm>
            <a:off x="4000500" y="2001442"/>
            <a:ext cx="333069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Access from remote</a:t>
            </a:r>
            <a:endParaRPr lang="zh-TW" altLang="zh-TW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84">
            <a:extLst>
              <a:ext uri="{FF2B5EF4-FFF2-40B4-BE49-F238E27FC236}">
                <a16:creationId xmlns:a16="http://schemas.microsoft.com/office/drawing/2014/main" id="{6CF771A8-C825-47B4-8C68-81415B83705A}"/>
              </a:ext>
            </a:extLst>
          </p:cNvPr>
          <p:cNvSpPr txBox="1"/>
          <p:nvPr/>
        </p:nvSpPr>
        <p:spPr>
          <a:xfrm>
            <a:off x="7467600" y="2002623"/>
            <a:ext cx="345094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Carry and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restore any file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1" name="文字方塊 85">
            <a:extLst>
              <a:ext uri="{FF2B5EF4-FFF2-40B4-BE49-F238E27FC236}">
                <a16:creationId xmlns:a16="http://schemas.microsoft.com/office/drawing/2014/main" id="{DEFECE66-2F56-4D36-92D9-D1ACC32A1F6D}"/>
              </a:ext>
            </a:extLst>
          </p:cNvPr>
          <p:cNvSpPr txBox="1"/>
          <p:nvPr/>
        </p:nvSpPr>
        <p:spPr>
          <a:xfrm>
            <a:off x="2346876" y="3645709"/>
            <a:ext cx="865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>
                <a:latin typeface="Microsoft JhengHei"/>
                <a:ea typeface="Microsoft JhengHei"/>
              </a:rPr>
              <a:t>Taipei</a:t>
            </a:r>
            <a:endParaRPr lang="zh-TW" altLang="en-US" sz="1200" b="1">
              <a:latin typeface="Microsoft JhengHei"/>
              <a:ea typeface="Microsoft JhengHei"/>
            </a:endParaRPr>
          </a:p>
        </p:txBody>
      </p:sp>
      <p:sp>
        <p:nvSpPr>
          <p:cNvPr id="13" name="文字方塊 87">
            <a:extLst>
              <a:ext uri="{FF2B5EF4-FFF2-40B4-BE49-F238E27FC236}">
                <a16:creationId xmlns:a16="http://schemas.microsoft.com/office/drawing/2014/main" id="{C27946EF-3673-4836-9FF4-52E5AD1E4DFC}"/>
              </a:ext>
            </a:extLst>
          </p:cNvPr>
          <p:cNvSpPr txBox="1"/>
          <p:nvPr/>
        </p:nvSpPr>
        <p:spPr>
          <a:xfrm>
            <a:off x="2856516" y="2826060"/>
            <a:ext cx="168477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altLang="zh-CN" sz="1200" b="1" spc="-15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Backup/ Restore</a:t>
            </a:r>
          </a:p>
        </p:txBody>
      </p:sp>
      <p:sp>
        <p:nvSpPr>
          <p:cNvPr id="15" name="文字方塊 89">
            <a:extLst>
              <a:ext uri="{FF2B5EF4-FFF2-40B4-BE49-F238E27FC236}">
                <a16:creationId xmlns:a16="http://schemas.microsoft.com/office/drawing/2014/main" id="{4164033B-4552-41D3-80E6-EBAB8AEC13EF}"/>
              </a:ext>
            </a:extLst>
          </p:cNvPr>
          <p:cNvSpPr txBox="1"/>
          <p:nvPr/>
        </p:nvSpPr>
        <p:spPr>
          <a:xfrm>
            <a:off x="5014433" y="3512151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文字方塊 90">
            <a:extLst>
              <a:ext uri="{FF2B5EF4-FFF2-40B4-BE49-F238E27FC236}">
                <a16:creationId xmlns:a16="http://schemas.microsoft.com/office/drawing/2014/main" id="{231943CF-50EC-41DF-A69D-0C357D9EEBE7}"/>
              </a:ext>
            </a:extLst>
          </p:cNvPr>
          <p:cNvSpPr txBox="1"/>
          <p:nvPr/>
        </p:nvSpPr>
        <p:spPr>
          <a:xfrm>
            <a:off x="5678136" y="4479761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文字方塊 91">
            <a:extLst>
              <a:ext uri="{FF2B5EF4-FFF2-40B4-BE49-F238E27FC236}">
                <a16:creationId xmlns:a16="http://schemas.microsoft.com/office/drawing/2014/main" id="{73A4583E-8D6E-4D20-BB35-D92621A576AE}"/>
              </a:ext>
            </a:extLst>
          </p:cNvPr>
          <p:cNvSpPr txBox="1"/>
          <p:nvPr/>
        </p:nvSpPr>
        <p:spPr>
          <a:xfrm>
            <a:off x="9201469" y="2525134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文字方塊 94">
            <a:extLst>
              <a:ext uri="{FF2B5EF4-FFF2-40B4-BE49-F238E27FC236}">
                <a16:creationId xmlns:a16="http://schemas.microsoft.com/office/drawing/2014/main" id="{DF348FBD-9ADA-4423-B499-D54A910259D0}"/>
              </a:ext>
            </a:extLst>
          </p:cNvPr>
          <p:cNvSpPr txBox="1"/>
          <p:nvPr/>
        </p:nvSpPr>
        <p:spPr>
          <a:xfrm>
            <a:off x="6422526" y="4714241"/>
            <a:ext cx="203359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 spc="-15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新細明體"/>
                <a:cs typeface="Arial"/>
              </a:rPr>
              <a:t>CIFS / FTP / WebDAV</a:t>
            </a:r>
          </a:p>
        </p:txBody>
      </p:sp>
      <p:sp>
        <p:nvSpPr>
          <p:cNvPr id="21" name="文字方塊 95">
            <a:extLst>
              <a:ext uri="{FF2B5EF4-FFF2-40B4-BE49-F238E27FC236}">
                <a16:creationId xmlns:a16="http://schemas.microsoft.com/office/drawing/2014/main" id="{30B97699-816C-4B1F-924F-08F4330AFCDB}"/>
              </a:ext>
            </a:extLst>
          </p:cNvPr>
          <p:cNvSpPr txBox="1"/>
          <p:nvPr/>
        </p:nvSpPr>
        <p:spPr>
          <a:xfrm>
            <a:off x="10081211" y="3298082"/>
            <a:ext cx="68668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b="1">
                <a:latin typeface="Microsoft JhengHei"/>
                <a:ea typeface="Microsoft JhengHei"/>
              </a:rPr>
              <a:t>Tokyo</a:t>
            </a:r>
            <a:endParaRPr lang="zh-TW" altLang="en-US" sz="1200" b="1">
              <a:latin typeface="Microsoft JhengHei"/>
              <a:ea typeface="Microsoft JhengHei"/>
            </a:endParaRPr>
          </a:p>
        </p:txBody>
      </p:sp>
      <p:pic>
        <p:nvPicPr>
          <p:cNvPr id="25" name="圖片 99">
            <a:extLst>
              <a:ext uri="{FF2B5EF4-FFF2-40B4-BE49-F238E27FC236}">
                <a16:creationId xmlns:a16="http://schemas.microsoft.com/office/drawing/2014/main" id="{AF691C82-1D00-4654-B3DE-4A54F10E0C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976" y="2996132"/>
            <a:ext cx="498390" cy="498390"/>
          </a:xfrm>
          <a:prstGeom prst="rect">
            <a:avLst/>
          </a:prstGeom>
        </p:spPr>
      </p:pic>
      <p:sp>
        <p:nvSpPr>
          <p:cNvPr id="27" name="文字方塊 101">
            <a:extLst>
              <a:ext uri="{FF2B5EF4-FFF2-40B4-BE49-F238E27FC236}">
                <a16:creationId xmlns:a16="http://schemas.microsoft.com/office/drawing/2014/main" id="{A2F7CFD2-6B99-45A4-8F93-DE59305D490E}"/>
              </a:ext>
            </a:extLst>
          </p:cNvPr>
          <p:cNvSpPr txBox="1"/>
          <p:nvPr/>
        </p:nvSpPr>
        <p:spPr>
          <a:xfrm>
            <a:off x="5389783" y="5816269"/>
            <a:ext cx="203359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>
                <a:latin typeface="Microsoft JhengHei"/>
                <a:ea typeface="Microsoft JhengHei"/>
              </a:rPr>
              <a:t>Access from cloud</a:t>
            </a:r>
          </a:p>
        </p:txBody>
      </p:sp>
      <p:sp>
        <p:nvSpPr>
          <p:cNvPr id="14" name="文字方塊 88">
            <a:extLst>
              <a:ext uri="{FF2B5EF4-FFF2-40B4-BE49-F238E27FC236}">
                <a16:creationId xmlns:a16="http://schemas.microsoft.com/office/drawing/2014/main" id="{518A5C8F-065C-43CE-8371-551B3162B4D9}"/>
              </a:ext>
            </a:extLst>
          </p:cNvPr>
          <p:cNvSpPr txBox="1"/>
          <p:nvPr/>
        </p:nvSpPr>
        <p:spPr>
          <a:xfrm>
            <a:off x="2831116" y="3288472"/>
            <a:ext cx="168477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TCP BBR</a:t>
            </a:r>
            <a:endParaRPr lang="zh-TW" altLang="en-US" sz="12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35" name="文字方塊 101">
            <a:extLst>
              <a:ext uri="{FF2B5EF4-FFF2-40B4-BE49-F238E27FC236}">
                <a16:creationId xmlns:a16="http://schemas.microsoft.com/office/drawing/2014/main" id="{6BB7436C-EC32-402C-98EA-690BF5F1BB13}"/>
              </a:ext>
            </a:extLst>
          </p:cNvPr>
          <p:cNvSpPr txBox="1"/>
          <p:nvPr/>
        </p:nvSpPr>
        <p:spPr>
          <a:xfrm>
            <a:off x="5481963" y="3328236"/>
            <a:ext cx="184923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>
                <a:latin typeface="Microsoft JhengHei"/>
                <a:ea typeface="Microsoft JhengHei"/>
                <a:cs typeface="Arial"/>
              </a:rPr>
              <a:t>Access from remote NAS</a:t>
            </a:r>
            <a:endParaRPr lang="zh-TW" altLang="en-US"/>
          </a:p>
        </p:txBody>
      </p:sp>
      <p:pic>
        <p:nvPicPr>
          <p:cNvPr id="37" name="圖片 8">
            <a:extLst>
              <a:ext uri="{FF2B5EF4-FFF2-40B4-BE49-F238E27FC236}">
                <a16:creationId xmlns:a16="http://schemas.microsoft.com/office/drawing/2014/main" id="{861483CF-936F-4CDB-A213-224F2E1555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872" y="3156527"/>
            <a:ext cx="407647" cy="407647"/>
          </a:xfrm>
          <a:prstGeom prst="rect">
            <a:avLst/>
          </a:prstGeom>
        </p:spPr>
      </p:pic>
      <p:pic>
        <p:nvPicPr>
          <p:cNvPr id="32" name="圖片 8" descr="一張含有 撞球 的圖片&#10;&#10;描述是以非常高的可信度產生">
            <a:extLst>
              <a:ext uri="{FF2B5EF4-FFF2-40B4-BE49-F238E27FC236}">
                <a16:creationId xmlns:a16="http://schemas.microsoft.com/office/drawing/2014/main" id="{02A6BF56-90A5-4C8D-9B8D-5BEE680F66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002" y="3144169"/>
            <a:ext cx="407647" cy="40764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A3A1DDA-5471-2C4B-AC71-EC2D2BFDFE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4066" y="4512279"/>
            <a:ext cx="432505" cy="432505"/>
          </a:xfrm>
          <a:prstGeom prst="rect">
            <a:avLst/>
          </a:prstGeom>
        </p:spPr>
      </p:pic>
      <p:sp>
        <p:nvSpPr>
          <p:cNvPr id="43" name="文字方塊 95">
            <a:extLst>
              <a:ext uri="{FF2B5EF4-FFF2-40B4-BE49-F238E27FC236}">
                <a16:creationId xmlns:a16="http://schemas.microsoft.com/office/drawing/2014/main" id="{400750CD-B96F-40F2-ACBD-1166F736E104}"/>
              </a:ext>
            </a:extLst>
          </p:cNvPr>
          <p:cNvSpPr txBox="1"/>
          <p:nvPr/>
        </p:nvSpPr>
        <p:spPr>
          <a:xfrm>
            <a:off x="10072147" y="4669682"/>
            <a:ext cx="69574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Beijing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B19E5D5C-ABD6-4B99-B8FB-380CD16B04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  <p:sp>
        <p:nvSpPr>
          <p:cNvPr id="45" name="文字方塊 91">
            <a:extLst>
              <a:ext uri="{FF2B5EF4-FFF2-40B4-BE49-F238E27FC236}">
                <a16:creationId xmlns:a16="http://schemas.microsoft.com/office/drawing/2014/main" id="{8CCE03D6-93BB-4C68-A0DF-DE300C7B97FB}"/>
              </a:ext>
            </a:extLst>
          </p:cNvPr>
          <p:cNvSpPr txBox="1"/>
          <p:nvPr/>
        </p:nvSpPr>
        <p:spPr>
          <a:xfrm>
            <a:off x="9201469" y="3884377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31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2">
            <a:extLst>
              <a:ext uri="{FF2B5EF4-FFF2-40B4-BE49-F238E27FC236}">
                <a16:creationId xmlns:a16="http://schemas.microsoft.com/office/drawing/2014/main" id="{0EA3703F-25C2-D441-BE55-9C8811642A2B}"/>
              </a:ext>
            </a:extLst>
          </p:cNvPr>
          <p:cNvSpPr/>
          <p:nvPr/>
        </p:nvSpPr>
        <p:spPr>
          <a:xfrm>
            <a:off x="6318112" y="3215688"/>
            <a:ext cx="5425989" cy="2944780"/>
          </a:xfrm>
          <a:prstGeom prst="roundRect">
            <a:avLst>
              <a:gd name="adj" fmla="val 6553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A8424B1-EB1B-4DBD-B58E-9ED900D152E7}"/>
              </a:ext>
            </a:extLst>
          </p:cNvPr>
          <p:cNvSpPr/>
          <p:nvPr/>
        </p:nvSpPr>
        <p:spPr>
          <a:xfrm>
            <a:off x="552312" y="3215688"/>
            <a:ext cx="5425989" cy="2944780"/>
          </a:xfrm>
          <a:prstGeom prst="roundRect">
            <a:avLst>
              <a:gd name="adj" fmla="val 6553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B6A7D49-A82E-FA4B-846E-7612CC1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>
                <a:latin typeface="Arial" panose="020B0604020202020204" pitchFamily="34" charset="0"/>
                <a:cs typeface="Arial" panose="020B0604020202020204" pitchFamily="34" charset="0"/>
              </a:rPr>
              <a:t>View the version and restore in File Station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DAC6449-6ED6-C048-BB4F-2829C2344E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337"/>
          <a:stretch/>
        </p:blipFill>
        <p:spPr>
          <a:xfrm>
            <a:off x="682712" y="3321871"/>
            <a:ext cx="5171988" cy="2554399"/>
          </a:xfrm>
          <a:prstGeom prst="rect">
            <a:avLst/>
          </a:prstGeom>
        </p:spPr>
      </p:pic>
      <p:sp>
        <p:nvSpPr>
          <p:cNvPr id="8" name="內容版面配置區 21">
            <a:extLst>
              <a:ext uri="{FF2B5EF4-FFF2-40B4-BE49-F238E27FC236}">
                <a16:creationId xmlns:a16="http://schemas.microsoft.com/office/drawing/2014/main" id="{57D3859F-2A47-0046-994F-C23A66144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803"/>
            <a:ext cx="10600684" cy="953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</a:t>
            </a:r>
            <a:r>
              <a:rPr lang="en-US" alt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is already </a:t>
            </a:r>
            <a:r>
              <a:rPr lang="en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deduplicated, why should I restore all version to see the files?</a:t>
            </a:r>
            <a:endParaRPr lang="en-US" altLang="zh-TW" sz="24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View first and restore the files of the specific version.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圓角矩形 12">
            <a:extLst>
              <a:ext uri="{FF2B5EF4-FFF2-40B4-BE49-F238E27FC236}">
                <a16:creationId xmlns:a16="http://schemas.microsoft.com/office/drawing/2014/main" id="{13E241A4-E226-412D-9E25-4CDB32E28F49}"/>
              </a:ext>
            </a:extLst>
          </p:cNvPr>
          <p:cNvSpPr/>
          <p:nvPr/>
        </p:nvSpPr>
        <p:spPr>
          <a:xfrm>
            <a:off x="8626366" y="2107737"/>
            <a:ext cx="4099034" cy="533400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Install latest HBS 3.0 is required.</a:t>
            </a:r>
            <a:endParaRPr kumimoji="1" lang="zh-TW" altLang="en-US" sz="160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2" name="圖片 11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334093FF-E19F-41A2-AE45-8AB520633A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6395" y="2157165"/>
            <a:ext cx="301320" cy="43817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3E73BA8-3BE6-9E45-8E3C-EE0821E682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559" b="6429"/>
          <a:stretch/>
        </p:blipFill>
        <p:spPr>
          <a:xfrm>
            <a:off x="6442301" y="3332841"/>
            <a:ext cx="5203599" cy="254342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57C5431-8CBD-D04B-869E-11962A2151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00" y="2991786"/>
            <a:ext cx="1206600" cy="93514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EAB5C19-CD44-BB4F-B78D-914C145704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000" y="2991786"/>
            <a:ext cx="1206600" cy="935146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B8D75B1A-43B7-284D-9735-9C68F0C8A939}"/>
              </a:ext>
            </a:extLst>
          </p:cNvPr>
          <p:cNvSpPr txBox="1"/>
          <p:nvPr/>
        </p:nvSpPr>
        <p:spPr>
          <a:xfrm>
            <a:off x="377911" y="3041723"/>
            <a:ext cx="95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Before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E04A068-BA5A-C14C-A7AF-64C0BCF6AF88}"/>
              </a:ext>
            </a:extLst>
          </p:cNvPr>
          <p:cNvSpPr txBox="1"/>
          <p:nvPr/>
        </p:nvSpPr>
        <p:spPr>
          <a:xfrm>
            <a:off x="6181811" y="3041723"/>
            <a:ext cx="95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After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4" name="圓角矩形 12">
            <a:extLst>
              <a:ext uri="{FF2B5EF4-FFF2-40B4-BE49-F238E27FC236}">
                <a16:creationId xmlns:a16="http://schemas.microsoft.com/office/drawing/2014/main" id="{C950F659-B5AC-4EEE-A065-B88048ED2840}"/>
              </a:ext>
            </a:extLst>
          </p:cNvPr>
          <p:cNvSpPr/>
          <p:nvPr/>
        </p:nvSpPr>
        <p:spPr>
          <a:xfrm>
            <a:off x="6869096" y="5687756"/>
            <a:ext cx="4383447" cy="533400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C430E8-1FF8-3F48-B1AD-369ED1A10196}"/>
              </a:ext>
            </a:extLst>
          </p:cNvPr>
          <p:cNvSpPr/>
          <p:nvPr/>
        </p:nvSpPr>
        <p:spPr>
          <a:xfrm>
            <a:off x="7008454" y="5677590"/>
            <a:ext cx="4383446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altLang="zh-CN" sz="17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Multi-version viewable</a:t>
            </a:r>
            <a:endParaRPr lang="en-US" altLang="zh-TW" sz="17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lvl="1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" altLang="zh-CN" sz="17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Single folder/file restoration</a:t>
            </a:r>
          </a:p>
        </p:txBody>
      </p:sp>
      <p:sp>
        <p:nvSpPr>
          <p:cNvPr id="20" name="圓角矩形 12">
            <a:extLst>
              <a:ext uri="{FF2B5EF4-FFF2-40B4-BE49-F238E27FC236}">
                <a16:creationId xmlns:a16="http://schemas.microsoft.com/office/drawing/2014/main" id="{6D137576-F231-814E-A4CF-CF3367E5A63E}"/>
              </a:ext>
            </a:extLst>
          </p:cNvPr>
          <p:cNvSpPr/>
          <p:nvPr/>
        </p:nvSpPr>
        <p:spPr>
          <a:xfrm>
            <a:off x="890144" y="5687756"/>
            <a:ext cx="4824856" cy="533400"/>
          </a:xfrm>
          <a:prstGeom prst="round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4E62A0B-B9E8-304F-9C20-82003F89B5CE}"/>
              </a:ext>
            </a:extLst>
          </p:cNvPr>
          <p:cNvSpPr/>
          <p:nvPr/>
        </p:nvSpPr>
        <p:spPr>
          <a:xfrm>
            <a:off x="991744" y="5783738"/>
            <a:ext cx="472325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" altLang="zh-CN" sz="17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Deduplicated backup data is not able to view</a:t>
            </a:r>
          </a:p>
        </p:txBody>
      </p:sp>
    </p:spTree>
    <p:extLst>
      <p:ext uri="{BB962C8B-B14F-4D97-AF65-F5344CB8AC3E}">
        <p14:creationId xmlns:p14="http://schemas.microsoft.com/office/powerpoint/2010/main" val="282479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0F5B55-D760-7445-9AB3-EE8CADCD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555577"/>
            <a:ext cx="6897007" cy="122940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1" lang="en-US" altLang="zh-CN" sz="4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Document Collaboration-</a:t>
            </a:r>
            <a:br>
              <a:rPr kumimoji="1" lang="en-US" altLang="zh-CN" sz="4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kumimoji="1" lang="en-US" altLang="zh-CN" sz="4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is the work space for your team</a:t>
            </a:r>
            <a:endParaRPr kumimoji="1" lang="zh-TW" alt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23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196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2D41CC1-EF0D-4602-BDCC-E2583BD494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" y="0"/>
            <a:ext cx="12180627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B965A96A-3F7B-4046-8432-800BE149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602152"/>
            <a:ext cx="6897007" cy="1229405"/>
          </a:xfrm>
        </p:spPr>
        <p:txBody>
          <a:bodyPr/>
          <a:lstStyle/>
          <a:p>
            <a:r>
              <a:rPr kumimoji="1"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Station </a:t>
            </a:r>
            <a:r>
              <a:rPr kumimoji="1"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 the best partner of your team!</a:t>
            </a:r>
            <a:endParaRPr kumimoji="1"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051042A-CB3D-AA4F-BEC2-C77D997B2DBC}"/>
              </a:ext>
            </a:extLst>
          </p:cNvPr>
          <p:cNvSpPr txBox="1"/>
          <p:nvPr/>
        </p:nvSpPr>
        <p:spPr>
          <a:xfrm>
            <a:off x="6210299" y="6480601"/>
            <a:ext cx="595630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</a:p>
        </p:txBody>
      </p:sp>
    </p:spTree>
    <p:extLst>
      <p:ext uri="{BB962C8B-B14F-4D97-AF65-F5344CB8AC3E}">
        <p14:creationId xmlns:p14="http://schemas.microsoft.com/office/powerpoint/2010/main" val="2684780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男人, 牆 的圖片&#10;&#10;描述是以高可信度產生">
            <a:extLst>
              <a:ext uri="{FF2B5EF4-FFF2-40B4-BE49-F238E27FC236}">
                <a16:creationId xmlns:a16="http://schemas.microsoft.com/office/drawing/2014/main" id="{5FB43FA1-016A-4939-BE30-85804918E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BF3F34C-400B-CF4A-91F8-E70909B0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59" y="816538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TW">
                <a:latin typeface="Arial"/>
                <a:ea typeface="微軟正黑體"/>
                <a:cs typeface="Arial"/>
              </a:rPr>
              <a:t>Completely supports 3 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>
                <a:latin typeface="Arial"/>
                <a:ea typeface="微軟正黑體"/>
                <a:cs typeface="Arial"/>
              </a:rPr>
              <a:t>types of documents</a:t>
            </a:r>
            <a:endParaRPr kumimoji="1"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A155B165-4CC9-1A49-9E46-E3AA83ED2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59" y="2658500"/>
            <a:ext cx="6989341" cy="3382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43510" indent="-143510">
              <a:lnSpc>
                <a:spcPct val="100000"/>
              </a:lnSpc>
            </a:pPr>
            <a:r>
              <a:rPr lang="en" altLang="zh-TW" sz="2800" b="1">
                <a:latin typeface="Arial"/>
                <a:ea typeface="微軟正黑體"/>
                <a:cs typeface="Arial"/>
              </a:rPr>
              <a:t>Microsoft Office -</a:t>
            </a:r>
            <a:r>
              <a:rPr lang="en" altLang="zh-TW" b="1">
                <a:latin typeface="Arial"/>
                <a:ea typeface="微軟正黑體"/>
                <a:cs typeface="Arial"/>
              </a:rPr>
              <a:t> </a:t>
            </a:r>
            <a:r>
              <a:rPr lang="en" altLang="zh-TW">
                <a:latin typeface="Arial"/>
                <a:ea typeface="微軟正黑體"/>
                <a:cs typeface="Arial"/>
              </a:rPr>
              <a:t>editing and collaboration</a:t>
            </a:r>
            <a:endParaRPr lang="en-US" altLang="zh-TW">
              <a:latin typeface="Arial"/>
              <a:ea typeface="微軟正黑體"/>
              <a:cs typeface="Arial"/>
            </a:endParaRPr>
          </a:p>
          <a:p>
            <a:pPr marL="143510" indent="-143510">
              <a:lnSpc>
                <a:spcPct val="100000"/>
              </a:lnSpc>
            </a:pPr>
            <a:r>
              <a:rPr lang="en-US" altLang="zh-TW" sz="2800" b="1">
                <a:latin typeface="Arial"/>
                <a:ea typeface="微軟正黑體"/>
                <a:cs typeface="Arial"/>
              </a:rPr>
              <a:t>Google </a:t>
            </a:r>
            <a:r>
              <a:rPr lang="en-US" altLang="zh-CN" sz="2800" b="1">
                <a:latin typeface="Arial"/>
                <a:ea typeface="微軟正黑體"/>
                <a:cs typeface="Arial"/>
              </a:rPr>
              <a:t>documents - </a:t>
            </a:r>
            <a:r>
              <a:rPr lang="en-US" altLang="zh-CN">
                <a:latin typeface="Arial"/>
                <a:ea typeface="微軟正黑體"/>
                <a:cs typeface="Arial"/>
              </a:rPr>
              <a:t>opening to edit and converting to backup</a:t>
            </a:r>
            <a:r>
              <a:rPr lang="zh-TW" altLang="en-US">
                <a:latin typeface="Arial"/>
                <a:ea typeface="微軟正黑體"/>
                <a:cs typeface="Arial"/>
              </a:rPr>
              <a:t> </a:t>
            </a:r>
            <a:endParaRPr lang="en-US" altLang="zh-TW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43510" indent="-143510">
              <a:lnSpc>
                <a:spcPct val="100000"/>
              </a:lnSpc>
            </a:pPr>
            <a:r>
              <a:rPr lang="en-US" altLang="zh-TW" sz="2800" b="1">
                <a:latin typeface="Arial"/>
                <a:ea typeface="微軟正黑體"/>
                <a:cs typeface="Arial"/>
              </a:rPr>
              <a:t>iWork </a:t>
            </a:r>
            <a:r>
              <a:rPr lang="en-US" altLang="zh-CN" sz="2800" b="1">
                <a:latin typeface="Arial"/>
                <a:ea typeface="微軟正黑體"/>
                <a:cs typeface="Arial"/>
              </a:rPr>
              <a:t>documents - </a:t>
            </a:r>
            <a:r>
              <a:rPr lang="en-US" altLang="zh-CN">
                <a:latin typeface="Arial"/>
                <a:ea typeface="微軟正黑體"/>
                <a:cs typeface="Arial"/>
              </a:rPr>
              <a:t>converting to preview and edit</a:t>
            </a:r>
            <a:endParaRPr lang="zh-TW" alt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03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CDC48AD-31C6-4FBD-8A17-8057472136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6B41098-6BBF-F64B-9B2F-175C1D3A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7" y="1209554"/>
            <a:ext cx="6071886" cy="3176728"/>
          </a:xfrm>
        </p:spPr>
        <p:txBody>
          <a:bodyPr>
            <a:normAutofit/>
          </a:bodyPr>
          <a:lstStyle/>
          <a:p>
            <a:r>
              <a:rPr lang="en" altLang="zh-TW" sz="4200">
                <a:latin typeface="Arial" panose="020B0604020202020204" pitchFamily="34" charset="0"/>
                <a:cs typeface="Arial" panose="020B0604020202020204" pitchFamily="34" charset="0"/>
              </a:rPr>
              <a:t>Seamlessly edit and collaborate on </a:t>
            </a:r>
            <a:r>
              <a:rPr lang="en" altLang="zh-TW" sz="4200" b="1">
                <a:latin typeface="Arial" panose="020B0604020202020204" pitchFamily="34" charset="0"/>
                <a:cs typeface="Arial" panose="020B0604020202020204" pitchFamily="34" charset="0"/>
              </a:rPr>
              <a:t>Microsoft Office files </a:t>
            </a:r>
            <a:r>
              <a:rPr lang="en" altLang="zh-TW" sz="4200">
                <a:latin typeface="Arial" panose="020B0604020202020204" pitchFamily="34" charset="0"/>
                <a:cs typeface="Arial" panose="020B0604020202020204" pitchFamily="34" charset="0"/>
              </a:rPr>
              <a:t>with Office Online</a:t>
            </a:r>
            <a:endParaRPr kumimoji="1" lang="zh-TW" alt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A859569-D4AF-1D4A-8DAD-660823312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56" y="4263122"/>
            <a:ext cx="6071886" cy="10959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kumimoji="1" lang="en-US" alt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</a:t>
            </a:r>
            <a:r>
              <a:rPr kumimoji="1"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1" lang="en-US" altLang="zh-TW" sz="2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</a:t>
            </a:r>
            <a:r>
              <a:rPr kumimoji="1"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kumimoji="1" lang="en-US" alt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Office Online</a:t>
            </a:r>
            <a:endParaRPr lang="zh-TW" altLang="en-US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60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D96A966-AA82-4FBD-B513-7DDA9AD34A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ADD800-F76A-7845-9A09-4D2EDAD4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201" y="971896"/>
            <a:ext cx="5980574" cy="1325563"/>
          </a:xfrm>
        </p:spPr>
        <p:txBody>
          <a:bodyPr>
            <a:noAutofit/>
          </a:bodyPr>
          <a:lstStyle/>
          <a:p>
            <a:r>
              <a:rPr kumimoji="1" lang="en" altLang="zh-TW" sz="3200">
                <a:latin typeface="Arial" panose="020B0604020202020204" pitchFamily="34" charset="0"/>
                <a:cs typeface="Arial" panose="020B0604020202020204" pitchFamily="34" charset="0"/>
              </a:rPr>
              <a:t>Start to use complete Office Online editing function by a click!</a:t>
            </a:r>
            <a:endParaRPr kumimoji="1" lang="zh-TW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87844C3-B311-8043-80C2-29E3A229A3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873" y="3049436"/>
            <a:ext cx="1558471" cy="155847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2A86B9D-C24A-C84A-BA54-3B7FC4A8BE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066" y="3049436"/>
            <a:ext cx="1558471" cy="155847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2B23022-EEC9-B749-A5AC-A1E1172BF5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54" t="8872" r="16017" b="6825"/>
          <a:stretch/>
        </p:blipFill>
        <p:spPr>
          <a:xfrm>
            <a:off x="8190970" y="3049436"/>
            <a:ext cx="1558471" cy="15584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645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23">
            <a:extLst>
              <a:ext uri="{FF2B5EF4-FFF2-40B4-BE49-F238E27FC236}">
                <a16:creationId xmlns:a16="http://schemas.microsoft.com/office/drawing/2014/main" id="{CC79F5EC-489A-1C41-B3F7-90CCA4E2191C}"/>
              </a:ext>
            </a:extLst>
          </p:cNvPr>
          <p:cNvSpPr/>
          <p:nvPr/>
        </p:nvSpPr>
        <p:spPr>
          <a:xfrm>
            <a:off x="193317" y="2989128"/>
            <a:ext cx="2644644" cy="439872"/>
          </a:xfrm>
          <a:prstGeom prst="roundRect">
            <a:avLst>
              <a:gd name="adj" fmla="val 13840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F58653A-B975-4EE0-855D-47D141EBB431}"/>
              </a:ext>
            </a:extLst>
          </p:cNvPr>
          <p:cNvSpPr/>
          <p:nvPr/>
        </p:nvSpPr>
        <p:spPr>
          <a:xfrm>
            <a:off x="195968" y="5281488"/>
            <a:ext cx="2644644" cy="1065051"/>
          </a:xfrm>
          <a:prstGeom prst="roundRect">
            <a:avLst>
              <a:gd name="adj" fmla="val 8066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6907E90-72CC-9947-85ED-100E4B959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32" t="17471" r="10417" b="27945"/>
          <a:stretch/>
        </p:blipFill>
        <p:spPr>
          <a:xfrm>
            <a:off x="3179323" y="1923776"/>
            <a:ext cx="8339577" cy="3998586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A047179-9D4F-4872-BB3C-A3D89DDA09D6}"/>
              </a:ext>
            </a:extLst>
          </p:cNvPr>
          <p:cNvSpPr/>
          <p:nvPr/>
        </p:nvSpPr>
        <p:spPr>
          <a:xfrm>
            <a:off x="6691524" y="3915429"/>
            <a:ext cx="3204521" cy="695623"/>
          </a:xfrm>
          <a:prstGeom prst="roundRect">
            <a:avLst>
              <a:gd name="adj" fmla="val 8066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06A7356-F99E-4F46-A20F-32941C628F60}"/>
              </a:ext>
            </a:extLst>
          </p:cNvPr>
          <p:cNvSpPr/>
          <p:nvPr/>
        </p:nvSpPr>
        <p:spPr>
          <a:xfrm>
            <a:off x="7982466" y="1516095"/>
            <a:ext cx="2755872" cy="430981"/>
          </a:xfrm>
          <a:prstGeom prst="roundRect">
            <a:avLst>
              <a:gd name="adj" fmla="val 8066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8FA90A0-8D6C-D740-8DA7-4E426F16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787"/>
            <a:ext cx="12192000" cy="779463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NAS is not only storage, but team’s workspace!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65129BC-3F91-7745-86DD-C936210787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64" t="38513" r="53503" b="46715"/>
          <a:stretch/>
        </p:blipFill>
        <p:spPr>
          <a:xfrm>
            <a:off x="5673272" y="3312718"/>
            <a:ext cx="1362528" cy="1362528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6E54428-6327-E047-B7C0-1FCA942CF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98" t="20557" r="15976" b="51241"/>
          <a:stretch/>
        </p:blipFill>
        <p:spPr>
          <a:xfrm>
            <a:off x="8928100" y="2107126"/>
            <a:ext cx="2532742" cy="2532742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1833C95-672C-DC44-B1B4-3580FBF0B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6" t="16015" r="41297" b="75144"/>
          <a:stretch/>
        </p:blipFill>
        <p:spPr>
          <a:xfrm>
            <a:off x="7239001" y="1456674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F5F3105-8D42-2144-A111-9A9ADAD7358C}"/>
              </a:ext>
            </a:extLst>
          </p:cNvPr>
          <p:cNvSpPr/>
          <p:nvPr/>
        </p:nvSpPr>
        <p:spPr>
          <a:xfrm>
            <a:off x="8228103" y="1566019"/>
            <a:ext cx="23663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Save back to NAS in time</a:t>
            </a:r>
            <a:endParaRPr kumimoji="1" lang="zh-TW" altLang="en-US" sz="15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FAE5522-1DB4-0246-8B10-A018E476B329}"/>
              </a:ext>
            </a:extLst>
          </p:cNvPr>
          <p:cNvSpPr/>
          <p:nvPr/>
        </p:nvSpPr>
        <p:spPr>
          <a:xfrm>
            <a:off x="6974888" y="3972921"/>
            <a:ext cx="22348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multiple users online editing</a:t>
            </a:r>
          </a:p>
        </p:txBody>
      </p:sp>
      <p:sp>
        <p:nvSpPr>
          <p:cNvPr id="21" name="圓角矩形 20">
            <a:extLst>
              <a:ext uri="{FF2B5EF4-FFF2-40B4-BE49-F238E27FC236}">
                <a16:creationId xmlns:a16="http://schemas.microsoft.com/office/drawing/2014/main" id="{FE0C6E4D-82FD-004B-AB8A-9215FFFCF249}"/>
              </a:ext>
            </a:extLst>
          </p:cNvPr>
          <p:cNvSpPr/>
          <p:nvPr/>
        </p:nvSpPr>
        <p:spPr>
          <a:xfrm>
            <a:off x="3153923" y="5686949"/>
            <a:ext cx="8407578" cy="533400"/>
          </a:xfrm>
          <a:prstGeom prst="round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TW" sz="1600">
                <a:latin typeface="Arial"/>
                <a:ea typeface="微軟正黑體"/>
                <a:cs typeface="Arial"/>
              </a:rPr>
              <a:t>Office Online r</a:t>
            </a:r>
            <a:r>
              <a:rPr lang="en" altLang="zh-TW" sz="1600">
                <a:latin typeface="Arial"/>
                <a:ea typeface="新細明體"/>
                <a:cs typeface="Arial"/>
              </a:rPr>
              <a:t>ecommended number of concurrent editors is 10. The maximum is 99. </a:t>
            </a:r>
            <a:endParaRPr kumimoji="1" lang="zh-TW" altLang="en-US" sz="1600">
              <a:latin typeface="Arial"/>
              <a:ea typeface="新細明體"/>
              <a:cs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CB7007-6032-4B47-8FDA-80084A2BC300}"/>
              </a:ext>
            </a:extLst>
          </p:cNvPr>
          <p:cNvSpPr txBox="1"/>
          <p:nvPr/>
        </p:nvSpPr>
        <p:spPr>
          <a:xfrm>
            <a:off x="194933" y="5458125"/>
            <a:ext cx="26013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Select “Edit with Office Online” to </a:t>
            </a:r>
            <a:r>
              <a:rPr kumimoji="1" lang="en-US" altLang="zh-CN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Microsoft Office file in File Station</a:t>
            </a:r>
            <a:endParaRPr kumimoji="1" lang="zh-TW" altLang="en-US" sz="15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向右箭號 4">
            <a:extLst>
              <a:ext uri="{FF2B5EF4-FFF2-40B4-BE49-F238E27FC236}">
                <a16:creationId xmlns:a16="http://schemas.microsoft.com/office/drawing/2014/main" id="{4AECF814-B296-C64A-8574-42672F06BF94}"/>
              </a:ext>
            </a:extLst>
          </p:cNvPr>
          <p:cNvSpPr/>
          <p:nvPr/>
        </p:nvSpPr>
        <p:spPr>
          <a:xfrm>
            <a:off x="2414674" y="4323951"/>
            <a:ext cx="992363" cy="469831"/>
          </a:xfrm>
          <a:prstGeom prst="rightArrow">
            <a:avLst>
              <a:gd name="adj1" fmla="val 50000"/>
              <a:gd name="adj2" fmla="val 71040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EDC86DA9-385B-4C16-ACC4-BA3DE25D30F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297371"/>
            <a:ext cx="11652406" cy="138120"/>
          </a:xfrm>
          <a:prstGeom prst="rect">
            <a:avLst/>
          </a:prstGeom>
        </p:spPr>
      </p:pic>
      <p:sp>
        <p:nvSpPr>
          <p:cNvPr id="6" name="圓角矩形 5">
            <a:extLst>
              <a:ext uri="{FF2B5EF4-FFF2-40B4-BE49-F238E27FC236}">
                <a16:creationId xmlns:a16="http://schemas.microsoft.com/office/drawing/2014/main" id="{AC39C49B-25B7-8D4F-81B4-83F6FD052604}"/>
              </a:ext>
            </a:extLst>
          </p:cNvPr>
          <p:cNvSpPr/>
          <p:nvPr/>
        </p:nvSpPr>
        <p:spPr>
          <a:xfrm>
            <a:off x="699993" y="1655386"/>
            <a:ext cx="1605893" cy="1273102"/>
          </a:xfrm>
          <a:prstGeom prst="roundRect">
            <a:avLst>
              <a:gd name="adj" fmla="val 18662"/>
            </a:avLst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十字形 6">
            <a:extLst>
              <a:ext uri="{FF2B5EF4-FFF2-40B4-BE49-F238E27FC236}">
                <a16:creationId xmlns:a16="http://schemas.microsoft.com/office/drawing/2014/main" id="{E0EF0CB7-B901-7442-BDB5-9747D8891FBA}"/>
              </a:ext>
            </a:extLst>
          </p:cNvPr>
          <p:cNvSpPr/>
          <p:nvPr/>
        </p:nvSpPr>
        <p:spPr>
          <a:xfrm>
            <a:off x="1227976" y="2004274"/>
            <a:ext cx="575326" cy="575326"/>
          </a:xfrm>
          <a:prstGeom prst="plus">
            <a:avLst>
              <a:gd name="adj" fmla="val 37963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5E37CF3-3841-A540-B214-20A27688488B}"/>
              </a:ext>
            </a:extLst>
          </p:cNvPr>
          <p:cNvSpPr txBox="1"/>
          <p:nvPr/>
        </p:nvSpPr>
        <p:spPr>
          <a:xfrm>
            <a:off x="193317" y="3057825"/>
            <a:ext cx="26013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 documents to NAS</a:t>
            </a:r>
            <a:endParaRPr kumimoji="1" lang="zh-TW" altLang="en-US" sz="15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DC517BB-3BB5-7D41-9EBB-FBBB1CFC3C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6" t="713" r="11481" b="573"/>
          <a:stretch/>
        </p:blipFill>
        <p:spPr>
          <a:xfrm>
            <a:off x="595962" y="3579213"/>
            <a:ext cx="1839354" cy="1839354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26922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16E76940-A91E-48C3-A977-95A9722F63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42" y="1488002"/>
            <a:ext cx="1877887" cy="1455411"/>
          </a:xfrm>
          <a:prstGeom prst="rect">
            <a:avLst/>
          </a:prstGeom>
        </p:spPr>
      </p:pic>
      <p:pic>
        <p:nvPicPr>
          <p:cNvPr id="9" name="圖片 8" descr="一張含有 樹, 室外 的圖片&#10;&#10;描述是以高可信度產生">
            <a:extLst>
              <a:ext uri="{FF2B5EF4-FFF2-40B4-BE49-F238E27FC236}">
                <a16:creationId xmlns:a16="http://schemas.microsoft.com/office/drawing/2014/main" id="{B048CA86-43E6-4975-B3C3-B53AC969F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9"/>
          <a:stretch/>
        </p:blipFill>
        <p:spPr>
          <a:xfrm>
            <a:off x="304642" y="1323188"/>
            <a:ext cx="7396697" cy="50719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9B8CD33-22F2-A244-8848-06D47B83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365126"/>
            <a:ext cx="10515600" cy="962932"/>
          </a:xfrm>
        </p:spPr>
        <p:txBody>
          <a:bodyPr>
            <a:normAutofit/>
          </a:bodyPr>
          <a:lstStyle/>
          <a:p>
            <a:pPr algn="ctr"/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set to use</a:t>
            </a:r>
            <a:endParaRPr lang="zh-TW" altLang="en-US" sz="4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06CD42-12E4-DB4F-9AE0-F009806BF2BF}"/>
              </a:ext>
            </a:extLst>
          </p:cNvPr>
          <p:cNvSpPr/>
          <p:nvPr/>
        </p:nvSpPr>
        <p:spPr>
          <a:xfrm rot="19395011">
            <a:off x="316991" y="1756010"/>
            <a:ext cx="13007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26B38C1-101C-6941-9F3D-F38AD33D76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87" b="53409"/>
          <a:stretch/>
        </p:blipFill>
        <p:spPr>
          <a:xfrm>
            <a:off x="519351" y="3560655"/>
            <a:ext cx="5646297" cy="34082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E6B3B52-EE4D-0842-A126-C317F8E058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648" y="2542777"/>
            <a:ext cx="5576649" cy="3131332"/>
          </a:xfrm>
          <a:prstGeom prst="rect">
            <a:avLst/>
          </a:prstGeom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916AEC5-5D43-48E7-9970-EEF993CCE7D5}"/>
              </a:ext>
            </a:extLst>
          </p:cNvPr>
          <p:cNvSpPr/>
          <p:nvPr/>
        </p:nvSpPr>
        <p:spPr>
          <a:xfrm>
            <a:off x="6132686" y="5489443"/>
            <a:ext cx="2311401" cy="369332"/>
          </a:xfrm>
          <a:prstGeom prst="round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11CA3E4-AC1C-FC43-A0A8-27B99B6AED51}"/>
              </a:ext>
            </a:extLst>
          </p:cNvPr>
          <p:cNvSpPr/>
          <p:nvPr/>
        </p:nvSpPr>
        <p:spPr>
          <a:xfrm>
            <a:off x="6261100" y="5480339"/>
            <a:ext cx="2182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Enable </a:t>
            </a:r>
            <a:r>
              <a:rPr kumimoji="1" lang="en-US" altLang="zh-CN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CloudLink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52FA501-EF82-5646-8842-EE04D43849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131" t="15134" r="3793" b="45552"/>
          <a:stretch/>
        </p:blipFill>
        <p:spPr>
          <a:xfrm>
            <a:off x="10206605" y="2943413"/>
            <a:ext cx="1535692" cy="1535692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89BE2FD-35E2-714E-B5C9-A9755A3BB0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900" y="4882070"/>
            <a:ext cx="991492" cy="99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5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F83F79F-1C82-4F21-BE83-B9582BFB1906}"/>
              </a:ext>
            </a:extLst>
          </p:cNvPr>
          <p:cNvSpPr/>
          <p:nvPr/>
        </p:nvSpPr>
        <p:spPr>
          <a:xfrm rot="16200000">
            <a:off x="6725192" y="1451195"/>
            <a:ext cx="4718913" cy="5056728"/>
          </a:xfrm>
          <a:prstGeom prst="roundRect">
            <a:avLst>
              <a:gd name="adj" fmla="val 4064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08D89F8-79FB-472D-96D9-C66D229012FE}"/>
              </a:ext>
            </a:extLst>
          </p:cNvPr>
          <p:cNvSpPr/>
          <p:nvPr/>
        </p:nvSpPr>
        <p:spPr>
          <a:xfrm rot="16200000">
            <a:off x="992827" y="1042252"/>
            <a:ext cx="4718913" cy="5874616"/>
          </a:xfrm>
          <a:prstGeom prst="roundRect">
            <a:avLst>
              <a:gd name="adj" fmla="val 4064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2AD02AC-595B-0B4D-B62D-62812085D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04025"/>
            <a:ext cx="12192000" cy="779463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TW" sz="3900">
                <a:latin typeface="Arial" panose="020B0604020202020204" pitchFamily="34" charset="0"/>
                <a:cs typeface="Arial" panose="020B0604020202020204" pitchFamily="34" charset="0"/>
              </a:rPr>
              <a:t>Manage file permission for NAS users to collaboration</a:t>
            </a:r>
            <a:endParaRPr kumimoji="1" lang="zh-TW" altLang="en-US" sz="3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F47F949-0266-384B-9F1E-42A7ADACF3E4}"/>
              </a:ext>
            </a:extLst>
          </p:cNvPr>
          <p:cNvSpPr/>
          <p:nvPr/>
        </p:nvSpPr>
        <p:spPr>
          <a:xfrm>
            <a:off x="1305201" y="1727884"/>
            <a:ext cx="39950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Permission of Shared Folder</a:t>
            </a:r>
            <a:endParaRPr kumimoji="1" lang="en-US" altLang="zh-CN" sz="2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7C4B1C-468E-DD4B-B4F3-869280CFE4F1}"/>
              </a:ext>
            </a:extLst>
          </p:cNvPr>
          <p:cNvSpPr/>
          <p:nvPr/>
        </p:nvSpPr>
        <p:spPr>
          <a:xfrm>
            <a:off x="7059347" y="1727884"/>
            <a:ext cx="4003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Advanced folder permission</a:t>
            </a:r>
            <a:endParaRPr kumimoji="1" lang="zh-TW" altLang="en-US" sz="2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2FF534-E883-AC4C-8127-B93DB12C7093}"/>
              </a:ext>
            </a:extLst>
          </p:cNvPr>
          <p:cNvSpPr/>
          <p:nvPr/>
        </p:nvSpPr>
        <p:spPr>
          <a:xfrm>
            <a:off x="698500" y="2185872"/>
            <a:ext cx="528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 Panel &gt; </a:t>
            </a:r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Shared Folder &gt; </a:t>
            </a:r>
            <a:b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Edit shared folder permission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3BFF31-0970-7149-83CF-5883022A63EE}"/>
              </a:ext>
            </a:extLst>
          </p:cNvPr>
          <p:cNvSpPr/>
          <p:nvPr/>
        </p:nvSpPr>
        <p:spPr>
          <a:xfrm>
            <a:off x="6720295" y="2185872"/>
            <a:ext cx="50567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 Panel &gt; </a:t>
            </a:r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Shared Folder &gt; </a:t>
            </a:r>
            <a:b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Enable Advanced folder permission</a:t>
            </a:r>
            <a:endParaRPr kumimoji="1"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 &gt; File Properties &gt;</a:t>
            </a:r>
            <a:r>
              <a: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Permission</a:t>
            </a:r>
            <a:endParaRPr kumimoji="1" lang="en-US" alt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F9CFF57-95F3-463B-8AAB-B915C639B0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239584"/>
            <a:ext cx="11652406" cy="13812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7284454-5710-D14B-A52E-B7CD287C97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04" y="2940329"/>
            <a:ext cx="5240196" cy="326056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D4706BD-9BE0-CE47-AA46-E517A1F236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614" y="3122329"/>
            <a:ext cx="2839468" cy="311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93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947</Words>
  <Application>Microsoft Office PowerPoint</Application>
  <PresentationFormat>寬螢幕</PresentationFormat>
  <Paragraphs>174</Paragraphs>
  <Slides>31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6" baseType="lpstr">
      <vt:lpstr>Microsoft JhengHei</vt:lpstr>
      <vt:lpstr>Microsoft JhengHei</vt:lpstr>
      <vt:lpstr>Arial</vt:lpstr>
      <vt:lpstr>Calibri</vt:lpstr>
      <vt:lpstr>Office 佈景主題</vt:lpstr>
      <vt:lpstr>PowerPoint 簡報</vt:lpstr>
      <vt:lpstr>3 faces let File Station become your good partner!</vt:lpstr>
      <vt:lpstr>Document Collaboration- NAS is the work space for your team</vt:lpstr>
      <vt:lpstr>Completely supports 3  types of documents</vt:lpstr>
      <vt:lpstr>Seamlessly edit and collaborate on Microsoft Office files with Office Online</vt:lpstr>
      <vt:lpstr>Start to use complete Office Online editing function by a click!</vt:lpstr>
      <vt:lpstr>NAS is not only storage, but team’s workspace!</vt:lpstr>
      <vt:lpstr>Easy set to use</vt:lpstr>
      <vt:lpstr>Manage file permission for NAS users to collaboration</vt:lpstr>
      <vt:lpstr>Google Documents opening to edit and converting to backup </vt:lpstr>
      <vt:lpstr>Take a deep look of Google document files</vt:lpstr>
      <vt:lpstr>Directly open and access Google document</vt:lpstr>
      <vt:lpstr>Download as Office format to backup!</vt:lpstr>
      <vt:lpstr>iWork documents- converting to preview and edit</vt:lpstr>
      <vt:lpstr>iWork documents can only access with Apple OS?</vt:lpstr>
      <vt:lpstr>Convert to Office format!</vt:lpstr>
      <vt:lpstr>CloudConvert Authenticate and start to convert</vt:lpstr>
      <vt:lpstr>     3 file preview and edit ways</vt:lpstr>
      <vt:lpstr>PowerPoint 簡報</vt:lpstr>
      <vt:lpstr>Security Upgraded-  Prevent file not to be leaked</vt:lpstr>
      <vt:lpstr>Security is important when sharing data</vt:lpstr>
      <vt:lpstr>Who has accessed the sensitive file?</vt:lpstr>
      <vt:lpstr>Remember to “start logging”</vt:lpstr>
      <vt:lpstr>QENC encryption for the sensitive files</vt:lpstr>
      <vt:lpstr>PowerPoint 簡報</vt:lpstr>
      <vt:lpstr>HBS 3.0 QuDedup Integration-   Let File Station restore your file</vt:lpstr>
      <vt:lpstr>QuDedup Technology: Data Reduction, Small is Fast!</vt:lpstr>
      <vt:lpstr>Restored Backup data Anywhere</vt:lpstr>
      <vt:lpstr>View the version and restore in File Station</vt:lpstr>
      <vt:lpstr>PowerPoint 簡報</vt:lpstr>
      <vt:lpstr>File Station is the best partner of your team!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QTS 4.4.1 File Station 完整攻略</dc:title>
  <dc:creator>QNAP_Josh Chen</dc:creator>
  <cp:lastModifiedBy>QNAP_Hsuan Chang</cp:lastModifiedBy>
  <cp:revision>2</cp:revision>
  <cp:lastPrinted>2019-07-04T11:07:09Z</cp:lastPrinted>
  <dcterms:created xsi:type="dcterms:W3CDTF">2019-06-27T03:17:40Z</dcterms:created>
  <dcterms:modified xsi:type="dcterms:W3CDTF">2019-07-11T07:48:36Z</dcterms:modified>
</cp:coreProperties>
</file>