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82" r:id="rId3"/>
    <p:sldId id="267" r:id="rId4"/>
    <p:sldId id="275" r:id="rId5"/>
    <p:sldId id="262" r:id="rId6"/>
    <p:sldId id="259" r:id="rId7"/>
    <p:sldId id="287" r:id="rId8"/>
    <p:sldId id="273" r:id="rId9"/>
    <p:sldId id="264" r:id="rId10"/>
    <p:sldId id="288" r:id="rId11"/>
    <p:sldId id="484" r:id="rId12"/>
    <p:sldId id="486" r:id="rId13"/>
    <p:sldId id="487" r:id="rId14"/>
    <p:sldId id="277" r:id="rId15"/>
    <p:sldId id="271" r:id="rId16"/>
    <p:sldId id="488" r:id="rId17"/>
    <p:sldId id="266" r:id="rId18"/>
    <p:sldId id="265" r:id="rId19"/>
    <p:sldId id="290" r:id="rId20"/>
    <p:sldId id="291" r:id="rId21"/>
    <p:sldId id="292" r:id="rId22"/>
    <p:sldId id="490" r:id="rId23"/>
    <p:sldId id="272" r:id="rId24"/>
    <p:sldId id="278" r:id="rId25"/>
    <p:sldId id="260" r:id="rId26"/>
    <p:sldId id="279" r:id="rId27"/>
    <p:sldId id="280" r:id="rId28"/>
    <p:sldId id="274" r:id="rId29"/>
    <p:sldId id="286" r:id="rId30"/>
    <p:sldId id="285" r:id="rId31"/>
    <p:sldId id="261" r:id="rId32"/>
    <p:sldId id="476" r:id="rId33"/>
    <p:sldId id="477" r:id="rId34"/>
    <p:sldId id="482" r:id="rId35"/>
    <p:sldId id="281" r:id="rId36"/>
    <p:sldId id="48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3300"/>
    <a:srgbClr val="00CCFF"/>
    <a:srgbClr val="74D5E9"/>
    <a:srgbClr val="006600"/>
    <a:srgbClr val="FF0000"/>
    <a:srgbClr val="663300"/>
    <a:srgbClr val="FF3399"/>
    <a:srgbClr val="CC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C7B2D-2B71-D74E-B58E-85DFCCC4E103}" v="688" dt="2019-07-04T08:29:55.651"/>
    <p1510:client id="{CB2653E3-6EF8-44C6-8DC0-504E49EE7FB2}" v="117" dt="2019-07-05T02:34:00.785"/>
    <p1510:client id="{D08C9C57-3C24-6235-B34D-2178D1D22E33}" v="56" dt="2019-07-04T08:23:13.667"/>
    <p1510:client id="{E260FBC3-4C94-4D80-9AD8-C0E8D4615903}" v="1094" dt="2019-07-05T06:14:37.840"/>
    <p1510:client id="{EE311B19-AD8E-AB3E-7ECB-AD8BCF6222A4}" v="5" dt="2019-07-05T03:22:44.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594FA-BE6C-438A-8707-AD4B69ADF3A7}" type="datetimeFigureOut">
              <a:rPr lang="en-US" altLang="zh-TW"/>
              <a:t>2/19/20</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8F7E5-C7F0-4FB5-AC33-013975F44F1E}" type="slidenum">
              <a:rPr lang="en-US" altLang="zh-TW"/>
              <a:t>‹#›</a:t>
            </a:fld>
            <a:endParaRPr lang="zh-TW" altLang="en-US"/>
          </a:p>
        </p:txBody>
      </p:sp>
    </p:spTree>
    <p:extLst>
      <p:ext uri="{BB962C8B-B14F-4D97-AF65-F5344CB8AC3E}">
        <p14:creationId xmlns:p14="http://schemas.microsoft.com/office/powerpoint/2010/main" val="2540914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8F7E5-C7F0-4FB5-AC33-013975F44F1E}" type="slidenum">
              <a:rPr lang="en-US" altLang="zh-TW" smtClean="0"/>
              <a:t>3</a:t>
            </a:fld>
            <a:endParaRPr lang="zh-TW" altLang="en-US"/>
          </a:p>
        </p:txBody>
      </p:sp>
    </p:spTree>
    <p:extLst>
      <p:ext uri="{BB962C8B-B14F-4D97-AF65-F5344CB8AC3E}">
        <p14:creationId xmlns:p14="http://schemas.microsoft.com/office/powerpoint/2010/main" val="150533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18</a:t>
            </a:fld>
            <a:endParaRPr lang="en-US"/>
          </a:p>
        </p:txBody>
      </p:sp>
    </p:spTree>
    <p:extLst>
      <p:ext uri="{BB962C8B-B14F-4D97-AF65-F5344CB8AC3E}">
        <p14:creationId xmlns:p14="http://schemas.microsoft.com/office/powerpoint/2010/main" val="401352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5D3234-7900-40FC-9D0B-909B3D13BB1C}" type="slidenum">
              <a:rPr lang="en-US" smtClean="0"/>
              <a:t>19</a:t>
            </a:fld>
            <a:endParaRPr lang="en-US"/>
          </a:p>
        </p:txBody>
      </p:sp>
    </p:spTree>
    <p:extLst>
      <p:ext uri="{BB962C8B-B14F-4D97-AF65-F5344CB8AC3E}">
        <p14:creationId xmlns:p14="http://schemas.microsoft.com/office/powerpoint/2010/main" val="218023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C8F44-6AF9-42F1-A978-E50EA6CC0C8B}" type="slidenum">
              <a:rPr lang="en-US" smtClean="0"/>
              <a:pPr/>
              <a:t>20</a:t>
            </a:fld>
            <a:endParaRPr lang="en-US"/>
          </a:p>
        </p:txBody>
      </p:sp>
    </p:spTree>
    <p:extLst>
      <p:ext uri="{BB962C8B-B14F-4D97-AF65-F5344CB8AC3E}">
        <p14:creationId xmlns:p14="http://schemas.microsoft.com/office/powerpoint/2010/main" val="405825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7650" y="4473575"/>
            <a:ext cx="6543675" cy="3660775"/>
          </a:xfrm>
        </p:spPr>
        <p:txBody>
          <a:bodyPr/>
          <a:lstStyle/>
          <a:p>
            <a:pPr algn="ctr"/>
            <a:r>
              <a:rPr lang="en-US" b="1"/>
              <a:t>“We already have </a:t>
            </a:r>
            <a:r>
              <a:rPr lang="en-US" b="1" err="1"/>
              <a:t>multipathing</a:t>
            </a:r>
            <a:r>
              <a:rPr lang="en-US" b="1"/>
              <a:t>, why to we need ATTO’s </a:t>
            </a:r>
            <a:r>
              <a:rPr lang="en-US" b="1" err="1"/>
              <a:t>MultiPath</a:t>
            </a:r>
            <a:r>
              <a:rPr lang="en-US" b="1"/>
              <a:t> Director?”</a:t>
            </a:r>
          </a:p>
          <a:p>
            <a:r>
              <a:rPr lang="en-US">
                <a:latin typeface="Times New Roman" panose="02020603050405020304" pitchFamily="18" charset="0"/>
                <a:cs typeface="Times New Roman" panose="02020603050405020304" pitchFamily="18" charset="0"/>
              </a:rPr>
              <a:t>The ATTO FC HBA standard drivers provide standard support to operate in each operating system.  It also allows the user to have multiple paths using built-in </a:t>
            </a:r>
            <a:r>
              <a:rPr lang="en-US" err="1">
                <a:latin typeface="Times New Roman" panose="02020603050405020304" pitchFamily="18" charset="0"/>
                <a:cs typeface="Times New Roman" panose="02020603050405020304" pitchFamily="18" charset="0"/>
              </a:rPr>
              <a:t>multipathing</a:t>
            </a:r>
            <a:r>
              <a:rPr lang="en-US">
                <a:latin typeface="Times New Roman" panose="02020603050405020304" pitchFamily="18" charset="0"/>
                <a:cs typeface="Times New Roman" panose="02020603050405020304" pitchFamily="18" charset="0"/>
              </a:rPr>
              <a:t> tools such as MPIO in Windows and DM-Multipath in Linux.  This is often enough for server based installations (Windows Server 2008 and up and any Linux distribution that we support), but it leaves a hole in the workstation market.</a:t>
            </a:r>
            <a:br>
              <a:rPr lang="en-US">
                <a:latin typeface="Times New Roman" panose="02020603050405020304" pitchFamily="18" charset="0"/>
                <a:cs typeface="Times New Roman" panose="02020603050405020304" pitchFamily="18" charset="0"/>
              </a:rPr>
            </a:b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Workstation operating systems such as Windows 7, 8 and 10 do not include MPIO, and </a:t>
            </a:r>
            <a:r>
              <a:rPr lang="en-US" err="1">
                <a:latin typeface="Times New Roman" panose="02020603050405020304" pitchFamily="18" charset="0"/>
                <a:cs typeface="Times New Roman" panose="02020603050405020304" pitchFamily="18" charset="0"/>
              </a:rPr>
              <a:t>MacOS</a:t>
            </a:r>
            <a:r>
              <a:rPr lang="en-US">
                <a:latin typeface="Times New Roman" panose="02020603050405020304" pitchFamily="18" charset="0"/>
                <a:cs typeface="Times New Roman" panose="02020603050405020304" pitchFamily="18" charset="0"/>
              </a:rPr>
              <a:t> only supports certain vendors with their implementation of </a:t>
            </a:r>
            <a:r>
              <a:rPr lang="en-US" err="1">
                <a:latin typeface="Times New Roman" panose="02020603050405020304" pitchFamily="18" charset="0"/>
                <a:cs typeface="Times New Roman" panose="02020603050405020304" pitchFamily="18" charset="0"/>
              </a:rPr>
              <a:t>multipathing</a:t>
            </a:r>
            <a:r>
              <a:rPr lang="en-US">
                <a:latin typeface="Times New Roman" panose="02020603050405020304" pitchFamily="18" charset="0"/>
                <a:cs typeface="Times New Roman" panose="02020603050405020304" pitchFamily="18" charset="0"/>
              </a:rPr>
              <a:t>.  But many professional users run on these operating systems.  Additionally, they need to connect to high-end storage and they want to take full advantage of the performance features of the storage.  ATTO grabbed this opportunity and we developed our own multipath driver for Windows, Linux and Mac.</a:t>
            </a:r>
          </a:p>
          <a:p>
            <a:endParaRPr lang="en-US" b="1"/>
          </a:p>
          <a:p>
            <a:endParaRPr lang="en-US" b="1"/>
          </a:p>
          <a:p>
            <a:r>
              <a:rPr lang="en-US"/>
              <a:t>ATTO Multipath Director (MPD) is based on the ALUA standard (Asymmetric Logical Unit Access).  </a:t>
            </a:r>
          </a:p>
          <a:p>
            <a:r>
              <a:rPr lang="en-US"/>
              <a:t>ATTO has designed MPD to be easy to use.  The ALUA standard helps make the solution almost "Plug-n-play" when configuring your SAN.  Only storage configuration (LUN creation and mapping) is needed.  </a:t>
            </a:r>
          </a:p>
          <a:p>
            <a:r>
              <a:rPr lang="en-US"/>
              <a:t>ATTO MPD also provides path statistics down to the LUN level that are easy to read and monitor.  </a:t>
            </a:r>
          </a:p>
          <a:p>
            <a:r>
              <a:rPr lang="en-US"/>
              <a:t>For the expert user, MPD allows you to manage your paths down to the LUN level (whereas the operating system versions only allow you to manage to the target level).  </a:t>
            </a:r>
          </a:p>
          <a:p>
            <a:r>
              <a:rPr lang="en-US"/>
              <a:t>ATTO MPD provides 3 load balancing policies (Round Robin, Queue depth and Pressure (default)).</a:t>
            </a:r>
          </a:p>
          <a:p>
            <a:r>
              <a:rPr lang="en-US"/>
              <a:t>ATTO MPD provides consistent performance across all 3 platforms supported (Windows, Linux and Mac).  </a:t>
            </a:r>
          </a:p>
          <a:p>
            <a:r>
              <a:rPr lang="en-US"/>
              <a:t>IT managers do not have to become multipath experts.  They do not need to learn DM-multipath (Linux), MPIO (Windows) and/or ALUA (</a:t>
            </a:r>
            <a:r>
              <a:rPr lang="en-US" err="1"/>
              <a:t>MacOS</a:t>
            </a:r>
            <a:r>
              <a:rPr lang="en-US"/>
              <a:t>) to implement a SAN in a heterogeneous environment.  MPD provides a uniform application experience across all 3 platforms.</a:t>
            </a:r>
          </a:p>
          <a:p>
            <a:endParaRPr lang="en-US"/>
          </a:p>
          <a:p>
            <a:r>
              <a:rPr lang="en-US" b="1">
                <a:latin typeface="Times New Roman" panose="02020603050405020304" pitchFamily="18" charset="0"/>
                <a:cs typeface="Times New Roman" panose="02020603050405020304" pitchFamily="18" charset="0"/>
              </a:rPr>
              <a:t>While MPD was designed for workstation operating systems, it will also work in the server environments.  ATTO has found that many IT managers prefer ATTO MPD over the operating system options because ATTO MPD often performs better and it is easier to user and monitor your SAN. </a:t>
            </a:r>
          </a:p>
          <a:p>
            <a:endParaRPr lang="en-US"/>
          </a:p>
          <a:p>
            <a:endParaRPr lang="en-US" b="1"/>
          </a:p>
        </p:txBody>
      </p:sp>
      <p:sp>
        <p:nvSpPr>
          <p:cNvPr id="4" name="Slide Number Placeholder 3"/>
          <p:cNvSpPr>
            <a:spLocks noGrp="1"/>
          </p:cNvSpPr>
          <p:nvPr>
            <p:ph type="sldNum" sz="quarter" idx="10"/>
          </p:nvPr>
        </p:nvSpPr>
        <p:spPr/>
        <p:txBody>
          <a:bodyPr/>
          <a:lstStyle/>
          <a:p>
            <a:fld id="{045C8F44-6AF9-42F1-A978-E50EA6CC0C8B}" type="slidenum">
              <a:rPr lang="en-US" smtClean="0"/>
              <a:pPr/>
              <a:t>21</a:t>
            </a:fld>
            <a:endParaRPr lang="en-US"/>
          </a:p>
        </p:txBody>
      </p:sp>
    </p:spTree>
    <p:extLst>
      <p:ext uri="{BB962C8B-B14F-4D97-AF65-F5344CB8AC3E}">
        <p14:creationId xmlns:p14="http://schemas.microsoft.com/office/powerpoint/2010/main" val="3100300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22</a:t>
            </a:fld>
            <a:endParaRPr lang="en-US"/>
          </a:p>
        </p:txBody>
      </p:sp>
    </p:spTree>
    <p:extLst>
      <p:ext uri="{BB962C8B-B14F-4D97-AF65-F5344CB8AC3E}">
        <p14:creationId xmlns:p14="http://schemas.microsoft.com/office/powerpoint/2010/main" val="750070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23</a:t>
            </a:fld>
            <a:endParaRPr lang="en-US"/>
          </a:p>
        </p:txBody>
      </p:sp>
    </p:spTree>
    <p:extLst>
      <p:ext uri="{BB962C8B-B14F-4D97-AF65-F5344CB8AC3E}">
        <p14:creationId xmlns:p14="http://schemas.microsoft.com/office/powerpoint/2010/main" val="1169112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5CD77D7-CB0D-4B52-9C75-8F9A4515AC85}" type="slidenum">
              <a:rPr lang="zh-TW" altLang="en-US" smtClean="0"/>
              <a:pPr/>
              <a:t>32</a:t>
            </a:fld>
            <a:endParaRPr lang="zh-TW" altLang="en-US"/>
          </a:p>
        </p:txBody>
      </p:sp>
    </p:spTree>
    <p:extLst>
      <p:ext uri="{BB962C8B-B14F-4D97-AF65-F5344CB8AC3E}">
        <p14:creationId xmlns:p14="http://schemas.microsoft.com/office/powerpoint/2010/main" val="1706508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5CD77D7-CB0D-4B52-9C75-8F9A4515AC85}" type="slidenum">
              <a:rPr lang="zh-TW" altLang="en-US" smtClean="0"/>
              <a:pPr/>
              <a:t>33</a:t>
            </a:fld>
            <a:endParaRPr lang="zh-TW" altLang="en-US"/>
          </a:p>
        </p:txBody>
      </p:sp>
    </p:spTree>
    <p:extLst>
      <p:ext uri="{BB962C8B-B14F-4D97-AF65-F5344CB8AC3E}">
        <p14:creationId xmlns:p14="http://schemas.microsoft.com/office/powerpoint/2010/main" val="3388989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5CD77D7-CB0D-4B52-9C75-8F9A4515AC85}" type="slidenum">
              <a:rPr lang="zh-TW" altLang="en-US" smtClean="0"/>
              <a:pPr/>
              <a:t>34</a:t>
            </a:fld>
            <a:endParaRPr lang="zh-TW" altLang="en-US"/>
          </a:p>
        </p:txBody>
      </p:sp>
    </p:spTree>
    <p:extLst>
      <p:ext uri="{BB962C8B-B14F-4D97-AF65-F5344CB8AC3E}">
        <p14:creationId xmlns:p14="http://schemas.microsoft.com/office/powerpoint/2010/main" val="6223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8F7E5-C7F0-4FB5-AC33-013975F44F1E}" type="slidenum">
              <a:rPr lang="en-US" altLang="zh-TW" smtClean="0"/>
              <a:t>4</a:t>
            </a:fld>
            <a:endParaRPr lang="zh-TW" altLang="en-US"/>
          </a:p>
        </p:txBody>
      </p:sp>
    </p:spTree>
    <p:extLst>
      <p:ext uri="{BB962C8B-B14F-4D97-AF65-F5344CB8AC3E}">
        <p14:creationId xmlns:p14="http://schemas.microsoft.com/office/powerpoint/2010/main" val="3583194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5CD77D7-CB0D-4B52-9C75-8F9A4515AC85}" type="slidenum">
              <a:rPr lang="zh-TW" altLang="en-US" smtClean="0"/>
              <a:pPr/>
              <a:t>6</a:t>
            </a:fld>
            <a:endParaRPr lang="zh-TW" altLang="en-US"/>
          </a:p>
        </p:txBody>
      </p:sp>
    </p:spTree>
    <p:extLst>
      <p:ext uri="{BB962C8B-B14F-4D97-AF65-F5344CB8AC3E}">
        <p14:creationId xmlns:p14="http://schemas.microsoft.com/office/powerpoint/2010/main" val="1692680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a:t>封面</a:t>
            </a:r>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12</a:t>
            </a:fld>
            <a:endParaRPr lang="en-US"/>
          </a:p>
        </p:txBody>
      </p:sp>
    </p:spTree>
    <p:extLst>
      <p:ext uri="{BB962C8B-B14F-4D97-AF65-F5344CB8AC3E}">
        <p14:creationId xmlns:p14="http://schemas.microsoft.com/office/powerpoint/2010/main" val="2672438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13</a:t>
            </a:fld>
            <a:endParaRPr lang="en-US"/>
          </a:p>
        </p:txBody>
      </p:sp>
    </p:spTree>
    <p:extLst>
      <p:ext uri="{BB962C8B-B14F-4D97-AF65-F5344CB8AC3E}">
        <p14:creationId xmlns:p14="http://schemas.microsoft.com/office/powerpoint/2010/main" val="346560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774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15</a:t>
            </a:fld>
            <a:endParaRPr lang="en-US"/>
          </a:p>
        </p:txBody>
      </p:sp>
    </p:spTree>
    <p:extLst>
      <p:ext uri="{BB962C8B-B14F-4D97-AF65-F5344CB8AC3E}">
        <p14:creationId xmlns:p14="http://schemas.microsoft.com/office/powerpoint/2010/main" val="1281895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16</a:t>
            </a:fld>
            <a:endParaRPr lang="en-US"/>
          </a:p>
        </p:txBody>
      </p:sp>
    </p:spTree>
    <p:extLst>
      <p:ext uri="{BB962C8B-B14F-4D97-AF65-F5344CB8AC3E}">
        <p14:creationId xmlns:p14="http://schemas.microsoft.com/office/powerpoint/2010/main" val="419430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17</a:t>
            </a:fld>
            <a:endParaRPr lang="en-US"/>
          </a:p>
        </p:txBody>
      </p:sp>
    </p:spTree>
    <p:extLst>
      <p:ext uri="{BB962C8B-B14F-4D97-AF65-F5344CB8AC3E}">
        <p14:creationId xmlns:p14="http://schemas.microsoft.com/office/powerpoint/2010/main" val="2977192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11A9-259B-044D-ABD8-4D72A2AE3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AC7334-2630-2246-BE63-AC893CA86F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D31BBC-AB20-9944-9567-8AF13B2BEA82}"/>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98FD7799-F97F-6E43-8572-B8F28D3C7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EF579-694E-424F-8830-1C0DA5457417}"/>
              </a:ext>
            </a:extLst>
          </p:cNvPr>
          <p:cNvSpPr>
            <a:spLocks noGrp="1"/>
          </p:cNvSpPr>
          <p:nvPr>
            <p:ph type="sldNum" sz="quarter" idx="12"/>
          </p:nvPr>
        </p:nvSpPr>
        <p:spPr/>
        <p:txBody>
          <a:bodyPr/>
          <a:lstStyle/>
          <a:p>
            <a:fld id="{EDE39AF4-6B44-554E-9C7E-92BF46A82B7C}" type="slidenum">
              <a:rPr lang="en-US" smtClean="0"/>
              <a:t>‹#›</a:t>
            </a:fld>
            <a:endParaRPr lang="en-US"/>
          </a:p>
        </p:txBody>
      </p:sp>
      <p:pic>
        <p:nvPicPr>
          <p:cNvPr id="8" name="圖片 7">
            <a:extLst>
              <a:ext uri="{FF2B5EF4-FFF2-40B4-BE49-F238E27FC236}">
                <a16:creationId xmlns:a16="http://schemas.microsoft.com/office/drawing/2014/main" id="{4C6589F6-BBA9-4834-8189-466511FD1E9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5344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1B8F-2597-B047-8350-98610A0D79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389D1B-F63B-CA46-AB35-89AFC2368B1E}"/>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4" name="Footer Placeholder 3">
            <a:extLst>
              <a:ext uri="{FF2B5EF4-FFF2-40B4-BE49-F238E27FC236}">
                <a16:creationId xmlns:a16="http://schemas.microsoft.com/office/drawing/2014/main" id="{B5B457CA-D647-304C-9033-558F65B2EC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01D279-451B-4F42-B1C3-47C948F7D235}"/>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220755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D1C833-AF12-FB46-856F-3FA6EDF163EF}"/>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3" name="Footer Placeholder 2">
            <a:extLst>
              <a:ext uri="{FF2B5EF4-FFF2-40B4-BE49-F238E27FC236}">
                <a16:creationId xmlns:a16="http://schemas.microsoft.com/office/drawing/2014/main" id="{A6323C9D-553B-304F-A1CE-D4DED68ABF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6EC707-6236-BC4C-A6D1-5D9253EC6CFA}"/>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3683242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655D-11B4-D846-9195-640F5A9ACD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579E7D-E64A-FA45-8BC6-01EDBA4CE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5C6B5A-E0F8-C148-97B2-201C94BC7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E24D9-6E83-3444-8F48-DB8CD8A79F0A}"/>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6" name="Footer Placeholder 5">
            <a:extLst>
              <a:ext uri="{FF2B5EF4-FFF2-40B4-BE49-F238E27FC236}">
                <a16:creationId xmlns:a16="http://schemas.microsoft.com/office/drawing/2014/main" id="{32B1F4DB-22A2-2D43-B99C-D133D741D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C705F-8D14-ED46-A995-F6720D5A8248}"/>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2067798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5B0D-C3F1-2D46-B4D6-9495442773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760F74-F7AE-494C-9ED0-245260207C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8D62A-20F0-4846-B7E3-17920FAF35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BD73D7-2147-6F42-AF8F-D1CCC7C20CBF}"/>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6" name="Footer Placeholder 5">
            <a:extLst>
              <a:ext uri="{FF2B5EF4-FFF2-40B4-BE49-F238E27FC236}">
                <a16:creationId xmlns:a16="http://schemas.microsoft.com/office/drawing/2014/main" id="{738BD6C5-519A-5A47-B3B3-ED569DA9B5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5C0380-0F3E-954B-ABEE-A3BF92FA2875}"/>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3938599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556D-DDFF-4B4C-A6B1-44757F75B5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C3D781-DA2F-C144-9509-03B37ABFB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EBDFD-66C9-434F-836B-03E27DAD9B57}"/>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E17D5AB4-B775-D84A-83A3-CBA92B7F5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015A8-F903-2E41-8EEC-0FF3A6996533}"/>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1112206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D6A3E-384D-C94E-B039-15E2536D32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BD4BAF-3A0C-7E49-A421-BE2AB5E99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37A0D-5FAC-9D4C-A62D-F349E8A360E7}"/>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E8C4F346-6DF0-FB4C-BED2-274596CE9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48F42-F36A-CA4C-B22E-184DC292FA8C}"/>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2794765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C2D1730-AA25-4675-8609-A24CD061C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5" y="0"/>
            <a:ext cx="12184328" cy="6858000"/>
          </a:xfrm>
          <a:prstGeom prst="rect">
            <a:avLst/>
          </a:prstGeom>
        </p:spPr>
      </p:pic>
      <p:sp>
        <p:nvSpPr>
          <p:cNvPr id="2" name="標題 1"/>
          <p:cNvSpPr>
            <a:spLocks noGrp="1"/>
          </p:cNvSpPr>
          <p:nvPr>
            <p:ph type="title"/>
          </p:nvPr>
        </p:nvSpPr>
        <p:spPr>
          <a:xfrm>
            <a:off x="0" y="0"/>
            <a:ext cx="12192000" cy="1103869"/>
          </a:xfrm>
          <a:prstGeom prst="rect">
            <a:avLst/>
          </a:prstGeom>
        </p:spPr>
        <p:txBody>
          <a:bodyPr anchor="ctr"/>
          <a:lstStyle>
            <a:lvl1pPr algn="ctr">
              <a:defRPr sz="44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184429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68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C6589F6-BBA9-4834-8189-466511FD1E9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745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2EAD-EFAB-0C4A-81A8-CEC5B132A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6984A-F27F-6C45-8230-3EA647E125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126A8-7620-C04E-AB0E-D664D538C35D}"/>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0E4216EE-3085-FB45-92A7-78A96346E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A99A1-35D1-B048-BE64-2C476F99A595}"/>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259619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圖片 7" descr="一張含有 室外, 個人 的圖片&#10;&#10;自動產生的描述">
            <a:extLst>
              <a:ext uri="{FF2B5EF4-FFF2-40B4-BE49-F238E27FC236}">
                <a16:creationId xmlns:a16="http://schemas.microsoft.com/office/drawing/2014/main" id="{335D898A-445D-46C8-A69D-C9E8E2B5E4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8A2EAD-EFAB-0C4A-81A8-CEC5B132A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6984A-F27F-6C45-8230-3EA647E125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126A8-7620-C04E-AB0E-D664D538C35D}"/>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0E4216EE-3085-FB45-92A7-78A96346E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A99A1-35D1-B048-BE64-2C476F99A595}"/>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1649954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A66000F-FF69-452A-A556-791344C1FF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61E98D-2C44-754B-A0F6-CF10234CDFE2}"/>
              </a:ext>
            </a:extLst>
          </p:cNvPr>
          <p:cNvSpPr>
            <a:spLocks noGrp="1"/>
          </p:cNvSpPr>
          <p:nvPr>
            <p:ph type="title" hasCustomPrompt="1"/>
          </p:nvPr>
        </p:nvSpPr>
        <p:spPr>
          <a:xfrm>
            <a:off x="5366084" y="336884"/>
            <a:ext cx="5981366" cy="1756611"/>
          </a:xfrm>
        </p:spPr>
        <p:txBody>
          <a:bodyPr anchor="ctr">
            <a:normAutofit/>
          </a:bodyPr>
          <a:lstStyle>
            <a:lvl1pPr>
              <a:defRPr sz="4400">
                <a:effectLst/>
              </a:defRPr>
            </a:lvl1pPr>
          </a:lstStyle>
          <a:p>
            <a:r>
              <a:rPr lang="en-US"/>
              <a:t>Click to edit Master title style</a:t>
            </a:r>
          </a:p>
        </p:txBody>
      </p:sp>
      <p:sp>
        <p:nvSpPr>
          <p:cNvPr id="3" name="Text Placeholder 2">
            <a:extLst>
              <a:ext uri="{FF2B5EF4-FFF2-40B4-BE49-F238E27FC236}">
                <a16:creationId xmlns:a16="http://schemas.microsoft.com/office/drawing/2014/main" id="{037AE182-67AC-884F-BEB5-964BA08E86E9}"/>
              </a:ext>
            </a:extLst>
          </p:cNvPr>
          <p:cNvSpPr>
            <a:spLocks noGrp="1"/>
          </p:cNvSpPr>
          <p:nvPr>
            <p:ph type="body" idx="1"/>
          </p:nvPr>
        </p:nvSpPr>
        <p:spPr>
          <a:xfrm>
            <a:off x="5366084" y="2093495"/>
            <a:ext cx="5981366" cy="3996155"/>
          </a:xfrm>
        </p:spPr>
        <p:txBody>
          <a:bodyPr/>
          <a:lstStyle>
            <a:lvl1pPr marL="0" indent="0">
              <a:buNone/>
              <a:defRPr sz="240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22A3DE-D831-9E4B-A773-BBBACD1D3016}"/>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00FF7686-8B28-0243-956B-8E8D0ED27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1CBB0-2041-A740-B8F8-1E3F78AB516E}"/>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1771518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A66000F-FF69-452A-A556-791344C1FF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61E98D-2C44-754B-A0F6-CF10234CDFE2}"/>
              </a:ext>
            </a:extLst>
          </p:cNvPr>
          <p:cNvSpPr>
            <a:spLocks noGrp="1"/>
          </p:cNvSpPr>
          <p:nvPr>
            <p:ph type="title" hasCustomPrompt="1"/>
          </p:nvPr>
        </p:nvSpPr>
        <p:spPr>
          <a:xfrm>
            <a:off x="397041" y="890336"/>
            <a:ext cx="7218947" cy="1756611"/>
          </a:xfrm>
        </p:spPr>
        <p:txBody>
          <a:bodyPr anchor="ctr">
            <a:normAutofit/>
          </a:bodyPr>
          <a:lstStyle>
            <a:lvl1pPr>
              <a:defRPr sz="4400">
                <a:effectLst/>
              </a:defRPr>
            </a:lvl1pPr>
          </a:lstStyle>
          <a:p>
            <a:r>
              <a:rPr lang="en-US"/>
              <a:t>Click to edit Master title style</a:t>
            </a:r>
          </a:p>
        </p:txBody>
      </p:sp>
      <p:sp>
        <p:nvSpPr>
          <p:cNvPr id="3" name="Text Placeholder 2">
            <a:extLst>
              <a:ext uri="{FF2B5EF4-FFF2-40B4-BE49-F238E27FC236}">
                <a16:creationId xmlns:a16="http://schemas.microsoft.com/office/drawing/2014/main" id="{037AE182-67AC-884F-BEB5-964BA08E86E9}"/>
              </a:ext>
            </a:extLst>
          </p:cNvPr>
          <p:cNvSpPr>
            <a:spLocks noGrp="1"/>
          </p:cNvSpPr>
          <p:nvPr>
            <p:ph type="body" idx="1"/>
          </p:nvPr>
        </p:nvSpPr>
        <p:spPr>
          <a:xfrm>
            <a:off x="397042" y="2646947"/>
            <a:ext cx="7218946" cy="3442703"/>
          </a:xfrm>
        </p:spPr>
        <p:txBody>
          <a:bodyPr/>
          <a:lstStyle>
            <a:lvl1pPr marL="0" indent="0">
              <a:buNone/>
              <a:defRPr sz="240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22A3DE-D831-9E4B-A773-BBBACD1D3016}"/>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00FF7686-8B28-0243-956B-8E8D0ED27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1CBB0-2041-A740-B8F8-1E3F78AB516E}"/>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400846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A66000F-FF69-452A-A556-791344C1FFC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61E98D-2C44-754B-A0F6-CF10234CDFE2}"/>
              </a:ext>
            </a:extLst>
          </p:cNvPr>
          <p:cNvSpPr>
            <a:spLocks noGrp="1"/>
          </p:cNvSpPr>
          <p:nvPr>
            <p:ph type="title" hasCustomPrompt="1"/>
          </p:nvPr>
        </p:nvSpPr>
        <p:spPr>
          <a:xfrm>
            <a:off x="6232357" y="890336"/>
            <a:ext cx="5727031" cy="1756611"/>
          </a:xfrm>
        </p:spPr>
        <p:txBody>
          <a:bodyPr anchor="ctr">
            <a:normAutofit/>
          </a:bodyPr>
          <a:lstStyle>
            <a:lvl1pPr>
              <a:defRPr sz="4400">
                <a:effectLst/>
              </a:defRPr>
            </a:lvl1pPr>
          </a:lstStyle>
          <a:p>
            <a:r>
              <a:rPr lang="en-US"/>
              <a:t>Click to edit Master title style</a:t>
            </a:r>
          </a:p>
        </p:txBody>
      </p:sp>
      <p:sp>
        <p:nvSpPr>
          <p:cNvPr id="3" name="Text Placeholder 2">
            <a:extLst>
              <a:ext uri="{FF2B5EF4-FFF2-40B4-BE49-F238E27FC236}">
                <a16:creationId xmlns:a16="http://schemas.microsoft.com/office/drawing/2014/main" id="{037AE182-67AC-884F-BEB5-964BA08E86E9}"/>
              </a:ext>
            </a:extLst>
          </p:cNvPr>
          <p:cNvSpPr>
            <a:spLocks noGrp="1"/>
          </p:cNvSpPr>
          <p:nvPr>
            <p:ph type="body" idx="1"/>
          </p:nvPr>
        </p:nvSpPr>
        <p:spPr>
          <a:xfrm>
            <a:off x="6232358" y="2646947"/>
            <a:ext cx="5727030" cy="3442703"/>
          </a:xfrm>
        </p:spPr>
        <p:txBody>
          <a:bodyPr/>
          <a:lstStyle>
            <a:lvl1pPr marL="0" indent="0">
              <a:buNone/>
              <a:defRPr sz="240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22A3DE-D831-9E4B-A773-BBBACD1D3016}"/>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00FF7686-8B28-0243-956B-8E8D0ED27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1CBB0-2041-A740-B8F8-1E3F78AB516E}"/>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185859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A117-BDCF-9244-840D-275F633B2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B1EE7B-EE12-4045-91C3-F72E8F6005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6DDF5D-9C0E-0E44-8442-4B0E2C08A6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CF193-D94A-A640-AF81-D157A0F78095}"/>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6" name="Footer Placeholder 5">
            <a:extLst>
              <a:ext uri="{FF2B5EF4-FFF2-40B4-BE49-F238E27FC236}">
                <a16:creationId xmlns:a16="http://schemas.microsoft.com/office/drawing/2014/main" id="{ECF95152-9DA0-2B46-982A-C50D25136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EA309-A0BA-3F48-BF38-D845845E00EB}"/>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426894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54795-38CF-A642-8FE2-BEB32F57CF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FB266F-A390-5D42-8457-DAB16EEB82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F7A949-4D5D-9940-B9B0-0B7443EA10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BC1B72-BF5A-194F-8FBE-742A37F2A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C52700-A14E-784E-B2D1-6A2716E4FA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1C0816-7665-B440-BB90-43D08960C147}"/>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8" name="Footer Placeholder 7">
            <a:extLst>
              <a:ext uri="{FF2B5EF4-FFF2-40B4-BE49-F238E27FC236}">
                <a16:creationId xmlns:a16="http://schemas.microsoft.com/office/drawing/2014/main" id="{9746510E-8C1C-BF49-9B3B-9CFD8AFF2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B3B6A9-BBA9-5049-9F09-C431BAD94E14}"/>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627786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74AB6763-016E-4482-90D8-C6233695334D}"/>
              </a:ext>
            </a:extLst>
          </p:cNvPr>
          <p:cNvPicPr>
            <a:picLocks noChangeAspect="1"/>
          </p:cNvPicPr>
          <p:nvPr userDrawn="1"/>
        </p:nvPicPr>
        <p:blipFill>
          <a:blip r:embed="rId19"/>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BCD0F2-4271-824F-9CC3-96282E7ED20F}"/>
              </a:ext>
            </a:extLst>
          </p:cNvPr>
          <p:cNvSpPr>
            <a:spLocks noGrp="1"/>
          </p:cNvSpPr>
          <p:nvPr>
            <p:ph type="title"/>
          </p:nvPr>
        </p:nvSpPr>
        <p:spPr>
          <a:xfrm>
            <a:off x="838200" y="365126"/>
            <a:ext cx="10515600" cy="8741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7E9697-F334-304B-AC27-EA31AE35B813}"/>
              </a:ext>
            </a:extLst>
          </p:cNvPr>
          <p:cNvSpPr>
            <a:spLocks noGrp="1"/>
          </p:cNvSpPr>
          <p:nvPr>
            <p:ph type="body" idx="1"/>
          </p:nvPr>
        </p:nvSpPr>
        <p:spPr>
          <a:xfrm>
            <a:off x="838200" y="1395663"/>
            <a:ext cx="10515600" cy="4781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BB607-0906-4E47-950A-3711B7B4DE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045DFA42-6A69-DB47-9EAC-E4A9D1C389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EEF17C-B32C-FD48-8946-4B080504D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39AF4-6B44-554E-9C7E-92BF46A82B7C}" type="slidenum">
              <a:rPr lang="en-US" smtClean="0"/>
              <a:t>‹#›</a:t>
            </a:fld>
            <a:endParaRPr lang="en-US"/>
          </a:p>
        </p:txBody>
      </p:sp>
    </p:spTree>
    <p:extLst>
      <p:ext uri="{BB962C8B-B14F-4D97-AF65-F5344CB8AC3E}">
        <p14:creationId xmlns:p14="http://schemas.microsoft.com/office/powerpoint/2010/main" val="196342619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5" r:id="rId4"/>
    <p:sldLayoutId id="2147483651" r:id="rId5"/>
    <p:sldLayoutId id="2147483664" r:id="rId6"/>
    <p:sldLayoutId id="2147483666"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2" r:id="rId16"/>
    <p:sldLayoutId id="2147483667" r:id="rId17"/>
  </p:sldLayoutIdLst>
  <p:txStyles>
    <p:titleStyle>
      <a:lvl1pPr algn="l" defTabSz="914400" rtl="0" eaLnBrk="1" latinLnBrk="0" hangingPunct="1">
        <a:lnSpc>
          <a:spcPct val="90000"/>
        </a:lnSpc>
        <a:spcBef>
          <a:spcPct val="0"/>
        </a:spcBef>
        <a:buNone/>
        <a:defRPr sz="44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5.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hyperlink" Target="https://www.solkenix.com/"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3.tiff"/><Relationship Id="rId4" Type="http://schemas.openxmlformats.org/officeDocument/2006/relationships/image" Target="../media/image62.tiff"/></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5.jpe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67.pn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9.tiff"/><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352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967B7BE-05E7-412B-B2ED-2B0DBEEA524E}"/>
              </a:ext>
            </a:extLst>
          </p:cNvPr>
          <p:cNvSpPr/>
          <p:nvPr/>
        </p:nvSpPr>
        <p:spPr>
          <a:xfrm>
            <a:off x="1251285" y="4018095"/>
            <a:ext cx="4752474" cy="99907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228D2A6A-99AB-4262-8A7A-59502C46193B}"/>
              </a:ext>
            </a:extLst>
          </p:cNvPr>
          <p:cNvSpPr>
            <a:spLocks noGrp="1"/>
          </p:cNvSpPr>
          <p:nvPr>
            <p:ph type="title"/>
          </p:nvPr>
        </p:nvSpPr>
        <p:spPr>
          <a:xfrm>
            <a:off x="0" y="0"/>
            <a:ext cx="12191999" cy="1508764"/>
          </a:xfrm>
        </p:spPr>
        <p:txBody>
          <a:bodyPr>
            <a:normAutofit/>
          </a:bodyPr>
          <a:lstStyle/>
          <a:p>
            <a:pPr algn="ctr"/>
            <a:r>
              <a:rPr lang="zh-TW" altLang="en-US" sz="4000">
                <a:latin typeface="Arial"/>
                <a:ea typeface="微軟正黑體"/>
                <a:cs typeface="Arial"/>
              </a:rPr>
              <a:t>支援市場</a:t>
            </a:r>
            <a:r>
              <a:rPr lang="en-US" altLang="zh-TW" sz="4000">
                <a:latin typeface="Arial"/>
                <a:ea typeface="微軟正黑體"/>
                <a:cs typeface="Arial"/>
              </a:rPr>
              <a:t> ATTO </a:t>
            </a:r>
            <a:r>
              <a:rPr lang="en-US" altLang="zh-TW" sz="4000" err="1">
                <a:latin typeface="Arial"/>
                <a:ea typeface="微軟正黑體"/>
                <a:cs typeface="Arial"/>
              </a:rPr>
              <a:t>Celerity</a:t>
            </a:r>
            <a:r>
              <a:rPr lang="en-US" altLang="zh-TW" sz="4000" baseline="30000" err="1">
                <a:latin typeface="Arial"/>
                <a:ea typeface="微軟正黑體"/>
                <a:cs typeface="Arial"/>
              </a:rPr>
              <a:t>TM</a:t>
            </a:r>
            <a:r>
              <a:rPr lang="zh-TW" altLang="en-US" sz="4000">
                <a:latin typeface="Arial"/>
                <a:ea typeface="微軟正黑體"/>
                <a:cs typeface="Arial"/>
              </a:rPr>
              <a:t> </a:t>
            </a:r>
            <a:r>
              <a:rPr lang="en-US" altLang="zh-TW" sz="4000" err="1">
                <a:latin typeface="Arial"/>
                <a:ea typeface="微軟正黑體"/>
                <a:cs typeface="Arial"/>
              </a:rPr>
              <a:t>Fibre</a:t>
            </a:r>
            <a:r>
              <a:rPr lang="en-US" altLang="zh-TW" sz="4000">
                <a:latin typeface="Arial"/>
                <a:ea typeface="微軟正黑體"/>
                <a:cs typeface="Arial"/>
              </a:rPr>
              <a:t> Channel </a:t>
            </a:r>
            <a:r>
              <a:rPr lang="zh-TW" altLang="en-US" sz="4000">
                <a:latin typeface="Arial"/>
                <a:ea typeface="微軟正黑體"/>
                <a:cs typeface="Arial"/>
              </a:rPr>
              <a:t>介面卡</a:t>
            </a:r>
          </a:p>
        </p:txBody>
      </p:sp>
      <p:sp>
        <p:nvSpPr>
          <p:cNvPr id="3" name="Rectangle 2">
            <a:extLst>
              <a:ext uri="{FF2B5EF4-FFF2-40B4-BE49-F238E27FC236}">
                <a16:creationId xmlns:a16="http://schemas.microsoft.com/office/drawing/2014/main" id="{8BA1D57C-50E1-9D48-A627-F8246DF7D951}"/>
              </a:ext>
            </a:extLst>
          </p:cNvPr>
          <p:cNvSpPr/>
          <p:nvPr/>
        </p:nvSpPr>
        <p:spPr>
          <a:xfrm>
            <a:off x="1471310" y="3104154"/>
            <a:ext cx="4375308" cy="707886"/>
          </a:xfrm>
          <a:prstGeom prst="rect">
            <a:avLst/>
          </a:prstGeom>
        </p:spPr>
        <p:txBody>
          <a:bodyPr wrap="square">
            <a:spAutoFit/>
          </a:bodyPr>
          <a:lstStyle/>
          <a:p>
            <a:pPr algn="ctr">
              <a:spcBef>
                <a:spcPts val="900"/>
              </a:spcBef>
              <a:buClr>
                <a:schemeClr val="bg1"/>
              </a:buClr>
            </a:pP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與業界領先的 </a:t>
            </a: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FC</a:t>
            </a: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 介面卡供應商合作，提供最經濟的 </a:t>
            </a: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FC-SAN</a:t>
            </a: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 存儲解決方案。</a:t>
            </a:r>
            <a:endParaRPr lang="zh-CN"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文本框 17">
            <a:extLst>
              <a:ext uri="{FF2B5EF4-FFF2-40B4-BE49-F238E27FC236}">
                <a16:creationId xmlns:a16="http://schemas.microsoft.com/office/drawing/2014/main" id="{9F181861-EBE5-1E44-8169-9238C9FAF980}"/>
              </a:ext>
            </a:extLst>
          </p:cNvPr>
          <p:cNvSpPr txBox="1"/>
          <p:nvPr/>
        </p:nvSpPr>
        <p:spPr>
          <a:xfrm>
            <a:off x="1499659" y="4119743"/>
            <a:ext cx="4255723"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b="1">
                <a:solidFill>
                  <a:schemeClr val="bg1"/>
                </a:solidFill>
                <a:latin typeface="Arial"/>
                <a:ea typeface="微軟正黑體"/>
                <a:cs typeface="Arial"/>
              </a:rPr>
              <a:t>支援</a:t>
            </a:r>
            <a:r>
              <a:rPr lang="en-US" altLang="zh-CN" sz="2400" b="1">
                <a:solidFill>
                  <a:schemeClr val="bg1"/>
                </a:solidFill>
                <a:latin typeface="Arial"/>
                <a:ea typeface="微軟正黑體"/>
                <a:cs typeface="Arial"/>
              </a:rPr>
              <a:t> ATTO </a:t>
            </a:r>
            <a:r>
              <a:rPr lang="en-US" altLang="zh-CN" sz="2400" b="1" err="1">
                <a:solidFill>
                  <a:schemeClr val="bg1"/>
                </a:solidFill>
                <a:latin typeface="Arial"/>
                <a:ea typeface="微軟正黑體"/>
                <a:cs typeface="Arial"/>
              </a:rPr>
              <a:t>Celerity</a:t>
            </a:r>
            <a:r>
              <a:rPr lang="en-US" altLang="zh-CN" sz="2400" b="1" baseline="30000" err="1">
                <a:solidFill>
                  <a:schemeClr val="bg1"/>
                </a:solidFill>
                <a:latin typeface="Arial"/>
                <a:ea typeface="微軟正黑體"/>
                <a:cs typeface="Arial"/>
              </a:rPr>
              <a:t>TM</a:t>
            </a:r>
            <a:endParaRPr lang="en-US" altLang="zh-CN" sz="2400" b="1" baseline="30000">
              <a:solidFill>
                <a:schemeClr val="bg1"/>
              </a:solidFill>
              <a:latin typeface="Arial" panose="020B0604020202020204" pitchFamily="34" charset="0"/>
              <a:ea typeface="微軟正黑體"/>
              <a:cs typeface="Arial" panose="020B0604020202020204" pitchFamily="34" charset="0"/>
            </a:endParaRPr>
          </a:p>
          <a:p>
            <a:pPr algn="ctr"/>
            <a:r>
              <a:rPr lang="en-US" altLang="zh-CN" sz="2400" b="1">
                <a:solidFill>
                  <a:schemeClr val="bg1"/>
                </a:solidFill>
                <a:latin typeface="Arial"/>
                <a:ea typeface="微軟正黑體"/>
                <a:cs typeface="Arial"/>
              </a:rPr>
              <a:t>32Gb &amp; 16Gb FC </a:t>
            </a:r>
            <a:r>
              <a:rPr lang="en-US" altLang="zh-CN" sz="2400" b="1" err="1">
                <a:solidFill>
                  <a:schemeClr val="bg1"/>
                </a:solidFill>
                <a:latin typeface="Arial"/>
                <a:ea typeface="微軟正黑體"/>
                <a:cs typeface="Arial"/>
              </a:rPr>
              <a:t>擴充卡</a:t>
            </a:r>
            <a:endParaRPr lang="en-US" altLang="zh-CN" sz="2400" b="1">
              <a:solidFill>
                <a:schemeClr val="bg1"/>
              </a:solidFill>
              <a:latin typeface="Arial"/>
              <a:ea typeface="微軟正黑體" panose="020B0604030504040204" pitchFamily="34" charset="-120"/>
              <a:cs typeface="Arial"/>
            </a:endParaRPr>
          </a:p>
        </p:txBody>
      </p:sp>
      <p:sp>
        <p:nvSpPr>
          <p:cNvPr id="6" name="Rectangle 5">
            <a:extLst>
              <a:ext uri="{FF2B5EF4-FFF2-40B4-BE49-F238E27FC236}">
                <a16:creationId xmlns:a16="http://schemas.microsoft.com/office/drawing/2014/main" id="{575793CE-F5F6-8E4B-9144-E2C524DA3C66}"/>
              </a:ext>
            </a:extLst>
          </p:cNvPr>
          <p:cNvSpPr/>
          <p:nvPr/>
        </p:nvSpPr>
        <p:spPr>
          <a:xfrm>
            <a:off x="2008328" y="5169673"/>
            <a:ext cx="3238387" cy="307777"/>
          </a:xfrm>
          <a:prstGeom prst="rect">
            <a:avLst/>
          </a:prstGeom>
        </p:spPr>
        <p:txBody>
          <a:bodyPr wrap="none" anchor="t">
            <a:spAutoFit/>
          </a:bodyPr>
          <a:lstStyle/>
          <a:p>
            <a:r>
              <a:rPr lang="zh-CN"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相容性列表</a:t>
            </a:r>
            <a:r>
              <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 qnap.com/compatibility/</a:t>
            </a:r>
          </a:p>
        </p:txBody>
      </p:sp>
      <p:sp>
        <p:nvSpPr>
          <p:cNvPr id="13" name="矩形 12">
            <a:extLst>
              <a:ext uri="{FF2B5EF4-FFF2-40B4-BE49-F238E27FC236}">
                <a16:creationId xmlns:a16="http://schemas.microsoft.com/office/drawing/2014/main" id="{78E097BC-31C8-4A17-8DA1-E885DC65056B}"/>
              </a:ext>
            </a:extLst>
          </p:cNvPr>
          <p:cNvSpPr/>
          <p:nvPr/>
        </p:nvSpPr>
        <p:spPr>
          <a:xfrm>
            <a:off x="1251285" y="2113191"/>
            <a:ext cx="4752474" cy="290397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Picture 6">
            <a:extLst>
              <a:ext uri="{FF2B5EF4-FFF2-40B4-BE49-F238E27FC236}">
                <a16:creationId xmlns:a16="http://schemas.microsoft.com/office/drawing/2014/main" id="{11C478B5-68DC-D441-AB4B-8EF169AAFAE7}"/>
              </a:ext>
            </a:extLst>
          </p:cNvPr>
          <p:cNvPicPr>
            <a:picLocks noChangeAspect="1"/>
          </p:cNvPicPr>
          <p:nvPr/>
        </p:nvPicPr>
        <p:blipFill>
          <a:blip r:embed="rId2"/>
          <a:stretch>
            <a:fillRect/>
          </a:stretch>
        </p:blipFill>
        <p:spPr>
          <a:xfrm>
            <a:off x="6508678" y="2075930"/>
            <a:ext cx="4832541" cy="3093743"/>
          </a:xfrm>
          <a:prstGeom prst="rect">
            <a:avLst/>
          </a:prstGeom>
        </p:spPr>
      </p:pic>
      <p:pic>
        <p:nvPicPr>
          <p:cNvPr id="12" name="Picture 11">
            <a:extLst>
              <a:ext uri="{FF2B5EF4-FFF2-40B4-BE49-F238E27FC236}">
                <a16:creationId xmlns:a16="http://schemas.microsoft.com/office/drawing/2014/main" id="{986AC5F6-3923-A54A-A18F-9F93E6A4149E}"/>
              </a:ext>
            </a:extLst>
          </p:cNvPr>
          <p:cNvPicPr>
            <a:picLocks noChangeAspect="1"/>
          </p:cNvPicPr>
          <p:nvPr/>
        </p:nvPicPr>
        <p:blipFill>
          <a:blip r:embed="rId3"/>
          <a:stretch>
            <a:fillRect/>
          </a:stretch>
        </p:blipFill>
        <p:spPr>
          <a:xfrm>
            <a:off x="2715416" y="1714819"/>
            <a:ext cx="1747253" cy="1081632"/>
          </a:xfrm>
          <a:prstGeom prst="rect">
            <a:avLst/>
          </a:prstGeom>
        </p:spPr>
      </p:pic>
    </p:spTree>
    <p:extLst>
      <p:ext uri="{BB962C8B-B14F-4D97-AF65-F5344CB8AC3E}">
        <p14:creationId xmlns:p14="http://schemas.microsoft.com/office/powerpoint/2010/main" val="2629655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2A6A-99AB-4262-8A7A-59502C46193B}"/>
              </a:ext>
            </a:extLst>
          </p:cNvPr>
          <p:cNvSpPr>
            <a:spLocks noGrp="1"/>
          </p:cNvSpPr>
          <p:nvPr>
            <p:ph type="title"/>
          </p:nvPr>
        </p:nvSpPr>
        <p:spPr>
          <a:xfrm>
            <a:off x="0" y="0"/>
            <a:ext cx="12192000" cy="1431758"/>
          </a:xfrm>
        </p:spPr>
        <p:txBody>
          <a:bodyPr>
            <a:normAutofit/>
          </a:bodyPr>
          <a:lstStyle/>
          <a:p>
            <a:pPr algn="ctr"/>
            <a:r>
              <a:rPr lang="zh-CN" altLang="en-US" sz="4000">
                <a:latin typeface="Arial"/>
                <a:ea typeface="微軟正黑體"/>
                <a:cs typeface="Arial"/>
              </a:rPr>
              <a:t>相容多款</a:t>
            </a:r>
            <a:r>
              <a:rPr lang="en-US" altLang="zh-CN" sz="4000">
                <a:latin typeface="Arial"/>
                <a:ea typeface="微軟正黑體"/>
                <a:cs typeface="Arial"/>
              </a:rPr>
              <a:t> </a:t>
            </a:r>
            <a:r>
              <a:rPr lang="en-US" altLang="zh-TW" sz="4000">
                <a:latin typeface="Arial"/>
                <a:ea typeface="微軟正黑體"/>
                <a:cs typeface="Arial"/>
              </a:rPr>
              <a:t>FC</a:t>
            </a:r>
            <a:r>
              <a:rPr lang="zh-TW" altLang="en-US" sz="4000">
                <a:latin typeface="Arial"/>
                <a:ea typeface="微軟正黑體"/>
                <a:cs typeface="Arial"/>
              </a:rPr>
              <a:t> 介面卡，支援 </a:t>
            </a:r>
            <a:r>
              <a:rPr lang="en-US" altLang="zh-TW" sz="4000">
                <a:latin typeface="Arial"/>
                <a:ea typeface="微軟正黑體"/>
                <a:cs typeface="Arial"/>
              </a:rPr>
              <a:t>4G/8G/16G/32G</a:t>
            </a:r>
            <a:r>
              <a:rPr lang="zh-TW" altLang="en-US" sz="4000">
                <a:latin typeface="Arial"/>
                <a:ea typeface="微軟正黑體"/>
                <a:cs typeface="Arial"/>
              </a:rPr>
              <a:t> </a:t>
            </a:r>
          </a:p>
        </p:txBody>
      </p:sp>
      <p:sp>
        <p:nvSpPr>
          <p:cNvPr id="6" name="Rectangle 5">
            <a:extLst>
              <a:ext uri="{FF2B5EF4-FFF2-40B4-BE49-F238E27FC236}">
                <a16:creationId xmlns:a16="http://schemas.microsoft.com/office/drawing/2014/main" id="{575793CE-F5F6-8E4B-9144-E2C524DA3C66}"/>
              </a:ext>
            </a:extLst>
          </p:cNvPr>
          <p:cNvSpPr/>
          <p:nvPr/>
        </p:nvSpPr>
        <p:spPr>
          <a:xfrm>
            <a:off x="661115" y="3617955"/>
            <a:ext cx="3238387" cy="307777"/>
          </a:xfrm>
          <a:prstGeom prst="rect">
            <a:avLst/>
          </a:prstGeom>
        </p:spPr>
        <p:txBody>
          <a:bodyPr wrap="none" anchor="t">
            <a:spAutoFit/>
          </a:bodyPr>
          <a:lstStyle/>
          <a:p>
            <a:r>
              <a:rPr lang="zh-CN"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相容性列表</a:t>
            </a:r>
            <a:r>
              <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sz="1400" b="1" err="1">
                <a:solidFill>
                  <a:schemeClr val="bg1"/>
                </a:solidFill>
                <a:latin typeface="Arial" panose="020B0604020202020204" pitchFamily="34" charset="0"/>
                <a:ea typeface="微軟正黑體" panose="020B0604030504040204" pitchFamily="34" charset="-120"/>
                <a:cs typeface="Arial" panose="020B0604020202020204" pitchFamily="34" charset="0"/>
              </a:rPr>
              <a:t>qnap.com</a:t>
            </a:r>
            <a:r>
              <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/compatibility/</a:t>
            </a:r>
          </a:p>
        </p:txBody>
      </p:sp>
      <p:graphicFrame>
        <p:nvGraphicFramePr>
          <p:cNvPr id="7" name="Table 6">
            <a:extLst>
              <a:ext uri="{FF2B5EF4-FFF2-40B4-BE49-F238E27FC236}">
                <a16:creationId xmlns:a16="http://schemas.microsoft.com/office/drawing/2014/main" id="{B0E96693-B861-E14B-88AD-0DF089797F27}"/>
              </a:ext>
            </a:extLst>
          </p:cNvPr>
          <p:cNvGraphicFramePr>
            <a:graphicFrameLocks noGrp="1"/>
          </p:cNvGraphicFramePr>
          <p:nvPr>
            <p:extLst>
              <p:ext uri="{D42A27DB-BD31-4B8C-83A1-F6EECF244321}">
                <p14:modId xmlns:p14="http://schemas.microsoft.com/office/powerpoint/2010/main" val="885974253"/>
              </p:ext>
            </p:extLst>
          </p:nvPr>
        </p:nvGraphicFramePr>
        <p:xfrm>
          <a:off x="758542" y="1244531"/>
          <a:ext cx="10566281" cy="2291381"/>
        </p:xfrm>
        <a:graphic>
          <a:graphicData uri="http://schemas.openxmlformats.org/drawingml/2006/table">
            <a:tbl>
              <a:tblPr firstRow="1" bandRow="1">
                <a:tableStyleId>{5C22544A-7EE6-4342-B048-85BDC9FD1C3A}</a:tableStyleId>
              </a:tblPr>
              <a:tblGrid>
                <a:gridCol w="2615723">
                  <a:extLst>
                    <a:ext uri="{9D8B030D-6E8A-4147-A177-3AD203B41FA5}">
                      <a16:colId xmlns:a16="http://schemas.microsoft.com/office/drawing/2014/main" val="45189333"/>
                    </a:ext>
                  </a:extLst>
                </a:gridCol>
                <a:gridCol w="1622738">
                  <a:extLst>
                    <a:ext uri="{9D8B030D-6E8A-4147-A177-3AD203B41FA5}">
                      <a16:colId xmlns:a16="http://schemas.microsoft.com/office/drawing/2014/main" val="2128382777"/>
                    </a:ext>
                  </a:extLst>
                </a:gridCol>
                <a:gridCol w="1687132">
                  <a:extLst>
                    <a:ext uri="{9D8B030D-6E8A-4147-A177-3AD203B41FA5}">
                      <a16:colId xmlns:a16="http://schemas.microsoft.com/office/drawing/2014/main" val="2197032117"/>
                    </a:ext>
                  </a:extLst>
                </a:gridCol>
                <a:gridCol w="1716086">
                  <a:extLst>
                    <a:ext uri="{9D8B030D-6E8A-4147-A177-3AD203B41FA5}">
                      <a16:colId xmlns:a16="http://schemas.microsoft.com/office/drawing/2014/main" val="3357610698"/>
                    </a:ext>
                  </a:extLst>
                </a:gridCol>
                <a:gridCol w="1214232">
                  <a:extLst>
                    <a:ext uri="{9D8B030D-6E8A-4147-A177-3AD203B41FA5}">
                      <a16:colId xmlns:a16="http://schemas.microsoft.com/office/drawing/2014/main" val="1230032787"/>
                    </a:ext>
                  </a:extLst>
                </a:gridCol>
                <a:gridCol w="1710370">
                  <a:extLst>
                    <a:ext uri="{9D8B030D-6E8A-4147-A177-3AD203B41FA5}">
                      <a16:colId xmlns:a16="http://schemas.microsoft.com/office/drawing/2014/main" val="2750965203"/>
                    </a:ext>
                  </a:extLst>
                </a:gridCol>
              </a:tblGrid>
              <a:tr h="596591">
                <a:tc>
                  <a:txBody>
                    <a:bodyPr/>
                    <a:lstStyle/>
                    <a:p>
                      <a:pPr algn="ctr"/>
                      <a:r>
                        <a:rPr lang="en-US" altLang="zh-CN" sz="2800">
                          <a:latin typeface="Arial" panose="020B0604020202020204" pitchFamily="34" charset="0"/>
                          <a:ea typeface="微軟正黑體" panose="020B0604030504040204" pitchFamily="34" charset="-120"/>
                          <a:cs typeface="Arial" panose="020B0604020202020204" pitchFamily="34" charset="0"/>
                        </a:rPr>
                        <a:t>ATTO FC </a:t>
                      </a:r>
                      <a:r>
                        <a:rPr lang="zh-TW" altLang="en-US" sz="2800">
                          <a:latin typeface="Arial" panose="020B0604020202020204" pitchFamily="34" charset="0"/>
                          <a:ea typeface="微軟正黑體" panose="020B0604030504040204" pitchFamily="34" charset="-120"/>
                          <a:cs typeface="Arial" panose="020B0604020202020204" pitchFamily="34" charset="0"/>
                        </a:rPr>
                        <a:t>卡</a:t>
                      </a:r>
                      <a:endParaRPr lang="en-US" sz="2800">
                        <a:latin typeface="Arial" panose="020B0604020202020204" pitchFamily="34" charset="0"/>
                        <a:ea typeface="微軟正黑體" panose="020B0604030504040204" pitchFamily="34" charset="-120"/>
                        <a:cs typeface="Arial" panose="020B0604020202020204" pitchFamily="34" charset="0"/>
                      </a:endParaRPr>
                    </a:p>
                  </a:txBody>
                  <a:tcPr>
                    <a:lnL w="28575" cap="flat" cmpd="sng" algn="ctr">
                      <a:solidFill>
                        <a:srgbClr val="002060"/>
                      </a:solidFill>
                      <a:prstDash val="solid"/>
                      <a:round/>
                      <a:headEnd type="none" w="med" len="med"/>
                      <a:tailEnd type="none" w="med" len="med"/>
                    </a:lnL>
                    <a:lnT w="28575" cap="flat" cmpd="sng" algn="ctr">
                      <a:solidFill>
                        <a:srgbClr val="002060"/>
                      </a:solidFill>
                      <a:prstDash val="solid"/>
                      <a:round/>
                      <a:headEnd type="none" w="med" len="med"/>
                      <a:tailEnd type="none" w="med" len="med"/>
                    </a:lnT>
                    <a:solidFill>
                      <a:srgbClr val="002060"/>
                    </a:solidFill>
                  </a:tcPr>
                </a:tc>
                <a:tc>
                  <a:txBody>
                    <a:bodyPr/>
                    <a:lstStyle/>
                    <a:p>
                      <a:pPr algn="ctr"/>
                      <a:r>
                        <a:rPr lang="zh-CN" altLang="en-US" sz="2800">
                          <a:latin typeface="Arial" panose="020B0604020202020204" pitchFamily="34" charset="0"/>
                          <a:ea typeface="微軟正黑體" panose="020B0604030504040204" pitchFamily="34" charset="-120"/>
                          <a:cs typeface="Arial" panose="020B0604020202020204" pitchFamily="34" charset="0"/>
                        </a:rPr>
                        <a:t>介面</a:t>
                      </a:r>
                      <a:endParaRPr lang="en-US" sz="2800">
                        <a:latin typeface="Arial" panose="020B0604020202020204" pitchFamily="34" charset="0"/>
                        <a:ea typeface="微軟正黑體" panose="020B0604030504040204" pitchFamily="34" charset="-120"/>
                        <a:cs typeface="Arial" panose="020B0604020202020204" pitchFamily="34" charset="0"/>
                      </a:endParaRPr>
                    </a:p>
                  </a:txBody>
                  <a:tcPr>
                    <a:lnT w="28575" cap="flat" cmpd="sng" algn="ctr">
                      <a:solidFill>
                        <a:srgbClr val="002060"/>
                      </a:solidFill>
                      <a:prstDash val="solid"/>
                      <a:round/>
                      <a:headEnd type="none" w="med" len="med"/>
                      <a:tailEnd type="none" w="med" len="med"/>
                    </a:lnT>
                    <a:solidFill>
                      <a:srgbClr val="002060"/>
                    </a:solidFill>
                  </a:tcPr>
                </a:tc>
                <a:tc>
                  <a:txBody>
                    <a:bodyPr/>
                    <a:lstStyle/>
                    <a:p>
                      <a:pPr algn="ctr"/>
                      <a:r>
                        <a:rPr lang="zh-CN" altLang="en-US" sz="2800">
                          <a:latin typeface="Arial" panose="020B0604020202020204" pitchFamily="34" charset="0"/>
                          <a:ea typeface="微軟正黑體" panose="020B0604030504040204" pitchFamily="34" charset="-120"/>
                          <a:cs typeface="Arial" panose="020B0604020202020204" pitchFamily="34" charset="0"/>
                        </a:rPr>
                        <a:t>支援速度</a:t>
                      </a:r>
                      <a:endParaRPr lang="en-US" sz="2800">
                        <a:latin typeface="Arial" panose="020B0604020202020204" pitchFamily="34" charset="0"/>
                        <a:ea typeface="微軟正黑體" panose="020B0604030504040204" pitchFamily="34" charset="-120"/>
                        <a:cs typeface="Arial" panose="020B0604020202020204" pitchFamily="34" charset="0"/>
                      </a:endParaRPr>
                    </a:p>
                  </a:txBody>
                  <a:tcPr>
                    <a:lnT w="28575" cap="flat" cmpd="sng" algn="ctr">
                      <a:solidFill>
                        <a:srgbClr val="002060"/>
                      </a:solidFill>
                      <a:prstDash val="solid"/>
                      <a:round/>
                      <a:headEnd type="none" w="med" len="med"/>
                      <a:tailEnd type="none" w="med" len="med"/>
                    </a:lnT>
                    <a:solidFill>
                      <a:srgbClr val="002060"/>
                    </a:solidFill>
                  </a:tcPr>
                </a:tc>
                <a:tc>
                  <a:txBody>
                    <a:bodyPr/>
                    <a:lstStyle/>
                    <a:p>
                      <a:pPr algn="ctr"/>
                      <a:r>
                        <a:rPr lang="zh-CN" altLang="en-US" sz="2800">
                          <a:latin typeface="Arial" panose="020B0604020202020204" pitchFamily="34" charset="0"/>
                          <a:ea typeface="微軟正黑體" panose="020B0604030504040204" pitchFamily="34" charset="-120"/>
                          <a:cs typeface="Arial" panose="020B0604020202020204" pitchFamily="34" charset="0"/>
                        </a:rPr>
                        <a:t>技術世代</a:t>
                      </a:r>
                      <a:endParaRPr lang="en-US" sz="2800">
                        <a:latin typeface="Arial" panose="020B0604020202020204" pitchFamily="34" charset="0"/>
                        <a:ea typeface="微軟正黑體" panose="020B0604030504040204" pitchFamily="34" charset="-120"/>
                        <a:cs typeface="Arial" panose="020B0604020202020204" pitchFamily="34" charset="0"/>
                      </a:endParaRPr>
                    </a:p>
                  </a:txBody>
                  <a:tcPr>
                    <a:lnT w="28575" cap="flat" cmpd="sng" algn="ctr">
                      <a:solidFill>
                        <a:srgbClr val="002060"/>
                      </a:solidFill>
                      <a:prstDash val="solid"/>
                      <a:round/>
                      <a:headEnd type="none" w="med" len="med"/>
                      <a:tailEnd type="none" w="med" len="med"/>
                    </a:lnT>
                    <a:solidFill>
                      <a:srgbClr val="002060"/>
                    </a:solidFill>
                  </a:tcPr>
                </a:tc>
                <a:tc>
                  <a:txBody>
                    <a:bodyPr/>
                    <a:lstStyle/>
                    <a:p>
                      <a:pPr algn="ctr"/>
                      <a:r>
                        <a:rPr lang="en-US" sz="2800">
                          <a:latin typeface="Arial" panose="020B0604020202020204" pitchFamily="34" charset="0"/>
                          <a:ea typeface="微軟正黑體" panose="020B0604030504040204" pitchFamily="34" charset="-120"/>
                          <a:cs typeface="Arial" panose="020B0604020202020204" pitchFamily="34" charset="0"/>
                        </a:rPr>
                        <a:t>PCIe</a:t>
                      </a:r>
                    </a:p>
                  </a:txBody>
                  <a:tcPr>
                    <a:lnT w="28575" cap="flat" cmpd="sng" algn="ctr">
                      <a:solidFill>
                        <a:srgbClr val="002060"/>
                      </a:solidFill>
                      <a:prstDash val="solid"/>
                      <a:round/>
                      <a:headEnd type="none" w="med" len="med"/>
                      <a:tailEnd type="none" w="med" len="med"/>
                    </a:lnT>
                    <a:solidFill>
                      <a:srgbClr val="002060"/>
                    </a:solidFill>
                  </a:tcPr>
                </a:tc>
                <a:tc>
                  <a:txBody>
                    <a:bodyPr/>
                    <a:lstStyle/>
                    <a:p>
                      <a:pPr algn="ctr"/>
                      <a:r>
                        <a:rPr lang="zh-CN" altLang="en-US" sz="2800">
                          <a:latin typeface="Arial" panose="020B0604020202020204" pitchFamily="34" charset="0"/>
                          <a:ea typeface="微軟正黑體" panose="020B0604030504040204" pitchFamily="34" charset="-120"/>
                          <a:cs typeface="Arial" panose="020B0604020202020204" pitchFamily="34" charset="0"/>
                        </a:rPr>
                        <a:t>高度規格</a:t>
                      </a:r>
                      <a:endParaRPr lang="en-US" sz="2800">
                        <a:latin typeface="Arial" panose="020B0604020202020204" pitchFamily="34" charset="0"/>
                        <a:ea typeface="微軟正黑體" panose="020B0604030504040204" pitchFamily="34" charset="-120"/>
                        <a:cs typeface="Arial" panose="020B0604020202020204" pitchFamily="34" charset="0"/>
                      </a:endParaRPr>
                    </a:p>
                  </a:txBody>
                  <a:tcPr>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solidFill>
                      <a:srgbClr val="002060"/>
                    </a:solidFill>
                  </a:tcPr>
                </a:tc>
                <a:extLst>
                  <a:ext uri="{0D108BD9-81ED-4DB2-BD59-A6C34878D82A}">
                    <a16:rowId xmlns:a16="http://schemas.microsoft.com/office/drawing/2014/main" val="1678581835"/>
                  </a:ext>
                </a:extLst>
              </a:tr>
              <a:tr h="397325">
                <a:tc>
                  <a:txBody>
                    <a:bodyPr/>
                    <a:lstStyle/>
                    <a:p>
                      <a:pPr algn="ctr"/>
                      <a:r>
                        <a:rPr lang="en-US" sz="2000" b="1">
                          <a:latin typeface="Arial" panose="020B0604020202020204" pitchFamily="34" charset="0"/>
                          <a:ea typeface="微軟正黑體" panose="020B0604030504040204" pitchFamily="34" charset="-120"/>
                          <a:cs typeface="Arial" panose="020B0604020202020204" pitchFamily="34" charset="0"/>
                        </a:rPr>
                        <a:t>CTFC-322E</a:t>
                      </a:r>
                    </a:p>
                  </a:txBody>
                  <a:tcP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rgbClr val="FFFF00"/>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2 X 32GFC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32G/16G/8G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Gen 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3.0 x8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Low profile</a:t>
                      </a:r>
                    </a:p>
                  </a:txBody>
                  <a:tcP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473679919"/>
                  </a:ext>
                </a:extLst>
              </a:tr>
              <a:tr h="338840">
                <a:tc>
                  <a:txBody>
                    <a:bodyPr/>
                    <a:lstStyle/>
                    <a:p>
                      <a:pPr algn="ctr"/>
                      <a:r>
                        <a:rPr lang="en-US" sz="2000" b="1">
                          <a:latin typeface="Arial" panose="020B0604020202020204" pitchFamily="34" charset="0"/>
                          <a:ea typeface="微軟正黑體" panose="020B0604030504040204" pitchFamily="34" charset="-120"/>
                          <a:cs typeface="Arial" panose="020B0604020202020204" pitchFamily="34" charset="0"/>
                        </a:rPr>
                        <a:t>CTFC-321E</a:t>
                      </a:r>
                    </a:p>
                  </a:txBody>
                  <a:tcP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1 X 32GFC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ea typeface="微軟正黑體" panose="020B0604030504040204" pitchFamily="34" charset="-120"/>
                          <a:cs typeface="Arial" panose="020B0604020202020204" pitchFamily="34" charset="0"/>
                        </a:rPr>
                        <a:t>32G/16G/8G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ea typeface="微軟正黑體" panose="020B0604030504040204" pitchFamily="34" charset="-120"/>
                          <a:cs typeface="Arial" panose="020B0604020202020204" pitchFamily="34" charset="0"/>
                        </a:rPr>
                        <a:t>Gen 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3.0 x8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Low profile</a:t>
                      </a:r>
                    </a:p>
                  </a:txBody>
                  <a:tcP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46652198"/>
                  </a:ext>
                </a:extLst>
              </a:tr>
              <a:tr h="338840">
                <a:tc>
                  <a:txBody>
                    <a:bodyPr/>
                    <a:lstStyle/>
                    <a:p>
                      <a:pPr algn="ctr"/>
                      <a:r>
                        <a:rPr lang="en-US" sz="2000" b="1">
                          <a:latin typeface="Arial" panose="020B0604020202020204" pitchFamily="34" charset="0"/>
                          <a:ea typeface="微軟正黑體" panose="020B0604030504040204" pitchFamily="34" charset="-120"/>
                          <a:cs typeface="Arial" panose="020B0604020202020204" pitchFamily="34" charset="0"/>
                        </a:rPr>
                        <a:t>CTFC-162P</a:t>
                      </a:r>
                    </a:p>
                  </a:txBody>
                  <a:tcP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2 X 16GFC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ea typeface="微軟正黑體" panose="020B0604030504040204" pitchFamily="34" charset="-120"/>
                          <a:cs typeface="Arial" panose="020B0604020202020204" pitchFamily="34" charset="0"/>
                        </a:rPr>
                        <a:t>16G/8G/4G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Gen 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3.0 x8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Low profile</a:t>
                      </a:r>
                    </a:p>
                  </a:txBody>
                  <a:tcP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443153796"/>
                  </a:ext>
                </a:extLst>
              </a:tr>
              <a:tr h="504985">
                <a:tc>
                  <a:txBody>
                    <a:bodyPr/>
                    <a:lstStyle/>
                    <a:p>
                      <a:pPr algn="ctr"/>
                      <a:r>
                        <a:rPr lang="en-US" sz="2000" b="1">
                          <a:latin typeface="Arial" panose="020B0604020202020204" pitchFamily="34" charset="0"/>
                          <a:ea typeface="微軟正黑體" panose="020B0604030504040204" pitchFamily="34" charset="-120"/>
                          <a:cs typeface="Arial" panose="020B0604020202020204" pitchFamily="34" charset="0"/>
                        </a:rPr>
                        <a:t>CTFC-161P</a:t>
                      </a:r>
                    </a:p>
                  </a:txBody>
                  <a:tcP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1 X 16GFC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ea typeface="微軟正黑體" panose="020B0604030504040204" pitchFamily="34" charset="-120"/>
                          <a:cs typeface="Arial" panose="020B0604020202020204" pitchFamily="34" charset="0"/>
                        </a:rPr>
                        <a:t>16G/8G/4G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Gen 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3.0 x8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Low profile</a:t>
                      </a:r>
                    </a:p>
                  </a:txBody>
                  <a:tcP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9216947"/>
                  </a:ext>
                </a:extLst>
              </a:tr>
            </a:tbl>
          </a:graphicData>
        </a:graphic>
      </p:graphicFrame>
      <p:pic>
        <p:nvPicPr>
          <p:cNvPr id="5" name="Picture 4">
            <a:extLst>
              <a:ext uri="{FF2B5EF4-FFF2-40B4-BE49-F238E27FC236}">
                <a16:creationId xmlns:a16="http://schemas.microsoft.com/office/drawing/2014/main" id="{F32B96C8-7331-7C40-A1B6-CA4DAA6CA1BD}"/>
              </a:ext>
            </a:extLst>
          </p:cNvPr>
          <p:cNvPicPr>
            <a:picLocks noChangeAspect="1"/>
          </p:cNvPicPr>
          <p:nvPr/>
        </p:nvPicPr>
        <p:blipFill>
          <a:blip r:embed="rId2"/>
          <a:stretch>
            <a:fillRect/>
          </a:stretch>
        </p:blipFill>
        <p:spPr>
          <a:xfrm>
            <a:off x="841077" y="4215925"/>
            <a:ext cx="2257572" cy="1397544"/>
          </a:xfrm>
          <a:prstGeom prst="rect">
            <a:avLst/>
          </a:prstGeom>
        </p:spPr>
      </p:pic>
      <p:pic>
        <p:nvPicPr>
          <p:cNvPr id="8" name="Picture 7">
            <a:extLst>
              <a:ext uri="{FF2B5EF4-FFF2-40B4-BE49-F238E27FC236}">
                <a16:creationId xmlns:a16="http://schemas.microsoft.com/office/drawing/2014/main" id="{00097A52-71B5-534C-9548-566C19D134A2}"/>
              </a:ext>
            </a:extLst>
          </p:cNvPr>
          <p:cNvPicPr>
            <a:picLocks noChangeAspect="1"/>
          </p:cNvPicPr>
          <p:nvPr/>
        </p:nvPicPr>
        <p:blipFill>
          <a:blip r:embed="rId3"/>
          <a:stretch>
            <a:fillRect/>
          </a:stretch>
        </p:blipFill>
        <p:spPr>
          <a:xfrm>
            <a:off x="3696236" y="3997878"/>
            <a:ext cx="2854817" cy="1593939"/>
          </a:xfrm>
          <a:prstGeom prst="rect">
            <a:avLst/>
          </a:prstGeom>
        </p:spPr>
      </p:pic>
      <p:pic>
        <p:nvPicPr>
          <p:cNvPr id="10" name="Picture 9">
            <a:extLst>
              <a:ext uri="{FF2B5EF4-FFF2-40B4-BE49-F238E27FC236}">
                <a16:creationId xmlns:a16="http://schemas.microsoft.com/office/drawing/2014/main" id="{09A66E91-75F4-F848-B367-6144D7217D79}"/>
              </a:ext>
            </a:extLst>
          </p:cNvPr>
          <p:cNvPicPr>
            <a:picLocks noChangeAspect="1"/>
          </p:cNvPicPr>
          <p:nvPr/>
        </p:nvPicPr>
        <p:blipFill>
          <a:blip r:embed="rId4"/>
          <a:stretch>
            <a:fillRect/>
          </a:stretch>
        </p:blipFill>
        <p:spPr>
          <a:xfrm>
            <a:off x="6551053" y="4018552"/>
            <a:ext cx="2799624" cy="1792290"/>
          </a:xfrm>
          <a:prstGeom prst="rect">
            <a:avLst/>
          </a:prstGeom>
        </p:spPr>
      </p:pic>
    </p:spTree>
    <p:extLst>
      <p:ext uri="{BB962C8B-B14F-4D97-AF65-F5344CB8AC3E}">
        <p14:creationId xmlns:p14="http://schemas.microsoft.com/office/powerpoint/2010/main" val="3944671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774"/>
            <a:ext cx="12196346" cy="6553200"/>
          </a:xfrm>
          <a:prstGeom prst="rect">
            <a:avLst/>
          </a:prstGeom>
        </p:spPr>
      </p:pic>
    </p:spTree>
    <p:extLst>
      <p:ext uri="{BB962C8B-B14F-4D97-AF65-F5344CB8AC3E}">
        <p14:creationId xmlns:p14="http://schemas.microsoft.com/office/powerpoint/2010/main" val="1664410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0481" y="185383"/>
            <a:ext cx="5969260" cy="874128"/>
          </a:xfrm>
        </p:spPr>
        <p:txBody>
          <a:bodyPr/>
          <a:lstStyle/>
          <a:p>
            <a:r>
              <a:rPr lang="en-US">
                <a:latin typeface="Arial" panose="020B0604020202020204" pitchFamily="34" charset="0"/>
                <a:ea typeface="ＭＳ Ｐゴシック" pitchFamily="34" charset="-128"/>
                <a:cs typeface="Arial" panose="020B0604020202020204" pitchFamily="34" charset="0"/>
              </a:rPr>
              <a:t>Corporate Overview</a:t>
            </a:r>
            <a:endParaRPr lang="en-US">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463063" y="1650662"/>
            <a:ext cx="7016261" cy="4113929"/>
          </a:xfrm>
        </p:spPr>
        <p:txBody>
          <a:bodyPr>
            <a:noAutofit/>
          </a:bodyPr>
          <a:lstStyle/>
          <a:p>
            <a:pPr>
              <a:spcBef>
                <a:spcPts val="1200"/>
              </a:spcBef>
              <a:defRPr/>
            </a:pPr>
            <a:r>
              <a:rPr lang="en-US" sz="2000">
                <a:latin typeface="Arial" panose="020B0604020202020204" pitchFamily="34" charset="0"/>
                <a:ea typeface="ＭＳ Ｐゴシック" panose="020B0600070205080204" pitchFamily="34" charset="-128"/>
                <a:cs typeface="Arial" panose="020B0604020202020204" pitchFamily="34" charset="0"/>
              </a:rPr>
              <a:t>Established in 1988 – Upstate NY Headquarters</a:t>
            </a:r>
            <a:endParaRPr lang="en-US" sz="2000" b="1">
              <a:latin typeface="Arial" panose="020B0604020202020204" pitchFamily="34" charset="0"/>
              <a:ea typeface="ＭＳ Ｐゴシック" panose="020B0600070205080204" pitchFamily="34" charset="-128"/>
              <a:cs typeface="Arial" panose="020B0604020202020204" pitchFamily="34" charset="0"/>
            </a:endParaRPr>
          </a:p>
          <a:p>
            <a:pPr>
              <a:spcBef>
                <a:spcPts val="1200"/>
              </a:spcBef>
              <a:defRPr/>
            </a:pPr>
            <a:r>
              <a:rPr lang="en-US" sz="2000">
                <a:latin typeface="Arial" panose="020B0604020202020204" pitchFamily="34" charset="0"/>
                <a:ea typeface="ＭＳ Ｐゴシック" panose="020B0600070205080204" pitchFamily="34" charset="-128"/>
                <a:cs typeface="Arial" panose="020B0604020202020204" pitchFamily="34" charset="0"/>
              </a:rPr>
              <a:t>Experienced engineering leadership</a:t>
            </a:r>
          </a:p>
          <a:p>
            <a:pPr>
              <a:spcBef>
                <a:spcPts val="1200"/>
              </a:spcBef>
              <a:defRPr/>
            </a:pPr>
            <a:r>
              <a:rPr lang="en-US" sz="2000">
                <a:latin typeface="Arial" panose="020B0604020202020204" pitchFamily="34" charset="0"/>
                <a:ea typeface="ＭＳ Ｐゴシック" panose="020B0600070205080204" pitchFamily="34" charset="-128"/>
                <a:cs typeface="Arial" panose="020B0604020202020204" pitchFamily="34" charset="0"/>
              </a:rPr>
              <a:t>Scalable manufacturing capacity </a:t>
            </a:r>
          </a:p>
          <a:p>
            <a:pPr>
              <a:spcBef>
                <a:spcPts val="1200"/>
              </a:spcBef>
              <a:defRPr/>
            </a:pPr>
            <a:r>
              <a:rPr lang="en-US" sz="2000">
                <a:latin typeface="Arial" panose="020B0604020202020204" pitchFamily="34" charset="0"/>
                <a:ea typeface="ＭＳ Ｐゴシック" panose="020B0600070205080204" pitchFamily="34" charset="-128"/>
                <a:cs typeface="Arial" panose="020B0604020202020204" pitchFamily="34" charset="0"/>
              </a:rPr>
              <a:t>Products – host bus adapters, NICs, storage controllers, bridging appliances and software</a:t>
            </a:r>
          </a:p>
          <a:p>
            <a:pPr>
              <a:spcBef>
                <a:spcPts val="1200"/>
              </a:spcBef>
              <a:defRPr/>
            </a:pPr>
            <a:r>
              <a:rPr lang="en-US" sz="2000">
                <a:latin typeface="Arial" panose="020B0604020202020204" pitchFamily="34" charset="0"/>
                <a:ea typeface="ＭＳ Ｐゴシック" panose="020B0600070205080204" pitchFamily="34" charset="-128"/>
                <a:cs typeface="Arial" panose="020B0604020202020204" pitchFamily="34" charset="0"/>
              </a:rPr>
              <a:t>Interconnect expertise – </a:t>
            </a:r>
            <a:r>
              <a:rPr lang="en-US" sz="2000" err="1">
                <a:latin typeface="Arial" panose="020B0604020202020204" pitchFamily="34" charset="0"/>
                <a:ea typeface="ＭＳ Ｐゴシック" panose="020B0600070205080204" pitchFamily="34" charset="-128"/>
                <a:cs typeface="Arial" panose="020B0604020202020204" pitchFamily="34" charset="0"/>
              </a:rPr>
              <a:t>Fibre</a:t>
            </a:r>
            <a:r>
              <a:rPr lang="en-US" sz="2000">
                <a:latin typeface="Arial" panose="020B0604020202020204" pitchFamily="34" charset="0"/>
                <a:ea typeface="ＭＳ Ｐゴシック" panose="020B0600070205080204" pitchFamily="34" charset="-128"/>
                <a:cs typeface="Arial" panose="020B0604020202020204" pitchFamily="34" charset="0"/>
              </a:rPr>
              <a:t> Channel, SAS, Ethernet, SATA, iSCSI, Thunderbolt, </a:t>
            </a:r>
            <a:r>
              <a:rPr lang="en-US" sz="2000" err="1">
                <a:latin typeface="Arial" panose="020B0604020202020204" pitchFamily="34" charset="0"/>
                <a:ea typeface="ＭＳ Ｐゴシック" panose="020B0600070205080204" pitchFamily="34" charset="-128"/>
                <a:cs typeface="Arial" panose="020B0604020202020204" pitchFamily="34" charset="0"/>
              </a:rPr>
              <a:t>NVMe</a:t>
            </a:r>
            <a:endParaRPr lang="en-US" sz="2000">
              <a:latin typeface="Arial" panose="020B0604020202020204" pitchFamily="34" charset="0"/>
              <a:ea typeface="ＭＳ Ｐゴシック" panose="020B0600070205080204" pitchFamily="34" charset="-128"/>
              <a:cs typeface="Arial" panose="020B0604020202020204" pitchFamily="34" charset="0"/>
            </a:endParaRPr>
          </a:p>
          <a:p>
            <a:pPr>
              <a:spcBef>
                <a:spcPts val="1200"/>
              </a:spcBef>
              <a:defRPr/>
            </a:pPr>
            <a:r>
              <a:rPr lang="en-US" sz="2000">
                <a:latin typeface="Arial" panose="020B0604020202020204" pitchFamily="34" charset="0"/>
                <a:ea typeface="ＭＳ Ｐゴシック" panose="020B0600070205080204" pitchFamily="34" charset="-128"/>
                <a:cs typeface="Arial" panose="020B0604020202020204" pitchFamily="34" charset="0"/>
              </a:rPr>
              <a:t>Customers – Original Equipment Manufacturers </a:t>
            </a:r>
            <a:br>
              <a:rPr lang="en-US" sz="2000">
                <a:latin typeface="Arial" panose="020B0604020202020204" pitchFamily="34" charset="0"/>
                <a:ea typeface="ＭＳ Ｐゴシック" panose="020B0600070205080204" pitchFamily="34" charset="-128"/>
                <a:cs typeface="Arial" panose="020B0604020202020204" pitchFamily="34" charset="0"/>
              </a:rPr>
            </a:br>
            <a:r>
              <a:rPr lang="en-US" sz="2000">
                <a:latin typeface="Arial" panose="020B0604020202020204" pitchFamily="34" charset="0"/>
                <a:ea typeface="ＭＳ Ｐゴシック" panose="020B0600070205080204" pitchFamily="34" charset="-128"/>
                <a:cs typeface="Arial" panose="020B0604020202020204" pitchFamily="34" charset="0"/>
              </a:rPr>
              <a:t>through End Users (supported with a robust channel)</a:t>
            </a:r>
          </a:p>
          <a:p>
            <a:pPr>
              <a:spcBef>
                <a:spcPts val="1200"/>
              </a:spcBef>
              <a:defRPr/>
            </a:pPr>
            <a:r>
              <a:rPr lang="en-US" sz="2000">
                <a:latin typeface="Arial" panose="020B0604020202020204" pitchFamily="34" charset="0"/>
                <a:ea typeface="ＭＳ Ｐゴシック" panose="020B0600070205080204" pitchFamily="34" charset="-128"/>
                <a:cs typeface="Arial" panose="020B0604020202020204" pitchFamily="34" charset="0"/>
              </a:rPr>
              <a:t>Worldwide distribution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9" t="16471" r="45465" b="16471"/>
          <a:stretch/>
        </p:blipFill>
        <p:spPr>
          <a:xfrm>
            <a:off x="7678394" y="1616766"/>
            <a:ext cx="4513606" cy="4181723"/>
          </a:xfrm>
          <a:prstGeom prst="rect">
            <a:avLst/>
          </a:prstGeom>
        </p:spPr>
      </p:pic>
      <p:sp>
        <p:nvSpPr>
          <p:cNvPr id="6" name="TextBox 5"/>
          <p:cNvSpPr txBox="1"/>
          <p:nvPr/>
        </p:nvSpPr>
        <p:spPr>
          <a:xfrm>
            <a:off x="224691" y="6282084"/>
            <a:ext cx="384909" cy="338554"/>
          </a:xfrm>
          <a:prstGeom prst="rect">
            <a:avLst/>
          </a:prstGeom>
          <a:noFill/>
        </p:spPr>
        <p:txBody>
          <a:bodyPr wrap="square" rtlCol="0">
            <a:spAutoFit/>
          </a:bodyPr>
          <a:lstStyle/>
          <a:p>
            <a:pPr algn="ctr"/>
            <a:r>
              <a:rPr lang="en-US" sz="1600" i="1">
                <a:solidFill>
                  <a:schemeClr val="bg1">
                    <a:lumMod val="50000"/>
                  </a:schemeClr>
                </a:solidFill>
                <a:latin typeface="Arial" panose="020B0604020202020204" pitchFamily="34" charset="0"/>
                <a:cs typeface="Arial" panose="020B0604020202020204" pitchFamily="34" charset="0"/>
              </a:rPr>
              <a:t>2</a:t>
            </a:r>
          </a:p>
        </p:txBody>
      </p:sp>
      <p:pic>
        <p:nvPicPr>
          <p:cNvPr id="7" name="Picture 6">
            <a:extLst>
              <a:ext uri="{FF2B5EF4-FFF2-40B4-BE49-F238E27FC236}">
                <a16:creationId xmlns:a16="http://schemas.microsoft.com/office/drawing/2014/main" id="{BA7C5F5C-2A5E-374E-A5A7-E2A20C8007C1}"/>
              </a:ext>
            </a:extLst>
          </p:cNvPr>
          <p:cNvPicPr>
            <a:picLocks noChangeAspect="1"/>
          </p:cNvPicPr>
          <p:nvPr/>
        </p:nvPicPr>
        <p:blipFill>
          <a:blip r:embed="rId4"/>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682394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2392"/>
            <a:ext cx="8379854" cy="874128"/>
          </a:xfrm>
        </p:spPr>
        <p:txBody>
          <a:bodyPr/>
          <a:lstStyle/>
          <a:p>
            <a:r>
              <a:rPr lang="en-US">
                <a:latin typeface="Arial" panose="020B0604020202020204" pitchFamily="34" charset="0"/>
                <a:cs typeface="Arial" panose="020B0604020202020204" pitchFamily="34" charset="0"/>
              </a:rPr>
              <a:t>Customers and Partnerships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067" t="26945" r="5133" b="20449"/>
          <a:stretch/>
        </p:blipFill>
        <p:spPr>
          <a:xfrm>
            <a:off x="6615429" y="2451019"/>
            <a:ext cx="5304902" cy="2611803"/>
          </a:xfrm>
          <a:prstGeom prst="rect">
            <a:avLst/>
          </a:prstGeom>
        </p:spPr>
      </p:pic>
      <p:sp>
        <p:nvSpPr>
          <p:cNvPr id="5" name="TextBox 4"/>
          <p:cNvSpPr txBox="1"/>
          <p:nvPr/>
        </p:nvSpPr>
        <p:spPr>
          <a:xfrm>
            <a:off x="224691" y="6282084"/>
            <a:ext cx="384909" cy="338554"/>
          </a:xfrm>
          <a:prstGeom prst="rect">
            <a:avLst/>
          </a:prstGeom>
          <a:noFill/>
        </p:spPr>
        <p:txBody>
          <a:bodyPr wrap="square" rtlCol="0">
            <a:spAutoFit/>
          </a:bodyPr>
          <a:lstStyle/>
          <a:p>
            <a:pPr algn="ctr"/>
            <a:r>
              <a:rPr lang="en-US" sz="1600" i="1">
                <a:solidFill>
                  <a:schemeClr val="bg1">
                    <a:lumMod val="50000"/>
                  </a:schemeClr>
                </a:solidFill>
                <a:latin typeface="Myriad Pro" panose="020B0503030403020204" pitchFamily="34" charset="0"/>
              </a:rPr>
              <a:t>6</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521" t="31665" r="4778" b="27296"/>
          <a:stretch/>
        </p:blipFill>
        <p:spPr>
          <a:xfrm>
            <a:off x="761200" y="1885674"/>
            <a:ext cx="5459896" cy="1536700"/>
          </a:xfrm>
          <a:prstGeom prst="rect">
            <a:avLst/>
          </a:prstGeom>
        </p:spPr>
      </p:pic>
      <p:sp>
        <p:nvSpPr>
          <p:cNvPr id="9" name="Title 1"/>
          <p:cNvSpPr txBox="1">
            <a:spLocks/>
          </p:cNvSpPr>
          <p:nvPr/>
        </p:nvSpPr>
        <p:spPr>
          <a:xfrm>
            <a:off x="2113375" y="1378732"/>
            <a:ext cx="2755546" cy="719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31D1A"/>
                </a:solidFill>
                <a:latin typeface="Myriad Pro" panose="020B0503030403020204" pitchFamily="34" charset="0"/>
                <a:ea typeface="+mj-ea"/>
                <a:cs typeface="+mj-cs"/>
              </a:defRPr>
            </a:lvl1pPr>
          </a:lstStyle>
          <a:p>
            <a:pPr algn="ctr"/>
            <a:r>
              <a:rPr lang="en-US" sz="2400">
                <a:latin typeface="Arial" panose="020B0604020202020204" pitchFamily="34" charset="0"/>
                <a:cs typeface="Arial" panose="020B0604020202020204" pitchFamily="34" charset="0"/>
              </a:rPr>
              <a:t>OEM Customers</a:t>
            </a:r>
          </a:p>
        </p:txBody>
      </p:sp>
      <p:sp>
        <p:nvSpPr>
          <p:cNvPr id="10" name="Title 1"/>
          <p:cNvSpPr txBox="1">
            <a:spLocks/>
          </p:cNvSpPr>
          <p:nvPr/>
        </p:nvSpPr>
        <p:spPr>
          <a:xfrm>
            <a:off x="7737399" y="1892300"/>
            <a:ext cx="3929759" cy="719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31D1A"/>
                </a:solidFill>
                <a:latin typeface="Myriad Pro" panose="020B0503030403020204" pitchFamily="34" charset="0"/>
                <a:ea typeface="+mj-ea"/>
                <a:cs typeface="+mj-cs"/>
              </a:defRPr>
            </a:lvl1pPr>
          </a:lstStyle>
          <a:p>
            <a:r>
              <a:rPr lang="en-US" sz="2400">
                <a:latin typeface="Arial" panose="020B0604020202020204" pitchFamily="34" charset="0"/>
                <a:cs typeface="Arial" panose="020B0604020202020204" pitchFamily="34" charset="0"/>
              </a:rPr>
              <a:t>Technical Alliances</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512" t="27129" r="7469" b="19165"/>
          <a:stretch/>
        </p:blipFill>
        <p:spPr>
          <a:xfrm>
            <a:off x="271669" y="4088849"/>
            <a:ext cx="6438959" cy="2186609"/>
          </a:xfrm>
          <a:prstGeom prst="rect">
            <a:avLst/>
          </a:prstGeom>
        </p:spPr>
      </p:pic>
      <p:sp>
        <p:nvSpPr>
          <p:cNvPr id="12" name="Title 1"/>
          <p:cNvSpPr txBox="1">
            <a:spLocks/>
          </p:cNvSpPr>
          <p:nvPr/>
        </p:nvSpPr>
        <p:spPr>
          <a:xfrm>
            <a:off x="2113375" y="3770011"/>
            <a:ext cx="2755546" cy="40168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E31D1A"/>
                </a:solidFill>
                <a:latin typeface="Myriad Pro" panose="020B0503030403020204" pitchFamily="34" charset="0"/>
                <a:ea typeface="+mj-ea"/>
                <a:cs typeface="+mj-cs"/>
              </a:defRPr>
            </a:lvl1pPr>
          </a:lstStyle>
          <a:p>
            <a:pPr algn="ctr"/>
            <a:r>
              <a:rPr lang="en-US" sz="2400">
                <a:latin typeface="Arial" panose="020B0604020202020204" pitchFamily="34" charset="0"/>
                <a:cs typeface="Arial" panose="020B0604020202020204" pitchFamily="34" charset="0"/>
              </a:rPr>
              <a:t>End Customers</a:t>
            </a:r>
          </a:p>
        </p:txBody>
      </p:sp>
      <p:pic>
        <p:nvPicPr>
          <p:cNvPr id="13" name="Picture 12">
            <a:extLst>
              <a:ext uri="{FF2B5EF4-FFF2-40B4-BE49-F238E27FC236}">
                <a16:creationId xmlns:a16="http://schemas.microsoft.com/office/drawing/2014/main" id="{08495287-70D4-0243-9CEE-5BC248CA6712}"/>
              </a:ext>
            </a:extLst>
          </p:cNvPr>
          <p:cNvPicPr>
            <a:picLocks noChangeAspect="1"/>
          </p:cNvPicPr>
          <p:nvPr/>
        </p:nvPicPr>
        <p:blipFill>
          <a:blip r:embed="rId6"/>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2085624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15">
            <a:extLst>
              <a:ext uri="{FF2B5EF4-FFF2-40B4-BE49-F238E27FC236}">
                <a16:creationId xmlns:a16="http://schemas.microsoft.com/office/drawing/2014/main" id="{79AF92E2-4E8F-43A0-A5D5-F6BF5AE36828}"/>
              </a:ext>
            </a:extLst>
          </p:cNvPr>
          <p:cNvGrpSpPr/>
          <p:nvPr/>
        </p:nvGrpSpPr>
        <p:grpSpPr>
          <a:xfrm>
            <a:off x="555272" y="1686931"/>
            <a:ext cx="10936655" cy="4333631"/>
            <a:chOff x="1017953" y="1573459"/>
            <a:chExt cx="10025185" cy="3842604"/>
          </a:xfrm>
        </p:grpSpPr>
        <p:grpSp>
          <p:nvGrpSpPr>
            <p:cNvPr id="90" name="Group 3">
              <a:extLst>
                <a:ext uri="{FF2B5EF4-FFF2-40B4-BE49-F238E27FC236}">
                  <a16:creationId xmlns:a16="http://schemas.microsoft.com/office/drawing/2014/main" id="{2385D180-15CD-4ED1-97B2-13ED6494F265}"/>
                </a:ext>
              </a:extLst>
            </p:cNvPr>
            <p:cNvGrpSpPr/>
            <p:nvPr/>
          </p:nvGrpSpPr>
          <p:grpSpPr>
            <a:xfrm>
              <a:off x="1017953" y="1573459"/>
              <a:ext cx="10025185" cy="704977"/>
              <a:chOff x="1017953" y="1573459"/>
              <a:chExt cx="10025185" cy="704977"/>
            </a:xfrm>
          </p:grpSpPr>
          <p:sp>
            <p:nvSpPr>
              <p:cNvPr id="105" name="Rectangle 6">
                <a:extLst>
                  <a:ext uri="{FF2B5EF4-FFF2-40B4-BE49-F238E27FC236}">
                    <a16:creationId xmlns:a16="http://schemas.microsoft.com/office/drawing/2014/main" id="{24C7F0E7-2899-45D9-AAD3-5C61B75F30A6}"/>
                  </a:ext>
                </a:extLst>
              </p:cNvPr>
              <p:cNvSpPr/>
              <p:nvPr/>
            </p:nvSpPr>
            <p:spPr>
              <a:xfrm>
                <a:off x="1017953" y="1573459"/>
                <a:ext cx="3179459" cy="704977"/>
              </a:xfrm>
              <a:prstGeom prst="rect">
                <a:avLst/>
              </a:prstGeom>
              <a:solidFill>
                <a:srgbClr val="E3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Bridges</a:t>
                </a:r>
              </a:p>
            </p:txBody>
          </p:sp>
          <p:sp>
            <p:nvSpPr>
              <p:cNvPr id="106" name="Rectangle 7">
                <a:extLst>
                  <a:ext uri="{FF2B5EF4-FFF2-40B4-BE49-F238E27FC236}">
                    <a16:creationId xmlns:a16="http://schemas.microsoft.com/office/drawing/2014/main" id="{1CBAC81C-030F-44E8-8E06-FEC0DAC12A92}"/>
                  </a:ext>
                </a:extLst>
              </p:cNvPr>
              <p:cNvSpPr/>
              <p:nvPr/>
            </p:nvSpPr>
            <p:spPr>
              <a:xfrm>
                <a:off x="4440816" y="1573459"/>
                <a:ext cx="3179459" cy="704977"/>
              </a:xfrm>
              <a:prstGeom prst="rect">
                <a:avLst/>
              </a:prstGeom>
              <a:solidFill>
                <a:srgbClr val="E3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Thunderbolt™ Adapters</a:t>
                </a:r>
              </a:p>
            </p:txBody>
          </p:sp>
          <p:sp>
            <p:nvSpPr>
              <p:cNvPr id="107" name="Rectangle 8">
                <a:extLst>
                  <a:ext uri="{FF2B5EF4-FFF2-40B4-BE49-F238E27FC236}">
                    <a16:creationId xmlns:a16="http://schemas.microsoft.com/office/drawing/2014/main" id="{F5A1C8F1-7565-4764-BCD4-20C7B3B26CC1}"/>
                  </a:ext>
                </a:extLst>
              </p:cNvPr>
              <p:cNvSpPr/>
              <p:nvPr/>
            </p:nvSpPr>
            <p:spPr>
              <a:xfrm>
                <a:off x="7863679" y="1573459"/>
                <a:ext cx="3179459" cy="704977"/>
              </a:xfrm>
              <a:prstGeom prst="rect">
                <a:avLst/>
              </a:prstGeom>
              <a:solidFill>
                <a:srgbClr val="E3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Storage Controllers</a:t>
                </a:r>
              </a:p>
            </p:txBody>
          </p:sp>
        </p:grpSp>
        <p:grpSp>
          <p:nvGrpSpPr>
            <p:cNvPr id="91" name="Group 5">
              <a:extLst>
                <a:ext uri="{FF2B5EF4-FFF2-40B4-BE49-F238E27FC236}">
                  <a16:creationId xmlns:a16="http://schemas.microsoft.com/office/drawing/2014/main" id="{B281FD96-C83E-472D-B9F0-912424D79D93}"/>
                </a:ext>
              </a:extLst>
            </p:cNvPr>
            <p:cNvGrpSpPr/>
            <p:nvPr/>
          </p:nvGrpSpPr>
          <p:grpSpPr>
            <a:xfrm>
              <a:off x="1017953" y="2428882"/>
              <a:ext cx="10025185" cy="706220"/>
              <a:chOff x="1017953" y="2428882"/>
              <a:chExt cx="10025185" cy="706220"/>
            </a:xfrm>
          </p:grpSpPr>
          <p:sp>
            <p:nvSpPr>
              <p:cNvPr id="102" name="Rectangle 9">
                <a:extLst>
                  <a:ext uri="{FF2B5EF4-FFF2-40B4-BE49-F238E27FC236}">
                    <a16:creationId xmlns:a16="http://schemas.microsoft.com/office/drawing/2014/main" id="{C64C7207-104E-4B12-B6AA-12B2988E3C3E}"/>
                  </a:ext>
                </a:extLst>
              </p:cNvPr>
              <p:cNvSpPr/>
              <p:nvPr/>
            </p:nvSpPr>
            <p:spPr>
              <a:xfrm>
                <a:off x="1017953" y="2428882"/>
                <a:ext cx="3179459" cy="704976"/>
              </a:xfrm>
              <a:prstGeom prst="rect">
                <a:avLst/>
              </a:prstGeom>
              <a:solidFill>
                <a:srgbClr val="E3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RAID Adapters</a:t>
                </a:r>
              </a:p>
            </p:txBody>
          </p:sp>
          <p:sp>
            <p:nvSpPr>
              <p:cNvPr id="103" name="Rectangle 11">
                <a:extLst>
                  <a:ext uri="{FF2B5EF4-FFF2-40B4-BE49-F238E27FC236}">
                    <a16:creationId xmlns:a16="http://schemas.microsoft.com/office/drawing/2014/main" id="{B72DEC27-C688-45DC-88AA-93E82366907C}"/>
                  </a:ext>
                </a:extLst>
              </p:cNvPr>
              <p:cNvSpPr/>
              <p:nvPr/>
            </p:nvSpPr>
            <p:spPr>
              <a:xfrm>
                <a:off x="4440817" y="2430126"/>
                <a:ext cx="3179458" cy="704976"/>
              </a:xfrm>
              <a:prstGeom prst="rect">
                <a:avLst/>
              </a:prstGeom>
              <a:solidFill>
                <a:srgbClr val="E3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Network Interface Cards</a:t>
                </a:r>
              </a:p>
            </p:txBody>
          </p:sp>
          <p:sp>
            <p:nvSpPr>
              <p:cNvPr id="104" name="Rectangle 12">
                <a:extLst>
                  <a:ext uri="{FF2B5EF4-FFF2-40B4-BE49-F238E27FC236}">
                    <a16:creationId xmlns:a16="http://schemas.microsoft.com/office/drawing/2014/main" id="{FDE1AEB3-A5AE-440C-876D-CB93D01B33E4}"/>
                  </a:ext>
                </a:extLst>
              </p:cNvPr>
              <p:cNvSpPr/>
              <p:nvPr/>
            </p:nvSpPr>
            <p:spPr>
              <a:xfrm>
                <a:off x="7863679" y="2428882"/>
                <a:ext cx="3179459" cy="704976"/>
              </a:xfrm>
              <a:prstGeom prst="rect">
                <a:avLst/>
              </a:prstGeom>
              <a:solidFill>
                <a:srgbClr val="E3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Host Bus Adapters</a:t>
                </a:r>
              </a:p>
            </p:txBody>
          </p:sp>
        </p:grpSp>
        <p:grpSp>
          <p:nvGrpSpPr>
            <p:cNvPr id="92" name="Group 10">
              <a:extLst>
                <a:ext uri="{FF2B5EF4-FFF2-40B4-BE49-F238E27FC236}">
                  <a16:creationId xmlns:a16="http://schemas.microsoft.com/office/drawing/2014/main" id="{9E17234E-9A51-4AE2-897A-DFCF1751B497}"/>
                </a:ext>
              </a:extLst>
            </p:cNvPr>
            <p:cNvGrpSpPr/>
            <p:nvPr/>
          </p:nvGrpSpPr>
          <p:grpSpPr>
            <a:xfrm>
              <a:off x="1037020" y="3330893"/>
              <a:ext cx="10006118" cy="705598"/>
              <a:chOff x="1037020" y="3330893"/>
              <a:chExt cx="10006118" cy="705598"/>
            </a:xfrm>
          </p:grpSpPr>
          <p:sp>
            <p:nvSpPr>
              <p:cNvPr id="97" name="Rectangle 16">
                <a:extLst>
                  <a:ext uri="{FF2B5EF4-FFF2-40B4-BE49-F238E27FC236}">
                    <a16:creationId xmlns:a16="http://schemas.microsoft.com/office/drawing/2014/main" id="{3DC497C0-1496-4136-BD76-18CEAB9C48AC}"/>
                  </a:ext>
                </a:extLst>
              </p:cNvPr>
              <p:cNvSpPr/>
              <p:nvPr/>
            </p:nvSpPr>
            <p:spPr>
              <a:xfrm>
                <a:off x="1037020" y="3330893"/>
                <a:ext cx="1570662" cy="704978"/>
              </a:xfrm>
              <a:prstGeom prst="rect">
                <a:avLst/>
              </a:prstGeom>
              <a:solidFill>
                <a:schemeClr val="bg1"/>
              </a:solidFill>
              <a:ln>
                <a:solidFill>
                  <a:srgbClr val="E31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E31D1A"/>
                    </a:solidFill>
                    <a:latin typeface="Arial" panose="020B0604020202020204" pitchFamily="34" charset="0"/>
                    <a:cs typeface="Arial" panose="020B0604020202020204" pitchFamily="34" charset="0"/>
                  </a:rPr>
                  <a:t>SAS/SATA</a:t>
                </a:r>
              </a:p>
            </p:txBody>
          </p:sp>
          <p:sp>
            <p:nvSpPr>
              <p:cNvPr id="98" name="Rectangle 17">
                <a:extLst>
                  <a:ext uri="{FF2B5EF4-FFF2-40B4-BE49-F238E27FC236}">
                    <a16:creationId xmlns:a16="http://schemas.microsoft.com/office/drawing/2014/main" id="{EA0AB1A2-5DBE-4FC7-8766-D8CD877F23A3}"/>
                  </a:ext>
                </a:extLst>
              </p:cNvPr>
              <p:cNvSpPr/>
              <p:nvPr/>
            </p:nvSpPr>
            <p:spPr>
              <a:xfrm>
                <a:off x="3106125" y="3331513"/>
                <a:ext cx="1570662" cy="704978"/>
              </a:xfrm>
              <a:prstGeom prst="rect">
                <a:avLst/>
              </a:prstGeom>
              <a:solidFill>
                <a:schemeClr val="bg1"/>
              </a:solidFill>
              <a:ln>
                <a:solidFill>
                  <a:srgbClr val="E31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E31D1A"/>
                    </a:solidFill>
                    <a:latin typeface="Arial" panose="020B0604020202020204" pitchFamily="34" charset="0"/>
                    <a:cs typeface="Arial" panose="020B0604020202020204" pitchFamily="34" charset="0"/>
                  </a:rPr>
                  <a:t>Thunderbolt</a:t>
                </a:r>
              </a:p>
            </p:txBody>
          </p:sp>
          <p:sp>
            <p:nvSpPr>
              <p:cNvPr id="99" name="Rectangle 19">
                <a:extLst>
                  <a:ext uri="{FF2B5EF4-FFF2-40B4-BE49-F238E27FC236}">
                    <a16:creationId xmlns:a16="http://schemas.microsoft.com/office/drawing/2014/main" id="{505288CC-AF03-40FA-8652-8AFA6C19721B}"/>
                  </a:ext>
                </a:extLst>
              </p:cNvPr>
              <p:cNvSpPr/>
              <p:nvPr/>
            </p:nvSpPr>
            <p:spPr>
              <a:xfrm>
                <a:off x="5196311" y="3330893"/>
                <a:ext cx="1570662" cy="704978"/>
              </a:xfrm>
              <a:prstGeom prst="rect">
                <a:avLst/>
              </a:prstGeom>
              <a:solidFill>
                <a:schemeClr val="bg1"/>
              </a:solidFill>
              <a:ln>
                <a:solidFill>
                  <a:srgbClr val="E31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E31D1A"/>
                    </a:solidFill>
                    <a:latin typeface="Arial" panose="020B0604020202020204" pitchFamily="34" charset="0"/>
                    <a:cs typeface="Arial" panose="020B0604020202020204" pitchFamily="34" charset="0"/>
                  </a:rPr>
                  <a:t>Ethernet</a:t>
                </a:r>
              </a:p>
            </p:txBody>
          </p:sp>
          <p:sp>
            <p:nvSpPr>
              <p:cNvPr id="100" name="Rectangle 20">
                <a:extLst>
                  <a:ext uri="{FF2B5EF4-FFF2-40B4-BE49-F238E27FC236}">
                    <a16:creationId xmlns:a16="http://schemas.microsoft.com/office/drawing/2014/main" id="{E62EADF2-561F-4567-992F-E369D5612E52}"/>
                  </a:ext>
                </a:extLst>
              </p:cNvPr>
              <p:cNvSpPr/>
              <p:nvPr/>
            </p:nvSpPr>
            <p:spPr>
              <a:xfrm>
                <a:off x="7265416" y="3330893"/>
                <a:ext cx="1570662" cy="704978"/>
              </a:xfrm>
              <a:prstGeom prst="rect">
                <a:avLst/>
              </a:prstGeom>
              <a:solidFill>
                <a:schemeClr val="bg1"/>
              </a:solidFill>
              <a:ln>
                <a:solidFill>
                  <a:srgbClr val="E31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err="1">
                    <a:solidFill>
                      <a:srgbClr val="E31D1A"/>
                    </a:solidFill>
                    <a:latin typeface="Arial" panose="020B0604020202020204" pitchFamily="34" charset="0"/>
                    <a:cs typeface="Arial" panose="020B0604020202020204" pitchFamily="34" charset="0"/>
                  </a:rPr>
                  <a:t>Fibre</a:t>
                </a:r>
                <a:r>
                  <a:rPr lang="en-US" sz="2000" b="1">
                    <a:solidFill>
                      <a:srgbClr val="E31D1A"/>
                    </a:solidFill>
                    <a:latin typeface="Arial" panose="020B0604020202020204" pitchFamily="34" charset="0"/>
                    <a:cs typeface="Arial" panose="020B0604020202020204" pitchFamily="34" charset="0"/>
                  </a:rPr>
                  <a:t> Channel</a:t>
                </a:r>
              </a:p>
            </p:txBody>
          </p:sp>
          <p:sp>
            <p:nvSpPr>
              <p:cNvPr id="101" name="Rectangle 21">
                <a:extLst>
                  <a:ext uri="{FF2B5EF4-FFF2-40B4-BE49-F238E27FC236}">
                    <a16:creationId xmlns:a16="http://schemas.microsoft.com/office/drawing/2014/main" id="{087E9471-8794-4B5E-8834-0425148E3BD1}"/>
                  </a:ext>
                </a:extLst>
              </p:cNvPr>
              <p:cNvSpPr/>
              <p:nvPr/>
            </p:nvSpPr>
            <p:spPr>
              <a:xfrm>
                <a:off x="9472476" y="3330893"/>
                <a:ext cx="1570662" cy="704978"/>
              </a:xfrm>
              <a:prstGeom prst="rect">
                <a:avLst/>
              </a:prstGeom>
              <a:solidFill>
                <a:schemeClr val="bg1"/>
              </a:solidFill>
              <a:ln>
                <a:solidFill>
                  <a:srgbClr val="E31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err="1">
                    <a:solidFill>
                      <a:srgbClr val="E31D1A"/>
                    </a:solidFill>
                    <a:latin typeface="Arial" panose="020B0604020202020204" pitchFamily="34" charset="0"/>
                    <a:cs typeface="Arial" panose="020B0604020202020204" pitchFamily="34" charset="0"/>
                  </a:rPr>
                  <a:t>NVMe</a:t>
                </a:r>
                <a:endParaRPr lang="en-US" sz="2000" b="1">
                  <a:solidFill>
                    <a:srgbClr val="E31D1A"/>
                  </a:solidFill>
                  <a:latin typeface="Arial" panose="020B0604020202020204" pitchFamily="34" charset="0"/>
                  <a:cs typeface="Arial" panose="020B0604020202020204" pitchFamily="34" charset="0"/>
                </a:endParaRPr>
              </a:p>
            </p:txBody>
          </p:sp>
        </p:grpSp>
        <p:grpSp>
          <p:nvGrpSpPr>
            <p:cNvPr id="93" name="Group 28">
              <a:extLst>
                <a:ext uri="{FF2B5EF4-FFF2-40B4-BE49-F238E27FC236}">
                  <a16:creationId xmlns:a16="http://schemas.microsoft.com/office/drawing/2014/main" id="{45A6D0EE-FD40-47BB-8FF4-7CA97A9C3CDA}"/>
                </a:ext>
              </a:extLst>
            </p:cNvPr>
            <p:cNvGrpSpPr/>
            <p:nvPr/>
          </p:nvGrpSpPr>
          <p:grpSpPr>
            <a:xfrm>
              <a:off x="1017953" y="4711086"/>
              <a:ext cx="10025185" cy="704977"/>
              <a:chOff x="939800" y="4927828"/>
              <a:chExt cx="6858386" cy="744457"/>
            </a:xfrm>
            <a:solidFill>
              <a:schemeClr val="bg1">
                <a:lumMod val="50000"/>
              </a:schemeClr>
            </a:solidFill>
          </p:grpSpPr>
          <p:sp>
            <p:nvSpPr>
              <p:cNvPr id="95" name="Rectangle 25">
                <a:extLst>
                  <a:ext uri="{FF2B5EF4-FFF2-40B4-BE49-F238E27FC236}">
                    <a16:creationId xmlns:a16="http://schemas.microsoft.com/office/drawing/2014/main" id="{C9E07046-E1DA-4B76-BD49-1CBB6DC6DAC6}"/>
                  </a:ext>
                </a:extLst>
              </p:cNvPr>
              <p:cNvSpPr/>
              <p:nvPr/>
            </p:nvSpPr>
            <p:spPr>
              <a:xfrm>
                <a:off x="939800" y="4927828"/>
                <a:ext cx="3302771" cy="744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Latency Management</a:t>
                </a:r>
              </a:p>
            </p:txBody>
          </p:sp>
          <p:sp>
            <p:nvSpPr>
              <p:cNvPr id="96" name="Rectangle 26">
                <a:extLst>
                  <a:ext uri="{FF2B5EF4-FFF2-40B4-BE49-F238E27FC236}">
                    <a16:creationId xmlns:a16="http://schemas.microsoft.com/office/drawing/2014/main" id="{D6C946D3-464F-44ED-BAF4-8CA5AA1BF8BA}"/>
                  </a:ext>
                </a:extLst>
              </p:cNvPr>
              <p:cNvSpPr/>
              <p:nvPr/>
            </p:nvSpPr>
            <p:spPr>
              <a:xfrm>
                <a:off x="4495415" y="4927828"/>
                <a:ext cx="3302771" cy="744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Bandwidth Optimization</a:t>
                </a:r>
              </a:p>
            </p:txBody>
          </p:sp>
        </p:grpSp>
        <p:sp>
          <p:nvSpPr>
            <p:cNvPr id="94" name="TextBox 29">
              <a:extLst>
                <a:ext uri="{FF2B5EF4-FFF2-40B4-BE49-F238E27FC236}">
                  <a16:creationId xmlns:a16="http://schemas.microsoft.com/office/drawing/2014/main" id="{9684F9FC-6549-4015-8431-BC30AC891ADD}"/>
                </a:ext>
              </a:extLst>
            </p:cNvPr>
            <p:cNvSpPr txBox="1"/>
            <p:nvPr/>
          </p:nvSpPr>
          <p:spPr>
            <a:xfrm>
              <a:off x="3664043" y="4108136"/>
              <a:ext cx="4733003" cy="518516"/>
            </a:xfrm>
            <a:prstGeom prst="rect">
              <a:avLst/>
            </a:prstGeom>
            <a:noFill/>
          </p:spPr>
          <p:txBody>
            <a:bodyPr wrap="square" rtlCol="0">
              <a:spAutoFit/>
            </a:bodyPr>
            <a:lstStyle/>
            <a:p>
              <a:pPr algn="ctr"/>
              <a:r>
                <a:rPr lang="en-US" sz="3200" b="1">
                  <a:solidFill>
                    <a:srgbClr val="E31D1A"/>
                  </a:solidFill>
                  <a:latin typeface="Arial" panose="020B0604020202020204" pitchFamily="34" charset="0"/>
                  <a:cs typeface="Arial" panose="020B0604020202020204" pitchFamily="34" charset="0"/>
                </a:rPr>
                <a:t>Core Technology</a:t>
              </a:r>
            </a:p>
          </p:txBody>
        </p:sp>
      </p:grpSp>
      <p:sp>
        <p:nvSpPr>
          <p:cNvPr id="5" name="Title 4"/>
          <p:cNvSpPr>
            <a:spLocks noGrp="1"/>
          </p:cNvSpPr>
          <p:nvPr>
            <p:ph type="title"/>
          </p:nvPr>
        </p:nvSpPr>
        <p:spPr>
          <a:xfrm>
            <a:off x="838200" y="198447"/>
            <a:ext cx="10515600" cy="874128"/>
          </a:xfrm>
        </p:spPr>
        <p:txBody>
          <a:bodyPr/>
          <a:lstStyle/>
          <a:p>
            <a:r>
              <a:rPr lang="en-US">
                <a:latin typeface="Arial" panose="020B0604020202020204" pitchFamily="34" charset="0"/>
                <a:cs typeface="Arial" panose="020B0604020202020204" pitchFamily="34" charset="0"/>
              </a:rPr>
              <a:t>Technology Meets Products</a:t>
            </a:r>
          </a:p>
        </p:txBody>
      </p:sp>
      <p:pic>
        <p:nvPicPr>
          <p:cNvPr id="23" name="Picture 22">
            <a:extLst>
              <a:ext uri="{FF2B5EF4-FFF2-40B4-BE49-F238E27FC236}">
                <a16:creationId xmlns:a16="http://schemas.microsoft.com/office/drawing/2014/main" id="{63FBEB36-92EA-3F45-A9AD-F82BB848BCF8}"/>
              </a:ext>
            </a:extLst>
          </p:cNvPr>
          <p:cNvPicPr>
            <a:picLocks noChangeAspect="1"/>
          </p:cNvPicPr>
          <p:nvPr/>
        </p:nvPicPr>
        <p:blipFill>
          <a:blip r:embed="rId3"/>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2937699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724" y="255004"/>
            <a:ext cx="10515600" cy="874128"/>
          </a:xfrm>
        </p:spPr>
        <p:txBody>
          <a:bodyPr/>
          <a:lstStyle/>
          <a:p>
            <a:r>
              <a:rPr lang="en-US">
                <a:latin typeface="Arial" panose="020B0604020202020204" pitchFamily="34" charset="0"/>
                <a:cs typeface="Arial" panose="020B0604020202020204" pitchFamily="34" charset="0"/>
              </a:rPr>
              <a:t>Data Intensive Environments</a:t>
            </a:r>
          </a:p>
        </p:txBody>
      </p:sp>
      <p:sp>
        <p:nvSpPr>
          <p:cNvPr id="3" name="Content Placeholder 2"/>
          <p:cNvSpPr>
            <a:spLocks noGrp="1"/>
          </p:cNvSpPr>
          <p:nvPr>
            <p:ph idx="1"/>
          </p:nvPr>
        </p:nvSpPr>
        <p:spPr>
          <a:xfrm>
            <a:off x="838200" y="1446485"/>
            <a:ext cx="10515600" cy="1018605"/>
          </a:xfrm>
        </p:spPr>
        <p:txBody>
          <a:bodyPr>
            <a:normAutofit/>
          </a:bodyPr>
          <a:lstStyle/>
          <a:p>
            <a:pPr marL="0" indent="0">
              <a:buNone/>
            </a:pPr>
            <a:r>
              <a:rPr lang="en-US" sz="2000" b="1">
                <a:latin typeface="Arial" panose="020B0604020202020204" pitchFamily="34" charset="0"/>
                <a:cs typeface="Arial" panose="020B0604020202020204" pitchFamily="34" charset="0"/>
              </a:rPr>
              <a:t>ATTO develops high-performance products that manage latency in the most demanding, real-time environments, resulting in accelerated application performance and enhanced transaction processing</a:t>
            </a:r>
          </a:p>
        </p:txBody>
      </p:sp>
      <p:graphicFrame>
        <p:nvGraphicFramePr>
          <p:cNvPr id="4" name="Table 3"/>
          <p:cNvGraphicFramePr>
            <a:graphicFrameLocks noGrp="1"/>
          </p:cNvGraphicFramePr>
          <p:nvPr>
            <p:extLst>
              <p:ext uri="{D42A27DB-BD31-4B8C-83A1-F6EECF244321}">
                <p14:modId xmlns:p14="http://schemas.microsoft.com/office/powerpoint/2010/main" val="11967116"/>
              </p:ext>
            </p:extLst>
          </p:nvPr>
        </p:nvGraphicFramePr>
        <p:xfrm>
          <a:off x="8869361" y="2839777"/>
          <a:ext cx="2489204" cy="2682240"/>
        </p:xfrm>
        <a:graphic>
          <a:graphicData uri="http://schemas.openxmlformats.org/drawingml/2006/table">
            <a:tbl>
              <a:tblPr firstRow="1" bandRow="1">
                <a:tableStyleId>{5C22544A-7EE6-4342-B048-85BDC9FD1C3A}</a:tableStyleId>
              </a:tblPr>
              <a:tblGrid>
                <a:gridCol w="2489204">
                  <a:extLst>
                    <a:ext uri="{9D8B030D-6E8A-4147-A177-3AD203B41FA5}">
                      <a16:colId xmlns:a16="http://schemas.microsoft.com/office/drawing/2014/main" val="20000"/>
                    </a:ext>
                  </a:extLst>
                </a:gridCol>
              </a:tblGrid>
              <a:tr h="370840">
                <a:tc>
                  <a:txBody>
                    <a:bodyPr/>
                    <a:lstStyle/>
                    <a:p>
                      <a:pPr algn="ctr"/>
                      <a:r>
                        <a:rPr lang="en-US">
                          <a:latin typeface="Arial" panose="020B0604020202020204" pitchFamily="34" charset="0"/>
                          <a:cs typeface="Arial" panose="020B0604020202020204" pitchFamily="34" charset="0"/>
                        </a:rPr>
                        <a:t>IOPS</a:t>
                      </a:r>
                      <a:br>
                        <a:rPr lang="en-US">
                          <a:latin typeface="Arial" panose="020B0604020202020204" pitchFamily="34" charset="0"/>
                          <a:cs typeface="Arial" panose="020B0604020202020204" pitchFamily="34" charset="0"/>
                        </a:rPr>
                      </a:br>
                      <a:r>
                        <a:rPr lang="en-US" sz="1600" b="0">
                          <a:latin typeface="Arial" panose="020B0604020202020204" pitchFamily="34" charset="0"/>
                          <a:cs typeface="Arial" panose="020B0604020202020204" pitchFamily="34" charset="0"/>
                        </a:rPr>
                        <a:t>Random</a:t>
                      </a:r>
                      <a:r>
                        <a:rPr lang="en-US" sz="1600" b="0" baseline="0">
                          <a:latin typeface="Arial" panose="020B0604020202020204" pitchFamily="34" charset="0"/>
                          <a:cs typeface="Arial" panose="020B0604020202020204" pitchFamily="34" charset="0"/>
                        </a:rPr>
                        <a:t> Non-Sequential</a:t>
                      </a:r>
                      <a:endParaRPr lang="en-US" b="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2055657">
                <a:tc>
                  <a:txBody>
                    <a:bodyPr/>
                    <a:lstStyle/>
                    <a:p>
                      <a:pPr algn="ctr">
                        <a:spcBef>
                          <a:spcPts val="1200"/>
                        </a:spcBef>
                      </a:pPr>
                      <a:r>
                        <a:rPr lang="en-US">
                          <a:latin typeface="Arial" panose="020B0604020202020204" pitchFamily="34" charset="0"/>
                          <a:cs typeface="Arial" panose="020B0604020202020204" pitchFamily="34" charset="0"/>
                        </a:rPr>
                        <a:t>Database</a:t>
                      </a:r>
                    </a:p>
                    <a:p>
                      <a:pPr algn="ctr">
                        <a:spcBef>
                          <a:spcPts val="1200"/>
                        </a:spcBef>
                      </a:pPr>
                      <a:r>
                        <a:rPr lang="en-US">
                          <a:latin typeface="Arial" panose="020B0604020202020204" pitchFamily="34" charset="0"/>
                          <a:cs typeface="Arial" panose="020B0604020202020204" pitchFamily="34" charset="0"/>
                        </a:rPr>
                        <a:t>ERP</a:t>
                      </a:r>
                    </a:p>
                    <a:p>
                      <a:pPr algn="ctr">
                        <a:spcBef>
                          <a:spcPts val="1200"/>
                        </a:spcBef>
                      </a:pPr>
                      <a:r>
                        <a:rPr lang="en-US">
                          <a:latin typeface="Arial" panose="020B0604020202020204" pitchFamily="34" charset="0"/>
                          <a:cs typeface="Arial" panose="020B0604020202020204" pitchFamily="34" charset="0"/>
                        </a:rPr>
                        <a:t>Web</a:t>
                      </a:r>
                      <a:r>
                        <a:rPr lang="en-US" baseline="0">
                          <a:latin typeface="Arial" panose="020B0604020202020204" pitchFamily="34" charset="0"/>
                          <a:cs typeface="Arial" panose="020B0604020202020204" pitchFamily="34" charset="0"/>
                        </a:rPr>
                        <a:t> servers</a:t>
                      </a:r>
                    </a:p>
                    <a:p>
                      <a:pPr algn="ctr">
                        <a:spcBef>
                          <a:spcPts val="1200"/>
                        </a:spcBef>
                      </a:pPr>
                      <a:r>
                        <a:rPr lang="en-US" baseline="0">
                          <a:latin typeface="Arial" panose="020B0604020202020204" pitchFamily="34" charset="0"/>
                          <a:cs typeface="Arial" panose="020B0604020202020204" pitchFamily="34" charset="0"/>
                        </a:rPr>
                        <a:t>Email Servers</a:t>
                      </a:r>
                    </a:p>
                    <a:p>
                      <a:pPr algn="ctr">
                        <a:spcBef>
                          <a:spcPts val="1200"/>
                        </a:spcBef>
                      </a:pPr>
                      <a:r>
                        <a:rPr lang="en-US" baseline="0">
                          <a:latin typeface="Arial" panose="020B0604020202020204" pitchFamily="34" charset="0"/>
                          <a:cs typeface="Arial" panose="020B0604020202020204" pitchFamily="34" charset="0"/>
                        </a:rPr>
                        <a:t>Back-office ops</a:t>
                      </a:r>
                      <a:endParaRPr lang="en-US">
                        <a:latin typeface="Arial" panose="020B0604020202020204" pitchFamily="34" charset="0"/>
                        <a:cs typeface="Arial" panose="020B0604020202020204" pitchFamily="34" charset="0"/>
                      </a:endParaRPr>
                    </a:p>
                  </a:txBody>
                  <a:tcPr anchor="ctr">
                    <a:lnL w="12700" cap="flat" cmpd="sng" algn="ctr">
                      <a:solidFill>
                        <a:srgbClr val="EE3124"/>
                      </a:solidFill>
                      <a:prstDash val="solid"/>
                      <a:round/>
                      <a:headEnd type="none" w="med" len="med"/>
                      <a:tailEnd type="none" w="med" len="med"/>
                    </a:lnL>
                    <a:lnR w="12700" cap="flat" cmpd="sng" algn="ctr">
                      <a:solidFill>
                        <a:srgbClr val="EE312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E312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19804836"/>
              </p:ext>
            </p:extLst>
          </p:nvPr>
        </p:nvGraphicFramePr>
        <p:xfrm>
          <a:off x="4787902" y="2839777"/>
          <a:ext cx="2616198" cy="2956560"/>
        </p:xfrm>
        <a:graphic>
          <a:graphicData uri="http://schemas.openxmlformats.org/drawingml/2006/table">
            <a:tbl>
              <a:tblPr firstRow="1" bandRow="1">
                <a:tableStyleId>{5C22544A-7EE6-4342-B048-85BDC9FD1C3A}</a:tableStyleId>
              </a:tblPr>
              <a:tblGrid>
                <a:gridCol w="2616198">
                  <a:extLst>
                    <a:ext uri="{9D8B030D-6E8A-4147-A177-3AD203B41FA5}">
                      <a16:colId xmlns:a16="http://schemas.microsoft.com/office/drawing/2014/main" val="20000"/>
                    </a:ext>
                  </a:extLst>
                </a:gridCol>
              </a:tblGrid>
              <a:tr h="370840">
                <a:tc>
                  <a:txBody>
                    <a:bodyPr/>
                    <a:lstStyle/>
                    <a:p>
                      <a:pPr algn="ctr"/>
                      <a:r>
                        <a:rPr lang="en-US">
                          <a:latin typeface="Arial" panose="020B0604020202020204" pitchFamily="34" charset="0"/>
                          <a:cs typeface="Arial" panose="020B0604020202020204" pitchFamily="34" charset="0"/>
                        </a:rPr>
                        <a:t>Mixed Environment</a:t>
                      </a:r>
                      <a:br>
                        <a:rPr lang="en-US">
                          <a:latin typeface="Arial" panose="020B0604020202020204" pitchFamily="34" charset="0"/>
                          <a:cs typeface="Arial" panose="020B0604020202020204" pitchFamily="34" charset="0"/>
                        </a:rPr>
                      </a:br>
                      <a:r>
                        <a:rPr lang="en-US" sz="1600" b="0">
                          <a:latin typeface="Arial" panose="020B0604020202020204" pitchFamily="34" charset="0"/>
                          <a:cs typeface="Arial" panose="020B0604020202020204" pitchFamily="34" charset="0"/>
                        </a:rPr>
                        <a:t>Randomized Sequential</a:t>
                      </a:r>
                      <a:endParaRPr lang="en-US" b="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370840">
                <a:tc>
                  <a:txBody>
                    <a:bodyPr/>
                    <a:lstStyle/>
                    <a:p>
                      <a:pPr algn="ctr">
                        <a:spcBef>
                          <a:spcPts val="1200"/>
                        </a:spcBef>
                      </a:pPr>
                      <a:r>
                        <a:rPr lang="en-US">
                          <a:latin typeface="Arial" panose="020B0604020202020204" pitchFamily="34" charset="0"/>
                          <a:cs typeface="Arial" panose="020B0604020202020204" pitchFamily="34" charset="0"/>
                        </a:rPr>
                        <a:t>Business</a:t>
                      </a:r>
                      <a:r>
                        <a:rPr lang="en-US" baseline="0">
                          <a:latin typeface="Arial" panose="020B0604020202020204" pitchFamily="34" charset="0"/>
                          <a:cs typeface="Arial" panose="020B0604020202020204" pitchFamily="34" charset="0"/>
                        </a:rPr>
                        <a:t> analytics</a:t>
                      </a:r>
                    </a:p>
                    <a:p>
                      <a:pPr algn="ctr">
                        <a:spcBef>
                          <a:spcPts val="1200"/>
                        </a:spcBef>
                      </a:pPr>
                      <a:r>
                        <a:rPr lang="en-US" baseline="0">
                          <a:latin typeface="Arial" panose="020B0604020202020204" pitchFamily="34" charset="0"/>
                          <a:cs typeface="Arial" panose="020B0604020202020204" pitchFamily="34" charset="0"/>
                        </a:rPr>
                        <a:t>Financial/OLTP</a:t>
                      </a:r>
                    </a:p>
                    <a:p>
                      <a:pPr algn="ctr">
                        <a:spcBef>
                          <a:spcPts val="1200"/>
                        </a:spcBef>
                      </a:pPr>
                      <a:r>
                        <a:rPr lang="en-US" baseline="0">
                          <a:latin typeface="Arial" panose="020B0604020202020204" pitchFamily="34" charset="0"/>
                          <a:cs typeface="Arial" panose="020B0604020202020204" pitchFamily="34" charset="0"/>
                        </a:rPr>
                        <a:t>Content distribution</a:t>
                      </a:r>
                    </a:p>
                    <a:p>
                      <a:pPr algn="ctr">
                        <a:spcBef>
                          <a:spcPts val="1200"/>
                        </a:spcBef>
                      </a:pPr>
                      <a:r>
                        <a:rPr lang="en-US" baseline="0">
                          <a:latin typeface="Arial" panose="020B0604020202020204" pitchFamily="34" charset="0"/>
                          <a:cs typeface="Arial" panose="020B0604020202020204" pitchFamily="34" charset="0"/>
                        </a:rPr>
                        <a:t>Asset management</a:t>
                      </a:r>
                    </a:p>
                    <a:p>
                      <a:pPr algn="ctr">
                        <a:spcBef>
                          <a:spcPts val="1200"/>
                        </a:spcBef>
                      </a:pPr>
                      <a:r>
                        <a:rPr lang="en-US" baseline="0">
                          <a:latin typeface="Arial" panose="020B0604020202020204" pitchFamily="34" charset="0"/>
                          <a:cs typeface="Arial" panose="020B0604020202020204" pitchFamily="34" charset="0"/>
                        </a:rPr>
                        <a:t>Cloud-based applications</a:t>
                      </a:r>
                      <a:endParaRPr lang="en-US">
                        <a:latin typeface="Arial" panose="020B0604020202020204" pitchFamily="34" charset="0"/>
                        <a:cs typeface="Arial" panose="020B0604020202020204" pitchFamily="34" charset="0"/>
                      </a:endParaRPr>
                    </a:p>
                  </a:txBody>
                  <a:tcPr anchor="ctr">
                    <a:lnL w="12700" cap="flat" cmpd="sng" algn="ctr">
                      <a:solidFill>
                        <a:srgbClr val="EE3124"/>
                      </a:solidFill>
                      <a:prstDash val="solid"/>
                      <a:round/>
                      <a:headEnd type="none" w="med" len="med"/>
                      <a:tailEnd type="none" w="med" len="med"/>
                    </a:lnL>
                    <a:lnR w="12700" cap="flat" cmpd="sng" algn="ctr">
                      <a:solidFill>
                        <a:srgbClr val="EE312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E312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08474915"/>
              </p:ext>
            </p:extLst>
          </p:nvPr>
        </p:nvGraphicFramePr>
        <p:xfrm>
          <a:off x="847724" y="2841520"/>
          <a:ext cx="2489204" cy="2926080"/>
        </p:xfrm>
        <a:graphic>
          <a:graphicData uri="http://schemas.openxmlformats.org/drawingml/2006/table">
            <a:tbl>
              <a:tblPr firstRow="1" bandRow="1">
                <a:tableStyleId>{5C22544A-7EE6-4342-B048-85BDC9FD1C3A}</a:tableStyleId>
              </a:tblPr>
              <a:tblGrid>
                <a:gridCol w="2489204">
                  <a:extLst>
                    <a:ext uri="{9D8B030D-6E8A-4147-A177-3AD203B41FA5}">
                      <a16:colId xmlns:a16="http://schemas.microsoft.com/office/drawing/2014/main" val="20000"/>
                    </a:ext>
                  </a:extLst>
                </a:gridCol>
              </a:tblGrid>
              <a:tr h="370840">
                <a:tc>
                  <a:txBody>
                    <a:bodyPr/>
                    <a:lstStyle/>
                    <a:p>
                      <a:pPr algn="ctr"/>
                      <a:r>
                        <a:rPr lang="en-US">
                          <a:latin typeface="Arial" panose="020B0604020202020204" pitchFamily="34" charset="0"/>
                          <a:cs typeface="Arial" panose="020B0604020202020204" pitchFamily="34" charset="0"/>
                        </a:rPr>
                        <a:t>MB/s</a:t>
                      </a:r>
                      <a:br>
                        <a:rPr lang="en-US">
                          <a:latin typeface="Arial" panose="020B0604020202020204" pitchFamily="34" charset="0"/>
                          <a:cs typeface="Arial" panose="020B0604020202020204" pitchFamily="34" charset="0"/>
                        </a:rPr>
                      </a:br>
                      <a:r>
                        <a:rPr lang="en-US" sz="1600" b="0">
                          <a:latin typeface="Arial" panose="020B0604020202020204" pitchFamily="34" charset="0"/>
                          <a:cs typeface="Arial" panose="020B0604020202020204" pitchFamily="34" charset="0"/>
                        </a:rPr>
                        <a:t>Streaming</a:t>
                      </a:r>
                      <a:r>
                        <a:rPr lang="en-US" sz="1600" b="0" baseline="0">
                          <a:latin typeface="Arial" panose="020B0604020202020204" pitchFamily="34" charset="0"/>
                          <a:cs typeface="Arial" panose="020B0604020202020204" pitchFamily="34" charset="0"/>
                        </a:rPr>
                        <a:t> Sequential/Real-Time</a:t>
                      </a:r>
                      <a:endParaRPr lang="en-US" b="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370840">
                <a:tc>
                  <a:txBody>
                    <a:bodyPr/>
                    <a:lstStyle/>
                    <a:p>
                      <a:pPr algn="ctr">
                        <a:spcBef>
                          <a:spcPts val="1200"/>
                        </a:spcBef>
                      </a:pPr>
                      <a:r>
                        <a:rPr lang="en-US">
                          <a:latin typeface="Arial" panose="020B0604020202020204" pitchFamily="34" charset="0"/>
                          <a:cs typeface="Arial" panose="020B0604020202020204" pitchFamily="34" charset="0"/>
                        </a:rPr>
                        <a:t>CAD/CAE</a:t>
                      </a:r>
                    </a:p>
                    <a:p>
                      <a:pPr algn="ctr">
                        <a:spcBef>
                          <a:spcPts val="1200"/>
                        </a:spcBef>
                      </a:pPr>
                      <a:r>
                        <a:rPr lang="en-US">
                          <a:latin typeface="Arial" panose="020B0604020202020204" pitchFamily="34" charset="0"/>
                          <a:cs typeface="Arial" panose="020B0604020202020204" pitchFamily="34" charset="0"/>
                        </a:rPr>
                        <a:t>Video</a:t>
                      </a:r>
                      <a:r>
                        <a:rPr lang="en-US" baseline="0">
                          <a:latin typeface="Arial" panose="020B0604020202020204" pitchFamily="34" charset="0"/>
                          <a:cs typeface="Arial" panose="020B0604020202020204" pitchFamily="34" charset="0"/>
                        </a:rPr>
                        <a:t> post-production</a:t>
                      </a:r>
                    </a:p>
                    <a:p>
                      <a:pPr algn="ctr">
                        <a:spcBef>
                          <a:spcPts val="1200"/>
                        </a:spcBef>
                      </a:pPr>
                      <a:r>
                        <a:rPr lang="en-US" baseline="0">
                          <a:latin typeface="Arial" panose="020B0604020202020204" pitchFamily="34" charset="0"/>
                          <a:cs typeface="Arial" panose="020B0604020202020204" pitchFamily="34" charset="0"/>
                        </a:rPr>
                        <a:t>Broadcast video</a:t>
                      </a:r>
                    </a:p>
                    <a:p>
                      <a:pPr algn="ctr">
                        <a:spcBef>
                          <a:spcPts val="1200"/>
                        </a:spcBef>
                      </a:pPr>
                      <a:r>
                        <a:rPr lang="en-US" baseline="0">
                          <a:latin typeface="Arial" panose="020B0604020202020204" pitchFamily="34" charset="0"/>
                          <a:cs typeface="Arial" panose="020B0604020202020204" pitchFamily="34" charset="0"/>
                        </a:rPr>
                        <a:t>Medical imaging</a:t>
                      </a:r>
                    </a:p>
                    <a:p>
                      <a:pPr algn="ctr">
                        <a:spcBef>
                          <a:spcPts val="1200"/>
                        </a:spcBef>
                      </a:pPr>
                      <a:r>
                        <a:rPr lang="en-US" baseline="0">
                          <a:latin typeface="Arial" panose="020B0604020202020204" pitchFamily="34" charset="0"/>
                          <a:cs typeface="Arial" panose="020B0604020202020204" pitchFamily="34" charset="0"/>
                        </a:rPr>
                        <a:t>Seismic/oil &amp; gas</a:t>
                      </a:r>
                      <a:endParaRPr lang="en-US">
                        <a:latin typeface="Arial" panose="020B0604020202020204" pitchFamily="34" charset="0"/>
                        <a:cs typeface="Arial" panose="020B0604020202020204" pitchFamily="34" charset="0"/>
                      </a:endParaRPr>
                    </a:p>
                  </a:txBody>
                  <a:tcPr anchor="ctr">
                    <a:lnL w="12700" cap="flat" cmpd="sng" algn="ctr">
                      <a:solidFill>
                        <a:srgbClr val="EE3124"/>
                      </a:solidFill>
                      <a:prstDash val="solid"/>
                      <a:round/>
                      <a:headEnd type="none" w="med" len="med"/>
                      <a:tailEnd type="none" w="med" len="med"/>
                    </a:lnL>
                    <a:lnR w="12700" cap="flat" cmpd="sng" algn="ctr">
                      <a:solidFill>
                        <a:srgbClr val="EE312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E312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3" name="Right Arrow 12"/>
          <p:cNvSpPr/>
          <p:nvPr/>
        </p:nvSpPr>
        <p:spPr>
          <a:xfrm>
            <a:off x="7399336" y="3157130"/>
            <a:ext cx="1470025" cy="1192351"/>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ATTO</a:t>
            </a:r>
            <a:endParaRPr lang="en-US" sz="2400">
              <a:latin typeface="Arial" panose="020B0604020202020204" pitchFamily="34" charset="0"/>
              <a:cs typeface="Arial" panose="020B0604020202020204" pitchFamily="34" charset="0"/>
            </a:endParaRPr>
          </a:p>
        </p:txBody>
      </p:sp>
      <p:sp>
        <p:nvSpPr>
          <p:cNvPr id="14" name="Right Arrow 13"/>
          <p:cNvSpPr/>
          <p:nvPr/>
        </p:nvSpPr>
        <p:spPr>
          <a:xfrm>
            <a:off x="3322638" y="3397378"/>
            <a:ext cx="1470025" cy="1192351"/>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ATTO</a:t>
            </a:r>
            <a:endParaRPr lang="en-US" sz="2400">
              <a:latin typeface="Arial" panose="020B0604020202020204" pitchFamily="34" charset="0"/>
              <a:cs typeface="Arial" panose="020B0604020202020204" pitchFamily="34" charset="0"/>
            </a:endParaRPr>
          </a:p>
        </p:txBody>
      </p:sp>
      <p:sp>
        <p:nvSpPr>
          <p:cNvPr id="17" name="Left Arrow 16"/>
          <p:cNvSpPr/>
          <p:nvPr/>
        </p:nvSpPr>
        <p:spPr>
          <a:xfrm>
            <a:off x="3322638" y="4649251"/>
            <a:ext cx="1465262" cy="572996"/>
          </a:xfrm>
          <a:prstGeom prst="lef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Competitors</a:t>
            </a:r>
            <a:endParaRPr lang="en-US" sz="1600">
              <a:latin typeface="Arial" panose="020B0604020202020204" pitchFamily="34" charset="0"/>
              <a:cs typeface="Arial" panose="020B0604020202020204" pitchFamily="34" charset="0"/>
            </a:endParaRPr>
          </a:p>
        </p:txBody>
      </p:sp>
      <p:sp>
        <p:nvSpPr>
          <p:cNvPr id="18" name="Left Arrow 17"/>
          <p:cNvSpPr/>
          <p:nvPr/>
        </p:nvSpPr>
        <p:spPr>
          <a:xfrm>
            <a:off x="7389812" y="4649251"/>
            <a:ext cx="1465262" cy="572996"/>
          </a:xfrm>
          <a:prstGeom prst="lef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Competitors</a:t>
            </a:r>
            <a:endParaRPr lang="en-US" sz="16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469991F-9313-3644-805B-D5DBFDC904D1}"/>
              </a:ext>
            </a:extLst>
          </p:cNvPr>
          <p:cNvPicPr>
            <a:picLocks noChangeAspect="1"/>
          </p:cNvPicPr>
          <p:nvPr/>
        </p:nvPicPr>
        <p:blipFill>
          <a:blip r:embed="rId3"/>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697151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20791"/>
            <a:ext cx="10515600" cy="874128"/>
          </a:xfrm>
        </p:spPr>
        <p:txBody>
          <a:bodyPr/>
          <a:lstStyle/>
          <a:p>
            <a:r>
              <a:rPr lang="en-US">
                <a:latin typeface="Arial" panose="020B0604020202020204" pitchFamily="34" charset="0"/>
                <a:cs typeface="Arial" panose="020B0604020202020204" pitchFamily="34" charset="0"/>
              </a:rPr>
              <a:t>Product Line</a:t>
            </a:r>
          </a:p>
        </p:txBody>
      </p:sp>
      <p:sp>
        <p:nvSpPr>
          <p:cNvPr id="4" name="Content Placeholder 3"/>
          <p:cNvSpPr>
            <a:spLocks noGrp="1"/>
          </p:cNvSpPr>
          <p:nvPr>
            <p:ph sz="half" idx="1"/>
          </p:nvPr>
        </p:nvSpPr>
        <p:spPr>
          <a:xfrm>
            <a:off x="838199" y="1618519"/>
            <a:ext cx="4355124" cy="3077675"/>
          </a:xfrm>
        </p:spPr>
        <p:txBody>
          <a:bodyPr>
            <a:normAutofit fontScale="92500"/>
          </a:bodyPr>
          <a:lstStyle/>
          <a:p>
            <a:pPr>
              <a:lnSpc>
                <a:spcPts val="2000"/>
              </a:lnSpc>
            </a:pPr>
            <a:r>
              <a:rPr lang="en-US" sz="2400" b="1">
                <a:latin typeface="Arial" panose="020B0604020202020204" pitchFamily="34" charset="0"/>
                <a:cs typeface="Arial" panose="020B0604020202020204" pitchFamily="34" charset="0"/>
              </a:rPr>
              <a:t>Host Bus Adapters</a:t>
            </a:r>
          </a:p>
          <a:p>
            <a:pPr lvl="1">
              <a:lnSpc>
                <a:spcPts val="2000"/>
              </a:lnSpc>
            </a:pPr>
            <a:r>
              <a:rPr lang="en-US" sz="2200">
                <a:latin typeface="Arial" panose="020B0604020202020204" pitchFamily="34" charset="0"/>
                <a:cs typeface="Arial" panose="020B0604020202020204" pitchFamily="34" charset="0"/>
              </a:rPr>
              <a:t>Fibre Channel</a:t>
            </a:r>
          </a:p>
          <a:p>
            <a:pPr lvl="1">
              <a:lnSpc>
                <a:spcPts val="2000"/>
              </a:lnSpc>
            </a:pPr>
            <a:r>
              <a:rPr lang="en-US" sz="2200">
                <a:latin typeface="Arial" panose="020B0604020202020204" pitchFamily="34" charset="0"/>
                <a:cs typeface="Arial" panose="020B0604020202020204" pitchFamily="34" charset="0"/>
              </a:rPr>
              <a:t>SAS/SATA</a:t>
            </a:r>
          </a:p>
          <a:p>
            <a:pPr>
              <a:lnSpc>
                <a:spcPts val="2000"/>
              </a:lnSpc>
            </a:pPr>
            <a:r>
              <a:rPr lang="en-US" sz="2400" b="1">
                <a:latin typeface="Arial" panose="020B0604020202020204" pitchFamily="34" charset="0"/>
                <a:cs typeface="Arial" panose="020B0604020202020204" pitchFamily="34" charset="0"/>
              </a:rPr>
              <a:t>Network Interface Cards</a:t>
            </a:r>
          </a:p>
          <a:p>
            <a:pPr lvl="1">
              <a:lnSpc>
                <a:spcPts val="2000"/>
              </a:lnSpc>
            </a:pPr>
            <a:r>
              <a:rPr lang="en-US" sz="2200">
                <a:latin typeface="Arial" panose="020B0604020202020204" pitchFamily="34" charset="0"/>
                <a:cs typeface="Arial" panose="020B0604020202020204" pitchFamily="34" charset="0"/>
              </a:rPr>
              <a:t>10/25/40/50/100Gb Ethernet</a:t>
            </a:r>
          </a:p>
          <a:p>
            <a:pPr>
              <a:lnSpc>
                <a:spcPts val="2000"/>
              </a:lnSpc>
            </a:pPr>
            <a:r>
              <a:rPr lang="en-US" sz="2400" b="1">
                <a:latin typeface="Arial" panose="020B0604020202020204" pitchFamily="34" charset="0"/>
                <a:cs typeface="Arial" panose="020B0604020202020204" pitchFamily="34" charset="0"/>
              </a:rPr>
              <a:t>Thunderbolt™ Adapters</a:t>
            </a:r>
          </a:p>
          <a:p>
            <a:pPr lvl="1">
              <a:lnSpc>
                <a:spcPts val="2000"/>
              </a:lnSpc>
            </a:pPr>
            <a:r>
              <a:rPr lang="en-US" sz="2200" err="1">
                <a:latin typeface="Arial" panose="020B0604020202020204" pitchFamily="34" charset="0"/>
                <a:cs typeface="Arial" panose="020B0604020202020204" pitchFamily="34" charset="0"/>
              </a:rPr>
              <a:t>Fibre</a:t>
            </a:r>
            <a:r>
              <a:rPr lang="en-US" sz="2200">
                <a:latin typeface="Arial" panose="020B0604020202020204" pitchFamily="34" charset="0"/>
                <a:cs typeface="Arial" panose="020B0604020202020204" pitchFamily="34" charset="0"/>
              </a:rPr>
              <a:t> Channel</a:t>
            </a:r>
          </a:p>
          <a:p>
            <a:pPr lvl="1">
              <a:lnSpc>
                <a:spcPts val="2000"/>
              </a:lnSpc>
            </a:pPr>
            <a:r>
              <a:rPr lang="en-US" sz="2200">
                <a:latin typeface="Arial" panose="020B0604020202020204" pitchFamily="34" charset="0"/>
                <a:cs typeface="Arial" panose="020B0604020202020204" pitchFamily="34" charset="0"/>
              </a:rPr>
              <a:t>Ethernet</a:t>
            </a:r>
          </a:p>
          <a:p>
            <a:pPr lvl="1">
              <a:lnSpc>
                <a:spcPts val="2000"/>
              </a:lnSpc>
            </a:pPr>
            <a:r>
              <a:rPr lang="en-US" sz="2200">
                <a:latin typeface="Arial" panose="020B0604020202020204" pitchFamily="34" charset="0"/>
                <a:cs typeface="Arial" panose="020B0604020202020204" pitchFamily="34" charset="0"/>
              </a:rPr>
              <a:t>SAS/SATA</a:t>
            </a:r>
          </a:p>
        </p:txBody>
      </p:sp>
      <p:sp>
        <p:nvSpPr>
          <p:cNvPr id="5" name="Content Placeholder 4"/>
          <p:cNvSpPr>
            <a:spLocks noGrp="1"/>
          </p:cNvSpPr>
          <p:nvPr>
            <p:ph sz="half" idx="2"/>
          </p:nvPr>
        </p:nvSpPr>
        <p:spPr>
          <a:xfrm>
            <a:off x="5602456" y="1646327"/>
            <a:ext cx="5396102" cy="2165820"/>
          </a:xfrm>
        </p:spPr>
        <p:txBody>
          <a:bodyPr>
            <a:normAutofit fontScale="92500"/>
          </a:bodyPr>
          <a:lstStyle/>
          <a:p>
            <a:pPr>
              <a:lnSpc>
                <a:spcPts val="2000"/>
              </a:lnSpc>
            </a:pPr>
            <a:r>
              <a:rPr lang="en-US" sz="2400" b="1">
                <a:latin typeface="Arial" panose="020B0604020202020204" pitchFamily="34" charset="0"/>
                <a:cs typeface="Arial" panose="020B0604020202020204" pitchFamily="34" charset="0"/>
              </a:rPr>
              <a:t>Storage Controllers</a:t>
            </a:r>
          </a:p>
          <a:p>
            <a:pPr lvl="1">
              <a:lnSpc>
                <a:spcPts val="2000"/>
              </a:lnSpc>
            </a:pPr>
            <a:r>
              <a:rPr lang="en-US" sz="2200">
                <a:latin typeface="Arial" panose="020B0604020202020204" pitchFamily="34" charset="0"/>
                <a:cs typeface="Arial" panose="020B0604020202020204" pitchFamily="34" charset="0"/>
              </a:rPr>
              <a:t>Fibre Channel-to-SAS/SATA</a:t>
            </a:r>
          </a:p>
          <a:p>
            <a:pPr lvl="1">
              <a:lnSpc>
                <a:spcPts val="2000"/>
              </a:lnSpc>
            </a:pPr>
            <a:r>
              <a:rPr lang="en-US" sz="2200">
                <a:latin typeface="Arial" panose="020B0604020202020204" pitchFamily="34" charset="0"/>
                <a:cs typeface="Arial" panose="020B0604020202020204" pitchFamily="34" charset="0"/>
              </a:rPr>
              <a:t>Ethernet-to-SAS/SATA</a:t>
            </a:r>
          </a:p>
          <a:p>
            <a:pPr>
              <a:lnSpc>
                <a:spcPts val="2000"/>
              </a:lnSpc>
            </a:pPr>
            <a:r>
              <a:rPr lang="en-US" sz="2400" b="1">
                <a:latin typeface="Arial" panose="020B0604020202020204" pitchFamily="34" charset="0"/>
                <a:cs typeface="Arial" panose="020B0604020202020204" pitchFamily="34" charset="0"/>
              </a:rPr>
              <a:t>Software</a:t>
            </a:r>
          </a:p>
          <a:p>
            <a:pPr lvl="1">
              <a:lnSpc>
                <a:spcPts val="2000"/>
              </a:lnSpc>
            </a:pPr>
            <a:r>
              <a:rPr lang="en-US" sz="2200">
                <a:latin typeface="Arial" panose="020B0604020202020204" pitchFamily="34" charset="0"/>
                <a:cs typeface="Arial" panose="020B0604020202020204" pitchFamily="34" charset="0"/>
              </a:rPr>
              <a:t>ATTO </a:t>
            </a:r>
            <a:r>
              <a:rPr lang="en-US" sz="2200" err="1">
                <a:latin typeface="Arial" panose="020B0604020202020204" pitchFamily="34" charset="0"/>
                <a:cs typeface="Arial" panose="020B0604020202020204" pitchFamily="34" charset="0"/>
              </a:rPr>
              <a:t>ConfigTool</a:t>
            </a:r>
            <a:r>
              <a:rPr lang="en-US" sz="2200">
                <a:latin typeface="Arial" panose="020B0604020202020204" pitchFamily="34" charset="0"/>
                <a:cs typeface="Arial" panose="020B0604020202020204" pitchFamily="34" charset="0"/>
              </a:rPr>
              <a:t>™</a:t>
            </a:r>
          </a:p>
          <a:p>
            <a:pPr lvl="1">
              <a:lnSpc>
                <a:spcPts val="2000"/>
              </a:lnSpc>
            </a:pPr>
            <a:r>
              <a:rPr lang="en-US" sz="2200">
                <a:latin typeface="Arial" panose="020B0604020202020204" pitchFamily="34" charset="0"/>
                <a:cs typeface="Arial" panose="020B0604020202020204" pitchFamily="34" charset="0"/>
              </a:rPr>
              <a:t>Latency Scout™</a:t>
            </a:r>
          </a:p>
          <a:p>
            <a:pPr lvl="1">
              <a:lnSpc>
                <a:spcPts val="2000"/>
              </a:lnSpc>
            </a:pPr>
            <a:endParaRPr lang="en-US" sz="2000">
              <a:latin typeface="Arial" panose="020B0604020202020204" pitchFamily="34" charset="0"/>
              <a:cs typeface="Arial" panose="020B0604020202020204" pitchFamily="34" charset="0"/>
            </a:endParaRPr>
          </a:p>
          <a:p>
            <a:pPr marL="457200" lvl="1" indent="0">
              <a:lnSpc>
                <a:spcPts val="2000"/>
              </a:lnSpc>
              <a:buNone/>
            </a:pPr>
            <a:endParaRPr lang="en-US" sz="2800">
              <a:latin typeface="Arial" panose="020B0604020202020204" pitchFamily="34" charset="0"/>
              <a:cs typeface="Arial" panose="020B0604020202020204" pitchFamily="34" charset="0"/>
            </a:endParaRPr>
          </a:p>
          <a:p>
            <a:pPr lvl="1">
              <a:lnSpc>
                <a:spcPts val="2000"/>
              </a:lnSpc>
            </a:pPr>
            <a:endParaRPr lang="en-US" sz="280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256" y="4529515"/>
            <a:ext cx="11057488" cy="1752569"/>
          </a:xfrm>
          <a:prstGeom prst="rect">
            <a:avLst/>
          </a:prstGeom>
        </p:spPr>
      </p:pic>
      <p:pic>
        <p:nvPicPr>
          <p:cNvPr id="8" name="Picture 7">
            <a:extLst>
              <a:ext uri="{FF2B5EF4-FFF2-40B4-BE49-F238E27FC236}">
                <a16:creationId xmlns:a16="http://schemas.microsoft.com/office/drawing/2014/main" id="{D4DBE58C-7E35-2649-AB35-008565726DD4}"/>
              </a:ext>
            </a:extLst>
          </p:cNvPr>
          <p:cNvPicPr>
            <a:picLocks noChangeAspect="1"/>
          </p:cNvPicPr>
          <p:nvPr/>
        </p:nvPicPr>
        <p:blipFill>
          <a:blip r:embed="rId4"/>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3232009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8447"/>
            <a:ext cx="7184265" cy="874128"/>
          </a:xfrm>
        </p:spPr>
        <p:txBody>
          <a:bodyPr/>
          <a:lstStyle/>
          <a:p>
            <a:r>
              <a:rPr lang="en-US">
                <a:latin typeface="Arial" panose="020B0604020202020204" pitchFamily="34" charset="0"/>
                <a:cs typeface="Arial" panose="020B0604020202020204" pitchFamily="34" charset="0"/>
              </a:rPr>
              <a:t>Technical Differentiators</a:t>
            </a:r>
          </a:p>
        </p:txBody>
      </p:sp>
      <p:sp>
        <p:nvSpPr>
          <p:cNvPr id="4" name="Content Placeholder 3"/>
          <p:cNvSpPr>
            <a:spLocks noGrp="1"/>
          </p:cNvSpPr>
          <p:nvPr>
            <p:ph sz="half" idx="1"/>
          </p:nvPr>
        </p:nvSpPr>
        <p:spPr>
          <a:xfrm>
            <a:off x="377698" y="1594182"/>
            <a:ext cx="5413504" cy="4687902"/>
          </a:xfrm>
        </p:spPr>
        <p:txBody>
          <a:bodyPr>
            <a:normAutofit fontScale="62500" lnSpcReduction="20000"/>
          </a:bodyPr>
          <a:lstStyle/>
          <a:p>
            <a:pPr>
              <a:lnSpc>
                <a:spcPct val="120000"/>
              </a:lnSpc>
            </a:pPr>
            <a:r>
              <a:rPr lang="en-US" sz="2900" b="1">
                <a:latin typeface="Arial" panose="020B0604020202020204" pitchFamily="34" charset="0"/>
                <a:cs typeface="Arial" panose="020B0604020202020204" pitchFamily="34" charset="0"/>
              </a:rPr>
              <a:t>ATTO Advanced Data Streaming (ADS™)Technology</a:t>
            </a:r>
          </a:p>
          <a:p>
            <a:pPr lvl="1">
              <a:lnSpc>
                <a:spcPct val="120000"/>
              </a:lnSpc>
            </a:pPr>
            <a:r>
              <a:rPr lang="en-US" sz="2300">
                <a:latin typeface="Arial" panose="020B0604020202020204" pitchFamily="34" charset="0"/>
                <a:cs typeface="Arial" panose="020B0604020202020204" pitchFamily="34" charset="0"/>
              </a:rPr>
              <a:t>Provides controlled acceleration of data to ensure smooth streaming and most consistent performance</a:t>
            </a:r>
          </a:p>
          <a:p>
            <a:r>
              <a:rPr lang="en-US" sz="2900" b="1">
                <a:latin typeface="Arial" panose="020B0604020202020204" pitchFamily="34" charset="0"/>
                <a:cs typeface="Arial" panose="020B0604020202020204" pitchFamily="34" charset="0"/>
              </a:rPr>
              <a:t>ATTO </a:t>
            </a:r>
            <a:r>
              <a:rPr lang="en-US" sz="2900" b="1" err="1">
                <a:latin typeface="Arial" panose="020B0604020202020204" pitchFamily="34" charset="0"/>
                <a:cs typeface="Arial" panose="020B0604020202020204" pitchFamily="34" charset="0"/>
              </a:rPr>
              <a:t>MultiPath</a:t>
            </a:r>
            <a:r>
              <a:rPr lang="en-US" sz="2900" b="1">
                <a:latin typeface="Arial" panose="020B0604020202020204" pitchFamily="34" charset="0"/>
                <a:cs typeface="Arial" panose="020B0604020202020204" pitchFamily="34" charset="0"/>
              </a:rPr>
              <a:t> Director™</a:t>
            </a:r>
          </a:p>
          <a:p>
            <a:pPr lvl="1">
              <a:lnSpc>
                <a:spcPct val="120000"/>
              </a:lnSpc>
            </a:pPr>
            <a:r>
              <a:rPr lang="en-US" sz="2300">
                <a:latin typeface="Arial" panose="020B0604020202020204" pitchFamily="34" charset="0"/>
                <a:cs typeface="Arial" panose="020B0604020202020204" pitchFamily="34" charset="0"/>
              </a:rPr>
              <a:t>Enables </a:t>
            </a:r>
            <a:r>
              <a:rPr lang="en-US" sz="2300" err="1">
                <a:latin typeface="Arial" panose="020B0604020202020204" pitchFamily="34" charset="0"/>
                <a:cs typeface="Arial" panose="020B0604020202020204" pitchFamily="34" charset="0"/>
              </a:rPr>
              <a:t>macOS</a:t>
            </a:r>
            <a:r>
              <a:rPr lang="en-US" sz="2300">
                <a:latin typeface="Arial" panose="020B0604020202020204" pitchFamily="34" charset="0"/>
                <a:cs typeface="Arial" panose="020B0604020202020204" pitchFamily="34" charset="0"/>
              </a:rPr>
              <a:t>®, Windows® and Linux® workstations and servers to connect directly to enterprise-class storage with redundant controllers, providing failover and load balancing capabilities across multiple paths to the storage</a:t>
            </a:r>
          </a:p>
          <a:p>
            <a:r>
              <a:rPr lang="en-US" sz="2900" b="1">
                <a:latin typeface="Arial" panose="020B0604020202020204" pitchFamily="34" charset="0"/>
                <a:cs typeface="Arial" panose="020B0604020202020204" pitchFamily="34" charset="0"/>
              </a:rPr>
              <a:t>ATTO </a:t>
            </a:r>
            <a:r>
              <a:rPr lang="en-US" sz="2900" b="1" err="1">
                <a:latin typeface="Arial" panose="020B0604020202020204" pitchFamily="34" charset="0"/>
                <a:cs typeface="Arial" panose="020B0604020202020204" pitchFamily="34" charset="0"/>
              </a:rPr>
              <a:t>DriveAssure</a:t>
            </a:r>
            <a:r>
              <a:rPr lang="en-US" sz="2900" b="1">
                <a:latin typeface="Arial" panose="020B0604020202020204" pitchFamily="34" charset="0"/>
                <a:cs typeface="Arial" panose="020B0604020202020204" pitchFamily="34" charset="0"/>
              </a:rPr>
              <a:t>™ Technology</a:t>
            </a:r>
          </a:p>
          <a:p>
            <a:pPr lvl="1">
              <a:lnSpc>
                <a:spcPct val="120000"/>
              </a:lnSpc>
            </a:pPr>
            <a:r>
              <a:rPr lang="en-US" sz="2300">
                <a:latin typeface="Arial" panose="020B0604020202020204" pitchFamily="34" charset="0"/>
                <a:cs typeface="Arial" panose="020B0604020202020204" pitchFamily="34" charset="0"/>
              </a:rPr>
              <a:t>Compensates for misbehaving drives to prevent premature drive failures and slow downs to maximize system uptime and ensures 100% throughput during </a:t>
            </a:r>
            <a:br>
              <a:rPr lang="en-US" sz="2300">
                <a:latin typeface="Arial" panose="020B0604020202020204" pitchFamily="34" charset="0"/>
                <a:cs typeface="Arial" panose="020B0604020202020204" pitchFamily="34" charset="0"/>
              </a:rPr>
            </a:br>
            <a:r>
              <a:rPr lang="en-US" sz="2300">
                <a:latin typeface="Arial" panose="020B0604020202020204" pitchFamily="34" charset="0"/>
                <a:cs typeface="Arial" panose="020B0604020202020204" pitchFamily="34" charset="0"/>
              </a:rPr>
              <a:t>data rebuilds</a:t>
            </a:r>
          </a:p>
        </p:txBody>
      </p:sp>
      <p:sp>
        <p:nvSpPr>
          <p:cNvPr id="5" name="Content Placeholder 4"/>
          <p:cNvSpPr>
            <a:spLocks noGrp="1"/>
          </p:cNvSpPr>
          <p:nvPr>
            <p:ph sz="half" idx="2"/>
          </p:nvPr>
        </p:nvSpPr>
        <p:spPr>
          <a:xfrm>
            <a:off x="6019800" y="1634847"/>
            <a:ext cx="6019800" cy="4113929"/>
          </a:xfrm>
        </p:spPr>
        <p:txBody>
          <a:bodyPr>
            <a:noAutofit/>
          </a:bodyPr>
          <a:lstStyle/>
          <a:p>
            <a:r>
              <a:rPr lang="en-US" sz="2000" b="1">
                <a:latin typeface="Arial" panose="020B0604020202020204" pitchFamily="34" charset="0"/>
                <a:cs typeface="Arial" panose="020B0604020202020204" pitchFamily="34" charset="0"/>
              </a:rPr>
              <a:t>ATTO</a:t>
            </a:r>
            <a:r>
              <a:rPr lang="en-US" sz="2000" b="1" i="1">
                <a:latin typeface="Arial" panose="020B0604020202020204" pitchFamily="34" charset="0"/>
                <a:cs typeface="Arial" panose="020B0604020202020204" pitchFamily="34" charset="0"/>
              </a:rPr>
              <a:t> i</a:t>
            </a:r>
            <a:r>
              <a:rPr lang="en-US" sz="2000" b="1">
                <a:latin typeface="Arial" panose="020B0604020202020204" pitchFamily="34" charset="0"/>
                <a:cs typeface="Arial" panose="020B0604020202020204" pitchFamily="34" charset="0"/>
              </a:rPr>
              <a:t>ntelligent Bridging Architecture™</a:t>
            </a:r>
          </a:p>
          <a:p>
            <a:pPr lvl="1">
              <a:lnSpc>
                <a:spcPct val="100000"/>
              </a:lnSpc>
            </a:pPr>
            <a:r>
              <a:rPr lang="en-US" sz="1600">
                <a:latin typeface="Arial" panose="020B0604020202020204" pitchFamily="34" charset="0"/>
                <a:cs typeface="Arial" panose="020B0604020202020204" pitchFamily="34" charset="0"/>
              </a:rPr>
              <a:t>Combines powerful hardware with an efficient software data engine to deliver the flexibility of “anything-to-anything” connectivity</a:t>
            </a:r>
          </a:p>
          <a:p>
            <a:r>
              <a:rPr lang="en-US" sz="2000" b="1">
                <a:latin typeface="Arial" panose="020B0604020202020204" pitchFamily="34" charset="0"/>
                <a:cs typeface="Arial" panose="020B0604020202020204" pitchFamily="34" charset="0"/>
              </a:rPr>
              <a:t>ATTO </a:t>
            </a:r>
            <a:r>
              <a:rPr lang="en-US" sz="2000" b="1" err="1">
                <a:latin typeface="Arial" panose="020B0604020202020204" pitchFamily="34" charset="0"/>
                <a:cs typeface="Arial" panose="020B0604020202020204" pitchFamily="34" charset="0"/>
              </a:rPr>
              <a:t>vConfigTool</a:t>
            </a:r>
            <a:r>
              <a:rPr lang="en-US" sz="2000" b="1">
                <a:latin typeface="Arial" panose="020B0604020202020204" pitchFamily="34" charset="0"/>
                <a:cs typeface="Arial" panose="020B0604020202020204" pitchFamily="34" charset="0"/>
              </a:rPr>
              <a:t>™</a:t>
            </a:r>
          </a:p>
          <a:p>
            <a:pPr lvl="1">
              <a:lnSpc>
                <a:spcPct val="100000"/>
              </a:lnSpc>
            </a:pPr>
            <a:r>
              <a:rPr lang="en-US" sz="1600">
                <a:latin typeface="Arial" panose="020B0604020202020204" pitchFamily="34" charset="0"/>
                <a:cs typeface="Arial" panose="020B0604020202020204" pitchFamily="34" charset="0"/>
              </a:rPr>
              <a:t>A software plug-in to integrate centralized management and monitoring within a VMware vCenter® environment to accelerate adapter deployment; optimize configurations and reduce VMware host infrastructure costs</a:t>
            </a:r>
          </a:p>
          <a:p>
            <a:r>
              <a:rPr lang="en-US" sz="2000" b="1">
                <a:latin typeface="Arial" panose="020B0604020202020204" pitchFamily="34" charset="0"/>
                <a:cs typeface="Arial" panose="020B0604020202020204" pitchFamily="34" charset="0"/>
              </a:rPr>
              <a:t>ATTO Latency Scout™ </a:t>
            </a:r>
          </a:p>
          <a:p>
            <a:pPr lvl="1">
              <a:lnSpc>
                <a:spcPct val="100000"/>
              </a:lnSpc>
            </a:pPr>
            <a:r>
              <a:rPr lang="en-US" sz="1600">
                <a:latin typeface="Arial" panose="020B0604020202020204" pitchFamily="34" charset="0"/>
                <a:cs typeface="Arial" panose="020B0604020202020204" pitchFamily="34" charset="0"/>
              </a:rPr>
              <a:t>A storage I/O diagnostic utility that boosts data  center performance by identifying bottlenecks, allowing for the optimization of system performance and infrastructure uptime </a:t>
            </a:r>
          </a:p>
        </p:txBody>
      </p:sp>
      <p:pic>
        <p:nvPicPr>
          <p:cNvPr id="6" name="Picture 5">
            <a:extLst>
              <a:ext uri="{FF2B5EF4-FFF2-40B4-BE49-F238E27FC236}">
                <a16:creationId xmlns:a16="http://schemas.microsoft.com/office/drawing/2014/main" id="{EB1319A1-E8A7-624D-A4B6-C40C9E2A119F}"/>
              </a:ext>
            </a:extLst>
          </p:cNvPr>
          <p:cNvPicPr>
            <a:picLocks noChangeAspect="1"/>
          </p:cNvPicPr>
          <p:nvPr/>
        </p:nvPicPr>
        <p:blipFill>
          <a:blip r:embed="rId3"/>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2671649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latin typeface="Arial" panose="020B0604020202020204" pitchFamily="34" charset="0"/>
                <a:cs typeface="Arial" panose="020B0604020202020204" pitchFamily="34" charset="0"/>
              </a:rPr>
              <a:t>Fibre</a:t>
            </a:r>
            <a:r>
              <a:rPr lang="en-US">
                <a:latin typeface="Arial" panose="020B0604020202020204" pitchFamily="34" charset="0"/>
                <a:cs typeface="Arial" panose="020B0604020202020204" pitchFamily="34" charset="0"/>
              </a:rPr>
              <a:t> Channel </a:t>
            </a:r>
            <a:r>
              <a:rPr lang="en-US" b="0">
                <a:ln w="0"/>
                <a:solidFill>
                  <a:srgbClr val="00FF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Competitive</a:t>
            </a:r>
            <a:r>
              <a:rPr lang="en-US">
                <a:solidFill>
                  <a:srgbClr val="00FFFF"/>
                </a:solidFill>
                <a:latin typeface="Arial" panose="020B0604020202020204" pitchFamily="34" charset="0"/>
                <a:cs typeface="Arial" panose="020B0604020202020204" pitchFamily="34" charset="0"/>
              </a:rPr>
              <a:t> </a:t>
            </a:r>
            <a:r>
              <a:rPr lang="en-US" b="0">
                <a:ln w="0"/>
                <a:solidFill>
                  <a:srgbClr val="00FF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Review</a:t>
            </a:r>
            <a:endParaRPr lang="en-US">
              <a:solidFill>
                <a:srgbClr val="00FFFF"/>
              </a:solidFill>
              <a:latin typeface="Arial" panose="020B0604020202020204" pitchFamily="34" charset="0"/>
              <a:cs typeface="Arial" panose="020B0604020202020204" pitchFamily="34" charset="0"/>
            </a:endParaRPr>
          </a:p>
        </p:txBody>
      </p:sp>
      <p:graphicFrame>
        <p:nvGraphicFramePr>
          <p:cNvPr id="4" name="Group 130"/>
          <p:cNvGraphicFramePr>
            <a:graphicFrameLocks noGrp="1"/>
          </p:cNvGraphicFramePr>
          <p:nvPr>
            <p:ph idx="1"/>
            <p:extLst>
              <p:ext uri="{D42A27DB-BD31-4B8C-83A1-F6EECF244321}">
                <p14:modId xmlns:p14="http://schemas.microsoft.com/office/powerpoint/2010/main" val="4200741472"/>
              </p:ext>
            </p:extLst>
          </p:nvPr>
        </p:nvGraphicFramePr>
        <p:xfrm>
          <a:off x="657639" y="1723819"/>
          <a:ext cx="10876721" cy="4078897"/>
        </p:xfrm>
        <a:graphic>
          <a:graphicData uri="http://schemas.openxmlformats.org/drawingml/2006/table">
            <a:tbl>
              <a:tblPr firstRow="1" firstCol="1" bandRow="1">
                <a:tableStyleId>{5C22544A-7EE6-4342-B048-85BDC9FD1C3A}</a:tableStyleId>
              </a:tblPr>
              <a:tblGrid>
                <a:gridCol w="1451113">
                  <a:extLst>
                    <a:ext uri="{9D8B030D-6E8A-4147-A177-3AD203B41FA5}">
                      <a16:colId xmlns:a16="http://schemas.microsoft.com/office/drawing/2014/main" val="20000"/>
                    </a:ext>
                  </a:extLst>
                </a:gridCol>
                <a:gridCol w="2663687">
                  <a:extLst>
                    <a:ext uri="{9D8B030D-6E8A-4147-A177-3AD203B41FA5}">
                      <a16:colId xmlns:a16="http://schemas.microsoft.com/office/drawing/2014/main" val="20001"/>
                    </a:ext>
                  </a:extLst>
                </a:gridCol>
                <a:gridCol w="2504661">
                  <a:extLst>
                    <a:ext uri="{9D8B030D-6E8A-4147-A177-3AD203B41FA5}">
                      <a16:colId xmlns:a16="http://schemas.microsoft.com/office/drawing/2014/main" val="20002"/>
                    </a:ext>
                  </a:extLst>
                </a:gridCol>
                <a:gridCol w="1872015">
                  <a:extLst>
                    <a:ext uri="{9D8B030D-6E8A-4147-A177-3AD203B41FA5}">
                      <a16:colId xmlns:a16="http://schemas.microsoft.com/office/drawing/2014/main" val="20003"/>
                    </a:ext>
                  </a:extLst>
                </a:gridCol>
                <a:gridCol w="2385245">
                  <a:extLst>
                    <a:ext uri="{9D8B030D-6E8A-4147-A177-3AD203B41FA5}">
                      <a16:colId xmlns:a16="http://schemas.microsoft.com/office/drawing/2014/main" val="20004"/>
                    </a:ext>
                  </a:extLst>
                </a:gridCol>
              </a:tblGrid>
              <a:tr h="5679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000" kern="1200">
                          <a:latin typeface="Arial" panose="020B0604020202020204" pitchFamily="34" charset="0"/>
                          <a:cs typeface="Arial" panose="020B0604020202020204" pitchFamily="34" charset="0"/>
                        </a:rPr>
                        <a:t>Company</a:t>
                      </a:r>
                      <a:endParaRPr lang="en-US" sz="2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T="45713" marB="45713" anchor="ctr" horzOverflow="overflow">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000" kern="1200">
                          <a:latin typeface="Arial" panose="020B0604020202020204" pitchFamily="34" charset="0"/>
                          <a:cs typeface="Arial" panose="020B0604020202020204" pitchFamily="34" charset="0"/>
                        </a:rPr>
                        <a:t>Strength</a:t>
                      </a:r>
                      <a:endParaRPr lang="en-US" sz="2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000" kern="1200">
                          <a:latin typeface="Arial" panose="020B0604020202020204" pitchFamily="34" charset="0"/>
                          <a:cs typeface="Arial" panose="020B0604020202020204" pitchFamily="34" charset="0"/>
                        </a:rPr>
                        <a:t>Weakness</a:t>
                      </a:r>
                      <a:endParaRPr lang="en-US" sz="2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000" kern="1200">
                          <a:latin typeface="Arial" panose="020B0604020202020204" pitchFamily="34" charset="0"/>
                          <a:cs typeface="Arial" panose="020B0604020202020204" pitchFamily="34" charset="0"/>
                        </a:rPr>
                        <a:t>Market Perception</a:t>
                      </a:r>
                      <a:endParaRPr lang="en-US" sz="2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000" kern="1200">
                          <a:latin typeface="Arial" panose="020B0604020202020204" pitchFamily="34" charset="0"/>
                          <a:cs typeface="Arial" panose="020B0604020202020204" pitchFamily="34" charset="0"/>
                        </a:rPr>
                        <a:t>Competitive Strategy</a:t>
                      </a:r>
                      <a:endParaRPr lang="en-US" sz="2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T="45713" marB="45713" anchor="ctr" horzOverflow="overflow">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046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solidFill>
                            <a:srgbClr val="FF0000"/>
                          </a:solidFill>
                          <a:effectLst/>
                          <a:latin typeface="Arial" panose="020B0604020202020204" pitchFamily="34" charset="0"/>
                          <a:cs typeface="Arial" panose="020B0604020202020204" pitchFamily="34" charset="0"/>
                        </a:rPr>
                        <a:t>ATTO</a:t>
                      </a:r>
                      <a:endParaRPr kumimoji="0" lang="en-US" sz="1600" b="1"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marT="45713" marB="45713" anchor="ctr" horzOverflow="overflow">
                    <a:lnL w="12700" cmpd="sng">
                      <a:noFill/>
                    </a:lnL>
                    <a:lnR w="12700" cap="flat" cmpd="sng" algn="ctr">
                      <a:solidFill>
                        <a:srgbClr val="002060"/>
                      </a:solidFill>
                      <a:prstDash val="solid"/>
                      <a:round/>
                      <a:headEnd type="none" w="med" len="med"/>
                      <a:tailEnd type="none" w="med" len="med"/>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High Performance products and solutions, Support &amp; Service</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Brand awareness in IT</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Performance and support leader</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Niche Markets, Responsiveness, Customer Support</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mpd="sng">
                      <a:noFill/>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85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solidFill>
                            <a:srgbClr val="FF0000"/>
                          </a:solidFill>
                          <a:effectLst/>
                          <a:latin typeface="Arial" panose="020B0604020202020204" pitchFamily="34" charset="0"/>
                          <a:cs typeface="Arial" panose="020B0604020202020204" pitchFamily="34" charset="0"/>
                        </a:rPr>
                        <a:t>Marvell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solidFill>
                            <a:srgbClr val="FF0000"/>
                          </a:solidFill>
                          <a:effectLst/>
                          <a:latin typeface="Arial" panose="020B0604020202020204" pitchFamily="34" charset="0"/>
                          <a:cs typeface="Arial" panose="020B0604020202020204" pitchFamily="34" charset="0"/>
                        </a:rPr>
                        <a:t>Cavium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solidFill>
                            <a:srgbClr val="FF0000"/>
                          </a:solidFill>
                          <a:effectLst/>
                          <a:latin typeface="Arial" panose="020B0604020202020204" pitchFamily="34" charset="0"/>
                          <a:cs typeface="Arial" panose="020B0604020202020204" pitchFamily="34" charset="0"/>
                        </a:rPr>
                        <a:t>QLogic</a:t>
                      </a:r>
                      <a:endParaRPr kumimoji="0" lang="en-US" sz="1600" b="1"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marT="45713" marB="45713" anchor="ctr" horzOverflow="overflow">
                    <a:lnL w="12700" cmpd="sng">
                      <a:noFill/>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Market share leader focused on driving incremental revenue from the target solutions</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Limited mindshare to T2/3; so many acquisitions … are they really focused on their channel customers?</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I/O solution provider focused on storage connectivity</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mpd="sng">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462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solidFill>
                            <a:srgbClr val="FF0000"/>
                          </a:solidFill>
                          <a:effectLst/>
                          <a:latin typeface="Arial" panose="020B0604020202020204" pitchFamily="34" charset="0"/>
                          <a:cs typeface="Arial" panose="020B0604020202020204" pitchFamily="34" charset="0"/>
                        </a:rPr>
                        <a:t>Broadcom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solidFill>
                            <a:srgbClr val="FF0000"/>
                          </a:solidFill>
                          <a:effectLst/>
                          <a:latin typeface="Arial" panose="020B0604020202020204" pitchFamily="34" charset="0"/>
                          <a:cs typeface="Arial" panose="020B0604020202020204" pitchFamily="34" charset="0"/>
                        </a:rPr>
                        <a:t>Emulex</a:t>
                      </a:r>
                      <a:endParaRPr kumimoji="0" lang="en-US" sz="1600" b="1"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marT="45713" marB="45713" anchor="ctr" horzOverflow="overflow">
                    <a:lnL w="12700" cmpd="sng">
                      <a:noFill/>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Focus is on IT markets, Strong T1/T2 OEM relationships for both Silicon and HBA</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Lacking mindshare to T3; so many acquisitions … are they really focused on their channel customers?</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Strong feature set, IT market leader</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IT and T1/T2 OEM focus</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mpd="sng">
                      <a:noFill/>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5" name="Picture 4">
            <a:extLst>
              <a:ext uri="{FF2B5EF4-FFF2-40B4-BE49-F238E27FC236}">
                <a16:creationId xmlns:a16="http://schemas.microsoft.com/office/drawing/2014/main" id="{C72FF0F5-B1B0-F642-8D9D-6F1E1B0F8480}"/>
              </a:ext>
            </a:extLst>
          </p:cNvPr>
          <p:cNvPicPr>
            <a:picLocks noChangeAspect="1"/>
          </p:cNvPicPr>
          <p:nvPr/>
        </p:nvPicPr>
        <p:blipFill>
          <a:blip r:embed="rId4"/>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185358934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B25F-8BE9-4C74-9BBD-B55607927786}"/>
              </a:ext>
            </a:extLst>
          </p:cNvPr>
          <p:cNvSpPr>
            <a:spLocks noGrp="1"/>
          </p:cNvSpPr>
          <p:nvPr>
            <p:ph type="title"/>
          </p:nvPr>
        </p:nvSpPr>
        <p:spPr>
          <a:xfrm>
            <a:off x="5473533" y="727026"/>
            <a:ext cx="5981366" cy="1342402"/>
          </a:xfrm>
        </p:spPr>
        <p:txBody>
          <a:bodyPr/>
          <a:lstStyle/>
          <a:p>
            <a:r>
              <a:rPr lang="zh-CN" altLang="en-US">
                <a:effectLst>
                  <a:outerShdw blurRad="38100" dist="38100" dir="2700000" algn="tl">
                    <a:srgbClr val="000000">
                      <a:alpha val="43137"/>
                    </a:srgbClr>
                  </a:outerShdw>
                </a:effectLst>
                <a:latin typeface="微軟正黑體"/>
                <a:ea typeface="微軟正黑體"/>
              </a:rPr>
              <a:t>常見的客戶需求有哪些</a:t>
            </a:r>
            <a:r>
              <a:rPr lang="zh-TW" altLang="en-US">
                <a:effectLst>
                  <a:outerShdw blurRad="38100" dist="38100" dir="2700000" algn="tl">
                    <a:srgbClr val="000000">
                      <a:alpha val="43137"/>
                    </a:srgbClr>
                  </a:outerShdw>
                </a:effectLst>
                <a:latin typeface="Arial"/>
                <a:ea typeface="微軟正黑體"/>
                <a:cs typeface="Arial"/>
              </a:rPr>
              <a:t>？</a:t>
            </a:r>
            <a:endParaRPr lang="zh-TW" altLang="en-US">
              <a:effectLst>
                <a:outerShdw blurRad="38100" dist="38100" dir="2700000" algn="tl">
                  <a:srgbClr val="000000">
                    <a:alpha val="43137"/>
                  </a:srgbClr>
                </a:outerShdw>
              </a:effectLst>
            </a:endParaRPr>
          </a:p>
        </p:txBody>
      </p:sp>
      <p:sp>
        <p:nvSpPr>
          <p:cNvPr id="3" name="文字版面配置區 2">
            <a:extLst>
              <a:ext uri="{FF2B5EF4-FFF2-40B4-BE49-F238E27FC236}">
                <a16:creationId xmlns:a16="http://schemas.microsoft.com/office/drawing/2014/main" id="{B672E10A-54C8-4E64-A6E5-DF68146D95DD}"/>
              </a:ext>
            </a:extLst>
          </p:cNvPr>
          <p:cNvSpPr>
            <a:spLocks noGrp="1"/>
          </p:cNvSpPr>
          <p:nvPr>
            <p:ph type="body" idx="1"/>
          </p:nvPr>
        </p:nvSpPr>
        <p:spPr>
          <a:xfrm>
            <a:off x="5564867" y="2380608"/>
            <a:ext cx="6196264" cy="3709042"/>
          </a:xfrm>
        </p:spPr>
        <p:txBody>
          <a:bodyPr vert="horz" lIns="91440" tIns="45720" rIns="91440" bIns="45720" rtlCol="0" anchor="t">
            <a:normAutofit/>
          </a:bodyPr>
          <a:lstStyle/>
          <a:p>
            <a:pPr marL="342900" indent="-342900">
              <a:lnSpc>
                <a:spcPct val="100000"/>
              </a:lnSpc>
              <a:buClr>
                <a:srgbClr val="7030A0"/>
              </a:buClr>
              <a:buSzPct val="70000"/>
              <a:buFont typeface="Wingdings" panose="05000000000000000000" pitchFamily="2" charset="2"/>
              <a:buChar char="l"/>
            </a:pPr>
            <a:r>
              <a:rPr lang="zh-TW" altLang="en-US" sz="2800" b="1">
                <a:effectLst>
                  <a:outerShdw blurRad="38100" dist="38100" dir="2700000" algn="tl">
                    <a:srgbClr val="000000">
                      <a:alpha val="43137"/>
                    </a:srgbClr>
                  </a:outerShdw>
                </a:effectLst>
                <a:latin typeface="Arial"/>
                <a:ea typeface="微軟正黑體"/>
                <a:cs typeface="Arial"/>
              </a:rPr>
              <a:t>有甚麼方式</a:t>
            </a:r>
            <a:r>
              <a:rPr lang="zh-TW" sz="2800" b="1">
                <a:effectLst>
                  <a:outerShdw blurRad="38100" dist="38100" dir="2700000" algn="tl">
                    <a:srgbClr val="000000">
                      <a:alpha val="43137"/>
                    </a:srgbClr>
                  </a:outerShdw>
                </a:effectLst>
                <a:latin typeface="Arial"/>
                <a:ea typeface="微軟正黑體"/>
                <a:cs typeface="Arial"/>
              </a:rPr>
              <a:t>能</a:t>
            </a:r>
            <a:r>
              <a:rPr lang="zh-TW" altLang="en-US" sz="2800" b="1">
                <a:effectLst>
                  <a:outerShdw blurRad="38100" dist="38100" dir="2700000" algn="tl">
                    <a:srgbClr val="000000">
                      <a:alpha val="43137"/>
                    </a:srgbClr>
                  </a:outerShdw>
                </a:effectLst>
                <a:latin typeface="Arial"/>
                <a:ea typeface="微軟正黑體"/>
                <a:cs typeface="Arial"/>
              </a:rPr>
              <a:t>讓我快速且安全地</a:t>
            </a:r>
            <a:r>
              <a:rPr lang="zh-TW" sz="2800" b="1">
                <a:effectLst>
                  <a:outerShdw blurRad="38100" dist="38100" dir="2700000" algn="tl">
                    <a:srgbClr val="000000">
                      <a:alpha val="43137"/>
                    </a:srgbClr>
                  </a:outerShdw>
                </a:effectLst>
                <a:latin typeface="Arial"/>
                <a:ea typeface="微軟正黑體"/>
                <a:cs typeface="Arial"/>
              </a:rPr>
              <a:t>存取資料</a:t>
            </a:r>
            <a:r>
              <a:rPr lang="zh-TW" altLang="en-US" sz="2800" b="1">
                <a:effectLst>
                  <a:outerShdw blurRad="38100" dist="38100" dir="2700000" algn="tl">
                    <a:srgbClr val="000000">
                      <a:alpha val="43137"/>
                    </a:srgbClr>
                  </a:outerShdw>
                </a:effectLst>
                <a:latin typeface="Arial"/>
                <a:ea typeface="微軟正黑體"/>
                <a:cs typeface="Arial"/>
              </a:rPr>
              <a:t>？</a:t>
            </a:r>
            <a:endParaRPr lang="en-US" altLang="zh-TW" sz="2800" b="1">
              <a:effectLst>
                <a:outerShdw blurRad="38100" dist="38100" dir="2700000" algn="tl">
                  <a:srgbClr val="000000">
                    <a:alpha val="43137"/>
                  </a:srgbClr>
                </a:outerShdw>
              </a:effectLst>
              <a:latin typeface="Arial"/>
              <a:ea typeface="微軟正黑體"/>
              <a:cs typeface="Arial"/>
            </a:endParaRPr>
          </a:p>
          <a:p>
            <a:pPr marL="342900" indent="-342900">
              <a:lnSpc>
                <a:spcPct val="100000"/>
              </a:lnSpc>
              <a:buClr>
                <a:srgbClr val="7030A0"/>
              </a:buClr>
              <a:buSzPct val="70000"/>
              <a:buFont typeface="Wingdings" panose="05000000000000000000" pitchFamily="2" charset="2"/>
              <a:buChar char="l"/>
            </a:pPr>
            <a:r>
              <a:rPr lang="zh-TW" altLang="en-US" sz="2800" b="1">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如何輕鬆地擴建區塊層級的</a:t>
            </a:r>
            <a:r>
              <a:rPr lang="zh-TW" altLang="zh-TW" sz="2800" b="1">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網路儲存</a:t>
            </a:r>
            <a:r>
              <a:rPr lang="zh-TW" altLang="en-US" sz="2800" b="1">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空間</a:t>
            </a:r>
            <a:r>
              <a:rPr lang="zh-TW" altLang="en-US" sz="2800" b="1">
                <a:effectLst>
                  <a:outerShdw blurRad="38100" dist="38100" dir="2700000" algn="tl">
                    <a:srgbClr val="000000">
                      <a:alpha val="43137"/>
                    </a:srgbClr>
                  </a:outerShdw>
                </a:effectLst>
                <a:latin typeface="Arial"/>
                <a:ea typeface="微軟正黑體"/>
                <a:cs typeface="Arial"/>
              </a:rPr>
              <a:t>？</a:t>
            </a:r>
            <a:endParaRPr lang="en-US" altLang="zh-TW" sz="2800" b="1">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endParaRPr>
          </a:p>
          <a:p>
            <a:pPr marL="342900" indent="-342900">
              <a:lnSpc>
                <a:spcPct val="100000"/>
              </a:lnSpc>
              <a:buClr>
                <a:srgbClr val="7030A0"/>
              </a:buClr>
              <a:buSzPct val="70000"/>
              <a:buFont typeface="Wingdings" panose="05000000000000000000" pitchFamily="2" charset="2"/>
              <a:buChar char="l"/>
            </a:pPr>
            <a:r>
              <a:rPr lang="zh-TW" altLang="zh-TW" sz="2800" b="1">
                <a:effectLst>
                  <a:outerShdw blurRad="38100" dist="38100" dir="2700000" algn="tl">
                    <a:srgbClr val="000000">
                      <a:alpha val="43137"/>
                    </a:srgbClr>
                  </a:outerShdw>
                </a:effectLst>
                <a:latin typeface="Arial"/>
                <a:ea typeface="Microsoft JhengHei"/>
                <a:cs typeface="Arial"/>
              </a:rPr>
              <a:t>有甚麼方式可以</a:t>
            </a:r>
            <a:r>
              <a:rPr lang="en-US" altLang="zh-TW" sz="2800" b="1" err="1">
                <a:effectLst>
                  <a:outerShdw blurRad="38100" dist="38100" dir="2700000" algn="tl">
                    <a:srgbClr val="000000">
                      <a:alpha val="43137"/>
                    </a:srgbClr>
                  </a:outerShdw>
                </a:effectLst>
                <a:latin typeface="Arial"/>
                <a:ea typeface="微軟正黑體"/>
                <a:cs typeface="Arial"/>
              </a:rPr>
              <a:t>備份</a:t>
            </a:r>
            <a:r>
              <a:rPr lang="en-US" altLang="zh-TW" sz="2800" b="1">
                <a:effectLst>
                  <a:outerShdw blurRad="38100" dist="38100" dir="2700000" algn="tl">
                    <a:srgbClr val="000000">
                      <a:alpha val="43137"/>
                    </a:srgbClr>
                  </a:outerShdw>
                </a:effectLst>
                <a:latin typeface="Arial"/>
                <a:ea typeface="Microsoft JhengHei"/>
                <a:cs typeface="Arial"/>
              </a:rPr>
              <a:t> </a:t>
            </a:r>
            <a:r>
              <a:rPr lang="en-US" altLang="zh-TW" sz="2800" b="1">
                <a:effectLst>
                  <a:outerShdw blurRad="38100" dist="38100" dir="2700000" algn="tl">
                    <a:srgbClr val="000000">
                      <a:alpha val="43137"/>
                    </a:srgbClr>
                  </a:outerShdw>
                </a:effectLst>
                <a:latin typeface="Arial"/>
                <a:ea typeface="微軟正黑體"/>
                <a:cs typeface="Arial"/>
              </a:rPr>
              <a:t>SAN </a:t>
            </a:r>
            <a:r>
              <a:rPr lang="en-US" altLang="zh-TW" sz="2800" b="1" err="1">
                <a:effectLst>
                  <a:outerShdw blurRad="38100" dist="38100" dir="2700000" algn="tl">
                    <a:srgbClr val="000000">
                      <a:alpha val="43137"/>
                    </a:srgbClr>
                  </a:outerShdw>
                </a:effectLst>
                <a:latin typeface="Arial"/>
                <a:ea typeface="微軟正黑體"/>
                <a:cs typeface="Arial"/>
              </a:rPr>
              <a:t>的資料</a:t>
            </a:r>
            <a:r>
              <a:rPr lang="zh-TW" altLang="en-US" sz="2800" b="1">
                <a:effectLst>
                  <a:outerShdw blurRad="38100" dist="38100" dir="2700000" algn="tl">
                    <a:srgbClr val="000000">
                      <a:alpha val="43137"/>
                    </a:srgbClr>
                  </a:outerShdw>
                </a:effectLst>
                <a:latin typeface="Arial"/>
                <a:ea typeface="微軟正黑體"/>
                <a:cs typeface="Arial"/>
              </a:rPr>
              <a:t>，</a:t>
            </a:r>
            <a:r>
              <a:rPr lang="en-US" altLang="zh-TW" sz="2800" b="1" err="1">
                <a:effectLst>
                  <a:outerShdw blurRad="38100" dist="38100" dir="2700000" algn="tl">
                    <a:srgbClr val="000000">
                      <a:alpha val="43137"/>
                    </a:srgbClr>
                  </a:outerShdw>
                </a:effectLst>
                <a:latin typeface="Arial"/>
                <a:ea typeface="微軟正黑體"/>
                <a:cs typeface="Arial"/>
              </a:rPr>
              <a:t>並實現</a:t>
            </a:r>
            <a:r>
              <a:rPr lang="en-US" altLang="zh-TW" sz="2800" b="1" err="1">
                <a:effectLst>
                  <a:outerShdw blurRad="38100" dist="38100" dir="2700000" algn="tl">
                    <a:srgbClr val="000000">
                      <a:alpha val="43137"/>
                    </a:srgbClr>
                  </a:outerShdw>
                </a:effectLst>
                <a:latin typeface="Arial"/>
                <a:ea typeface="Microsoft JhengHei"/>
                <a:cs typeface="Arial"/>
              </a:rPr>
              <a:t>複本資料管理</a:t>
            </a:r>
            <a:r>
              <a:rPr lang="en-US" altLang="zh-TW" sz="2800" b="1">
                <a:effectLst>
                  <a:outerShdw blurRad="38100" dist="38100" dir="2700000" algn="tl">
                    <a:srgbClr val="000000">
                      <a:alpha val="43137"/>
                    </a:srgbClr>
                  </a:outerShdw>
                </a:effectLst>
                <a:latin typeface="Arial"/>
                <a:ea typeface="Microsoft JhengHei"/>
                <a:cs typeface="Arial"/>
              </a:rPr>
              <a:t> (</a:t>
            </a:r>
            <a:r>
              <a:rPr lang="en-US" altLang="zh-TW" sz="2800" b="1">
                <a:effectLst>
                  <a:outerShdw blurRad="38100" dist="38100" dir="2700000" algn="tl">
                    <a:srgbClr val="000000">
                      <a:alpha val="43137"/>
                    </a:srgbClr>
                  </a:outerShdw>
                </a:effectLst>
                <a:latin typeface="Arial"/>
                <a:ea typeface="微軟正黑體"/>
                <a:cs typeface="Arial"/>
              </a:rPr>
              <a:t>CDM) </a:t>
            </a:r>
            <a:r>
              <a:rPr lang="en-US" altLang="zh-TW" sz="2800" b="1" err="1">
                <a:effectLst>
                  <a:outerShdw blurRad="38100" dist="38100" dir="2700000" algn="tl">
                    <a:srgbClr val="000000">
                      <a:alpha val="43137"/>
                    </a:srgbClr>
                  </a:outerShdw>
                </a:effectLst>
                <a:latin typeface="Arial"/>
                <a:ea typeface="微軟正黑體"/>
                <a:cs typeface="Arial"/>
              </a:rPr>
              <a:t>應用</a:t>
            </a:r>
            <a:r>
              <a:rPr lang="zh-TW" altLang="en-US" sz="2800" b="1">
                <a:effectLst>
                  <a:outerShdw blurRad="38100" dist="38100" dir="2700000" algn="tl">
                    <a:srgbClr val="000000">
                      <a:alpha val="43137"/>
                    </a:srgbClr>
                  </a:outerShdw>
                </a:effectLst>
                <a:latin typeface="Arial"/>
                <a:ea typeface="微軟正黑體"/>
                <a:cs typeface="Arial"/>
              </a:rPr>
              <a:t>？</a:t>
            </a:r>
            <a:endParaRPr lang="zh-TW" altLang="zh-TW" sz="2800">
              <a:effectLst>
                <a:outerShdw blurRad="38100" dist="38100" dir="2700000" algn="tl">
                  <a:srgbClr val="000000">
                    <a:alpha val="43137"/>
                  </a:srgbClr>
                </a:outerShdw>
              </a:effectLst>
              <a:latin typeface="Arial"/>
              <a:ea typeface="新細明體"/>
              <a:cs typeface="Arial"/>
            </a:endParaRPr>
          </a:p>
          <a:p>
            <a:pPr marL="342900" indent="-342900">
              <a:lnSpc>
                <a:spcPct val="100000"/>
              </a:lnSpc>
              <a:buClr>
                <a:srgbClr val="7030A0"/>
              </a:buClr>
              <a:buSzPct val="70000"/>
              <a:buFont typeface="Wingdings" panose="05000000000000000000" pitchFamily="2" charset="2"/>
              <a:buChar char="l"/>
            </a:pPr>
            <a:endParaRPr lang="zh-TW" altLang="en-US" sz="2800" b="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endParaRPr>
          </a:p>
        </p:txBody>
      </p:sp>
      <p:cxnSp>
        <p:nvCxnSpPr>
          <p:cNvPr id="5" name="直線接點 4">
            <a:extLst>
              <a:ext uri="{FF2B5EF4-FFF2-40B4-BE49-F238E27FC236}">
                <a16:creationId xmlns:a16="http://schemas.microsoft.com/office/drawing/2014/main" id="{2348E566-1391-4FE2-8520-4EFE2F19EAB1}"/>
              </a:ext>
            </a:extLst>
          </p:cNvPr>
          <p:cNvCxnSpPr>
            <a:cxnSpLocks/>
          </p:cNvCxnSpPr>
          <p:nvPr/>
        </p:nvCxnSpPr>
        <p:spPr>
          <a:xfrm>
            <a:off x="5366084" y="2069433"/>
            <a:ext cx="619626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1E3D4ED6-EB7C-42AD-BA6E-F53394F6DC2B}"/>
              </a:ext>
            </a:extLst>
          </p:cNvPr>
          <p:cNvCxnSpPr>
            <a:cxnSpLocks/>
          </p:cNvCxnSpPr>
          <p:nvPr/>
        </p:nvCxnSpPr>
        <p:spPr>
          <a:xfrm>
            <a:off x="5366084" y="697832"/>
            <a:ext cx="619626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125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箭號: 向下 64">
            <a:extLst>
              <a:ext uri="{FF2B5EF4-FFF2-40B4-BE49-F238E27FC236}">
                <a16:creationId xmlns:a16="http://schemas.microsoft.com/office/drawing/2014/main" id="{DD307FD6-2E2B-40DC-B0E8-8E041C15DD43}"/>
              </a:ext>
            </a:extLst>
          </p:cNvPr>
          <p:cNvSpPr/>
          <p:nvPr/>
        </p:nvSpPr>
        <p:spPr>
          <a:xfrm>
            <a:off x="7116379" y="2399618"/>
            <a:ext cx="489081" cy="2311310"/>
          </a:xfrm>
          <a:prstGeom prst="downArrow">
            <a:avLst>
              <a:gd name="adj1" fmla="val 55376"/>
              <a:gd name="adj2" fmla="val 62348"/>
            </a:avLst>
          </a:prstGeom>
          <a:gradFill>
            <a:gsLst>
              <a:gs pos="90000">
                <a:srgbClr val="CC00FF"/>
              </a:gs>
              <a:gs pos="0">
                <a:srgbClr val="CC00FF">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p>
        </p:txBody>
      </p:sp>
      <p:sp>
        <p:nvSpPr>
          <p:cNvPr id="66" name="箭號: 向下 65">
            <a:extLst>
              <a:ext uri="{FF2B5EF4-FFF2-40B4-BE49-F238E27FC236}">
                <a16:creationId xmlns:a16="http://schemas.microsoft.com/office/drawing/2014/main" id="{4F98505A-B79B-4EBE-A08E-6C5D29845AD1}"/>
              </a:ext>
            </a:extLst>
          </p:cNvPr>
          <p:cNvSpPr/>
          <p:nvPr/>
        </p:nvSpPr>
        <p:spPr>
          <a:xfrm>
            <a:off x="10119772" y="2399618"/>
            <a:ext cx="489081" cy="2311310"/>
          </a:xfrm>
          <a:prstGeom prst="downArrow">
            <a:avLst>
              <a:gd name="adj1" fmla="val 55376"/>
              <a:gd name="adj2" fmla="val 62348"/>
            </a:avLst>
          </a:prstGeom>
          <a:gradFill>
            <a:gsLst>
              <a:gs pos="90000">
                <a:srgbClr val="CC00FF"/>
              </a:gs>
              <a:gs pos="0">
                <a:srgbClr val="CC00FF">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p>
        </p:txBody>
      </p:sp>
      <p:sp>
        <p:nvSpPr>
          <p:cNvPr id="47" name="箭號: 向下 46">
            <a:extLst>
              <a:ext uri="{FF2B5EF4-FFF2-40B4-BE49-F238E27FC236}">
                <a16:creationId xmlns:a16="http://schemas.microsoft.com/office/drawing/2014/main" id="{553FFDBE-4D47-46F9-AE56-A80C2DD474A2}"/>
              </a:ext>
            </a:extLst>
          </p:cNvPr>
          <p:cNvSpPr/>
          <p:nvPr/>
        </p:nvSpPr>
        <p:spPr>
          <a:xfrm>
            <a:off x="8618817" y="4733158"/>
            <a:ext cx="489081" cy="1033313"/>
          </a:xfrm>
          <a:prstGeom prst="downArrow">
            <a:avLst>
              <a:gd name="adj1" fmla="val 55376"/>
              <a:gd name="adj2" fmla="val 62348"/>
            </a:avLst>
          </a:prstGeom>
          <a:gradFill>
            <a:gsLst>
              <a:gs pos="90000">
                <a:srgbClr val="CC00FF"/>
              </a:gs>
              <a:gs pos="0">
                <a:srgbClr val="CC00FF">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p>
        </p:txBody>
      </p:sp>
      <p:grpSp>
        <p:nvGrpSpPr>
          <p:cNvPr id="61" name="群組 60">
            <a:extLst>
              <a:ext uri="{FF2B5EF4-FFF2-40B4-BE49-F238E27FC236}">
                <a16:creationId xmlns:a16="http://schemas.microsoft.com/office/drawing/2014/main" id="{EF8F52F0-5DED-4B85-ABEC-01B78CEC82E9}"/>
              </a:ext>
            </a:extLst>
          </p:cNvPr>
          <p:cNvGrpSpPr/>
          <p:nvPr/>
        </p:nvGrpSpPr>
        <p:grpSpPr>
          <a:xfrm>
            <a:off x="8894306" y="1472683"/>
            <a:ext cx="2984222" cy="1156155"/>
            <a:chOff x="3016388" y="1588205"/>
            <a:chExt cx="2330863" cy="647467"/>
          </a:xfrm>
        </p:grpSpPr>
        <p:sp>
          <p:nvSpPr>
            <p:cNvPr id="62" name="矩形: 圓角 61">
              <a:extLst>
                <a:ext uri="{FF2B5EF4-FFF2-40B4-BE49-F238E27FC236}">
                  <a16:creationId xmlns:a16="http://schemas.microsoft.com/office/drawing/2014/main" id="{D27F6168-662F-432A-96A2-8F6515B72428}"/>
                </a:ext>
              </a:extLst>
            </p:cNvPr>
            <p:cNvSpPr/>
            <p:nvPr/>
          </p:nvSpPr>
          <p:spPr>
            <a:xfrm>
              <a:off x="3016388" y="1588205"/>
              <a:ext cx="2330863" cy="647467"/>
            </a:xfrm>
            <a:prstGeom prst="roundRect">
              <a:avLst>
                <a:gd name="adj" fmla="val 15243"/>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63" name="矩形: 圓角 62">
              <a:extLst>
                <a:ext uri="{FF2B5EF4-FFF2-40B4-BE49-F238E27FC236}">
                  <a16:creationId xmlns:a16="http://schemas.microsoft.com/office/drawing/2014/main" id="{82095C1C-6AA0-405E-9973-9E151D714D6E}"/>
                </a:ext>
              </a:extLst>
            </p:cNvPr>
            <p:cNvSpPr/>
            <p:nvPr/>
          </p:nvSpPr>
          <p:spPr>
            <a:xfrm>
              <a:off x="3088870" y="1625314"/>
              <a:ext cx="2184602" cy="576334"/>
            </a:xfrm>
            <a:prstGeom prst="roundRect">
              <a:avLst>
                <a:gd name="adj" fmla="val 13111"/>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64" name="矩形: 圓角 63">
              <a:extLst>
                <a:ext uri="{FF2B5EF4-FFF2-40B4-BE49-F238E27FC236}">
                  <a16:creationId xmlns:a16="http://schemas.microsoft.com/office/drawing/2014/main" id="{100DF706-65C9-4D7F-82E8-CD5E8E38B24D}"/>
                </a:ext>
              </a:extLst>
            </p:cNvPr>
            <p:cNvSpPr/>
            <p:nvPr/>
          </p:nvSpPr>
          <p:spPr>
            <a:xfrm>
              <a:off x="3112788" y="1643515"/>
              <a:ext cx="2136766" cy="540000"/>
            </a:xfrm>
            <a:prstGeom prst="roundRect">
              <a:avLst>
                <a:gd name="adj" fmla="val 1057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effectLst>
                    <a:outerShdw blurRad="38100" dist="38100" dir="2700000" algn="tl">
                      <a:srgbClr val="000000">
                        <a:alpha val="43137"/>
                      </a:srgbClr>
                    </a:outerShdw>
                  </a:effectLst>
                  <a:latin typeface="Arial"/>
                  <a:ea typeface="新細明體"/>
                  <a:cs typeface="Arial"/>
                </a:rPr>
                <a:t>SDK Option</a:t>
              </a:r>
            </a:p>
            <a:p>
              <a:pPr algn="ctr"/>
              <a:r>
                <a:rPr lang="en-US" altLang="zh-TW" sz="1400">
                  <a:solidFill>
                    <a:schemeClr val="bg1"/>
                  </a:solidFill>
                  <a:effectLst>
                    <a:outerShdw blurRad="38100" dist="38100" dir="2700000" algn="tl">
                      <a:srgbClr val="000000">
                        <a:alpha val="43137"/>
                      </a:srgbClr>
                    </a:outerShdw>
                  </a:effectLst>
                  <a:latin typeface="Arial"/>
                  <a:ea typeface="新細明體"/>
                  <a:cs typeface="Arial"/>
                </a:rPr>
                <a:t>Write specific code to connect to desired devices. </a:t>
              </a:r>
            </a:p>
          </p:txBody>
        </p:sp>
      </p:grpSp>
      <p:grpSp>
        <p:nvGrpSpPr>
          <p:cNvPr id="57" name="群組 56">
            <a:extLst>
              <a:ext uri="{FF2B5EF4-FFF2-40B4-BE49-F238E27FC236}">
                <a16:creationId xmlns:a16="http://schemas.microsoft.com/office/drawing/2014/main" id="{E10C2A5D-E178-43B3-8F7E-A60C39FFC07A}"/>
              </a:ext>
            </a:extLst>
          </p:cNvPr>
          <p:cNvGrpSpPr/>
          <p:nvPr/>
        </p:nvGrpSpPr>
        <p:grpSpPr>
          <a:xfrm>
            <a:off x="8894306" y="3432931"/>
            <a:ext cx="2988756" cy="769288"/>
            <a:chOff x="3016388" y="1561373"/>
            <a:chExt cx="2330863" cy="688416"/>
          </a:xfrm>
        </p:grpSpPr>
        <p:sp>
          <p:nvSpPr>
            <p:cNvPr id="58" name="矩形: 圓角 57">
              <a:extLst>
                <a:ext uri="{FF2B5EF4-FFF2-40B4-BE49-F238E27FC236}">
                  <a16:creationId xmlns:a16="http://schemas.microsoft.com/office/drawing/2014/main" id="{15BCB8FC-3613-491D-87BF-F40036AE9C79}"/>
                </a:ext>
              </a:extLst>
            </p:cNvPr>
            <p:cNvSpPr/>
            <p:nvPr/>
          </p:nvSpPr>
          <p:spPr>
            <a:xfrm>
              <a:off x="3016388" y="1561373"/>
              <a:ext cx="2330863" cy="688416"/>
            </a:xfrm>
            <a:prstGeom prst="roundRect">
              <a:avLst>
                <a:gd name="adj" fmla="val 24406"/>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圓角 58">
              <a:extLst>
                <a:ext uri="{FF2B5EF4-FFF2-40B4-BE49-F238E27FC236}">
                  <a16:creationId xmlns:a16="http://schemas.microsoft.com/office/drawing/2014/main" id="{3A800807-6C02-444E-8917-9C1540C7E2EF}"/>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圓角 59">
              <a:extLst>
                <a:ext uri="{FF2B5EF4-FFF2-40B4-BE49-F238E27FC236}">
                  <a16:creationId xmlns:a16="http://schemas.microsoft.com/office/drawing/2014/main" id="{95C1DDE9-FA44-41CD-A7F3-205CFC71251C}"/>
                </a:ext>
              </a:extLst>
            </p:cNvPr>
            <p:cNvSpPr/>
            <p:nvPr/>
          </p:nvSpPr>
          <p:spPr>
            <a:xfrm>
              <a:off x="3112788" y="1636889"/>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effectLst>
                    <a:outerShdw blurRad="38100" dist="38100" dir="2700000" algn="tl">
                      <a:srgbClr val="000000">
                        <a:alpha val="43137"/>
                      </a:srgbClr>
                    </a:outerShdw>
                  </a:effectLst>
                  <a:latin typeface="Arial"/>
                  <a:ea typeface="新細明體"/>
                  <a:cs typeface="Arial"/>
                </a:rPr>
                <a:t>ATTO SCSITMD Source Code</a:t>
              </a:r>
            </a:p>
            <a:p>
              <a:pPr algn="ctr"/>
              <a:r>
                <a:rPr lang="en-US" altLang="zh-TW" sz="1400" b="1">
                  <a:solidFill>
                    <a:schemeClr val="bg1"/>
                  </a:solidFill>
                  <a:effectLst>
                    <a:outerShdw blurRad="38100" dist="38100" dir="2700000" algn="tl">
                      <a:srgbClr val="000000">
                        <a:alpha val="43137"/>
                      </a:srgbClr>
                    </a:outerShdw>
                  </a:effectLst>
                  <a:latin typeface="Arial"/>
                  <a:ea typeface="新細明體"/>
                  <a:cs typeface="Arial"/>
                </a:rPr>
                <a:t>(Linux and Windows)</a:t>
              </a:r>
            </a:p>
          </p:txBody>
        </p:sp>
      </p:grpSp>
      <p:grpSp>
        <p:nvGrpSpPr>
          <p:cNvPr id="22" name="群組 21">
            <a:extLst>
              <a:ext uri="{FF2B5EF4-FFF2-40B4-BE49-F238E27FC236}">
                <a16:creationId xmlns:a16="http://schemas.microsoft.com/office/drawing/2014/main" id="{FC63D3F2-4727-4612-A3A1-73900796C516}"/>
              </a:ext>
            </a:extLst>
          </p:cNvPr>
          <p:cNvGrpSpPr/>
          <p:nvPr/>
        </p:nvGrpSpPr>
        <p:grpSpPr>
          <a:xfrm>
            <a:off x="5822708" y="4264082"/>
            <a:ext cx="6055820" cy="651505"/>
            <a:chOff x="1928191" y="1530626"/>
            <a:chExt cx="4167809" cy="724345"/>
          </a:xfrm>
        </p:grpSpPr>
        <p:sp>
          <p:nvSpPr>
            <p:cNvPr id="23" name="矩形: 圓角 22">
              <a:extLst>
                <a:ext uri="{FF2B5EF4-FFF2-40B4-BE49-F238E27FC236}">
                  <a16:creationId xmlns:a16="http://schemas.microsoft.com/office/drawing/2014/main" id="{F73AB0B5-1548-415A-93AD-A3E6D35CA861}"/>
                </a:ext>
              </a:extLst>
            </p:cNvPr>
            <p:cNvSpPr/>
            <p:nvPr/>
          </p:nvSpPr>
          <p:spPr>
            <a:xfrm>
              <a:off x="1928191" y="1530626"/>
              <a:ext cx="4167809" cy="724345"/>
            </a:xfrm>
            <a:prstGeom prst="roundRect">
              <a:avLst>
                <a:gd name="adj" fmla="val 244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圓角 23">
              <a:extLst>
                <a:ext uri="{FF2B5EF4-FFF2-40B4-BE49-F238E27FC236}">
                  <a16:creationId xmlns:a16="http://schemas.microsoft.com/office/drawing/2014/main" id="{CE0B58F5-7ACA-451D-A750-71610A1179AB}"/>
                </a:ext>
              </a:extLst>
            </p:cNvPr>
            <p:cNvSpPr/>
            <p:nvPr/>
          </p:nvSpPr>
          <p:spPr>
            <a:xfrm>
              <a:off x="1991139" y="1594624"/>
              <a:ext cx="4041913"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圓角 24">
              <a:extLst>
                <a:ext uri="{FF2B5EF4-FFF2-40B4-BE49-F238E27FC236}">
                  <a16:creationId xmlns:a16="http://schemas.microsoft.com/office/drawing/2014/main" id="{B3E1D3D3-D307-440D-A4C6-0A954C7E4FC1}"/>
                </a:ext>
              </a:extLst>
            </p:cNvPr>
            <p:cNvSpPr/>
            <p:nvPr/>
          </p:nvSpPr>
          <p:spPr>
            <a:xfrm>
              <a:off x="2014095" y="1622798"/>
              <a:ext cx="3996000" cy="540000"/>
            </a:xfrm>
            <a:prstGeom prst="roundRect">
              <a:avLst>
                <a:gd name="adj" fmla="val 254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1600" b="1">
                  <a:solidFill>
                    <a:prstClr val="white"/>
                  </a:solidFill>
                  <a:effectLst>
                    <a:outerShdw blurRad="38100" dist="38100" dir="2700000" algn="tl">
                      <a:srgbClr val="000000">
                        <a:alpha val="43137"/>
                      </a:srgbClr>
                    </a:outerShdw>
                  </a:effectLst>
                  <a:latin typeface="Arial"/>
                  <a:ea typeface="新細明體"/>
                  <a:cs typeface="Arial"/>
                </a:rPr>
                <a:t>Celerity </a:t>
              </a:r>
              <a:r>
                <a:rPr lang="en-US" altLang="zh-TW" sz="1600" b="1" err="1">
                  <a:solidFill>
                    <a:prstClr val="white"/>
                  </a:solidFill>
                  <a:effectLst>
                    <a:outerShdw blurRad="38100" dist="38100" dir="2700000" algn="tl">
                      <a:srgbClr val="000000">
                        <a:alpha val="43137"/>
                      </a:srgbClr>
                    </a:outerShdw>
                  </a:effectLst>
                  <a:latin typeface="Arial"/>
                  <a:ea typeface="新細明體"/>
                  <a:cs typeface="Arial"/>
                </a:rPr>
                <a:t>Fibre</a:t>
              </a:r>
              <a:r>
                <a:rPr lang="en-US" altLang="zh-TW" sz="1600" b="1">
                  <a:solidFill>
                    <a:prstClr val="white"/>
                  </a:solidFill>
                  <a:effectLst>
                    <a:outerShdw blurRad="38100" dist="38100" dir="2700000" algn="tl">
                      <a:srgbClr val="000000">
                        <a:alpha val="43137"/>
                      </a:srgbClr>
                    </a:outerShdw>
                  </a:effectLst>
                  <a:latin typeface="Arial"/>
                  <a:ea typeface="新細明體"/>
                  <a:cs typeface="Arial"/>
                </a:rPr>
                <a:t> Channel Target Mode Driver </a:t>
              </a:r>
            </a:p>
          </p:txBody>
        </p:sp>
      </p:grpSp>
      <p:grpSp>
        <p:nvGrpSpPr>
          <p:cNvPr id="30" name="群組 29">
            <a:extLst>
              <a:ext uri="{FF2B5EF4-FFF2-40B4-BE49-F238E27FC236}">
                <a16:creationId xmlns:a16="http://schemas.microsoft.com/office/drawing/2014/main" id="{6E217732-D62A-4A5B-8057-05CAC06DFB97}"/>
              </a:ext>
            </a:extLst>
          </p:cNvPr>
          <p:cNvGrpSpPr/>
          <p:nvPr/>
        </p:nvGrpSpPr>
        <p:grpSpPr>
          <a:xfrm>
            <a:off x="5827242" y="1472683"/>
            <a:ext cx="2984222" cy="1156155"/>
            <a:chOff x="3016388" y="1588205"/>
            <a:chExt cx="2330863" cy="647467"/>
          </a:xfrm>
        </p:grpSpPr>
        <p:sp>
          <p:nvSpPr>
            <p:cNvPr id="31" name="矩形: 圓角 30">
              <a:extLst>
                <a:ext uri="{FF2B5EF4-FFF2-40B4-BE49-F238E27FC236}">
                  <a16:creationId xmlns:a16="http://schemas.microsoft.com/office/drawing/2014/main" id="{BD98A744-AD1C-4462-9C7C-92DDCB3D3DB4}"/>
                </a:ext>
              </a:extLst>
            </p:cNvPr>
            <p:cNvSpPr/>
            <p:nvPr/>
          </p:nvSpPr>
          <p:spPr>
            <a:xfrm>
              <a:off x="3016388" y="1588205"/>
              <a:ext cx="2330863" cy="647467"/>
            </a:xfrm>
            <a:prstGeom prst="roundRect">
              <a:avLst>
                <a:gd name="adj" fmla="val 15243"/>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32" name="矩形: 圓角 31">
              <a:extLst>
                <a:ext uri="{FF2B5EF4-FFF2-40B4-BE49-F238E27FC236}">
                  <a16:creationId xmlns:a16="http://schemas.microsoft.com/office/drawing/2014/main" id="{36934C88-566A-4A06-AAEF-99ACC82477FE}"/>
                </a:ext>
              </a:extLst>
            </p:cNvPr>
            <p:cNvSpPr/>
            <p:nvPr/>
          </p:nvSpPr>
          <p:spPr>
            <a:xfrm>
              <a:off x="3088870" y="1625314"/>
              <a:ext cx="2184602" cy="576334"/>
            </a:xfrm>
            <a:prstGeom prst="roundRect">
              <a:avLst>
                <a:gd name="adj" fmla="val 13111"/>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33" name="矩形: 圓角 32">
              <a:extLst>
                <a:ext uri="{FF2B5EF4-FFF2-40B4-BE49-F238E27FC236}">
                  <a16:creationId xmlns:a16="http://schemas.microsoft.com/office/drawing/2014/main" id="{9B81676D-A63A-45D7-A3DA-6BACBF501852}"/>
                </a:ext>
              </a:extLst>
            </p:cNvPr>
            <p:cNvSpPr/>
            <p:nvPr/>
          </p:nvSpPr>
          <p:spPr>
            <a:xfrm>
              <a:off x="3112788" y="1643515"/>
              <a:ext cx="2136766" cy="540000"/>
            </a:xfrm>
            <a:prstGeom prst="roundRect">
              <a:avLst>
                <a:gd name="adj" fmla="val 1057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effectLst>
                    <a:outerShdw blurRad="38100" dist="38100" dir="2700000" algn="tl">
                      <a:srgbClr val="000000">
                        <a:alpha val="43137"/>
                      </a:srgbClr>
                    </a:outerShdw>
                  </a:effectLst>
                  <a:latin typeface="Arial"/>
                  <a:ea typeface="新細明體"/>
                  <a:cs typeface="Arial"/>
                </a:rPr>
                <a:t>SCST Option</a:t>
              </a:r>
            </a:p>
            <a:p>
              <a:pPr algn="ctr"/>
              <a:r>
                <a:rPr lang="en-US" altLang="zh-TW" sz="1400">
                  <a:solidFill>
                    <a:schemeClr val="bg1"/>
                  </a:solidFill>
                  <a:effectLst>
                    <a:outerShdw blurRad="38100" dist="38100" dir="2700000" algn="tl">
                      <a:srgbClr val="000000">
                        <a:alpha val="43137"/>
                      </a:srgbClr>
                    </a:outerShdw>
                  </a:effectLst>
                  <a:latin typeface="Arial"/>
                  <a:ea typeface="新細明體"/>
                  <a:cs typeface="Arial"/>
                </a:rPr>
                <a:t>Select the desired SCST module to connect to desired devices.</a:t>
              </a:r>
            </a:p>
          </p:txBody>
        </p:sp>
      </p:grpSp>
      <p:grpSp>
        <p:nvGrpSpPr>
          <p:cNvPr id="35" name="群組 34">
            <a:extLst>
              <a:ext uri="{FF2B5EF4-FFF2-40B4-BE49-F238E27FC236}">
                <a16:creationId xmlns:a16="http://schemas.microsoft.com/office/drawing/2014/main" id="{D7D42D4A-C654-407B-ABF5-96332A2A0E21}"/>
              </a:ext>
            </a:extLst>
          </p:cNvPr>
          <p:cNvGrpSpPr/>
          <p:nvPr/>
        </p:nvGrpSpPr>
        <p:grpSpPr>
          <a:xfrm>
            <a:off x="5822708" y="2687063"/>
            <a:ext cx="2988756" cy="688416"/>
            <a:chOff x="3016388" y="1561373"/>
            <a:chExt cx="2330863" cy="688416"/>
          </a:xfrm>
        </p:grpSpPr>
        <p:sp>
          <p:nvSpPr>
            <p:cNvPr id="36" name="矩形: 圓角 35">
              <a:extLst>
                <a:ext uri="{FF2B5EF4-FFF2-40B4-BE49-F238E27FC236}">
                  <a16:creationId xmlns:a16="http://schemas.microsoft.com/office/drawing/2014/main" id="{79A8A9D9-B05D-4940-A8B5-EB914801475A}"/>
                </a:ext>
              </a:extLst>
            </p:cNvPr>
            <p:cNvSpPr/>
            <p:nvPr/>
          </p:nvSpPr>
          <p:spPr>
            <a:xfrm>
              <a:off x="3016388" y="1561373"/>
              <a:ext cx="2330863" cy="688416"/>
            </a:xfrm>
            <a:prstGeom prst="roundRect">
              <a:avLst>
                <a:gd name="adj" fmla="val 24406"/>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圓角 36">
              <a:extLst>
                <a:ext uri="{FF2B5EF4-FFF2-40B4-BE49-F238E27FC236}">
                  <a16:creationId xmlns:a16="http://schemas.microsoft.com/office/drawing/2014/main" id="{B612A0A5-906C-4B51-B87C-16553A50CC04}"/>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圓角 37">
              <a:extLst>
                <a:ext uri="{FF2B5EF4-FFF2-40B4-BE49-F238E27FC236}">
                  <a16:creationId xmlns:a16="http://schemas.microsoft.com/office/drawing/2014/main" id="{F4EB1B6C-50C6-4770-BDAC-A83126757CDE}"/>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a:ea typeface="新細明體"/>
                  <a:cs typeface="Arial"/>
                </a:rPr>
                <a:t>SCST Core</a:t>
              </a:r>
            </a:p>
          </p:txBody>
        </p:sp>
      </p:grpSp>
      <p:grpSp>
        <p:nvGrpSpPr>
          <p:cNvPr id="52" name="群組 51">
            <a:extLst>
              <a:ext uri="{FF2B5EF4-FFF2-40B4-BE49-F238E27FC236}">
                <a16:creationId xmlns:a16="http://schemas.microsoft.com/office/drawing/2014/main" id="{D5C30747-6DD7-400D-B953-0D6A2BA5077F}"/>
              </a:ext>
            </a:extLst>
          </p:cNvPr>
          <p:cNvGrpSpPr/>
          <p:nvPr/>
        </p:nvGrpSpPr>
        <p:grpSpPr>
          <a:xfrm>
            <a:off x="5828869" y="3432931"/>
            <a:ext cx="2988756" cy="769288"/>
            <a:chOff x="3016388" y="1561373"/>
            <a:chExt cx="2330863" cy="688416"/>
          </a:xfrm>
        </p:grpSpPr>
        <p:sp>
          <p:nvSpPr>
            <p:cNvPr id="53" name="矩形: 圓角 52">
              <a:extLst>
                <a:ext uri="{FF2B5EF4-FFF2-40B4-BE49-F238E27FC236}">
                  <a16:creationId xmlns:a16="http://schemas.microsoft.com/office/drawing/2014/main" id="{EBB3CD87-DE98-4076-A4F2-C6F05DEEDF1B}"/>
                </a:ext>
              </a:extLst>
            </p:cNvPr>
            <p:cNvSpPr/>
            <p:nvPr/>
          </p:nvSpPr>
          <p:spPr>
            <a:xfrm>
              <a:off x="3016388" y="1561373"/>
              <a:ext cx="2330863" cy="688416"/>
            </a:xfrm>
            <a:prstGeom prst="roundRect">
              <a:avLst>
                <a:gd name="adj" fmla="val 24406"/>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圓角 53">
              <a:extLst>
                <a:ext uri="{FF2B5EF4-FFF2-40B4-BE49-F238E27FC236}">
                  <a16:creationId xmlns:a16="http://schemas.microsoft.com/office/drawing/2014/main" id="{1EA39F2A-6044-44DE-A034-F8FDA98488CF}"/>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圓角 54">
              <a:extLst>
                <a:ext uri="{FF2B5EF4-FFF2-40B4-BE49-F238E27FC236}">
                  <a16:creationId xmlns:a16="http://schemas.microsoft.com/office/drawing/2014/main" id="{99EDE943-893A-4F09-85A1-65A35A7B5A86}"/>
                </a:ext>
              </a:extLst>
            </p:cNvPr>
            <p:cNvSpPr/>
            <p:nvPr/>
          </p:nvSpPr>
          <p:spPr>
            <a:xfrm>
              <a:off x="3112788" y="1636889"/>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TW" sz="1400" b="1">
                  <a:solidFill>
                    <a:schemeClr val="bg1"/>
                  </a:solidFill>
                  <a:effectLst>
                    <a:outerShdw blurRad="38100" dist="38100" dir="2700000" algn="tl">
                      <a:srgbClr val="000000">
                        <a:alpha val="43137"/>
                      </a:srgbClr>
                    </a:outerShdw>
                  </a:effectLst>
                  <a:latin typeface="Arial"/>
                  <a:ea typeface="新細明體"/>
                  <a:cs typeface="Arial"/>
                </a:rPr>
                <a:t>ATTO SCST Driver Interface </a:t>
              </a:r>
            </a:p>
            <a:p>
              <a:pPr algn="ctr"/>
              <a:r>
                <a:rPr lang="it-IT" altLang="zh-TW" sz="1400" b="1">
                  <a:solidFill>
                    <a:schemeClr val="bg1"/>
                  </a:solidFill>
                  <a:effectLst>
                    <a:outerShdw blurRad="38100" dist="38100" dir="2700000" algn="tl">
                      <a:srgbClr val="000000">
                        <a:alpha val="43137"/>
                      </a:srgbClr>
                    </a:outerShdw>
                  </a:effectLst>
                  <a:latin typeface="Arial"/>
                  <a:ea typeface="新細明體"/>
                  <a:cs typeface="Arial"/>
                </a:rPr>
                <a:t>(Linux)</a:t>
              </a:r>
            </a:p>
          </p:txBody>
        </p:sp>
      </p:grpSp>
      <p:sp>
        <p:nvSpPr>
          <p:cNvPr id="34" name="Title 1"/>
          <p:cNvSpPr>
            <a:spLocks noGrp="1"/>
          </p:cNvSpPr>
          <p:nvPr>
            <p:ph type="title"/>
          </p:nvPr>
        </p:nvSpPr>
        <p:spPr>
          <a:xfrm>
            <a:off x="812149" y="202305"/>
            <a:ext cx="10515600" cy="874128"/>
          </a:xfrm>
        </p:spPr>
        <p:txBody>
          <a:bodyPr/>
          <a:lstStyle/>
          <a:p>
            <a:r>
              <a:rPr lang="en-US">
                <a:latin typeface="Arial" panose="020B0604020202020204" pitchFamily="34" charset="0"/>
                <a:cs typeface="Arial" panose="020B0604020202020204" pitchFamily="34" charset="0"/>
              </a:rPr>
              <a:t>Target Mode Support</a:t>
            </a:r>
          </a:p>
        </p:txBody>
      </p:sp>
      <p:sp>
        <p:nvSpPr>
          <p:cNvPr id="2" name="Content Placeholder 1"/>
          <p:cNvSpPr>
            <a:spLocks noGrp="1"/>
          </p:cNvSpPr>
          <p:nvPr>
            <p:ph sz="half" idx="1"/>
          </p:nvPr>
        </p:nvSpPr>
        <p:spPr>
          <a:xfrm>
            <a:off x="394414" y="1445772"/>
            <a:ext cx="5428294" cy="4767835"/>
          </a:xfrm>
        </p:spPr>
        <p:txBody>
          <a:bodyPr>
            <a:noAutofit/>
          </a:bodyPr>
          <a:lstStyle/>
          <a:p>
            <a:pPr marL="0" indent="0">
              <a:buNone/>
            </a:pPr>
            <a:r>
              <a:rPr lang="en-US" b="1">
                <a:latin typeface="Arial" panose="020B0604020202020204" pitchFamily="34" charset="0"/>
                <a:cs typeface="Arial" panose="020B0604020202020204" pitchFamily="34" charset="0"/>
              </a:rPr>
              <a:t>Celerity 32Gb/s and 16Gb/s </a:t>
            </a:r>
            <a:r>
              <a:rPr lang="en-US" b="1" err="1">
                <a:latin typeface="Arial" panose="020B0604020202020204" pitchFamily="34" charset="0"/>
                <a:cs typeface="Arial" panose="020B0604020202020204" pitchFamily="34" charset="0"/>
              </a:rPr>
              <a:t>Fibre</a:t>
            </a:r>
            <a:r>
              <a:rPr lang="en-US" b="1">
                <a:latin typeface="Arial" panose="020B0604020202020204" pitchFamily="34" charset="0"/>
                <a:cs typeface="Arial" panose="020B0604020202020204" pitchFamily="34" charset="0"/>
              </a:rPr>
              <a:t> Channel HBAs</a:t>
            </a:r>
            <a:endParaRPr lang="en-US">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Target Mode Support</a:t>
            </a:r>
          </a:p>
          <a:p>
            <a:pPr lvl="1">
              <a:buFont typeface="Wingdings" panose="05000000000000000000" pitchFamily="2" charset="2"/>
              <a:buChar char="n"/>
            </a:pPr>
            <a:r>
              <a:rPr lang="en-US" sz="1800">
                <a:latin typeface="Arial" panose="020B0604020202020204" pitchFamily="34" charset="0"/>
                <a:cs typeface="Arial" panose="020B0604020202020204" pitchFamily="34" charset="0"/>
              </a:rPr>
              <a:t>Design solutions from ground up for the greatest flexibility with ATTOs Software Developers Kit (SDK) </a:t>
            </a:r>
          </a:p>
          <a:p>
            <a:pPr lvl="2"/>
            <a:r>
              <a:rPr lang="en-US" sz="1800">
                <a:latin typeface="Arial" panose="020B0604020202020204" pitchFamily="34" charset="0"/>
                <a:cs typeface="Arial" panose="020B0604020202020204" pitchFamily="34" charset="0"/>
              </a:rPr>
              <a:t>Provides the ability to offer value added features/software</a:t>
            </a:r>
          </a:p>
          <a:p>
            <a:pPr lvl="2"/>
            <a:r>
              <a:rPr lang="en-US" sz="1800">
                <a:latin typeface="Arial" panose="020B0604020202020204" pitchFamily="34" charset="0"/>
                <a:cs typeface="Arial" panose="020B0604020202020204" pitchFamily="34" charset="0"/>
              </a:rPr>
              <a:t>Available for Linux, Windows and FreeBSD platforms</a:t>
            </a:r>
          </a:p>
          <a:p>
            <a:pPr lvl="1">
              <a:buFont typeface="Wingdings" panose="05000000000000000000" pitchFamily="2" charset="2"/>
              <a:buChar char="n"/>
            </a:pPr>
            <a:r>
              <a:rPr lang="en-US" sz="1800">
                <a:latin typeface="Arial" panose="020B0604020202020204" pitchFamily="34" charset="0"/>
                <a:cs typeface="Arial" panose="020B0604020202020204" pitchFamily="34" charset="0"/>
              </a:rPr>
              <a:t>Design solutions from pre-set modules for quicker time to market with ATTOs SCST</a:t>
            </a:r>
          </a:p>
          <a:p>
            <a:pPr lvl="2"/>
            <a:r>
              <a:rPr lang="en-US" sz="1800">
                <a:latin typeface="Arial" panose="020B0604020202020204" pitchFamily="34" charset="0"/>
                <a:cs typeface="Arial" panose="020B0604020202020204" pitchFamily="34" charset="0"/>
              </a:rPr>
              <a:t>Available for Linux platforms</a:t>
            </a:r>
          </a:p>
        </p:txBody>
      </p:sp>
      <p:pic>
        <p:nvPicPr>
          <p:cNvPr id="15" name="Picture 3" descr="G:\MKT\Design\Assets\Product Photos\Celerity\162E\162E_Angle_HIRES_3inch.png"/>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360919" y="5141999"/>
            <a:ext cx="2718549" cy="130577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9AB014D2-59E9-B146-8A6B-1989AB786270}"/>
              </a:ext>
            </a:extLst>
          </p:cNvPr>
          <p:cNvPicPr>
            <a:picLocks noChangeAspect="1"/>
          </p:cNvPicPr>
          <p:nvPr/>
        </p:nvPicPr>
        <p:blipFill>
          <a:blip r:embed="rId9"/>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3046777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98157" y="42770"/>
            <a:ext cx="9456949" cy="1186192"/>
          </a:xfrm>
        </p:spPr>
        <p:txBody>
          <a:bodyPr>
            <a:normAutofit/>
          </a:bodyPr>
          <a:lstStyle/>
          <a:p>
            <a:r>
              <a:rPr lang="en-US" err="1">
                <a:latin typeface="Arial" panose="020B0604020202020204" pitchFamily="34" charset="0"/>
                <a:cs typeface="Arial" panose="020B0604020202020204" pitchFamily="34" charset="0"/>
              </a:rPr>
              <a:t>MultiPath</a:t>
            </a:r>
            <a:r>
              <a:rPr lang="en-US">
                <a:latin typeface="Arial" panose="020B0604020202020204" pitchFamily="34" charset="0"/>
                <a:cs typeface="Arial" panose="020B0604020202020204" pitchFamily="34" charset="0"/>
              </a:rPr>
              <a:t> Director</a:t>
            </a:r>
          </a:p>
        </p:txBody>
      </p:sp>
      <p:sp>
        <p:nvSpPr>
          <p:cNvPr id="2" name="Content Placeholder 1"/>
          <p:cNvSpPr>
            <a:spLocks noGrp="1"/>
          </p:cNvSpPr>
          <p:nvPr>
            <p:ph sz="half" idx="1"/>
          </p:nvPr>
        </p:nvSpPr>
        <p:spPr>
          <a:xfrm>
            <a:off x="698157" y="1529063"/>
            <a:ext cx="5181600" cy="4113929"/>
          </a:xfrm>
        </p:spPr>
        <p:txBody>
          <a:bodyPr>
            <a:normAutofit/>
          </a:bodyPr>
          <a:lstStyle/>
          <a:p>
            <a:pPr lvl="1"/>
            <a:endParaRPr lang="en-US">
              <a:latin typeface="Arial" panose="020B0604020202020204" pitchFamily="34" charset="0"/>
              <a:cs typeface="Arial" panose="020B0604020202020204" pitchFamily="34" charset="0"/>
            </a:endParaRPr>
          </a:p>
          <a:p>
            <a:pPr marL="742950" lvl="1" indent="-285750"/>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a:xfrm>
            <a:off x="520016" y="1358567"/>
            <a:ext cx="5432913" cy="3657972"/>
          </a:xfrm>
        </p:spPr>
        <p:txBody>
          <a:bodyPr>
            <a:normAutofit/>
          </a:bodyPr>
          <a:lstStyle/>
          <a:p>
            <a:r>
              <a:rPr lang="en-US" sz="1600">
                <a:latin typeface="Arial" panose="020B0604020202020204" pitchFamily="34" charset="0"/>
                <a:cs typeface="Arial" panose="020B0604020202020204" pitchFamily="34" charset="0"/>
              </a:rPr>
              <a:t>High-Availability Storage - Automatic path failover and failback provides uninterrupted access to storage. </a:t>
            </a:r>
          </a:p>
          <a:p>
            <a:r>
              <a:rPr lang="en-US" sz="1600">
                <a:latin typeface="Arial" panose="020B0604020202020204" pitchFamily="34" charset="0"/>
                <a:cs typeface="Arial" panose="020B0604020202020204" pitchFamily="34" charset="0"/>
              </a:rPr>
              <a:t>Superior Performance - Load balancing increases overall system performance by using more than one </a:t>
            </a:r>
            <a:r>
              <a:rPr lang="en-US" sz="1600" err="1">
                <a:latin typeface="Arial" panose="020B0604020202020204" pitchFamily="34" charset="0"/>
                <a:cs typeface="Arial" panose="020B0604020202020204" pitchFamily="34" charset="0"/>
              </a:rPr>
              <a:t>Fibre</a:t>
            </a:r>
            <a:r>
              <a:rPr lang="en-US" sz="1600">
                <a:latin typeface="Arial" panose="020B0604020202020204" pitchFamily="34" charset="0"/>
                <a:cs typeface="Arial" panose="020B0604020202020204" pitchFamily="34" charset="0"/>
              </a:rPr>
              <a:t> Channel path to transfer data. </a:t>
            </a:r>
          </a:p>
          <a:p>
            <a:r>
              <a:rPr lang="en-US" sz="1600">
                <a:latin typeface="Arial" panose="020B0604020202020204" pitchFamily="34" charset="0"/>
                <a:cs typeface="Arial" panose="020B0604020202020204" pitchFamily="34" charset="0"/>
              </a:rPr>
              <a:t>Improved Productivity - Workstations can share storage, enabling collaborative workflows and real-time access to content to meet project deadlines. </a:t>
            </a:r>
          </a:p>
          <a:p>
            <a:r>
              <a:rPr lang="en-US" sz="1600">
                <a:latin typeface="Arial" panose="020B0604020202020204" pitchFamily="34" charset="0"/>
                <a:cs typeface="Arial" panose="020B0604020202020204" pitchFamily="34" charset="0"/>
              </a:rPr>
              <a:t>Flexible Connectivity - Ability to mix Windows, Linux and Mac workstations in a heterogeneous environment. </a:t>
            </a:r>
          </a:p>
          <a:p>
            <a:r>
              <a:rPr lang="en-US" sz="1600">
                <a:latin typeface="Arial" panose="020B0604020202020204" pitchFamily="34" charset="0"/>
                <a:cs typeface="Arial" panose="020B0604020202020204" pitchFamily="34" charset="0"/>
              </a:rPr>
              <a:t>Simplified Management - ATTO Configuration Tool simplifies administration, troubleshooting and management of multiple paths to storage.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974" y="1529063"/>
            <a:ext cx="4930864" cy="4385358"/>
          </a:xfrm>
          <a:prstGeom prst="rect">
            <a:avLst/>
          </a:prstGeom>
        </p:spPr>
      </p:pic>
      <p:sp>
        <p:nvSpPr>
          <p:cNvPr id="3" name="TextBox 2"/>
          <p:cNvSpPr txBox="1"/>
          <p:nvPr/>
        </p:nvSpPr>
        <p:spPr>
          <a:xfrm>
            <a:off x="520016" y="4810227"/>
            <a:ext cx="7318645" cy="1600438"/>
          </a:xfrm>
          <a:prstGeom prst="rect">
            <a:avLst/>
          </a:prstGeom>
          <a:noFill/>
        </p:spPr>
        <p:txBody>
          <a:bodyPr wrap="square" rtlCol="0">
            <a:spAutoFit/>
          </a:bodyPr>
          <a:lstStyle/>
          <a:p>
            <a:r>
              <a:rPr lang="en-US" sz="1400" b="1" dirty="0">
                <a:solidFill>
                  <a:schemeClr val="accent2">
                    <a:lumMod val="50000"/>
                  </a:schemeClr>
                </a:solidFill>
                <a:latin typeface="Arial" panose="020B0604020202020204" pitchFamily="34" charset="0"/>
                <a:cs typeface="Arial" panose="020B0604020202020204" pitchFamily="34" charset="0"/>
              </a:rPr>
              <a:t>* ATTO is the ONLY </a:t>
            </a:r>
            <a:r>
              <a:rPr lang="en-US" sz="1400" b="1" dirty="0" err="1">
                <a:solidFill>
                  <a:schemeClr val="accent2">
                    <a:lumMod val="50000"/>
                  </a:schemeClr>
                </a:solidFill>
                <a:latin typeface="Arial" panose="020B0604020202020204" pitchFamily="34" charset="0"/>
                <a:cs typeface="Arial" panose="020B0604020202020204" pitchFamily="34" charset="0"/>
              </a:rPr>
              <a:t>Fibre</a:t>
            </a:r>
            <a:r>
              <a:rPr lang="en-US" sz="1400" b="1" dirty="0">
                <a:solidFill>
                  <a:schemeClr val="accent2">
                    <a:lumMod val="50000"/>
                  </a:schemeClr>
                </a:solidFill>
                <a:latin typeface="Arial" panose="020B0604020202020204" pitchFamily="34" charset="0"/>
                <a:cs typeface="Arial" panose="020B0604020202020204" pitchFamily="34" charset="0"/>
              </a:rPr>
              <a:t> Channel HBA manufacturer with its own multipathing driver – </a:t>
            </a:r>
            <a:r>
              <a:rPr lang="en-US" sz="1400" b="1" dirty="0" err="1">
                <a:solidFill>
                  <a:schemeClr val="accent2">
                    <a:lumMod val="50000"/>
                  </a:schemeClr>
                </a:solidFill>
                <a:latin typeface="Arial" panose="020B0604020202020204" pitchFamily="34" charset="0"/>
                <a:cs typeface="Arial" panose="020B0604020202020204" pitchFamily="34" charset="0"/>
              </a:rPr>
              <a:t>MultiPath</a:t>
            </a:r>
            <a:r>
              <a:rPr lang="en-US" sz="1400" b="1" dirty="0">
                <a:solidFill>
                  <a:schemeClr val="accent2">
                    <a:lumMod val="50000"/>
                  </a:schemeClr>
                </a:solidFill>
                <a:latin typeface="Arial" panose="020B0604020202020204" pitchFamily="34" charset="0"/>
                <a:cs typeface="Arial" panose="020B0604020202020204" pitchFamily="34" charset="0"/>
              </a:rPr>
              <a:t> Director.</a:t>
            </a:r>
          </a:p>
          <a:p>
            <a:endParaRPr lang="en-US" sz="1400" b="1" dirty="0">
              <a:solidFill>
                <a:schemeClr val="accent2">
                  <a:lumMod val="50000"/>
                </a:schemeClr>
              </a:solidFill>
              <a:latin typeface="Arial" panose="020B0604020202020204" pitchFamily="34" charset="0"/>
              <a:cs typeface="Arial" panose="020B0604020202020204" pitchFamily="34" charset="0"/>
            </a:endParaRPr>
          </a:p>
          <a:p>
            <a:r>
              <a:rPr lang="en-US" sz="1400" b="1" dirty="0">
                <a:solidFill>
                  <a:schemeClr val="accent2">
                    <a:lumMod val="50000"/>
                  </a:schemeClr>
                </a:solidFill>
                <a:latin typeface="Arial" panose="020B0604020202020204" pitchFamily="34" charset="0"/>
                <a:cs typeface="Arial" panose="020B0604020202020204" pitchFamily="34" charset="0"/>
              </a:rPr>
              <a:t>* In addition to Server environments, ATTO’s </a:t>
            </a:r>
            <a:r>
              <a:rPr lang="en-US" sz="1400" b="1" dirty="0" err="1">
                <a:solidFill>
                  <a:schemeClr val="accent2">
                    <a:lumMod val="50000"/>
                  </a:schemeClr>
                </a:solidFill>
                <a:latin typeface="Arial" panose="020B0604020202020204" pitchFamily="34" charset="0"/>
                <a:cs typeface="Arial" panose="020B0604020202020204" pitchFamily="34" charset="0"/>
              </a:rPr>
              <a:t>MultiPath</a:t>
            </a:r>
            <a:r>
              <a:rPr lang="en-US" sz="1400" b="1" dirty="0">
                <a:solidFill>
                  <a:schemeClr val="accent2">
                    <a:lumMod val="50000"/>
                  </a:schemeClr>
                </a:solidFill>
                <a:latin typeface="Arial" panose="020B0604020202020204" pitchFamily="34" charset="0"/>
                <a:cs typeface="Arial" panose="020B0604020202020204" pitchFamily="34" charset="0"/>
              </a:rPr>
              <a:t> Director allows workstations to connect directly to Enterprise-class storage enclosures with dual controllers. (All competitors are forced to use multipathing functions available only in Server Operating Systems.)</a:t>
            </a:r>
            <a:endParaRPr lang="en-US" sz="1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9FE5FB8-DFD9-C948-8126-B00F0C6D1E22}"/>
              </a:ext>
            </a:extLst>
          </p:cNvPr>
          <p:cNvPicPr>
            <a:picLocks noChangeAspect="1"/>
          </p:cNvPicPr>
          <p:nvPr/>
        </p:nvPicPr>
        <p:blipFill>
          <a:blip r:embed="rId4"/>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3010758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632" y="190923"/>
            <a:ext cx="10515600" cy="874128"/>
          </a:xfrm>
        </p:spPr>
        <p:txBody>
          <a:bodyPr/>
          <a:lstStyle/>
          <a:p>
            <a:r>
              <a:rPr lang="en-US">
                <a:latin typeface="Arial" panose="020B0604020202020204" pitchFamily="34" charset="0"/>
                <a:cs typeface="Arial" panose="020B0604020202020204" pitchFamily="34" charset="0"/>
              </a:rPr>
              <a:t>Where to Purchase</a:t>
            </a:r>
          </a:p>
        </p:txBody>
      </p:sp>
      <p:sp>
        <p:nvSpPr>
          <p:cNvPr id="7" name="TextBox 6"/>
          <p:cNvSpPr txBox="1"/>
          <p:nvPr/>
        </p:nvSpPr>
        <p:spPr>
          <a:xfrm>
            <a:off x="224691" y="6282084"/>
            <a:ext cx="384909" cy="338554"/>
          </a:xfrm>
          <a:prstGeom prst="rect">
            <a:avLst/>
          </a:prstGeom>
          <a:noFill/>
        </p:spPr>
        <p:txBody>
          <a:bodyPr wrap="square" rtlCol="0">
            <a:spAutoFit/>
          </a:bodyPr>
          <a:lstStyle/>
          <a:p>
            <a:pPr algn="ctr"/>
            <a:r>
              <a:rPr lang="en-US" sz="1600" i="1">
                <a:solidFill>
                  <a:schemeClr val="bg1">
                    <a:lumMod val="50000"/>
                  </a:schemeClr>
                </a:solidFill>
                <a:latin typeface="Myriad Pro" panose="020B0503030403020204" pitchFamily="34" charset="0"/>
              </a:rPr>
              <a:t>7</a:t>
            </a:r>
          </a:p>
        </p:txBody>
      </p:sp>
      <p:sp>
        <p:nvSpPr>
          <p:cNvPr id="6" name="Content Placeholder 2"/>
          <p:cNvSpPr>
            <a:spLocks noGrp="1"/>
          </p:cNvSpPr>
          <p:nvPr>
            <p:ph idx="1"/>
          </p:nvPr>
        </p:nvSpPr>
        <p:spPr>
          <a:xfrm>
            <a:off x="775252" y="1964661"/>
            <a:ext cx="6274904" cy="4059924"/>
          </a:xfrm>
        </p:spPr>
        <p:txBody>
          <a:bodyPr>
            <a:noAutofit/>
          </a:bodyPr>
          <a:lstStyle/>
          <a:p>
            <a:pPr>
              <a:lnSpc>
                <a:spcPct val="120000"/>
              </a:lnSpc>
            </a:pPr>
            <a:r>
              <a:rPr lang="en-US" sz="2400" err="1">
                <a:latin typeface="Arial" panose="020B0604020202020204" pitchFamily="34" charset="0"/>
                <a:cs typeface="Arial" panose="020B0604020202020204" pitchFamily="34" charset="0"/>
              </a:rPr>
              <a:t>Solkenix</a:t>
            </a:r>
            <a:r>
              <a:rPr lang="en-US" sz="2400">
                <a:latin typeface="Arial" panose="020B0604020202020204" pitchFamily="34" charset="0"/>
                <a:cs typeface="Arial" panose="020B0604020202020204" pitchFamily="34" charset="0"/>
              </a:rPr>
              <a:t> has been ATTO’s  Distributor in Taiwan since 2001</a:t>
            </a:r>
          </a:p>
          <a:p>
            <a:pPr lvl="1">
              <a:lnSpc>
                <a:spcPct val="120000"/>
              </a:lnSpc>
            </a:pPr>
            <a:r>
              <a:rPr lang="en-US" sz="1800">
                <a:latin typeface="Arial" panose="020B0604020202020204" pitchFamily="34" charset="0"/>
                <a:cs typeface="Arial" panose="020B0604020202020204" pitchFamily="34" charset="0"/>
              </a:rPr>
              <a:t>Experts in first-line support for ATTO product &amp; solutions. </a:t>
            </a:r>
            <a:r>
              <a:rPr lang="en-US" sz="1800" err="1">
                <a:latin typeface="Arial" panose="020B0604020202020204" pitchFamily="34" charset="0"/>
                <a:cs typeface="Arial" panose="020B0604020202020204" pitchFamily="34" charset="0"/>
              </a:rPr>
              <a:t>Fibre</a:t>
            </a:r>
            <a:r>
              <a:rPr lang="en-US" sz="1800">
                <a:latin typeface="Arial" panose="020B0604020202020204" pitchFamily="34" charset="0"/>
                <a:cs typeface="Arial" panose="020B0604020202020204" pitchFamily="34" charset="0"/>
              </a:rPr>
              <a:t> Channel, iSCSI/Ethernet, SAS, and Thunderbolt products </a:t>
            </a:r>
          </a:p>
          <a:p>
            <a:pPr lvl="1">
              <a:lnSpc>
                <a:spcPct val="120000"/>
              </a:lnSpc>
            </a:pPr>
            <a:r>
              <a:rPr lang="en-US" sz="1800" i="1">
                <a:latin typeface="Arial" panose="020B0604020202020204" pitchFamily="34" charset="0"/>
                <a:cs typeface="Arial" panose="020B0604020202020204" pitchFamily="34" charset="0"/>
                <a:hlinkClick r:id="rId3"/>
              </a:rPr>
              <a:t>https://www.solkenix.com/</a:t>
            </a:r>
            <a:endParaRPr lang="en-US" sz="1800" i="1">
              <a:latin typeface="Arial" panose="020B0604020202020204" pitchFamily="34" charset="0"/>
              <a:cs typeface="Arial" panose="020B0604020202020204" pitchFamily="34" charset="0"/>
            </a:endParaRPr>
          </a:p>
          <a:p>
            <a:pPr>
              <a:lnSpc>
                <a:spcPct val="120000"/>
              </a:lnSpc>
            </a:pPr>
            <a:r>
              <a:rPr lang="en-US" sz="2400">
                <a:latin typeface="Arial" panose="020B0604020202020204" pitchFamily="34" charset="0"/>
                <a:cs typeface="Arial" panose="020B0604020202020204" pitchFamily="34" charset="0"/>
              </a:rPr>
              <a:t>Rest of the World</a:t>
            </a:r>
          </a:p>
          <a:p>
            <a:pPr lvl="1">
              <a:lnSpc>
                <a:spcPct val="120000"/>
              </a:lnSpc>
            </a:pPr>
            <a:r>
              <a:rPr lang="en-US" sz="1800" i="1">
                <a:solidFill>
                  <a:srgbClr val="FF0000"/>
                </a:solidFill>
                <a:latin typeface="Arial" panose="020B0604020202020204" pitchFamily="34" charset="0"/>
                <a:cs typeface="Arial" panose="020B0604020202020204" pitchFamily="34" charset="0"/>
              </a:rPr>
              <a:t>https://www.atto.com/howtobuy/</a:t>
            </a:r>
            <a:endParaRPr lang="en-US" i="1">
              <a:solidFill>
                <a:srgbClr val="FF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987" t="4274" r="9103" b="8041"/>
          <a:stretch/>
        </p:blipFill>
        <p:spPr bwMode="auto">
          <a:xfrm>
            <a:off x="7778346" y="1793152"/>
            <a:ext cx="1988506" cy="1988506"/>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945" y="4130882"/>
            <a:ext cx="4260870" cy="1535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841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997630" y="3515388"/>
            <a:ext cx="2122926" cy="2122925"/>
          </a:xfrm>
          <a:prstGeom prst="rect">
            <a:avLst/>
          </a:prstGeom>
        </p:spPr>
      </p:pic>
      <p:sp>
        <p:nvSpPr>
          <p:cNvPr id="2" name="Title 1"/>
          <p:cNvSpPr>
            <a:spLocks noGrp="1"/>
          </p:cNvSpPr>
          <p:nvPr>
            <p:ph type="title"/>
          </p:nvPr>
        </p:nvSpPr>
        <p:spPr>
          <a:xfrm>
            <a:off x="760046" y="208818"/>
            <a:ext cx="10515600" cy="874128"/>
          </a:xfrm>
        </p:spPr>
        <p:txBody>
          <a:bodyPr/>
          <a:lstStyle/>
          <a:p>
            <a:r>
              <a:rPr lang="en-US">
                <a:latin typeface="Arial" panose="020B0604020202020204" pitchFamily="34" charset="0"/>
                <a:cs typeface="Arial" panose="020B0604020202020204" pitchFamily="34" charset="0"/>
              </a:rPr>
              <a:t>QNAP x ATTO Summary</a:t>
            </a:r>
          </a:p>
        </p:txBody>
      </p:sp>
      <p:sp>
        <p:nvSpPr>
          <p:cNvPr id="7" name="TextBox 6"/>
          <p:cNvSpPr txBox="1"/>
          <p:nvPr/>
        </p:nvSpPr>
        <p:spPr>
          <a:xfrm>
            <a:off x="224691" y="6282084"/>
            <a:ext cx="384909" cy="338554"/>
          </a:xfrm>
          <a:prstGeom prst="rect">
            <a:avLst/>
          </a:prstGeom>
          <a:noFill/>
        </p:spPr>
        <p:txBody>
          <a:bodyPr wrap="square" rtlCol="0">
            <a:spAutoFit/>
          </a:bodyPr>
          <a:lstStyle/>
          <a:p>
            <a:pPr algn="ctr"/>
            <a:r>
              <a:rPr lang="en-US" sz="1600" i="1">
                <a:solidFill>
                  <a:schemeClr val="bg1">
                    <a:lumMod val="50000"/>
                  </a:schemeClr>
                </a:solidFill>
                <a:latin typeface="Arial" panose="020B0604020202020204" pitchFamily="34" charset="0"/>
                <a:cs typeface="Arial" panose="020B0604020202020204" pitchFamily="34" charset="0"/>
              </a:rPr>
              <a:t>7</a:t>
            </a:r>
          </a:p>
        </p:txBody>
      </p:sp>
      <p:sp>
        <p:nvSpPr>
          <p:cNvPr id="6" name="Content Placeholder 2"/>
          <p:cNvSpPr>
            <a:spLocks noGrp="1"/>
          </p:cNvSpPr>
          <p:nvPr>
            <p:ph idx="1"/>
          </p:nvPr>
        </p:nvSpPr>
        <p:spPr>
          <a:xfrm>
            <a:off x="848083" y="1652591"/>
            <a:ext cx="9780700" cy="1690022"/>
          </a:xfrm>
        </p:spPr>
        <p:txBody>
          <a:bodyPr>
            <a:noAutofit/>
          </a:bodyPr>
          <a:lstStyle/>
          <a:p>
            <a:pPr>
              <a:lnSpc>
                <a:spcPct val="120000"/>
              </a:lnSpc>
            </a:pPr>
            <a:r>
              <a:rPr lang="en-US" sz="2400" b="1">
                <a:latin typeface="Arial" panose="020B0604020202020204" pitchFamily="34" charset="0"/>
                <a:cs typeface="Arial" panose="020B0604020202020204" pitchFamily="34" charset="0"/>
              </a:rPr>
              <a:t>Together QNAP and ATTO offer the highest-performing and lowest cost solutions</a:t>
            </a:r>
          </a:p>
          <a:p>
            <a:pPr>
              <a:lnSpc>
                <a:spcPct val="120000"/>
              </a:lnSpc>
            </a:pPr>
            <a:r>
              <a:rPr lang="en-US" sz="2400" b="1">
                <a:latin typeface="Arial" panose="020B0604020202020204" pitchFamily="34" charset="0"/>
                <a:cs typeface="Arial" panose="020B0604020202020204" pitchFamily="34" charset="0"/>
              </a:rPr>
              <a:t>Take advantage of the Try-before-you-buy offer before it expires </a:t>
            </a:r>
          </a:p>
        </p:txBody>
      </p:sp>
      <p:sp>
        <p:nvSpPr>
          <p:cNvPr id="4" name="TextBox 3"/>
          <p:cNvSpPr txBox="1"/>
          <p:nvPr/>
        </p:nvSpPr>
        <p:spPr>
          <a:xfrm>
            <a:off x="5340868" y="3910378"/>
            <a:ext cx="890954" cy="1446550"/>
          </a:xfrm>
          <a:prstGeom prst="rect">
            <a:avLst/>
          </a:prstGeom>
          <a:noFill/>
        </p:spPr>
        <p:txBody>
          <a:bodyPr wrap="square" rtlCol="0">
            <a:spAutoFit/>
          </a:bodyPr>
          <a:lstStyle/>
          <a:p>
            <a:r>
              <a:rPr lang="en-US" sz="8800" b="1">
                <a:solidFill>
                  <a:srgbClr val="003366"/>
                </a:solidFill>
                <a:latin typeface="Arial" panose="020B0604020202020204" pitchFamily="34" charset="0"/>
                <a:cs typeface="Arial" panose="020B0604020202020204" pitchFamily="34" charset="0"/>
              </a:rPr>
              <a:t>&amp;</a:t>
            </a:r>
          </a:p>
        </p:txBody>
      </p:sp>
      <p:pic>
        <p:nvPicPr>
          <p:cNvPr id="9" name="圖片 8">
            <a:extLst>
              <a:ext uri="{FF2B5EF4-FFF2-40B4-BE49-F238E27FC236}">
                <a16:creationId xmlns:a16="http://schemas.microsoft.com/office/drawing/2014/main" id="{6C05B236-4790-4587-B7DD-B152E0B00F05}"/>
              </a:ext>
            </a:extLst>
          </p:cNvPr>
          <p:cNvPicPr>
            <a:picLocks noChangeAspect="1"/>
          </p:cNvPicPr>
          <p:nvPr/>
        </p:nvPicPr>
        <p:blipFill>
          <a:blip r:embed="rId4"/>
          <a:stretch>
            <a:fillRect/>
          </a:stretch>
        </p:blipFill>
        <p:spPr>
          <a:xfrm>
            <a:off x="1157275" y="4323983"/>
            <a:ext cx="3638301" cy="619340"/>
          </a:xfrm>
          <a:prstGeom prst="rect">
            <a:avLst/>
          </a:prstGeom>
        </p:spPr>
      </p:pic>
    </p:spTree>
    <p:extLst>
      <p:ext uri="{BB962C8B-B14F-4D97-AF65-F5344CB8AC3E}">
        <p14:creationId xmlns:p14="http://schemas.microsoft.com/office/powerpoint/2010/main" val="806983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258D9F16-0C2B-4BC6-9B05-5BF7639AF37E}"/>
              </a:ext>
            </a:extLst>
          </p:cNvPr>
          <p:cNvGrpSpPr/>
          <p:nvPr/>
        </p:nvGrpSpPr>
        <p:grpSpPr>
          <a:xfrm>
            <a:off x="623526" y="1638796"/>
            <a:ext cx="1688978" cy="688416"/>
            <a:chOff x="3098805" y="1561373"/>
            <a:chExt cx="2131381" cy="688416"/>
          </a:xfrm>
        </p:grpSpPr>
        <p:sp>
          <p:nvSpPr>
            <p:cNvPr id="8" name="矩形: 圓角 7">
              <a:extLst>
                <a:ext uri="{FF2B5EF4-FFF2-40B4-BE49-F238E27FC236}">
                  <a16:creationId xmlns:a16="http://schemas.microsoft.com/office/drawing/2014/main" id="{778F3940-F5AF-45BF-A54F-44397053C24B}"/>
                </a:ext>
              </a:extLst>
            </p:cNvPr>
            <p:cNvSpPr/>
            <p:nvPr/>
          </p:nvSpPr>
          <p:spPr>
            <a:xfrm>
              <a:off x="3098805" y="1561373"/>
              <a:ext cx="2131381" cy="688416"/>
            </a:xfrm>
            <a:prstGeom prst="roundRect">
              <a:avLst>
                <a:gd name="adj" fmla="val 21519"/>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3DA97CB6-A19D-4D9B-9B5E-74B6302CB823}"/>
                </a:ext>
              </a:extLst>
            </p:cNvPr>
            <p:cNvSpPr/>
            <p:nvPr/>
          </p:nvSpPr>
          <p:spPr>
            <a:xfrm>
              <a:off x="3189933" y="1615341"/>
              <a:ext cx="1956636" cy="596349"/>
            </a:xfrm>
            <a:prstGeom prst="roundRect">
              <a:avLst>
                <a:gd name="adj" fmla="val 21112"/>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B8572759-42BC-4329-8111-9876E80A54F7}"/>
                </a:ext>
              </a:extLst>
            </p:cNvPr>
            <p:cNvSpPr/>
            <p:nvPr/>
          </p:nvSpPr>
          <p:spPr>
            <a:xfrm>
              <a:off x="3224525" y="1636889"/>
              <a:ext cx="1879845" cy="540000"/>
            </a:xfrm>
            <a:prstGeom prst="roundRect">
              <a:avLst>
                <a:gd name="adj" fmla="val 192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2000" b="1">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功能特色</a:t>
              </a:r>
            </a:p>
          </p:txBody>
        </p:sp>
      </p:grpSp>
      <p:sp>
        <p:nvSpPr>
          <p:cNvPr id="2" name="Title 1">
            <a:extLst>
              <a:ext uri="{FF2B5EF4-FFF2-40B4-BE49-F238E27FC236}">
                <a16:creationId xmlns:a16="http://schemas.microsoft.com/office/drawing/2014/main" id="{26C91002-BA5F-435A-9732-939993232424}"/>
              </a:ext>
            </a:extLst>
          </p:cNvPr>
          <p:cNvSpPr>
            <a:spLocks noGrp="1"/>
          </p:cNvSpPr>
          <p:nvPr>
            <p:ph type="title"/>
          </p:nvPr>
        </p:nvSpPr>
        <p:spPr>
          <a:xfrm>
            <a:off x="838200" y="0"/>
            <a:ext cx="10515600" cy="1239254"/>
          </a:xfrm>
        </p:spPr>
        <p:txBody>
          <a:bodyPr/>
          <a:lstStyle/>
          <a:p>
            <a:r>
              <a:rPr lang="en-US" altLang="zh-TW" sz="4000">
                <a:latin typeface="Arial"/>
                <a:ea typeface="微軟正黑體"/>
                <a:cs typeface="Arial"/>
              </a:rPr>
              <a:t>QTS </a:t>
            </a:r>
            <a:r>
              <a:rPr lang="zh-TW" altLang="en-US" sz="4000">
                <a:latin typeface="Arial"/>
                <a:ea typeface="微軟正黑體"/>
                <a:cs typeface="Arial"/>
              </a:rPr>
              <a:t>iSCSI 與光纖通道管理員</a:t>
            </a:r>
          </a:p>
        </p:txBody>
      </p:sp>
      <p:sp>
        <p:nvSpPr>
          <p:cNvPr id="5" name="TextBox 4">
            <a:extLst>
              <a:ext uri="{FF2B5EF4-FFF2-40B4-BE49-F238E27FC236}">
                <a16:creationId xmlns:a16="http://schemas.microsoft.com/office/drawing/2014/main" id="{422B7226-B906-4FE6-84E5-F033D515160D}"/>
              </a:ext>
            </a:extLst>
          </p:cNvPr>
          <p:cNvSpPr txBox="1"/>
          <p:nvPr/>
        </p:nvSpPr>
        <p:spPr>
          <a:xfrm>
            <a:off x="509811" y="2392951"/>
            <a:ext cx="410323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a:buChar char="•"/>
            </a:pPr>
            <a:r>
              <a:rPr lang="zh-TW" alt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t>設定彈性</a:t>
            </a:r>
          </a:p>
          <a:p>
            <a:pPr marL="180975" indent="-180975"/>
            <a:r>
              <a:rPr lang="zh-TW" altLang="en-US" sz="2000" b="1">
                <a:latin typeface="Arial"/>
                <a:ea typeface="微軟正黑體"/>
                <a:cs typeface="Arial"/>
              </a:rPr>
              <a:t> </a:t>
            </a:r>
            <a:r>
              <a:rPr lang="en-US" altLang="zh-TW" sz="2000" b="1">
                <a:latin typeface="Arial"/>
                <a:ea typeface="微軟正黑體"/>
                <a:cs typeface="Arial"/>
              </a:rPr>
              <a:t>1</a:t>
            </a:r>
            <a:r>
              <a:rPr lang="en-US" altLang="en-US" sz="2000" b="1">
                <a:latin typeface="Arial"/>
                <a:ea typeface="微軟正黑體"/>
                <a:cs typeface="Arial"/>
              </a:rPr>
              <a:t>. </a:t>
            </a:r>
            <a:r>
              <a:rPr lang="zh-TW" sz="2000" b="1">
                <a:latin typeface="Arial"/>
                <a:ea typeface="微軟正黑體"/>
                <a:cs typeface="Arial"/>
              </a:rPr>
              <a:t>LUN</a:t>
            </a:r>
            <a:r>
              <a:rPr lang="en-US" altLang="zh-TW" sz="2000" b="1">
                <a:latin typeface="Arial"/>
                <a:ea typeface="微軟正黑體"/>
                <a:cs typeface="Arial"/>
              </a:rPr>
              <a:t> </a:t>
            </a:r>
            <a:r>
              <a:rPr lang="zh-TW" sz="2000" b="1">
                <a:latin typeface="Arial"/>
                <a:ea typeface="微軟正黑體"/>
                <a:cs typeface="Arial"/>
              </a:rPr>
              <a:t>對應</a:t>
            </a:r>
            <a:r>
              <a:rPr lang="zh-TW" altLang="en-US" sz="2000" b="1">
                <a:latin typeface="Arial"/>
                <a:ea typeface="微軟正黑體"/>
                <a:cs typeface="Arial"/>
              </a:rPr>
              <a:t>：輕鬆對應</a:t>
            </a:r>
            <a:r>
              <a:rPr lang="zh-TW" sz="2000" b="1">
                <a:latin typeface="Arial"/>
                <a:ea typeface="微軟正黑體"/>
                <a:cs typeface="Arial"/>
              </a:rPr>
              <a:t>到</a:t>
            </a:r>
            <a:r>
              <a:rPr lang="en-US" altLang="zh-TW" sz="2000" b="1">
                <a:latin typeface="Arial"/>
                <a:ea typeface="微軟正黑體"/>
                <a:cs typeface="Arial"/>
              </a:rPr>
              <a:t> </a:t>
            </a:r>
            <a:r>
              <a:rPr lang="zh-TW" sz="2000" b="1">
                <a:latin typeface="Arial"/>
                <a:ea typeface="微軟正黑體"/>
                <a:cs typeface="Arial"/>
              </a:rPr>
              <a:t>iSCSI</a:t>
            </a:r>
            <a:endParaRPr lang="zh-TW" altLang="en-US" sz="2000" b="1">
              <a:latin typeface="Arial"/>
              <a:ea typeface="微軟正黑體"/>
              <a:cs typeface="Arial"/>
            </a:endParaRPr>
          </a:p>
          <a:p>
            <a:pPr marL="180975" indent="-180975"/>
            <a:r>
              <a:rPr lang="zh-TW" sz="2000" b="1">
                <a:latin typeface="Arial"/>
                <a:ea typeface="微軟正黑體"/>
                <a:cs typeface="Arial"/>
              </a:rPr>
              <a:t> </a:t>
            </a:r>
            <a:r>
              <a:rPr lang="zh-TW" altLang="en-US" sz="2000" b="1">
                <a:latin typeface="Arial"/>
                <a:ea typeface="微軟正黑體"/>
                <a:cs typeface="Arial"/>
              </a:rPr>
              <a:t> </a:t>
            </a:r>
            <a:r>
              <a:rPr lang="zh-TW" sz="2000" b="1">
                <a:latin typeface="Arial"/>
                <a:ea typeface="微軟正黑體"/>
                <a:cs typeface="Arial"/>
              </a:rPr>
              <a:t> </a:t>
            </a:r>
            <a:r>
              <a:rPr lang="zh-TW" altLang="en-US" sz="2000" b="1">
                <a:latin typeface="Arial"/>
                <a:ea typeface="微軟正黑體"/>
                <a:cs typeface="Arial"/>
              </a:rPr>
              <a:t> </a:t>
            </a:r>
            <a:r>
              <a:rPr lang="zh-TW" sz="2000" b="1">
                <a:latin typeface="Arial"/>
                <a:ea typeface="微軟正黑體"/>
                <a:cs typeface="Arial"/>
              </a:rPr>
              <a:t> 或光纖通</a:t>
            </a:r>
            <a:r>
              <a:rPr lang="zh-TW" altLang="en-US" sz="2000" b="1">
                <a:latin typeface="Arial"/>
                <a:ea typeface="微軟正黑體"/>
                <a:cs typeface="Arial"/>
              </a:rPr>
              <a:t>道</a:t>
            </a:r>
            <a:r>
              <a:rPr lang="zh-TW" altLang="zh-TW" sz="2000" b="1">
                <a:latin typeface="Arial"/>
                <a:ea typeface="微軟正黑體"/>
                <a:cs typeface="Arial"/>
              </a:rPr>
              <a:t>。</a:t>
            </a:r>
            <a:endParaRPr lang="zh-TW" altLang="en-US" sz="2000" b="1">
              <a:latin typeface="Arial"/>
              <a:ea typeface="微軟正黑體"/>
              <a:cs typeface="Arial"/>
            </a:endParaRPr>
          </a:p>
          <a:p>
            <a:pPr marL="180975" indent="-180975"/>
            <a:r>
              <a:rPr lang="zh-TW" altLang="en-US" sz="2000" b="1">
                <a:latin typeface="Arial"/>
                <a:ea typeface="微軟正黑體"/>
                <a:cs typeface="Arial"/>
              </a:rPr>
              <a:t> 2. LUN 遮罩：設定伺服器存取</a:t>
            </a:r>
          </a:p>
          <a:p>
            <a:pPr marL="180975" indent="-180975"/>
            <a:r>
              <a:rPr lang="zh-TW" altLang="en-US" sz="2000" b="1">
                <a:latin typeface="Arial"/>
                <a:ea typeface="微軟正黑體"/>
                <a:cs typeface="Arial"/>
              </a:rPr>
              <a:t>     LUN</a:t>
            </a:r>
            <a:r>
              <a:rPr lang="zh-TW" altLang="zh-TW" sz="2000" b="1">
                <a:latin typeface="Arial"/>
                <a:ea typeface="微軟正黑體"/>
                <a:cs typeface="Arial"/>
              </a:rPr>
              <a:t>。</a:t>
            </a:r>
            <a:endParaRPr lang="zh-TW" altLang="en-US" sz="2000" b="1">
              <a:latin typeface="Arial"/>
              <a:ea typeface="微軟正黑體"/>
              <a:cs typeface="Arial"/>
            </a:endParaRPr>
          </a:p>
          <a:p>
            <a:pPr marL="180975" indent="-180975"/>
            <a:r>
              <a:rPr lang="zh-TW" altLang="en-US" sz="2000" b="1">
                <a:latin typeface="Arial"/>
                <a:ea typeface="微軟正黑體"/>
                <a:cs typeface="Arial"/>
              </a:rPr>
              <a:t> 3. 光纖通道連接埠繫結：</a:t>
            </a:r>
          </a:p>
          <a:p>
            <a:pPr marL="180975" indent="-180975"/>
            <a:r>
              <a:rPr lang="zh-TW" altLang="en-US" sz="2000" b="1">
                <a:latin typeface="Arial"/>
                <a:ea typeface="微軟正黑體"/>
                <a:cs typeface="Arial"/>
              </a:rPr>
              <a:t>     綁定連接埠與伺服器</a:t>
            </a:r>
            <a:r>
              <a:rPr lang="zh-TW" altLang="zh-TW" sz="2000" b="1">
                <a:latin typeface="Arial"/>
                <a:ea typeface="微軟正黑體"/>
                <a:cs typeface="Arial"/>
              </a:rPr>
              <a:t>。</a:t>
            </a:r>
            <a:endParaRPr lang="zh-TW" altLang="en-US" sz="2000" b="1">
              <a:latin typeface="Arial"/>
              <a:ea typeface="微軟正黑體"/>
              <a:cs typeface="Arial"/>
            </a:endParaRPr>
          </a:p>
          <a:p>
            <a:pPr marL="180975" indent="-180975"/>
            <a:endParaRPr lang="zh-TW" altLang="en-US" sz="2000" b="1">
              <a:latin typeface="Arial" panose="020B0604020202020204" pitchFamily="34" charset="0"/>
              <a:ea typeface="微軟正黑體" panose="020B0604030504040204" pitchFamily="34" charset="-120"/>
              <a:cs typeface="Arial" panose="020B0604020202020204" pitchFamily="34" charset="0"/>
            </a:endParaRPr>
          </a:p>
          <a:p>
            <a:pPr marL="180975" indent="-180975">
              <a:buFont typeface="Arial"/>
              <a:buChar char="•"/>
            </a:pPr>
            <a:r>
              <a:rPr lang="zh-TW" alt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t>易於辨識</a:t>
            </a:r>
          </a:p>
          <a:p>
            <a:pPr marL="180975" indent="-180975"/>
            <a:r>
              <a:rPr lang="zh-TW" altLang="en-US" sz="2000" b="1">
                <a:latin typeface="Arial"/>
                <a:ea typeface="微軟正黑體"/>
                <a:cs typeface="Arial"/>
              </a:rPr>
              <a:t>   光纖通道的 </a:t>
            </a:r>
            <a:r>
              <a:rPr lang="en-US" altLang="zh-TW" sz="2000" b="1">
                <a:latin typeface="Arial"/>
                <a:ea typeface="微軟正黑體"/>
                <a:cs typeface="Arial"/>
              </a:rPr>
              <a:t>WWPN </a:t>
            </a:r>
            <a:r>
              <a:rPr lang="en-US" altLang="zh-TW" sz="2000" b="1" err="1">
                <a:latin typeface="Arial"/>
                <a:ea typeface="微軟正黑體"/>
                <a:cs typeface="Arial"/>
              </a:rPr>
              <a:t>可以編輯別名</a:t>
            </a:r>
            <a:r>
              <a:rPr lang="zh-TW" altLang="zh-TW" sz="2000" b="1">
                <a:latin typeface="Arial"/>
                <a:ea typeface="微軟正黑體"/>
                <a:cs typeface="Arial"/>
              </a:rPr>
              <a:t>。</a:t>
            </a:r>
            <a:endParaRPr lang="zh-TW" altLang="en-US" sz="2000" b="1">
              <a:latin typeface="Arial"/>
              <a:ea typeface="微軟正黑體"/>
              <a:cs typeface="Arial"/>
            </a:endParaRPr>
          </a:p>
        </p:txBody>
      </p:sp>
      <p:pic>
        <p:nvPicPr>
          <p:cNvPr id="9" name="Picture 9" descr="一張含有 螢幕擷取畫面 的圖片&#10;&#10;描述是以非常高的可信度產生">
            <a:extLst>
              <a:ext uri="{FF2B5EF4-FFF2-40B4-BE49-F238E27FC236}">
                <a16:creationId xmlns:a16="http://schemas.microsoft.com/office/drawing/2014/main" id="{B81D9F1E-E01E-4F83-B24B-F4597D5DC0D7}"/>
              </a:ext>
            </a:extLst>
          </p:cNvPr>
          <p:cNvPicPr>
            <a:picLocks noChangeAspect="1"/>
          </p:cNvPicPr>
          <p:nvPr/>
        </p:nvPicPr>
        <p:blipFill>
          <a:blip r:embed="rId3"/>
          <a:stretch>
            <a:fillRect/>
          </a:stretch>
        </p:blipFill>
        <p:spPr>
          <a:xfrm>
            <a:off x="4981074" y="1990938"/>
            <a:ext cx="6587400" cy="3363026"/>
          </a:xfrm>
          <a:prstGeom prst="roundRect">
            <a:avLst>
              <a:gd name="adj" fmla="val 2989"/>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9051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B58223-6064-43F5-8561-12424ECF245C}"/>
              </a:ext>
            </a:extLst>
          </p:cNvPr>
          <p:cNvSpPr>
            <a:spLocks noGrp="1"/>
          </p:cNvSpPr>
          <p:nvPr>
            <p:ph type="title"/>
          </p:nvPr>
        </p:nvSpPr>
        <p:spPr>
          <a:xfrm>
            <a:off x="838200" y="0"/>
            <a:ext cx="10515600" cy="1239254"/>
          </a:xfrm>
        </p:spPr>
        <p:txBody>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en-US" altLang="zh-TW" sz="4000" err="1">
                <a:solidFill>
                  <a:schemeClr val="bg1"/>
                </a:solidFill>
                <a:latin typeface="Arial"/>
                <a:ea typeface="微軟正黑體"/>
                <a:cs typeface="Arial"/>
              </a:rPr>
              <a:t>設定</a:t>
            </a:r>
            <a:r>
              <a:rPr lang="en-US" altLang="zh-TW" sz="4000">
                <a:solidFill>
                  <a:schemeClr val="bg1"/>
                </a:solidFill>
                <a:latin typeface="Arial"/>
                <a:ea typeface="微軟正黑體"/>
                <a:cs typeface="Arial"/>
              </a:rPr>
              <a:t> </a:t>
            </a:r>
            <a:r>
              <a:rPr lang="en-US" sz="4000">
                <a:solidFill>
                  <a:schemeClr val="bg1"/>
                </a:solidFill>
                <a:latin typeface="Arial"/>
                <a:ea typeface="微軟正黑體"/>
                <a:cs typeface="Arial"/>
              </a:rPr>
              <a:t>LUN </a:t>
            </a:r>
            <a:r>
              <a:rPr lang="en-US" sz="4000" err="1">
                <a:solidFill>
                  <a:schemeClr val="bg1"/>
                </a:solidFill>
                <a:latin typeface="Arial"/>
                <a:ea typeface="微軟正黑體"/>
                <a:cs typeface="Arial"/>
              </a:rPr>
              <a:t>遮罩</a:t>
            </a:r>
            <a:endParaRPr lang="en-US" altLang="zh-TW" sz="4000">
              <a:solidFill>
                <a:schemeClr val="bg1"/>
              </a:solidFill>
              <a:latin typeface="Arial"/>
              <a:ea typeface="微軟正黑體"/>
              <a:cs typeface="Arial"/>
            </a:endParaRPr>
          </a:p>
        </p:txBody>
      </p:sp>
      <p:sp>
        <p:nvSpPr>
          <p:cNvPr id="5" name="文字方塊 4">
            <a:extLst>
              <a:ext uri="{FF2B5EF4-FFF2-40B4-BE49-F238E27FC236}">
                <a16:creationId xmlns:a16="http://schemas.microsoft.com/office/drawing/2014/main" id="{51C73EFE-8BB3-473D-BA89-3A2B08EC7F09}"/>
              </a:ext>
            </a:extLst>
          </p:cNvPr>
          <p:cNvSpPr txBox="1"/>
          <p:nvPr/>
        </p:nvSpPr>
        <p:spPr>
          <a:xfrm>
            <a:off x="838200" y="1393994"/>
            <a:ext cx="6296526" cy="707886"/>
          </a:xfrm>
          <a:prstGeom prst="rect">
            <a:avLst/>
          </a:prstGeom>
          <a:noFill/>
        </p:spPr>
        <p:txBody>
          <a:bodyPr wrap="square" rtlCol="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265113" fontAlgn="base">
              <a:buFont typeface="Arial" panose="020B0604020202020204" pitchFamily="34" charset="0"/>
              <a:buChar char="•"/>
            </a:pPr>
            <a:r>
              <a:rPr kumimoji="1" lang="en-US"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rPr>
              <a:t>LUN </a:t>
            </a:r>
            <a:r>
              <a:rPr kumimoji="1" lang="en-US" altLang="zh-TW" sz="2000" b="1" err="1">
                <a:solidFill>
                  <a:srgbClr val="0070C0"/>
                </a:solidFill>
                <a:latin typeface="Arial" panose="020B0604020202020204" pitchFamily="34" charset="0"/>
                <a:ea typeface="微軟正黑體" panose="020B0604030504040204" pitchFamily="34" charset="-120"/>
                <a:cs typeface="Arial" panose="020B0604020202020204" pitchFamily="34" charset="0"/>
              </a:rPr>
              <a:t>遮罩</a:t>
            </a:r>
            <a:r>
              <a:rPr kumimoji="1" lang="zh-TW" alt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t>：</a:t>
            </a:r>
            <a:r>
              <a:rPr lang="zh-TW" altLang="en-US" sz="2000" b="1">
                <a:latin typeface="Arial"/>
                <a:ea typeface="微軟正黑體"/>
                <a:cs typeface="Arial"/>
              </a:rPr>
              <a:t> </a:t>
            </a:r>
            <a:r>
              <a:rPr kumimoji="1" lang="en-US"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rPr>
              <a:t> </a:t>
            </a:r>
            <a:endParaRPr lang="en-US"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endParaRPr>
          </a:p>
          <a:p>
            <a:pPr indent="265113"/>
            <a:r>
              <a:rPr lang="zh-TW" altLang="en-US" sz="2000" b="1">
                <a:ea typeface="+mn-lt"/>
                <a:cs typeface="+mn-lt"/>
              </a:rPr>
              <a:t>指定哪個伺服器可以存取哪個</a:t>
            </a:r>
            <a:r>
              <a:rPr lang="en-US" sz="2000" b="1">
                <a:ea typeface="+mn-lt"/>
                <a:cs typeface="+mn-lt"/>
              </a:rPr>
              <a:t>LUN</a:t>
            </a:r>
            <a:r>
              <a:rPr lang="zh-TW" altLang="zh-TW" sz="2000" b="1">
                <a:latin typeface="Arial" panose="020B0604020202020204" pitchFamily="34" charset="0"/>
                <a:ea typeface="微軟正黑體" panose="020B0604030504040204" pitchFamily="34" charset="-120"/>
                <a:cs typeface="Arial" panose="020B0604020202020204" pitchFamily="34" charset="0"/>
              </a:rPr>
              <a:t> 。</a:t>
            </a:r>
            <a:endParaRPr lang="en-US" sz="2000" b="1"/>
          </a:p>
        </p:txBody>
      </p:sp>
      <p:pic>
        <p:nvPicPr>
          <p:cNvPr id="4" name="Picture 5" descr="一張含有 螢幕擷取畫面 的圖片&#10;&#10;描述是以非常高的可信度產生">
            <a:extLst>
              <a:ext uri="{FF2B5EF4-FFF2-40B4-BE49-F238E27FC236}">
                <a16:creationId xmlns:a16="http://schemas.microsoft.com/office/drawing/2014/main" id="{6369EEAE-AE61-40B4-AA56-6717B29DC5A4}"/>
              </a:ext>
            </a:extLst>
          </p:cNvPr>
          <p:cNvPicPr>
            <a:picLocks noChangeAspect="1"/>
          </p:cNvPicPr>
          <p:nvPr/>
        </p:nvPicPr>
        <p:blipFill>
          <a:blip r:embed="rId2"/>
          <a:stretch>
            <a:fillRect/>
          </a:stretch>
        </p:blipFill>
        <p:spPr>
          <a:xfrm>
            <a:off x="2441550" y="2159262"/>
            <a:ext cx="7308899" cy="4103353"/>
          </a:xfrm>
          <a:prstGeom prst="rect">
            <a:avLst/>
          </a:prstGeom>
        </p:spPr>
      </p:pic>
    </p:spTree>
    <p:extLst>
      <p:ext uri="{BB962C8B-B14F-4D97-AF65-F5344CB8AC3E}">
        <p14:creationId xmlns:p14="http://schemas.microsoft.com/office/powerpoint/2010/main" val="1885949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DD36-EE52-4102-A487-B6FBEAC5B573}"/>
              </a:ext>
            </a:extLst>
          </p:cNvPr>
          <p:cNvSpPr>
            <a:spLocks noGrp="1"/>
          </p:cNvSpPr>
          <p:nvPr>
            <p:ph type="title"/>
          </p:nvPr>
        </p:nvSpPr>
        <p:spPr>
          <a:xfrm>
            <a:off x="838200" y="0"/>
            <a:ext cx="10515600" cy="1239254"/>
          </a:xfrm>
        </p:spPr>
        <p:txBody>
          <a:bodyPr/>
          <a:lstStyle/>
          <a:p>
            <a:r>
              <a:rPr lang="zh-TW" altLang="en-US" sz="4000">
                <a:latin typeface="Arial"/>
                <a:ea typeface="微軟正黑體"/>
                <a:cs typeface="Arial"/>
              </a:rPr>
              <a:t>設定光纖通道連接埠繫結 (Binding)</a:t>
            </a:r>
            <a:endParaRPr lang="en-US" altLang="zh-TW" sz="4000">
              <a:latin typeface="Arial"/>
              <a:ea typeface="微軟正黑體"/>
              <a:cs typeface="Arial"/>
            </a:endParaRPr>
          </a:p>
        </p:txBody>
      </p:sp>
      <p:pic>
        <p:nvPicPr>
          <p:cNvPr id="4" name="Picture 4" descr="一張含有 螢幕擷取畫面 的圖片&#10;&#10;描述是以非常高的可信度產生">
            <a:extLst>
              <a:ext uri="{FF2B5EF4-FFF2-40B4-BE49-F238E27FC236}">
                <a16:creationId xmlns:a16="http://schemas.microsoft.com/office/drawing/2014/main" id="{9F10EBCA-FFD4-4EE0-9DBC-184B21B58AB8}"/>
              </a:ext>
            </a:extLst>
          </p:cNvPr>
          <p:cNvPicPr>
            <a:picLocks noChangeAspect="1"/>
          </p:cNvPicPr>
          <p:nvPr/>
        </p:nvPicPr>
        <p:blipFill rotWithShape="1">
          <a:blip r:embed="rId2"/>
          <a:srcRect l="1213" t="2434" b="2358"/>
          <a:stretch/>
        </p:blipFill>
        <p:spPr>
          <a:xfrm>
            <a:off x="2505973" y="2256620"/>
            <a:ext cx="7180054" cy="4023658"/>
          </a:xfrm>
          <a:prstGeom prst="rect">
            <a:avLst/>
          </a:prstGeom>
          <a:ln>
            <a:noFill/>
          </a:ln>
        </p:spPr>
      </p:pic>
      <p:sp>
        <p:nvSpPr>
          <p:cNvPr id="6" name="文字方塊 5">
            <a:extLst>
              <a:ext uri="{FF2B5EF4-FFF2-40B4-BE49-F238E27FC236}">
                <a16:creationId xmlns:a16="http://schemas.microsoft.com/office/drawing/2014/main" id="{DCF23EC6-8756-4433-A5B1-8439C41CA4F2}"/>
              </a:ext>
            </a:extLst>
          </p:cNvPr>
          <p:cNvSpPr txBox="1"/>
          <p:nvPr/>
        </p:nvSpPr>
        <p:spPr>
          <a:xfrm>
            <a:off x="838200" y="1393994"/>
            <a:ext cx="6296526" cy="707886"/>
          </a:xfrm>
          <a:prstGeom prst="rect">
            <a:avLst/>
          </a:prstGeom>
          <a:noFill/>
        </p:spPr>
        <p:txBody>
          <a:bodyPr wrap="square" rtlCol="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265113" fontAlgn="base">
              <a:buFont typeface="Arial" panose="020B0604020202020204" pitchFamily="34" charset="0"/>
              <a:buChar char="•"/>
            </a:pPr>
            <a:r>
              <a:rPr kumimoji="1" lang="en-US" altLang="zh-TW" sz="2000" b="1" err="1">
                <a:solidFill>
                  <a:srgbClr val="0070C0"/>
                </a:solidFill>
                <a:latin typeface="Arial" panose="020B0604020202020204" pitchFamily="34" charset="0"/>
                <a:ea typeface="微軟正黑體" panose="020B0604030504040204" pitchFamily="34" charset="-120"/>
                <a:cs typeface="Arial" panose="020B0604020202020204" pitchFamily="34" charset="0"/>
              </a:rPr>
              <a:t>光纖通道連接埠繫結</a:t>
            </a:r>
            <a:r>
              <a:rPr kumimoji="1" lang="zh-TW" alt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t>：</a:t>
            </a:r>
            <a:r>
              <a:rPr kumimoji="1" lang="en-US"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rPr>
              <a:t> </a:t>
            </a:r>
            <a:endParaRPr lang="en-US"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endParaRPr>
          </a:p>
          <a:p>
            <a:pPr indent="265113"/>
            <a:r>
              <a:rPr lang="zh-TW" altLang="en-US" sz="2000" b="1">
                <a:ea typeface="+mn-lt"/>
                <a:cs typeface="+mn-lt"/>
              </a:rPr>
              <a:t>編輯哪個伺服器可以綁定哪個連結埠</a:t>
            </a:r>
            <a:r>
              <a:rPr lang="zh-TW" altLang="zh-TW" sz="2000" b="1">
                <a:ea typeface="+mn-lt"/>
                <a:cs typeface="+mn-lt"/>
              </a:rPr>
              <a:t>。</a:t>
            </a:r>
            <a:endParaRPr lang="en-US" sz="2000" b="1">
              <a:ea typeface="+mn-lt"/>
              <a:cs typeface="+mn-lt"/>
            </a:endParaRPr>
          </a:p>
        </p:txBody>
      </p:sp>
    </p:spTree>
    <p:extLst>
      <p:ext uri="{BB962C8B-B14F-4D97-AF65-F5344CB8AC3E}">
        <p14:creationId xmlns:p14="http://schemas.microsoft.com/office/powerpoint/2010/main" val="2886228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E254-6874-46D7-9E65-56E1D0203897}"/>
              </a:ext>
            </a:extLst>
          </p:cNvPr>
          <p:cNvSpPr>
            <a:spLocks noGrp="1"/>
          </p:cNvSpPr>
          <p:nvPr>
            <p:ph type="title"/>
          </p:nvPr>
        </p:nvSpPr>
        <p:spPr>
          <a:xfrm>
            <a:off x="838200" y="0"/>
            <a:ext cx="10515600" cy="1239254"/>
          </a:xfrm>
        </p:spPr>
        <p:txBody>
          <a:bodyPr>
            <a:normAutofit/>
          </a:bodyPr>
          <a:lstStyle/>
          <a:p>
            <a:r>
              <a:rPr lang="zh-TW" altLang="en-US" sz="4000">
                <a:latin typeface="Arial"/>
                <a:ea typeface="微軟正黑體"/>
                <a:cs typeface="Arial"/>
              </a:rPr>
              <a:t>透過別名清單來辨識伺服器與光纖通道連接埠</a:t>
            </a:r>
          </a:p>
        </p:txBody>
      </p:sp>
      <p:pic>
        <p:nvPicPr>
          <p:cNvPr id="3" name="Picture 3" descr="一張含有 螢幕擷取畫面 的圖片&#10;&#10;描述是以非常高的可信度產生">
            <a:extLst>
              <a:ext uri="{FF2B5EF4-FFF2-40B4-BE49-F238E27FC236}">
                <a16:creationId xmlns:a16="http://schemas.microsoft.com/office/drawing/2014/main" id="{897AC8DE-641D-4B42-87DC-2F8EBE36424B}"/>
              </a:ext>
            </a:extLst>
          </p:cNvPr>
          <p:cNvPicPr>
            <a:picLocks noChangeAspect="1"/>
          </p:cNvPicPr>
          <p:nvPr/>
        </p:nvPicPr>
        <p:blipFill>
          <a:blip r:embed="rId2"/>
          <a:stretch>
            <a:fillRect/>
          </a:stretch>
        </p:blipFill>
        <p:spPr>
          <a:xfrm>
            <a:off x="4901086" y="2117558"/>
            <a:ext cx="6685382" cy="3277067"/>
          </a:xfrm>
          <a:prstGeom prst="roundRect">
            <a:avLst>
              <a:gd name="adj" fmla="val 2989"/>
            </a:avLst>
          </a:prstGeom>
          <a:solidFill>
            <a:srgbClr val="FFFFFF">
              <a:shade val="85000"/>
            </a:srgbClr>
          </a:solidFill>
          <a:ln>
            <a:noFill/>
          </a:ln>
          <a:effectLst>
            <a:outerShdw blurRad="50800" dist="38100" dir="2700000" algn="tl" rotWithShape="0">
              <a:prstClr val="black">
                <a:alpha val="40000"/>
              </a:prstClr>
            </a:outerShdw>
          </a:effectLst>
        </p:spPr>
      </p:pic>
      <p:sp>
        <p:nvSpPr>
          <p:cNvPr id="6" name="文字方塊 4">
            <a:extLst>
              <a:ext uri="{FF2B5EF4-FFF2-40B4-BE49-F238E27FC236}">
                <a16:creationId xmlns:a16="http://schemas.microsoft.com/office/drawing/2014/main" id="{F73A7164-ECDB-44C1-8112-9C6D5BB559E7}"/>
              </a:ext>
            </a:extLst>
          </p:cNvPr>
          <p:cNvSpPr txBox="1"/>
          <p:nvPr/>
        </p:nvSpPr>
        <p:spPr>
          <a:xfrm>
            <a:off x="533566" y="2736502"/>
            <a:ext cx="4291320" cy="1384995"/>
          </a:xfrm>
          <a:prstGeom prst="rect">
            <a:avLst/>
          </a:prstGeom>
          <a:noFill/>
        </p:spPr>
        <p:txBody>
          <a:bodyPr wrap="square" rtlCol="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fontAlgn="base">
              <a:buFont typeface="Arial" panose="020B0604020202020204" pitchFamily="34" charset="0"/>
              <a:buChar char="•"/>
            </a:pPr>
            <a:r>
              <a:rPr kumimoji="1" lang="zh-TW" altLang="en-US" sz="2000" b="1">
                <a:solidFill>
                  <a:srgbClr val="0070C0"/>
                </a:solidFill>
                <a:latin typeface="Arial"/>
                <a:ea typeface="微軟正黑體"/>
                <a:cs typeface="Arial"/>
              </a:rPr>
              <a:t> 編輯別名</a:t>
            </a:r>
            <a:r>
              <a:rPr kumimoji="1" lang="zh-TW" alt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t>：</a:t>
            </a:r>
            <a:r>
              <a:rPr kumimoji="1" lang="en-US" altLang="zh-TW">
                <a:latin typeface="Arial"/>
                <a:ea typeface="新細明體"/>
                <a:cs typeface="Arial"/>
              </a:rPr>
              <a:t> </a:t>
            </a:r>
            <a:endParaRPr lang="en-US" altLang="zh-TW">
              <a:latin typeface="Arial"/>
              <a:ea typeface="新細明體"/>
              <a:cs typeface="Arial"/>
            </a:endParaRPr>
          </a:p>
          <a:p>
            <a:pPr marL="180975"/>
            <a:r>
              <a:rPr lang="zh-TW" altLang="en-US" sz="2000" b="1">
                <a:latin typeface="Microsoft JhengHei UI"/>
                <a:ea typeface="Microsoft JhengHei UI"/>
                <a:cs typeface="+mn-lt"/>
              </a:rPr>
              <a:t>指定光纖通道的 </a:t>
            </a:r>
            <a:r>
              <a:rPr lang="en-US" sz="2000" b="1">
                <a:latin typeface="Microsoft JhengHei UI"/>
                <a:ea typeface="+mn-lt"/>
                <a:cs typeface="+mn-lt"/>
              </a:rPr>
              <a:t>WWPN </a:t>
            </a:r>
            <a:r>
              <a:rPr lang="zh-TW" altLang="en-US" sz="2000" b="1">
                <a:latin typeface="Microsoft JhengHei UI"/>
                <a:ea typeface="Microsoft JhengHei UI"/>
                <a:cs typeface="+mn-lt"/>
              </a:rPr>
              <a:t>別名清單。</a:t>
            </a:r>
            <a:r>
              <a:rPr lang="en-US" altLang="zh-TW" sz="2000" b="1" err="1">
                <a:latin typeface="Microsoft JhengHei UI"/>
                <a:ea typeface="+mn-lt"/>
                <a:cs typeface="+mn-lt"/>
              </a:rPr>
              <a:t>使用者易於辨識儲存區域網路中的伺服器及光纖通道連接埠</a:t>
            </a:r>
            <a:r>
              <a:rPr lang="zh-TW" altLang="en-US" sz="2000" b="1">
                <a:latin typeface="Microsoft JhengHei UI"/>
                <a:ea typeface="Microsoft JhengHei UI"/>
                <a:cs typeface="+mn-lt"/>
              </a:rPr>
              <a:t>。</a:t>
            </a:r>
            <a:endParaRPr lang="en-US" altLang="zh-TW" sz="2000" b="1">
              <a:latin typeface="Microsoft JhengHei UI"/>
              <a:ea typeface="Microsoft JhengHei UI"/>
              <a:cs typeface="+mn-lt"/>
            </a:endParaRPr>
          </a:p>
        </p:txBody>
      </p:sp>
    </p:spTree>
    <p:extLst>
      <p:ext uri="{BB962C8B-B14F-4D97-AF65-F5344CB8AC3E}">
        <p14:creationId xmlns:p14="http://schemas.microsoft.com/office/powerpoint/2010/main" val="1116102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A68C4401-715A-47B0-8BAF-72657006EFC3}"/>
              </a:ext>
            </a:extLst>
          </p:cNvPr>
          <p:cNvGrpSpPr/>
          <p:nvPr/>
        </p:nvGrpSpPr>
        <p:grpSpPr>
          <a:xfrm>
            <a:off x="955478" y="2079489"/>
            <a:ext cx="3049687" cy="3216993"/>
            <a:chOff x="3489274" y="1517833"/>
            <a:chExt cx="5402330" cy="2775320"/>
          </a:xfrm>
          <a:effectLst>
            <a:outerShdw blurRad="50800" dist="38100" dir="2700000" algn="tl" rotWithShape="0">
              <a:prstClr val="black">
                <a:alpha val="40000"/>
              </a:prstClr>
            </a:outerShdw>
          </a:effectLst>
        </p:grpSpPr>
        <p:sp>
          <p:nvSpPr>
            <p:cNvPr id="17" name="矩形: 圓角 16">
              <a:extLst>
                <a:ext uri="{FF2B5EF4-FFF2-40B4-BE49-F238E27FC236}">
                  <a16:creationId xmlns:a16="http://schemas.microsoft.com/office/drawing/2014/main" id="{EABC5F90-8C40-4C4A-A8A1-16AE74A3DA74}"/>
                </a:ext>
              </a:extLst>
            </p:cNvPr>
            <p:cNvSpPr/>
            <p:nvPr/>
          </p:nvSpPr>
          <p:spPr>
            <a:xfrm>
              <a:off x="3500374" y="1517834"/>
              <a:ext cx="5391230" cy="2775319"/>
            </a:xfrm>
            <a:prstGeom prst="roundRect">
              <a:avLst>
                <a:gd name="adj" fmla="val 845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6AE17653-BA8E-4313-B80B-C19F4C3ECFF2}"/>
                </a:ext>
              </a:extLst>
            </p:cNvPr>
            <p:cNvSpPr/>
            <p:nvPr/>
          </p:nvSpPr>
          <p:spPr>
            <a:xfrm>
              <a:off x="3489274" y="1517833"/>
              <a:ext cx="5248613" cy="2695958"/>
            </a:xfrm>
            <a:prstGeom prst="roundRect">
              <a:avLst>
                <a:gd name="adj" fmla="val 5473"/>
              </a:avLst>
            </a:prstGeom>
            <a:gradFill>
              <a:gsLst>
                <a:gs pos="0">
                  <a:schemeClr val="bg1"/>
                </a:gs>
                <a:gs pos="100000">
                  <a:schemeClr val="accent6">
                    <a:lumMod val="60000"/>
                    <a:lumOff val="40000"/>
                  </a:schemeClr>
                </a:gs>
              </a:gsLst>
              <a:lin ang="5400000" scaled="0"/>
            </a:gra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cs typeface="Arial" panose="020B0604020202020204" pitchFamily="34" charset="0"/>
                </a:rPr>
                <a:t> </a:t>
              </a:r>
              <a:endParaRPr lang="zh-TW" altLang="en-US" sz="1600" b="1">
                <a:solidFill>
                  <a:schemeClr val="tx1"/>
                </a:solidFill>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0D982AEC-734E-449A-BCC7-435A2F4F3274}"/>
              </a:ext>
            </a:extLst>
          </p:cNvPr>
          <p:cNvSpPr>
            <a:spLocks noGrp="1"/>
          </p:cNvSpPr>
          <p:nvPr>
            <p:ph type="title"/>
          </p:nvPr>
        </p:nvSpPr>
        <p:spPr>
          <a:xfrm>
            <a:off x="838200" y="0"/>
            <a:ext cx="10515600" cy="1239254"/>
          </a:xfrm>
        </p:spPr>
        <p:txBody>
          <a:bodyPr>
            <a:normAutofit/>
          </a:bodyPr>
          <a:lstStyle/>
          <a:p>
            <a:r>
              <a:rPr lang="en-US" altLang="zh-TW" sz="3600">
                <a:latin typeface="Arial"/>
                <a:ea typeface="微軟正黑體"/>
                <a:cs typeface="Arial"/>
              </a:rPr>
              <a:t>FC-SAN</a:t>
            </a:r>
            <a:r>
              <a:rPr lang="zh-TW" altLang="en-US" sz="3600">
                <a:latin typeface="Arial"/>
                <a:ea typeface="微軟正黑體"/>
                <a:cs typeface="Arial"/>
              </a:rPr>
              <a:t> 搭配快照保護及 Qtier </a:t>
            </a:r>
            <a:r>
              <a:rPr lang="en-US" altLang="zh-TW" sz="3600">
                <a:latin typeface="Arial"/>
                <a:ea typeface="微軟正黑體"/>
                <a:cs typeface="Arial"/>
              </a:rPr>
              <a:t>/</a:t>
            </a:r>
            <a:r>
              <a:rPr lang="zh-TW" altLang="en-US" sz="3600">
                <a:latin typeface="Arial"/>
                <a:ea typeface="微軟正黑體"/>
                <a:cs typeface="Arial"/>
              </a:rPr>
              <a:t> SSD 快取</a:t>
            </a:r>
            <a:br>
              <a:rPr lang="en-US" altLang="zh-TW" sz="3600">
                <a:latin typeface="Arial"/>
                <a:ea typeface="微軟正黑體"/>
                <a:cs typeface="Arial"/>
              </a:rPr>
            </a:br>
            <a:r>
              <a:rPr lang="zh-TW" altLang="en-US" sz="3600">
                <a:latin typeface="Arial"/>
                <a:ea typeface="微軟正黑體"/>
                <a:cs typeface="Arial"/>
              </a:rPr>
              <a:t>兼顧資料安全及操作效能</a:t>
            </a:r>
          </a:p>
        </p:txBody>
      </p:sp>
      <p:sp>
        <p:nvSpPr>
          <p:cNvPr id="16" name="文字方塊 14">
            <a:extLst>
              <a:ext uri="{FF2B5EF4-FFF2-40B4-BE49-F238E27FC236}">
                <a16:creationId xmlns:a16="http://schemas.microsoft.com/office/drawing/2014/main" id="{E8303A3C-A74C-4216-A97B-EFCDE78621F7}"/>
              </a:ext>
            </a:extLst>
          </p:cNvPr>
          <p:cNvSpPr txBox="1"/>
          <p:nvPr/>
        </p:nvSpPr>
        <p:spPr>
          <a:xfrm>
            <a:off x="961744" y="2370308"/>
            <a:ext cx="2962912" cy="132343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latin typeface="Arial" panose="020B0604020202020204" pitchFamily="34" charset="0"/>
                <a:ea typeface="微軟正黑體" panose="020B0604030504040204" pitchFamily="34" charset="-120"/>
                <a:cs typeface="Arial" panose="020B0604020202020204" pitchFamily="34" charset="0"/>
              </a:rPr>
              <a:t>iSCSI &amp; </a:t>
            </a:r>
            <a:r>
              <a:rPr lang="en-US" sz="2000" b="1" err="1">
                <a:latin typeface="Arial" panose="020B0604020202020204" pitchFamily="34" charset="0"/>
                <a:ea typeface="微軟正黑體" panose="020B0604030504040204" pitchFamily="34" charset="-120"/>
                <a:cs typeface="Arial" panose="020B0604020202020204" pitchFamily="34" charset="0"/>
              </a:rPr>
              <a:t>Fibre</a:t>
            </a:r>
            <a:r>
              <a:rPr lang="en-US" sz="2000" b="1">
                <a:latin typeface="Arial" panose="020B0604020202020204" pitchFamily="34" charset="0"/>
                <a:ea typeface="微軟正黑體" panose="020B0604030504040204" pitchFamily="34" charset="-120"/>
                <a:cs typeface="Arial" panose="020B0604020202020204" pitchFamily="34" charset="0"/>
              </a:rPr>
              <a:t> Channel management</a:t>
            </a:r>
            <a:endParaRPr lang="zh-TW" sz="2000" b="1">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sz="2000" b="1" err="1">
                <a:latin typeface="Arial" panose="020B0604020202020204" pitchFamily="34" charset="0"/>
                <a:ea typeface="微軟正黑體" panose="020B0604030504040204" pitchFamily="34" charset="-120"/>
                <a:cs typeface="Arial" panose="020B0604020202020204" pitchFamily="34" charset="0"/>
              </a:rPr>
              <a:t>簡單又快速打造</a:t>
            </a:r>
            <a:r>
              <a:rPr lang="en-US" altLang="zh-TW" sz="2000" b="1">
                <a:latin typeface="Arial" panose="020B0604020202020204" pitchFamily="34" charset="0"/>
                <a:ea typeface="微軟正黑體" panose="020B0604030504040204" pitchFamily="34" charset="-120"/>
                <a:cs typeface="Arial" panose="020B0604020202020204" pitchFamily="34" charset="0"/>
              </a:rPr>
              <a:t> FC-SAN</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err="1">
                <a:latin typeface="Arial" panose="020B0604020202020204" pitchFamily="34" charset="0"/>
                <a:ea typeface="微軟正黑體" panose="020B0604030504040204" pitchFamily="34" charset="-120"/>
                <a:cs typeface="Arial" panose="020B0604020202020204" pitchFamily="34" charset="0"/>
              </a:rPr>
              <a:t>環境</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pic>
        <p:nvPicPr>
          <p:cNvPr id="19" name="Picture 7">
            <a:extLst>
              <a:ext uri="{FF2B5EF4-FFF2-40B4-BE49-F238E27FC236}">
                <a16:creationId xmlns:a16="http://schemas.microsoft.com/office/drawing/2014/main" id="{A0A6F15B-1773-4E2C-A8C2-92B38D1A2CE8}"/>
              </a:ext>
            </a:extLst>
          </p:cNvPr>
          <p:cNvPicPr>
            <a:picLocks noChangeAspect="1"/>
          </p:cNvPicPr>
          <p:nvPr/>
        </p:nvPicPr>
        <p:blipFill>
          <a:blip r:embed="rId2"/>
          <a:stretch>
            <a:fillRect/>
          </a:stretch>
        </p:blipFill>
        <p:spPr>
          <a:xfrm>
            <a:off x="1694033" y="3963207"/>
            <a:ext cx="1501036" cy="1490598"/>
          </a:xfrm>
          <a:prstGeom prst="rect">
            <a:avLst/>
          </a:prstGeom>
          <a:effectLst>
            <a:outerShdw blurRad="50800" dist="38100" dir="2700000" algn="tl" rotWithShape="0">
              <a:prstClr val="black">
                <a:alpha val="40000"/>
              </a:prstClr>
            </a:outerShdw>
          </a:effectLst>
        </p:spPr>
      </p:pic>
      <p:grpSp>
        <p:nvGrpSpPr>
          <p:cNvPr id="20" name="群組 19">
            <a:extLst>
              <a:ext uri="{FF2B5EF4-FFF2-40B4-BE49-F238E27FC236}">
                <a16:creationId xmlns:a16="http://schemas.microsoft.com/office/drawing/2014/main" id="{3EA2B00E-4499-4928-A110-F8994EEAF64E}"/>
              </a:ext>
            </a:extLst>
          </p:cNvPr>
          <p:cNvGrpSpPr/>
          <p:nvPr/>
        </p:nvGrpSpPr>
        <p:grpSpPr>
          <a:xfrm>
            <a:off x="4614544" y="2079489"/>
            <a:ext cx="3049687" cy="3216993"/>
            <a:chOff x="3489274" y="1517833"/>
            <a:chExt cx="5402330" cy="2775320"/>
          </a:xfrm>
          <a:effectLst>
            <a:outerShdw blurRad="50800" dist="38100" dir="2700000" algn="tl" rotWithShape="0">
              <a:prstClr val="black">
                <a:alpha val="40000"/>
              </a:prstClr>
            </a:outerShdw>
          </a:effectLst>
        </p:grpSpPr>
        <p:sp>
          <p:nvSpPr>
            <p:cNvPr id="21" name="矩形: 圓角 20">
              <a:extLst>
                <a:ext uri="{FF2B5EF4-FFF2-40B4-BE49-F238E27FC236}">
                  <a16:creationId xmlns:a16="http://schemas.microsoft.com/office/drawing/2014/main" id="{8252D37F-FAEE-47DF-9F1F-E93F963C9D64}"/>
                </a:ext>
              </a:extLst>
            </p:cNvPr>
            <p:cNvSpPr/>
            <p:nvPr/>
          </p:nvSpPr>
          <p:spPr>
            <a:xfrm>
              <a:off x="3500374" y="1517834"/>
              <a:ext cx="5391230" cy="2775319"/>
            </a:xfrm>
            <a:prstGeom prst="roundRect">
              <a:avLst>
                <a:gd name="adj" fmla="val 8459"/>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a:solidFill>
                  <a:schemeClr val="tx1"/>
                </a:solidFill>
                <a:latin typeface="Arial" panose="020B0604020202020204" pitchFamily="34" charset="0"/>
                <a:cs typeface="Arial" panose="020B0604020202020204" pitchFamily="34" charset="0"/>
              </a:endParaRPr>
            </a:p>
          </p:txBody>
        </p:sp>
        <p:sp>
          <p:nvSpPr>
            <p:cNvPr id="22" name="矩形: 圓角 21">
              <a:extLst>
                <a:ext uri="{FF2B5EF4-FFF2-40B4-BE49-F238E27FC236}">
                  <a16:creationId xmlns:a16="http://schemas.microsoft.com/office/drawing/2014/main" id="{AA1CF076-FD79-4592-90CD-AB9E293454E1}"/>
                </a:ext>
              </a:extLst>
            </p:cNvPr>
            <p:cNvSpPr/>
            <p:nvPr/>
          </p:nvSpPr>
          <p:spPr>
            <a:xfrm>
              <a:off x="3489274" y="1517833"/>
              <a:ext cx="5248613" cy="2695958"/>
            </a:xfrm>
            <a:prstGeom prst="roundRect">
              <a:avLst>
                <a:gd name="adj" fmla="val 5473"/>
              </a:avLst>
            </a:prstGeom>
            <a:gradFill>
              <a:gsLst>
                <a:gs pos="0">
                  <a:schemeClr val="bg1"/>
                </a:gs>
                <a:gs pos="100000">
                  <a:schemeClr val="accent5">
                    <a:lumMod val="60000"/>
                    <a:lumOff val="40000"/>
                  </a:schemeClr>
                </a:gs>
              </a:gsLst>
              <a:lin ang="5400000" scaled="0"/>
            </a:gra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cs typeface="Arial" panose="020B0604020202020204" pitchFamily="34" charset="0"/>
                </a:rPr>
                <a:t> </a:t>
              </a:r>
              <a:endParaRPr lang="zh-TW" altLang="en-US" sz="1600" b="1">
                <a:solidFill>
                  <a:schemeClr val="tx1"/>
                </a:solidFill>
                <a:latin typeface="Arial" panose="020B0604020202020204" pitchFamily="34" charset="0"/>
                <a:cs typeface="Arial" panose="020B0604020202020204" pitchFamily="34" charset="0"/>
              </a:endParaRPr>
            </a:p>
          </p:txBody>
        </p:sp>
      </p:grpSp>
      <p:sp>
        <p:nvSpPr>
          <p:cNvPr id="23" name="文字方塊 14">
            <a:extLst>
              <a:ext uri="{FF2B5EF4-FFF2-40B4-BE49-F238E27FC236}">
                <a16:creationId xmlns:a16="http://schemas.microsoft.com/office/drawing/2014/main" id="{98523A6F-AF01-47F9-9FD2-0B3BCE3EB227}"/>
              </a:ext>
            </a:extLst>
          </p:cNvPr>
          <p:cNvSpPr txBox="1"/>
          <p:nvPr/>
        </p:nvSpPr>
        <p:spPr>
          <a:xfrm>
            <a:off x="4620810" y="2431863"/>
            <a:ext cx="2962912" cy="120032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zh-TW" sz="2400" b="1">
                <a:latin typeface="Arial" panose="020B0604020202020204" pitchFamily="34" charset="0"/>
                <a:ea typeface="微軟正黑體" panose="020B0604030504040204" pitchFamily="34" charset="-120"/>
                <a:cs typeface="Arial" panose="020B0604020202020204" pitchFamily="34" charset="0"/>
              </a:rPr>
              <a:t>快照功能</a:t>
            </a:r>
            <a:endParaRPr lang="zh-TW" altLang="en-US" sz="2400" b="1">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sz="2400" b="1">
                <a:latin typeface="Arial" panose="020B0604020202020204" pitchFamily="34" charset="0"/>
                <a:ea typeface="微軟正黑體" panose="020B0604030504040204" pitchFamily="34" charset="-120"/>
                <a:cs typeface="Arial" panose="020B0604020202020204" pitchFamily="34" charset="0"/>
              </a:rPr>
              <a:t>快照備份任務</a:t>
            </a:r>
          </a:p>
          <a:p>
            <a:pPr algn="ctr"/>
            <a:r>
              <a:rPr lang="zh-TW" altLang="zh-TW" sz="2400" b="1">
                <a:latin typeface="Arial" panose="020B0604020202020204" pitchFamily="34" charset="0"/>
                <a:ea typeface="微軟正黑體" panose="020B0604030504040204" pitchFamily="34" charset="-120"/>
                <a:cs typeface="Arial" panose="020B0604020202020204" pitchFamily="34" charset="0"/>
              </a:rPr>
              <a:t>快照保險</a:t>
            </a:r>
            <a:r>
              <a:rPr lang="zh-TW" altLang="en-US" sz="2400" b="1">
                <a:latin typeface="Arial" panose="020B0604020202020204" pitchFamily="34" charset="0"/>
                <a:ea typeface="微軟正黑體" panose="020B0604030504040204" pitchFamily="34" charset="-120"/>
                <a:cs typeface="Arial" panose="020B0604020202020204" pitchFamily="34" charset="0"/>
              </a:rPr>
              <a:t>庫</a:t>
            </a:r>
          </a:p>
        </p:txBody>
      </p:sp>
      <p:pic>
        <p:nvPicPr>
          <p:cNvPr id="5" name="Picture 5">
            <a:extLst>
              <a:ext uri="{FF2B5EF4-FFF2-40B4-BE49-F238E27FC236}">
                <a16:creationId xmlns:a16="http://schemas.microsoft.com/office/drawing/2014/main" id="{FD5B4609-536B-4015-A60D-FEB3D7FD221F}"/>
              </a:ext>
            </a:extLst>
          </p:cNvPr>
          <p:cNvPicPr>
            <a:picLocks noChangeAspect="1"/>
          </p:cNvPicPr>
          <p:nvPr/>
        </p:nvPicPr>
        <p:blipFill>
          <a:blip r:embed="rId3"/>
          <a:stretch>
            <a:fillRect/>
          </a:stretch>
        </p:blipFill>
        <p:spPr>
          <a:xfrm>
            <a:off x="5082021" y="3750549"/>
            <a:ext cx="2112860" cy="2112860"/>
          </a:xfrm>
          <a:prstGeom prst="rect">
            <a:avLst/>
          </a:prstGeom>
          <a:effectLst>
            <a:outerShdw blurRad="50800" dist="38100" dir="5400000" algn="t" rotWithShape="0">
              <a:prstClr val="black">
                <a:alpha val="40000"/>
              </a:prstClr>
            </a:outerShdw>
          </a:effectLst>
        </p:spPr>
      </p:pic>
      <p:grpSp>
        <p:nvGrpSpPr>
          <p:cNvPr id="25" name="群組 24">
            <a:extLst>
              <a:ext uri="{FF2B5EF4-FFF2-40B4-BE49-F238E27FC236}">
                <a16:creationId xmlns:a16="http://schemas.microsoft.com/office/drawing/2014/main" id="{2087D4D3-B859-443B-A6DD-78F80C53FB25}"/>
              </a:ext>
            </a:extLst>
          </p:cNvPr>
          <p:cNvGrpSpPr/>
          <p:nvPr/>
        </p:nvGrpSpPr>
        <p:grpSpPr>
          <a:xfrm>
            <a:off x="8273610" y="2079489"/>
            <a:ext cx="3049687" cy="3216993"/>
            <a:chOff x="3489274" y="1517833"/>
            <a:chExt cx="5402330" cy="2775320"/>
          </a:xfrm>
          <a:effectLst>
            <a:outerShdw blurRad="50800" dist="38100" dir="2700000" algn="tl" rotWithShape="0">
              <a:prstClr val="black">
                <a:alpha val="40000"/>
              </a:prstClr>
            </a:outerShdw>
          </a:effectLst>
        </p:grpSpPr>
        <p:sp>
          <p:nvSpPr>
            <p:cNvPr id="26" name="矩形: 圓角 25">
              <a:extLst>
                <a:ext uri="{FF2B5EF4-FFF2-40B4-BE49-F238E27FC236}">
                  <a16:creationId xmlns:a16="http://schemas.microsoft.com/office/drawing/2014/main" id="{B4AD4E4B-AE11-408D-BAD9-BA757489C1C8}"/>
                </a:ext>
              </a:extLst>
            </p:cNvPr>
            <p:cNvSpPr/>
            <p:nvPr/>
          </p:nvSpPr>
          <p:spPr>
            <a:xfrm>
              <a:off x="3500374" y="1517834"/>
              <a:ext cx="5391230" cy="2775319"/>
            </a:xfrm>
            <a:prstGeom prst="roundRect">
              <a:avLst>
                <a:gd name="adj" fmla="val 8459"/>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a:solidFill>
                  <a:schemeClr val="tx1"/>
                </a:solidFill>
                <a:latin typeface="Arial" panose="020B0604020202020204" pitchFamily="34" charset="0"/>
                <a:cs typeface="Arial" panose="020B0604020202020204" pitchFamily="34" charset="0"/>
              </a:endParaRPr>
            </a:p>
          </p:txBody>
        </p:sp>
        <p:sp>
          <p:nvSpPr>
            <p:cNvPr id="27" name="矩形: 圓角 26">
              <a:extLst>
                <a:ext uri="{FF2B5EF4-FFF2-40B4-BE49-F238E27FC236}">
                  <a16:creationId xmlns:a16="http://schemas.microsoft.com/office/drawing/2014/main" id="{EF7E7214-5E22-4F95-A540-16BDF22E739D}"/>
                </a:ext>
              </a:extLst>
            </p:cNvPr>
            <p:cNvSpPr/>
            <p:nvPr/>
          </p:nvSpPr>
          <p:spPr>
            <a:xfrm>
              <a:off x="3489274" y="1517833"/>
              <a:ext cx="5248613" cy="2695958"/>
            </a:xfrm>
            <a:prstGeom prst="roundRect">
              <a:avLst>
                <a:gd name="adj" fmla="val 5473"/>
              </a:avLst>
            </a:prstGeom>
            <a:gradFill>
              <a:gsLst>
                <a:gs pos="0">
                  <a:schemeClr val="bg1"/>
                </a:gs>
                <a:gs pos="100000">
                  <a:schemeClr val="accent2">
                    <a:lumMod val="60000"/>
                    <a:lumOff val="40000"/>
                  </a:schemeClr>
                </a:gs>
              </a:gsLst>
              <a:lin ang="5400000" scaled="0"/>
            </a:gra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cs typeface="Arial" panose="020B0604020202020204" pitchFamily="34" charset="0"/>
                </a:rPr>
                <a:t> </a:t>
              </a:r>
              <a:endParaRPr lang="zh-TW" altLang="en-US" sz="1600" b="1">
                <a:solidFill>
                  <a:schemeClr val="tx1"/>
                </a:solidFill>
                <a:latin typeface="Arial" panose="020B0604020202020204" pitchFamily="34" charset="0"/>
                <a:cs typeface="Arial" panose="020B0604020202020204" pitchFamily="34" charset="0"/>
              </a:endParaRPr>
            </a:p>
          </p:txBody>
        </p:sp>
      </p:grpSp>
      <p:sp>
        <p:nvSpPr>
          <p:cNvPr id="28" name="文字方塊 14">
            <a:extLst>
              <a:ext uri="{FF2B5EF4-FFF2-40B4-BE49-F238E27FC236}">
                <a16:creationId xmlns:a16="http://schemas.microsoft.com/office/drawing/2014/main" id="{045B1009-44B6-4265-8800-7AA186B60963}"/>
              </a:ext>
            </a:extLst>
          </p:cNvPr>
          <p:cNvSpPr txBox="1"/>
          <p:nvPr/>
        </p:nvSpPr>
        <p:spPr>
          <a:xfrm>
            <a:off x="8279876" y="2616529"/>
            <a:ext cx="2962912" cy="830997"/>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zh-TW" sz="2400" b="1">
                <a:latin typeface="Arial" panose="020B0604020202020204" pitchFamily="34" charset="0"/>
                <a:ea typeface="微軟正黑體" panose="020B0604030504040204" pitchFamily="34" charset="-120"/>
                <a:cs typeface="Arial" panose="020B0604020202020204" pitchFamily="34" charset="0"/>
              </a:rPr>
              <a:t>Qtier, SSD </a:t>
            </a:r>
            <a:r>
              <a:rPr lang="zh-TW" altLang="en-US" sz="2400" b="1">
                <a:latin typeface="Arial" panose="020B0604020202020204" pitchFamily="34" charset="0"/>
                <a:ea typeface="微軟正黑體" panose="020B0604030504040204" pitchFamily="34" charset="-120"/>
                <a:cs typeface="Arial" panose="020B0604020202020204" pitchFamily="34" charset="0"/>
              </a:rPr>
              <a:t>快取 </a:t>
            </a:r>
          </a:p>
          <a:p>
            <a:pPr algn="ctr"/>
            <a:r>
              <a:rPr lang="zh-TW" altLang="zh-TW" sz="2400" b="1">
                <a:latin typeface="Arial" panose="020B0604020202020204" pitchFamily="34" charset="0"/>
                <a:ea typeface="微軟正黑體" panose="020B0604030504040204" pitchFamily="34" charset="-120"/>
                <a:cs typeface="Arial" panose="020B0604020202020204" pitchFamily="34" charset="0"/>
              </a:rPr>
              <a:t>加速傳輸效能</a:t>
            </a:r>
          </a:p>
        </p:txBody>
      </p:sp>
      <p:pic>
        <p:nvPicPr>
          <p:cNvPr id="11" name="Picture 11">
            <a:extLst>
              <a:ext uri="{FF2B5EF4-FFF2-40B4-BE49-F238E27FC236}">
                <a16:creationId xmlns:a16="http://schemas.microsoft.com/office/drawing/2014/main" id="{E18EBA9D-9077-4E09-B2A6-37A93648E5E5}"/>
              </a:ext>
            </a:extLst>
          </p:cNvPr>
          <p:cNvPicPr>
            <a:picLocks noChangeAspect="1"/>
          </p:cNvPicPr>
          <p:nvPr/>
        </p:nvPicPr>
        <p:blipFill>
          <a:blip r:embed="rId4"/>
          <a:stretch>
            <a:fillRect/>
          </a:stretch>
        </p:blipFill>
        <p:spPr>
          <a:xfrm>
            <a:off x="9032406" y="4025767"/>
            <a:ext cx="1538360" cy="15383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9685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9">
            <a:extLst>
              <a:ext uri="{FF2B5EF4-FFF2-40B4-BE49-F238E27FC236}">
                <a16:creationId xmlns:a16="http://schemas.microsoft.com/office/drawing/2014/main" id="{8D54AD5F-72EA-4F87-B066-02FE0EB76311}"/>
              </a:ext>
            </a:extLst>
          </p:cNvPr>
          <p:cNvPicPr>
            <a:picLocks noChangeAspect="1"/>
          </p:cNvPicPr>
          <p:nvPr/>
        </p:nvPicPr>
        <p:blipFill>
          <a:blip r:embed="rId2"/>
          <a:stretch>
            <a:fillRect/>
          </a:stretch>
        </p:blipFill>
        <p:spPr>
          <a:xfrm>
            <a:off x="4443623" y="2414111"/>
            <a:ext cx="817137" cy="643108"/>
          </a:xfrm>
          <a:prstGeom prst="rect">
            <a:avLst/>
          </a:prstGeom>
        </p:spPr>
      </p:pic>
      <p:pic>
        <p:nvPicPr>
          <p:cNvPr id="36" name="Picture 19">
            <a:extLst>
              <a:ext uri="{FF2B5EF4-FFF2-40B4-BE49-F238E27FC236}">
                <a16:creationId xmlns:a16="http://schemas.microsoft.com/office/drawing/2014/main" id="{0E7D141D-29A2-43D4-8977-091B18441BF1}"/>
              </a:ext>
            </a:extLst>
          </p:cNvPr>
          <p:cNvPicPr>
            <a:picLocks noChangeAspect="1"/>
          </p:cNvPicPr>
          <p:nvPr/>
        </p:nvPicPr>
        <p:blipFill>
          <a:blip r:embed="rId2"/>
          <a:stretch>
            <a:fillRect/>
          </a:stretch>
        </p:blipFill>
        <p:spPr>
          <a:xfrm>
            <a:off x="8253483" y="2414111"/>
            <a:ext cx="817137" cy="643108"/>
          </a:xfrm>
          <a:prstGeom prst="rect">
            <a:avLst/>
          </a:prstGeom>
        </p:spPr>
      </p:pic>
      <p:pic>
        <p:nvPicPr>
          <p:cNvPr id="19" name="Picture 19">
            <a:extLst>
              <a:ext uri="{FF2B5EF4-FFF2-40B4-BE49-F238E27FC236}">
                <a16:creationId xmlns:a16="http://schemas.microsoft.com/office/drawing/2014/main" id="{686F0DB4-AA83-4527-A203-F915A82A94BC}"/>
              </a:ext>
            </a:extLst>
          </p:cNvPr>
          <p:cNvPicPr>
            <a:picLocks noChangeAspect="1"/>
          </p:cNvPicPr>
          <p:nvPr/>
        </p:nvPicPr>
        <p:blipFill>
          <a:blip r:embed="rId2"/>
          <a:stretch>
            <a:fillRect/>
          </a:stretch>
        </p:blipFill>
        <p:spPr>
          <a:xfrm>
            <a:off x="633763" y="2414111"/>
            <a:ext cx="817137" cy="643108"/>
          </a:xfrm>
          <a:prstGeom prst="rect">
            <a:avLst/>
          </a:prstGeom>
        </p:spPr>
      </p:pic>
      <p:sp>
        <p:nvSpPr>
          <p:cNvPr id="6" name="矩形: 圓角 5">
            <a:extLst>
              <a:ext uri="{FF2B5EF4-FFF2-40B4-BE49-F238E27FC236}">
                <a16:creationId xmlns:a16="http://schemas.microsoft.com/office/drawing/2014/main" id="{F5B42568-2007-4D9D-A0D1-F0F5B8FD9F84}"/>
              </a:ext>
            </a:extLst>
          </p:cNvPr>
          <p:cNvSpPr/>
          <p:nvPr/>
        </p:nvSpPr>
        <p:spPr>
          <a:xfrm>
            <a:off x="549983" y="3018179"/>
            <a:ext cx="3499827" cy="2064355"/>
          </a:xfrm>
          <a:prstGeom prst="roundRect">
            <a:avLst>
              <a:gd name="adj" fmla="val 7455"/>
            </a:avLst>
          </a:prstGeom>
          <a:gradFill>
            <a:gsLst>
              <a:gs pos="100000">
                <a:srgbClr val="002060"/>
              </a:gs>
              <a:gs pos="0">
                <a:srgbClr val="00B0F0"/>
              </a:gs>
            </a:gsLst>
            <a:lin ang="5400000" scaled="1"/>
          </a:gradFill>
          <a:ln>
            <a:noFill/>
          </a:ln>
          <a:effectLst>
            <a:outerShdw blurRad="165100" dist="127000" algn="l" rotWithShape="0">
              <a:prstClr val="black">
                <a:alpha val="23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sz="2000" b="1">
              <a:solidFill>
                <a:schemeClr val="bg1"/>
              </a:solidFill>
              <a:effectLst>
                <a:outerShdw blurRad="38100" dist="38100" dir="2700000" algn="tl">
                  <a:srgbClr val="000000">
                    <a:alpha val="43137"/>
                  </a:srgbClr>
                </a:outerShdw>
              </a:effectLst>
              <a:latin typeface="Arial"/>
              <a:ea typeface="新細明體"/>
              <a:cs typeface="Arial"/>
            </a:endParaRPr>
          </a:p>
        </p:txBody>
      </p:sp>
      <p:sp>
        <p:nvSpPr>
          <p:cNvPr id="2" name="Title 1">
            <a:extLst>
              <a:ext uri="{FF2B5EF4-FFF2-40B4-BE49-F238E27FC236}">
                <a16:creationId xmlns:a16="http://schemas.microsoft.com/office/drawing/2014/main" id="{FAEA043E-451B-4BD8-9EBB-6CE1889B61CB}"/>
              </a:ext>
            </a:extLst>
          </p:cNvPr>
          <p:cNvSpPr>
            <a:spLocks noGrp="1"/>
          </p:cNvSpPr>
          <p:nvPr>
            <p:ph type="title"/>
          </p:nvPr>
        </p:nvSpPr>
        <p:spPr>
          <a:xfrm>
            <a:off x="838200" y="0"/>
            <a:ext cx="10515600" cy="1239254"/>
          </a:xfrm>
        </p:spPr>
        <p:txBody>
          <a:bodyPr/>
          <a:lstStyle/>
          <a:p>
            <a:r>
              <a:rPr lang="zh-TW" altLang="en-US" sz="4000">
                <a:latin typeface="Arial"/>
                <a:ea typeface="微軟正黑體"/>
                <a:cs typeface="Arial"/>
              </a:rPr>
              <a:t>快照與快照備份任務</a:t>
            </a:r>
          </a:p>
        </p:txBody>
      </p:sp>
      <p:sp>
        <p:nvSpPr>
          <p:cNvPr id="25" name="TextBox 24">
            <a:extLst>
              <a:ext uri="{FF2B5EF4-FFF2-40B4-BE49-F238E27FC236}">
                <a16:creationId xmlns:a16="http://schemas.microsoft.com/office/drawing/2014/main" id="{D30D5045-80D8-4FDC-B15C-041715E6FA2C}"/>
              </a:ext>
            </a:extLst>
          </p:cNvPr>
          <p:cNvSpPr txBox="1"/>
          <p:nvPr/>
        </p:nvSpPr>
        <p:spPr>
          <a:xfrm>
            <a:off x="747077" y="3410311"/>
            <a:ext cx="310563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QNAP NAS 內建支援快照保護，可在儲存與快照或檔案總管輕易擷取、閱覽、還原快照。 </a:t>
            </a:r>
            <a:endParaRPr lang="zh-TW" sz="200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7" name="文字方塊 6">
            <a:extLst>
              <a:ext uri="{FF2B5EF4-FFF2-40B4-BE49-F238E27FC236}">
                <a16:creationId xmlns:a16="http://schemas.microsoft.com/office/drawing/2014/main" id="{67D8BB71-388B-49AC-91E6-0D5FC43CCB45}"/>
              </a:ext>
            </a:extLst>
          </p:cNvPr>
          <p:cNvSpPr txBox="1"/>
          <p:nvPr/>
        </p:nvSpPr>
        <p:spPr>
          <a:xfrm>
            <a:off x="1575662" y="2459472"/>
            <a:ext cx="2743199" cy="461665"/>
          </a:xfrm>
          <a:prstGeom prst="rect">
            <a:avLst/>
          </a:prstGeom>
          <a:noFill/>
        </p:spPr>
        <p:txBody>
          <a:bodyPr wrap="square" rtlCol="0">
            <a:spAutoFit/>
          </a:bodyPr>
          <a:lstStyle/>
          <a:p>
            <a:r>
              <a:rPr lang="zh-TW" altLang="zh-TW" sz="2400" b="1">
                <a:latin typeface="Arial" panose="020B0604020202020204" pitchFamily="34" charset="0"/>
                <a:ea typeface="微軟正黑體" panose="020B0604030504040204" pitchFamily="34" charset="-120"/>
                <a:cs typeface="Arial" panose="020B0604020202020204" pitchFamily="34" charset="0"/>
              </a:rPr>
              <a:t>本地快照支援</a:t>
            </a:r>
            <a:endParaRPr lang="zh-TW" altLang="en-US" sz="2400"/>
          </a:p>
        </p:txBody>
      </p:sp>
      <p:sp>
        <p:nvSpPr>
          <p:cNvPr id="18" name="矩形: 圓角 17">
            <a:extLst>
              <a:ext uri="{FF2B5EF4-FFF2-40B4-BE49-F238E27FC236}">
                <a16:creationId xmlns:a16="http://schemas.microsoft.com/office/drawing/2014/main" id="{3A6FEE73-F585-41D2-9AF6-A2471B54D4E4}"/>
              </a:ext>
            </a:extLst>
          </p:cNvPr>
          <p:cNvSpPr/>
          <p:nvPr/>
        </p:nvSpPr>
        <p:spPr>
          <a:xfrm>
            <a:off x="4339422" y="3018179"/>
            <a:ext cx="3499827" cy="2064355"/>
          </a:xfrm>
          <a:prstGeom prst="roundRect">
            <a:avLst>
              <a:gd name="adj" fmla="val 7455"/>
            </a:avLst>
          </a:prstGeom>
          <a:gradFill>
            <a:gsLst>
              <a:gs pos="100000">
                <a:srgbClr val="002060"/>
              </a:gs>
              <a:gs pos="0">
                <a:srgbClr val="00B0F0"/>
              </a:gs>
            </a:gsLst>
            <a:lin ang="5400000" scaled="1"/>
          </a:gradFill>
          <a:ln>
            <a:noFill/>
          </a:ln>
          <a:effectLst>
            <a:outerShdw blurRad="165100" dist="127000" algn="l" rotWithShape="0">
              <a:prstClr val="black">
                <a:alpha val="23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zh-TW" altLang="en-US" sz="2000" b="1">
              <a:solidFill>
                <a:schemeClr val="bg1"/>
              </a:solidFill>
              <a:effectLst>
                <a:outerShdw blurRad="38100" dist="38100" dir="2700000" algn="tl">
                  <a:srgbClr val="000000">
                    <a:alpha val="43137"/>
                  </a:srgbClr>
                </a:outerShdw>
              </a:effectLst>
              <a:latin typeface="Arial"/>
              <a:ea typeface="新細明體"/>
              <a:cs typeface="Arial"/>
            </a:endParaRPr>
          </a:p>
        </p:txBody>
      </p:sp>
      <p:sp>
        <p:nvSpPr>
          <p:cNvPr id="28" name="TextBox 24">
            <a:extLst>
              <a:ext uri="{FF2B5EF4-FFF2-40B4-BE49-F238E27FC236}">
                <a16:creationId xmlns:a16="http://schemas.microsoft.com/office/drawing/2014/main" id="{435DAD4B-B774-48C1-8204-6F87B3F9EAEF}"/>
              </a:ext>
            </a:extLst>
          </p:cNvPr>
          <p:cNvSpPr txBox="1"/>
          <p:nvPr/>
        </p:nvSpPr>
        <p:spPr>
          <a:xfrm>
            <a:off x="4536516" y="3572658"/>
            <a:ext cx="310563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建立完整磁碟區或</a:t>
            </a:r>
            <a:r>
              <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lang="zh-TW" alt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LUN，若欲啟用快照應以少量分配逐步擴充為原則。 </a:t>
            </a:r>
          </a:p>
        </p:txBody>
      </p:sp>
      <p:sp>
        <p:nvSpPr>
          <p:cNvPr id="29" name="文字方塊 28">
            <a:extLst>
              <a:ext uri="{FF2B5EF4-FFF2-40B4-BE49-F238E27FC236}">
                <a16:creationId xmlns:a16="http://schemas.microsoft.com/office/drawing/2014/main" id="{5764A530-626D-47AE-9320-50691494D180}"/>
              </a:ext>
            </a:extLst>
          </p:cNvPr>
          <p:cNvSpPr txBox="1"/>
          <p:nvPr/>
        </p:nvSpPr>
        <p:spPr>
          <a:xfrm>
            <a:off x="5363759" y="2459472"/>
            <a:ext cx="2743199" cy="461665"/>
          </a:xfrm>
          <a:prstGeom prst="rect">
            <a:avLst/>
          </a:prstGeom>
          <a:noFill/>
        </p:spPr>
        <p:txBody>
          <a:bodyPr wrap="square" rtlCol="0">
            <a:spAutoFit/>
          </a:bodyPr>
          <a:lstStyle/>
          <a:p>
            <a:r>
              <a:rPr lang="zh-TW" altLang="zh-TW" sz="2400" b="1">
                <a:latin typeface="Arial" panose="020B0604020202020204" pitchFamily="34" charset="0"/>
                <a:ea typeface="微軟正黑體" panose="020B0604030504040204" pitchFamily="34" charset="-120"/>
                <a:cs typeface="Arial" panose="020B0604020202020204" pitchFamily="34" charset="0"/>
              </a:rPr>
              <a:t>快照空間管理 </a:t>
            </a:r>
          </a:p>
        </p:txBody>
      </p:sp>
      <p:sp>
        <p:nvSpPr>
          <p:cNvPr id="30" name="矩形: 圓角 29">
            <a:extLst>
              <a:ext uri="{FF2B5EF4-FFF2-40B4-BE49-F238E27FC236}">
                <a16:creationId xmlns:a16="http://schemas.microsoft.com/office/drawing/2014/main" id="{67EA0F5C-D001-46F7-9A49-8E5DF2310A86}"/>
              </a:ext>
            </a:extLst>
          </p:cNvPr>
          <p:cNvSpPr/>
          <p:nvPr/>
        </p:nvSpPr>
        <p:spPr>
          <a:xfrm>
            <a:off x="8127519" y="3018179"/>
            <a:ext cx="3499827" cy="2064355"/>
          </a:xfrm>
          <a:prstGeom prst="roundRect">
            <a:avLst>
              <a:gd name="adj" fmla="val 7455"/>
            </a:avLst>
          </a:prstGeom>
          <a:gradFill>
            <a:gsLst>
              <a:gs pos="100000">
                <a:srgbClr val="002060"/>
              </a:gs>
              <a:gs pos="0">
                <a:srgbClr val="00B0F0"/>
              </a:gs>
            </a:gsLst>
            <a:lin ang="5400000" scaled="1"/>
          </a:gradFill>
          <a:ln>
            <a:noFill/>
          </a:ln>
          <a:effectLst>
            <a:outerShdw blurRad="165100" dist="127000" algn="l" rotWithShape="0">
              <a:prstClr val="black">
                <a:alpha val="23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zh-TW" altLang="en-US" sz="2000" b="1">
              <a:solidFill>
                <a:schemeClr val="bg1"/>
              </a:solidFill>
              <a:effectLst>
                <a:outerShdw blurRad="38100" dist="38100" dir="2700000" algn="tl">
                  <a:srgbClr val="000000">
                    <a:alpha val="43137"/>
                  </a:srgbClr>
                </a:outerShdw>
              </a:effectLst>
              <a:latin typeface="Arial"/>
              <a:ea typeface="新細明體"/>
              <a:cs typeface="Arial"/>
            </a:endParaRPr>
          </a:p>
        </p:txBody>
      </p:sp>
      <p:sp>
        <p:nvSpPr>
          <p:cNvPr id="32" name="TextBox 24">
            <a:extLst>
              <a:ext uri="{FF2B5EF4-FFF2-40B4-BE49-F238E27FC236}">
                <a16:creationId xmlns:a16="http://schemas.microsoft.com/office/drawing/2014/main" id="{A5F4D6A0-4305-485E-923A-FFBDAFF09609}"/>
              </a:ext>
            </a:extLst>
          </p:cNvPr>
          <p:cNvSpPr txBox="1"/>
          <p:nvPr/>
        </p:nvSpPr>
        <p:spPr>
          <a:xfrm>
            <a:off x="8324613" y="3572658"/>
            <a:ext cx="310563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建立快照差異備份任務，並且透過遠端快照還原直接由網路還原回本機。 </a:t>
            </a:r>
          </a:p>
        </p:txBody>
      </p:sp>
      <p:sp>
        <p:nvSpPr>
          <p:cNvPr id="33" name="文字方塊 32">
            <a:extLst>
              <a:ext uri="{FF2B5EF4-FFF2-40B4-BE49-F238E27FC236}">
                <a16:creationId xmlns:a16="http://schemas.microsoft.com/office/drawing/2014/main" id="{98C3A2A8-82E6-4C51-A4D9-CE31D607CFBA}"/>
              </a:ext>
            </a:extLst>
          </p:cNvPr>
          <p:cNvSpPr txBox="1"/>
          <p:nvPr/>
        </p:nvSpPr>
        <p:spPr>
          <a:xfrm>
            <a:off x="9151856" y="2459472"/>
            <a:ext cx="2743199" cy="461665"/>
          </a:xfrm>
          <a:prstGeom prst="rect">
            <a:avLst/>
          </a:prstGeom>
          <a:noFill/>
        </p:spPr>
        <p:txBody>
          <a:bodyPr wrap="square" rtlCol="0">
            <a:spAutoFit/>
          </a:bodyPr>
          <a:lstStyle/>
          <a:p>
            <a:r>
              <a:rPr lang="zh-TW" altLang="zh-TW" sz="2400" b="1">
                <a:latin typeface="Arial" panose="020B0604020202020204" pitchFamily="34" charset="0"/>
                <a:ea typeface="微軟正黑體" panose="020B0604030504040204" pitchFamily="34" charset="-120"/>
                <a:cs typeface="Arial" panose="020B0604020202020204" pitchFamily="34" charset="0"/>
              </a:rPr>
              <a:t>快照備份任務 </a:t>
            </a:r>
          </a:p>
        </p:txBody>
      </p:sp>
      <p:pic>
        <p:nvPicPr>
          <p:cNvPr id="34" name="Picture 5">
            <a:extLst>
              <a:ext uri="{FF2B5EF4-FFF2-40B4-BE49-F238E27FC236}">
                <a16:creationId xmlns:a16="http://schemas.microsoft.com/office/drawing/2014/main" id="{A1C13BF3-BC19-4937-9709-8E4A8C20549F}"/>
              </a:ext>
            </a:extLst>
          </p:cNvPr>
          <p:cNvPicPr>
            <a:picLocks noChangeAspect="1"/>
          </p:cNvPicPr>
          <p:nvPr/>
        </p:nvPicPr>
        <p:blipFill>
          <a:blip r:embed="rId3"/>
          <a:stretch>
            <a:fillRect/>
          </a:stretch>
        </p:blipFill>
        <p:spPr>
          <a:xfrm>
            <a:off x="9925875" y="0"/>
            <a:ext cx="1847431" cy="18474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6620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9E4D5-C07F-44B2-8B0D-8BCB71CFF6A7}"/>
              </a:ext>
            </a:extLst>
          </p:cNvPr>
          <p:cNvSpPr>
            <a:spLocks noGrp="1"/>
          </p:cNvSpPr>
          <p:nvPr>
            <p:ph type="title"/>
          </p:nvPr>
        </p:nvSpPr>
        <p:spPr>
          <a:xfrm>
            <a:off x="397041" y="512649"/>
            <a:ext cx="11103564" cy="1756611"/>
          </a:xfrm>
        </p:spPr>
        <p:txBody>
          <a:bodyPr/>
          <a:lstStyle/>
          <a:p>
            <a:r>
              <a:rPr lang="en-US" altLang="zh-TW">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QNAP NAS x ATTO </a:t>
            </a:r>
            <a:r>
              <a:rPr lang="zh-CN" altLang="en-US">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光纖通道擴充卡</a:t>
            </a:r>
            <a:endParaRPr lang="zh-TW" altLang="en-US">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endParaRPr>
          </a:p>
        </p:txBody>
      </p:sp>
      <p:sp>
        <p:nvSpPr>
          <p:cNvPr id="6" name="文字版面配置區 5">
            <a:extLst>
              <a:ext uri="{FF2B5EF4-FFF2-40B4-BE49-F238E27FC236}">
                <a16:creationId xmlns:a16="http://schemas.microsoft.com/office/drawing/2014/main" id="{B7D7A2D0-CE07-4C5C-89D4-4D2CA8C33CAA}"/>
              </a:ext>
            </a:extLst>
          </p:cNvPr>
          <p:cNvSpPr>
            <a:spLocks noGrp="1"/>
          </p:cNvSpPr>
          <p:nvPr>
            <p:ph type="body" idx="1"/>
          </p:nvPr>
        </p:nvSpPr>
        <p:spPr>
          <a:xfrm>
            <a:off x="397042" y="2163244"/>
            <a:ext cx="7652254" cy="2677627"/>
          </a:xfrm>
        </p:spPr>
        <p:txBody>
          <a:bodyPr vert="horz" lIns="91440" tIns="45720" rIns="91440" bIns="45720" rtlCol="0" anchor="t">
            <a:normAutofit/>
          </a:bodyPr>
          <a:lstStyle/>
          <a:p>
            <a:pPr marL="360045" indent="-360045">
              <a:lnSpc>
                <a:spcPct val="100000"/>
              </a:lnSpc>
              <a:buClr>
                <a:schemeClr val="bg1"/>
              </a:buClr>
              <a:buSzPct val="90000"/>
              <a:buFont typeface="+mj-lt"/>
              <a:buAutoNum type="arabicPeriod"/>
            </a:pPr>
            <a:r>
              <a:rPr lang="en-US" altLang="zh-TW" sz="2800" b="1">
                <a:effectLst>
                  <a:outerShdw blurRad="38100" dist="38100" dir="2700000" algn="tl">
                    <a:srgbClr val="000000">
                      <a:alpha val="43137"/>
                    </a:srgbClr>
                  </a:outerShdw>
                </a:effectLst>
                <a:latin typeface="Arial"/>
                <a:ea typeface="微軟正黑體"/>
                <a:cs typeface="Arial"/>
              </a:rPr>
              <a:t>QNAP</a:t>
            </a:r>
            <a:r>
              <a:rPr lang="zh-TW" altLang="en-US" sz="2800" b="1">
                <a:effectLst>
                  <a:outerShdw blurRad="38100" dist="38100" dir="2700000" algn="tl">
                    <a:srgbClr val="000000">
                      <a:alpha val="43137"/>
                    </a:srgbClr>
                  </a:outerShdw>
                </a:effectLst>
                <a:latin typeface="Arial"/>
                <a:ea typeface="微軟正黑體"/>
                <a:cs typeface="Arial"/>
              </a:rPr>
              <a:t> </a:t>
            </a:r>
            <a:r>
              <a:rPr lang="en-US" altLang="zh-TW" sz="2800" b="1">
                <a:effectLst>
                  <a:outerShdw blurRad="38100" dist="38100" dir="2700000" algn="tl">
                    <a:srgbClr val="000000">
                      <a:alpha val="43137"/>
                    </a:srgbClr>
                  </a:outerShdw>
                </a:effectLst>
                <a:latin typeface="Arial"/>
                <a:ea typeface="微軟正黑體"/>
                <a:cs typeface="Arial"/>
              </a:rPr>
              <a:t>NAS </a:t>
            </a:r>
            <a:r>
              <a:rPr lang="en-US" altLang="zh-TW" sz="2800" b="1" err="1">
                <a:effectLst>
                  <a:outerShdw blurRad="38100" dist="38100" dir="2700000" algn="tl">
                    <a:srgbClr val="000000">
                      <a:alpha val="43137"/>
                    </a:srgbClr>
                  </a:outerShdw>
                </a:effectLst>
                <a:latin typeface="Arial"/>
                <a:ea typeface="微軟正黑體"/>
                <a:cs typeface="Arial"/>
              </a:rPr>
              <a:t>高效能儲存空間</a:t>
            </a:r>
            <a:endParaRPr lang="en-US" altLang="zh-TW" sz="2800" b="1">
              <a:effectLst>
                <a:outerShdw blurRad="38100" dist="38100" dir="2700000" algn="tl">
                  <a:srgbClr val="000000">
                    <a:alpha val="43137"/>
                  </a:srgbClr>
                </a:outerShdw>
              </a:effectLst>
              <a:latin typeface="Arial"/>
              <a:ea typeface="微軟正黑體"/>
              <a:cs typeface="Arial"/>
            </a:endParaRPr>
          </a:p>
          <a:p>
            <a:pPr marL="360045" indent="-360045">
              <a:lnSpc>
                <a:spcPct val="100000"/>
              </a:lnSpc>
              <a:buClr>
                <a:schemeClr val="bg1"/>
              </a:buClr>
              <a:buSzPct val="90000"/>
              <a:buFont typeface="+mj-lt"/>
              <a:buAutoNum type="arabicPeriod"/>
            </a:pPr>
            <a:r>
              <a:rPr lang="zh-TW" altLang="zh-TW" sz="2800" b="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跨界支援 Fibre Channel SAN</a:t>
            </a:r>
            <a:r>
              <a:rPr lang="zh-TW" altLang="en-US" sz="2800" b="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 給用戶</a:t>
            </a:r>
            <a:r>
              <a:rPr lang="zh-TW" altLang="zh-TW" sz="2800" b="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高可靠、可擴充、</a:t>
            </a:r>
            <a:r>
              <a:rPr lang="zh-TW" altLang="en-US" sz="2800" b="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且</a:t>
            </a:r>
            <a:r>
              <a:rPr lang="zh-TW" altLang="zh-TW" sz="2800" b="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價格更實惠的 </a:t>
            </a:r>
            <a:r>
              <a:rPr lang="en-US" altLang="zh-TW" sz="2800" b="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FC-</a:t>
            </a:r>
            <a:r>
              <a:rPr lang="zh-TW" altLang="zh-TW" sz="2800" b="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SAN 儲存方</a:t>
            </a:r>
            <a:r>
              <a:rPr lang="zh-TW" altLang="en-US" sz="2800" b="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案</a:t>
            </a:r>
            <a:endParaRPr lang="zh-TW" altLang="zh-TW" sz="2800" b="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endParaRPr>
          </a:p>
          <a:p>
            <a:pPr marL="360045" indent="-360045">
              <a:lnSpc>
                <a:spcPct val="100000"/>
              </a:lnSpc>
              <a:buClr>
                <a:schemeClr val="bg1"/>
              </a:buClr>
              <a:buSzPct val="90000"/>
              <a:buFont typeface="+mj-lt"/>
              <a:buAutoNum type="arabicPeriod"/>
            </a:pPr>
            <a:r>
              <a:rPr lang="zh-TW" altLang="zh-TW" sz="2800" b="1">
                <a:effectLst>
                  <a:outerShdw blurRad="38100" dist="38100" dir="2700000" algn="tl">
                    <a:srgbClr val="000000">
                      <a:alpha val="43137"/>
                    </a:srgbClr>
                  </a:outerShdw>
                </a:effectLst>
                <a:latin typeface="Arial"/>
                <a:ea typeface="微軟正黑體"/>
                <a:cs typeface="Arial"/>
              </a:rPr>
              <a:t>Q</a:t>
            </a:r>
            <a:r>
              <a:rPr lang="en-US" altLang="zh-TW" sz="2800" b="1">
                <a:effectLst>
                  <a:outerShdw blurRad="38100" dist="38100" dir="2700000" algn="tl">
                    <a:srgbClr val="000000">
                      <a:alpha val="43137"/>
                    </a:srgbClr>
                  </a:outerShdw>
                </a:effectLst>
                <a:latin typeface="Arial"/>
                <a:ea typeface="微軟正黑體"/>
                <a:cs typeface="Arial"/>
              </a:rPr>
              <a:t>NAP </a:t>
            </a:r>
            <a:r>
              <a:rPr lang="en-US" altLang="zh-TW" sz="2800" b="1" err="1">
                <a:effectLst>
                  <a:outerShdw blurRad="38100" dist="38100" dir="2700000" algn="tl">
                    <a:srgbClr val="000000">
                      <a:alpha val="43137"/>
                    </a:srgbClr>
                  </a:outerShdw>
                </a:effectLst>
                <a:latin typeface="Arial"/>
                <a:ea typeface="微軟正黑體"/>
                <a:cs typeface="Arial"/>
              </a:rPr>
              <a:t>支援</a:t>
            </a:r>
            <a:r>
              <a:rPr lang="en-US" altLang="zh-TW" sz="2800" b="1">
                <a:effectLst>
                  <a:outerShdw blurRad="38100" dist="38100" dir="2700000" algn="tl">
                    <a:srgbClr val="000000">
                      <a:alpha val="43137"/>
                    </a:srgbClr>
                  </a:outerShdw>
                </a:effectLst>
                <a:latin typeface="Arial"/>
                <a:ea typeface="微軟正黑體"/>
                <a:cs typeface="Arial"/>
              </a:rPr>
              <a:t> ATTO </a:t>
            </a:r>
            <a:r>
              <a:rPr lang="en-US" altLang="zh-TW" sz="2800" b="1" err="1">
                <a:effectLst>
                  <a:outerShdw blurRad="38100" dist="38100" dir="2700000" algn="tl">
                    <a:srgbClr val="000000">
                      <a:alpha val="43137"/>
                    </a:srgbClr>
                  </a:outerShdw>
                </a:effectLst>
                <a:latin typeface="Arial"/>
                <a:ea typeface="微軟正黑體"/>
                <a:cs typeface="Arial"/>
              </a:rPr>
              <a:t>Celerity</a:t>
            </a:r>
            <a:r>
              <a:rPr lang="en-US" altLang="zh-TW" sz="2800" b="1" baseline="30000" err="1">
                <a:effectLst>
                  <a:outerShdw blurRad="38100" dist="38100" dir="2700000" algn="tl">
                    <a:srgbClr val="000000">
                      <a:alpha val="43137"/>
                    </a:srgbClr>
                  </a:outerShdw>
                </a:effectLst>
                <a:latin typeface="Arial"/>
                <a:ea typeface="微軟正黑體"/>
                <a:cs typeface="Arial"/>
              </a:rPr>
              <a:t>TM</a:t>
            </a:r>
            <a:r>
              <a:rPr lang="en-US" altLang="zh-TW" sz="2800" b="1">
                <a:effectLst>
                  <a:outerShdw blurRad="38100" dist="38100" dir="2700000" algn="tl">
                    <a:srgbClr val="000000">
                      <a:alpha val="43137"/>
                    </a:srgbClr>
                  </a:outerShdw>
                </a:effectLst>
                <a:latin typeface="Arial"/>
                <a:ea typeface="微軟正黑體"/>
                <a:cs typeface="Arial"/>
              </a:rPr>
              <a:t> FC </a:t>
            </a:r>
            <a:r>
              <a:rPr lang="zh-TW" altLang="zh-TW" sz="2800" b="1">
                <a:effectLst>
                  <a:outerShdw blurRad="38100" dist="38100" dir="2700000" algn="tl">
                    <a:srgbClr val="000000">
                      <a:alpha val="43137"/>
                    </a:srgbClr>
                  </a:outerShdw>
                </a:effectLst>
                <a:latin typeface="Arial"/>
                <a:ea typeface="微軟正黑體"/>
                <a:cs typeface="Arial"/>
              </a:rPr>
              <a:t>32Gb</a:t>
            </a:r>
            <a:r>
              <a:rPr lang="en-US" altLang="zh-TW" sz="2800" b="1">
                <a:effectLst>
                  <a:outerShdw blurRad="38100" dist="38100" dir="2700000" algn="tl">
                    <a:srgbClr val="000000">
                      <a:alpha val="43137"/>
                    </a:srgbClr>
                  </a:outerShdw>
                </a:effectLst>
                <a:latin typeface="Arial"/>
                <a:ea typeface="微軟正黑體"/>
                <a:cs typeface="Arial"/>
              </a:rPr>
              <a:t> &amp; </a:t>
            </a:r>
            <a:r>
              <a:rPr lang="zh-TW" altLang="zh-TW" sz="2800" b="1">
                <a:effectLst>
                  <a:outerShdw blurRad="38100" dist="38100" dir="2700000" algn="tl">
                    <a:srgbClr val="000000">
                      <a:alpha val="43137"/>
                    </a:srgbClr>
                  </a:outerShdw>
                </a:effectLst>
                <a:latin typeface="Arial"/>
                <a:ea typeface="微軟正黑體"/>
                <a:cs typeface="Arial"/>
              </a:rPr>
              <a:t>16Gb</a:t>
            </a:r>
            <a:r>
              <a:rPr lang="en-US" altLang="zh-TW" sz="2800" b="1">
                <a:effectLst>
                  <a:outerShdw blurRad="38100" dist="38100" dir="2700000" algn="tl">
                    <a:srgbClr val="000000">
                      <a:alpha val="43137"/>
                    </a:srgbClr>
                  </a:outerShdw>
                </a:effectLst>
                <a:latin typeface="Arial"/>
                <a:ea typeface="微軟正黑體"/>
                <a:cs typeface="Arial"/>
              </a:rPr>
              <a:t> </a:t>
            </a:r>
            <a:r>
              <a:rPr lang="zh-CN" altLang="en-US" sz="2800" b="1">
                <a:effectLst>
                  <a:outerShdw blurRad="38100" dist="38100" dir="2700000" algn="tl">
                    <a:srgbClr val="000000">
                      <a:alpha val="43137"/>
                    </a:srgbClr>
                  </a:outerShdw>
                </a:effectLst>
                <a:latin typeface="Arial"/>
                <a:ea typeface="微軟正黑體"/>
                <a:cs typeface="Arial"/>
              </a:rPr>
              <a:t>擴充卡</a:t>
            </a:r>
            <a:r>
              <a:rPr lang="zh-TW" altLang="en-US" sz="2800" b="1">
                <a:effectLst>
                  <a:outerShdw blurRad="38100" dist="38100" dir="2700000" algn="tl">
                    <a:srgbClr val="000000">
                      <a:alpha val="43137"/>
                    </a:srgbClr>
                  </a:outerShdw>
                </a:effectLst>
                <a:latin typeface="Arial"/>
                <a:ea typeface="微軟正黑體"/>
                <a:cs typeface="Arial"/>
              </a:rPr>
              <a:t> </a:t>
            </a:r>
            <a:endParaRPr lang="zh-TW" altLang="zh-TW" sz="2800" b="1">
              <a:effectLst>
                <a:outerShdw blurRad="38100" dist="38100" dir="2700000" algn="tl">
                  <a:srgbClr val="000000">
                    <a:alpha val="43137"/>
                  </a:srgbClr>
                </a:outerShdw>
              </a:effectLst>
              <a:latin typeface="Arial"/>
              <a:ea typeface="微軟正黑體"/>
              <a:cs typeface="Arial"/>
            </a:endParaRPr>
          </a:p>
        </p:txBody>
      </p:sp>
      <p:pic>
        <p:nvPicPr>
          <p:cNvPr id="12" name="Picture 11">
            <a:extLst>
              <a:ext uri="{FF2B5EF4-FFF2-40B4-BE49-F238E27FC236}">
                <a16:creationId xmlns:a16="http://schemas.microsoft.com/office/drawing/2014/main" id="{3797B1A8-F472-7E41-94F6-C849BEA4A10B}"/>
              </a:ext>
            </a:extLst>
          </p:cNvPr>
          <p:cNvPicPr>
            <a:picLocks noChangeAspect="1"/>
          </p:cNvPicPr>
          <p:nvPr/>
        </p:nvPicPr>
        <p:blipFill>
          <a:blip r:embed="rId3"/>
          <a:stretch>
            <a:fillRect/>
          </a:stretch>
        </p:blipFill>
        <p:spPr>
          <a:xfrm>
            <a:off x="3279488" y="4606580"/>
            <a:ext cx="2509022" cy="1606250"/>
          </a:xfrm>
          <a:prstGeom prst="rect">
            <a:avLst/>
          </a:prstGeom>
        </p:spPr>
      </p:pic>
      <p:pic>
        <p:nvPicPr>
          <p:cNvPr id="14" name="Picture 13">
            <a:extLst>
              <a:ext uri="{FF2B5EF4-FFF2-40B4-BE49-F238E27FC236}">
                <a16:creationId xmlns:a16="http://schemas.microsoft.com/office/drawing/2014/main" id="{F82238EF-E369-6C42-AD7A-1729BDB771D1}"/>
              </a:ext>
            </a:extLst>
          </p:cNvPr>
          <p:cNvPicPr>
            <a:picLocks noChangeAspect="1"/>
          </p:cNvPicPr>
          <p:nvPr/>
        </p:nvPicPr>
        <p:blipFill>
          <a:blip r:embed="rId4"/>
          <a:stretch>
            <a:fillRect/>
          </a:stretch>
        </p:blipFill>
        <p:spPr>
          <a:xfrm>
            <a:off x="1110942" y="4993271"/>
            <a:ext cx="1747253" cy="1081632"/>
          </a:xfrm>
          <a:prstGeom prst="rect">
            <a:avLst/>
          </a:prstGeom>
        </p:spPr>
      </p:pic>
    </p:spTree>
    <p:extLst>
      <p:ext uri="{BB962C8B-B14F-4D97-AF65-F5344CB8AC3E}">
        <p14:creationId xmlns:p14="http://schemas.microsoft.com/office/powerpoint/2010/main" val="1641734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8">
            <a:extLst>
              <a:ext uri="{FF2B5EF4-FFF2-40B4-BE49-F238E27FC236}">
                <a16:creationId xmlns:a16="http://schemas.microsoft.com/office/drawing/2014/main" id="{F0D4AA56-9801-4DF3-A70E-1D64DC120A58}"/>
              </a:ext>
            </a:extLst>
          </p:cNvPr>
          <p:cNvPicPr>
            <a:picLocks noChangeAspect="1"/>
          </p:cNvPicPr>
          <p:nvPr/>
        </p:nvPicPr>
        <p:blipFill>
          <a:blip r:embed="rId2"/>
          <a:stretch>
            <a:fillRect/>
          </a:stretch>
        </p:blipFill>
        <p:spPr>
          <a:xfrm>
            <a:off x="4465052" y="1235614"/>
            <a:ext cx="7520352" cy="5085416"/>
          </a:xfrm>
          <a:prstGeom prst="rect">
            <a:avLst/>
          </a:prstGeom>
        </p:spPr>
      </p:pic>
      <p:sp>
        <p:nvSpPr>
          <p:cNvPr id="2" name="Title 1">
            <a:extLst>
              <a:ext uri="{FF2B5EF4-FFF2-40B4-BE49-F238E27FC236}">
                <a16:creationId xmlns:a16="http://schemas.microsoft.com/office/drawing/2014/main" id="{70BA20FE-69BC-44F0-B7FF-7296B506604F}"/>
              </a:ext>
            </a:extLst>
          </p:cNvPr>
          <p:cNvSpPr>
            <a:spLocks noGrp="1"/>
          </p:cNvSpPr>
          <p:nvPr>
            <p:ph type="title"/>
          </p:nvPr>
        </p:nvSpPr>
        <p:spPr>
          <a:xfrm>
            <a:off x="838200" y="0"/>
            <a:ext cx="10515600" cy="1239254"/>
          </a:xfrm>
        </p:spPr>
        <p:txBody>
          <a:bodyPr vert="horz" lIns="91440" tIns="45720" rIns="91440" bIns="45720" rtlCol="0" anchor="ctr">
            <a:normAutofit/>
          </a:bodyPr>
          <a:lstStyle/>
          <a:p>
            <a:r>
              <a:rPr lang="en-US" sz="4000" err="1">
                <a:latin typeface="Arial"/>
                <a:ea typeface="微軟正黑體"/>
                <a:cs typeface="Arial"/>
              </a:rPr>
              <a:t>Qtier</a:t>
            </a:r>
            <a:endParaRPr lang="en-US" sz="4000">
              <a:latin typeface="Arial"/>
              <a:ea typeface="微軟正黑體"/>
              <a:cs typeface="Arial"/>
            </a:endParaRPr>
          </a:p>
        </p:txBody>
      </p:sp>
      <p:grpSp>
        <p:nvGrpSpPr>
          <p:cNvPr id="3" name="群組 1">
            <a:extLst>
              <a:ext uri="{FF2B5EF4-FFF2-40B4-BE49-F238E27FC236}">
                <a16:creationId xmlns:a16="http://schemas.microsoft.com/office/drawing/2014/main" id="{91EA5B8F-961D-45AA-8458-5994632BC612}"/>
              </a:ext>
            </a:extLst>
          </p:cNvPr>
          <p:cNvGrpSpPr/>
          <p:nvPr/>
        </p:nvGrpSpPr>
        <p:grpSpPr>
          <a:xfrm>
            <a:off x="4911985" y="1639942"/>
            <a:ext cx="1833589" cy="798333"/>
            <a:chOff x="5254880" y="1495984"/>
            <a:chExt cx="1833589" cy="798333"/>
          </a:xfrm>
        </p:grpSpPr>
        <p:sp>
          <p:nvSpPr>
            <p:cNvPr id="45" name="Shape 150">
              <a:extLst>
                <a:ext uri="{FF2B5EF4-FFF2-40B4-BE49-F238E27FC236}">
                  <a16:creationId xmlns:a16="http://schemas.microsoft.com/office/drawing/2014/main" id="{E9EB3612-4230-4131-9044-33FC984CFF09}"/>
                </a:ext>
              </a:extLst>
            </p:cNvPr>
            <p:cNvSpPr txBox="1"/>
            <p:nvPr/>
          </p:nvSpPr>
          <p:spPr>
            <a:xfrm>
              <a:off x="5254880" y="1495984"/>
              <a:ext cx="1833589" cy="285041"/>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200" b="1">
                  <a:latin typeface="Microsoft JhengHei"/>
                  <a:ea typeface="Microsoft JhengHei"/>
                  <a:cs typeface="Microsoft JhengHei"/>
                  <a:sym typeface="Microsoft JhengHei"/>
                </a:rPr>
                <a:t>熱資料</a:t>
              </a:r>
            </a:p>
          </p:txBody>
        </p:sp>
        <p:sp>
          <p:nvSpPr>
            <p:cNvPr id="46" name="Shape 151">
              <a:extLst>
                <a:ext uri="{FF2B5EF4-FFF2-40B4-BE49-F238E27FC236}">
                  <a16:creationId xmlns:a16="http://schemas.microsoft.com/office/drawing/2014/main" id="{858AA334-FBD9-4CF8-8379-B328F0469622}"/>
                </a:ext>
              </a:extLst>
            </p:cNvPr>
            <p:cNvSpPr txBox="1"/>
            <p:nvPr/>
          </p:nvSpPr>
          <p:spPr>
            <a:xfrm>
              <a:off x="5254880" y="1765539"/>
              <a:ext cx="1833589" cy="285041"/>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200" b="1">
                  <a:latin typeface="Microsoft JhengHei"/>
                  <a:ea typeface="Microsoft JhengHei"/>
                  <a:cs typeface="Microsoft JhengHei"/>
                  <a:sym typeface="Microsoft JhengHei"/>
                </a:rPr>
                <a:t>暖資料</a:t>
              </a:r>
            </a:p>
          </p:txBody>
        </p:sp>
        <p:sp>
          <p:nvSpPr>
            <p:cNvPr id="47" name="Shape 152">
              <a:extLst>
                <a:ext uri="{FF2B5EF4-FFF2-40B4-BE49-F238E27FC236}">
                  <a16:creationId xmlns:a16="http://schemas.microsoft.com/office/drawing/2014/main" id="{BEA89BE0-800A-4416-850F-A5748A2385AB}"/>
                </a:ext>
              </a:extLst>
            </p:cNvPr>
            <p:cNvSpPr txBox="1"/>
            <p:nvPr/>
          </p:nvSpPr>
          <p:spPr>
            <a:xfrm>
              <a:off x="5254880" y="2009276"/>
              <a:ext cx="1833589" cy="285041"/>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200" b="1">
                  <a:latin typeface="Microsoft JhengHei"/>
                  <a:ea typeface="Microsoft JhengHei"/>
                  <a:cs typeface="Microsoft JhengHei"/>
                  <a:sym typeface="Microsoft JhengHei"/>
                </a:rPr>
                <a:t>冷資料</a:t>
              </a:r>
            </a:p>
          </p:txBody>
        </p:sp>
      </p:grpSp>
      <p:sp>
        <p:nvSpPr>
          <p:cNvPr id="8" name="Shape 148">
            <a:extLst>
              <a:ext uri="{FF2B5EF4-FFF2-40B4-BE49-F238E27FC236}">
                <a16:creationId xmlns:a16="http://schemas.microsoft.com/office/drawing/2014/main" id="{F4FE25A3-127B-471E-9227-9BB0203BB51C}"/>
              </a:ext>
            </a:extLst>
          </p:cNvPr>
          <p:cNvSpPr/>
          <p:nvPr/>
        </p:nvSpPr>
        <p:spPr>
          <a:xfrm>
            <a:off x="8242967" y="1524394"/>
            <a:ext cx="230655" cy="452787"/>
          </a:xfrm>
          <a:prstGeom prst="rect">
            <a:avLst/>
          </a:prstGeom>
          <a:noFill/>
          <a:ln>
            <a:noFill/>
          </a:ln>
        </p:spPr>
        <p:txBody>
          <a:bodyPr wrap="square" lIns="68551" tIns="34275" rIns="68551" bIns="34275"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zh-TW" altLang="en-US" sz="1100">
                <a:solidFill>
                  <a:srgbClr val="000000"/>
                </a:solidFill>
                <a:latin typeface="Arial"/>
                <a:ea typeface="Arial"/>
                <a:cs typeface="Arial"/>
                <a:sym typeface="Arial"/>
              </a:rPr>
              <a:t> </a:t>
            </a:r>
          </a:p>
        </p:txBody>
      </p:sp>
      <p:sp>
        <p:nvSpPr>
          <p:cNvPr id="14" name="矩形: 圓角 22">
            <a:extLst>
              <a:ext uri="{FF2B5EF4-FFF2-40B4-BE49-F238E27FC236}">
                <a16:creationId xmlns:a16="http://schemas.microsoft.com/office/drawing/2014/main" id="{E3593D5C-60DC-4D8F-A784-A3E6979238B6}"/>
              </a:ext>
            </a:extLst>
          </p:cNvPr>
          <p:cNvSpPr/>
          <p:nvPr/>
        </p:nvSpPr>
        <p:spPr>
          <a:xfrm>
            <a:off x="7567877" y="1478087"/>
            <a:ext cx="1842724" cy="402813"/>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sp>
        <p:nvSpPr>
          <p:cNvPr id="15" name="Shape 154">
            <a:extLst>
              <a:ext uri="{FF2B5EF4-FFF2-40B4-BE49-F238E27FC236}">
                <a16:creationId xmlns:a16="http://schemas.microsoft.com/office/drawing/2014/main" id="{678246F6-3224-4BB9-8CF8-844EDC9EC12D}"/>
              </a:ext>
            </a:extLst>
          </p:cNvPr>
          <p:cNvSpPr txBox="1"/>
          <p:nvPr/>
        </p:nvSpPr>
        <p:spPr>
          <a:xfrm>
            <a:off x="7706741" y="1467911"/>
            <a:ext cx="1743075" cy="446103"/>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333"/>
              </a:lnSpc>
            </a:pPr>
            <a:r>
              <a:rPr lang="zh-TW" altLang="en-US" sz="1400" b="1">
                <a:latin typeface="Microsoft JhengHei"/>
                <a:ea typeface="Microsoft JhengHei"/>
                <a:cs typeface="Microsoft JhengHei"/>
                <a:sym typeface="Microsoft JhengHei"/>
              </a:rPr>
              <a:t>分層前</a:t>
            </a:r>
            <a:endParaRPr lang="en-US" altLang="zh-TW" sz="1400" b="1">
              <a:latin typeface="Microsoft JhengHei"/>
              <a:ea typeface="Microsoft JhengHei"/>
              <a:cs typeface="Microsoft JhengHei"/>
              <a:sym typeface="Microsoft JhengHei"/>
            </a:endParaRPr>
          </a:p>
          <a:p>
            <a:pPr lvl="0">
              <a:lnSpc>
                <a:spcPts val="1333"/>
              </a:lnSpc>
            </a:pPr>
            <a:r>
              <a:rPr lang="zh-TW" altLang="en-US" sz="1000" b="1">
                <a:latin typeface="Microsoft JhengHei"/>
                <a:ea typeface="Microsoft JhengHei"/>
                <a:cs typeface="Microsoft JhengHei"/>
                <a:sym typeface="Microsoft JhengHei"/>
              </a:rPr>
              <a:t>頻繁存取資料效能未優化</a:t>
            </a:r>
          </a:p>
        </p:txBody>
      </p:sp>
      <p:grpSp>
        <p:nvGrpSpPr>
          <p:cNvPr id="16" name="群組 24">
            <a:extLst>
              <a:ext uri="{FF2B5EF4-FFF2-40B4-BE49-F238E27FC236}">
                <a16:creationId xmlns:a16="http://schemas.microsoft.com/office/drawing/2014/main" id="{A1E53F7D-1619-4E5E-AC5F-9BB0D705BDDA}"/>
              </a:ext>
            </a:extLst>
          </p:cNvPr>
          <p:cNvGrpSpPr/>
          <p:nvPr/>
        </p:nvGrpSpPr>
        <p:grpSpPr>
          <a:xfrm>
            <a:off x="7155501" y="1439969"/>
            <a:ext cx="479048" cy="479048"/>
            <a:chOff x="7479285" y="1260786"/>
            <a:chExt cx="655970" cy="655970"/>
          </a:xfrm>
        </p:grpSpPr>
        <p:sp>
          <p:nvSpPr>
            <p:cNvPr id="43" name="橢圓 25">
              <a:extLst>
                <a:ext uri="{FF2B5EF4-FFF2-40B4-BE49-F238E27FC236}">
                  <a16:creationId xmlns:a16="http://schemas.microsoft.com/office/drawing/2014/main" id="{29DE66FA-EE09-4181-A69D-6EDEB1BBDA5D}"/>
                </a:ext>
              </a:extLst>
            </p:cNvPr>
            <p:cNvSpPr/>
            <p:nvPr/>
          </p:nvSpPr>
          <p:spPr>
            <a:xfrm>
              <a:off x="7479285" y="12607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sp>
          <p:nvSpPr>
            <p:cNvPr id="44" name="橢圓 26">
              <a:extLst>
                <a:ext uri="{FF2B5EF4-FFF2-40B4-BE49-F238E27FC236}">
                  <a16:creationId xmlns:a16="http://schemas.microsoft.com/office/drawing/2014/main" id="{9F2F0F5B-33FE-46FF-A014-6181E2DD9ED4}"/>
                </a:ext>
              </a:extLst>
            </p:cNvPr>
            <p:cNvSpPr/>
            <p:nvPr/>
          </p:nvSpPr>
          <p:spPr>
            <a:xfrm>
              <a:off x="7545624" y="1325257"/>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grpSp>
      <p:sp>
        <p:nvSpPr>
          <p:cNvPr id="17" name="矩形 27">
            <a:extLst>
              <a:ext uri="{FF2B5EF4-FFF2-40B4-BE49-F238E27FC236}">
                <a16:creationId xmlns:a16="http://schemas.microsoft.com/office/drawing/2014/main" id="{48A5A4A8-B422-47A3-AA93-827894D88898}"/>
              </a:ext>
            </a:extLst>
          </p:cNvPr>
          <p:cNvSpPr/>
          <p:nvPr/>
        </p:nvSpPr>
        <p:spPr>
          <a:xfrm>
            <a:off x="7211447" y="1462786"/>
            <a:ext cx="397973" cy="4205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133" b="1">
                <a:latin typeface="Arial" panose="020B0604020202020204" pitchFamily="34" charset="0"/>
                <a:ea typeface="Microsoft JhengHei"/>
                <a:cs typeface="Arial" panose="020B0604020202020204" pitchFamily="34" charset="0"/>
                <a:sym typeface="Microsoft JhengHei"/>
              </a:rPr>
              <a:t>1</a:t>
            </a:r>
            <a:endParaRPr lang="zh-TW" altLang="en-US" sz="2133">
              <a:latin typeface="Arial" panose="020B0604020202020204" pitchFamily="34" charset="0"/>
              <a:cs typeface="Arial" panose="020B0604020202020204" pitchFamily="34" charset="0"/>
            </a:endParaRPr>
          </a:p>
        </p:txBody>
      </p:sp>
      <p:sp>
        <p:nvSpPr>
          <p:cNvPr id="18" name="矩形: 圓角 28">
            <a:extLst>
              <a:ext uri="{FF2B5EF4-FFF2-40B4-BE49-F238E27FC236}">
                <a16:creationId xmlns:a16="http://schemas.microsoft.com/office/drawing/2014/main" id="{1079B982-98A5-46F0-BA14-15947B34E849}"/>
              </a:ext>
            </a:extLst>
          </p:cNvPr>
          <p:cNvSpPr/>
          <p:nvPr/>
        </p:nvSpPr>
        <p:spPr>
          <a:xfrm>
            <a:off x="5353751" y="2891102"/>
            <a:ext cx="1729371" cy="402813"/>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grpSp>
        <p:nvGrpSpPr>
          <p:cNvPr id="19" name="群組 29">
            <a:extLst>
              <a:ext uri="{FF2B5EF4-FFF2-40B4-BE49-F238E27FC236}">
                <a16:creationId xmlns:a16="http://schemas.microsoft.com/office/drawing/2014/main" id="{E407BF48-5898-466D-8E8B-C16389FC88FB}"/>
              </a:ext>
            </a:extLst>
          </p:cNvPr>
          <p:cNvGrpSpPr/>
          <p:nvPr/>
        </p:nvGrpSpPr>
        <p:grpSpPr>
          <a:xfrm>
            <a:off x="4931096" y="2846321"/>
            <a:ext cx="479048" cy="479048"/>
            <a:chOff x="5254880" y="2667138"/>
            <a:chExt cx="655970" cy="655970"/>
          </a:xfrm>
        </p:grpSpPr>
        <p:sp>
          <p:nvSpPr>
            <p:cNvPr id="41" name="橢圓 30">
              <a:extLst>
                <a:ext uri="{FF2B5EF4-FFF2-40B4-BE49-F238E27FC236}">
                  <a16:creationId xmlns:a16="http://schemas.microsoft.com/office/drawing/2014/main" id="{BE1900BD-B0FC-4765-A1E9-6F358EEF9633}"/>
                </a:ext>
              </a:extLst>
            </p:cNvPr>
            <p:cNvSpPr/>
            <p:nvPr/>
          </p:nvSpPr>
          <p:spPr>
            <a:xfrm>
              <a:off x="5254880" y="2667138"/>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sp>
          <p:nvSpPr>
            <p:cNvPr id="42" name="橢圓 31">
              <a:extLst>
                <a:ext uri="{FF2B5EF4-FFF2-40B4-BE49-F238E27FC236}">
                  <a16:creationId xmlns:a16="http://schemas.microsoft.com/office/drawing/2014/main" id="{309AE63A-1BA6-4851-92F5-B6E039228889}"/>
                </a:ext>
              </a:extLst>
            </p:cNvPr>
            <p:cNvSpPr/>
            <p:nvPr/>
          </p:nvSpPr>
          <p:spPr>
            <a:xfrm>
              <a:off x="5321219" y="2731609"/>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grpSp>
      <p:sp>
        <p:nvSpPr>
          <p:cNvPr id="20" name="矩形 32">
            <a:extLst>
              <a:ext uri="{FF2B5EF4-FFF2-40B4-BE49-F238E27FC236}">
                <a16:creationId xmlns:a16="http://schemas.microsoft.com/office/drawing/2014/main" id="{4F1241C9-7535-4C86-810D-3DE5679E3B4D}"/>
              </a:ext>
            </a:extLst>
          </p:cNvPr>
          <p:cNvSpPr/>
          <p:nvPr/>
        </p:nvSpPr>
        <p:spPr>
          <a:xfrm>
            <a:off x="4974730" y="2873964"/>
            <a:ext cx="397973" cy="4205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133" b="1">
                <a:latin typeface="Arial" panose="020B0604020202020204" pitchFamily="34" charset="0"/>
                <a:ea typeface="Microsoft JhengHei"/>
                <a:cs typeface="Arial" panose="020B0604020202020204" pitchFamily="34" charset="0"/>
                <a:sym typeface="Microsoft JhengHei"/>
              </a:rPr>
              <a:t>4</a:t>
            </a:r>
            <a:endParaRPr lang="zh-TW" altLang="en-US" sz="2133">
              <a:latin typeface="Arial" panose="020B0604020202020204" pitchFamily="34" charset="0"/>
              <a:cs typeface="Arial" panose="020B0604020202020204" pitchFamily="34" charset="0"/>
            </a:endParaRPr>
          </a:p>
        </p:txBody>
      </p:sp>
      <p:sp>
        <p:nvSpPr>
          <p:cNvPr id="21" name="矩形: 圓角 33">
            <a:extLst>
              <a:ext uri="{FF2B5EF4-FFF2-40B4-BE49-F238E27FC236}">
                <a16:creationId xmlns:a16="http://schemas.microsoft.com/office/drawing/2014/main" id="{6535E9D7-5550-4C65-80BF-B302DF85C519}"/>
              </a:ext>
            </a:extLst>
          </p:cNvPr>
          <p:cNvSpPr/>
          <p:nvPr/>
        </p:nvSpPr>
        <p:spPr>
          <a:xfrm>
            <a:off x="10199198" y="2898293"/>
            <a:ext cx="1250324" cy="402813"/>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grpSp>
        <p:nvGrpSpPr>
          <p:cNvPr id="22" name="群組 34">
            <a:extLst>
              <a:ext uri="{FF2B5EF4-FFF2-40B4-BE49-F238E27FC236}">
                <a16:creationId xmlns:a16="http://schemas.microsoft.com/office/drawing/2014/main" id="{D529E570-BC66-4672-A601-856BD1A13028}"/>
              </a:ext>
            </a:extLst>
          </p:cNvPr>
          <p:cNvGrpSpPr/>
          <p:nvPr/>
        </p:nvGrpSpPr>
        <p:grpSpPr>
          <a:xfrm>
            <a:off x="9752219" y="2876407"/>
            <a:ext cx="479048" cy="479048"/>
            <a:chOff x="10076003" y="2697224"/>
            <a:chExt cx="655970" cy="655970"/>
          </a:xfrm>
        </p:grpSpPr>
        <p:sp>
          <p:nvSpPr>
            <p:cNvPr id="39" name="橢圓 35">
              <a:extLst>
                <a:ext uri="{FF2B5EF4-FFF2-40B4-BE49-F238E27FC236}">
                  <a16:creationId xmlns:a16="http://schemas.microsoft.com/office/drawing/2014/main" id="{0766E7A1-59DF-4086-818A-08EFBBBAEAEA}"/>
                </a:ext>
              </a:extLst>
            </p:cNvPr>
            <p:cNvSpPr/>
            <p:nvPr/>
          </p:nvSpPr>
          <p:spPr>
            <a:xfrm>
              <a:off x="10076003" y="2697224"/>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sp>
          <p:nvSpPr>
            <p:cNvPr id="40" name="橢圓 36">
              <a:extLst>
                <a:ext uri="{FF2B5EF4-FFF2-40B4-BE49-F238E27FC236}">
                  <a16:creationId xmlns:a16="http://schemas.microsoft.com/office/drawing/2014/main" id="{494DA2D9-9755-42A3-B07B-03AA182A5A73}"/>
                </a:ext>
              </a:extLst>
            </p:cNvPr>
            <p:cNvSpPr/>
            <p:nvPr/>
          </p:nvSpPr>
          <p:spPr>
            <a:xfrm>
              <a:off x="10142342" y="2761695"/>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grpSp>
      <p:sp>
        <p:nvSpPr>
          <p:cNvPr id="23" name="矩形 37">
            <a:extLst>
              <a:ext uri="{FF2B5EF4-FFF2-40B4-BE49-F238E27FC236}">
                <a16:creationId xmlns:a16="http://schemas.microsoft.com/office/drawing/2014/main" id="{82E6CB9E-8C8D-47CF-B1C1-A1895650FAFE}"/>
              </a:ext>
            </a:extLst>
          </p:cNvPr>
          <p:cNvSpPr/>
          <p:nvPr/>
        </p:nvSpPr>
        <p:spPr>
          <a:xfrm>
            <a:off x="9816846" y="2892529"/>
            <a:ext cx="397973" cy="4205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133" b="1">
                <a:latin typeface="Arial" panose="020B0604020202020204" pitchFamily="34" charset="0"/>
                <a:ea typeface="Microsoft JhengHei"/>
                <a:cs typeface="Arial" panose="020B0604020202020204" pitchFamily="34" charset="0"/>
                <a:sym typeface="Microsoft JhengHei"/>
              </a:rPr>
              <a:t>2</a:t>
            </a:r>
            <a:endParaRPr lang="zh-TW" altLang="en-US" sz="2133">
              <a:latin typeface="Arial" panose="020B0604020202020204" pitchFamily="34" charset="0"/>
              <a:cs typeface="Arial" panose="020B0604020202020204" pitchFamily="34" charset="0"/>
            </a:endParaRPr>
          </a:p>
        </p:txBody>
      </p:sp>
      <p:sp>
        <p:nvSpPr>
          <p:cNvPr id="24" name="Shape 153">
            <a:extLst>
              <a:ext uri="{FF2B5EF4-FFF2-40B4-BE49-F238E27FC236}">
                <a16:creationId xmlns:a16="http://schemas.microsoft.com/office/drawing/2014/main" id="{1D6251D6-FC0C-467A-BBBC-977905226DBE}"/>
              </a:ext>
            </a:extLst>
          </p:cNvPr>
          <p:cNvSpPr txBox="1"/>
          <p:nvPr/>
        </p:nvSpPr>
        <p:spPr>
          <a:xfrm>
            <a:off x="5378326" y="2795976"/>
            <a:ext cx="1833589" cy="507861"/>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400" b="1">
                <a:latin typeface="Microsoft JhengHei"/>
                <a:ea typeface="Microsoft JhengHei"/>
                <a:cs typeface="Microsoft JhengHei"/>
                <a:sym typeface="Microsoft JhengHei"/>
              </a:rPr>
              <a:t>資料存取行為改變</a:t>
            </a:r>
          </a:p>
        </p:txBody>
      </p:sp>
      <p:sp>
        <p:nvSpPr>
          <p:cNvPr id="25" name="矩形: 圓角 39">
            <a:extLst>
              <a:ext uri="{FF2B5EF4-FFF2-40B4-BE49-F238E27FC236}">
                <a16:creationId xmlns:a16="http://schemas.microsoft.com/office/drawing/2014/main" id="{D1C9A146-C81B-46E4-998B-3ED7C49218FC}"/>
              </a:ext>
            </a:extLst>
          </p:cNvPr>
          <p:cNvSpPr/>
          <p:nvPr/>
        </p:nvSpPr>
        <p:spPr>
          <a:xfrm>
            <a:off x="7637617" y="4873081"/>
            <a:ext cx="1842724" cy="402813"/>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grpSp>
        <p:nvGrpSpPr>
          <p:cNvPr id="26" name="群組 40">
            <a:extLst>
              <a:ext uri="{FF2B5EF4-FFF2-40B4-BE49-F238E27FC236}">
                <a16:creationId xmlns:a16="http://schemas.microsoft.com/office/drawing/2014/main" id="{8050F5BC-4FA5-4113-B2F9-CB93B94D68C0}"/>
              </a:ext>
            </a:extLst>
          </p:cNvPr>
          <p:cNvGrpSpPr/>
          <p:nvPr/>
        </p:nvGrpSpPr>
        <p:grpSpPr>
          <a:xfrm>
            <a:off x="7190131" y="4820223"/>
            <a:ext cx="479048" cy="479048"/>
            <a:chOff x="7513915" y="4641040"/>
            <a:chExt cx="655970" cy="655970"/>
          </a:xfrm>
        </p:grpSpPr>
        <p:sp>
          <p:nvSpPr>
            <p:cNvPr id="37" name="橢圓 41">
              <a:extLst>
                <a:ext uri="{FF2B5EF4-FFF2-40B4-BE49-F238E27FC236}">
                  <a16:creationId xmlns:a16="http://schemas.microsoft.com/office/drawing/2014/main" id="{C7D6B8B2-1974-4481-AACF-1F40F9C8AE07}"/>
                </a:ext>
              </a:extLst>
            </p:cNvPr>
            <p:cNvSpPr/>
            <p:nvPr/>
          </p:nvSpPr>
          <p:spPr>
            <a:xfrm>
              <a:off x="7513915" y="4641040"/>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sp>
          <p:nvSpPr>
            <p:cNvPr id="38" name="橢圓 42">
              <a:extLst>
                <a:ext uri="{FF2B5EF4-FFF2-40B4-BE49-F238E27FC236}">
                  <a16:creationId xmlns:a16="http://schemas.microsoft.com/office/drawing/2014/main" id="{DEDE880F-A6A0-47F5-8C2C-DE452B8D4D49}"/>
                </a:ext>
              </a:extLst>
            </p:cNvPr>
            <p:cNvSpPr/>
            <p:nvPr/>
          </p:nvSpPr>
          <p:spPr>
            <a:xfrm>
              <a:off x="7580254" y="4705511"/>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grpSp>
      <p:sp>
        <p:nvSpPr>
          <p:cNvPr id="27" name="矩形 43">
            <a:extLst>
              <a:ext uri="{FF2B5EF4-FFF2-40B4-BE49-F238E27FC236}">
                <a16:creationId xmlns:a16="http://schemas.microsoft.com/office/drawing/2014/main" id="{2A136AF6-DF11-48EE-9796-D69F8C6BC0F4}"/>
              </a:ext>
            </a:extLst>
          </p:cNvPr>
          <p:cNvSpPr/>
          <p:nvPr/>
        </p:nvSpPr>
        <p:spPr>
          <a:xfrm>
            <a:off x="7251675" y="4848553"/>
            <a:ext cx="397973" cy="4205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133" b="1">
                <a:latin typeface="Arial" panose="020B0604020202020204" pitchFamily="34" charset="0"/>
                <a:ea typeface="Microsoft JhengHei"/>
                <a:cs typeface="Arial" panose="020B0604020202020204" pitchFamily="34" charset="0"/>
                <a:sym typeface="Microsoft JhengHei"/>
              </a:rPr>
              <a:t>3</a:t>
            </a:r>
            <a:endParaRPr lang="zh-TW" altLang="en-US" sz="2133">
              <a:latin typeface="Arial" panose="020B0604020202020204" pitchFamily="34" charset="0"/>
              <a:cs typeface="Arial" panose="020B0604020202020204" pitchFamily="34" charset="0"/>
            </a:endParaRPr>
          </a:p>
        </p:txBody>
      </p:sp>
      <p:sp>
        <p:nvSpPr>
          <p:cNvPr id="28" name="Shape 156">
            <a:extLst>
              <a:ext uri="{FF2B5EF4-FFF2-40B4-BE49-F238E27FC236}">
                <a16:creationId xmlns:a16="http://schemas.microsoft.com/office/drawing/2014/main" id="{831EC44D-1CCD-4153-BBDF-A79DB11F519D}"/>
              </a:ext>
            </a:extLst>
          </p:cNvPr>
          <p:cNvSpPr txBox="1"/>
          <p:nvPr/>
        </p:nvSpPr>
        <p:spPr>
          <a:xfrm>
            <a:off x="7678411" y="4808735"/>
            <a:ext cx="2013572" cy="579631"/>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333"/>
              </a:lnSpc>
            </a:pPr>
            <a:r>
              <a:rPr lang="zh-TW" altLang="en-US" sz="1400" b="1">
                <a:latin typeface="Microsoft JhengHei"/>
                <a:ea typeface="Microsoft JhengHei"/>
                <a:cs typeface="Microsoft JhengHei"/>
                <a:sym typeface="Microsoft JhengHei"/>
              </a:rPr>
              <a:t>分層後</a:t>
            </a:r>
            <a:endParaRPr lang="en-US" altLang="zh-TW" sz="1400" b="1">
              <a:latin typeface="Microsoft JhengHei"/>
              <a:ea typeface="Microsoft JhengHei"/>
              <a:cs typeface="Microsoft JhengHei"/>
              <a:sym typeface="Microsoft JhengHei"/>
            </a:endParaRPr>
          </a:p>
          <a:p>
            <a:pPr lvl="0">
              <a:lnSpc>
                <a:spcPts val="1333"/>
              </a:lnSpc>
            </a:pPr>
            <a:r>
              <a:rPr lang="zh-TW" altLang="en-US" sz="1000" b="1">
                <a:latin typeface="Microsoft JhengHei"/>
                <a:ea typeface="Microsoft JhengHei"/>
                <a:cs typeface="Microsoft JhengHei"/>
                <a:sym typeface="Microsoft JhengHei"/>
              </a:rPr>
              <a:t>頻繁存取資料效能已優化</a:t>
            </a:r>
          </a:p>
        </p:txBody>
      </p:sp>
      <p:sp>
        <p:nvSpPr>
          <p:cNvPr id="29" name="Shape 155">
            <a:extLst>
              <a:ext uri="{FF2B5EF4-FFF2-40B4-BE49-F238E27FC236}">
                <a16:creationId xmlns:a16="http://schemas.microsoft.com/office/drawing/2014/main" id="{251E3DCF-B704-46EB-824A-9BF5093B30C3}"/>
              </a:ext>
            </a:extLst>
          </p:cNvPr>
          <p:cNvSpPr txBox="1"/>
          <p:nvPr/>
        </p:nvSpPr>
        <p:spPr>
          <a:xfrm>
            <a:off x="10348903" y="2918485"/>
            <a:ext cx="1170456" cy="375431"/>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400" b="1">
                <a:latin typeface="Microsoft JhengHei"/>
                <a:ea typeface="Microsoft JhengHei"/>
                <a:cs typeface="Microsoft JhengHei"/>
                <a:sym typeface="Microsoft JhengHei"/>
              </a:rPr>
              <a:t>開始分層</a:t>
            </a:r>
          </a:p>
        </p:txBody>
      </p:sp>
      <p:sp>
        <p:nvSpPr>
          <p:cNvPr id="31" name="橢圓 3">
            <a:extLst>
              <a:ext uri="{FF2B5EF4-FFF2-40B4-BE49-F238E27FC236}">
                <a16:creationId xmlns:a16="http://schemas.microsoft.com/office/drawing/2014/main" id="{147F9794-7246-4B19-9E3D-27E42D9B8ADA}"/>
              </a:ext>
            </a:extLst>
          </p:cNvPr>
          <p:cNvSpPr/>
          <p:nvPr/>
        </p:nvSpPr>
        <p:spPr>
          <a:xfrm>
            <a:off x="7781924" y="3362765"/>
            <a:ext cx="913175" cy="91317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2" name="Shape 215">
            <a:extLst>
              <a:ext uri="{FF2B5EF4-FFF2-40B4-BE49-F238E27FC236}">
                <a16:creationId xmlns:a16="http://schemas.microsoft.com/office/drawing/2014/main" id="{492F7E1F-740E-4368-B0B9-B7FB706C629F}"/>
              </a:ext>
            </a:extLst>
          </p:cNvPr>
          <p:cNvSpPr txBox="1"/>
          <p:nvPr/>
        </p:nvSpPr>
        <p:spPr>
          <a:xfrm>
            <a:off x="7170911" y="3526552"/>
            <a:ext cx="2135200" cy="585600"/>
          </a:xfrm>
          <a:prstGeom prst="rect">
            <a:avLst/>
          </a:prstGeom>
          <a:noFill/>
          <a:ln>
            <a:noFill/>
          </a:ln>
          <a:effectLst>
            <a:outerShdw blurRad="50800" dist="38100" dir="2700000" algn="tl" rotWithShape="0">
              <a:prstClr val="black">
                <a:alpha val="40000"/>
              </a:prstClr>
            </a:outerShdw>
          </a:effectLst>
        </p:spPr>
        <p:txBody>
          <a:bodyPr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 sz="2100" b="1">
                <a:latin typeface="+mj-lt"/>
              </a:rPr>
              <a:t>Qtier </a:t>
            </a:r>
            <a:endParaRPr lang="en" sz="2100" b="1">
              <a:latin typeface="+mj-lt"/>
              <a:cs typeface="Calibri Light"/>
            </a:endParaRPr>
          </a:p>
          <a:p>
            <a:pPr lvl="0" algn="ctr" rtl="0">
              <a:spcBef>
                <a:spcPts val="0"/>
              </a:spcBef>
              <a:buNone/>
            </a:pPr>
            <a:r>
              <a:rPr lang="zh-TW" altLang="en-US" sz="2100" b="1">
                <a:latin typeface="微軟正黑體"/>
                <a:ea typeface="微軟正黑體"/>
              </a:rPr>
              <a:t>引擎</a:t>
            </a:r>
            <a:endParaRPr lang="en" sz="2100" b="1">
              <a:latin typeface="微軟正黑體"/>
              <a:ea typeface="微軟正黑體"/>
            </a:endParaRPr>
          </a:p>
        </p:txBody>
      </p:sp>
      <p:pic>
        <p:nvPicPr>
          <p:cNvPr id="52" name="Picture 11">
            <a:extLst>
              <a:ext uri="{FF2B5EF4-FFF2-40B4-BE49-F238E27FC236}">
                <a16:creationId xmlns:a16="http://schemas.microsoft.com/office/drawing/2014/main" id="{AF11F63C-3BCE-443A-8B5A-2ED17D84B9F9}"/>
              </a:ext>
            </a:extLst>
          </p:cNvPr>
          <p:cNvPicPr>
            <a:picLocks noChangeAspect="1"/>
          </p:cNvPicPr>
          <p:nvPr/>
        </p:nvPicPr>
        <p:blipFill>
          <a:blip r:embed="rId3"/>
          <a:stretch>
            <a:fillRect/>
          </a:stretch>
        </p:blipFill>
        <p:spPr>
          <a:xfrm>
            <a:off x="10182524" y="317989"/>
            <a:ext cx="1239254" cy="1239254"/>
          </a:xfrm>
          <a:prstGeom prst="rect">
            <a:avLst/>
          </a:prstGeom>
          <a:effectLst>
            <a:outerShdw blurRad="50800" dist="38100" dir="2700000" algn="tl" rotWithShape="0">
              <a:prstClr val="black">
                <a:alpha val="40000"/>
              </a:prstClr>
            </a:outerShdw>
          </a:effectLst>
        </p:spPr>
      </p:pic>
      <p:sp>
        <p:nvSpPr>
          <p:cNvPr id="56" name="矩形: 圓角 55">
            <a:extLst>
              <a:ext uri="{FF2B5EF4-FFF2-40B4-BE49-F238E27FC236}">
                <a16:creationId xmlns:a16="http://schemas.microsoft.com/office/drawing/2014/main" id="{940E4600-791B-4FA6-AA9E-EE79F67E24C6}"/>
              </a:ext>
            </a:extLst>
          </p:cNvPr>
          <p:cNvSpPr/>
          <p:nvPr/>
        </p:nvSpPr>
        <p:spPr>
          <a:xfrm>
            <a:off x="552232" y="1840610"/>
            <a:ext cx="3973890" cy="1463227"/>
          </a:xfrm>
          <a:prstGeom prst="roundRect">
            <a:avLst>
              <a:gd name="adj" fmla="val 7455"/>
            </a:avLst>
          </a:prstGeom>
          <a:gradFill>
            <a:gsLst>
              <a:gs pos="100000">
                <a:srgbClr val="663300"/>
              </a:gs>
              <a:gs pos="0">
                <a:schemeClr val="accent2"/>
              </a:gs>
            </a:gsLst>
            <a:lin ang="5400000" scaled="1"/>
          </a:gradFill>
          <a:ln>
            <a:noFill/>
          </a:ln>
          <a:effectLst>
            <a:outerShdw blurRad="165100" dist="127000" algn="l" rotWithShape="0">
              <a:prstClr val="black">
                <a:alpha val="23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7">
              <a:spcBef>
                <a:spcPts val="451"/>
              </a:spcBef>
              <a:buClr>
                <a:srgbClr val="044981"/>
              </a:buClr>
              <a:buSzPct val="100000"/>
            </a:pP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除了全 </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SSD</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 儲存，</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QNAP</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 </a:t>
            </a:r>
            <a:r>
              <a:rPr lang="en-US" altLang="zh-TW" b="1" err="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Qtier</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 </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自動分層可將 </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SSD </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和 </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HDD</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 </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RAID</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 整合為一組儲存池，並智能判斷冷熱資料，自動在分</a:t>
            </a:r>
            <a:r>
              <a:rPr lang="zh-TW"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層間移動</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a:t>
            </a: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sp>
        <p:nvSpPr>
          <p:cNvPr id="57" name="矩形: 圓角 56">
            <a:extLst>
              <a:ext uri="{FF2B5EF4-FFF2-40B4-BE49-F238E27FC236}">
                <a16:creationId xmlns:a16="http://schemas.microsoft.com/office/drawing/2014/main" id="{9781084C-9149-4245-83EB-2D72FA34A612}"/>
              </a:ext>
            </a:extLst>
          </p:cNvPr>
          <p:cNvSpPr/>
          <p:nvPr/>
        </p:nvSpPr>
        <p:spPr>
          <a:xfrm>
            <a:off x="552232" y="3489848"/>
            <a:ext cx="3973890" cy="1049603"/>
          </a:xfrm>
          <a:prstGeom prst="roundRect">
            <a:avLst>
              <a:gd name="adj" fmla="val 7455"/>
            </a:avLst>
          </a:prstGeom>
          <a:gradFill>
            <a:gsLst>
              <a:gs pos="100000">
                <a:srgbClr val="663300"/>
              </a:gs>
              <a:gs pos="0">
                <a:schemeClr val="accent2"/>
              </a:gs>
            </a:gsLst>
            <a:lin ang="5400000" scaled="1"/>
          </a:gradFill>
          <a:ln>
            <a:noFill/>
          </a:ln>
          <a:effectLst>
            <a:outerShdw blurRad="165100" dist="127000" algn="l" rotWithShape="0">
              <a:prstClr val="black">
                <a:alpha val="23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7">
              <a:spcBef>
                <a:spcPts val="451"/>
              </a:spcBef>
              <a:buClr>
                <a:srgbClr val="044981"/>
              </a:buClr>
              <a:buSzPct val="100000"/>
            </a:pP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一般 </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SATA/SAS SSD </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外，也支援 </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M.2 </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與 </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QM2</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 </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PCIe</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 外接卡。</a:t>
            </a: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58" name="矩形: 圓角 57">
            <a:extLst>
              <a:ext uri="{FF2B5EF4-FFF2-40B4-BE49-F238E27FC236}">
                <a16:creationId xmlns:a16="http://schemas.microsoft.com/office/drawing/2014/main" id="{824D6016-BF50-43F4-A6AC-B5AD9CEC7B11}"/>
              </a:ext>
            </a:extLst>
          </p:cNvPr>
          <p:cNvSpPr/>
          <p:nvPr/>
        </p:nvSpPr>
        <p:spPr>
          <a:xfrm>
            <a:off x="552232" y="4725462"/>
            <a:ext cx="3973890" cy="1049603"/>
          </a:xfrm>
          <a:prstGeom prst="roundRect">
            <a:avLst>
              <a:gd name="adj" fmla="val 7455"/>
            </a:avLst>
          </a:prstGeom>
          <a:gradFill>
            <a:gsLst>
              <a:gs pos="100000">
                <a:srgbClr val="663300"/>
              </a:gs>
              <a:gs pos="0">
                <a:schemeClr val="accent2"/>
              </a:gs>
            </a:gsLst>
            <a:lin ang="5400000" scaled="1"/>
          </a:gradFill>
          <a:ln>
            <a:noFill/>
          </a:ln>
          <a:effectLst>
            <a:outerShdw blurRad="165100" dist="127000" algn="l" rotWithShape="0">
              <a:prstClr val="black">
                <a:alpha val="23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7">
              <a:spcBef>
                <a:spcPts val="451"/>
              </a:spcBef>
              <a:buClr>
                <a:srgbClr val="044981"/>
              </a:buClr>
              <a:buSzPct val="100000"/>
            </a:pP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儲存不僅受惠於 </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SSD</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 的強大效能，更保有最大的儲存大容量。</a:t>
            </a: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575044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390E3611-1DC3-43F3-8ECE-150CD6D94052}"/>
              </a:ext>
            </a:extLst>
          </p:cNvPr>
          <p:cNvSpPr/>
          <p:nvPr/>
        </p:nvSpPr>
        <p:spPr>
          <a:xfrm>
            <a:off x="-1" y="0"/>
            <a:ext cx="5005137" cy="6855372"/>
          </a:xfrm>
          <a:prstGeom prst="roundRect">
            <a:avLst>
              <a:gd name="adj" fmla="val 0"/>
            </a:avLst>
          </a:prstGeom>
          <a:gradFill>
            <a:gsLst>
              <a:gs pos="0">
                <a:srgbClr val="00B0F0">
                  <a:alpha val="0"/>
                </a:srgbClr>
              </a:gs>
              <a:gs pos="100000">
                <a:srgbClr val="00B0F0"/>
              </a:gs>
            </a:gsLst>
            <a:lin ang="54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7B540FFC-3DB2-48CE-9715-1C6B6C725D3B}"/>
              </a:ext>
            </a:extLst>
          </p:cNvPr>
          <p:cNvSpPr>
            <a:spLocks noGrp="1"/>
          </p:cNvSpPr>
          <p:nvPr>
            <p:ph type="title"/>
          </p:nvPr>
        </p:nvSpPr>
        <p:spPr>
          <a:xfrm>
            <a:off x="727771" y="2990622"/>
            <a:ext cx="3549592" cy="874128"/>
          </a:xfrm>
        </p:spPr>
        <p:txBody>
          <a:bodyPr>
            <a:norm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it-IT" altLang="zh-TW" sz="4800">
                <a:solidFill>
                  <a:schemeClr val="bg1"/>
                </a:solidFill>
                <a:latin typeface="Arial"/>
                <a:ea typeface="微軟正黑體"/>
                <a:cs typeface="Arial"/>
              </a:rPr>
              <a:t>Live Demo </a:t>
            </a:r>
          </a:p>
        </p:txBody>
      </p:sp>
      <p:pic>
        <p:nvPicPr>
          <p:cNvPr id="5" name="Picture 5" descr="一張含有 螢幕擷取畫面 的圖片&#10;&#10;描述是以非常高的可信度產生">
            <a:extLst>
              <a:ext uri="{FF2B5EF4-FFF2-40B4-BE49-F238E27FC236}">
                <a16:creationId xmlns:a16="http://schemas.microsoft.com/office/drawing/2014/main" id="{E43E955C-E504-4D04-96F8-2A298923A815}"/>
              </a:ext>
            </a:extLst>
          </p:cNvPr>
          <p:cNvPicPr>
            <a:picLocks noChangeAspect="1"/>
          </p:cNvPicPr>
          <p:nvPr/>
        </p:nvPicPr>
        <p:blipFill>
          <a:blip r:embed="rId2"/>
          <a:stretch>
            <a:fillRect/>
          </a:stretch>
        </p:blipFill>
        <p:spPr>
          <a:xfrm>
            <a:off x="4387792" y="1576721"/>
            <a:ext cx="6966007" cy="3540711"/>
          </a:xfrm>
          <a:prstGeom prst="roundRect">
            <a:avLst>
              <a:gd name="adj" fmla="val 2989"/>
            </a:avLst>
          </a:prstGeom>
          <a:solidFill>
            <a:srgbClr val="FFFFFF">
              <a:shade val="85000"/>
            </a:srgbClr>
          </a:solidFill>
          <a:ln>
            <a:noFill/>
          </a:ln>
          <a:effectLst>
            <a:outerShdw blurRad="50800" dist="38100" dir="2700000" algn="tl" rotWithShape="0">
              <a:prstClr val="black">
                <a:alpha val="40000"/>
              </a:prstClr>
            </a:outerShdw>
            <a:reflection blurRad="6350" stA="52000" endA="300" endPos="35000" dir="5400000" sy="-100000" algn="bl" rotWithShape="0"/>
          </a:effectLst>
        </p:spPr>
      </p:pic>
      <p:pic>
        <p:nvPicPr>
          <p:cNvPr id="7" name="Picture 7">
            <a:extLst>
              <a:ext uri="{FF2B5EF4-FFF2-40B4-BE49-F238E27FC236}">
                <a16:creationId xmlns:a16="http://schemas.microsoft.com/office/drawing/2014/main" id="{C65E35A1-A7AD-4152-A8AB-79ABAB9F1BD8}"/>
              </a:ext>
            </a:extLst>
          </p:cNvPr>
          <p:cNvPicPr>
            <a:picLocks noChangeAspect="1"/>
          </p:cNvPicPr>
          <p:nvPr/>
        </p:nvPicPr>
        <p:blipFill>
          <a:blip r:embed="rId3"/>
          <a:stretch>
            <a:fillRect/>
          </a:stretch>
        </p:blipFill>
        <p:spPr>
          <a:xfrm>
            <a:off x="9084389" y="4118529"/>
            <a:ext cx="1501036" cy="1490598"/>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258579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2">
            <a:extLst>
              <a:ext uri="{FF2B5EF4-FFF2-40B4-BE49-F238E27FC236}">
                <a16:creationId xmlns:a16="http://schemas.microsoft.com/office/drawing/2014/main" id="{A5C00594-B812-444C-B873-B79C80C06D80}"/>
              </a:ext>
            </a:extLst>
          </p:cNvPr>
          <p:cNvSpPr/>
          <p:nvPr/>
        </p:nvSpPr>
        <p:spPr>
          <a:xfrm>
            <a:off x="584545" y="1807197"/>
            <a:ext cx="11022909" cy="2076103"/>
          </a:xfrm>
          <a:prstGeom prst="roundRect">
            <a:avLst>
              <a:gd name="adj" fmla="val 6313"/>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4602EE66-AB85-46AA-B825-3EDEB46DF973}"/>
              </a:ext>
            </a:extLst>
          </p:cNvPr>
          <p:cNvSpPr>
            <a:spLocks noGrp="1"/>
          </p:cNvSpPr>
          <p:nvPr>
            <p:ph type="title"/>
          </p:nvPr>
        </p:nvSpPr>
        <p:spPr>
          <a:xfrm>
            <a:off x="838200" y="0"/>
            <a:ext cx="10515600" cy="1239254"/>
          </a:xfrm>
        </p:spPr>
        <p:txBody>
          <a:bodyPr/>
          <a:lstStyle/>
          <a:p>
            <a:r>
              <a:rPr lang="en-US" altLang="zh-TW" sz="4000" err="1">
                <a:latin typeface="Arial"/>
                <a:ea typeface="微軟正黑體"/>
                <a:cs typeface="Arial"/>
              </a:rPr>
              <a:t>Fibre</a:t>
            </a:r>
            <a:r>
              <a:rPr lang="en-US" altLang="zh-TW" sz="4000">
                <a:latin typeface="Arial"/>
                <a:ea typeface="微軟正黑體"/>
                <a:cs typeface="Arial"/>
              </a:rPr>
              <a:t> Channel </a:t>
            </a:r>
            <a:r>
              <a:rPr lang="zh-TW" altLang="en-US" sz="4000">
                <a:latin typeface="Arial"/>
                <a:ea typeface="微軟正黑體"/>
                <a:cs typeface="Arial"/>
              </a:rPr>
              <a:t>支援的機架型 </a:t>
            </a:r>
            <a:r>
              <a:rPr lang="en-US" altLang="zh-TW" sz="4000">
                <a:latin typeface="Arial"/>
                <a:ea typeface="微軟正黑體"/>
                <a:cs typeface="Arial"/>
              </a:rPr>
              <a:t>NAS </a:t>
            </a:r>
            <a:r>
              <a:rPr lang="zh-TW" altLang="en-US" sz="4000">
                <a:latin typeface="Arial"/>
                <a:ea typeface="微軟正黑體"/>
                <a:cs typeface="Arial"/>
              </a:rPr>
              <a:t>型號</a:t>
            </a:r>
          </a:p>
        </p:txBody>
      </p:sp>
      <p:sp>
        <p:nvSpPr>
          <p:cNvPr id="6" name="文字方塊 5">
            <a:extLst>
              <a:ext uri="{FF2B5EF4-FFF2-40B4-BE49-F238E27FC236}">
                <a16:creationId xmlns:a16="http://schemas.microsoft.com/office/drawing/2014/main" id="{6C2A85F9-A2AB-48B3-A830-E1EDC566734C}"/>
              </a:ext>
            </a:extLst>
          </p:cNvPr>
          <p:cNvSpPr txBox="1"/>
          <p:nvPr/>
        </p:nvSpPr>
        <p:spPr>
          <a:xfrm>
            <a:off x="645216" y="1887227"/>
            <a:ext cx="260008" cy="420564"/>
          </a:xfrm>
          <a:prstGeom prst="rect">
            <a:avLst/>
          </a:prstGeom>
          <a:noFill/>
        </p:spPr>
        <p:txBody>
          <a:bodyPr wrap="none" rtlCol="0" anchor="t">
            <a:spAutoFit/>
          </a:bodyPr>
          <a:lstStyle/>
          <a:p>
            <a:r>
              <a:rPr lang="en-US" sz="2133" b="1">
                <a:latin typeface="Arial" panose="020B0604020202020204" pitchFamily="34" charset="0"/>
                <a:ea typeface="微軟正黑體"/>
                <a:cs typeface="Arial" panose="020B0604020202020204" pitchFamily="34" charset="0"/>
              </a:rPr>
              <a:t> </a:t>
            </a:r>
            <a:endParaRPr lang="zh-TW" altLang="en-US" sz="2133" b="1">
              <a:latin typeface="Arial" panose="020B0604020202020204" pitchFamily="34" charset="0"/>
              <a:ea typeface="微軟正黑體"/>
              <a:cs typeface="Arial" panose="020B0604020202020204" pitchFamily="34" charset="0"/>
            </a:endParaRPr>
          </a:p>
        </p:txBody>
      </p:sp>
      <p:sp>
        <p:nvSpPr>
          <p:cNvPr id="13" name="內容版面配置區 10">
            <a:extLst>
              <a:ext uri="{FF2B5EF4-FFF2-40B4-BE49-F238E27FC236}">
                <a16:creationId xmlns:a16="http://schemas.microsoft.com/office/drawing/2014/main" id="{446F5C07-2F73-5749-8337-99F7DE7FA37F}"/>
              </a:ext>
            </a:extLst>
          </p:cNvPr>
          <p:cNvSpPr txBox="1">
            <a:spLocks/>
          </p:cNvSpPr>
          <p:nvPr/>
        </p:nvSpPr>
        <p:spPr>
          <a:xfrm>
            <a:off x="826922" y="1893880"/>
            <a:ext cx="11365078" cy="184654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accent1">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1800" b="1">
                <a:solidFill>
                  <a:schemeClr val="tx1"/>
                </a:solidFill>
                <a:latin typeface="Arial" panose="020B0604020202020204" pitchFamily="34" charset="0"/>
                <a:ea typeface="微軟正黑體" panose="020B0604030504040204" pitchFamily="34" charset="-120"/>
                <a:cs typeface="Arial" panose="020B0604020202020204" pitchFamily="34" charset="0"/>
              </a:rPr>
              <a:t>Intel &amp; AMD NAS </a:t>
            </a:r>
            <a:r>
              <a:rPr lang="zh-TW" altLang="en-US" sz="1800" b="1">
                <a:solidFill>
                  <a:srgbClr val="0070C0"/>
                </a:solidFill>
                <a:latin typeface="Arial" panose="020B0604020202020204" pitchFamily="34" charset="0"/>
                <a:ea typeface="微軟正黑體" panose="020B0604030504040204" pitchFamily="34" charset="-120"/>
                <a:cs typeface="Arial" panose="020B0604020202020204" pitchFamily="34" charset="0"/>
              </a:rPr>
              <a:t>支援</a:t>
            </a:r>
            <a:r>
              <a:rPr lang="en-US" altLang="zh-CN" sz="1800" b="1">
                <a:solidFill>
                  <a:srgbClr val="0070C0"/>
                </a:solidFill>
                <a:latin typeface="Arial" panose="020B0604020202020204" pitchFamily="34" charset="0"/>
                <a:ea typeface="微軟正黑體" panose="020B0604030504040204" pitchFamily="34" charset="-120"/>
                <a:cs typeface="Arial" panose="020B0604020202020204" pitchFamily="34" charset="0"/>
              </a:rPr>
              <a:t> 32Gb/s &amp; 16Gb/s ATTO FC </a:t>
            </a:r>
            <a:r>
              <a:rPr lang="zh-TW" altLang="en-US" sz="1800" b="1">
                <a:solidFill>
                  <a:srgbClr val="0070C0"/>
                </a:solidFill>
                <a:latin typeface="Arial" panose="020B0604020202020204" pitchFamily="34" charset="0"/>
                <a:ea typeface="微軟正黑體" panose="020B0604030504040204" pitchFamily="34" charset="-120"/>
                <a:cs typeface="Arial" panose="020B0604020202020204" pitchFamily="34" charset="0"/>
              </a:rPr>
              <a:t>介面卡</a:t>
            </a:r>
            <a:endParaRPr lang="en-US" altLang="zh-CN" sz="1800" b="1">
              <a:solidFill>
                <a:srgbClr val="0070C0"/>
              </a:solidFill>
              <a:latin typeface="Arial" panose="020B0604020202020204" pitchFamily="34" charset="0"/>
              <a:ea typeface="微軟正黑體" panose="020B0604030504040204" pitchFamily="34" charset="-120"/>
              <a:cs typeface="Arial" panose="020B0604020202020204" pitchFamily="34" charset="0"/>
            </a:endParaRPr>
          </a:p>
          <a:p>
            <a:pPr marL="180975" indent="-180975"/>
            <a:r>
              <a:rPr lang="en-US" altLang="zh-CN" sz="1600">
                <a:solidFill>
                  <a:schemeClr val="tx1"/>
                </a:solidFill>
                <a:latin typeface="Arial" panose="020B0604020202020204" pitchFamily="34" charset="0"/>
                <a:ea typeface="微軟正黑體" panose="020B0604030504040204" pitchFamily="34" charset="-120"/>
                <a:cs typeface="Arial" panose="020B0604020202020204" pitchFamily="34" charset="0"/>
              </a:rPr>
              <a:t>TES-3085U (QTS), TES-1885U (QTS), TDS-16489U</a:t>
            </a:r>
          </a:p>
          <a:p>
            <a:pPr marL="180975" indent="-180975"/>
            <a:r>
              <a:rPr lang="en-US" altLang="zh-CN" sz="1600">
                <a:solidFill>
                  <a:schemeClr val="tx1"/>
                </a:solidFill>
                <a:latin typeface="Arial" panose="020B0604020202020204" pitchFamily="34" charset="0"/>
                <a:ea typeface="微軟正黑體" panose="020B0604030504040204" pitchFamily="34" charset="-120"/>
                <a:cs typeface="Arial" panose="020B0604020202020204" pitchFamily="34" charset="0"/>
              </a:rPr>
              <a:t>TS-2483XU, TS-1683XU-RP, TS-1283XU-RP, TS-983XU-RP, TS-983XU, TS-883XU-RP, TS-883XU</a:t>
            </a:r>
          </a:p>
          <a:p>
            <a:pPr marL="180975" indent="-180975"/>
            <a:r>
              <a:rPr lang="en-US" altLang="zh-CN" sz="1600">
                <a:solidFill>
                  <a:schemeClr val="tx1"/>
                </a:solidFill>
                <a:latin typeface="Arial" panose="020B0604020202020204" pitchFamily="34" charset="0"/>
                <a:ea typeface="微軟正黑體" panose="020B0604030504040204" pitchFamily="34" charset="-120"/>
                <a:cs typeface="Arial" panose="020B0604020202020204" pitchFamily="34" charset="0"/>
              </a:rPr>
              <a:t>TVS-EC2480U/1680U/1580MU/1280U, TS-EC880U</a:t>
            </a:r>
          </a:p>
          <a:p>
            <a:pPr marL="180975" indent="-180975"/>
            <a:r>
              <a:rPr lang="en-US" altLang="zh-CN" sz="1600">
                <a:solidFill>
                  <a:schemeClr val="tx1"/>
                </a:solidFill>
                <a:latin typeface="Arial" panose="020B0604020202020204" pitchFamily="34" charset="0"/>
                <a:ea typeface="微軟正黑體" panose="020B0604030504040204" pitchFamily="34" charset="-120"/>
                <a:cs typeface="Arial" panose="020B0604020202020204" pitchFamily="34" charset="0"/>
              </a:rPr>
              <a:t>TS-2477XU-RP, TS-1677XU-RP, TS-1277XU-RP, TS-977XU-RP, TS-977XU, TS-877XU-RP, TS-877XU</a:t>
            </a:r>
          </a:p>
          <a:p>
            <a:pPr marL="180975" indent="-180975"/>
            <a:r>
              <a:rPr lang="en-US" altLang="zh-CN" sz="1600">
                <a:solidFill>
                  <a:schemeClr val="tx1"/>
                </a:solidFill>
                <a:latin typeface="Arial" panose="020B0604020202020204" pitchFamily="34" charset="0"/>
                <a:ea typeface="微軟正黑體" panose="020B0604030504040204" pitchFamily="34" charset="-120"/>
                <a:cs typeface="Arial" panose="020B0604020202020204" pitchFamily="34" charset="0"/>
              </a:rPr>
              <a:t>TVS-2472XU-RP, TVS-1672XU-RP, TVS-1272XU-RP, TVS-972XU-RP, TVS-972XU, TVS-872XU-RP, TVS-872XU </a:t>
            </a:r>
          </a:p>
        </p:txBody>
      </p:sp>
      <p:pic>
        <p:nvPicPr>
          <p:cNvPr id="16" name="Picture 15">
            <a:extLst>
              <a:ext uri="{FF2B5EF4-FFF2-40B4-BE49-F238E27FC236}">
                <a16:creationId xmlns:a16="http://schemas.microsoft.com/office/drawing/2014/main" id="{7A715E4C-AF26-EC4D-B81B-C96D38B7151E}"/>
              </a:ext>
            </a:extLst>
          </p:cNvPr>
          <p:cNvPicPr>
            <a:picLocks noChangeAspect="1"/>
          </p:cNvPicPr>
          <p:nvPr/>
        </p:nvPicPr>
        <p:blipFill>
          <a:blip r:embed="rId3"/>
          <a:stretch>
            <a:fillRect/>
          </a:stretch>
        </p:blipFill>
        <p:spPr>
          <a:xfrm>
            <a:off x="997798" y="4041095"/>
            <a:ext cx="3093227" cy="1931548"/>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C88CB833-94D0-1E48-BF76-08FFE22A9D0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521780" y="3969983"/>
            <a:ext cx="3321173" cy="2076103"/>
          </a:xfrm>
          <a:prstGeom prst="rect">
            <a:avLst/>
          </a:prstGeom>
          <a:effectLst>
            <a:outerShdw blurRad="50800" dist="38100" dir="5400000" algn="t" rotWithShape="0">
              <a:prstClr val="black">
                <a:alpha val="40000"/>
              </a:prstClr>
            </a:outerShdw>
          </a:effectLst>
        </p:spPr>
      </p:pic>
      <p:pic>
        <p:nvPicPr>
          <p:cNvPr id="5" name="圖片 4">
            <a:extLst>
              <a:ext uri="{FF2B5EF4-FFF2-40B4-BE49-F238E27FC236}">
                <a16:creationId xmlns:a16="http://schemas.microsoft.com/office/drawing/2014/main" id="{0B25C6F5-E920-4DF0-B051-B3183FBE623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179839" y="4083632"/>
            <a:ext cx="3253127" cy="203356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62790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2">
            <a:extLst>
              <a:ext uri="{FF2B5EF4-FFF2-40B4-BE49-F238E27FC236}">
                <a16:creationId xmlns:a16="http://schemas.microsoft.com/office/drawing/2014/main" id="{8E3E9DF2-3393-4050-976C-2E20FB4A598B}"/>
              </a:ext>
            </a:extLst>
          </p:cNvPr>
          <p:cNvSpPr/>
          <p:nvPr/>
        </p:nvSpPr>
        <p:spPr>
          <a:xfrm>
            <a:off x="584546" y="1509023"/>
            <a:ext cx="9765954" cy="2791264"/>
          </a:xfrm>
          <a:prstGeom prst="roundRect">
            <a:avLst>
              <a:gd name="adj" fmla="val 6313"/>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4602EE66-AB85-46AA-B825-3EDEB46DF973}"/>
              </a:ext>
            </a:extLst>
          </p:cNvPr>
          <p:cNvSpPr>
            <a:spLocks noGrp="1"/>
          </p:cNvSpPr>
          <p:nvPr>
            <p:ph type="title"/>
          </p:nvPr>
        </p:nvSpPr>
        <p:spPr>
          <a:xfrm>
            <a:off x="838200" y="0"/>
            <a:ext cx="10744200" cy="1239255"/>
          </a:xfrm>
        </p:spPr>
        <p:txBody>
          <a:bodyPr/>
          <a:lstStyle/>
          <a:p>
            <a:r>
              <a:rPr lang="en-US" altLang="zh-TW" sz="4000" err="1">
                <a:latin typeface="Arial"/>
                <a:ea typeface="微軟正黑體"/>
                <a:cs typeface="Arial"/>
              </a:rPr>
              <a:t>Fibre</a:t>
            </a:r>
            <a:r>
              <a:rPr lang="en-US" altLang="zh-TW" sz="4000">
                <a:latin typeface="Arial"/>
                <a:ea typeface="微軟正黑體"/>
                <a:cs typeface="Arial"/>
              </a:rPr>
              <a:t> Channel </a:t>
            </a:r>
            <a:r>
              <a:rPr lang="zh-TW" altLang="en-US" sz="4000">
                <a:latin typeface="Arial"/>
                <a:ea typeface="微軟正黑體"/>
                <a:cs typeface="Arial"/>
              </a:rPr>
              <a:t>支援的直立 </a:t>
            </a:r>
            <a:r>
              <a:rPr lang="en-US" altLang="zh-TW" sz="4000">
                <a:latin typeface="Arial"/>
                <a:ea typeface="微軟正黑體"/>
                <a:cs typeface="Arial"/>
              </a:rPr>
              <a:t>/</a:t>
            </a:r>
            <a:r>
              <a:rPr lang="zh-TW" altLang="en-US" sz="4000">
                <a:latin typeface="Arial"/>
                <a:ea typeface="微軟正黑體"/>
                <a:cs typeface="Arial"/>
              </a:rPr>
              <a:t> 桌上 </a:t>
            </a:r>
            <a:r>
              <a:rPr lang="en-US" altLang="zh-TW" sz="4000">
                <a:latin typeface="Arial"/>
                <a:ea typeface="微軟正黑體"/>
                <a:cs typeface="Arial"/>
              </a:rPr>
              <a:t>NAS </a:t>
            </a:r>
            <a:r>
              <a:rPr lang="zh-TW" altLang="en-US" sz="4000">
                <a:latin typeface="Arial"/>
                <a:ea typeface="微軟正黑體"/>
                <a:cs typeface="Arial"/>
              </a:rPr>
              <a:t>型號</a:t>
            </a:r>
          </a:p>
        </p:txBody>
      </p:sp>
      <p:sp>
        <p:nvSpPr>
          <p:cNvPr id="6" name="文字方塊 5">
            <a:extLst>
              <a:ext uri="{FF2B5EF4-FFF2-40B4-BE49-F238E27FC236}">
                <a16:creationId xmlns:a16="http://schemas.microsoft.com/office/drawing/2014/main" id="{6C2A85F9-A2AB-48B3-A830-E1EDC566734C}"/>
              </a:ext>
            </a:extLst>
          </p:cNvPr>
          <p:cNvSpPr txBox="1"/>
          <p:nvPr/>
        </p:nvSpPr>
        <p:spPr>
          <a:xfrm>
            <a:off x="1013152" y="1891845"/>
            <a:ext cx="260008" cy="420564"/>
          </a:xfrm>
          <a:prstGeom prst="rect">
            <a:avLst/>
          </a:prstGeom>
          <a:noFill/>
        </p:spPr>
        <p:txBody>
          <a:bodyPr wrap="none" rtlCol="0" anchor="t">
            <a:spAutoFit/>
          </a:bodyPr>
          <a:lstStyle/>
          <a:p>
            <a:r>
              <a:rPr lang="en-US" sz="2133" b="1">
                <a:latin typeface="Arial" panose="020B0604020202020204" pitchFamily="34" charset="0"/>
                <a:ea typeface="微軟正黑體"/>
                <a:cs typeface="Arial" panose="020B0604020202020204" pitchFamily="34" charset="0"/>
              </a:rPr>
              <a:t> </a:t>
            </a:r>
            <a:endParaRPr lang="zh-TW" altLang="en-US" sz="2133" b="1">
              <a:latin typeface="Arial" panose="020B0604020202020204" pitchFamily="34" charset="0"/>
              <a:ea typeface="微軟正黑體"/>
              <a:cs typeface="Arial" panose="020B0604020202020204" pitchFamily="34" charset="0"/>
            </a:endParaRPr>
          </a:p>
        </p:txBody>
      </p:sp>
      <p:sp>
        <p:nvSpPr>
          <p:cNvPr id="22" name="內容版面配置區 2">
            <a:extLst>
              <a:ext uri="{FF2B5EF4-FFF2-40B4-BE49-F238E27FC236}">
                <a16:creationId xmlns:a16="http://schemas.microsoft.com/office/drawing/2014/main" id="{DCE56A41-4EE9-434C-9EE6-E73AF8ABA2D0}"/>
              </a:ext>
            </a:extLst>
          </p:cNvPr>
          <p:cNvSpPr txBox="1">
            <a:spLocks/>
          </p:cNvSpPr>
          <p:nvPr/>
        </p:nvSpPr>
        <p:spPr>
          <a:xfrm>
            <a:off x="493547" y="1570909"/>
            <a:ext cx="11330516" cy="1780091"/>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754" indent="-238754">
              <a:lnSpc>
                <a:spcPts val="3200"/>
              </a:lnSpc>
              <a:spcBef>
                <a:spcPts val="1200"/>
              </a:spcBef>
              <a:buClr>
                <a:srgbClr val="F70F78"/>
              </a:buClr>
            </a:pPr>
            <a:endParaRPr lang="zh-CN" altLang="en-US" sz="24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 name="內容版面配置區 10">
            <a:extLst>
              <a:ext uri="{FF2B5EF4-FFF2-40B4-BE49-F238E27FC236}">
                <a16:creationId xmlns:a16="http://schemas.microsoft.com/office/drawing/2014/main" id="{446F5C07-2F73-5749-8337-99F7DE7FA37F}"/>
              </a:ext>
            </a:extLst>
          </p:cNvPr>
          <p:cNvSpPr txBox="1">
            <a:spLocks/>
          </p:cNvSpPr>
          <p:nvPr/>
        </p:nvSpPr>
        <p:spPr>
          <a:xfrm>
            <a:off x="919327" y="1682121"/>
            <a:ext cx="7538873" cy="2529251"/>
          </a:xfrm>
          <a:prstGeom prst="rect">
            <a:avLst/>
          </a:prstGeom>
        </p:spPr>
        <p:txBody>
          <a:bodyPr anchor="t">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accent1">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1800" b="1" dirty="0">
                <a:solidFill>
                  <a:schemeClr val="tx1"/>
                </a:solidFill>
                <a:latin typeface="Arial" panose="020B0604020202020204" pitchFamily="34" charset="0"/>
                <a:ea typeface="微軟正黑體" panose="020B0604030504040204" pitchFamily="34" charset="-120"/>
                <a:cs typeface="Arial" panose="020B0604020202020204" pitchFamily="34" charset="0"/>
              </a:rPr>
              <a:t>Intel &amp; AMD NAS </a:t>
            </a:r>
            <a:r>
              <a:rPr lang="zh-TW" altLang="en-US" sz="1800" b="1" dirty="0">
                <a:solidFill>
                  <a:srgbClr val="0070C0"/>
                </a:solidFill>
                <a:latin typeface="Arial" panose="020B0604020202020204" pitchFamily="34" charset="0"/>
                <a:ea typeface="微軟正黑體" panose="020B0604030504040204" pitchFamily="34" charset="-120"/>
                <a:cs typeface="Arial" panose="020B0604020202020204" pitchFamily="34" charset="0"/>
              </a:rPr>
              <a:t>支援</a:t>
            </a:r>
            <a:r>
              <a:rPr lang="en-US" altLang="zh-CN" sz="1800" b="1" dirty="0">
                <a:solidFill>
                  <a:srgbClr val="0070C0"/>
                </a:solidFill>
                <a:latin typeface="Arial" panose="020B0604020202020204" pitchFamily="34" charset="0"/>
                <a:ea typeface="微軟正黑體" panose="020B0604030504040204" pitchFamily="34" charset="-120"/>
                <a:cs typeface="Arial" panose="020B0604020202020204" pitchFamily="34" charset="0"/>
              </a:rPr>
              <a:t> 32Gb/s &amp; 16Gb/s ATTO FC </a:t>
            </a:r>
            <a:r>
              <a:rPr lang="zh-TW" altLang="en-US" sz="1800" b="1" dirty="0">
                <a:solidFill>
                  <a:srgbClr val="0070C0"/>
                </a:solidFill>
                <a:latin typeface="Arial" panose="020B0604020202020204" pitchFamily="34" charset="0"/>
                <a:ea typeface="微軟正黑體" panose="020B0604030504040204" pitchFamily="34" charset="-120"/>
                <a:cs typeface="Arial" panose="020B0604020202020204" pitchFamily="34" charset="0"/>
              </a:rPr>
              <a:t>介面卡</a:t>
            </a:r>
            <a:endParaRPr lang="en-US" altLang="zh-TW" sz="1800" b="1" dirty="0">
              <a:solidFill>
                <a:srgbClr val="0070C0"/>
              </a:solidFill>
              <a:latin typeface="Arial" panose="020B0604020202020204" pitchFamily="34" charset="0"/>
              <a:ea typeface="微軟正黑體" panose="020B0604030504040204" pitchFamily="34" charset="-120"/>
              <a:cs typeface="Arial" panose="020B0604020202020204" pitchFamily="34" charset="0"/>
            </a:endParaRPr>
          </a:p>
          <a:p>
            <a:pPr marL="180975" indent="-180975"/>
            <a:r>
              <a:rPr lang="en-US" altLang="zh-TW"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TS-2888X</a:t>
            </a:r>
          </a:p>
          <a:p>
            <a:pPr marL="180975" indent="-180975"/>
            <a:r>
              <a:rPr lang="en-US" altLang="zh-TW"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TS-1685</a:t>
            </a:r>
          </a:p>
          <a:p>
            <a:pPr marL="180975" indent="-180975"/>
            <a:r>
              <a:rPr lang="en-US" altLang="zh-TW"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TVS-1282, TVS-882, TVS-682</a:t>
            </a:r>
          </a:p>
          <a:p>
            <a:pPr marL="180975" indent="-180975"/>
            <a:r>
              <a:rPr lang="en-US" altLang="zh-TW"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TS-1677X, TS-1277, TS-877, TS-677</a:t>
            </a:r>
          </a:p>
          <a:p>
            <a:pPr marL="180975" indent="-180975"/>
            <a:r>
              <a:rPr lang="en-US" altLang="zh-CN"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TVS-872XT, TVS-672XT, TVS-472XT</a:t>
            </a:r>
          </a:p>
          <a:p>
            <a:pPr marL="180975" indent="-180975"/>
            <a:r>
              <a:rPr lang="en-US" altLang="zh-CN"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TVS-863, TVS-663, TVS-463</a:t>
            </a:r>
          </a:p>
        </p:txBody>
      </p:sp>
      <p:pic>
        <p:nvPicPr>
          <p:cNvPr id="50" name="Picture 10">
            <a:extLst>
              <a:ext uri="{FF2B5EF4-FFF2-40B4-BE49-F238E27FC236}">
                <a16:creationId xmlns:a16="http://schemas.microsoft.com/office/drawing/2014/main" id="{5B34B6D9-60BE-4AEA-809D-9DB29FAB737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37493" y="4384995"/>
            <a:ext cx="2956916" cy="1848401"/>
          </a:xfrm>
          <a:prstGeom prst="rect">
            <a:avLst/>
          </a:prstGeom>
          <a:effectLst>
            <a:outerShdw blurRad="50800" dist="38100" dir="5400000" algn="t" rotWithShape="0">
              <a:prstClr val="black">
                <a:alpha val="40000"/>
              </a:prstClr>
            </a:outerShdw>
          </a:effectLst>
        </p:spPr>
      </p:pic>
      <p:pic>
        <p:nvPicPr>
          <p:cNvPr id="51" name="Picture 11">
            <a:extLst>
              <a:ext uri="{FF2B5EF4-FFF2-40B4-BE49-F238E27FC236}">
                <a16:creationId xmlns:a16="http://schemas.microsoft.com/office/drawing/2014/main" id="{9FABAD21-4B58-4E53-8A04-CCF44C2AF0E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354417" y="4824887"/>
            <a:ext cx="2168482" cy="1355542"/>
          </a:xfrm>
          <a:prstGeom prst="rect">
            <a:avLst/>
          </a:prstGeom>
          <a:effectLst>
            <a:outerShdw blurRad="50800" dist="38100" dir="5400000" algn="t" rotWithShape="0">
              <a:prstClr val="black">
                <a:alpha val="40000"/>
              </a:prstClr>
            </a:outerShdw>
          </a:effectLst>
        </p:spPr>
      </p:pic>
      <p:pic>
        <p:nvPicPr>
          <p:cNvPr id="52" name="Picture 14">
            <a:extLst>
              <a:ext uri="{FF2B5EF4-FFF2-40B4-BE49-F238E27FC236}">
                <a16:creationId xmlns:a16="http://schemas.microsoft.com/office/drawing/2014/main" id="{B957EE4A-68E4-41B4-B435-8791746D149D}"/>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952770" y="5104491"/>
            <a:ext cx="1731559" cy="1082417"/>
          </a:xfrm>
          <a:prstGeom prst="rect">
            <a:avLst/>
          </a:prstGeom>
          <a:effectLst>
            <a:outerShdw blurRad="50800" dist="38100" dir="5400000" algn="t" rotWithShape="0">
              <a:prstClr val="black">
                <a:alpha val="40000"/>
              </a:prstClr>
            </a:outerShdw>
          </a:effectLst>
        </p:spPr>
      </p:pic>
      <p:pic>
        <p:nvPicPr>
          <p:cNvPr id="53" name="Picture 17">
            <a:extLst>
              <a:ext uri="{FF2B5EF4-FFF2-40B4-BE49-F238E27FC236}">
                <a16:creationId xmlns:a16="http://schemas.microsoft.com/office/drawing/2014/main" id="{E9EA6B32-CA87-4E3A-BC0F-4836702089F8}"/>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562902" y="5145795"/>
            <a:ext cx="1655120" cy="1034633"/>
          </a:xfrm>
          <a:prstGeom prst="rect">
            <a:avLst/>
          </a:prstGeom>
          <a:effectLst>
            <a:outerShdw blurRad="50800" dist="38100" dir="5400000" algn="t" rotWithShape="0">
              <a:prstClr val="black">
                <a:alpha val="40000"/>
              </a:prstClr>
            </a:outerShdw>
          </a:effectLst>
        </p:spPr>
      </p:pic>
      <p:pic>
        <p:nvPicPr>
          <p:cNvPr id="54" name="Picture 18">
            <a:extLst>
              <a:ext uri="{FF2B5EF4-FFF2-40B4-BE49-F238E27FC236}">
                <a16:creationId xmlns:a16="http://schemas.microsoft.com/office/drawing/2014/main" id="{F99674BD-DEB9-4768-8001-1E92B573EA81}"/>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847214" y="5178435"/>
            <a:ext cx="1587666" cy="992468"/>
          </a:xfrm>
          <a:prstGeom prst="rect">
            <a:avLst/>
          </a:prstGeom>
          <a:effectLst>
            <a:outerShdw blurRad="50800" dist="38100" dir="5400000" algn="t" rotWithShape="0">
              <a:prstClr val="black">
                <a:alpha val="40000"/>
              </a:prstClr>
            </a:outerShdw>
          </a:effectLst>
        </p:spPr>
      </p:pic>
      <p:pic>
        <p:nvPicPr>
          <p:cNvPr id="55" name="Picture 19">
            <a:extLst>
              <a:ext uri="{FF2B5EF4-FFF2-40B4-BE49-F238E27FC236}">
                <a16:creationId xmlns:a16="http://schemas.microsoft.com/office/drawing/2014/main" id="{7CBEA80C-69DB-4FB8-AC80-C2608588BDDF}"/>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8331826" y="5123541"/>
            <a:ext cx="1736744" cy="1085657"/>
          </a:xfrm>
          <a:prstGeom prst="rect">
            <a:avLst/>
          </a:prstGeom>
        </p:spPr>
      </p:pic>
    </p:spTree>
    <p:extLst>
      <p:ext uri="{BB962C8B-B14F-4D97-AF65-F5344CB8AC3E}">
        <p14:creationId xmlns:p14="http://schemas.microsoft.com/office/powerpoint/2010/main" val="2923191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圓角 17">
            <a:extLst>
              <a:ext uri="{FF2B5EF4-FFF2-40B4-BE49-F238E27FC236}">
                <a16:creationId xmlns:a16="http://schemas.microsoft.com/office/drawing/2014/main" id="{6AFCFDEA-FA20-4EF9-90CC-082405322D0B}"/>
              </a:ext>
            </a:extLst>
          </p:cNvPr>
          <p:cNvSpPr/>
          <p:nvPr/>
        </p:nvSpPr>
        <p:spPr>
          <a:xfrm>
            <a:off x="0" y="4145406"/>
            <a:ext cx="12192000" cy="1908216"/>
          </a:xfrm>
          <a:prstGeom prst="roundRect">
            <a:avLst>
              <a:gd name="adj" fmla="val 0"/>
            </a:avLst>
          </a:prstGeom>
          <a:gradFill>
            <a:gsLst>
              <a:gs pos="0">
                <a:schemeClr val="bg1">
                  <a:alpha val="0"/>
                </a:schemeClr>
              </a:gs>
              <a:gs pos="100000">
                <a:schemeClr val="bg1"/>
              </a:gs>
            </a:gsLst>
            <a:lin ang="54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4602EE66-AB85-46AA-B825-3EDEB46DF973}"/>
              </a:ext>
            </a:extLst>
          </p:cNvPr>
          <p:cNvSpPr>
            <a:spLocks noGrp="1"/>
          </p:cNvSpPr>
          <p:nvPr>
            <p:ph type="title"/>
          </p:nvPr>
        </p:nvSpPr>
        <p:spPr>
          <a:xfrm>
            <a:off x="838200" y="-1"/>
            <a:ext cx="10515600" cy="1490541"/>
          </a:xfrm>
        </p:spPr>
        <p:txBody>
          <a:bodyPr>
            <a:normAutofit/>
          </a:bodyPr>
          <a:lstStyle/>
          <a:p>
            <a:r>
              <a:rPr lang="en-US" altLang="zh-TW" sz="4000" err="1">
                <a:latin typeface="Arial"/>
                <a:ea typeface="微軟正黑體"/>
                <a:cs typeface="Arial"/>
              </a:rPr>
              <a:t>Fibre</a:t>
            </a:r>
            <a:r>
              <a:rPr lang="en-US" altLang="zh-TW" sz="4000">
                <a:latin typeface="Arial"/>
                <a:ea typeface="微軟正黑體"/>
                <a:cs typeface="Arial"/>
              </a:rPr>
              <a:t> Channel </a:t>
            </a:r>
            <a:r>
              <a:rPr lang="zh-TW" altLang="en-US" sz="4000">
                <a:latin typeface="Arial"/>
                <a:ea typeface="微軟正黑體"/>
                <a:cs typeface="Arial"/>
              </a:rPr>
              <a:t>的建議機種</a:t>
            </a:r>
          </a:p>
        </p:txBody>
      </p:sp>
      <p:sp>
        <p:nvSpPr>
          <p:cNvPr id="22" name="內容版面配置區 2">
            <a:extLst>
              <a:ext uri="{FF2B5EF4-FFF2-40B4-BE49-F238E27FC236}">
                <a16:creationId xmlns:a16="http://schemas.microsoft.com/office/drawing/2014/main" id="{DCE56A41-4EE9-434C-9EE6-E73AF8ABA2D0}"/>
              </a:ext>
            </a:extLst>
          </p:cNvPr>
          <p:cNvSpPr txBox="1">
            <a:spLocks/>
          </p:cNvSpPr>
          <p:nvPr/>
        </p:nvSpPr>
        <p:spPr>
          <a:xfrm>
            <a:off x="493547" y="1570909"/>
            <a:ext cx="11330516" cy="1780091"/>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754" indent="-238754">
              <a:lnSpc>
                <a:spcPts val="3200"/>
              </a:lnSpc>
              <a:spcBef>
                <a:spcPts val="1200"/>
              </a:spcBef>
              <a:buClr>
                <a:srgbClr val="F70F78"/>
              </a:buClr>
            </a:pPr>
            <a:endParaRPr lang="zh-CN" altLang="en-US" sz="24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0" name="文字方塊 21">
            <a:extLst>
              <a:ext uri="{FF2B5EF4-FFF2-40B4-BE49-F238E27FC236}">
                <a16:creationId xmlns:a16="http://schemas.microsoft.com/office/drawing/2014/main" id="{C32C1F40-218C-4297-B7E7-810F72BB3EDA}"/>
              </a:ext>
            </a:extLst>
          </p:cNvPr>
          <p:cNvSpPr txBox="1"/>
          <p:nvPr/>
        </p:nvSpPr>
        <p:spPr>
          <a:xfrm>
            <a:off x="4521670" y="3098231"/>
            <a:ext cx="3345884" cy="95410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24 bay (24 x 3.5”)</a:t>
            </a:r>
          </a:p>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Intel® Xeon® E-2136 6-core 3.3 GHz</a:t>
            </a:r>
          </a:p>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Max 64GB RAM</a:t>
            </a:r>
            <a:endParaRPr kumimoji="1" lang="zh-TW" altLang="en-US" sz="1400">
              <a:solidFill>
                <a:schemeClr val="bg1"/>
              </a:solidFill>
              <a:latin typeface="微軟正黑體" panose="020B0604030504040204" pitchFamily="34" charset="-120"/>
              <a:ea typeface="微軟正黑體" panose="020B0604030504040204" pitchFamily="34" charset="-120"/>
            </a:endParaRPr>
          </a:p>
        </p:txBody>
      </p:sp>
      <p:sp>
        <p:nvSpPr>
          <p:cNvPr id="32" name="文字方塊 23">
            <a:extLst>
              <a:ext uri="{FF2B5EF4-FFF2-40B4-BE49-F238E27FC236}">
                <a16:creationId xmlns:a16="http://schemas.microsoft.com/office/drawing/2014/main" id="{87F01D03-56A7-48FA-B45C-376CBA1F4ABC}"/>
              </a:ext>
            </a:extLst>
          </p:cNvPr>
          <p:cNvSpPr txBox="1"/>
          <p:nvPr/>
        </p:nvSpPr>
        <p:spPr>
          <a:xfrm>
            <a:off x="8272297" y="3098230"/>
            <a:ext cx="3345884" cy="95410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16 bay (16 x 3.5”)</a:t>
            </a:r>
          </a:p>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Intel® Xeon® E5-2630 v4 10-core 2.2 GHz</a:t>
            </a:r>
          </a:p>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Max 256GB RAM</a:t>
            </a:r>
            <a:endParaRPr kumimoji="1" lang="zh-TW" altLang="en-US" sz="1400">
              <a:solidFill>
                <a:schemeClr val="bg1"/>
              </a:solidFill>
              <a:latin typeface="微軟正黑體" panose="020B0604030504040204" pitchFamily="34" charset="-120"/>
              <a:ea typeface="微軟正黑體" panose="020B0604030504040204" pitchFamily="34" charset="-120"/>
            </a:endParaRPr>
          </a:p>
        </p:txBody>
      </p:sp>
      <p:sp>
        <p:nvSpPr>
          <p:cNvPr id="34" name="文字方塊 25">
            <a:extLst>
              <a:ext uri="{FF2B5EF4-FFF2-40B4-BE49-F238E27FC236}">
                <a16:creationId xmlns:a16="http://schemas.microsoft.com/office/drawing/2014/main" id="{A5EF7D07-919D-4D36-A2DD-BDECAA88B1AC}"/>
              </a:ext>
            </a:extLst>
          </p:cNvPr>
          <p:cNvSpPr txBox="1"/>
          <p:nvPr/>
        </p:nvSpPr>
        <p:spPr>
          <a:xfrm>
            <a:off x="664784" y="3119955"/>
            <a:ext cx="3604027" cy="73866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12 bay (8 x 3.5” + 4. 2.5”)</a:t>
            </a:r>
          </a:p>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AMD Ryzen 7 8-core 3.0GHz</a:t>
            </a:r>
          </a:p>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Max 64GB RAM</a:t>
            </a:r>
            <a:endParaRPr kumimoji="1" lang="zh-TW" altLang="en-US" sz="1400">
              <a:solidFill>
                <a:schemeClr val="bg1"/>
              </a:solidFill>
              <a:latin typeface="微軟正黑體" panose="020B0604030504040204" pitchFamily="34" charset="-120"/>
              <a:ea typeface="微軟正黑體" panose="020B0604030504040204" pitchFamily="34" charset="-120"/>
            </a:endParaRPr>
          </a:p>
        </p:txBody>
      </p:sp>
      <p:pic>
        <p:nvPicPr>
          <p:cNvPr id="4" name="Picture 3">
            <a:extLst>
              <a:ext uri="{FF2B5EF4-FFF2-40B4-BE49-F238E27FC236}">
                <a16:creationId xmlns:a16="http://schemas.microsoft.com/office/drawing/2014/main" id="{5B224303-97F7-C340-8A82-238D4F05362B}"/>
              </a:ext>
            </a:extLst>
          </p:cNvPr>
          <p:cNvPicPr>
            <a:picLocks noChangeAspect="1"/>
          </p:cNvPicPr>
          <p:nvPr/>
        </p:nvPicPr>
        <p:blipFill>
          <a:blip r:embed="rId3"/>
          <a:stretch>
            <a:fillRect/>
          </a:stretch>
        </p:blipFill>
        <p:spPr>
          <a:xfrm>
            <a:off x="8051639" y="4626247"/>
            <a:ext cx="3787200" cy="2204941"/>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48AB930E-D517-4147-B043-62FFF12581D3}"/>
              </a:ext>
            </a:extLst>
          </p:cNvPr>
          <p:cNvPicPr>
            <a:picLocks noChangeAspect="1"/>
          </p:cNvPicPr>
          <p:nvPr/>
        </p:nvPicPr>
        <p:blipFill>
          <a:blip r:embed="rId4"/>
          <a:stretch>
            <a:fillRect/>
          </a:stretch>
        </p:blipFill>
        <p:spPr>
          <a:xfrm>
            <a:off x="4338402" y="4442915"/>
            <a:ext cx="3515193" cy="2046575"/>
          </a:xfrm>
          <a:prstGeom prst="rect">
            <a:avLst/>
          </a:prstGeom>
          <a:effectLst>
            <a:outerShdw blurRad="50800" dist="38100" dir="5400000" algn="t" rotWithShape="0">
              <a:prstClr val="black">
                <a:alpha val="40000"/>
              </a:prstClr>
            </a:outerShdw>
          </a:effectLst>
        </p:spPr>
      </p:pic>
      <p:sp>
        <p:nvSpPr>
          <p:cNvPr id="7" name="文字方塊 6">
            <a:extLst>
              <a:ext uri="{FF2B5EF4-FFF2-40B4-BE49-F238E27FC236}">
                <a16:creationId xmlns:a16="http://schemas.microsoft.com/office/drawing/2014/main" id="{16EA81F5-76CC-4A5C-ACDA-D17A46C4958F}"/>
              </a:ext>
            </a:extLst>
          </p:cNvPr>
          <p:cNvSpPr txBox="1"/>
          <p:nvPr/>
        </p:nvSpPr>
        <p:spPr>
          <a:xfrm>
            <a:off x="667584" y="1812758"/>
            <a:ext cx="3355579" cy="892552"/>
          </a:xfrm>
          <a:prstGeom prst="rect">
            <a:avLst/>
          </a:prstGeom>
          <a:noFill/>
        </p:spPr>
        <p:txBody>
          <a:bodyPr wrap="square" rtlCol="0" anchor="t">
            <a:spAutoFit/>
          </a:bodyPr>
          <a:lstStyle/>
          <a:p>
            <a:pPr algn="ctr"/>
            <a:r>
              <a:rPr lang="af-ZA" altLang="zh-TW" sz="2000" b="1">
                <a:solidFill>
                  <a:srgbClr val="FFFF00"/>
                </a:solidFill>
                <a:latin typeface="Arial"/>
                <a:ea typeface="微軟正黑體"/>
                <a:cs typeface="Arial"/>
              </a:rPr>
              <a:t>FC 16Gb</a:t>
            </a:r>
            <a:endParaRPr lang="af-ZA" altLang="zh-TW" sz="2000" b="1">
              <a:solidFill>
                <a:srgbClr val="FFFF00"/>
              </a:solidFill>
              <a:latin typeface="Arial" panose="020B0604020202020204" pitchFamily="34" charset="0"/>
              <a:ea typeface="微軟正黑體" panose="020B0604030504040204" pitchFamily="34" charset="-120"/>
              <a:cs typeface="Arial" panose="020B0604020202020204" pitchFamily="34" charset="0"/>
            </a:endParaRPr>
          </a:p>
          <a:p>
            <a:pPr algn="ctr"/>
            <a:r>
              <a:rPr lang="af-ZA" altLang="zh-TW" sz="3200" b="1">
                <a:solidFill>
                  <a:schemeClr val="bg1"/>
                </a:solidFill>
                <a:latin typeface="Arial"/>
                <a:ea typeface="微軟正黑體"/>
                <a:cs typeface="Arial"/>
              </a:rPr>
              <a:t>TS-1277</a:t>
            </a:r>
          </a:p>
        </p:txBody>
      </p:sp>
      <p:cxnSp>
        <p:nvCxnSpPr>
          <p:cNvPr id="10" name="直線接點 9">
            <a:extLst>
              <a:ext uri="{FF2B5EF4-FFF2-40B4-BE49-F238E27FC236}">
                <a16:creationId xmlns:a16="http://schemas.microsoft.com/office/drawing/2014/main" id="{F02AADD7-A73D-4F2E-85D0-172ECF563673}"/>
              </a:ext>
            </a:extLst>
          </p:cNvPr>
          <p:cNvCxnSpPr/>
          <p:nvPr/>
        </p:nvCxnSpPr>
        <p:spPr>
          <a:xfrm>
            <a:off x="771044" y="2855495"/>
            <a:ext cx="334588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136C4270-35B5-44AD-B58A-A0D31A88E3A2}"/>
              </a:ext>
            </a:extLst>
          </p:cNvPr>
          <p:cNvSpPr txBox="1"/>
          <p:nvPr/>
        </p:nvSpPr>
        <p:spPr>
          <a:xfrm>
            <a:off x="4418210" y="1812758"/>
            <a:ext cx="3355579" cy="892552"/>
          </a:xfrm>
          <a:prstGeom prst="rect">
            <a:avLst/>
          </a:prstGeom>
          <a:noFill/>
        </p:spPr>
        <p:txBody>
          <a:bodyPr wrap="square" rtlCol="0" anchor="t">
            <a:spAutoFit/>
          </a:bodyPr>
          <a:lstStyle/>
          <a:p>
            <a:pPr algn="ctr"/>
            <a:r>
              <a:rPr lang="af-ZA" altLang="zh-TW" sz="2000" b="1">
                <a:solidFill>
                  <a:srgbClr val="FFFF00"/>
                </a:solidFill>
                <a:latin typeface="Arial"/>
                <a:ea typeface="微軟正黑體"/>
                <a:cs typeface="Arial"/>
              </a:rPr>
              <a:t>FC 32Gb</a:t>
            </a:r>
            <a:endParaRPr lang="en-US"/>
          </a:p>
          <a:p>
            <a:pPr algn="ctr"/>
            <a:r>
              <a:rPr lang="af-ZA" altLang="zh-TW" sz="3200" b="1">
                <a:solidFill>
                  <a:schemeClr val="bg1"/>
                </a:solidFill>
                <a:latin typeface="Arial"/>
                <a:ea typeface="微軟正黑體"/>
                <a:cs typeface="Arial"/>
              </a:rPr>
              <a:t>TS-2483XU</a:t>
            </a:r>
          </a:p>
        </p:txBody>
      </p:sp>
      <p:cxnSp>
        <p:nvCxnSpPr>
          <p:cNvPr id="29" name="直線接點 28">
            <a:extLst>
              <a:ext uri="{FF2B5EF4-FFF2-40B4-BE49-F238E27FC236}">
                <a16:creationId xmlns:a16="http://schemas.microsoft.com/office/drawing/2014/main" id="{D0405EE8-61A2-4D73-9818-C2AB5F0FD4B5}"/>
              </a:ext>
            </a:extLst>
          </p:cNvPr>
          <p:cNvCxnSpPr/>
          <p:nvPr/>
        </p:nvCxnSpPr>
        <p:spPr>
          <a:xfrm>
            <a:off x="4521670" y="2855495"/>
            <a:ext cx="334588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1" name="文字方塊 30">
            <a:extLst>
              <a:ext uri="{FF2B5EF4-FFF2-40B4-BE49-F238E27FC236}">
                <a16:creationId xmlns:a16="http://schemas.microsoft.com/office/drawing/2014/main" id="{C7E1DC7C-4971-4880-96DF-8C525DA8CC0F}"/>
              </a:ext>
            </a:extLst>
          </p:cNvPr>
          <p:cNvSpPr txBox="1"/>
          <p:nvPr/>
        </p:nvSpPr>
        <p:spPr>
          <a:xfrm>
            <a:off x="8168837" y="1812758"/>
            <a:ext cx="3355579" cy="892552"/>
          </a:xfrm>
          <a:prstGeom prst="rect">
            <a:avLst/>
          </a:prstGeom>
          <a:noFill/>
        </p:spPr>
        <p:txBody>
          <a:bodyPr wrap="square" rtlCol="0" anchor="t">
            <a:spAutoFit/>
          </a:bodyPr>
          <a:lstStyle/>
          <a:p>
            <a:pPr algn="ctr"/>
            <a:r>
              <a:rPr lang="zh-TW" altLang="en-US" sz="2000" b="1">
                <a:solidFill>
                  <a:srgbClr val="FFFF00"/>
                </a:solidFill>
                <a:latin typeface="Arial"/>
                <a:ea typeface="微軟正黑體"/>
                <a:cs typeface="Arial"/>
              </a:rPr>
              <a:t>FC 32Gb</a:t>
            </a:r>
            <a:endParaRPr lang="en-US"/>
          </a:p>
          <a:p>
            <a:pPr algn="ctr"/>
            <a:r>
              <a:rPr lang="af-ZA" altLang="zh-TW" sz="3200" b="1">
                <a:solidFill>
                  <a:schemeClr val="bg1"/>
                </a:solidFill>
                <a:latin typeface="Arial"/>
                <a:ea typeface="微軟正黑體"/>
                <a:cs typeface="Arial"/>
              </a:rPr>
              <a:t>TDS-16489U R2</a:t>
            </a:r>
          </a:p>
        </p:txBody>
      </p:sp>
      <p:cxnSp>
        <p:nvCxnSpPr>
          <p:cNvPr id="33" name="直線接點 32">
            <a:extLst>
              <a:ext uri="{FF2B5EF4-FFF2-40B4-BE49-F238E27FC236}">
                <a16:creationId xmlns:a16="http://schemas.microsoft.com/office/drawing/2014/main" id="{870BC48F-3E8C-4538-8441-FC789AC23182}"/>
              </a:ext>
            </a:extLst>
          </p:cNvPr>
          <p:cNvCxnSpPr/>
          <p:nvPr/>
        </p:nvCxnSpPr>
        <p:spPr>
          <a:xfrm>
            <a:off x="8272297" y="2855495"/>
            <a:ext cx="334588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D532FCF-A959-E64D-8DFA-50B92A6E325C}"/>
              </a:ext>
            </a:extLst>
          </p:cNvPr>
          <p:cNvPicPr>
            <a:picLocks noChangeAspect="1"/>
          </p:cNvPicPr>
          <p:nvPr/>
        </p:nvPicPr>
        <p:blipFill>
          <a:blip r:embed="rId5"/>
          <a:stretch>
            <a:fillRect/>
          </a:stretch>
        </p:blipFill>
        <p:spPr>
          <a:xfrm>
            <a:off x="838200" y="4587216"/>
            <a:ext cx="2807604" cy="1753193"/>
          </a:xfrm>
          <a:prstGeom prst="rect">
            <a:avLst/>
          </a:prstGeom>
        </p:spPr>
      </p:pic>
    </p:spTree>
    <p:extLst>
      <p:ext uri="{BB962C8B-B14F-4D97-AF65-F5344CB8AC3E}">
        <p14:creationId xmlns:p14="http://schemas.microsoft.com/office/powerpoint/2010/main" val="3520356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62497D5B-A90D-4B6F-B648-CED124BC9D7F}"/>
              </a:ext>
            </a:extLst>
          </p:cNvPr>
          <p:cNvSpPr/>
          <p:nvPr/>
        </p:nvSpPr>
        <p:spPr>
          <a:xfrm>
            <a:off x="0" y="2009498"/>
            <a:ext cx="12180735" cy="4018326"/>
          </a:xfrm>
          <a:prstGeom prst="roundRect">
            <a:avLst>
              <a:gd name="adj" fmla="val 0"/>
            </a:avLst>
          </a:prstGeom>
          <a:gradFill>
            <a:gsLst>
              <a:gs pos="0">
                <a:srgbClr val="00B0F0">
                  <a:alpha val="0"/>
                </a:srgbClr>
              </a:gs>
              <a:gs pos="100000">
                <a:srgbClr val="00B0F0"/>
              </a:gs>
            </a:gsLst>
            <a:lin ang="54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 name="Title 1">
            <a:extLst>
              <a:ext uri="{FF2B5EF4-FFF2-40B4-BE49-F238E27FC236}">
                <a16:creationId xmlns:a16="http://schemas.microsoft.com/office/drawing/2014/main" id="{BB53FEAB-3F51-4881-862C-AF59F9892831}"/>
              </a:ext>
            </a:extLst>
          </p:cNvPr>
          <p:cNvSpPr>
            <a:spLocks noGrp="1"/>
          </p:cNvSpPr>
          <p:nvPr>
            <p:ph type="title"/>
          </p:nvPr>
        </p:nvSpPr>
        <p:spPr>
          <a:xfrm>
            <a:off x="744258" y="1878126"/>
            <a:ext cx="3345616" cy="2736468"/>
          </a:xfrm>
        </p:spPr>
        <p:txBody>
          <a:bodyPr>
            <a:normAutofit/>
          </a:bodyPr>
          <a:lstStyle/>
          <a:p>
            <a:pPr algn="ctr">
              <a:lnSpc>
                <a:spcPct val="120000"/>
              </a:lnSpc>
            </a:pPr>
            <a:r>
              <a:rPr lang="zh-TW" altLang="en-US" sz="4800">
                <a:gradFill>
                  <a:gsLst>
                    <a:gs pos="100000">
                      <a:srgbClr val="00FFFF"/>
                    </a:gs>
                    <a:gs pos="0">
                      <a:schemeClr val="bg1"/>
                    </a:gs>
                  </a:gsLst>
                  <a:lin ang="5400000" scaled="1"/>
                </a:gradFill>
                <a:effectLst>
                  <a:glow rad="228600">
                    <a:schemeClr val="accent1">
                      <a:satMod val="175000"/>
                      <a:alpha val="40000"/>
                    </a:schemeClr>
                  </a:glow>
                </a:effectLst>
                <a:latin typeface="Arial"/>
                <a:ea typeface="微軟正黑體"/>
                <a:cs typeface="Arial"/>
              </a:rPr>
              <a:t>價格親民</a:t>
            </a:r>
            <a:br>
              <a:rPr lang="en-US" altLang="zh-TW" sz="4800">
                <a:gradFill>
                  <a:gsLst>
                    <a:gs pos="100000">
                      <a:srgbClr val="00FFFF"/>
                    </a:gs>
                    <a:gs pos="0">
                      <a:schemeClr val="bg1"/>
                    </a:gs>
                  </a:gsLst>
                  <a:lin ang="5400000" scaled="1"/>
                </a:gradFill>
                <a:effectLst>
                  <a:glow rad="228600">
                    <a:schemeClr val="accent1">
                      <a:satMod val="175000"/>
                      <a:alpha val="40000"/>
                    </a:schemeClr>
                  </a:glow>
                </a:effectLst>
                <a:latin typeface="Arial"/>
                <a:ea typeface="微軟正黑體"/>
                <a:cs typeface="Arial"/>
              </a:rPr>
            </a:br>
            <a:r>
              <a:rPr lang="zh-TW" altLang="en-US" sz="4800">
                <a:gradFill>
                  <a:gsLst>
                    <a:gs pos="100000">
                      <a:srgbClr val="00FFFF"/>
                    </a:gs>
                    <a:gs pos="0">
                      <a:schemeClr val="bg1"/>
                    </a:gs>
                  </a:gsLst>
                  <a:lin ang="5400000" scaled="1"/>
                </a:gradFill>
                <a:effectLst>
                  <a:glow rad="228600">
                    <a:schemeClr val="accent1">
                      <a:satMod val="175000"/>
                      <a:alpha val="40000"/>
                    </a:schemeClr>
                  </a:glow>
                </a:effectLst>
                <a:latin typeface="Arial"/>
                <a:ea typeface="微軟正黑體"/>
                <a:cs typeface="Arial"/>
              </a:rPr>
              <a:t>操作簡單</a:t>
            </a:r>
            <a:br>
              <a:rPr lang="en-US" altLang="zh-TW" sz="4800">
                <a:gradFill>
                  <a:gsLst>
                    <a:gs pos="100000">
                      <a:srgbClr val="00FFFF"/>
                    </a:gs>
                    <a:gs pos="0">
                      <a:schemeClr val="bg1"/>
                    </a:gs>
                  </a:gsLst>
                  <a:lin ang="5400000" scaled="1"/>
                </a:gradFill>
                <a:effectLst>
                  <a:glow rad="228600">
                    <a:schemeClr val="accent1">
                      <a:satMod val="175000"/>
                      <a:alpha val="40000"/>
                    </a:schemeClr>
                  </a:glow>
                </a:effectLst>
                <a:latin typeface="Arial"/>
                <a:ea typeface="微軟正黑體"/>
                <a:cs typeface="Arial"/>
              </a:rPr>
            </a:br>
            <a:r>
              <a:rPr lang="zh-TW" altLang="en-US" sz="4800">
                <a:gradFill>
                  <a:gsLst>
                    <a:gs pos="100000">
                      <a:srgbClr val="00FFFF"/>
                    </a:gs>
                    <a:gs pos="0">
                      <a:schemeClr val="bg1"/>
                    </a:gs>
                  </a:gsLst>
                  <a:lin ang="5400000" scaled="1"/>
                </a:gradFill>
                <a:effectLst>
                  <a:glow rad="228600">
                    <a:schemeClr val="accent1">
                      <a:satMod val="175000"/>
                      <a:alpha val="40000"/>
                    </a:schemeClr>
                  </a:glow>
                </a:effectLst>
                <a:latin typeface="Arial"/>
                <a:ea typeface="微軟正黑體"/>
                <a:cs typeface="Arial"/>
              </a:rPr>
              <a:t>設定彈性</a:t>
            </a:r>
          </a:p>
        </p:txBody>
      </p:sp>
      <p:pic>
        <p:nvPicPr>
          <p:cNvPr id="6" name="Picture 4" descr="一張含有 室內 的圖片&#10;&#10;描述是以高可信度產生">
            <a:extLst>
              <a:ext uri="{FF2B5EF4-FFF2-40B4-BE49-F238E27FC236}">
                <a16:creationId xmlns:a16="http://schemas.microsoft.com/office/drawing/2014/main" id="{45862C6F-23A2-4B41-BC8F-C4F082E5F611}"/>
              </a:ext>
            </a:extLst>
          </p:cNvPr>
          <p:cNvPicPr>
            <a:picLocks noChangeAspect="1"/>
          </p:cNvPicPr>
          <p:nvPr/>
        </p:nvPicPr>
        <p:blipFill>
          <a:blip r:embed="rId2"/>
          <a:stretch>
            <a:fillRect/>
          </a:stretch>
        </p:blipFill>
        <p:spPr>
          <a:xfrm>
            <a:off x="466732" y="9696193"/>
            <a:ext cx="3177174" cy="1985505"/>
          </a:xfrm>
          <a:prstGeom prst="rect">
            <a:avLst/>
          </a:prstGeom>
        </p:spPr>
      </p:pic>
      <p:pic>
        <p:nvPicPr>
          <p:cNvPr id="8" name="Picture 9" descr="一張含有 美工圖案 的圖片&#10;&#10;描述是以非常高的可信度產生">
            <a:extLst>
              <a:ext uri="{FF2B5EF4-FFF2-40B4-BE49-F238E27FC236}">
                <a16:creationId xmlns:a16="http://schemas.microsoft.com/office/drawing/2014/main" id="{DD8AFC30-B86B-4E43-A899-42623C556C25}"/>
              </a:ext>
            </a:extLst>
          </p:cNvPr>
          <p:cNvPicPr>
            <a:picLocks noChangeAspect="1"/>
          </p:cNvPicPr>
          <p:nvPr/>
        </p:nvPicPr>
        <p:blipFill>
          <a:blip r:embed="rId3"/>
          <a:stretch>
            <a:fillRect/>
          </a:stretch>
        </p:blipFill>
        <p:spPr>
          <a:xfrm>
            <a:off x="4089874" y="8220066"/>
            <a:ext cx="1883018" cy="1873249"/>
          </a:xfrm>
          <a:prstGeom prst="rect">
            <a:avLst/>
          </a:prstGeom>
        </p:spPr>
      </p:pic>
      <p:pic>
        <p:nvPicPr>
          <p:cNvPr id="10" name="Picture 11">
            <a:extLst>
              <a:ext uri="{FF2B5EF4-FFF2-40B4-BE49-F238E27FC236}">
                <a16:creationId xmlns:a16="http://schemas.microsoft.com/office/drawing/2014/main" id="{E6CFCFA8-80AF-46D6-ACAA-2DAD786DF126}"/>
              </a:ext>
            </a:extLst>
          </p:cNvPr>
          <p:cNvPicPr>
            <a:picLocks noChangeAspect="1"/>
          </p:cNvPicPr>
          <p:nvPr/>
        </p:nvPicPr>
        <p:blipFill>
          <a:blip r:embed="rId4"/>
          <a:stretch>
            <a:fillRect/>
          </a:stretch>
        </p:blipFill>
        <p:spPr>
          <a:xfrm>
            <a:off x="970648" y="8188707"/>
            <a:ext cx="1857375" cy="1857375"/>
          </a:xfrm>
          <a:prstGeom prst="rect">
            <a:avLst/>
          </a:prstGeom>
        </p:spPr>
      </p:pic>
      <p:pic>
        <p:nvPicPr>
          <p:cNvPr id="12" name="Picture 13" descr="一張含有 電子用品 的圖片&#10;&#10;描述是以非常高的可信度產生">
            <a:extLst>
              <a:ext uri="{FF2B5EF4-FFF2-40B4-BE49-F238E27FC236}">
                <a16:creationId xmlns:a16="http://schemas.microsoft.com/office/drawing/2014/main" id="{B6DF151D-6F3B-4378-9675-5527B0677721}"/>
              </a:ext>
            </a:extLst>
          </p:cNvPr>
          <p:cNvPicPr>
            <a:picLocks noChangeAspect="1"/>
          </p:cNvPicPr>
          <p:nvPr/>
        </p:nvPicPr>
        <p:blipFill>
          <a:blip r:embed="rId5"/>
          <a:stretch>
            <a:fillRect/>
          </a:stretch>
        </p:blipFill>
        <p:spPr>
          <a:xfrm>
            <a:off x="3747353" y="9433611"/>
            <a:ext cx="2219325" cy="2200275"/>
          </a:xfrm>
          <a:prstGeom prst="rect">
            <a:avLst/>
          </a:prstGeom>
        </p:spPr>
      </p:pic>
      <p:pic>
        <p:nvPicPr>
          <p:cNvPr id="17" name="Picture 17" descr="一張含有 螢幕擷取畫面 的圖片&#10;&#10;描述是以非常高的可信度產生">
            <a:extLst>
              <a:ext uri="{FF2B5EF4-FFF2-40B4-BE49-F238E27FC236}">
                <a16:creationId xmlns:a16="http://schemas.microsoft.com/office/drawing/2014/main" id="{6759B565-C60F-45B9-82D4-4EAEB30700FF}"/>
              </a:ext>
            </a:extLst>
          </p:cNvPr>
          <p:cNvPicPr>
            <a:picLocks noChangeAspect="1"/>
          </p:cNvPicPr>
          <p:nvPr/>
        </p:nvPicPr>
        <p:blipFill>
          <a:blip r:embed="rId6"/>
          <a:stretch>
            <a:fillRect/>
          </a:stretch>
        </p:blipFill>
        <p:spPr>
          <a:xfrm>
            <a:off x="6540673" y="8147565"/>
            <a:ext cx="5394541" cy="2747948"/>
          </a:xfrm>
          <a:prstGeom prst="rect">
            <a:avLst/>
          </a:prstGeom>
        </p:spPr>
      </p:pic>
      <p:sp>
        <p:nvSpPr>
          <p:cNvPr id="19" name="TextBox 18">
            <a:extLst>
              <a:ext uri="{FF2B5EF4-FFF2-40B4-BE49-F238E27FC236}">
                <a16:creationId xmlns:a16="http://schemas.microsoft.com/office/drawing/2014/main" id="{AFE1DDEB-32C4-41C6-BEA1-7C341C6B9E94}"/>
              </a:ext>
            </a:extLst>
          </p:cNvPr>
          <p:cNvSpPr txBox="1"/>
          <p:nvPr/>
        </p:nvSpPr>
        <p:spPr>
          <a:xfrm>
            <a:off x="5930582" y="1092347"/>
            <a:ext cx="5752080"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6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QNAP NAS </a:t>
            </a:r>
            <a:endParaRPr lang="en-US" altLang="zh-TW" sz="6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endParaRPr>
          </a:p>
          <a:p>
            <a:pPr algn="ctr"/>
            <a:r>
              <a:rPr lang="zh-TW" altLang="en-US" sz="4000">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X</a:t>
            </a:r>
            <a:r>
              <a:rPr lang="zh-TW" altLang="en-US" sz="4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 </a:t>
            </a:r>
            <a:endParaRPr lang="en-US" altLang="zh-TW" sz="40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endParaRPr>
          </a:p>
          <a:p>
            <a:pPr algn="ctr"/>
            <a:r>
              <a:rPr lang="en-US" altLang="zh-TW" sz="4800" b="1">
                <a:solidFill>
                  <a:schemeClr val="bg1"/>
                </a:solidFill>
                <a:effectLst>
                  <a:outerShdw blurRad="38100" dist="38100" dir="2700000" algn="tl">
                    <a:srgbClr val="000000">
                      <a:alpha val="43137"/>
                    </a:srgbClr>
                  </a:outerShdw>
                </a:effectLst>
                <a:latin typeface="Arial"/>
                <a:ea typeface="Microsoft JhengHei"/>
                <a:cs typeface="Arial"/>
              </a:rPr>
              <a:t>ATTO </a:t>
            </a:r>
            <a:r>
              <a:rPr lang="en-US" altLang="zh-TW" sz="4800" b="1" err="1">
                <a:solidFill>
                  <a:schemeClr val="bg1"/>
                </a:solidFill>
                <a:effectLst>
                  <a:outerShdw blurRad="38100" dist="38100" dir="2700000" algn="tl">
                    <a:srgbClr val="000000">
                      <a:alpha val="43137"/>
                    </a:srgbClr>
                  </a:outerShdw>
                </a:effectLst>
                <a:latin typeface="Arial"/>
                <a:ea typeface="Microsoft JhengHei"/>
                <a:cs typeface="Arial"/>
              </a:rPr>
              <a:t>Celerity</a:t>
            </a:r>
            <a:r>
              <a:rPr lang="en-US" altLang="zh-TW" sz="4800" b="1" baseline="30000" err="1">
                <a:solidFill>
                  <a:schemeClr val="bg1"/>
                </a:solidFill>
                <a:effectLst>
                  <a:outerShdw blurRad="38100" dist="38100" dir="2700000" algn="tl">
                    <a:srgbClr val="000000">
                      <a:alpha val="43137"/>
                    </a:srgbClr>
                  </a:outerShdw>
                </a:effectLst>
                <a:latin typeface="Arial"/>
                <a:ea typeface="Microsoft JhengHei"/>
                <a:cs typeface="Arial"/>
              </a:rPr>
              <a:t>TM</a:t>
            </a:r>
            <a:r>
              <a:rPr lang="zh-TW" altLang="en-US" sz="4800" b="1">
                <a:solidFill>
                  <a:schemeClr val="bg1"/>
                </a:solidFill>
                <a:effectLst>
                  <a:outerShdw blurRad="38100" dist="38100" dir="2700000" algn="tl">
                    <a:srgbClr val="000000">
                      <a:alpha val="43137"/>
                    </a:srgbClr>
                  </a:outerShdw>
                </a:effectLst>
                <a:latin typeface="Arial"/>
                <a:ea typeface="Microsoft JhengHei"/>
                <a:cs typeface="Arial"/>
              </a:rPr>
              <a:t> </a:t>
            </a:r>
            <a:endParaRPr lang="en-US" altLang="zh-TW" sz="48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endParaRPr>
          </a:p>
          <a:p>
            <a:pPr algn="ctr"/>
            <a:r>
              <a:rPr lang="zh-TW" sz="4800" b="1">
                <a:solidFill>
                  <a:schemeClr val="bg1"/>
                </a:solidFill>
                <a:effectLst>
                  <a:outerShdw blurRad="38100" dist="38100" dir="2700000" algn="tl">
                    <a:srgbClr val="000000">
                      <a:alpha val="43137"/>
                    </a:srgbClr>
                  </a:outerShdw>
                </a:effectLst>
                <a:latin typeface="Arial"/>
                <a:ea typeface="Microsoft JhengHei"/>
                <a:cs typeface="Arial"/>
              </a:rPr>
              <a:t>F</a:t>
            </a:r>
            <a:r>
              <a:rPr lang="en-US" altLang="zh-TW" sz="4800" b="1">
                <a:solidFill>
                  <a:schemeClr val="bg1"/>
                </a:solidFill>
                <a:effectLst>
                  <a:outerShdw blurRad="38100" dist="38100" dir="2700000" algn="tl">
                    <a:srgbClr val="000000">
                      <a:alpha val="43137"/>
                    </a:srgbClr>
                  </a:outerShdw>
                </a:effectLst>
                <a:latin typeface="Arial"/>
                <a:ea typeface="新細明體"/>
                <a:cs typeface="Arial"/>
              </a:rPr>
              <a:t>C</a:t>
            </a:r>
            <a:r>
              <a:rPr lang="zh-TW" sz="4800" b="1">
                <a:solidFill>
                  <a:schemeClr val="bg1"/>
                </a:solidFill>
                <a:effectLst>
                  <a:outerShdw blurRad="38100" dist="38100" dir="2700000" algn="tl">
                    <a:srgbClr val="000000">
                      <a:alpha val="43137"/>
                    </a:srgbClr>
                  </a:outerShdw>
                </a:effectLst>
                <a:latin typeface="Arial"/>
                <a:ea typeface="Microsoft JhengHei"/>
                <a:cs typeface="Arial"/>
              </a:rPr>
              <a:t> </a:t>
            </a:r>
            <a:r>
              <a:rPr lang="zh-TW" altLang="en-US" sz="4800" b="1">
                <a:solidFill>
                  <a:schemeClr val="bg1"/>
                </a:solidFill>
                <a:effectLst>
                  <a:outerShdw blurRad="38100" dist="38100" dir="2700000" algn="tl">
                    <a:srgbClr val="000000">
                      <a:alpha val="43137"/>
                    </a:srgbClr>
                  </a:outerShdw>
                </a:effectLst>
                <a:latin typeface="Arial"/>
                <a:ea typeface="Microsoft JhengHei"/>
                <a:cs typeface="Arial"/>
              </a:rPr>
              <a:t>擴充卡</a:t>
            </a:r>
            <a:endParaRPr lang="en-US" altLang="zh-TW" sz="4800" b="1">
              <a:solidFill>
                <a:schemeClr val="bg1"/>
              </a:solidFill>
              <a:effectLst>
                <a:outerShdw blurRad="38100" dist="38100" dir="2700000" algn="tl">
                  <a:srgbClr val="000000">
                    <a:alpha val="43137"/>
                  </a:srgbClr>
                </a:outerShdw>
              </a:effectLst>
              <a:latin typeface="Arial"/>
              <a:ea typeface="新細明體"/>
              <a:cs typeface="Arial"/>
            </a:endParaRPr>
          </a:p>
        </p:txBody>
      </p:sp>
      <p:sp>
        <p:nvSpPr>
          <p:cNvPr id="13" name="TextBox 18">
            <a:extLst>
              <a:ext uri="{FF2B5EF4-FFF2-40B4-BE49-F238E27FC236}">
                <a16:creationId xmlns:a16="http://schemas.microsoft.com/office/drawing/2014/main" id="{754A42AF-E54F-4FA9-985B-94ECC9862C96}"/>
              </a:ext>
            </a:extLst>
          </p:cNvPr>
          <p:cNvSpPr txBox="1"/>
          <p:nvPr/>
        </p:nvSpPr>
        <p:spPr>
          <a:xfrm>
            <a:off x="7553998" y="4683470"/>
            <a:ext cx="319548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800" b="1">
                <a:solidFill>
                  <a:srgbClr val="FFFF00"/>
                </a:solidFill>
                <a:effectLst>
                  <a:outerShdw blurRad="38100" dist="38100" dir="2700000" algn="tl">
                    <a:srgbClr val="000000">
                      <a:alpha val="43137"/>
                    </a:srgbClr>
                  </a:outerShdw>
                </a:effectLst>
                <a:latin typeface="Microsoft JhengHei"/>
                <a:ea typeface="Microsoft JhengHei"/>
                <a:cs typeface="Calibri"/>
              </a:rPr>
              <a:t>光纖通道儲存</a:t>
            </a:r>
            <a:r>
              <a:rPr lang="zh-TW" altLang="en-US" sz="2800" b="1">
                <a:solidFill>
                  <a:srgbClr val="FFFF00"/>
                </a:solidFill>
                <a:effectLst>
                  <a:outerShdw blurRad="38100" dist="38100" dir="2700000" algn="tl">
                    <a:srgbClr val="000000">
                      <a:alpha val="43137"/>
                    </a:srgbClr>
                  </a:outerShdw>
                </a:effectLst>
                <a:latin typeface="Microsoft JhengHei"/>
                <a:ea typeface="Microsoft JhengHei"/>
                <a:cs typeface="Calibri"/>
              </a:rPr>
              <a:t>網路</a:t>
            </a:r>
            <a:endParaRPr lang="en-US" altLang="zh-TW" sz="2800" b="1">
              <a:solidFill>
                <a:srgbClr val="FFFF00"/>
              </a:solidFill>
              <a:effectLst>
                <a:outerShdw blurRad="38100" dist="38100" dir="2700000" algn="tl">
                  <a:srgbClr val="000000">
                    <a:alpha val="43137"/>
                  </a:srgbClr>
                </a:outerShdw>
              </a:effectLst>
              <a:latin typeface="Microsoft JhengHei"/>
              <a:ea typeface="Microsoft JhengHei"/>
              <a:cs typeface="Calibri"/>
            </a:endParaRPr>
          </a:p>
          <a:p>
            <a:pPr algn="ctr"/>
            <a:r>
              <a:rPr lang="zh-TW" altLang="en-US" sz="2800" b="1">
                <a:solidFill>
                  <a:srgbClr val="FFFF00"/>
                </a:solidFill>
                <a:effectLst>
                  <a:outerShdw blurRad="38100" dist="38100" dir="2700000" algn="tl">
                    <a:srgbClr val="000000">
                      <a:alpha val="43137"/>
                    </a:srgbClr>
                  </a:outerShdw>
                </a:effectLst>
                <a:latin typeface="Microsoft JhengHei"/>
                <a:ea typeface="Microsoft JhengHei"/>
                <a:cs typeface="Calibri"/>
              </a:rPr>
              <a:t>最佳</a:t>
            </a:r>
            <a:r>
              <a:rPr lang="zh-TW" sz="2800" b="1">
                <a:solidFill>
                  <a:srgbClr val="FFFF00"/>
                </a:solidFill>
                <a:effectLst>
                  <a:outerShdw blurRad="38100" dist="38100" dir="2700000" algn="tl">
                    <a:srgbClr val="000000">
                      <a:alpha val="43137"/>
                    </a:srgbClr>
                  </a:outerShdw>
                </a:effectLst>
                <a:latin typeface="Microsoft JhengHei"/>
                <a:ea typeface="Microsoft JhengHei"/>
                <a:cs typeface="Calibri"/>
              </a:rPr>
              <a:t>解決方</a:t>
            </a:r>
            <a:r>
              <a:rPr lang="zh-TW" altLang="en-US" sz="2800" b="1">
                <a:solidFill>
                  <a:srgbClr val="FFFF00"/>
                </a:solidFill>
                <a:effectLst>
                  <a:outerShdw blurRad="38100" dist="38100" dir="2700000" algn="tl">
                    <a:srgbClr val="000000">
                      <a:alpha val="43137"/>
                    </a:srgbClr>
                  </a:outerShdw>
                </a:effectLst>
                <a:latin typeface="Microsoft JhengHei"/>
                <a:ea typeface="Microsoft JhengHei"/>
                <a:cs typeface="Calibri"/>
              </a:rPr>
              <a:t>案</a:t>
            </a:r>
          </a:p>
        </p:txBody>
      </p:sp>
      <p:pic>
        <p:nvPicPr>
          <p:cNvPr id="25" name="圖片 24" descr="一張含有 美工圖案 的圖片&#10;&#10;自動產生的描述">
            <a:extLst>
              <a:ext uri="{FF2B5EF4-FFF2-40B4-BE49-F238E27FC236}">
                <a16:creationId xmlns:a16="http://schemas.microsoft.com/office/drawing/2014/main" id="{69A60D15-D26B-41E8-8191-6A4539E79656}"/>
              </a:ext>
            </a:extLst>
          </p:cNvPr>
          <p:cNvPicPr>
            <a:picLocks noChangeAspect="1"/>
          </p:cNvPicPr>
          <p:nvPr/>
        </p:nvPicPr>
        <p:blipFill rotWithShape="1">
          <a:blip r:embed="rId7"/>
          <a:srcRect r="6518"/>
          <a:stretch/>
        </p:blipFill>
        <p:spPr>
          <a:xfrm>
            <a:off x="5434208" y="6476696"/>
            <a:ext cx="1299101" cy="298332"/>
          </a:xfrm>
          <a:prstGeom prst="rect">
            <a:avLst/>
          </a:prstGeom>
        </p:spPr>
      </p:pic>
      <p:cxnSp>
        <p:nvCxnSpPr>
          <p:cNvPr id="26" name="直線接點 25">
            <a:extLst>
              <a:ext uri="{FF2B5EF4-FFF2-40B4-BE49-F238E27FC236}">
                <a16:creationId xmlns:a16="http://schemas.microsoft.com/office/drawing/2014/main" id="{F742B3D9-3353-4300-9157-942412C22651}"/>
              </a:ext>
            </a:extLst>
          </p:cNvPr>
          <p:cNvCxnSpPr>
            <a:cxnSpLocks/>
          </p:cNvCxnSpPr>
          <p:nvPr/>
        </p:nvCxnSpPr>
        <p:spPr>
          <a:xfrm>
            <a:off x="5930583" y="4467401"/>
            <a:ext cx="575208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29" name="Picture 16">
            <a:extLst>
              <a:ext uri="{FF2B5EF4-FFF2-40B4-BE49-F238E27FC236}">
                <a16:creationId xmlns:a16="http://schemas.microsoft.com/office/drawing/2014/main" id="{446A31A4-1C37-44EE-9CC8-D6FB6F0A8044}"/>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346417" y="4281191"/>
            <a:ext cx="4189488" cy="2618896"/>
          </a:xfrm>
          <a:prstGeom prst="rect">
            <a:avLst/>
          </a:prstGeom>
          <a:effectLst>
            <a:outerShdw blurRad="50800" dist="38100" dir="5400000" algn="t" rotWithShape="0">
              <a:prstClr val="black">
                <a:alpha val="40000"/>
              </a:prstClr>
            </a:outerShdw>
          </a:effectLst>
        </p:spPr>
      </p:pic>
      <p:pic>
        <p:nvPicPr>
          <p:cNvPr id="20" name="Picture 20">
            <a:extLst>
              <a:ext uri="{FF2B5EF4-FFF2-40B4-BE49-F238E27FC236}">
                <a16:creationId xmlns:a16="http://schemas.microsoft.com/office/drawing/2014/main" id="{AD806492-E790-4123-9679-25365E0692D0}"/>
              </a:ext>
            </a:extLst>
          </p:cNvPr>
          <p:cNvPicPr>
            <a:picLocks noChangeAspect="1"/>
          </p:cNvPicPr>
          <p:nvPr/>
        </p:nvPicPr>
        <p:blipFill>
          <a:blip r:embed="rId9"/>
          <a:stretch>
            <a:fillRect/>
          </a:stretch>
        </p:blipFill>
        <p:spPr>
          <a:xfrm>
            <a:off x="4089874" y="4947997"/>
            <a:ext cx="1318410" cy="1309348"/>
          </a:xfrm>
          <a:prstGeom prst="rect">
            <a:avLst/>
          </a:prstGeom>
          <a:effectLst>
            <a:reflection blurRad="6350" stA="52000" endA="300" endPos="35000" dir="5400000" sy="-100000" algn="bl" rotWithShape="0"/>
          </a:effectLst>
        </p:spPr>
      </p:pic>
      <p:pic>
        <p:nvPicPr>
          <p:cNvPr id="31" name="圖片 30" descr="一張含有 藍色, 坐 的圖片&#10;&#10;自動產生的描述">
            <a:extLst>
              <a:ext uri="{FF2B5EF4-FFF2-40B4-BE49-F238E27FC236}">
                <a16:creationId xmlns:a16="http://schemas.microsoft.com/office/drawing/2014/main" id="{4C8AD83D-D06B-48E4-9BC9-C57F4824AA89}"/>
              </a:ext>
            </a:extLst>
          </p:cNvPr>
          <p:cNvPicPr>
            <a:picLocks noChangeAspect="1"/>
          </p:cNvPicPr>
          <p:nvPr/>
        </p:nvPicPr>
        <p:blipFill>
          <a:blip r:embed="rId10"/>
          <a:stretch>
            <a:fillRect/>
          </a:stretch>
        </p:blipFill>
        <p:spPr>
          <a:xfrm>
            <a:off x="2828023" y="95513"/>
            <a:ext cx="537409" cy="595428"/>
          </a:xfrm>
          <a:prstGeom prst="rect">
            <a:avLst/>
          </a:prstGeom>
        </p:spPr>
      </p:pic>
    </p:spTree>
    <p:extLst>
      <p:ext uri="{BB962C8B-B14F-4D97-AF65-F5344CB8AC3E}">
        <p14:creationId xmlns:p14="http://schemas.microsoft.com/office/powerpoint/2010/main" val="89868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75E-6 4.07407E-6 C 0.04453 0.04004 0.07669 0.06967 0.11523 0.14513 C 0.15377 0.22013 0.18698 0.3074 0.19713 0.45324 C 0.2026 0.6206 0.19531 0.59791 0.18515 0.68726 " pathEditMode="relative" rAng="0" ptsTypes="AAAA">
                                      <p:cBhvr>
                                        <p:cTn id="6" dur="1500" fill="hold"/>
                                        <p:tgtEl>
                                          <p:spTgt spid="31"/>
                                        </p:tgtEl>
                                        <p:attrNameLst>
                                          <p:attrName>ppt_x</p:attrName>
                                          <p:attrName>ppt_y</p:attrName>
                                        </p:attrNameLst>
                                      </p:cBhvr>
                                      <p:rCtr x="9948" y="3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CEE779F-F367-4A77-9756-2B651CF03DE3}"/>
              </a:ext>
            </a:extLst>
          </p:cNvPr>
          <p:cNvSpPr txBox="1"/>
          <p:nvPr/>
        </p:nvSpPr>
        <p:spPr>
          <a:xfrm>
            <a:off x="4409440" y="6576907"/>
            <a:ext cx="7782560" cy="200055"/>
          </a:xfrm>
          <a:prstGeom prst="rect">
            <a:avLst/>
          </a:prstGeom>
          <a:noFill/>
        </p:spPr>
        <p:txBody>
          <a:bodyPr wrap="square" rtlCol="0">
            <a:spAutoFit/>
          </a:bodyPr>
          <a:lstStyle/>
          <a:p>
            <a:pPr fontAlgn="base"/>
            <a:r>
              <a:rPr lang="en-US" altLang="zh-TW" sz="7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©2019</a:t>
            </a:r>
            <a:r>
              <a:rPr lang="zh-TW" altLang="en-US" sz="7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著作權為威聯通科技股份有限公司所有。威聯通科技並保留所有權利。威聯通科技股份有限公司所使用或註冊之商標或標章。檔案中所提及之產品及公司名稱可能為其他公司所有之商標 。</a:t>
            </a:r>
            <a:endParaRPr lang="zh-TW" altLang="zh-TW" sz="7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92925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50AA-57C9-4936-A153-08BC3660ACF0}"/>
              </a:ext>
            </a:extLst>
          </p:cNvPr>
          <p:cNvSpPr>
            <a:spLocks noGrp="1"/>
          </p:cNvSpPr>
          <p:nvPr>
            <p:ph type="title"/>
          </p:nvPr>
        </p:nvSpPr>
        <p:spPr>
          <a:xfrm>
            <a:off x="838200" y="0"/>
            <a:ext cx="10515600" cy="1239253"/>
          </a:xfrm>
        </p:spPr>
        <p:txBody>
          <a:bodyPr>
            <a:normAutofit/>
          </a:bodyPr>
          <a:lstStyle/>
          <a:p>
            <a:r>
              <a:rPr lang="zh-TW" altLang="en-US" sz="4000">
                <a:latin typeface="Arial"/>
                <a:ea typeface="微軟正黑體"/>
                <a:cs typeface="Arial"/>
              </a:rPr>
              <a:t>企業為什麼要建置 </a:t>
            </a:r>
            <a:r>
              <a:rPr lang="en-US" altLang="zh-TW" sz="4000">
                <a:latin typeface="Arial"/>
                <a:ea typeface="微軟正黑體"/>
                <a:cs typeface="Arial"/>
              </a:rPr>
              <a:t>FC-SAN</a:t>
            </a:r>
            <a:endParaRPr lang="zh-TW" altLang="en-US" sz="4000"/>
          </a:p>
        </p:txBody>
      </p:sp>
      <p:sp>
        <p:nvSpPr>
          <p:cNvPr id="3" name="TextBox 2">
            <a:extLst>
              <a:ext uri="{FF2B5EF4-FFF2-40B4-BE49-F238E27FC236}">
                <a16:creationId xmlns:a16="http://schemas.microsoft.com/office/drawing/2014/main" id="{2A2F3460-DD86-498D-8FC6-A5DF08BD56B1}"/>
              </a:ext>
            </a:extLst>
          </p:cNvPr>
          <p:cNvSpPr txBox="1"/>
          <p:nvPr/>
        </p:nvSpPr>
        <p:spPr>
          <a:xfrm>
            <a:off x="838200" y="1607913"/>
            <a:ext cx="600318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a:buChar char="•"/>
            </a:pPr>
            <a:r>
              <a:rPr 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rPr>
              <a:t>連接性佳：</a:t>
            </a:r>
            <a:br>
              <a:rPr lang="zh-TW" sz="2000" b="1">
                <a:latin typeface="Arial" panose="020B0604020202020204" pitchFamily="34" charset="0"/>
                <a:ea typeface="微軟正黑體" panose="020B0604030504040204" pitchFamily="34" charset="-120"/>
                <a:cs typeface="Arial" panose="020B0604020202020204" pitchFamily="34" charset="0"/>
              </a:rPr>
            </a:br>
            <a:r>
              <a:rPr lang="zh-TW" sz="2000" b="1">
                <a:latin typeface="Arial" panose="020B0604020202020204" pitchFamily="34" charset="0"/>
                <a:ea typeface="微軟正黑體" panose="020B0604030504040204" pitchFamily="34" charset="-120"/>
                <a:cs typeface="Arial" panose="020B0604020202020204" pitchFamily="34" charset="0"/>
              </a:rPr>
              <a:t>在光纖</a:t>
            </a:r>
            <a:r>
              <a:rPr lang="zh-TW" altLang="en-US" sz="2000" b="1">
                <a:latin typeface="Arial" panose="020B0604020202020204" pitchFamily="34" charset="0"/>
                <a:ea typeface="微軟正黑體" panose="020B0604030504040204" pitchFamily="34" charset="-120"/>
                <a:cs typeface="Arial" panose="020B0604020202020204" pitchFamily="34" charset="0"/>
              </a:rPr>
              <a:t>通道儲存網路 </a:t>
            </a:r>
            <a:r>
              <a:rPr lang="en-US" altLang="en-US" sz="2000" b="1">
                <a:latin typeface="Arial" panose="020B0604020202020204" pitchFamily="34" charset="0"/>
                <a:ea typeface="微軟正黑體" panose="020B0604030504040204" pitchFamily="34" charset="-120"/>
                <a:cs typeface="Arial" panose="020B0604020202020204" pitchFamily="34" charset="0"/>
              </a:rPr>
              <a:t>(FC-</a:t>
            </a:r>
            <a:r>
              <a:rPr lang="zh-TW" sz="2000" b="1">
                <a:latin typeface="Arial" panose="020B0604020202020204" pitchFamily="34" charset="0"/>
                <a:ea typeface="微軟正黑體" panose="020B0604030504040204" pitchFamily="34" charset="-120"/>
                <a:cs typeface="Arial" panose="020B0604020202020204" pitchFamily="34" charset="0"/>
              </a:rPr>
              <a:t>SAN</a:t>
            </a:r>
            <a:r>
              <a:rPr lang="en-US" altLang="zh-TW" sz="2000" b="1">
                <a:latin typeface="Arial" panose="020B0604020202020204" pitchFamily="34" charset="0"/>
                <a:ea typeface="微軟正黑體" panose="020B0604030504040204" pitchFamily="34" charset="-120"/>
                <a:cs typeface="Arial" panose="020B0604020202020204" pitchFamily="34" charset="0"/>
              </a:rPr>
              <a:t>) </a:t>
            </a:r>
            <a:r>
              <a:rPr lang="zh-TW" sz="2000" b="1">
                <a:latin typeface="Arial" panose="020B0604020202020204" pitchFamily="34" charset="0"/>
                <a:ea typeface="微軟正黑體" panose="020B0604030504040204" pitchFamily="34" charset="-120"/>
                <a:cs typeface="Arial" panose="020B0604020202020204" pitchFamily="34" charset="0"/>
              </a:rPr>
              <a:t>架構下，任一伺服器可與任一儲存裝置直接相連，任一儲存裝置也可彼此直接相連</a:t>
            </a:r>
            <a:r>
              <a:rPr lang="zh-TW" altLang="zh-TW" sz="2000" b="1">
                <a:latin typeface="Arial" panose="020B0604020202020204" pitchFamily="34" charset="0"/>
                <a:ea typeface="微軟正黑體" panose="020B0604030504040204" pitchFamily="34" charset="-120"/>
                <a:cs typeface="Arial" panose="020B0604020202020204" pitchFamily="34" charset="0"/>
              </a:rPr>
              <a:t>。</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pic>
        <p:nvPicPr>
          <p:cNvPr id="5" name="Picture 6" descr="一張含有 個人, 文字 的圖片&#10;&#10;描述是以非常高的可信度產生">
            <a:extLst>
              <a:ext uri="{FF2B5EF4-FFF2-40B4-BE49-F238E27FC236}">
                <a16:creationId xmlns:a16="http://schemas.microsoft.com/office/drawing/2014/main" id="{1DE46353-00B0-466D-8DB0-D0E2352179A5}"/>
              </a:ext>
            </a:extLst>
          </p:cNvPr>
          <p:cNvPicPr>
            <a:picLocks noChangeAspect="1"/>
          </p:cNvPicPr>
          <p:nvPr/>
        </p:nvPicPr>
        <p:blipFill>
          <a:blip r:embed="rId3"/>
          <a:stretch>
            <a:fillRect/>
          </a:stretch>
        </p:blipFill>
        <p:spPr>
          <a:xfrm>
            <a:off x="7159257" y="1413291"/>
            <a:ext cx="4318034" cy="2893921"/>
          </a:xfrm>
          <a:prstGeom prst="roundRect">
            <a:avLst>
              <a:gd name="adj" fmla="val 4727"/>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圖片 9">
            <a:extLst>
              <a:ext uri="{FF2B5EF4-FFF2-40B4-BE49-F238E27FC236}">
                <a16:creationId xmlns:a16="http://schemas.microsoft.com/office/drawing/2014/main" id="{02D6D5D0-8BE8-4EEF-899B-1F19A95E3882}"/>
              </a:ext>
            </a:extLst>
          </p:cNvPr>
          <p:cNvPicPr>
            <a:picLocks noChangeAspect="1"/>
          </p:cNvPicPr>
          <p:nvPr/>
        </p:nvPicPr>
        <p:blipFill rotWithShape="1">
          <a:blip r:embed="rId4"/>
          <a:srcRect t="2924" b="19462"/>
          <a:stretch/>
        </p:blipFill>
        <p:spPr>
          <a:xfrm>
            <a:off x="7159256" y="4418477"/>
            <a:ext cx="4318034" cy="2154236"/>
          </a:xfrm>
          <a:prstGeom prst="roundRect">
            <a:avLst>
              <a:gd name="adj" fmla="val 5297"/>
            </a:avLst>
          </a:prstGeom>
          <a:solidFill>
            <a:srgbClr val="FFFFFF">
              <a:shade val="85000"/>
            </a:srgbClr>
          </a:solidFill>
          <a:ln>
            <a:noFill/>
          </a:ln>
          <a:effectLst>
            <a:outerShdw blurRad="50800" dist="38100" dir="2700000" algn="tl" rotWithShape="0">
              <a:prstClr val="black">
                <a:alpha val="40000"/>
              </a:prstClr>
            </a:outerShdw>
            <a:reflection blurRad="6350" stA="52000" endA="300" endPos="35000" dir="5400000" sy="-100000" algn="bl" rotWithShape="0"/>
          </a:effectLst>
        </p:spPr>
      </p:pic>
      <p:sp>
        <p:nvSpPr>
          <p:cNvPr id="11" name="TextBox 2">
            <a:extLst>
              <a:ext uri="{FF2B5EF4-FFF2-40B4-BE49-F238E27FC236}">
                <a16:creationId xmlns:a16="http://schemas.microsoft.com/office/drawing/2014/main" id="{9B293203-21FC-4F37-A3A6-348350C1E6D5}"/>
              </a:ext>
            </a:extLst>
          </p:cNvPr>
          <p:cNvSpPr txBox="1"/>
          <p:nvPr/>
        </p:nvSpPr>
        <p:spPr>
          <a:xfrm>
            <a:off x="838200" y="3212817"/>
            <a:ext cx="600318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a:buChar char="•"/>
            </a:pPr>
            <a:r>
              <a:rPr lang="zh-TW"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rPr>
              <a:t>擴充性佳</a:t>
            </a:r>
            <a:r>
              <a:rPr lang="zh-TW" alt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t>：</a:t>
            </a:r>
            <a:br>
              <a:rPr lang="zh-TW" sz="2000" b="1">
                <a:latin typeface="Arial" panose="020B0604020202020204" pitchFamily="34" charset="0"/>
                <a:ea typeface="微軟正黑體" panose="020B0604030504040204" pitchFamily="34" charset="-120"/>
                <a:cs typeface="Arial" panose="020B0604020202020204" pitchFamily="34" charset="0"/>
              </a:rPr>
            </a:br>
            <a:r>
              <a:rPr lang="zh-TW" altLang="zh-TW" sz="2000" b="1">
                <a:latin typeface="Arial" panose="020B0604020202020204" pitchFamily="34" charset="0"/>
                <a:ea typeface="微軟正黑體" panose="020B0604030504040204" pitchFamily="34" charset="-120"/>
                <a:cs typeface="Arial" panose="020B0604020202020204" pitchFamily="34" charset="0"/>
              </a:rPr>
              <a:t>企業可以在不增加伺服器與區域網路負擔的情況下進行擴充。</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sp>
        <p:nvSpPr>
          <p:cNvPr id="12" name="TextBox 2">
            <a:extLst>
              <a:ext uri="{FF2B5EF4-FFF2-40B4-BE49-F238E27FC236}">
                <a16:creationId xmlns:a16="http://schemas.microsoft.com/office/drawing/2014/main" id="{D6C5993A-4399-49C0-A5FC-B8BE090C59AB}"/>
              </a:ext>
            </a:extLst>
          </p:cNvPr>
          <p:cNvSpPr txBox="1"/>
          <p:nvPr/>
        </p:nvSpPr>
        <p:spPr>
          <a:xfrm>
            <a:off x="838200" y="4509946"/>
            <a:ext cx="600318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a:buChar char="•"/>
            </a:pPr>
            <a:r>
              <a:rPr lang="zh-TW" alt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t>資料分享能力佳：</a:t>
            </a:r>
            <a:br>
              <a:rPr lang="zh-TW" alt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br>
            <a:r>
              <a:rPr lang="zh-TW" altLang="zh-TW" sz="2000" b="1">
                <a:latin typeface="Arial" panose="020B0604020202020204" pitchFamily="34" charset="0"/>
                <a:ea typeface="微軟正黑體" panose="020B0604030504040204" pitchFamily="34" charset="-120"/>
                <a:cs typeface="Arial" panose="020B0604020202020204" pitchFamily="34" charset="0"/>
              </a:rPr>
              <a:t>因儲存裝置不再與特定的某一伺服器相連，</a:t>
            </a:r>
            <a:r>
              <a:rPr lang="zh-TW" altLang="en-US" sz="2000" b="1">
                <a:latin typeface="Arial" panose="020B0604020202020204" pitchFamily="34" charset="0"/>
                <a:ea typeface="微軟正黑體" panose="020B0604030504040204" pitchFamily="34" charset="-120"/>
                <a:cs typeface="Arial" panose="020B0604020202020204" pitchFamily="34" charset="0"/>
              </a:rPr>
              <a:t>所以多部</a:t>
            </a:r>
            <a:r>
              <a:rPr lang="zh-TW" altLang="zh-TW" sz="2000" b="1">
                <a:latin typeface="Arial" panose="020B0604020202020204" pitchFamily="34" charset="0"/>
                <a:ea typeface="微軟正黑體" panose="020B0604030504040204" pitchFamily="34" charset="-120"/>
                <a:cs typeface="Arial" panose="020B0604020202020204" pitchFamily="34" charset="0"/>
              </a:rPr>
              <a:t>伺服器</a:t>
            </a:r>
            <a:r>
              <a:rPr lang="zh-TW" altLang="en-US" sz="2000" b="1">
                <a:latin typeface="Arial" panose="020B0604020202020204" pitchFamily="34" charset="0"/>
                <a:ea typeface="微軟正黑體" panose="020B0604030504040204" pitchFamily="34" charset="-120"/>
                <a:cs typeface="Arial" panose="020B0604020202020204" pitchFamily="34" charset="0"/>
              </a:rPr>
              <a:t>可</a:t>
            </a:r>
            <a:r>
              <a:rPr lang="zh-TW" altLang="zh-TW" sz="2000" b="1">
                <a:latin typeface="Arial" panose="020B0604020202020204" pitchFamily="34" charset="0"/>
                <a:ea typeface="微軟正黑體" panose="020B0604030504040204" pitchFamily="34" charset="-120"/>
                <a:cs typeface="Arial" panose="020B0604020202020204" pitchFamily="34" charset="0"/>
              </a:rPr>
              <a:t>共享資源，且大量檔案傳輸時亦不影響主網路效能。</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912793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C37BC066-D5B9-4279-8A34-3229919FCD0B}"/>
              </a:ext>
            </a:extLst>
          </p:cNvPr>
          <p:cNvGrpSpPr/>
          <p:nvPr/>
        </p:nvGrpSpPr>
        <p:grpSpPr>
          <a:xfrm>
            <a:off x="6162483" y="2273675"/>
            <a:ext cx="4598276" cy="724345"/>
            <a:chOff x="1928191" y="1530626"/>
            <a:chExt cx="4167809" cy="724345"/>
          </a:xfrm>
        </p:grpSpPr>
        <p:sp>
          <p:nvSpPr>
            <p:cNvPr id="10" name="矩形: 圓角 9">
              <a:extLst>
                <a:ext uri="{FF2B5EF4-FFF2-40B4-BE49-F238E27FC236}">
                  <a16:creationId xmlns:a16="http://schemas.microsoft.com/office/drawing/2014/main" id="{2F49C26A-0D7C-4BCD-95B4-3E3C7C429055}"/>
                </a:ext>
              </a:extLst>
            </p:cNvPr>
            <p:cNvSpPr/>
            <p:nvPr/>
          </p:nvSpPr>
          <p:spPr>
            <a:xfrm>
              <a:off x="1928191" y="1530626"/>
              <a:ext cx="4167809" cy="724345"/>
            </a:xfrm>
            <a:prstGeom prst="roundRect">
              <a:avLst>
                <a:gd name="adj" fmla="val 24406"/>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圓角 14">
              <a:extLst>
                <a:ext uri="{FF2B5EF4-FFF2-40B4-BE49-F238E27FC236}">
                  <a16:creationId xmlns:a16="http://schemas.microsoft.com/office/drawing/2014/main" id="{0561FE65-F1E1-424F-9C74-3A1A1DAB3EC9}"/>
                </a:ext>
              </a:extLst>
            </p:cNvPr>
            <p:cNvSpPr/>
            <p:nvPr/>
          </p:nvSpPr>
          <p:spPr>
            <a:xfrm>
              <a:off x="1991139" y="1594624"/>
              <a:ext cx="4041913"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圓角 16">
              <a:extLst>
                <a:ext uri="{FF2B5EF4-FFF2-40B4-BE49-F238E27FC236}">
                  <a16:creationId xmlns:a16="http://schemas.microsoft.com/office/drawing/2014/main" id="{76E53937-86A8-40C8-99B9-CB2414D53CC0}"/>
                </a:ext>
              </a:extLst>
            </p:cNvPr>
            <p:cNvSpPr/>
            <p:nvPr/>
          </p:nvSpPr>
          <p:spPr>
            <a:xfrm>
              <a:off x="2014095" y="1622798"/>
              <a:ext cx="3996000" cy="540000"/>
            </a:xfrm>
            <a:prstGeom prst="roundRect">
              <a:avLst>
                <a:gd name="adj" fmla="val 254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a:solidFill>
                    <a:prstClr val="white"/>
                  </a:solidFill>
                  <a:effectLst>
                    <a:outerShdw blurRad="38100" dist="38100" dir="2700000" algn="tl">
                      <a:srgbClr val="000000">
                        <a:alpha val="43137"/>
                      </a:srgbClr>
                    </a:outerShdw>
                  </a:effectLst>
                  <a:latin typeface="Arial"/>
                  <a:ea typeface="新細明體"/>
                  <a:cs typeface="Arial"/>
                </a:rPr>
                <a:t>SCSI Layer</a:t>
              </a:r>
              <a:endParaRPr lang="zh-TW" altLang="en-US" sz="2000" b="1">
                <a:solidFill>
                  <a:prstClr val="white"/>
                </a:solidFill>
                <a:effectLst>
                  <a:outerShdw blurRad="38100" dist="38100" dir="2700000" algn="tl">
                    <a:srgbClr val="000000">
                      <a:alpha val="43137"/>
                    </a:srgbClr>
                  </a:outerShdw>
                </a:effectLst>
                <a:latin typeface="Arial"/>
                <a:ea typeface="新細明體"/>
                <a:cs typeface="Arial"/>
              </a:endParaRPr>
            </a:p>
          </p:txBody>
        </p:sp>
      </p:grpSp>
      <p:grpSp>
        <p:nvGrpSpPr>
          <p:cNvPr id="19" name="群組 18">
            <a:extLst>
              <a:ext uri="{FF2B5EF4-FFF2-40B4-BE49-F238E27FC236}">
                <a16:creationId xmlns:a16="http://schemas.microsoft.com/office/drawing/2014/main" id="{55AB16BB-7A6C-4E77-8922-56649049E850}"/>
              </a:ext>
            </a:extLst>
          </p:cNvPr>
          <p:cNvGrpSpPr/>
          <p:nvPr/>
        </p:nvGrpSpPr>
        <p:grpSpPr>
          <a:xfrm>
            <a:off x="6162483" y="1551343"/>
            <a:ext cx="4598276" cy="724345"/>
            <a:chOff x="1928191" y="1530626"/>
            <a:chExt cx="4167809" cy="724345"/>
          </a:xfrm>
        </p:grpSpPr>
        <p:sp>
          <p:nvSpPr>
            <p:cNvPr id="20" name="矩形: 圓角 19">
              <a:extLst>
                <a:ext uri="{FF2B5EF4-FFF2-40B4-BE49-F238E27FC236}">
                  <a16:creationId xmlns:a16="http://schemas.microsoft.com/office/drawing/2014/main" id="{1E2BEC0E-94BB-44CE-B149-D3997C77D295}"/>
                </a:ext>
              </a:extLst>
            </p:cNvPr>
            <p:cNvSpPr/>
            <p:nvPr/>
          </p:nvSpPr>
          <p:spPr>
            <a:xfrm>
              <a:off x="1928191" y="1530626"/>
              <a:ext cx="4167809" cy="724345"/>
            </a:xfrm>
            <a:prstGeom prst="roundRect">
              <a:avLst>
                <a:gd name="adj" fmla="val 2440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圓角 20">
              <a:extLst>
                <a:ext uri="{FF2B5EF4-FFF2-40B4-BE49-F238E27FC236}">
                  <a16:creationId xmlns:a16="http://schemas.microsoft.com/office/drawing/2014/main" id="{19B57A92-A60C-4AF8-95CF-2B8EC379AE3A}"/>
                </a:ext>
              </a:extLst>
            </p:cNvPr>
            <p:cNvSpPr/>
            <p:nvPr/>
          </p:nvSpPr>
          <p:spPr>
            <a:xfrm>
              <a:off x="1991139" y="1594624"/>
              <a:ext cx="4041913"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5BAF7369-D1B1-46D3-915C-37C1EFDB8F34}"/>
                </a:ext>
              </a:extLst>
            </p:cNvPr>
            <p:cNvSpPr/>
            <p:nvPr/>
          </p:nvSpPr>
          <p:spPr>
            <a:xfrm>
              <a:off x="2014095" y="1622798"/>
              <a:ext cx="3996000" cy="540000"/>
            </a:xfrm>
            <a:prstGeom prst="roundRect">
              <a:avLst>
                <a:gd name="adj" fmla="val 254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a:solidFill>
                    <a:prstClr val="white"/>
                  </a:solidFill>
                  <a:effectLst>
                    <a:outerShdw blurRad="38100" dist="38100" dir="2700000" algn="tl">
                      <a:srgbClr val="000000">
                        <a:alpha val="43137"/>
                      </a:srgbClr>
                    </a:outerShdw>
                  </a:effectLst>
                  <a:latin typeface="Arial"/>
                  <a:ea typeface="新細明體"/>
                  <a:cs typeface="Arial"/>
                </a:rPr>
                <a:t>Operating System/Application</a:t>
              </a:r>
              <a:endParaRPr lang="zh-TW" altLang="en-US" sz="2800" b="1">
                <a:solidFill>
                  <a:prstClr val="white"/>
                </a:solidFill>
                <a:effectLst>
                  <a:outerShdw blurRad="38100" dist="38100" dir="2700000" algn="tl">
                    <a:srgbClr val="000000">
                      <a:alpha val="43137"/>
                    </a:srgbClr>
                  </a:outerShdw>
                </a:effectLst>
              </a:endParaRPr>
            </a:p>
          </p:txBody>
        </p:sp>
      </p:grpSp>
      <p:sp>
        <p:nvSpPr>
          <p:cNvPr id="2" name="標題 1">
            <a:extLst>
              <a:ext uri="{FF2B5EF4-FFF2-40B4-BE49-F238E27FC236}">
                <a16:creationId xmlns:a16="http://schemas.microsoft.com/office/drawing/2014/main" id="{A2B03F29-40ED-45DA-9039-949F837D48CB}"/>
              </a:ext>
            </a:extLst>
          </p:cNvPr>
          <p:cNvSpPr>
            <a:spLocks noGrp="1"/>
          </p:cNvSpPr>
          <p:nvPr>
            <p:ph type="title"/>
          </p:nvPr>
        </p:nvSpPr>
        <p:spPr>
          <a:xfrm>
            <a:off x="838200" y="0"/>
            <a:ext cx="10515600" cy="1239254"/>
          </a:xfrm>
        </p:spPr>
        <p:txBody>
          <a:bodyPr>
            <a:norm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en-US" altLang="zh-TW" sz="4000">
                <a:solidFill>
                  <a:schemeClr val="bg1"/>
                </a:solidFill>
                <a:latin typeface="Arial"/>
                <a:ea typeface="微軟正黑體"/>
                <a:cs typeface="Arial"/>
              </a:rPr>
              <a:t>iSCSI 與 FC </a:t>
            </a:r>
            <a:r>
              <a:rPr lang="en-US" altLang="zh-TW" sz="4000" err="1">
                <a:solidFill>
                  <a:schemeClr val="bg1"/>
                </a:solidFill>
                <a:latin typeface="Arial"/>
                <a:ea typeface="微軟正黑體"/>
                <a:cs typeface="Arial"/>
              </a:rPr>
              <a:t>架構比較</a:t>
            </a:r>
            <a:endParaRPr lang="en-US" altLang="zh-TW" sz="4000">
              <a:solidFill>
                <a:schemeClr val="bg1"/>
              </a:solidFill>
              <a:latin typeface="Arial"/>
              <a:ea typeface="微軟正黑體"/>
              <a:cs typeface="Arial"/>
            </a:endParaRPr>
          </a:p>
        </p:txBody>
      </p:sp>
      <p:sp>
        <p:nvSpPr>
          <p:cNvPr id="5" name="文字方塊 4">
            <a:extLst>
              <a:ext uri="{FF2B5EF4-FFF2-40B4-BE49-F238E27FC236}">
                <a16:creationId xmlns:a16="http://schemas.microsoft.com/office/drawing/2014/main" id="{AFD7FAB9-F81E-43B9-8859-925876AC24A5}"/>
              </a:ext>
            </a:extLst>
          </p:cNvPr>
          <p:cNvSpPr txBox="1"/>
          <p:nvPr/>
        </p:nvSpPr>
        <p:spPr>
          <a:xfrm>
            <a:off x="485683" y="1913466"/>
            <a:ext cx="5015289" cy="2677656"/>
          </a:xfrm>
          <a:prstGeom prst="rect">
            <a:avLst/>
          </a:prstGeom>
          <a:noFill/>
        </p:spPr>
        <p:txBody>
          <a:bodyPr wrap="square" rtlCol="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40665" indent="-240665" fontAlgn="base">
              <a:buFont typeface="Arial" panose="020B0604020202020204" pitchFamily="34" charset="0"/>
              <a:buChar char="•"/>
            </a:pPr>
            <a:r>
              <a:rPr lang="zh-TW" altLang="en-US" b="1">
                <a:latin typeface="Arial"/>
                <a:ea typeface="微軟正黑體"/>
                <a:cs typeface="Arial"/>
              </a:rPr>
              <a:t>光纖通道不需透過乙太網路，且在系統中的物理層比 </a:t>
            </a:r>
            <a:r>
              <a:rPr lang="en-US" altLang="zh-TW" b="1">
                <a:latin typeface="Arial"/>
                <a:ea typeface="微軟正黑體"/>
                <a:cs typeface="Arial"/>
              </a:rPr>
              <a:t>iSCSI </a:t>
            </a:r>
            <a:r>
              <a:rPr lang="en-US" altLang="zh-TW" b="1" err="1">
                <a:latin typeface="Arial"/>
                <a:ea typeface="微軟正黑體"/>
                <a:cs typeface="Arial"/>
              </a:rPr>
              <a:t>較少</a:t>
            </a:r>
            <a:r>
              <a:rPr lang="zh-TW" altLang="en-US" b="1">
                <a:latin typeface="Arial"/>
                <a:ea typeface="微軟正黑體"/>
                <a:cs typeface="Arial"/>
              </a:rPr>
              <a:t> ，在擴建區塊層級的儲存網路時，用光纖通道可免去網路負擔。</a:t>
            </a:r>
            <a:endParaRPr lang="en-US" altLang="zh-TW" b="1">
              <a:latin typeface="Arial"/>
              <a:ea typeface="微軟正黑體"/>
              <a:cs typeface="Arial"/>
            </a:endParaRPr>
          </a:p>
          <a:p>
            <a:pPr fontAlgn="base"/>
            <a:r>
              <a:rPr lang="zh-TW" altLang="en-US" b="1">
                <a:latin typeface="Arial"/>
                <a:ea typeface="微軟正黑體"/>
                <a:cs typeface="Arial"/>
              </a:rPr>
              <a:t>  </a:t>
            </a:r>
          </a:p>
          <a:p>
            <a:pPr marL="240665" indent="-240665">
              <a:buFont typeface="Arial" panose="020B0604020202020204" pitchFamily="34" charset="0"/>
              <a:buChar char="•"/>
            </a:pPr>
            <a:r>
              <a:rPr lang="en-US" altLang="zh-TW" b="1">
                <a:latin typeface="Arial"/>
                <a:ea typeface="微軟正黑體"/>
                <a:cs typeface="Arial"/>
              </a:rPr>
              <a:t>iSCSI </a:t>
            </a:r>
            <a:r>
              <a:rPr lang="en-US" altLang="zh-TW" b="1" err="1">
                <a:latin typeface="Arial"/>
                <a:ea typeface="微軟正黑體"/>
                <a:cs typeface="Arial"/>
              </a:rPr>
              <a:t>需透過乙太網路</a:t>
            </a:r>
            <a:r>
              <a:rPr lang="zh-TW" altLang="en-US" b="1">
                <a:latin typeface="Arial"/>
                <a:ea typeface="微軟正黑體"/>
                <a:cs typeface="Arial"/>
              </a:rPr>
              <a:t> ，</a:t>
            </a:r>
            <a:r>
              <a:rPr lang="zh-TW" altLang="zh-TW" b="1">
                <a:latin typeface="Arial"/>
                <a:ea typeface="微軟正黑體"/>
                <a:cs typeface="Arial"/>
              </a:rPr>
              <a:t>擴建</a:t>
            </a:r>
            <a:r>
              <a:rPr lang="zh-TW" altLang="en-US" b="1">
                <a:latin typeface="Arial"/>
                <a:ea typeface="微軟正黑體"/>
                <a:cs typeface="Arial"/>
              </a:rPr>
              <a:t>區塊層級的儲存網路。</a:t>
            </a:r>
            <a:endParaRPr lang="en-US" altLang="zh-TW" b="1">
              <a:latin typeface="Arial"/>
              <a:ea typeface="微軟正黑體"/>
              <a:cs typeface="Arial"/>
            </a:endParaRPr>
          </a:p>
        </p:txBody>
      </p:sp>
      <p:sp>
        <p:nvSpPr>
          <p:cNvPr id="6" name="文字方塊 5">
            <a:extLst>
              <a:ext uri="{FF2B5EF4-FFF2-40B4-BE49-F238E27FC236}">
                <a16:creationId xmlns:a16="http://schemas.microsoft.com/office/drawing/2014/main" id="{BCFF8ED4-76C8-4409-9F90-646DA8BE2734}"/>
              </a:ext>
            </a:extLst>
          </p:cNvPr>
          <p:cNvSpPr txBox="1"/>
          <p:nvPr/>
        </p:nvSpPr>
        <p:spPr>
          <a:xfrm>
            <a:off x="6162483" y="5690727"/>
            <a:ext cx="2060727" cy="400110"/>
          </a:xfrm>
          <a:prstGeom prst="rect">
            <a:avLst/>
          </a:prstGeom>
          <a:noFill/>
        </p:spPr>
        <p:txBody>
          <a:bodyPr wrap="square" rtlCol="0">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altLang="zh-TW" sz="2000" b="1">
                <a:latin typeface="Arial" panose="020B0604020202020204" pitchFamily="34" charset="0"/>
                <a:cs typeface="Arial" panose="020B0604020202020204" pitchFamily="34" charset="0"/>
              </a:rPr>
              <a:t>iSCSI</a:t>
            </a:r>
            <a:endParaRPr lang="zh-TW" altLang="en-US" sz="2000" b="1">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204CE852-950B-486A-ACC6-D16D54B48BBC}"/>
              </a:ext>
            </a:extLst>
          </p:cNvPr>
          <p:cNvSpPr txBox="1"/>
          <p:nvPr/>
        </p:nvSpPr>
        <p:spPr>
          <a:xfrm>
            <a:off x="8700030" y="5690727"/>
            <a:ext cx="2060728" cy="400110"/>
          </a:xfrm>
          <a:prstGeom prst="rect">
            <a:avLst/>
          </a:prstGeom>
          <a:noFill/>
        </p:spPr>
        <p:txBody>
          <a:bodyPr wrap="square" rtlCol="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altLang="zh-TW" sz="2000" b="1" err="1">
                <a:latin typeface="微軟正黑體" panose="020B0604030504040204" pitchFamily="34" charset="-120"/>
                <a:ea typeface="微軟正黑體" panose="020B0604030504040204" pitchFamily="34" charset="-120"/>
                <a:cs typeface="Arial" panose="020B0604020202020204" pitchFamily="34" charset="0"/>
              </a:rPr>
              <a:t>光纖通道</a:t>
            </a:r>
            <a:endParaRPr lang="en-US" altLang="zh-TW" sz="2000" b="1">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8" name="群組 27">
            <a:extLst>
              <a:ext uri="{FF2B5EF4-FFF2-40B4-BE49-F238E27FC236}">
                <a16:creationId xmlns:a16="http://schemas.microsoft.com/office/drawing/2014/main" id="{A175BD5E-0962-4B3E-B076-B4923082ECE8}"/>
              </a:ext>
            </a:extLst>
          </p:cNvPr>
          <p:cNvGrpSpPr/>
          <p:nvPr/>
        </p:nvGrpSpPr>
        <p:grpSpPr>
          <a:xfrm>
            <a:off x="6157260" y="2991511"/>
            <a:ext cx="2304360" cy="688416"/>
            <a:chOff x="3016388" y="1561373"/>
            <a:chExt cx="2330863" cy="688416"/>
          </a:xfrm>
        </p:grpSpPr>
        <p:sp>
          <p:nvSpPr>
            <p:cNvPr id="25" name="矩形: 圓角 24">
              <a:extLst>
                <a:ext uri="{FF2B5EF4-FFF2-40B4-BE49-F238E27FC236}">
                  <a16:creationId xmlns:a16="http://schemas.microsoft.com/office/drawing/2014/main" id="{90637028-851A-4C75-A4C4-163E8B4BEEA6}"/>
                </a:ext>
              </a:extLst>
            </p:cNvPr>
            <p:cNvSpPr/>
            <p:nvPr/>
          </p:nvSpPr>
          <p:spPr>
            <a:xfrm>
              <a:off x="3016388" y="1561373"/>
              <a:ext cx="2330863" cy="688416"/>
            </a:xfrm>
            <a:prstGeom prst="roundRect">
              <a:avLst>
                <a:gd name="adj" fmla="val 24406"/>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7E535816-210F-437B-A21F-1FF858D1F319}"/>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圓角 26">
              <a:extLst>
                <a:ext uri="{FF2B5EF4-FFF2-40B4-BE49-F238E27FC236}">
                  <a16:creationId xmlns:a16="http://schemas.microsoft.com/office/drawing/2014/main" id="{2955D300-4F09-4EC0-9B19-EBB74A7B182B}"/>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a:ea typeface="新細明體"/>
                  <a:cs typeface="Arial"/>
                </a:rPr>
                <a:t>SCSI Layer</a:t>
              </a:r>
              <a:endParaRPr lang="zh-TW" altLang="en-US" sz="2000" b="1">
                <a:solidFill>
                  <a:schemeClr val="bg1"/>
                </a:solidFill>
                <a:effectLst>
                  <a:outerShdw blurRad="38100" dist="38100" dir="2700000" algn="tl">
                    <a:srgbClr val="000000">
                      <a:alpha val="43137"/>
                    </a:srgbClr>
                  </a:outerShdw>
                </a:effectLst>
                <a:latin typeface="Arial"/>
                <a:ea typeface="新細明體"/>
                <a:cs typeface="Arial"/>
              </a:endParaRPr>
            </a:p>
          </p:txBody>
        </p:sp>
      </p:grpSp>
      <p:grpSp>
        <p:nvGrpSpPr>
          <p:cNvPr id="29" name="群組 28">
            <a:extLst>
              <a:ext uri="{FF2B5EF4-FFF2-40B4-BE49-F238E27FC236}">
                <a16:creationId xmlns:a16="http://schemas.microsoft.com/office/drawing/2014/main" id="{EE363B37-701B-40FB-A403-C7672F064DF1}"/>
              </a:ext>
            </a:extLst>
          </p:cNvPr>
          <p:cNvGrpSpPr/>
          <p:nvPr/>
        </p:nvGrpSpPr>
        <p:grpSpPr>
          <a:xfrm>
            <a:off x="6157260" y="3671992"/>
            <a:ext cx="2304360" cy="688416"/>
            <a:chOff x="3016388" y="1561373"/>
            <a:chExt cx="2330863" cy="688416"/>
          </a:xfrm>
        </p:grpSpPr>
        <p:sp>
          <p:nvSpPr>
            <p:cNvPr id="30" name="矩形: 圓角 29">
              <a:extLst>
                <a:ext uri="{FF2B5EF4-FFF2-40B4-BE49-F238E27FC236}">
                  <a16:creationId xmlns:a16="http://schemas.microsoft.com/office/drawing/2014/main" id="{451D665A-D1A5-48E1-BB64-04586C4B8278}"/>
                </a:ext>
              </a:extLst>
            </p:cNvPr>
            <p:cNvSpPr/>
            <p:nvPr/>
          </p:nvSpPr>
          <p:spPr>
            <a:xfrm>
              <a:off x="3016388" y="1561373"/>
              <a:ext cx="2330863" cy="688416"/>
            </a:xfrm>
            <a:prstGeom prst="roundRect">
              <a:avLst>
                <a:gd name="adj" fmla="val 244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0">
              <a:extLst>
                <a:ext uri="{FF2B5EF4-FFF2-40B4-BE49-F238E27FC236}">
                  <a16:creationId xmlns:a16="http://schemas.microsoft.com/office/drawing/2014/main" id="{E178E1A7-C86F-4CD1-9449-B408C81ECC65}"/>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id="{0DD585E1-0E9F-452F-ABB9-5B2B3B2C96D7}"/>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a:ea typeface="新細明體"/>
                  <a:cs typeface="Arial"/>
                </a:rPr>
                <a:t>TCP</a:t>
              </a:r>
              <a:endParaRPr lang="zh-TW" altLang="en-US" sz="2000" b="1">
                <a:solidFill>
                  <a:schemeClr val="bg1"/>
                </a:solidFill>
                <a:effectLst>
                  <a:outerShdw blurRad="38100" dist="38100" dir="2700000" algn="tl">
                    <a:srgbClr val="000000">
                      <a:alpha val="43137"/>
                    </a:srgbClr>
                  </a:outerShdw>
                </a:effectLst>
                <a:latin typeface="Arial"/>
                <a:ea typeface="新細明體"/>
                <a:cs typeface="Arial"/>
              </a:endParaRPr>
            </a:p>
          </p:txBody>
        </p:sp>
      </p:grpSp>
      <p:grpSp>
        <p:nvGrpSpPr>
          <p:cNvPr id="33" name="群組 32">
            <a:extLst>
              <a:ext uri="{FF2B5EF4-FFF2-40B4-BE49-F238E27FC236}">
                <a16:creationId xmlns:a16="http://schemas.microsoft.com/office/drawing/2014/main" id="{9E631D1E-BDEB-4A31-A022-2709D162C306}"/>
              </a:ext>
            </a:extLst>
          </p:cNvPr>
          <p:cNvGrpSpPr/>
          <p:nvPr/>
        </p:nvGrpSpPr>
        <p:grpSpPr>
          <a:xfrm>
            <a:off x="6157260" y="4344227"/>
            <a:ext cx="2304360" cy="688416"/>
            <a:chOff x="3016388" y="1561373"/>
            <a:chExt cx="2330863" cy="688416"/>
          </a:xfrm>
        </p:grpSpPr>
        <p:sp>
          <p:nvSpPr>
            <p:cNvPr id="34" name="矩形: 圓角 33">
              <a:extLst>
                <a:ext uri="{FF2B5EF4-FFF2-40B4-BE49-F238E27FC236}">
                  <a16:creationId xmlns:a16="http://schemas.microsoft.com/office/drawing/2014/main" id="{206DC6A2-611C-4381-983F-F666DEE37A14}"/>
                </a:ext>
              </a:extLst>
            </p:cNvPr>
            <p:cNvSpPr/>
            <p:nvPr/>
          </p:nvSpPr>
          <p:spPr>
            <a:xfrm>
              <a:off x="3016388" y="1561373"/>
              <a:ext cx="2330863" cy="688416"/>
            </a:xfrm>
            <a:prstGeom prst="roundRect">
              <a:avLst>
                <a:gd name="adj" fmla="val 24406"/>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圓角 34">
              <a:extLst>
                <a:ext uri="{FF2B5EF4-FFF2-40B4-BE49-F238E27FC236}">
                  <a16:creationId xmlns:a16="http://schemas.microsoft.com/office/drawing/2014/main" id="{BD6644DC-6EBC-40D7-A083-7F1E7536CB7A}"/>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a:extLst>
                <a:ext uri="{FF2B5EF4-FFF2-40B4-BE49-F238E27FC236}">
                  <a16:creationId xmlns:a16="http://schemas.microsoft.com/office/drawing/2014/main" id="{9B916271-BE99-4A0C-8B5D-DC8779A15847}"/>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a:ea typeface="新細明體"/>
                  <a:cs typeface="Arial"/>
                </a:rPr>
                <a:t>IP</a:t>
              </a:r>
              <a:endParaRPr lang="zh-TW" altLang="en-US" sz="2000" b="1">
                <a:solidFill>
                  <a:schemeClr val="bg1"/>
                </a:solidFill>
                <a:effectLst>
                  <a:outerShdw blurRad="38100" dist="38100" dir="2700000" algn="tl">
                    <a:srgbClr val="000000">
                      <a:alpha val="43137"/>
                    </a:srgbClr>
                  </a:outerShdw>
                </a:effectLst>
                <a:latin typeface="Arial"/>
                <a:ea typeface="新細明體"/>
                <a:cs typeface="Arial"/>
              </a:endParaRPr>
            </a:p>
          </p:txBody>
        </p:sp>
      </p:grpSp>
      <p:grpSp>
        <p:nvGrpSpPr>
          <p:cNvPr id="37" name="群組 36">
            <a:extLst>
              <a:ext uri="{FF2B5EF4-FFF2-40B4-BE49-F238E27FC236}">
                <a16:creationId xmlns:a16="http://schemas.microsoft.com/office/drawing/2014/main" id="{D0E8437F-9F88-4BF6-B6CD-E025E0DEC0FA}"/>
              </a:ext>
            </a:extLst>
          </p:cNvPr>
          <p:cNvGrpSpPr/>
          <p:nvPr/>
        </p:nvGrpSpPr>
        <p:grpSpPr>
          <a:xfrm>
            <a:off x="6157260" y="5024708"/>
            <a:ext cx="2304360" cy="688416"/>
            <a:chOff x="3016388" y="1561373"/>
            <a:chExt cx="2330863" cy="688416"/>
          </a:xfrm>
        </p:grpSpPr>
        <p:sp>
          <p:nvSpPr>
            <p:cNvPr id="38" name="矩形: 圓角 37">
              <a:extLst>
                <a:ext uri="{FF2B5EF4-FFF2-40B4-BE49-F238E27FC236}">
                  <a16:creationId xmlns:a16="http://schemas.microsoft.com/office/drawing/2014/main" id="{1F48D63C-72A6-49F7-A9F7-EC664ECCF453}"/>
                </a:ext>
              </a:extLst>
            </p:cNvPr>
            <p:cNvSpPr/>
            <p:nvPr/>
          </p:nvSpPr>
          <p:spPr>
            <a:xfrm>
              <a:off x="3016388" y="1561373"/>
              <a:ext cx="2330863" cy="688416"/>
            </a:xfrm>
            <a:prstGeom prst="roundRect">
              <a:avLst>
                <a:gd name="adj" fmla="val 24406"/>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圓角 38">
              <a:extLst>
                <a:ext uri="{FF2B5EF4-FFF2-40B4-BE49-F238E27FC236}">
                  <a16:creationId xmlns:a16="http://schemas.microsoft.com/office/drawing/2014/main" id="{C312E43A-5CD8-428C-9AA4-F1614FE5070E}"/>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圓角 39">
              <a:extLst>
                <a:ext uri="{FF2B5EF4-FFF2-40B4-BE49-F238E27FC236}">
                  <a16:creationId xmlns:a16="http://schemas.microsoft.com/office/drawing/2014/main" id="{931DCD40-109D-46E6-BF3D-60BC3D263E76}"/>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a:ea typeface="新細明體"/>
                  <a:cs typeface="Arial"/>
                </a:rPr>
                <a:t>Ethernet</a:t>
              </a:r>
              <a:endParaRPr lang="zh-TW" altLang="en-US" sz="2000" b="1">
                <a:solidFill>
                  <a:schemeClr val="bg1"/>
                </a:solidFill>
                <a:effectLst>
                  <a:outerShdw blurRad="38100" dist="38100" dir="2700000" algn="tl">
                    <a:srgbClr val="000000">
                      <a:alpha val="43137"/>
                    </a:srgbClr>
                  </a:outerShdw>
                </a:effectLst>
                <a:latin typeface="Arial"/>
                <a:ea typeface="新細明體"/>
                <a:cs typeface="Arial"/>
              </a:endParaRPr>
            </a:p>
          </p:txBody>
        </p:sp>
      </p:grpSp>
      <p:grpSp>
        <p:nvGrpSpPr>
          <p:cNvPr id="45" name="群組 44">
            <a:extLst>
              <a:ext uri="{FF2B5EF4-FFF2-40B4-BE49-F238E27FC236}">
                <a16:creationId xmlns:a16="http://schemas.microsoft.com/office/drawing/2014/main" id="{31011686-912E-4A7B-84FC-975A619038D1}"/>
              </a:ext>
            </a:extLst>
          </p:cNvPr>
          <p:cNvGrpSpPr/>
          <p:nvPr/>
        </p:nvGrpSpPr>
        <p:grpSpPr>
          <a:xfrm>
            <a:off x="8459010" y="5017477"/>
            <a:ext cx="2304360" cy="688416"/>
            <a:chOff x="3016388" y="1561373"/>
            <a:chExt cx="2330863" cy="688416"/>
          </a:xfrm>
        </p:grpSpPr>
        <p:sp>
          <p:nvSpPr>
            <p:cNvPr id="46" name="矩形: 圓角 45">
              <a:extLst>
                <a:ext uri="{FF2B5EF4-FFF2-40B4-BE49-F238E27FC236}">
                  <a16:creationId xmlns:a16="http://schemas.microsoft.com/office/drawing/2014/main" id="{278F4E1E-CCDE-43BA-8549-91B4D67EA38A}"/>
                </a:ext>
              </a:extLst>
            </p:cNvPr>
            <p:cNvSpPr/>
            <p:nvPr/>
          </p:nvSpPr>
          <p:spPr>
            <a:xfrm>
              <a:off x="3016388" y="1561373"/>
              <a:ext cx="2330863" cy="688416"/>
            </a:xfrm>
            <a:prstGeom prst="roundRect">
              <a:avLst>
                <a:gd name="adj" fmla="val 24406"/>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圓角 46">
              <a:extLst>
                <a:ext uri="{FF2B5EF4-FFF2-40B4-BE49-F238E27FC236}">
                  <a16:creationId xmlns:a16="http://schemas.microsoft.com/office/drawing/2014/main" id="{4E7B873C-A9F8-420D-9A4A-1C8956A11AFA}"/>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圓角 47">
              <a:extLst>
                <a:ext uri="{FF2B5EF4-FFF2-40B4-BE49-F238E27FC236}">
                  <a16:creationId xmlns:a16="http://schemas.microsoft.com/office/drawing/2014/main" id="{519E5CDB-299C-4ADB-90D6-CD5150A1AC5F}"/>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a:ea typeface="新細明體"/>
                  <a:cs typeface="Arial"/>
                </a:rPr>
                <a:t>FC</a:t>
              </a:r>
              <a:endParaRPr lang="zh-TW" altLang="en-US" sz="2000" b="1">
                <a:solidFill>
                  <a:schemeClr val="bg1"/>
                </a:solidFill>
                <a:effectLst>
                  <a:outerShdw blurRad="38100" dist="38100" dir="2700000" algn="tl">
                    <a:srgbClr val="000000">
                      <a:alpha val="43137"/>
                    </a:srgbClr>
                  </a:outerShdw>
                </a:effectLst>
                <a:latin typeface="Arial"/>
                <a:ea typeface="新細明體"/>
                <a:cs typeface="Arial"/>
              </a:endParaRPr>
            </a:p>
          </p:txBody>
        </p:sp>
      </p:grpSp>
      <p:sp>
        <p:nvSpPr>
          <p:cNvPr id="4" name="箭號: 向下 3">
            <a:extLst>
              <a:ext uri="{FF2B5EF4-FFF2-40B4-BE49-F238E27FC236}">
                <a16:creationId xmlns:a16="http://schemas.microsoft.com/office/drawing/2014/main" id="{6D06876F-398A-4B99-BD17-96C8B978F5BC}"/>
              </a:ext>
            </a:extLst>
          </p:cNvPr>
          <p:cNvSpPr/>
          <p:nvPr/>
        </p:nvSpPr>
        <p:spPr>
          <a:xfrm>
            <a:off x="9485854" y="3555480"/>
            <a:ext cx="489081" cy="1497724"/>
          </a:xfrm>
          <a:prstGeom prst="downArrow">
            <a:avLst>
              <a:gd name="adj1" fmla="val 55376"/>
              <a:gd name="adj2" fmla="val 62348"/>
            </a:avLst>
          </a:prstGeom>
          <a:gradFill>
            <a:gsLst>
              <a:gs pos="90000">
                <a:srgbClr val="CC00FF"/>
              </a:gs>
              <a:gs pos="0">
                <a:srgbClr val="CC00FF">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p>
        </p:txBody>
      </p:sp>
      <p:grpSp>
        <p:nvGrpSpPr>
          <p:cNvPr id="41" name="群組 40">
            <a:extLst>
              <a:ext uri="{FF2B5EF4-FFF2-40B4-BE49-F238E27FC236}">
                <a16:creationId xmlns:a16="http://schemas.microsoft.com/office/drawing/2014/main" id="{976E58B5-5C75-41C5-8597-10B9ABFDB446}"/>
              </a:ext>
            </a:extLst>
          </p:cNvPr>
          <p:cNvGrpSpPr/>
          <p:nvPr/>
        </p:nvGrpSpPr>
        <p:grpSpPr>
          <a:xfrm>
            <a:off x="8459010" y="2991511"/>
            <a:ext cx="2304360" cy="688416"/>
            <a:chOff x="3016388" y="1561373"/>
            <a:chExt cx="2330863" cy="688416"/>
          </a:xfrm>
        </p:grpSpPr>
        <p:sp>
          <p:nvSpPr>
            <p:cNvPr id="42" name="矩形: 圓角 41">
              <a:extLst>
                <a:ext uri="{FF2B5EF4-FFF2-40B4-BE49-F238E27FC236}">
                  <a16:creationId xmlns:a16="http://schemas.microsoft.com/office/drawing/2014/main" id="{90B8098C-D740-44C8-B007-401E1D16CD89}"/>
                </a:ext>
              </a:extLst>
            </p:cNvPr>
            <p:cNvSpPr/>
            <p:nvPr/>
          </p:nvSpPr>
          <p:spPr>
            <a:xfrm>
              <a:off x="3016388" y="1561373"/>
              <a:ext cx="2330863" cy="688416"/>
            </a:xfrm>
            <a:prstGeom prst="roundRect">
              <a:avLst>
                <a:gd name="adj" fmla="val 24406"/>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圓角 42">
              <a:extLst>
                <a:ext uri="{FF2B5EF4-FFF2-40B4-BE49-F238E27FC236}">
                  <a16:creationId xmlns:a16="http://schemas.microsoft.com/office/drawing/2014/main" id="{BF37AFEB-0244-4B6E-9BCE-D90E156E0EBE}"/>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圓角 43">
              <a:extLst>
                <a:ext uri="{FF2B5EF4-FFF2-40B4-BE49-F238E27FC236}">
                  <a16:creationId xmlns:a16="http://schemas.microsoft.com/office/drawing/2014/main" id="{45BADC02-FB96-4D01-A0D8-3052378B9B95}"/>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a:ea typeface="新細明體"/>
                  <a:cs typeface="Arial"/>
                </a:rPr>
                <a:t>FCP</a:t>
              </a:r>
              <a:endParaRPr lang="zh-TW" altLang="en-US" sz="2000" b="1">
                <a:solidFill>
                  <a:schemeClr val="bg1"/>
                </a:solidFill>
                <a:effectLst>
                  <a:outerShdw blurRad="38100" dist="38100" dir="2700000" algn="tl">
                    <a:srgbClr val="000000">
                      <a:alpha val="43137"/>
                    </a:srgbClr>
                  </a:outerShdw>
                </a:effectLst>
                <a:latin typeface="Arial"/>
                <a:ea typeface="新細明體"/>
                <a:cs typeface="Arial"/>
              </a:endParaRPr>
            </a:p>
          </p:txBody>
        </p:sp>
      </p:grpSp>
    </p:spTree>
    <p:extLst>
      <p:ext uri="{BB962C8B-B14F-4D97-AF65-F5344CB8AC3E}">
        <p14:creationId xmlns:p14="http://schemas.microsoft.com/office/powerpoint/2010/main" val="3774841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DD526F1E-D7C1-4F27-A809-404AE55811D3}"/>
              </a:ext>
            </a:extLst>
          </p:cNvPr>
          <p:cNvSpPr/>
          <p:nvPr/>
        </p:nvSpPr>
        <p:spPr>
          <a:xfrm>
            <a:off x="2743200" y="1383633"/>
            <a:ext cx="9437536" cy="4657289"/>
          </a:xfrm>
          <a:prstGeom prst="roundRect">
            <a:avLst>
              <a:gd name="adj" fmla="val 0"/>
            </a:avLst>
          </a:prstGeom>
          <a:gradFill>
            <a:gsLst>
              <a:gs pos="0">
                <a:schemeClr val="bg1">
                  <a:alpha val="0"/>
                </a:schemeClr>
              </a:gs>
              <a:gs pos="65000">
                <a:schemeClr val="bg1"/>
              </a:gs>
            </a:gsLst>
            <a:lin ang="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a:extLst>
              <a:ext uri="{FF2B5EF4-FFF2-40B4-BE49-F238E27FC236}">
                <a16:creationId xmlns:a16="http://schemas.microsoft.com/office/drawing/2014/main" id="{78F2EAF9-0B4D-4886-BA7E-F8A63C9F5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60" y="7100953"/>
            <a:ext cx="7316373" cy="728653"/>
          </a:xfrm>
          <a:prstGeom prst="rect">
            <a:avLst/>
          </a:prstGeom>
        </p:spPr>
      </p:pic>
      <p:sp>
        <p:nvSpPr>
          <p:cNvPr id="2" name="標題 1">
            <a:extLst>
              <a:ext uri="{FF2B5EF4-FFF2-40B4-BE49-F238E27FC236}">
                <a16:creationId xmlns:a16="http://schemas.microsoft.com/office/drawing/2014/main" id="{4602EE66-AB85-46AA-B825-3EDEB46DF973}"/>
              </a:ext>
            </a:extLst>
          </p:cNvPr>
          <p:cNvSpPr>
            <a:spLocks noGrp="1"/>
          </p:cNvSpPr>
          <p:nvPr>
            <p:ph type="title"/>
          </p:nvPr>
        </p:nvSpPr>
        <p:spPr>
          <a:xfrm>
            <a:off x="838200" y="0"/>
            <a:ext cx="10515600" cy="1367348"/>
          </a:xfrm>
        </p:spPr>
        <p:txBody>
          <a:bodyPr>
            <a:norm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en-US" altLang="zh-TW" sz="4000" err="1">
                <a:solidFill>
                  <a:schemeClr val="bg1"/>
                </a:solidFill>
                <a:latin typeface="Arial"/>
                <a:ea typeface="微軟正黑體"/>
                <a:cs typeface="Arial"/>
              </a:rPr>
              <a:t>光纖通道可減輕</a:t>
            </a:r>
            <a:r>
              <a:rPr lang="en-US" altLang="zh-TW" sz="4000">
                <a:solidFill>
                  <a:schemeClr val="bg1"/>
                </a:solidFill>
                <a:latin typeface="Arial"/>
                <a:ea typeface="微軟正黑體"/>
                <a:cs typeface="Arial"/>
              </a:rPr>
              <a:t> CPU </a:t>
            </a:r>
            <a:r>
              <a:rPr lang="en-US" altLang="zh-TW" sz="4000" err="1">
                <a:solidFill>
                  <a:schemeClr val="bg1"/>
                </a:solidFill>
                <a:latin typeface="Arial"/>
                <a:ea typeface="微軟正黑體"/>
                <a:cs typeface="Arial"/>
              </a:rPr>
              <a:t>負擔</a:t>
            </a:r>
            <a:endParaRPr lang="zh-TW" altLang="en-US" sz="4000">
              <a:solidFill>
                <a:schemeClr val="bg1"/>
              </a:solidFill>
              <a:latin typeface="Arial"/>
              <a:ea typeface="微軟正黑體"/>
              <a:cs typeface="Arial"/>
            </a:endParaRPr>
          </a:p>
        </p:txBody>
      </p:sp>
      <p:sp>
        <p:nvSpPr>
          <p:cNvPr id="8" name="矩形 7">
            <a:extLst>
              <a:ext uri="{FF2B5EF4-FFF2-40B4-BE49-F238E27FC236}">
                <a16:creationId xmlns:a16="http://schemas.microsoft.com/office/drawing/2014/main" id="{B90684F7-D191-4795-9E6E-83D31DD515CF}"/>
              </a:ext>
            </a:extLst>
          </p:cNvPr>
          <p:cNvSpPr/>
          <p:nvPr/>
        </p:nvSpPr>
        <p:spPr>
          <a:xfrm>
            <a:off x="7417833" y="2218334"/>
            <a:ext cx="4398940" cy="3477875"/>
          </a:xfrm>
          <a:prstGeom prst="rect">
            <a:avLst/>
          </a:prstGeom>
        </p:spPr>
        <p:txBody>
          <a:bodyPr wrap="square"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71450" indent="-171450">
              <a:buFont typeface="Arial" panose="020B0604020202020204" pitchFamily="34" charset="0"/>
              <a:buChar char="•"/>
            </a:pPr>
            <a:r>
              <a:rPr lang="en-US" sz="1100">
                <a:latin typeface="Arial" panose="020B0604020202020204" pitchFamily="34" charset="0"/>
                <a:ea typeface="微軟正黑體"/>
                <a:cs typeface="Arial" panose="020B0604020202020204" pitchFamily="34" charset="0"/>
              </a:rPr>
              <a:t>F/W: 4.4.1</a:t>
            </a:r>
          </a:p>
          <a:p>
            <a:pPr marL="171450" indent="-171450">
              <a:buFont typeface="Arial" panose="020B0604020202020204" pitchFamily="34" charset="0"/>
              <a:buChar char="•"/>
            </a:pPr>
            <a:r>
              <a:rPr lang="en-US" sz="1100">
                <a:latin typeface="Arial" panose="020B0604020202020204" pitchFamily="34" charset="0"/>
                <a:ea typeface="微軟正黑體"/>
                <a:cs typeface="Arial" panose="020B0604020202020204" pitchFamily="34" charset="0"/>
              </a:rPr>
              <a:t>CPU: </a:t>
            </a:r>
            <a:r>
              <a:rPr lang="pt-BR" sz="1100">
                <a:latin typeface="Arial" panose="020B0604020202020204" pitchFamily="34" charset="0"/>
                <a:ea typeface="微軟正黑體"/>
                <a:cs typeface="Arial" panose="020B0604020202020204" pitchFamily="34" charset="0"/>
              </a:rPr>
              <a:t>Intel(</a:t>
            </a:r>
            <a:r>
              <a:rPr lang="pt-BR" sz="1100" err="1">
                <a:latin typeface="Arial" panose="020B0604020202020204" pitchFamily="34" charset="0"/>
                <a:ea typeface="微軟正黑體"/>
                <a:cs typeface="Arial" panose="020B0604020202020204" pitchFamily="34" charset="0"/>
              </a:rPr>
              <a:t>R</a:t>
            </a:r>
            <a:r>
              <a:rPr lang="pt-BR" sz="1100">
                <a:latin typeface="Arial" panose="020B0604020202020204" pitchFamily="34" charset="0"/>
                <a:ea typeface="微軟正黑體"/>
                <a:cs typeface="Arial" panose="020B0604020202020204" pitchFamily="34" charset="0"/>
              </a:rPr>
              <a:t>) Xeon(</a:t>
            </a:r>
            <a:r>
              <a:rPr lang="pt-BR" sz="1100" err="1">
                <a:latin typeface="Arial" panose="020B0604020202020204" pitchFamily="34" charset="0"/>
                <a:ea typeface="微軟正黑體"/>
                <a:cs typeface="Arial" panose="020B0604020202020204" pitchFamily="34" charset="0"/>
              </a:rPr>
              <a:t>R</a:t>
            </a:r>
            <a:r>
              <a:rPr lang="pt-BR" sz="1100">
                <a:latin typeface="Arial" panose="020B0604020202020204" pitchFamily="34" charset="0"/>
                <a:ea typeface="微軟正黑體"/>
                <a:cs typeface="Arial" panose="020B0604020202020204" pitchFamily="34" charset="0"/>
              </a:rPr>
              <a:t>) E-2124 CPU @ 3.30GHz</a:t>
            </a:r>
            <a:endParaRPr lang="en-US" sz="1100">
              <a:latin typeface="Arial" panose="020B0604020202020204" pitchFamily="34" charset="0"/>
              <a:ea typeface="微軟正黑體"/>
              <a:cs typeface="Arial" panose="020B0604020202020204" pitchFamily="34" charset="0"/>
            </a:endParaRPr>
          </a:p>
          <a:p>
            <a:pPr marL="171450" indent="-171450">
              <a:buFont typeface="Arial" panose="020B0604020202020204" pitchFamily="34" charset="0"/>
              <a:buChar char="•"/>
            </a:pPr>
            <a:r>
              <a:rPr lang="en-US" sz="1100">
                <a:latin typeface="Arial" panose="020B0604020202020204" pitchFamily="34" charset="0"/>
                <a:ea typeface="微軟正黑體"/>
                <a:cs typeface="Arial" panose="020B0604020202020204" pitchFamily="34" charset="0"/>
              </a:rPr>
              <a:t>Tested SSD: </a:t>
            </a:r>
            <a:r>
              <a:rPr lang="de-DE" sz="1100">
                <a:latin typeface="Arial" panose="020B0604020202020204" pitchFamily="34" charset="0"/>
                <a:ea typeface="微軟正黑體"/>
                <a:cs typeface="Arial" panose="020B0604020202020204" pitchFamily="34" charset="0"/>
              </a:rPr>
              <a:t>Samsung SSD 850 PRO 512GB SATA*12, RAID 0</a:t>
            </a:r>
            <a:endParaRPr lang="en-US" sz="1100">
              <a:latin typeface="Arial" panose="020B0604020202020204" pitchFamily="34" charset="0"/>
              <a:ea typeface="微軟正黑體"/>
              <a:cs typeface="Arial" panose="020B0604020202020204" pitchFamily="34" charset="0"/>
            </a:endParaRPr>
          </a:p>
          <a:p>
            <a:pPr marL="171450" indent="-171450">
              <a:buFont typeface="Arial" panose="020B0604020202020204" pitchFamily="34" charset="0"/>
              <a:buChar char="•"/>
            </a:pPr>
            <a:r>
              <a:rPr lang="en-US" sz="1100">
                <a:latin typeface="Arial" panose="020B0604020202020204" pitchFamily="34" charset="0"/>
                <a:ea typeface="微軟正黑體"/>
                <a:cs typeface="Arial" panose="020B0604020202020204" pitchFamily="34" charset="0"/>
              </a:rPr>
              <a:t>RAM: 8 GB (4GB x 2) </a:t>
            </a:r>
          </a:p>
          <a:p>
            <a:pPr marL="171450" indent="-171450">
              <a:buFont typeface="Arial" panose="020B0604020202020204" pitchFamily="34" charset="0"/>
              <a:buChar char="•"/>
            </a:pPr>
            <a:r>
              <a:rPr lang="en-US" sz="1100">
                <a:latin typeface="Arial" panose="020B0604020202020204" pitchFamily="34" charset="0"/>
                <a:ea typeface="微軟正黑體"/>
                <a:cs typeface="Arial" panose="020B0604020202020204" pitchFamily="34" charset="0"/>
              </a:rPr>
              <a:t>Block-based LUN; AIO enable </a:t>
            </a:r>
          </a:p>
          <a:p>
            <a:pPr marL="171450" indent="-171450">
              <a:buFont typeface="Arial" panose="020B0604020202020204" pitchFamily="34" charset="0"/>
              <a:buChar char="•"/>
            </a:pPr>
            <a:r>
              <a:rPr lang="fr-FR" sz="1100">
                <a:latin typeface="Arial" panose="020B0604020202020204" pitchFamily="34" charset="0"/>
                <a:ea typeface="微軟正黑體"/>
                <a:cs typeface="Arial" panose="020B0604020202020204" pitchFamily="34" charset="0"/>
              </a:rPr>
              <a:t>FC 32G: ATTO Fibre Channel Adapter</a:t>
            </a:r>
          </a:p>
          <a:p>
            <a:pPr marL="171450" indent="-171450">
              <a:buFont typeface="Arial" panose="020B0604020202020204" pitchFamily="34" charset="0"/>
              <a:buChar char="•"/>
            </a:pPr>
            <a:r>
              <a:rPr lang="en-US" sz="1100">
                <a:latin typeface="Arial" panose="020B0604020202020204" pitchFamily="34" charset="0"/>
                <a:ea typeface="微軟正黑體"/>
                <a:cs typeface="Arial" panose="020B0604020202020204" pitchFamily="34" charset="0"/>
              </a:rPr>
              <a:t>25GbE: QXG-25G2SF-CX4, MTU 9000</a:t>
            </a:r>
          </a:p>
          <a:p>
            <a:br>
              <a:rPr lang="en-US" altLang="zh-TW" sz="1100">
                <a:latin typeface="Arial" panose="020B0604020202020204" pitchFamily="34" charset="0"/>
                <a:ea typeface="微軟正黑體"/>
                <a:cs typeface="Arial" panose="020B0604020202020204" pitchFamily="34" charset="0"/>
              </a:rPr>
            </a:br>
            <a:r>
              <a:rPr lang="en-US" altLang="zh-TW" sz="1100" err="1">
                <a:latin typeface="Arial" panose="020B0604020202020204" pitchFamily="34" charset="0"/>
                <a:ea typeface="微軟正黑體"/>
                <a:cs typeface="Arial" panose="020B0604020202020204" pitchFamily="34" charset="0"/>
              </a:rPr>
              <a:t>IOmeter</a:t>
            </a:r>
            <a:r>
              <a:rPr lang="en-US" altLang="zh-TW" sz="1100">
                <a:latin typeface="Arial" panose="020B0604020202020204" pitchFamily="34" charset="0"/>
                <a:ea typeface="微軟正黑體"/>
                <a:cs typeface="Arial" panose="020B0604020202020204" pitchFamily="34" charset="0"/>
              </a:rPr>
              <a:t> Global Configuration: </a:t>
            </a:r>
            <a:br>
              <a:rPr lang="en-US" altLang="zh-TW" sz="1100">
                <a:latin typeface="Arial" panose="020B0604020202020204" pitchFamily="34" charset="0"/>
                <a:ea typeface="微軟正黑體" panose="020B0604030504040204" pitchFamily="34" charset="-120"/>
                <a:cs typeface="Arial" panose="020B0604020202020204" pitchFamily="34" charset="0"/>
              </a:rPr>
            </a:br>
            <a:r>
              <a:rPr lang="en-US" altLang="zh-TW" sz="1100">
                <a:latin typeface="Arial" panose="020B0604020202020204" pitchFamily="34" charset="0"/>
                <a:ea typeface="微軟正黑體" panose="020B0604030504040204" pitchFamily="34" charset="-120"/>
                <a:cs typeface="Arial" panose="020B0604020202020204" pitchFamily="34" charset="0"/>
              </a:rPr>
              <a:t>Maximum Disk Size: RAM*4/ Ramp Up Time: 30 seconds Seq / Run Time: 3 Minutes / 2-workers/ 64-outstanding Random / Run Time: 3 Minutes / 4-workers/ 32-outstanding</a:t>
            </a:r>
          </a:p>
          <a:p>
            <a:endParaRPr lang="en-US" altLang="zh-TW" sz="1100">
              <a:latin typeface="Arial" panose="020B0604020202020204" pitchFamily="34" charset="0"/>
              <a:ea typeface="微軟正黑體" panose="020B0604030504040204" pitchFamily="34" charset="-120"/>
              <a:cs typeface="Arial" panose="020B0604020202020204" pitchFamily="34" charset="0"/>
            </a:endParaRPr>
          </a:p>
          <a:p>
            <a:r>
              <a:rPr lang="en-US" altLang="zh-TW" sz="1100">
                <a:latin typeface="Arial" panose="020B0604020202020204" pitchFamily="34" charset="0"/>
                <a:ea typeface="微軟正黑體"/>
                <a:cs typeface="Arial" panose="020B0604020202020204" pitchFamily="34" charset="0"/>
              </a:rPr>
              <a:t>Server Environment:</a:t>
            </a:r>
          </a:p>
          <a:p>
            <a:pPr marL="171450" indent="-171450">
              <a:buFont typeface="Arial" panose="020B0604020202020204" pitchFamily="34" charset="0"/>
              <a:buChar char="•"/>
            </a:pPr>
            <a:r>
              <a:rPr lang="en-US" altLang="zh-TW" sz="1100">
                <a:latin typeface="Arial" panose="020B0604020202020204" pitchFamily="34" charset="0"/>
                <a:ea typeface="微軟正黑體"/>
                <a:cs typeface="Arial" panose="020B0604020202020204" pitchFamily="34" charset="0"/>
              </a:rPr>
              <a:t>CPU: Intel(R) Xeon(R) CPU E5-2630 v3 @ 2.40GHz</a:t>
            </a:r>
          </a:p>
          <a:p>
            <a:pPr marL="171450" indent="-171450">
              <a:buFont typeface="Arial" panose="020B0604020202020204" pitchFamily="34" charset="0"/>
              <a:buChar char="•"/>
            </a:pPr>
            <a:r>
              <a:rPr lang="en-US" altLang="zh-TW" sz="1100">
                <a:latin typeface="Arial" panose="020B0604020202020204" pitchFamily="34" charset="0"/>
                <a:ea typeface="微軟正黑體"/>
                <a:cs typeface="Arial" panose="020B0604020202020204" pitchFamily="34" charset="0"/>
              </a:rPr>
              <a:t>OS: Windows Server 2016 Database Evaluation.</a:t>
            </a:r>
          </a:p>
          <a:p>
            <a:pPr marL="171450" indent="-171450">
              <a:buFont typeface="Arial" panose="020B0604020202020204" pitchFamily="34" charset="0"/>
              <a:buChar char="•"/>
            </a:pPr>
            <a:r>
              <a:rPr lang="en-US" altLang="zh-TW" sz="1100">
                <a:latin typeface="Arial" panose="020B0604020202020204" pitchFamily="34" charset="0"/>
                <a:ea typeface="微軟正黑體"/>
                <a:cs typeface="Arial" panose="020B0604020202020204" pitchFamily="34" charset="0"/>
              </a:rPr>
              <a:t>Version: 10.0.14393 Build 14393</a:t>
            </a:r>
          </a:p>
          <a:p>
            <a:pPr marL="171450" indent="-171450">
              <a:buFont typeface="Arial" panose="020B0604020202020204" pitchFamily="34" charset="0"/>
              <a:buChar char="•"/>
            </a:pPr>
            <a:r>
              <a:rPr lang="en-US" altLang="zh-TW" sz="1100">
                <a:latin typeface="Arial" panose="020B0604020202020204" pitchFamily="34" charset="0"/>
                <a:ea typeface="微軟正黑體"/>
                <a:cs typeface="Arial" panose="020B0604020202020204" pitchFamily="34" charset="0"/>
              </a:rPr>
              <a:t>Memory: 128 GB.</a:t>
            </a:r>
          </a:p>
          <a:p>
            <a:pPr marL="171450" indent="-171450">
              <a:buFont typeface="Arial" panose="020B0604020202020204" pitchFamily="34" charset="0"/>
              <a:buChar char="•"/>
            </a:pPr>
            <a:r>
              <a:rPr lang="en-US" altLang="zh-TW" sz="1100">
                <a:latin typeface="Arial" panose="020B0604020202020204" pitchFamily="34" charset="0"/>
                <a:ea typeface="微軟正黑體"/>
                <a:cs typeface="Arial" panose="020B0604020202020204" pitchFamily="34" charset="0"/>
              </a:rPr>
              <a:t>FC 32G: ATTO </a:t>
            </a:r>
            <a:r>
              <a:rPr lang="en-US" altLang="zh-TW" sz="1100" err="1">
                <a:latin typeface="Arial" panose="020B0604020202020204" pitchFamily="34" charset="0"/>
                <a:ea typeface="微軟正黑體"/>
                <a:cs typeface="Arial" panose="020B0604020202020204" pitchFamily="34" charset="0"/>
              </a:rPr>
              <a:t>Fibre</a:t>
            </a:r>
            <a:r>
              <a:rPr lang="en-US" altLang="zh-TW" sz="1100">
                <a:latin typeface="Arial" panose="020B0604020202020204" pitchFamily="34" charset="0"/>
                <a:ea typeface="微軟正黑體"/>
                <a:cs typeface="Arial" panose="020B0604020202020204" pitchFamily="34" charset="0"/>
              </a:rPr>
              <a:t> Channel Adapter</a:t>
            </a:r>
            <a:endParaRPr lang="en-US" altLang="zh-TW" sz="1100">
              <a:latin typeface="Arial" panose="020B0604020202020204" pitchFamily="34" charset="0"/>
              <a:ea typeface="微軟正黑體" panose="020B0604030504040204" pitchFamily="34" charset="-120"/>
              <a:cs typeface="Arial" panose="020B0604020202020204" pitchFamily="34" charset="0"/>
            </a:endParaRPr>
          </a:p>
          <a:p>
            <a:pPr marL="171450" indent="-171450">
              <a:buFont typeface="Arial" panose="020B0604020202020204" pitchFamily="34" charset="0"/>
              <a:buChar char="•"/>
            </a:pPr>
            <a:r>
              <a:rPr lang="en-US" altLang="zh-TW" sz="1100">
                <a:latin typeface="Arial" panose="020B0604020202020204" pitchFamily="34" charset="0"/>
                <a:ea typeface="微軟正黑體" panose="020B0604030504040204" pitchFamily="34" charset="-120"/>
                <a:cs typeface="Arial" panose="020B0604020202020204" pitchFamily="34" charset="0"/>
              </a:rPr>
              <a:t>25GbE: QXG-25G2SF-CX4, MTU 9000</a:t>
            </a:r>
            <a:endParaRPr lang="en-US" altLang="zh-TW" sz="1100">
              <a:latin typeface="Arial" panose="020B0604020202020204" pitchFamily="34" charset="0"/>
              <a:ea typeface="微軟正黑體"/>
              <a:cs typeface="Arial" panose="020B0604020202020204" pitchFamily="34" charset="0"/>
            </a:endParaRPr>
          </a:p>
        </p:txBody>
      </p:sp>
      <p:graphicFrame>
        <p:nvGraphicFramePr>
          <p:cNvPr id="5" name="表格 4">
            <a:extLst>
              <a:ext uri="{FF2B5EF4-FFF2-40B4-BE49-F238E27FC236}">
                <a16:creationId xmlns:a16="http://schemas.microsoft.com/office/drawing/2014/main" id="{B4B3550F-733C-46D6-8A9A-B4B0F0B9DF1A}"/>
              </a:ext>
            </a:extLst>
          </p:cNvPr>
          <p:cNvGraphicFramePr>
            <a:graphicFrameLocks noGrp="1"/>
          </p:cNvGraphicFramePr>
          <p:nvPr>
            <p:extLst>
              <p:ext uri="{D42A27DB-BD31-4B8C-83A1-F6EECF244321}">
                <p14:modId xmlns:p14="http://schemas.microsoft.com/office/powerpoint/2010/main" val="307158276"/>
              </p:ext>
            </p:extLst>
          </p:nvPr>
        </p:nvGraphicFramePr>
        <p:xfrm>
          <a:off x="350875" y="1992446"/>
          <a:ext cx="6817540" cy="3138292"/>
        </p:xfrm>
        <a:graphic>
          <a:graphicData uri="http://schemas.openxmlformats.org/drawingml/2006/table">
            <a:tbl>
              <a:tblPr/>
              <a:tblGrid>
                <a:gridCol w="1381671">
                  <a:extLst>
                    <a:ext uri="{9D8B030D-6E8A-4147-A177-3AD203B41FA5}">
                      <a16:colId xmlns:a16="http://schemas.microsoft.com/office/drawing/2014/main" val="2481647396"/>
                    </a:ext>
                  </a:extLst>
                </a:gridCol>
                <a:gridCol w="966898">
                  <a:extLst>
                    <a:ext uri="{9D8B030D-6E8A-4147-A177-3AD203B41FA5}">
                      <a16:colId xmlns:a16="http://schemas.microsoft.com/office/drawing/2014/main" val="1447189910"/>
                    </a:ext>
                  </a:extLst>
                </a:gridCol>
                <a:gridCol w="1145631">
                  <a:extLst>
                    <a:ext uri="{9D8B030D-6E8A-4147-A177-3AD203B41FA5}">
                      <a16:colId xmlns:a16="http://schemas.microsoft.com/office/drawing/2014/main" val="1371996879"/>
                    </a:ext>
                  </a:extLst>
                </a:gridCol>
                <a:gridCol w="1014904">
                  <a:extLst>
                    <a:ext uri="{9D8B030D-6E8A-4147-A177-3AD203B41FA5}">
                      <a16:colId xmlns:a16="http://schemas.microsoft.com/office/drawing/2014/main" val="534109384"/>
                    </a:ext>
                  </a:extLst>
                </a:gridCol>
                <a:gridCol w="1315222">
                  <a:extLst>
                    <a:ext uri="{9D8B030D-6E8A-4147-A177-3AD203B41FA5}">
                      <a16:colId xmlns:a16="http://schemas.microsoft.com/office/drawing/2014/main" val="3195208171"/>
                    </a:ext>
                  </a:extLst>
                </a:gridCol>
                <a:gridCol w="993214">
                  <a:extLst>
                    <a:ext uri="{9D8B030D-6E8A-4147-A177-3AD203B41FA5}">
                      <a16:colId xmlns:a16="http://schemas.microsoft.com/office/drawing/2014/main" val="1209674061"/>
                    </a:ext>
                  </a:extLst>
                </a:gridCol>
              </a:tblGrid>
              <a:tr h="433823">
                <a:tc rowSpan="2" gridSpan="2">
                  <a:txBody>
                    <a:bodyPr/>
                    <a:lstStyle/>
                    <a:p>
                      <a:pPr algn="ctr" rtl="0" fontAlgn="b"/>
                      <a:r>
                        <a:rPr lang="en-US" sz="2000" b="1">
                          <a:solidFill>
                            <a:schemeClr val="tx1"/>
                          </a:solidFill>
                          <a:effectLst/>
                          <a:latin typeface="Arial"/>
                          <a:cs typeface="Arial"/>
                        </a:rPr>
                        <a:t>Speed/CPU</a:t>
                      </a:r>
                    </a:p>
                  </a:txBody>
                  <a:tcPr marL="121920" marR="121920" marT="60960" marB="6096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B0F0"/>
                    </a:solidFill>
                  </a:tcPr>
                </a:tc>
                <a:tc rowSpan="2" hMerge="1">
                  <a:txBody>
                    <a:bodyPr/>
                    <a:lstStyle/>
                    <a:p>
                      <a:pPr rtl="0" fontAlgn="b"/>
                      <a:endParaRPr lang="zh-TW" altLang="en-US" sz="1400">
                        <a:effectLst/>
                      </a:endParaRPr>
                    </a:p>
                  </a:txBody>
                  <a:tcPr marL="19050" marR="19050" marT="12700" marB="1270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gridSpan="2">
                  <a:txBody>
                    <a:bodyPr/>
                    <a:lstStyle/>
                    <a:p>
                      <a:pPr lvl="0" algn="ctr">
                        <a:lnSpc>
                          <a:spcPct val="100000"/>
                        </a:lnSpc>
                        <a:spcBef>
                          <a:spcPts val="0"/>
                        </a:spcBef>
                        <a:spcAft>
                          <a:spcPts val="0"/>
                        </a:spcAft>
                        <a:buNone/>
                      </a:pPr>
                      <a:r>
                        <a:rPr lang="en-US" sz="2000" b="1" i="0" u="none" strike="noStrike" noProof="0">
                          <a:solidFill>
                            <a:srgbClr val="FFFF00"/>
                          </a:solidFill>
                          <a:effectLst/>
                          <a:latin typeface="Arial"/>
                        </a:rPr>
                        <a:t>iSCSI</a:t>
                      </a:r>
                      <a:endParaRPr lang="en-US" sz="2000" b="0" i="0" u="none" strike="noStrike" noProof="0">
                        <a:effectLst/>
                      </a:endParaRPr>
                    </a:p>
                  </a:txBody>
                  <a:tcPr marL="121920" marR="121920" marT="60960" marB="60960" anchor="ctr">
                    <a:lnL w="12700" cap="flat" cmpd="sng" algn="ctr">
                      <a:solidFill>
                        <a:srgbClr val="002060"/>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zh-TW" altLang="en-US"/>
                    </a:p>
                  </a:txBody>
                  <a:tcPr/>
                </a:tc>
                <a:tc gridSpan="2">
                  <a:txBody>
                    <a:bodyPr/>
                    <a:lstStyle/>
                    <a:p>
                      <a:pPr lvl="0" algn="ctr">
                        <a:buNone/>
                      </a:pPr>
                      <a:r>
                        <a:rPr lang="en-US" sz="2000" b="1" i="0" u="none" strike="noStrike" noProof="0">
                          <a:solidFill>
                            <a:srgbClr val="FFFF00"/>
                          </a:solidFill>
                          <a:effectLst/>
                          <a:latin typeface="Arial"/>
                        </a:rPr>
                        <a:t>FC</a:t>
                      </a:r>
                      <a:endParaRPr lang="en-US" sz="2000" b="1">
                        <a:solidFill>
                          <a:srgbClr val="FFFF00"/>
                        </a:solidFill>
                        <a:effectLst/>
                        <a:latin typeface="Arial"/>
                        <a:cs typeface="Arial"/>
                      </a:endParaRPr>
                    </a:p>
                  </a:txBody>
                  <a:tcPr marL="121920" marR="121920" marT="60960" marB="60960" anchor="ctr">
                    <a:lnL w="12700" cap="flat" cmpd="sng" algn="ctr">
                      <a:solidFill>
                        <a:schemeClr val="bg1"/>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zh-TW" altLang="en-US"/>
                    </a:p>
                  </a:txBody>
                  <a:tcPr/>
                </a:tc>
                <a:extLst>
                  <a:ext uri="{0D108BD9-81ED-4DB2-BD59-A6C34878D82A}">
                    <a16:rowId xmlns:a16="http://schemas.microsoft.com/office/drawing/2014/main" val="255837295"/>
                  </a:ext>
                </a:extLst>
              </a:tr>
              <a:tr h="433823">
                <a:tc gridSpan="2" vMerge="1">
                  <a:txBody>
                    <a:bodyPr/>
                    <a:lstStyle/>
                    <a:p>
                      <a:pPr algn="ctr" rtl="0" fontAlgn="b"/>
                      <a:endParaRPr lang="en-US" sz="1400" b="0">
                        <a:solidFill>
                          <a:srgbClr val="000000"/>
                        </a:solidFill>
                        <a:effectLst/>
                        <a:latin typeface="Arial" panose="020B0604020202020204" pitchFamily="34" charset="0"/>
                      </a:endParaRPr>
                    </a:p>
                  </a:txBody>
                  <a:tcPr marL="19050" marR="19050" marT="12700" marB="12700" anchor="b">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7E1CD"/>
                    </a:solidFill>
                  </a:tcPr>
                </a:tc>
                <a:tc hMerge="1" vMerge="1">
                  <a:txBody>
                    <a:bodyPr/>
                    <a:lstStyle/>
                    <a:p>
                      <a:endParaRPr lang="zh-TW" altLang="en-US"/>
                    </a:p>
                  </a:txBody>
                  <a:tcPr/>
                </a:tc>
                <a:tc>
                  <a:txBody>
                    <a:bodyPr/>
                    <a:lstStyle/>
                    <a:p>
                      <a:pPr lvl="0" algn="ctr">
                        <a:lnSpc>
                          <a:spcPct val="100000"/>
                        </a:lnSpc>
                        <a:spcBef>
                          <a:spcPts val="0"/>
                        </a:spcBef>
                        <a:spcAft>
                          <a:spcPts val="0"/>
                        </a:spcAft>
                        <a:buNone/>
                      </a:pPr>
                      <a:r>
                        <a:rPr lang="en-US" sz="2000" b="0" i="0" u="none" strike="noStrike" kern="1200" noProof="0">
                          <a:solidFill>
                            <a:schemeClr val="tx1"/>
                          </a:solidFill>
                          <a:effectLst/>
                          <a:latin typeface="Arial"/>
                        </a:rPr>
                        <a:t>25GbEx1</a:t>
                      </a:r>
                      <a:endParaRPr lang="en-US" sz="2000" b="0" i="0" u="none" strike="noStrike" kern="1200" noProof="0">
                        <a:effectLst/>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rtl="0" fontAlgn="b"/>
                      <a:r>
                        <a:rPr lang="en-US" sz="2000" b="1">
                          <a:solidFill>
                            <a:schemeClr val="tx1"/>
                          </a:solidFill>
                          <a:effectLst/>
                          <a:latin typeface="Arial"/>
                          <a:cs typeface="Arial"/>
                        </a:rPr>
                        <a:t>CPU%</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ctr" defTabSz="914400">
                        <a:buNone/>
                      </a:pPr>
                      <a:r>
                        <a:rPr lang="en-US" sz="2000" b="0" i="0" u="none" strike="noStrike" kern="1200" noProof="0">
                          <a:solidFill>
                            <a:schemeClr val="tx1"/>
                          </a:solidFill>
                          <a:effectLst/>
                          <a:latin typeface="Arial"/>
                        </a:rPr>
                        <a:t>32G</a:t>
                      </a:r>
                      <a:endParaRPr lang="en-US" sz="20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rtl="0" fontAlgn="b"/>
                      <a:r>
                        <a:rPr lang="en-US" sz="2000" b="1">
                          <a:solidFill>
                            <a:schemeClr val="tx1"/>
                          </a:solidFill>
                          <a:effectLst/>
                          <a:latin typeface="Arial"/>
                          <a:cs typeface="Arial"/>
                        </a:rPr>
                        <a:t>CPU%</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44635307"/>
                  </a:ext>
                </a:extLst>
              </a:tr>
              <a:tr h="378441">
                <a:tc rowSpan="4">
                  <a:txBody>
                    <a:bodyPr/>
                    <a:lstStyle/>
                    <a:p>
                      <a:pPr algn="ctr" rtl="0" fontAlgn="b"/>
                      <a:r>
                        <a:rPr lang="en-US" sz="1600" b="0">
                          <a:solidFill>
                            <a:srgbClr val="000000"/>
                          </a:solidFill>
                          <a:effectLst/>
                          <a:latin typeface="Arial"/>
                          <a:cs typeface="Arial"/>
                        </a:rPr>
                        <a:t>Throughput</a:t>
                      </a:r>
                      <a:br>
                        <a:rPr lang="en-US" sz="1600" b="0">
                          <a:solidFill>
                            <a:srgbClr val="000000"/>
                          </a:solidFill>
                          <a:effectLst/>
                          <a:latin typeface="Arial"/>
                          <a:cs typeface="Arial"/>
                        </a:rPr>
                      </a:br>
                      <a:r>
                        <a:rPr lang="en-US" sz="1600" b="0">
                          <a:solidFill>
                            <a:srgbClr val="000000"/>
                          </a:solidFill>
                          <a:effectLst/>
                          <a:latin typeface="Arial"/>
                          <a:cs typeface="Arial"/>
                        </a:rPr>
                        <a:t>(MB/s)</a:t>
                      </a:r>
                    </a:p>
                  </a:txBody>
                  <a:tcPr marL="121920" marR="121920" marT="60960" marB="6096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rtl="0" fontAlgn="b"/>
                      <a:r>
                        <a:rPr lang="en-US" sz="1600" b="0">
                          <a:solidFill>
                            <a:srgbClr val="000000"/>
                          </a:solidFill>
                          <a:effectLst/>
                          <a:latin typeface="Arial"/>
                          <a:cs typeface="Arial"/>
                        </a:rPr>
                        <a:t>SW-1M</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lvl="0" algn="r" defTabSz="914400">
                        <a:buNone/>
                      </a:pPr>
                      <a:r>
                        <a:rPr lang="en-US" sz="1600" b="0" i="0" u="none" strike="noStrike" kern="1200" noProof="0">
                          <a:solidFill>
                            <a:schemeClr val="tx1"/>
                          </a:solidFill>
                          <a:effectLst/>
                          <a:latin typeface="Arial"/>
                        </a:rPr>
                        <a:t>2709</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600" b="1" i="0" u="none" strike="noStrike" noProof="0">
                          <a:solidFill>
                            <a:srgbClr val="000000"/>
                          </a:solidFill>
                          <a:effectLst/>
                          <a:latin typeface="Arial"/>
                        </a:rPr>
                        <a:t>56%</a:t>
                      </a:r>
                      <a:endParaRPr lang="en-US" sz="1600" b="0" i="0" u="none" strike="noStrike" noProof="0">
                        <a:solidFill>
                          <a:srgbClr val="000000"/>
                        </a:solidFill>
                        <a:effectLst/>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2946</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lvl="0" algn="ctr">
                        <a:buNone/>
                      </a:pPr>
                      <a:r>
                        <a:rPr lang="en-US" sz="1600" b="1" i="0" u="none" strike="noStrike" noProof="0">
                          <a:solidFill>
                            <a:schemeClr val="tx1"/>
                          </a:solidFill>
                          <a:effectLst/>
                          <a:latin typeface="Arial"/>
                        </a:rPr>
                        <a:t>39%</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54857034"/>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SR-1M</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2755</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600" b="1" i="0" u="none" strike="noStrike" noProof="0">
                          <a:solidFill>
                            <a:srgbClr val="000000"/>
                          </a:solidFill>
                          <a:effectLst/>
                          <a:latin typeface="Arial"/>
                        </a:rPr>
                        <a:t>32%</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2770</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600" b="1" i="0" u="none" strike="noStrike" noProof="0">
                          <a:solidFill>
                            <a:schemeClr val="tx1"/>
                          </a:solidFill>
                          <a:effectLst/>
                          <a:latin typeface="Arial"/>
                        </a:rPr>
                        <a:t>30%</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62040590"/>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SW-512K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lvl="0" algn="r" defTabSz="914400">
                        <a:buNone/>
                      </a:pPr>
                      <a:r>
                        <a:rPr lang="en-US" sz="1600" b="0" i="0" u="none" strike="noStrike" kern="1200" noProof="0">
                          <a:solidFill>
                            <a:schemeClr val="tx1"/>
                          </a:solidFill>
                          <a:effectLst/>
                          <a:latin typeface="Arial"/>
                        </a:rPr>
                        <a:t>2707</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lvl="0" algn="ctr">
                        <a:buNone/>
                      </a:pPr>
                      <a:r>
                        <a:rPr lang="en-US" sz="1600" b="1" i="0" u="none" strike="noStrike" noProof="0">
                          <a:solidFill>
                            <a:srgbClr val="000000"/>
                          </a:solidFill>
                          <a:effectLst/>
                          <a:latin typeface="Arial"/>
                        </a:rPr>
                        <a:t>61%</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2950</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600" b="1" i="0" u="none" strike="noStrike" noProof="0">
                          <a:solidFill>
                            <a:schemeClr val="tx1"/>
                          </a:solidFill>
                          <a:effectLst/>
                          <a:latin typeface="Arial"/>
                        </a:rPr>
                        <a:t>37%</a:t>
                      </a:r>
                      <a:endParaRPr lang="en-US" sz="1600" b="0" i="0" u="none" strike="noStrike" noProof="0">
                        <a:solidFill>
                          <a:schemeClr val="tx1"/>
                        </a:solidFill>
                        <a:effectLst/>
                      </a:endParaRP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85259892"/>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SR-512K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2825</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600" b="1" i="0" u="none" strike="noStrike" noProof="0">
                          <a:solidFill>
                            <a:srgbClr val="000000"/>
                          </a:solidFill>
                          <a:effectLst/>
                          <a:latin typeface="Arial"/>
                        </a:rPr>
                        <a:t>43%</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2870</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lvl="0" algn="ctr">
                        <a:lnSpc>
                          <a:spcPct val="100000"/>
                        </a:lnSpc>
                        <a:spcBef>
                          <a:spcPts val="0"/>
                        </a:spcBef>
                        <a:spcAft>
                          <a:spcPts val="0"/>
                        </a:spcAft>
                        <a:buNone/>
                      </a:pPr>
                      <a:r>
                        <a:rPr lang="en-US" sz="1600" b="1" i="0" u="none" strike="noStrike" noProof="0">
                          <a:solidFill>
                            <a:schemeClr val="tx1"/>
                          </a:solidFill>
                          <a:effectLst/>
                          <a:latin typeface="Arial"/>
                        </a:rPr>
                        <a:t>35%</a:t>
                      </a:r>
                      <a:endParaRPr lang="en-US" sz="1600" b="0" i="0" u="none" strike="noStrike" noProof="0">
                        <a:solidFill>
                          <a:schemeClr val="tx1"/>
                        </a:solidFill>
                        <a:effectLst/>
                      </a:endParaRP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16871855"/>
                  </a:ext>
                </a:extLst>
              </a:tr>
              <a:tr h="378441">
                <a:tc rowSpan="2">
                  <a:txBody>
                    <a:bodyPr/>
                    <a:lstStyle/>
                    <a:p>
                      <a:pPr algn="ctr" rtl="0" fontAlgn="b"/>
                      <a:r>
                        <a:rPr lang="en-US" sz="1600" b="0">
                          <a:solidFill>
                            <a:srgbClr val="000000"/>
                          </a:solidFill>
                          <a:effectLst/>
                          <a:latin typeface="Arial"/>
                          <a:cs typeface="Arial"/>
                        </a:rPr>
                        <a:t>IOPS</a:t>
                      </a:r>
                    </a:p>
                  </a:txBody>
                  <a:tcPr marL="121920" marR="121920" marT="60960" marB="6096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rtl="0" fontAlgn="b"/>
                      <a:r>
                        <a:rPr lang="en-US" sz="1600" b="0">
                          <a:solidFill>
                            <a:srgbClr val="000000"/>
                          </a:solidFill>
                          <a:effectLst/>
                          <a:latin typeface="Arial"/>
                          <a:cs typeface="Arial"/>
                        </a:rPr>
                        <a:t>RW-4K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lvl="0" algn="r" defTabSz="914400">
                        <a:buNone/>
                      </a:pPr>
                      <a:r>
                        <a:rPr lang="en-US" sz="1600" b="0" i="0" u="none" strike="noStrike" kern="1200" noProof="0">
                          <a:solidFill>
                            <a:schemeClr val="tx1"/>
                          </a:solidFill>
                          <a:effectLst/>
                          <a:latin typeface="Arial"/>
                        </a:rPr>
                        <a:t>154793</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600" b="1" i="0" u="none" strike="noStrike" noProof="0">
                          <a:solidFill>
                            <a:srgbClr val="000000"/>
                          </a:solidFill>
                          <a:effectLst/>
                          <a:latin typeface="Arial"/>
                        </a:rPr>
                        <a:t>81%</a:t>
                      </a:r>
                      <a:endParaRPr lang="en-US" sz="1600" b="0" i="0" u="none" strike="noStrike" noProof="0">
                        <a:solidFill>
                          <a:srgbClr val="000000"/>
                        </a:solidFill>
                        <a:effectLst/>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155197</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lvl="0" algn="ctr">
                        <a:buNone/>
                      </a:pPr>
                      <a:r>
                        <a:rPr lang="en-US" sz="1600" b="1" i="0" u="none" strike="noStrike" noProof="0">
                          <a:solidFill>
                            <a:schemeClr val="tx1"/>
                          </a:solidFill>
                          <a:effectLst/>
                          <a:latin typeface="Arial"/>
                        </a:rPr>
                        <a:t>77%</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74123465"/>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RR-4K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108263</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600" b="1" i="0" u="none" strike="noStrike" noProof="0">
                          <a:solidFill>
                            <a:srgbClr val="000000"/>
                          </a:solidFill>
                          <a:effectLst/>
                          <a:latin typeface="Arial"/>
                        </a:rPr>
                        <a:t>69%</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113162</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600" b="1" i="0" u="none" strike="noStrike" noProof="0">
                          <a:solidFill>
                            <a:schemeClr val="tx1"/>
                          </a:solidFill>
                          <a:effectLst/>
                          <a:latin typeface="Arial"/>
                        </a:rPr>
                        <a:t>67%</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15694697"/>
                  </a:ext>
                </a:extLst>
              </a:tr>
            </a:tbl>
          </a:graphicData>
        </a:graphic>
      </p:graphicFrame>
      <p:sp>
        <p:nvSpPr>
          <p:cNvPr id="9" name="文字方塊 3">
            <a:extLst>
              <a:ext uri="{FF2B5EF4-FFF2-40B4-BE49-F238E27FC236}">
                <a16:creationId xmlns:a16="http://schemas.microsoft.com/office/drawing/2014/main" id="{183725B6-D81A-4A3F-88C0-3D496986D73D}"/>
              </a:ext>
            </a:extLst>
          </p:cNvPr>
          <p:cNvSpPr txBox="1"/>
          <p:nvPr/>
        </p:nvSpPr>
        <p:spPr>
          <a:xfrm>
            <a:off x="7319819" y="1813603"/>
            <a:ext cx="4190987"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67" b="1">
                <a:latin typeface="Arial" panose="020B0604020202020204" pitchFamily="34" charset="0"/>
                <a:ea typeface="微軟正黑體" panose="020B0604030504040204" pitchFamily="34" charset="-120"/>
                <a:cs typeface="Arial" panose="020B0604020202020204" pitchFamily="34" charset="0"/>
              </a:rPr>
              <a:t>測試環境：</a:t>
            </a:r>
            <a:r>
              <a:rPr lang="en-US" altLang="zh-TW" sz="1867" b="1">
                <a:latin typeface="Arial" panose="020B0604020202020204" pitchFamily="34" charset="0"/>
                <a:ea typeface="微軟正黑體" panose="020B0604030504040204" pitchFamily="34" charset="-120"/>
                <a:cs typeface="Arial" panose="020B0604020202020204" pitchFamily="34" charset="0"/>
              </a:rPr>
              <a:t>TS-1283XU-RP</a:t>
            </a:r>
            <a:r>
              <a:rPr lang="en-US" sz="1867" b="1">
                <a:latin typeface="Arial" panose="020B0604020202020204" pitchFamily="34" charset="0"/>
                <a:ea typeface="微軟正黑體" panose="020B0604030504040204" pitchFamily="34" charset="-120"/>
                <a:cs typeface="Arial" panose="020B0604020202020204" pitchFamily="34" charset="0"/>
              </a:rPr>
              <a:t> </a:t>
            </a:r>
            <a:endParaRPr lang="en-US" altLang="zh-TW" sz="1867" b="1">
              <a:latin typeface="Arial" panose="020B0604020202020204" pitchFamily="34" charset="0"/>
              <a:ea typeface="微軟正黑體" panose="020B0604030504040204" pitchFamily="34" charset="-120"/>
              <a:cs typeface="Arial" panose="020B0604020202020204" pitchFamily="34" charset="0"/>
            </a:endParaRPr>
          </a:p>
          <a:p>
            <a:endParaRPr lang="en-US" sz="1333">
              <a:latin typeface="Arial" panose="020B0604020202020204" pitchFamily="34" charset="0"/>
              <a:ea typeface="微軟正黑體" panose="020B0604030504040204" pitchFamily="34" charset="-120"/>
              <a:cs typeface="Arial" panose="020B0604020202020204" pitchFamily="34" charset="0"/>
            </a:endParaRPr>
          </a:p>
        </p:txBody>
      </p:sp>
      <p:sp>
        <p:nvSpPr>
          <p:cNvPr id="4" name="TextBox 3">
            <a:extLst>
              <a:ext uri="{FF2B5EF4-FFF2-40B4-BE49-F238E27FC236}">
                <a16:creationId xmlns:a16="http://schemas.microsoft.com/office/drawing/2014/main" id="{5F7A1499-7D67-40A6-8C63-999EBA86C462}"/>
              </a:ext>
            </a:extLst>
          </p:cNvPr>
          <p:cNvSpPr txBox="1"/>
          <p:nvPr/>
        </p:nvSpPr>
        <p:spPr>
          <a:xfrm>
            <a:off x="350875" y="5300244"/>
            <a:ext cx="68175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b="1">
                <a:solidFill>
                  <a:schemeClr val="bg1"/>
                </a:solidFill>
                <a:latin typeface="Arial"/>
                <a:ea typeface="微軟正黑體"/>
                <a:cs typeface="Arial"/>
              </a:rPr>
              <a:t>備註：此測試環境為 RAID 0</a:t>
            </a:r>
          </a:p>
        </p:txBody>
      </p:sp>
      <p:sp>
        <p:nvSpPr>
          <p:cNvPr id="11" name="Rectangle: Rounded Corners 10">
            <a:extLst>
              <a:ext uri="{FF2B5EF4-FFF2-40B4-BE49-F238E27FC236}">
                <a16:creationId xmlns:a16="http://schemas.microsoft.com/office/drawing/2014/main" id="{EFA8A6B9-87DF-49B1-AD5E-3DFCB699308C}"/>
              </a:ext>
            </a:extLst>
          </p:cNvPr>
          <p:cNvSpPr/>
          <p:nvPr/>
        </p:nvSpPr>
        <p:spPr>
          <a:xfrm>
            <a:off x="3852025" y="2422877"/>
            <a:ext cx="975756" cy="2724146"/>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Rectangle: Rounded Corners 10">
            <a:extLst>
              <a:ext uri="{FF2B5EF4-FFF2-40B4-BE49-F238E27FC236}">
                <a16:creationId xmlns:a16="http://schemas.microsoft.com/office/drawing/2014/main" id="{0F3EB458-F79C-40C7-9E4C-E53B0616F777}"/>
              </a:ext>
            </a:extLst>
          </p:cNvPr>
          <p:cNvSpPr/>
          <p:nvPr/>
        </p:nvSpPr>
        <p:spPr>
          <a:xfrm>
            <a:off x="6192664" y="2422877"/>
            <a:ext cx="975756" cy="2724146"/>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16187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33A3EC88-7DB5-48DD-8E8E-26D6AE3886A8}"/>
              </a:ext>
            </a:extLst>
          </p:cNvPr>
          <p:cNvSpPr/>
          <p:nvPr/>
        </p:nvSpPr>
        <p:spPr>
          <a:xfrm>
            <a:off x="2743200" y="1383633"/>
            <a:ext cx="9437536" cy="4657289"/>
          </a:xfrm>
          <a:prstGeom prst="roundRect">
            <a:avLst>
              <a:gd name="adj" fmla="val 0"/>
            </a:avLst>
          </a:prstGeom>
          <a:gradFill>
            <a:gsLst>
              <a:gs pos="0">
                <a:schemeClr val="bg1">
                  <a:alpha val="0"/>
                </a:schemeClr>
              </a:gs>
              <a:gs pos="65000">
                <a:schemeClr val="bg1"/>
              </a:gs>
            </a:gsLst>
            <a:lin ang="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4C49EE01-5819-4ED0-8182-D19ABD04D3E8}"/>
              </a:ext>
            </a:extLst>
          </p:cNvPr>
          <p:cNvSpPr>
            <a:spLocks noGrp="1"/>
          </p:cNvSpPr>
          <p:nvPr>
            <p:ph type="title"/>
          </p:nvPr>
        </p:nvSpPr>
        <p:spPr>
          <a:xfrm>
            <a:off x="838200" y="1"/>
            <a:ext cx="10515600" cy="1371324"/>
          </a:xfrm>
        </p:spPr>
        <p:txBody>
          <a:bodyPr>
            <a:normAutofit/>
          </a:bodyPr>
          <a:lstStyle/>
          <a:p>
            <a:r>
              <a:rPr lang="zh-TW" altLang="en-US" sz="4000">
                <a:latin typeface="Arial"/>
                <a:ea typeface="微軟正黑體"/>
                <a:cs typeface="Arial"/>
              </a:rPr>
              <a:t>光纖通道效能佳</a:t>
            </a:r>
          </a:p>
        </p:txBody>
      </p:sp>
      <p:sp>
        <p:nvSpPr>
          <p:cNvPr id="5" name="TextBox 4">
            <a:extLst>
              <a:ext uri="{FF2B5EF4-FFF2-40B4-BE49-F238E27FC236}">
                <a16:creationId xmlns:a16="http://schemas.microsoft.com/office/drawing/2014/main" id="{25485D08-BF5D-42C7-9848-A8288F33AA8A}"/>
              </a:ext>
            </a:extLst>
          </p:cNvPr>
          <p:cNvSpPr txBox="1"/>
          <p:nvPr/>
        </p:nvSpPr>
        <p:spPr>
          <a:xfrm>
            <a:off x="843098" y="5209925"/>
            <a:ext cx="42090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err="1">
                <a:solidFill>
                  <a:schemeClr val="bg1"/>
                </a:solidFill>
                <a:latin typeface="Arial"/>
                <a:ea typeface="新細明體"/>
                <a:cs typeface="Arial"/>
              </a:rPr>
              <a:t>IOmeter</a:t>
            </a:r>
            <a:r>
              <a:rPr lang="en-US" altLang="zh-TW" sz="1200">
                <a:solidFill>
                  <a:schemeClr val="bg1"/>
                </a:solidFill>
                <a:latin typeface="Arial"/>
                <a:ea typeface="新細明體"/>
                <a:cs typeface="Arial"/>
              </a:rPr>
              <a:t> Global Configuration: Maximum Disk Size: RAM*4/ Ramp Up Time: 30 seconds</a:t>
            </a:r>
            <a:br>
              <a:rPr lang="en-US" altLang="zh-TW" sz="1200">
                <a:solidFill>
                  <a:schemeClr val="bg1"/>
                </a:solidFill>
                <a:latin typeface="Arial"/>
                <a:cs typeface="Arial"/>
              </a:rPr>
            </a:br>
            <a:r>
              <a:rPr lang="en-US" altLang="zh-TW" sz="1200">
                <a:solidFill>
                  <a:schemeClr val="bg1"/>
                </a:solidFill>
                <a:latin typeface="Arial"/>
                <a:ea typeface="新細明體"/>
                <a:cs typeface="Arial"/>
              </a:rPr>
              <a:t>Seq / Run Time: 3 Minutes / 2-workers/ 64-outstanding </a:t>
            </a:r>
            <a:br>
              <a:rPr lang="en-US" altLang="zh-TW" sz="1200">
                <a:solidFill>
                  <a:schemeClr val="bg1"/>
                </a:solidFill>
                <a:latin typeface="Arial"/>
                <a:cs typeface="Arial"/>
              </a:rPr>
            </a:br>
            <a:r>
              <a:rPr lang="en-US" altLang="zh-TW" sz="1200">
                <a:solidFill>
                  <a:schemeClr val="bg1"/>
                </a:solidFill>
                <a:latin typeface="Arial"/>
                <a:ea typeface="新細明體"/>
                <a:cs typeface="Arial"/>
              </a:rPr>
              <a:t>Random / Run Time: 3 Minutes / 4-workers/ 32-outstanding</a:t>
            </a:r>
            <a:endParaRPr lang="en-US" altLang="zh-TW">
              <a:solidFill>
                <a:schemeClr val="bg1"/>
              </a:solidFill>
              <a:ea typeface="新細明體"/>
            </a:endParaRPr>
          </a:p>
        </p:txBody>
      </p:sp>
      <p:graphicFrame>
        <p:nvGraphicFramePr>
          <p:cNvPr id="19" name="表格 18">
            <a:extLst>
              <a:ext uri="{FF2B5EF4-FFF2-40B4-BE49-F238E27FC236}">
                <a16:creationId xmlns:a16="http://schemas.microsoft.com/office/drawing/2014/main" id="{F6B785ED-41E3-4A8E-A78E-38881E22B719}"/>
              </a:ext>
            </a:extLst>
          </p:cNvPr>
          <p:cNvGraphicFramePr>
            <a:graphicFrameLocks noGrp="1"/>
          </p:cNvGraphicFramePr>
          <p:nvPr>
            <p:extLst>
              <p:ext uri="{D42A27DB-BD31-4B8C-83A1-F6EECF244321}">
                <p14:modId xmlns:p14="http://schemas.microsoft.com/office/powerpoint/2010/main" val="1453375800"/>
              </p:ext>
            </p:extLst>
          </p:nvPr>
        </p:nvGraphicFramePr>
        <p:xfrm>
          <a:off x="940422" y="1577144"/>
          <a:ext cx="5556632" cy="3138292"/>
        </p:xfrm>
        <a:graphic>
          <a:graphicData uri="http://schemas.openxmlformats.org/drawingml/2006/table">
            <a:tbl>
              <a:tblPr/>
              <a:tblGrid>
                <a:gridCol w="1635287">
                  <a:extLst>
                    <a:ext uri="{9D8B030D-6E8A-4147-A177-3AD203B41FA5}">
                      <a16:colId xmlns:a16="http://schemas.microsoft.com/office/drawing/2014/main" val="2481647396"/>
                    </a:ext>
                  </a:extLst>
                </a:gridCol>
                <a:gridCol w="1099276">
                  <a:extLst>
                    <a:ext uri="{9D8B030D-6E8A-4147-A177-3AD203B41FA5}">
                      <a16:colId xmlns:a16="http://schemas.microsoft.com/office/drawing/2014/main" val="1447189910"/>
                    </a:ext>
                  </a:extLst>
                </a:gridCol>
                <a:gridCol w="1796690">
                  <a:extLst>
                    <a:ext uri="{9D8B030D-6E8A-4147-A177-3AD203B41FA5}">
                      <a16:colId xmlns:a16="http://schemas.microsoft.com/office/drawing/2014/main" val="3195208171"/>
                    </a:ext>
                  </a:extLst>
                </a:gridCol>
                <a:gridCol w="1025379">
                  <a:extLst>
                    <a:ext uri="{9D8B030D-6E8A-4147-A177-3AD203B41FA5}">
                      <a16:colId xmlns:a16="http://schemas.microsoft.com/office/drawing/2014/main" val="1209674061"/>
                    </a:ext>
                  </a:extLst>
                </a:gridCol>
              </a:tblGrid>
              <a:tr h="433823">
                <a:tc rowSpan="2" gridSpan="2">
                  <a:txBody>
                    <a:bodyPr/>
                    <a:lstStyle/>
                    <a:p>
                      <a:pPr algn="ctr" rtl="0" fontAlgn="b"/>
                      <a:r>
                        <a:rPr lang="en-US" sz="2000" b="1">
                          <a:solidFill>
                            <a:schemeClr val="tx1"/>
                          </a:solidFill>
                          <a:effectLst/>
                          <a:latin typeface="Arial"/>
                          <a:cs typeface="Arial"/>
                        </a:rPr>
                        <a:t>Speed/CPU</a:t>
                      </a:r>
                    </a:p>
                  </a:txBody>
                  <a:tcPr marL="121920" marR="121920" marT="60960" marB="6096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B0F0"/>
                    </a:solidFill>
                  </a:tcPr>
                </a:tc>
                <a:tc rowSpan="2" hMerge="1">
                  <a:txBody>
                    <a:bodyPr/>
                    <a:lstStyle/>
                    <a:p>
                      <a:pPr rtl="0" fontAlgn="b"/>
                      <a:endParaRPr lang="zh-TW" altLang="en-US" sz="1400">
                        <a:effectLst/>
                      </a:endParaRPr>
                    </a:p>
                  </a:txBody>
                  <a:tcPr marL="19050" marR="19050" marT="12700" marB="1270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gridSpan="2">
                  <a:txBody>
                    <a:bodyPr/>
                    <a:lstStyle/>
                    <a:p>
                      <a:pPr algn="ctr" rtl="0" fontAlgn="b"/>
                      <a:r>
                        <a:rPr lang="en-US" sz="2000" b="1">
                          <a:solidFill>
                            <a:srgbClr val="FFFF00"/>
                          </a:solidFill>
                          <a:effectLst/>
                          <a:latin typeface="Arial"/>
                          <a:cs typeface="Arial"/>
                        </a:rPr>
                        <a:t>FC</a:t>
                      </a:r>
                    </a:p>
                  </a:txBody>
                  <a:tcPr marL="121920" marR="121920" marT="60960" marB="6096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zh-TW" altLang="en-US"/>
                    </a:p>
                  </a:txBody>
                  <a:tcPr/>
                </a:tc>
                <a:extLst>
                  <a:ext uri="{0D108BD9-81ED-4DB2-BD59-A6C34878D82A}">
                    <a16:rowId xmlns:a16="http://schemas.microsoft.com/office/drawing/2014/main" val="255837295"/>
                  </a:ext>
                </a:extLst>
              </a:tr>
              <a:tr h="433823">
                <a:tc gridSpan="2" vMerge="1">
                  <a:txBody>
                    <a:bodyPr/>
                    <a:lstStyle/>
                    <a:p>
                      <a:pPr algn="ctr" rtl="0" fontAlgn="b"/>
                      <a:endParaRPr lang="en-US" sz="1400" b="0">
                        <a:solidFill>
                          <a:srgbClr val="000000"/>
                        </a:solidFill>
                        <a:effectLst/>
                        <a:latin typeface="Arial" panose="020B0604020202020204" pitchFamily="34" charset="0"/>
                      </a:endParaRPr>
                    </a:p>
                  </a:txBody>
                  <a:tcPr marL="19050" marR="19050" marT="12700" marB="12700" anchor="b">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7E1CD"/>
                    </a:solidFill>
                  </a:tcPr>
                </a:tc>
                <a:tc hMerge="1" vMerge="1">
                  <a:txBody>
                    <a:bodyPr/>
                    <a:lstStyle/>
                    <a:p>
                      <a:endParaRPr lang="zh-TW" altLang="en-US"/>
                    </a:p>
                  </a:txBody>
                  <a:tcPr/>
                </a:tc>
                <a:tc>
                  <a:txBody>
                    <a:bodyPr/>
                    <a:lstStyle/>
                    <a:p>
                      <a:pPr marL="0" algn="ctr" defTabSz="914400" rtl="0" eaLnBrk="1" fontAlgn="b" latinLnBrk="0" hangingPunct="1"/>
                      <a:r>
                        <a:rPr lang="en-US" sz="2000" b="0" kern="1200">
                          <a:solidFill>
                            <a:schemeClr val="tx1"/>
                          </a:solidFill>
                          <a:effectLst/>
                          <a:latin typeface="Arial"/>
                          <a:ea typeface="+mn-ea"/>
                          <a:cs typeface="Arial"/>
                        </a:rPr>
                        <a:t>FC32Gx1(PC)</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rtl="0" fontAlgn="b"/>
                      <a:r>
                        <a:rPr lang="en-US" sz="2000" b="1">
                          <a:solidFill>
                            <a:schemeClr val="tx1"/>
                          </a:solidFill>
                          <a:effectLst/>
                          <a:latin typeface="Arial"/>
                          <a:cs typeface="Arial"/>
                        </a:rPr>
                        <a:t>CPU%</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44635307"/>
                  </a:ext>
                </a:extLst>
              </a:tr>
              <a:tr h="378441">
                <a:tc rowSpan="4">
                  <a:txBody>
                    <a:bodyPr/>
                    <a:lstStyle/>
                    <a:p>
                      <a:pPr algn="ctr" rtl="0" fontAlgn="b"/>
                      <a:r>
                        <a:rPr lang="en-US" sz="1600" b="0">
                          <a:solidFill>
                            <a:srgbClr val="000000"/>
                          </a:solidFill>
                          <a:effectLst/>
                          <a:latin typeface="Arial"/>
                          <a:cs typeface="Arial"/>
                        </a:rPr>
                        <a:t>Throughput</a:t>
                      </a:r>
                      <a:br>
                        <a:rPr lang="en-US" sz="1600" b="0">
                          <a:solidFill>
                            <a:srgbClr val="000000"/>
                          </a:solidFill>
                          <a:effectLst/>
                          <a:latin typeface="Arial"/>
                          <a:cs typeface="Arial"/>
                        </a:rPr>
                      </a:br>
                      <a:r>
                        <a:rPr lang="en-US" sz="1600" b="0">
                          <a:solidFill>
                            <a:srgbClr val="000000"/>
                          </a:solidFill>
                          <a:effectLst/>
                          <a:latin typeface="Arial"/>
                          <a:cs typeface="Arial"/>
                        </a:rPr>
                        <a:t>(MB/s)</a:t>
                      </a:r>
                    </a:p>
                  </a:txBody>
                  <a:tcPr marL="121920" marR="121920" marT="60960" marB="6096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rtl="0" fontAlgn="b"/>
                      <a:r>
                        <a:rPr lang="en-US" sz="1600" b="0">
                          <a:solidFill>
                            <a:srgbClr val="000000"/>
                          </a:solidFill>
                          <a:effectLst/>
                          <a:latin typeface="Arial"/>
                          <a:cs typeface="Arial"/>
                        </a:rPr>
                        <a:t>SW-1M</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algn="r" defTabSz="914400" rtl="0" eaLnBrk="1" fontAlgn="b" latinLnBrk="0" hangingPunct="1"/>
                      <a:r>
                        <a:rPr lang="en-US" altLang="zh-TW" sz="1600" b="0" kern="1200">
                          <a:solidFill>
                            <a:schemeClr val="tx1"/>
                          </a:solidFill>
                          <a:effectLst/>
                          <a:latin typeface="Arial"/>
                          <a:ea typeface="+mn-ea"/>
                          <a:cs typeface="Arial"/>
                        </a:rPr>
                        <a:t>3132</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rtl="0" fontAlgn="b"/>
                      <a:r>
                        <a:rPr lang="en-US" altLang="zh-TW" sz="1600" b="1">
                          <a:solidFill>
                            <a:srgbClr val="000000"/>
                          </a:solidFill>
                          <a:effectLst/>
                          <a:latin typeface="Arial"/>
                          <a:cs typeface="Arial"/>
                        </a:rPr>
                        <a:t>30%</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54857034"/>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SR-1M</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marL="0" algn="r" defTabSz="914400" rtl="0" eaLnBrk="1" fontAlgn="b" latinLnBrk="0" hangingPunct="1"/>
                      <a:r>
                        <a:rPr lang="en-US" altLang="zh-TW" sz="1600" b="0" kern="1200">
                          <a:solidFill>
                            <a:schemeClr val="tx1"/>
                          </a:solidFill>
                          <a:effectLst/>
                          <a:latin typeface="Arial"/>
                          <a:ea typeface="+mn-ea"/>
                          <a:cs typeface="Arial"/>
                        </a:rPr>
                        <a:t>4798</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altLang="zh-TW" sz="1600" b="1">
                          <a:solidFill>
                            <a:srgbClr val="000000"/>
                          </a:solidFill>
                          <a:effectLst/>
                          <a:latin typeface="Arial"/>
                          <a:cs typeface="Arial"/>
                        </a:rPr>
                        <a:t>25%</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62040590"/>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SW-512K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algn="r" defTabSz="914400" rtl="0" eaLnBrk="1" fontAlgn="b" latinLnBrk="0" hangingPunct="1"/>
                      <a:r>
                        <a:rPr lang="en-US" altLang="zh-TW" sz="1600" b="0" kern="1200">
                          <a:solidFill>
                            <a:schemeClr val="tx1"/>
                          </a:solidFill>
                          <a:effectLst/>
                          <a:latin typeface="Arial"/>
                          <a:ea typeface="+mn-ea"/>
                          <a:cs typeface="Arial"/>
                        </a:rPr>
                        <a:t>3154</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rtl="0" fontAlgn="b"/>
                      <a:r>
                        <a:rPr lang="en-US" altLang="zh-TW" sz="1600" b="1">
                          <a:solidFill>
                            <a:srgbClr val="000000"/>
                          </a:solidFill>
                          <a:effectLst/>
                          <a:latin typeface="Arial"/>
                          <a:cs typeface="Arial"/>
                        </a:rPr>
                        <a:t>29%</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85259892"/>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SR-512K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marL="0" algn="r" defTabSz="914400" rtl="0" eaLnBrk="1" fontAlgn="b" latinLnBrk="0" hangingPunct="1"/>
                      <a:r>
                        <a:rPr lang="en-US" altLang="zh-TW" sz="1600" b="0" kern="1200">
                          <a:solidFill>
                            <a:schemeClr val="tx1"/>
                          </a:solidFill>
                          <a:effectLst/>
                          <a:latin typeface="Arial"/>
                          <a:ea typeface="+mn-ea"/>
                          <a:cs typeface="Arial"/>
                        </a:rPr>
                        <a:t>2772</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altLang="zh-TW" sz="1600" b="1">
                          <a:solidFill>
                            <a:srgbClr val="000000"/>
                          </a:solidFill>
                          <a:effectLst/>
                          <a:latin typeface="Arial"/>
                          <a:cs typeface="Arial"/>
                        </a:rPr>
                        <a:t>28%</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16871855"/>
                  </a:ext>
                </a:extLst>
              </a:tr>
              <a:tr h="378441">
                <a:tc rowSpan="2">
                  <a:txBody>
                    <a:bodyPr/>
                    <a:lstStyle/>
                    <a:p>
                      <a:pPr algn="ctr" rtl="0" fontAlgn="b"/>
                      <a:r>
                        <a:rPr lang="en-US" sz="1600" b="0">
                          <a:solidFill>
                            <a:srgbClr val="000000"/>
                          </a:solidFill>
                          <a:effectLst/>
                          <a:latin typeface="Arial"/>
                          <a:cs typeface="Arial"/>
                        </a:rPr>
                        <a:t>IOPS</a:t>
                      </a:r>
                    </a:p>
                  </a:txBody>
                  <a:tcPr marL="121920" marR="121920" marT="60960" marB="6096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rtl="0" fontAlgn="b"/>
                      <a:r>
                        <a:rPr lang="en-US" sz="1600" b="0">
                          <a:solidFill>
                            <a:srgbClr val="000000"/>
                          </a:solidFill>
                          <a:effectLst/>
                          <a:latin typeface="Arial"/>
                          <a:cs typeface="Arial"/>
                        </a:rPr>
                        <a:t>RW-4K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algn="r" defTabSz="914400" rtl="0" eaLnBrk="1" fontAlgn="b" latinLnBrk="0" hangingPunct="1"/>
                      <a:r>
                        <a:rPr lang="en-US" altLang="zh-TW" sz="1600" b="0" kern="1200">
                          <a:solidFill>
                            <a:schemeClr val="tx1"/>
                          </a:solidFill>
                          <a:effectLst/>
                          <a:latin typeface="Arial"/>
                          <a:ea typeface="+mn-ea"/>
                          <a:cs typeface="Arial"/>
                        </a:rPr>
                        <a:t>92632</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rtl="0" fontAlgn="b"/>
                      <a:r>
                        <a:rPr lang="en-US" altLang="zh-TW" sz="1600" b="1">
                          <a:solidFill>
                            <a:srgbClr val="000000"/>
                          </a:solidFill>
                          <a:effectLst/>
                          <a:latin typeface="Arial"/>
                          <a:cs typeface="Arial"/>
                        </a:rPr>
                        <a:t>40%</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74123465"/>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RR-4K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marL="0" algn="r" defTabSz="914400" rtl="0" eaLnBrk="1" fontAlgn="b" latinLnBrk="0" hangingPunct="1"/>
                      <a:r>
                        <a:rPr lang="en-US" altLang="zh-TW" sz="1600" b="0" kern="1200">
                          <a:solidFill>
                            <a:schemeClr val="tx1"/>
                          </a:solidFill>
                          <a:effectLst/>
                          <a:latin typeface="Arial"/>
                          <a:ea typeface="+mn-ea"/>
                          <a:cs typeface="Arial"/>
                        </a:rPr>
                        <a:t>195360</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altLang="zh-TW" sz="1600" b="1">
                          <a:solidFill>
                            <a:srgbClr val="000000"/>
                          </a:solidFill>
                          <a:effectLst/>
                          <a:latin typeface="Arial"/>
                          <a:cs typeface="Arial"/>
                        </a:rPr>
                        <a:t>36%</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15694697"/>
                  </a:ext>
                </a:extLst>
              </a:tr>
            </a:tbl>
          </a:graphicData>
        </a:graphic>
      </p:graphicFrame>
      <p:sp>
        <p:nvSpPr>
          <p:cNvPr id="20" name="TextBox 3">
            <a:extLst>
              <a:ext uri="{FF2B5EF4-FFF2-40B4-BE49-F238E27FC236}">
                <a16:creationId xmlns:a16="http://schemas.microsoft.com/office/drawing/2014/main" id="{A76E5E39-A4ED-4D60-9612-46D16744BD82}"/>
              </a:ext>
            </a:extLst>
          </p:cNvPr>
          <p:cNvSpPr txBox="1"/>
          <p:nvPr/>
        </p:nvSpPr>
        <p:spPr>
          <a:xfrm>
            <a:off x="858252" y="4852025"/>
            <a:ext cx="68175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備註：此測試環境為</a:t>
            </a: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RAID </a:t>
            </a: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5</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Rectangle: Rounded Corners 10">
            <a:extLst>
              <a:ext uri="{FF2B5EF4-FFF2-40B4-BE49-F238E27FC236}">
                <a16:creationId xmlns:a16="http://schemas.microsoft.com/office/drawing/2014/main" id="{0E06D9FA-BE01-4D75-A3DC-B03AD80EBE65}"/>
              </a:ext>
            </a:extLst>
          </p:cNvPr>
          <p:cNvSpPr/>
          <p:nvPr/>
        </p:nvSpPr>
        <p:spPr>
          <a:xfrm>
            <a:off x="3663241" y="2012458"/>
            <a:ext cx="1805914" cy="2724146"/>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3" name="矩形 22">
            <a:extLst>
              <a:ext uri="{FF2B5EF4-FFF2-40B4-BE49-F238E27FC236}">
                <a16:creationId xmlns:a16="http://schemas.microsoft.com/office/drawing/2014/main" id="{60DB6636-7CAD-445D-8F15-3E4230106AA4}"/>
              </a:ext>
            </a:extLst>
          </p:cNvPr>
          <p:cNvSpPr/>
          <p:nvPr/>
        </p:nvSpPr>
        <p:spPr>
          <a:xfrm>
            <a:off x="7266434" y="2544825"/>
            <a:ext cx="4398940" cy="1107996"/>
          </a:xfrm>
          <a:prstGeom prst="rect">
            <a:avLst/>
          </a:prstGeom>
        </p:spPr>
        <p:txBody>
          <a:bodyPr wrap="square"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indent="-180975">
              <a:buFont typeface="+mj-lt"/>
              <a:buAutoNum type="arabicPeriod"/>
            </a:pPr>
            <a:r>
              <a:rPr lang="en-US" altLang="zh-TW" sz="1100">
                <a:latin typeface="Arial"/>
                <a:ea typeface="新細明體"/>
                <a:cs typeface="Arial"/>
              </a:rPr>
              <a:t>F/W: 4.4.1.0955 build 20190603</a:t>
            </a:r>
          </a:p>
          <a:p>
            <a:pPr marL="180975" indent="-180975">
              <a:buFont typeface="+mj-lt"/>
              <a:buAutoNum type="arabicPeriod"/>
            </a:pPr>
            <a:r>
              <a:rPr lang="en-US" altLang="zh-TW" sz="1100">
                <a:latin typeface="Arial"/>
                <a:ea typeface="新細明體"/>
                <a:cs typeface="Arial"/>
              </a:rPr>
              <a:t>CPU: Intel(R) Xeon(R) E-2136 CPU @ 3.30GHz </a:t>
            </a:r>
          </a:p>
          <a:p>
            <a:pPr marL="180975" indent="-180975">
              <a:buFont typeface="+mj-lt"/>
              <a:buAutoNum type="arabicPeriod"/>
            </a:pPr>
            <a:r>
              <a:rPr lang="en-US" altLang="zh-TW" sz="1100">
                <a:latin typeface="Arial"/>
                <a:ea typeface="新細明體"/>
                <a:cs typeface="Arial"/>
              </a:rPr>
              <a:t>SSD: Samsung SSD 850 PRO 512GB SATA*24,RAID 5</a:t>
            </a:r>
          </a:p>
          <a:p>
            <a:pPr marL="180975" indent="-180975">
              <a:buFont typeface="+mj-lt"/>
              <a:buAutoNum type="arabicPeriod"/>
            </a:pPr>
            <a:r>
              <a:rPr lang="en-US" altLang="zh-TW" sz="1100">
                <a:latin typeface="Arial"/>
                <a:ea typeface="新細明體"/>
                <a:cs typeface="Arial"/>
              </a:rPr>
              <a:t>RAM: 16GB, 8GB*2</a:t>
            </a:r>
          </a:p>
          <a:p>
            <a:pPr marL="180975" indent="-180975">
              <a:buFont typeface="+mj-lt"/>
              <a:buAutoNum type="arabicPeriod"/>
            </a:pPr>
            <a:r>
              <a:rPr lang="en-US" altLang="zh-TW" sz="1100">
                <a:latin typeface="Arial"/>
                <a:ea typeface="新細明體"/>
                <a:cs typeface="Arial"/>
              </a:rPr>
              <a:t>Thick volume; Block-based LUN; AIO enable; MPIO </a:t>
            </a:r>
          </a:p>
          <a:p>
            <a:pPr marL="180975" indent="-180975">
              <a:buFont typeface="+mj-lt"/>
              <a:buAutoNum type="arabicPeriod"/>
            </a:pPr>
            <a:r>
              <a:rPr lang="en-US" altLang="zh-TW" sz="1100">
                <a:latin typeface="Arial"/>
                <a:ea typeface="新細明體"/>
                <a:cs typeface="Arial"/>
              </a:rPr>
              <a:t>FC32G: ATTO </a:t>
            </a:r>
            <a:r>
              <a:rPr lang="en-US" altLang="zh-TW" sz="1100" err="1">
                <a:latin typeface="Arial"/>
                <a:ea typeface="新細明體"/>
                <a:cs typeface="Arial"/>
              </a:rPr>
              <a:t>Fibre</a:t>
            </a:r>
            <a:r>
              <a:rPr lang="en-US" altLang="zh-TW" sz="1100">
                <a:latin typeface="Arial"/>
                <a:ea typeface="新細明體"/>
                <a:cs typeface="Arial"/>
              </a:rPr>
              <a:t> Channel Adapter</a:t>
            </a:r>
          </a:p>
        </p:txBody>
      </p:sp>
      <p:sp>
        <p:nvSpPr>
          <p:cNvPr id="24" name="文字方塊 3">
            <a:extLst>
              <a:ext uri="{FF2B5EF4-FFF2-40B4-BE49-F238E27FC236}">
                <a16:creationId xmlns:a16="http://schemas.microsoft.com/office/drawing/2014/main" id="{9DCF9119-69B2-423E-9CDC-AF9AB6F4348C}"/>
              </a:ext>
            </a:extLst>
          </p:cNvPr>
          <p:cNvSpPr txBox="1"/>
          <p:nvPr/>
        </p:nvSpPr>
        <p:spPr>
          <a:xfrm>
            <a:off x="7168420" y="2140094"/>
            <a:ext cx="4190987" cy="37965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67" b="1">
                <a:latin typeface="Arial" panose="020B0604020202020204" pitchFamily="34" charset="0"/>
                <a:ea typeface="微軟正黑體" panose="020B0604030504040204" pitchFamily="34" charset="-120"/>
                <a:cs typeface="Arial" panose="020B0604020202020204" pitchFamily="34" charset="0"/>
              </a:rPr>
              <a:t>測試環境：</a:t>
            </a:r>
            <a:r>
              <a:rPr lang="en-US" altLang="zh-TW" sz="1867" b="1">
                <a:latin typeface="Arial" panose="020B0604020202020204" pitchFamily="34" charset="0"/>
                <a:ea typeface="微軟正黑體" panose="020B0604030504040204" pitchFamily="34" charset="-120"/>
                <a:cs typeface="Arial" panose="020B0604020202020204" pitchFamily="34" charset="0"/>
              </a:rPr>
              <a:t>TS-2483XU-RP</a:t>
            </a:r>
            <a:r>
              <a:rPr lang="en-US" sz="1867" b="1">
                <a:latin typeface="Arial" panose="020B0604020202020204" pitchFamily="34" charset="0"/>
                <a:ea typeface="微軟正黑體" panose="020B0604030504040204" pitchFamily="34" charset="-120"/>
                <a:cs typeface="Arial" panose="020B0604020202020204" pitchFamily="34" charset="0"/>
              </a:rPr>
              <a:t> </a:t>
            </a:r>
            <a:endParaRPr lang="en-US" altLang="zh-TW" sz="1867" b="1">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24">
            <a:extLst>
              <a:ext uri="{FF2B5EF4-FFF2-40B4-BE49-F238E27FC236}">
                <a16:creationId xmlns:a16="http://schemas.microsoft.com/office/drawing/2014/main" id="{31183A84-864B-4140-8D25-651894B0B7DC}"/>
              </a:ext>
            </a:extLst>
          </p:cNvPr>
          <p:cNvSpPr/>
          <p:nvPr/>
        </p:nvSpPr>
        <p:spPr>
          <a:xfrm>
            <a:off x="7266434" y="3902121"/>
            <a:ext cx="4398940" cy="1277273"/>
          </a:xfrm>
          <a:prstGeom prst="rect">
            <a:avLst/>
          </a:prstGeom>
        </p:spPr>
        <p:txBody>
          <a:bodyPr wrap="square"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TW" sz="1100">
                <a:latin typeface="Arial"/>
                <a:ea typeface="新細明體"/>
                <a:cs typeface="Arial"/>
              </a:rPr>
              <a:t>PC Environment</a:t>
            </a:r>
          </a:p>
          <a:p>
            <a:pPr marL="180975" indent="-180975">
              <a:buFont typeface="+mj-lt"/>
              <a:buAutoNum type="arabicPeriod"/>
            </a:pPr>
            <a:r>
              <a:rPr lang="en-US" altLang="zh-TW" sz="1100">
                <a:latin typeface="Arial"/>
                <a:ea typeface="新細明體"/>
                <a:cs typeface="Arial"/>
              </a:rPr>
              <a:t>CPU1: Intel(R) Xeon(R) CPU E5-2630 v3 @ 2.40GHz, 2401 </a:t>
            </a:r>
            <a:r>
              <a:rPr lang="en-US" altLang="zh-TW" sz="1100" err="1">
                <a:latin typeface="Arial"/>
                <a:ea typeface="新細明體"/>
                <a:cs typeface="Arial"/>
              </a:rPr>
              <a:t>Mhz</a:t>
            </a:r>
            <a:r>
              <a:rPr lang="en-US" altLang="zh-TW" sz="1100">
                <a:latin typeface="Arial"/>
                <a:ea typeface="新細明體"/>
                <a:cs typeface="Arial"/>
              </a:rPr>
              <a:t>, 8 Core(s), 16 Logical Processor(s)</a:t>
            </a:r>
          </a:p>
          <a:p>
            <a:pPr marL="180975" indent="-180975">
              <a:buFont typeface="+mj-lt"/>
              <a:buAutoNum type="arabicPeriod"/>
            </a:pPr>
            <a:r>
              <a:rPr lang="en-US" altLang="zh-TW" sz="1100">
                <a:latin typeface="Arial"/>
                <a:ea typeface="新細明體"/>
                <a:cs typeface="Arial"/>
              </a:rPr>
              <a:t>OS: Windows Server 2016 Datacenter Evaluation</a:t>
            </a:r>
            <a:br>
              <a:rPr lang="en-US" altLang="zh-TW" sz="1100">
                <a:latin typeface="Arial"/>
                <a:cs typeface="Arial"/>
              </a:rPr>
            </a:br>
            <a:r>
              <a:rPr lang="en-US" altLang="zh-TW" sz="1100">
                <a:latin typeface="Arial"/>
                <a:ea typeface="新細明體"/>
                <a:cs typeface="Arial"/>
              </a:rPr>
              <a:t>Build 14393</a:t>
            </a:r>
          </a:p>
          <a:p>
            <a:pPr marL="180975" indent="-180975">
              <a:buFont typeface="+mj-lt"/>
              <a:buAutoNum type="arabicPeriod"/>
            </a:pPr>
            <a:r>
              <a:rPr lang="en-US" altLang="zh-TW" sz="1100">
                <a:latin typeface="Arial"/>
                <a:ea typeface="新細明體"/>
                <a:cs typeface="Arial"/>
              </a:rPr>
              <a:t>Memory: 128 GB.</a:t>
            </a:r>
          </a:p>
          <a:p>
            <a:pPr marL="180975" indent="-180975">
              <a:buFont typeface="+mj-lt"/>
              <a:buAutoNum type="arabicPeriod"/>
            </a:pPr>
            <a:r>
              <a:rPr lang="en-US" altLang="zh-TW" sz="1100">
                <a:latin typeface="Arial"/>
                <a:ea typeface="新細明體"/>
                <a:cs typeface="Arial"/>
              </a:rPr>
              <a:t>FC32G: ATTO </a:t>
            </a:r>
            <a:r>
              <a:rPr lang="en-US" altLang="zh-TW" sz="1100" err="1">
                <a:latin typeface="Arial"/>
                <a:ea typeface="新細明體"/>
                <a:cs typeface="Arial"/>
              </a:rPr>
              <a:t>Fibre</a:t>
            </a:r>
            <a:r>
              <a:rPr lang="en-US" altLang="zh-TW" sz="1100">
                <a:latin typeface="Arial"/>
                <a:ea typeface="新細明體"/>
                <a:cs typeface="Arial"/>
              </a:rPr>
              <a:t> Channel Adapter</a:t>
            </a:r>
            <a:endParaRPr lang="en-US" altLang="zh-TW" sz="1100">
              <a:ea typeface="新細明體"/>
            </a:endParaRPr>
          </a:p>
        </p:txBody>
      </p:sp>
    </p:spTree>
    <p:extLst>
      <p:ext uri="{BB962C8B-B14F-4D97-AF65-F5344CB8AC3E}">
        <p14:creationId xmlns:p14="http://schemas.microsoft.com/office/powerpoint/2010/main" val="1186395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8802B9CA-3858-4B2E-AF9D-E09E23E87067}"/>
              </a:ext>
            </a:extLst>
          </p:cNvPr>
          <p:cNvSpPr/>
          <p:nvPr/>
        </p:nvSpPr>
        <p:spPr>
          <a:xfrm>
            <a:off x="304800" y="3193361"/>
            <a:ext cx="11562905" cy="3067334"/>
          </a:xfrm>
          <a:prstGeom prst="roundRect">
            <a:avLst>
              <a:gd name="adj" fmla="val 6313"/>
            </a:avLst>
          </a:prstGeom>
          <a:solidFill>
            <a:schemeClr val="accent5">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2A558D9A-5057-463B-AF05-293501D3BFF7}"/>
              </a:ext>
            </a:extLst>
          </p:cNvPr>
          <p:cNvSpPr/>
          <p:nvPr/>
        </p:nvSpPr>
        <p:spPr>
          <a:xfrm>
            <a:off x="10209029" y="3435829"/>
            <a:ext cx="1367500" cy="817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10" descr="一張含有 電子用品 的圖片&#10;&#10;描述是以非常高的可信度產生">
            <a:extLst>
              <a:ext uri="{FF2B5EF4-FFF2-40B4-BE49-F238E27FC236}">
                <a16:creationId xmlns:a16="http://schemas.microsoft.com/office/drawing/2014/main" id="{2A11FFB3-4991-45A7-818B-F4F4EA1D1557}"/>
              </a:ext>
            </a:extLst>
          </p:cNvPr>
          <p:cNvPicPr>
            <a:picLocks noChangeAspect="1"/>
          </p:cNvPicPr>
          <p:nvPr/>
        </p:nvPicPr>
        <p:blipFill>
          <a:blip r:embed="rId2"/>
          <a:stretch>
            <a:fillRect/>
          </a:stretch>
        </p:blipFill>
        <p:spPr>
          <a:xfrm>
            <a:off x="5254632" y="1908859"/>
            <a:ext cx="2743200" cy="1183005"/>
          </a:xfrm>
          <a:prstGeom prst="rect">
            <a:avLst/>
          </a:prstGeom>
        </p:spPr>
      </p:pic>
      <p:sp>
        <p:nvSpPr>
          <p:cNvPr id="2" name="Title 1">
            <a:extLst>
              <a:ext uri="{FF2B5EF4-FFF2-40B4-BE49-F238E27FC236}">
                <a16:creationId xmlns:a16="http://schemas.microsoft.com/office/drawing/2014/main" id="{9140FD74-F4E5-44B2-AF32-C7B9B01D5C8A}"/>
              </a:ext>
            </a:extLst>
          </p:cNvPr>
          <p:cNvSpPr>
            <a:spLocks noGrp="1"/>
          </p:cNvSpPr>
          <p:nvPr>
            <p:ph type="title"/>
          </p:nvPr>
        </p:nvSpPr>
        <p:spPr>
          <a:xfrm>
            <a:off x="838200" y="1"/>
            <a:ext cx="10515600" cy="1239254"/>
          </a:xfrm>
        </p:spPr>
        <p:txBody>
          <a:bodyPr>
            <a:normAutofit/>
          </a:bodyPr>
          <a:lstStyle/>
          <a:p>
            <a:r>
              <a:rPr lang="zh-TW" altLang="en-US" sz="4000">
                <a:latin typeface="Arial"/>
                <a:ea typeface="微軟正黑體"/>
                <a:cs typeface="Arial"/>
              </a:rPr>
              <a:t>QNAP </a:t>
            </a:r>
            <a:r>
              <a:rPr lang="en-US" altLang="zh-TW" sz="4000">
                <a:latin typeface="Arial"/>
                <a:ea typeface="微軟正黑體"/>
                <a:cs typeface="Arial"/>
              </a:rPr>
              <a:t>FC-SAN</a:t>
            </a:r>
            <a:r>
              <a:rPr lang="zh-TW" altLang="en-US" sz="4000">
                <a:latin typeface="Arial"/>
                <a:ea typeface="微軟正黑體"/>
                <a:cs typeface="Arial"/>
              </a:rPr>
              <a:t> 解決方案</a:t>
            </a:r>
          </a:p>
        </p:txBody>
      </p:sp>
      <p:pic>
        <p:nvPicPr>
          <p:cNvPr id="4" name="Picture 4">
            <a:extLst>
              <a:ext uri="{FF2B5EF4-FFF2-40B4-BE49-F238E27FC236}">
                <a16:creationId xmlns:a16="http://schemas.microsoft.com/office/drawing/2014/main" id="{D5D23DF3-6F60-48E3-99CC-BFD74D981FD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004505" y="4106406"/>
            <a:ext cx="3176243" cy="1985505"/>
          </a:xfrm>
          <a:prstGeom prst="rect">
            <a:avLst/>
          </a:prstGeom>
          <a:effectLst>
            <a:outerShdw blurRad="50800" dist="38100" dir="5400000" algn="t" rotWithShape="0">
              <a:prstClr val="black">
                <a:alpha val="40000"/>
              </a:prstClr>
            </a:outerShdw>
          </a:effectLst>
        </p:spPr>
      </p:pic>
      <p:pic>
        <p:nvPicPr>
          <p:cNvPr id="6" name="Picture 4">
            <a:extLst>
              <a:ext uri="{FF2B5EF4-FFF2-40B4-BE49-F238E27FC236}">
                <a16:creationId xmlns:a16="http://schemas.microsoft.com/office/drawing/2014/main" id="{34CCB781-0CDC-4DDE-ABBC-05A85A69A40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177965" y="4077576"/>
            <a:ext cx="3176243" cy="1985505"/>
          </a:xfrm>
          <a:prstGeom prst="rect">
            <a:avLst/>
          </a:prstGeom>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BA113BB8-81C6-4C9D-B69F-7E784F8910AF}"/>
              </a:ext>
            </a:extLst>
          </p:cNvPr>
          <p:cNvSpPr txBox="1"/>
          <p:nvPr/>
        </p:nvSpPr>
        <p:spPr>
          <a:xfrm>
            <a:off x="8085640" y="2161105"/>
            <a:ext cx="34758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sz="1600">
                <a:ea typeface="新細明體"/>
              </a:rPr>
              <a:t>Windows / Linux / VMware</a:t>
            </a:r>
            <a:r>
              <a:rPr lang="af-ZA" altLang="zh-TW" sz="1600">
                <a:ea typeface="新細明體"/>
              </a:rPr>
              <a:t> </a:t>
            </a:r>
            <a:r>
              <a:rPr lang="zh-TW" altLang="af-ZA" sz="1600">
                <a:latin typeface="Microsoft JhengHei"/>
                <a:ea typeface="Microsoft JhengHei"/>
              </a:rPr>
              <a:t>主機</a:t>
            </a:r>
            <a:endParaRPr lang="en-US" altLang="zh-TW" sz="1600">
              <a:latin typeface="Microsoft JhengHei"/>
              <a:ea typeface="Microsoft JhengHei"/>
            </a:endParaRPr>
          </a:p>
          <a:p>
            <a:r>
              <a:rPr lang="en-US" altLang="zh-TW" sz="1600">
                <a:ea typeface="新細明體"/>
              </a:rPr>
              <a:t>HP DL360 G7 server</a:t>
            </a:r>
            <a:endParaRPr lang="zh-TW" altLang="en-US" sz="1600">
              <a:ea typeface="新細明體"/>
            </a:endParaRPr>
          </a:p>
        </p:txBody>
      </p:sp>
      <p:sp>
        <p:nvSpPr>
          <p:cNvPr id="9" name="TextBox 8">
            <a:extLst>
              <a:ext uri="{FF2B5EF4-FFF2-40B4-BE49-F238E27FC236}">
                <a16:creationId xmlns:a16="http://schemas.microsoft.com/office/drawing/2014/main" id="{23F9A114-0BB6-497D-9E3B-437C4C6B484B}"/>
              </a:ext>
            </a:extLst>
          </p:cNvPr>
          <p:cNvSpPr txBox="1"/>
          <p:nvPr/>
        </p:nvSpPr>
        <p:spPr>
          <a:xfrm>
            <a:off x="546365" y="1427706"/>
            <a:ext cx="82987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rPr>
              <a:t>Windows / Linux / VMware </a:t>
            </a:r>
            <a:r>
              <a:rPr lang="zh-TW" alt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t>主機</a:t>
            </a:r>
            <a:r>
              <a:rPr lang="af-ZA"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rPr>
              <a:t> (</a:t>
            </a:r>
            <a:r>
              <a:rPr lang="zh-TW" alt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t>啟動器模式</a:t>
            </a:r>
            <a:r>
              <a:rPr lang="af-ZA"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rPr>
              <a:t>) + </a:t>
            </a:r>
            <a:r>
              <a:rPr lang="en-US"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rPr>
              <a:t>NAS (</a:t>
            </a:r>
            <a:r>
              <a:rPr lang="zh-TW" alt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t>目標模式</a:t>
            </a:r>
            <a:r>
              <a:rPr lang="en-US"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rPr>
              <a:t>)</a:t>
            </a:r>
            <a:r>
              <a:rPr lang="zh-TW" alt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t>：</a:t>
            </a:r>
            <a:endParaRPr lang="en-US"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2" name="Picture 12">
            <a:extLst>
              <a:ext uri="{FF2B5EF4-FFF2-40B4-BE49-F238E27FC236}">
                <a16:creationId xmlns:a16="http://schemas.microsoft.com/office/drawing/2014/main" id="{3B7564E1-FDDD-4539-9C28-DC020591992E}"/>
              </a:ext>
            </a:extLst>
          </p:cNvPr>
          <p:cNvPicPr>
            <a:picLocks noChangeAspect="1"/>
          </p:cNvPicPr>
          <p:nvPr/>
        </p:nvPicPr>
        <p:blipFill>
          <a:blip r:embed="rId4"/>
          <a:srcRect/>
          <a:stretch/>
        </p:blipFill>
        <p:spPr>
          <a:xfrm>
            <a:off x="5699138" y="3670011"/>
            <a:ext cx="1849597" cy="409298"/>
          </a:xfrm>
          <a:prstGeom prst="rect">
            <a:avLst/>
          </a:prstGeom>
        </p:spPr>
      </p:pic>
      <p:cxnSp>
        <p:nvCxnSpPr>
          <p:cNvPr id="16" name="直線單箭頭接點 46">
            <a:extLst>
              <a:ext uri="{FF2B5EF4-FFF2-40B4-BE49-F238E27FC236}">
                <a16:creationId xmlns:a16="http://schemas.microsoft.com/office/drawing/2014/main" id="{4511C850-B81D-4962-8718-EEF3B92CE9BF}"/>
              </a:ext>
            </a:extLst>
          </p:cNvPr>
          <p:cNvCxnSpPr>
            <a:cxnSpLocks/>
          </p:cNvCxnSpPr>
          <p:nvPr/>
        </p:nvCxnSpPr>
        <p:spPr>
          <a:xfrm flipH="1">
            <a:off x="6626232" y="2879470"/>
            <a:ext cx="5114" cy="761711"/>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9">
            <a:extLst>
              <a:ext uri="{FF2B5EF4-FFF2-40B4-BE49-F238E27FC236}">
                <a16:creationId xmlns:a16="http://schemas.microsoft.com/office/drawing/2014/main" id="{DB8AD894-8906-4B13-AECC-46A17D8D9B9E}"/>
              </a:ext>
            </a:extLst>
          </p:cNvPr>
          <p:cNvCxnSpPr>
            <a:cxnSpLocks/>
          </p:cNvCxnSpPr>
          <p:nvPr/>
        </p:nvCxnSpPr>
        <p:spPr>
          <a:xfrm flipH="1">
            <a:off x="4577945" y="4245904"/>
            <a:ext cx="8860" cy="618675"/>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9">
            <a:extLst>
              <a:ext uri="{FF2B5EF4-FFF2-40B4-BE49-F238E27FC236}">
                <a16:creationId xmlns:a16="http://schemas.microsoft.com/office/drawing/2014/main" id="{BEB4AAF9-53E0-4EDB-921A-94984B814D5A}"/>
              </a:ext>
            </a:extLst>
          </p:cNvPr>
          <p:cNvCxnSpPr>
            <a:cxnSpLocks/>
          </p:cNvCxnSpPr>
          <p:nvPr/>
        </p:nvCxnSpPr>
        <p:spPr>
          <a:xfrm>
            <a:off x="7722119" y="4212334"/>
            <a:ext cx="0" cy="618675"/>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462F7ED-59BE-43B1-BD32-E03A955E1835}"/>
              </a:ext>
            </a:extLst>
          </p:cNvPr>
          <p:cNvSpPr txBox="1"/>
          <p:nvPr/>
        </p:nvSpPr>
        <p:spPr>
          <a:xfrm>
            <a:off x="3216076" y="5575901"/>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latin typeface="Arial" panose="020B0604020202020204" pitchFamily="34" charset="0"/>
                <a:ea typeface="新細明體"/>
                <a:cs typeface="Arial" panose="020B0604020202020204" pitchFamily="34" charset="0"/>
              </a:rPr>
              <a:t>TVS-872XU</a:t>
            </a:r>
          </a:p>
          <a:p>
            <a:pPr algn="ctr"/>
            <a:endParaRPr lang="zh-TW">
              <a:ea typeface="新細明體"/>
              <a:cs typeface="Calibri"/>
            </a:endParaRPr>
          </a:p>
          <a:p>
            <a:pPr algn="l"/>
            <a:endParaRPr lang="zh-TW" altLang="en-US">
              <a:ea typeface="新細明體"/>
              <a:cs typeface="Calibri"/>
            </a:endParaRPr>
          </a:p>
        </p:txBody>
      </p:sp>
      <p:sp>
        <p:nvSpPr>
          <p:cNvPr id="21" name="TextBox 20">
            <a:extLst>
              <a:ext uri="{FF2B5EF4-FFF2-40B4-BE49-F238E27FC236}">
                <a16:creationId xmlns:a16="http://schemas.microsoft.com/office/drawing/2014/main" id="{76C74D23-DECE-42E7-BD5D-40E0743245A2}"/>
              </a:ext>
            </a:extLst>
          </p:cNvPr>
          <p:cNvSpPr txBox="1"/>
          <p:nvPr/>
        </p:nvSpPr>
        <p:spPr>
          <a:xfrm>
            <a:off x="6381469" y="5575901"/>
            <a:ext cx="2743199"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latin typeface="Arial" panose="020B0604020202020204" pitchFamily="34" charset="0"/>
                <a:ea typeface="新細明體"/>
                <a:cs typeface="Arial" panose="020B0604020202020204" pitchFamily="34" charset="0"/>
              </a:rPr>
              <a:t>TVS-872XU</a:t>
            </a:r>
          </a:p>
          <a:p>
            <a:pPr algn="l"/>
            <a:endParaRPr lang="zh-TW" altLang="en-US">
              <a:ea typeface="新細明體"/>
              <a:cs typeface="Calibri"/>
            </a:endParaRPr>
          </a:p>
        </p:txBody>
      </p:sp>
      <p:sp>
        <p:nvSpPr>
          <p:cNvPr id="24" name="TextBox 23">
            <a:extLst>
              <a:ext uri="{FF2B5EF4-FFF2-40B4-BE49-F238E27FC236}">
                <a16:creationId xmlns:a16="http://schemas.microsoft.com/office/drawing/2014/main" id="{7ADB4E28-4AA3-4554-9512-8BC163AD631B}"/>
              </a:ext>
            </a:extLst>
          </p:cNvPr>
          <p:cNvSpPr txBox="1"/>
          <p:nvPr/>
        </p:nvSpPr>
        <p:spPr>
          <a:xfrm>
            <a:off x="495668" y="5554089"/>
            <a:ext cx="21806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ea typeface="新細明體"/>
              </a:rPr>
              <a:t>ATTO Celerity 16Gb </a:t>
            </a:r>
          </a:p>
          <a:p>
            <a:pPr algn="ctr"/>
            <a:r>
              <a:rPr lang="en-US" altLang="zh-TW" sz="1600" err="1">
                <a:ea typeface="新細明體"/>
              </a:rPr>
              <a:t>Fibre</a:t>
            </a:r>
            <a:r>
              <a:rPr lang="en-US" altLang="zh-TW" sz="1600">
                <a:ea typeface="新細明體"/>
              </a:rPr>
              <a:t> Channel adapter</a:t>
            </a:r>
          </a:p>
        </p:txBody>
      </p:sp>
      <p:sp>
        <p:nvSpPr>
          <p:cNvPr id="5" name="TextBox 4">
            <a:extLst>
              <a:ext uri="{FF2B5EF4-FFF2-40B4-BE49-F238E27FC236}">
                <a16:creationId xmlns:a16="http://schemas.microsoft.com/office/drawing/2014/main" id="{F5C1981D-88E3-42AC-A916-CBDEE5AD4480}"/>
              </a:ext>
            </a:extLst>
          </p:cNvPr>
          <p:cNvSpPr txBox="1"/>
          <p:nvPr/>
        </p:nvSpPr>
        <p:spPr>
          <a:xfrm>
            <a:off x="2048523" y="405337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latin typeface="Arial" panose="020B0604020202020204" pitchFamily="34" charset="0"/>
                <a:ea typeface="新細明體"/>
                <a:cs typeface="Arial" panose="020B0604020202020204" pitchFamily="34" charset="0"/>
              </a:rPr>
              <a:t>Other F</a:t>
            </a:r>
            <a:r>
              <a:rPr lang="en-US" altLang="zh-TW" sz="1600">
                <a:latin typeface="Arial" panose="020B0604020202020204" pitchFamily="34" charset="0"/>
                <a:ea typeface="新細明體"/>
                <a:cs typeface="Arial" panose="020B0604020202020204" pitchFamily="34" charset="0"/>
              </a:rPr>
              <a:t>C-</a:t>
            </a:r>
            <a:r>
              <a:rPr lang="zh-TW" altLang="en-US" sz="1600">
                <a:latin typeface="Arial" panose="020B0604020202020204" pitchFamily="34" charset="0"/>
                <a:ea typeface="新細明體"/>
                <a:cs typeface="Arial" panose="020B0604020202020204" pitchFamily="34" charset="0"/>
              </a:rPr>
              <a:t>SAN Storage</a:t>
            </a:r>
          </a:p>
        </p:txBody>
      </p:sp>
      <p:sp>
        <p:nvSpPr>
          <p:cNvPr id="29" name="TextBox 28">
            <a:extLst>
              <a:ext uri="{FF2B5EF4-FFF2-40B4-BE49-F238E27FC236}">
                <a16:creationId xmlns:a16="http://schemas.microsoft.com/office/drawing/2014/main" id="{E255F576-ED84-4EC0-8D6F-0245F959F120}"/>
              </a:ext>
            </a:extLst>
          </p:cNvPr>
          <p:cNvSpPr txBox="1"/>
          <p:nvPr/>
        </p:nvSpPr>
        <p:spPr>
          <a:xfrm>
            <a:off x="7513968" y="372053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latin typeface="Arial" panose="020B0604020202020204" pitchFamily="34" charset="0"/>
                <a:ea typeface="新細明體"/>
                <a:cs typeface="Arial" panose="020B0604020202020204" pitchFamily="34" charset="0"/>
              </a:rPr>
              <a:t>Fibre Channel Switch</a:t>
            </a:r>
          </a:p>
        </p:txBody>
      </p:sp>
      <p:pic>
        <p:nvPicPr>
          <p:cNvPr id="30" name="Picture 30">
            <a:extLst>
              <a:ext uri="{FF2B5EF4-FFF2-40B4-BE49-F238E27FC236}">
                <a16:creationId xmlns:a16="http://schemas.microsoft.com/office/drawing/2014/main" id="{8C77E325-218C-4F6E-B891-D5A74BFCBD2E}"/>
              </a:ext>
            </a:extLst>
          </p:cNvPr>
          <p:cNvPicPr>
            <a:picLocks noChangeAspect="1"/>
          </p:cNvPicPr>
          <p:nvPr/>
        </p:nvPicPr>
        <p:blipFill>
          <a:blip r:embed="rId5"/>
          <a:stretch>
            <a:fillRect/>
          </a:stretch>
        </p:blipFill>
        <p:spPr>
          <a:xfrm>
            <a:off x="2386087" y="3205800"/>
            <a:ext cx="1590431" cy="1217247"/>
          </a:xfrm>
          <a:prstGeom prst="rect">
            <a:avLst/>
          </a:prstGeom>
        </p:spPr>
      </p:pic>
      <p:sp>
        <p:nvSpPr>
          <p:cNvPr id="17" name="TextBox 16">
            <a:extLst>
              <a:ext uri="{FF2B5EF4-FFF2-40B4-BE49-F238E27FC236}">
                <a16:creationId xmlns:a16="http://schemas.microsoft.com/office/drawing/2014/main" id="{006B0F8F-350D-450C-8299-6DE597005B20}"/>
              </a:ext>
            </a:extLst>
          </p:cNvPr>
          <p:cNvSpPr txBox="1"/>
          <p:nvPr/>
        </p:nvSpPr>
        <p:spPr>
          <a:xfrm>
            <a:off x="9452708" y="358033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zh-TW" altLang="en-US">
              <a:ea typeface="新細明體"/>
              <a:cs typeface="Calibri"/>
            </a:endParaRPr>
          </a:p>
        </p:txBody>
      </p:sp>
      <p:cxnSp>
        <p:nvCxnSpPr>
          <p:cNvPr id="35" name="直線單箭頭接點 9">
            <a:extLst>
              <a:ext uri="{FF2B5EF4-FFF2-40B4-BE49-F238E27FC236}">
                <a16:creationId xmlns:a16="http://schemas.microsoft.com/office/drawing/2014/main" id="{835A9680-380E-448C-B0D8-2CF01F2C2EB5}"/>
              </a:ext>
            </a:extLst>
          </p:cNvPr>
          <p:cNvCxnSpPr>
            <a:cxnSpLocks/>
          </p:cNvCxnSpPr>
          <p:nvPr/>
        </p:nvCxnSpPr>
        <p:spPr>
          <a:xfrm flipV="1">
            <a:off x="10357134" y="3693112"/>
            <a:ext cx="1036675" cy="1558"/>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173FE88-029A-429B-B8C7-31AF60909F69}"/>
              </a:ext>
            </a:extLst>
          </p:cNvPr>
          <p:cNvSpPr txBox="1"/>
          <p:nvPr/>
        </p:nvSpPr>
        <p:spPr>
          <a:xfrm>
            <a:off x="10358899" y="385241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latin typeface="微軟正黑體" panose="020B0604030504040204" pitchFamily="34" charset="-120"/>
                <a:ea typeface="微軟正黑體" panose="020B0604030504040204" pitchFamily="34" charset="-120"/>
                <a:cs typeface="Calibri"/>
              </a:rPr>
              <a:t>光纖通道</a:t>
            </a:r>
          </a:p>
        </p:txBody>
      </p:sp>
      <p:cxnSp>
        <p:nvCxnSpPr>
          <p:cNvPr id="33" name="直線單箭頭接點 46">
            <a:extLst>
              <a:ext uri="{FF2B5EF4-FFF2-40B4-BE49-F238E27FC236}">
                <a16:creationId xmlns:a16="http://schemas.microsoft.com/office/drawing/2014/main" id="{32A72B65-4EC2-4B88-A960-FA27020BAEB5}"/>
              </a:ext>
            </a:extLst>
          </p:cNvPr>
          <p:cNvCxnSpPr>
            <a:cxnSpLocks/>
          </p:cNvCxnSpPr>
          <p:nvPr/>
        </p:nvCxnSpPr>
        <p:spPr>
          <a:xfrm>
            <a:off x="4189672" y="3844365"/>
            <a:ext cx="1389060" cy="0"/>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群組 10">
            <a:extLst>
              <a:ext uri="{FF2B5EF4-FFF2-40B4-BE49-F238E27FC236}">
                <a16:creationId xmlns:a16="http://schemas.microsoft.com/office/drawing/2014/main" id="{9F646ACE-A088-4148-AB2B-CCD8ED14B327}"/>
              </a:ext>
            </a:extLst>
          </p:cNvPr>
          <p:cNvGrpSpPr/>
          <p:nvPr/>
        </p:nvGrpSpPr>
        <p:grpSpPr>
          <a:xfrm>
            <a:off x="531453" y="2935072"/>
            <a:ext cx="1872000" cy="792000"/>
            <a:chOff x="531453" y="2935072"/>
            <a:chExt cx="1872000" cy="792000"/>
          </a:xfrm>
        </p:grpSpPr>
        <p:sp>
          <p:nvSpPr>
            <p:cNvPr id="32" name="矩形: 圓角 31">
              <a:extLst>
                <a:ext uri="{FF2B5EF4-FFF2-40B4-BE49-F238E27FC236}">
                  <a16:creationId xmlns:a16="http://schemas.microsoft.com/office/drawing/2014/main" id="{476BAC45-DF9B-4D70-A7E8-78E3E0CC000D}"/>
                </a:ext>
              </a:extLst>
            </p:cNvPr>
            <p:cNvSpPr/>
            <p:nvPr/>
          </p:nvSpPr>
          <p:spPr>
            <a:xfrm>
              <a:off x="531453" y="2935072"/>
              <a:ext cx="1872000" cy="792000"/>
            </a:xfrm>
            <a:prstGeom prst="roundRect">
              <a:avLst>
                <a:gd name="adj" fmla="val 21175"/>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圓角 33">
              <a:extLst>
                <a:ext uri="{FF2B5EF4-FFF2-40B4-BE49-F238E27FC236}">
                  <a16:creationId xmlns:a16="http://schemas.microsoft.com/office/drawing/2014/main" id="{0EE7F685-9CE3-4560-97A8-F4750273626E}"/>
                </a:ext>
              </a:extLst>
            </p:cNvPr>
            <p:cNvSpPr/>
            <p:nvPr/>
          </p:nvSpPr>
          <p:spPr>
            <a:xfrm>
              <a:off x="593511" y="2979509"/>
              <a:ext cx="1752709" cy="710679"/>
            </a:xfrm>
            <a:prstGeom prst="roundRect">
              <a:avLst>
                <a:gd name="adj" fmla="val 22759"/>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a:extLst>
                <a:ext uri="{FF2B5EF4-FFF2-40B4-BE49-F238E27FC236}">
                  <a16:creationId xmlns:a16="http://schemas.microsoft.com/office/drawing/2014/main" id="{8BC02BF0-5D3A-4D1B-A3CF-7362FBFECA5A}"/>
                </a:ext>
              </a:extLst>
            </p:cNvPr>
            <p:cNvSpPr/>
            <p:nvPr/>
          </p:nvSpPr>
          <p:spPr>
            <a:xfrm>
              <a:off x="624191" y="3013084"/>
              <a:ext cx="1691348" cy="643527"/>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儲存區域網路</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(SAN)</a:t>
              </a:r>
            </a:p>
          </p:txBody>
        </p:sp>
      </p:grpSp>
      <p:pic>
        <p:nvPicPr>
          <p:cNvPr id="37" name="Picture 36">
            <a:extLst>
              <a:ext uri="{FF2B5EF4-FFF2-40B4-BE49-F238E27FC236}">
                <a16:creationId xmlns:a16="http://schemas.microsoft.com/office/drawing/2014/main" id="{3507E960-8C1F-BF4D-8E43-F8DF23D6423B}"/>
              </a:ext>
            </a:extLst>
          </p:cNvPr>
          <p:cNvPicPr>
            <a:picLocks noChangeAspect="1"/>
          </p:cNvPicPr>
          <p:nvPr/>
        </p:nvPicPr>
        <p:blipFill>
          <a:blip r:embed="rId7"/>
          <a:stretch>
            <a:fillRect/>
          </a:stretch>
        </p:blipFill>
        <p:spPr>
          <a:xfrm>
            <a:off x="1037732" y="4630951"/>
            <a:ext cx="1424709" cy="912084"/>
          </a:xfrm>
          <a:prstGeom prst="rect">
            <a:avLst/>
          </a:prstGeom>
        </p:spPr>
      </p:pic>
      <p:sp>
        <p:nvSpPr>
          <p:cNvPr id="38" name="TextBox 37">
            <a:extLst>
              <a:ext uri="{FF2B5EF4-FFF2-40B4-BE49-F238E27FC236}">
                <a16:creationId xmlns:a16="http://schemas.microsoft.com/office/drawing/2014/main" id="{FE1F34CC-2B88-AA4A-AEB6-222A23A2D8E4}"/>
              </a:ext>
            </a:extLst>
          </p:cNvPr>
          <p:cNvSpPr txBox="1"/>
          <p:nvPr/>
        </p:nvSpPr>
        <p:spPr>
          <a:xfrm>
            <a:off x="9235176" y="5542492"/>
            <a:ext cx="21806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ea typeface="新細明體"/>
              </a:rPr>
              <a:t>ATTO Celerity 16Gb </a:t>
            </a:r>
          </a:p>
          <a:p>
            <a:pPr algn="ctr"/>
            <a:r>
              <a:rPr lang="en-US" altLang="zh-TW" sz="1600" err="1">
                <a:ea typeface="新細明體"/>
              </a:rPr>
              <a:t>Fibre</a:t>
            </a:r>
            <a:r>
              <a:rPr lang="en-US" altLang="zh-TW" sz="1600">
                <a:ea typeface="新細明體"/>
              </a:rPr>
              <a:t> Channel adapter</a:t>
            </a:r>
          </a:p>
        </p:txBody>
      </p:sp>
      <p:sp>
        <p:nvSpPr>
          <p:cNvPr id="39" name="TextBox 38">
            <a:extLst>
              <a:ext uri="{FF2B5EF4-FFF2-40B4-BE49-F238E27FC236}">
                <a16:creationId xmlns:a16="http://schemas.microsoft.com/office/drawing/2014/main" id="{29871BFA-84A5-7D43-A845-6FB46B0E6F5C}"/>
              </a:ext>
            </a:extLst>
          </p:cNvPr>
          <p:cNvSpPr txBox="1"/>
          <p:nvPr/>
        </p:nvSpPr>
        <p:spPr>
          <a:xfrm>
            <a:off x="2702053" y="2161105"/>
            <a:ext cx="21806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ea typeface="新細明體"/>
              </a:rPr>
              <a:t>ATTO Celerity 16Gb </a:t>
            </a:r>
          </a:p>
          <a:p>
            <a:pPr algn="ctr"/>
            <a:r>
              <a:rPr lang="en-US" altLang="zh-TW" sz="1600" err="1">
                <a:ea typeface="新細明體"/>
              </a:rPr>
              <a:t>Fibre</a:t>
            </a:r>
            <a:r>
              <a:rPr lang="en-US" altLang="zh-TW" sz="1600">
                <a:ea typeface="新細明體"/>
              </a:rPr>
              <a:t> Channel adapter</a:t>
            </a:r>
          </a:p>
        </p:txBody>
      </p:sp>
      <p:pic>
        <p:nvPicPr>
          <p:cNvPr id="40" name="Picture 39">
            <a:extLst>
              <a:ext uri="{FF2B5EF4-FFF2-40B4-BE49-F238E27FC236}">
                <a16:creationId xmlns:a16="http://schemas.microsoft.com/office/drawing/2014/main" id="{563D6BCC-7138-3D43-89BE-0A09359B9C43}"/>
              </a:ext>
            </a:extLst>
          </p:cNvPr>
          <p:cNvPicPr>
            <a:picLocks noChangeAspect="1"/>
          </p:cNvPicPr>
          <p:nvPr/>
        </p:nvPicPr>
        <p:blipFill>
          <a:blip r:embed="rId7"/>
          <a:stretch>
            <a:fillRect/>
          </a:stretch>
        </p:blipFill>
        <p:spPr>
          <a:xfrm>
            <a:off x="9644779" y="4516546"/>
            <a:ext cx="1424709" cy="912084"/>
          </a:xfrm>
          <a:prstGeom prst="rect">
            <a:avLst/>
          </a:prstGeom>
        </p:spPr>
      </p:pic>
    </p:spTree>
    <p:extLst>
      <p:ext uri="{BB962C8B-B14F-4D97-AF65-F5344CB8AC3E}">
        <p14:creationId xmlns:p14="http://schemas.microsoft.com/office/powerpoint/2010/main" val="2265095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群組 81">
            <a:extLst>
              <a:ext uri="{FF2B5EF4-FFF2-40B4-BE49-F238E27FC236}">
                <a16:creationId xmlns:a16="http://schemas.microsoft.com/office/drawing/2014/main" id="{DF086712-E326-4DCE-AF2B-394C0C9EC56B}"/>
              </a:ext>
            </a:extLst>
          </p:cNvPr>
          <p:cNvGrpSpPr/>
          <p:nvPr/>
        </p:nvGrpSpPr>
        <p:grpSpPr>
          <a:xfrm>
            <a:off x="9188627" y="2890266"/>
            <a:ext cx="2469244" cy="1077468"/>
            <a:chOff x="3016389" y="1571526"/>
            <a:chExt cx="2249581" cy="678263"/>
          </a:xfrm>
        </p:grpSpPr>
        <p:sp>
          <p:nvSpPr>
            <p:cNvPr id="83" name="矩形: 圓角 82">
              <a:extLst>
                <a:ext uri="{FF2B5EF4-FFF2-40B4-BE49-F238E27FC236}">
                  <a16:creationId xmlns:a16="http://schemas.microsoft.com/office/drawing/2014/main" id="{AD509FBD-EE40-46C0-9621-0D9009FF084D}"/>
                </a:ext>
              </a:extLst>
            </p:cNvPr>
            <p:cNvSpPr/>
            <p:nvPr/>
          </p:nvSpPr>
          <p:spPr>
            <a:xfrm>
              <a:off x="3016389" y="1571526"/>
              <a:ext cx="2249581" cy="678263"/>
            </a:xfrm>
            <a:prstGeom prst="roundRect">
              <a:avLst>
                <a:gd name="adj" fmla="val 24406"/>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圓角 83">
              <a:extLst>
                <a:ext uri="{FF2B5EF4-FFF2-40B4-BE49-F238E27FC236}">
                  <a16:creationId xmlns:a16="http://schemas.microsoft.com/office/drawing/2014/main" id="{F2307A2B-9BEF-4E54-AE0B-298B488BE964}"/>
                </a:ext>
              </a:extLst>
            </p:cNvPr>
            <p:cNvSpPr/>
            <p:nvPr/>
          </p:nvSpPr>
          <p:spPr>
            <a:xfrm>
              <a:off x="3080517" y="1627854"/>
              <a:ext cx="2099037" cy="566547"/>
            </a:xfrm>
            <a:prstGeom prst="roundRect">
              <a:avLst>
                <a:gd name="adj" fmla="val 22059"/>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圓角 84">
              <a:extLst>
                <a:ext uri="{FF2B5EF4-FFF2-40B4-BE49-F238E27FC236}">
                  <a16:creationId xmlns:a16="http://schemas.microsoft.com/office/drawing/2014/main" id="{D063B3DD-1222-408C-8DA1-C06004766DC5}"/>
                </a:ext>
              </a:extLst>
            </p:cNvPr>
            <p:cNvSpPr/>
            <p:nvPr/>
          </p:nvSpPr>
          <p:spPr>
            <a:xfrm>
              <a:off x="3112788" y="1643515"/>
              <a:ext cx="2033442" cy="540000"/>
            </a:xfrm>
            <a:prstGeom prst="roundRect">
              <a:avLst>
                <a:gd name="adj" fmla="val 1985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altLang="zh-TW" sz="2000" b="1">
                  <a:solidFill>
                    <a:prstClr val="white"/>
                  </a:solidFill>
                  <a:effectLst>
                    <a:outerShdw blurRad="38100" dist="38100" dir="2700000" algn="tl">
                      <a:srgbClr val="000000">
                        <a:alpha val="43137"/>
                      </a:srgbClr>
                    </a:outerShdw>
                  </a:effectLst>
                  <a:latin typeface="Arial"/>
                  <a:ea typeface="新細明體"/>
                  <a:cs typeface="Arial"/>
                </a:rPr>
                <a:t>QNAP NAS</a:t>
              </a:r>
            </a:p>
          </p:txBody>
        </p:sp>
      </p:grpSp>
      <p:grpSp>
        <p:nvGrpSpPr>
          <p:cNvPr id="78" name="群組 77">
            <a:extLst>
              <a:ext uri="{FF2B5EF4-FFF2-40B4-BE49-F238E27FC236}">
                <a16:creationId xmlns:a16="http://schemas.microsoft.com/office/drawing/2014/main" id="{A94800A1-E715-4A15-9413-4678D33BB66D}"/>
              </a:ext>
            </a:extLst>
          </p:cNvPr>
          <p:cNvGrpSpPr/>
          <p:nvPr/>
        </p:nvGrpSpPr>
        <p:grpSpPr>
          <a:xfrm>
            <a:off x="5653955" y="2890266"/>
            <a:ext cx="2469244" cy="1077468"/>
            <a:chOff x="3016389" y="1571526"/>
            <a:chExt cx="2249581" cy="678263"/>
          </a:xfrm>
        </p:grpSpPr>
        <p:sp>
          <p:nvSpPr>
            <p:cNvPr id="79" name="矩形: 圓角 78">
              <a:extLst>
                <a:ext uri="{FF2B5EF4-FFF2-40B4-BE49-F238E27FC236}">
                  <a16:creationId xmlns:a16="http://schemas.microsoft.com/office/drawing/2014/main" id="{4F256740-FE4D-4588-A462-8989307F0300}"/>
                </a:ext>
              </a:extLst>
            </p:cNvPr>
            <p:cNvSpPr/>
            <p:nvPr/>
          </p:nvSpPr>
          <p:spPr>
            <a:xfrm>
              <a:off x="3016389" y="1571526"/>
              <a:ext cx="2249581" cy="678263"/>
            </a:xfrm>
            <a:prstGeom prst="roundRect">
              <a:avLst>
                <a:gd name="adj" fmla="val 24406"/>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圓角 79">
              <a:extLst>
                <a:ext uri="{FF2B5EF4-FFF2-40B4-BE49-F238E27FC236}">
                  <a16:creationId xmlns:a16="http://schemas.microsoft.com/office/drawing/2014/main" id="{25A76AA7-1179-42D0-B5E6-4C2346227134}"/>
                </a:ext>
              </a:extLst>
            </p:cNvPr>
            <p:cNvSpPr/>
            <p:nvPr/>
          </p:nvSpPr>
          <p:spPr>
            <a:xfrm>
              <a:off x="3080517" y="1627854"/>
              <a:ext cx="2099037" cy="566547"/>
            </a:xfrm>
            <a:prstGeom prst="roundRect">
              <a:avLst>
                <a:gd name="adj" fmla="val 22059"/>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圓角 80">
              <a:extLst>
                <a:ext uri="{FF2B5EF4-FFF2-40B4-BE49-F238E27FC236}">
                  <a16:creationId xmlns:a16="http://schemas.microsoft.com/office/drawing/2014/main" id="{489B8C83-9CA5-4767-AB81-C3EE8EE3446D}"/>
                </a:ext>
              </a:extLst>
            </p:cNvPr>
            <p:cNvSpPr/>
            <p:nvPr/>
          </p:nvSpPr>
          <p:spPr>
            <a:xfrm>
              <a:off x="3112788" y="1643515"/>
              <a:ext cx="2033442" cy="540000"/>
            </a:xfrm>
            <a:prstGeom prst="roundRect">
              <a:avLst>
                <a:gd name="adj" fmla="val 1985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altLang="zh-TW" sz="2000" b="1">
                  <a:solidFill>
                    <a:prstClr val="white"/>
                  </a:solidFill>
                  <a:effectLst>
                    <a:outerShdw blurRad="38100" dist="38100" dir="2700000" algn="tl">
                      <a:srgbClr val="000000">
                        <a:alpha val="43137"/>
                      </a:srgbClr>
                    </a:outerShdw>
                  </a:effectLst>
                  <a:latin typeface="Arial"/>
                  <a:ea typeface="新細明體"/>
                  <a:cs typeface="Arial"/>
                </a:rPr>
                <a:t>QNAP NAS</a:t>
              </a:r>
            </a:p>
          </p:txBody>
        </p:sp>
      </p:grpSp>
      <p:grpSp>
        <p:nvGrpSpPr>
          <p:cNvPr id="73" name="群組 72">
            <a:extLst>
              <a:ext uri="{FF2B5EF4-FFF2-40B4-BE49-F238E27FC236}">
                <a16:creationId xmlns:a16="http://schemas.microsoft.com/office/drawing/2014/main" id="{01522596-4517-4521-8811-7D3713E02573}"/>
              </a:ext>
            </a:extLst>
          </p:cNvPr>
          <p:cNvGrpSpPr/>
          <p:nvPr/>
        </p:nvGrpSpPr>
        <p:grpSpPr>
          <a:xfrm>
            <a:off x="5653954" y="1553706"/>
            <a:ext cx="1837474" cy="688416"/>
            <a:chOff x="3016388" y="1561373"/>
            <a:chExt cx="2330863" cy="688416"/>
          </a:xfrm>
        </p:grpSpPr>
        <p:sp>
          <p:nvSpPr>
            <p:cNvPr id="75" name="矩形: 圓角 74">
              <a:extLst>
                <a:ext uri="{FF2B5EF4-FFF2-40B4-BE49-F238E27FC236}">
                  <a16:creationId xmlns:a16="http://schemas.microsoft.com/office/drawing/2014/main" id="{BF08CD90-E6C9-4B4B-B114-CBF99A59F58B}"/>
                </a:ext>
              </a:extLst>
            </p:cNvPr>
            <p:cNvSpPr/>
            <p:nvPr/>
          </p:nvSpPr>
          <p:spPr>
            <a:xfrm>
              <a:off x="3016388" y="1561373"/>
              <a:ext cx="2330863" cy="688416"/>
            </a:xfrm>
            <a:prstGeom prst="roundRect">
              <a:avLst>
                <a:gd name="adj" fmla="val 2440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圓角 75">
              <a:extLst>
                <a:ext uri="{FF2B5EF4-FFF2-40B4-BE49-F238E27FC236}">
                  <a16:creationId xmlns:a16="http://schemas.microsoft.com/office/drawing/2014/main" id="{C770CBAE-18B5-44C1-A47F-D9E5178FD232}"/>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圓角 76">
              <a:extLst>
                <a:ext uri="{FF2B5EF4-FFF2-40B4-BE49-F238E27FC236}">
                  <a16:creationId xmlns:a16="http://schemas.microsoft.com/office/drawing/2014/main" id="{072CB75F-90F8-4333-9998-097D397BA3A5}"/>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zh-TW" altLang="en-US" sz="2000" b="1">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伺服器</a:t>
              </a:r>
              <a:endParaRPr lang="en-US" altLang="zh-TW" sz="2000" b="1">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grpSp>
      <p:cxnSp>
        <p:nvCxnSpPr>
          <p:cNvPr id="35" name="接點: 肘形 24">
            <a:extLst>
              <a:ext uri="{FF2B5EF4-FFF2-40B4-BE49-F238E27FC236}">
                <a16:creationId xmlns:a16="http://schemas.microsoft.com/office/drawing/2014/main" id="{1016C73C-2DC7-4F96-86A4-F106C18833E2}"/>
              </a:ext>
            </a:extLst>
          </p:cNvPr>
          <p:cNvCxnSpPr>
            <a:cxnSpLocks/>
          </p:cNvCxnSpPr>
          <p:nvPr/>
        </p:nvCxnSpPr>
        <p:spPr>
          <a:xfrm>
            <a:off x="3015045" y="2233130"/>
            <a:ext cx="2597468" cy="987538"/>
          </a:xfrm>
          <a:prstGeom prst="bentConnector3">
            <a:avLst>
              <a:gd name="adj1" fmla="val 50000"/>
            </a:avLst>
          </a:prstGeom>
          <a:ln w="5715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3" name="群組 32">
            <a:extLst>
              <a:ext uri="{FF2B5EF4-FFF2-40B4-BE49-F238E27FC236}">
                <a16:creationId xmlns:a16="http://schemas.microsoft.com/office/drawing/2014/main" id="{C23571AC-69D1-42AC-85F3-316E6F400DA4}"/>
              </a:ext>
            </a:extLst>
          </p:cNvPr>
          <p:cNvGrpSpPr/>
          <p:nvPr/>
        </p:nvGrpSpPr>
        <p:grpSpPr>
          <a:xfrm>
            <a:off x="628108" y="4804632"/>
            <a:ext cx="4095439" cy="724345"/>
            <a:chOff x="1928191" y="1530626"/>
            <a:chExt cx="4167809" cy="724345"/>
          </a:xfrm>
        </p:grpSpPr>
        <p:sp>
          <p:nvSpPr>
            <p:cNvPr id="34" name="矩形: 圓角 33">
              <a:extLst>
                <a:ext uri="{FF2B5EF4-FFF2-40B4-BE49-F238E27FC236}">
                  <a16:creationId xmlns:a16="http://schemas.microsoft.com/office/drawing/2014/main" id="{B44542F6-E95F-4782-83DE-4DE71EAA4C66}"/>
                </a:ext>
              </a:extLst>
            </p:cNvPr>
            <p:cNvSpPr/>
            <p:nvPr/>
          </p:nvSpPr>
          <p:spPr>
            <a:xfrm>
              <a:off x="1928191" y="1530626"/>
              <a:ext cx="4167809" cy="724345"/>
            </a:xfrm>
            <a:prstGeom prst="roundRect">
              <a:avLst>
                <a:gd name="adj" fmla="val 24406"/>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圓角 42">
              <a:extLst>
                <a:ext uri="{FF2B5EF4-FFF2-40B4-BE49-F238E27FC236}">
                  <a16:creationId xmlns:a16="http://schemas.microsoft.com/office/drawing/2014/main" id="{BD9883F1-D6F9-42BA-90C3-35FCFE4CA290}"/>
                </a:ext>
              </a:extLst>
            </p:cNvPr>
            <p:cNvSpPr/>
            <p:nvPr/>
          </p:nvSpPr>
          <p:spPr>
            <a:xfrm>
              <a:off x="1991139" y="1594624"/>
              <a:ext cx="4041913"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圓角 50">
              <a:extLst>
                <a:ext uri="{FF2B5EF4-FFF2-40B4-BE49-F238E27FC236}">
                  <a16:creationId xmlns:a16="http://schemas.microsoft.com/office/drawing/2014/main" id="{0C59EFBE-03FA-42FB-B35A-E0803218E53F}"/>
                </a:ext>
              </a:extLst>
            </p:cNvPr>
            <p:cNvSpPr/>
            <p:nvPr/>
          </p:nvSpPr>
          <p:spPr>
            <a:xfrm>
              <a:off x="2014095" y="1622798"/>
              <a:ext cx="3996000" cy="540000"/>
            </a:xfrm>
            <a:prstGeom prst="roundRect">
              <a:avLst>
                <a:gd name="adj" fmla="val 254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altLang="zh-TW" sz="2000" b="1">
                  <a:solidFill>
                    <a:prstClr val="white"/>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SAN </a:t>
              </a:r>
              <a:r>
                <a:rPr lang="zh-TW" altLang="en-US" sz="2000" b="1">
                  <a:solidFill>
                    <a:prstClr val="white"/>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儲存空間</a:t>
              </a:r>
              <a:endParaRPr lang="en-US" altLang="zh-TW" sz="2000" b="1">
                <a:solidFill>
                  <a:prstClr val="white"/>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52" name="群組 51">
            <a:extLst>
              <a:ext uri="{FF2B5EF4-FFF2-40B4-BE49-F238E27FC236}">
                <a16:creationId xmlns:a16="http://schemas.microsoft.com/office/drawing/2014/main" id="{77FE7F5E-051A-4206-95FF-FB54BC141839}"/>
              </a:ext>
            </a:extLst>
          </p:cNvPr>
          <p:cNvGrpSpPr/>
          <p:nvPr/>
        </p:nvGrpSpPr>
        <p:grpSpPr>
          <a:xfrm>
            <a:off x="629922" y="1872208"/>
            <a:ext cx="1997651" cy="688416"/>
            <a:chOff x="3016388" y="1561373"/>
            <a:chExt cx="2330863" cy="688416"/>
          </a:xfrm>
        </p:grpSpPr>
        <p:sp>
          <p:nvSpPr>
            <p:cNvPr id="53" name="矩形: 圓角 52">
              <a:extLst>
                <a:ext uri="{FF2B5EF4-FFF2-40B4-BE49-F238E27FC236}">
                  <a16:creationId xmlns:a16="http://schemas.microsoft.com/office/drawing/2014/main" id="{8F0FAF20-8A1E-4B28-A06B-D281F066204A}"/>
                </a:ext>
              </a:extLst>
            </p:cNvPr>
            <p:cNvSpPr/>
            <p:nvPr/>
          </p:nvSpPr>
          <p:spPr>
            <a:xfrm>
              <a:off x="3016388" y="1561373"/>
              <a:ext cx="2330863" cy="688416"/>
            </a:xfrm>
            <a:prstGeom prst="roundRect">
              <a:avLst>
                <a:gd name="adj" fmla="val 244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圓角 58">
              <a:extLst>
                <a:ext uri="{FF2B5EF4-FFF2-40B4-BE49-F238E27FC236}">
                  <a16:creationId xmlns:a16="http://schemas.microsoft.com/office/drawing/2014/main" id="{31AEFD0B-92D5-46F5-9C0C-E824FE64E32D}"/>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圓角 60">
              <a:extLst>
                <a:ext uri="{FF2B5EF4-FFF2-40B4-BE49-F238E27FC236}">
                  <a16:creationId xmlns:a16="http://schemas.microsoft.com/office/drawing/2014/main" id="{3C318AF6-52AB-497B-A8DF-0301ACCD4044}"/>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zh-TW" altLang="en-US" sz="2000" b="1">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正式工作環境</a:t>
              </a:r>
              <a:endParaRPr lang="en-US" altLang="zh-TW" sz="2000" b="1">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grpSp>
      <p:grpSp>
        <p:nvGrpSpPr>
          <p:cNvPr id="63" name="群組 62">
            <a:extLst>
              <a:ext uri="{FF2B5EF4-FFF2-40B4-BE49-F238E27FC236}">
                <a16:creationId xmlns:a16="http://schemas.microsoft.com/office/drawing/2014/main" id="{92ADB57E-C14B-4C13-818C-7B8D80484F9A}"/>
              </a:ext>
            </a:extLst>
          </p:cNvPr>
          <p:cNvGrpSpPr/>
          <p:nvPr/>
        </p:nvGrpSpPr>
        <p:grpSpPr>
          <a:xfrm>
            <a:off x="2725896" y="1872208"/>
            <a:ext cx="1997651" cy="688416"/>
            <a:chOff x="3016388" y="1561373"/>
            <a:chExt cx="2330863" cy="688416"/>
          </a:xfrm>
        </p:grpSpPr>
        <p:sp>
          <p:nvSpPr>
            <p:cNvPr id="64" name="矩形: 圓角 63">
              <a:extLst>
                <a:ext uri="{FF2B5EF4-FFF2-40B4-BE49-F238E27FC236}">
                  <a16:creationId xmlns:a16="http://schemas.microsoft.com/office/drawing/2014/main" id="{A0A61AFC-11D4-47F8-B623-4877C1FA3FF7}"/>
                </a:ext>
              </a:extLst>
            </p:cNvPr>
            <p:cNvSpPr/>
            <p:nvPr/>
          </p:nvSpPr>
          <p:spPr>
            <a:xfrm>
              <a:off x="3016388" y="1561373"/>
              <a:ext cx="2330863" cy="688416"/>
            </a:xfrm>
            <a:prstGeom prst="roundRect">
              <a:avLst>
                <a:gd name="adj" fmla="val 244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圓角 69">
              <a:extLst>
                <a:ext uri="{FF2B5EF4-FFF2-40B4-BE49-F238E27FC236}">
                  <a16:creationId xmlns:a16="http://schemas.microsoft.com/office/drawing/2014/main" id="{D6AF1B8B-40FC-4029-BA2B-8502DE91C3E4}"/>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圓角 70">
              <a:extLst>
                <a:ext uri="{FF2B5EF4-FFF2-40B4-BE49-F238E27FC236}">
                  <a16:creationId xmlns:a16="http://schemas.microsoft.com/office/drawing/2014/main" id="{515B6114-2D8E-40C2-9382-52EC22D66555}"/>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zh-TW" altLang="en-US" sz="2000" b="1">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備份伺服器</a:t>
              </a:r>
              <a:endParaRPr lang="en-US" altLang="zh-TW" sz="2000" b="1">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grpSp>
      <p:sp>
        <p:nvSpPr>
          <p:cNvPr id="50" name="矩形: 圓角 49">
            <a:extLst>
              <a:ext uri="{FF2B5EF4-FFF2-40B4-BE49-F238E27FC236}">
                <a16:creationId xmlns:a16="http://schemas.microsoft.com/office/drawing/2014/main" id="{8E5F83E1-5124-4387-93B9-7C51FD140743}"/>
              </a:ext>
            </a:extLst>
          </p:cNvPr>
          <p:cNvSpPr/>
          <p:nvPr/>
        </p:nvSpPr>
        <p:spPr>
          <a:xfrm>
            <a:off x="9420360" y="1596914"/>
            <a:ext cx="1390076" cy="77799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7B540FFC-3DB2-48CE-9715-1C6B6C725D3B}"/>
              </a:ext>
            </a:extLst>
          </p:cNvPr>
          <p:cNvSpPr>
            <a:spLocks noGrp="1"/>
          </p:cNvSpPr>
          <p:nvPr>
            <p:ph type="title"/>
          </p:nvPr>
        </p:nvSpPr>
        <p:spPr>
          <a:xfrm>
            <a:off x="760156" y="1"/>
            <a:ext cx="10671687" cy="1239254"/>
          </a:xfrm>
        </p:spPr>
        <p:txBody>
          <a:bodyPr>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it-IT" altLang="zh-TW" sz="4000">
                <a:solidFill>
                  <a:schemeClr val="bg1"/>
                </a:solidFill>
                <a:latin typeface="Arial"/>
                <a:ea typeface="微軟正黑體"/>
                <a:cs typeface="Arial"/>
              </a:rPr>
              <a:t>企業 FC-SAN 與 QNAP NAS 達成 CDM 應用</a:t>
            </a:r>
          </a:p>
        </p:txBody>
      </p:sp>
      <p:pic>
        <p:nvPicPr>
          <p:cNvPr id="37" name="圖形 4">
            <a:extLst>
              <a:ext uri="{FF2B5EF4-FFF2-40B4-BE49-F238E27FC236}">
                <a16:creationId xmlns:a16="http://schemas.microsoft.com/office/drawing/2014/main" id="{CA1532E8-7D8A-4E23-BC0A-6B650F1387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6142" y="2749274"/>
            <a:ext cx="2865848" cy="1752299"/>
          </a:xfrm>
          <a:prstGeom prst="rect">
            <a:avLst/>
          </a:prstGeom>
        </p:spPr>
      </p:pic>
      <p:sp>
        <p:nvSpPr>
          <p:cNvPr id="40" name="文字方塊 5">
            <a:extLst>
              <a:ext uri="{FF2B5EF4-FFF2-40B4-BE49-F238E27FC236}">
                <a16:creationId xmlns:a16="http://schemas.microsoft.com/office/drawing/2014/main" id="{89F2D3BD-5523-45D3-8E7A-139E7ACE6A90}"/>
              </a:ext>
            </a:extLst>
          </p:cNvPr>
          <p:cNvSpPr txBox="1"/>
          <p:nvPr/>
        </p:nvSpPr>
        <p:spPr>
          <a:xfrm>
            <a:off x="1581595" y="3285635"/>
            <a:ext cx="2041092" cy="954107"/>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b="1">
                <a:solidFill>
                  <a:srgbClr val="0070C0"/>
                </a:solidFill>
                <a:latin typeface="Arial" panose="020B0604020202020204" pitchFamily="34" charset="0"/>
                <a:ea typeface="微軟正黑體"/>
                <a:cs typeface="Arial" panose="020B0604020202020204" pitchFamily="34" charset="0"/>
              </a:rPr>
              <a:t>SAN Fabric</a:t>
            </a:r>
          </a:p>
        </p:txBody>
      </p:sp>
      <p:cxnSp>
        <p:nvCxnSpPr>
          <p:cNvPr id="41" name="直線單箭頭接點 9">
            <a:extLst>
              <a:ext uri="{FF2B5EF4-FFF2-40B4-BE49-F238E27FC236}">
                <a16:creationId xmlns:a16="http://schemas.microsoft.com/office/drawing/2014/main" id="{A4287073-A577-4FA1-A305-AF2F7F1901D7}"/>
              </a:ext>
            </a:extLst>
          </p:cNvPr>
          <p:cNvCxnSpPr>
            <a:cxnSpLocks/>
          </p:cNvCxnSpPr>
          <p:nvPr/>
        </p:nvCxnSpPr>
        <p:spPr>
          <a:xfrm>
            <a:off x="1527466" y="2614619"/>
            <a:ext cx="0" cy="618675"/>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6">
            <a:extLst>
              <a:ext uri="{FF2B5EF4-FFF2-40B4-BE49-F238E27FC236}">
                <a16:creationId xmlns:a16="http://schemas.microsoft.com/office/drawing/2014/main" id="{171EDC53-D13B-4E04-8B29-A565EEE3C319}"/>
              </a:ext>
            </a:extLst>
          </p:cNvPr>
          <p:cNvCxnSpPr>
            <a:cxnSpLocks/>
          </p:cNvCxnSpPr>
          <p:nvPr/>
        </p:nvCxnSpPr>
        <p:spPr>
          <a:xfrm>
            <a:off x="3712591" y="2614619"/>
            <a:ext cx="0" cy="618675"/>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8">
            <a:extLst>
              <a:ext uri="{FF2B5EF4-FFF2-40B4-BE49-F238E27FC236}">
                <a16:creationId xmlns:a16="http://schemas.microsoft.com/office/drawing/2014/main" id="{F6B2C453-5BE8-4D45-ABA6-8A98907BC1BE}"/>
              </a:ext>
            </a:extLst>
          </p:cNvPr>
          <p:cNvCxnSpPr>
            <a:cxnSpLocks/>
          </p:cNvCxnSpPr>
          <p:nvPr/>
        </p:nvCxnSpPr>
        <p:spPr>
          <a:xfrm>
            <a:off x="2112391" y="4349546"/>
            <a:ext cx="0" cy="618675"/>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矩形 50">
            <a:extLst>
              <a:ext uri="{FF2B5EF4-FFF2-40B4-BE49-F238E27FC236}">
                <a16:creationId xmlns:a16="http://schemas.microsoft.com/office/drawing/2014/main" id="{7079F58D-9C1C-41C4-BBF1-C8D8404ADF84}"/>
              </a:ext>
            </a:extLst>
          </p:cNvPr>
          <p:cNvSpPr/>
          <p:nvPr/>
        </p:nvSpPr>
        <p:spPr>
          <a:xfrm>
            <a:off x="1109277" y="5388365"/>
            <a:ext cx="759175" cy="5519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600"/>
              </a:lnSpc>
            </a:pPr>
            <a:r>
              <a:rPr lang="en-US" altLang="zh-TW"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LUN</a:t>
            </a:r>
          </a:p>
        </p:txBody>
      </p:sp>
      <p:sp>
        <p:nvSpPr>
          <p:cNvPr id="55" name="矩形 51">
            <a:extLst>
              <a:ext uri="{FF2B5EF4-FFF2-40B4-BE49-F238E27FC236}">
                <a16:creationId xmlns:a16="http://schemas.microsoft.com/office/drawing/2014/main" id="{B75B65A1-8B3B-4AB2-A0E6-92B3E864CFE9}"/>
              </a:ext>
            </a:extLst>
          </p:cNvPr>
          <p:cNvSpPr/>
          <p:nvPr/>
        </p:nvSpPr>
        <p:spPr>
          <a:xfrm>
            <a:off x="2296241" y="5388365"/>
            <a:ext cx="759175" cy="5519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600"/>
              </a:lnSpc>
            </a:pPr>
            <a:r>
              <a:rPr lang="en-US" altLang="zh-TW"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LUN</a:t>
            </a:r>
          </a:p>
        </p:txBody>
      </p:sp>
      <p:sp>
        <p:nvSpPr>
          <p:cNvPr id="56" name="矩形 52">
            <a:extLst>
              <a:ext uri="{FF2B5EF4-FFF2-40B4-BE49-F238E27FC236}">
                <a16:creationId xmlns:a16="http://schemas.microsoft.com/office/drawing/2014/main" id="{B60221A4-4765-4FF9-87D7-38A2F042DCE4}"/>
              </a:ext>
            </a:extLst>
          </p:cNvPr>
          <p:cNvSpPr/>
          <p:nvPr/>
        </p:nvSpPr>
        <p:spPr>
          <a:xfrm>
            <a:off x="3483204" y="5388365"/>
            <a:ext cx="759175" cy="5519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600"/>
              </a:lnSpc>
            </a:pPr>
            <a:r>
              <a:rPr lang="en-US" altLang="zh-TW"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LUN</a:t>
            </a:r>
          </a:p>
        </p:txBody>
      </p:sp>
      <p:sp>
        <p:nvSpPr>
          <p:cNvPr id="58" name="矩形 60">
            <a:extLst>
              <a:ext uri="{FF2B5EF4-FFF2-40B4-BE49-F238E27FC236}">
                <a16:creationId xmlns:a16="http://schemas.microsoft.com/office/drawing/2014/main" id="{12A9CC81-1BC7-446F-B82D-09584DADD77D}"/>
              </a:ext>
            </a:extLst>
          </p:cNvPr>
          <p:cNvSpPr/>
          <p:nvPr/>
        </p:nvSpPr>
        <p:spPr>
          <a:xfrm>
            <a:off x="5942284" y="3819617"/>
            <a:ext cx="759175" cy="551987"/>
          </a:xfrm>
          <a:prstGeom prst="rect">
            <a:avLst/>
          </a:prstGeom>
          <a:solidFill>
            <a:schemeClr val="tx1">
              <a:lumMod val="50000"/>
              <a:lumOff val="50000"/>
            </a:schemeClr>
          </a:solidFill>
          <a:ln>
            <a:noFill/>
          </a:ln>
          <a:effectLst>
            <a:outerShdw blurRad="152400" dist="215900" dir="16200000" sx="76000" sy="76000" rotWithShape="0">
              <a:prstClr val="black">
                <a:alpha val="27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600"/>
              </a:lnSpc>
            </a:pPr>
            <a:r>
              <a:rPr lang="en-US" altLang="zh-TW"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LUN</a:t>
            </a:r>
          </a:p>
        </p:txBody>
      </p:sp>
      <p:sp>
        <p:nvSpPr>
          <p:cNvPr id="60" name="矩形 62">
            <a:extLst>
              <a:ext uri="{FF2B5EF4-FFF2-40B4-BE49-F238E27FC236}">
                <a16:creationId xmlns:a16="http://schemas.microsoft.com/office/drawing/2014/main" id="{A754DDF1-45F0-4430-9707-D43BA05C6D8B}"/>
              </a:ext>
            </a:extLst>
          </p:cNvPr>
          <p:cNvSpPr/>
          <p:nvPr/>
        </p:nvSpPr>
        <p:spPr>
          <a:xfrm>
            <a:off x="7166589" y="3819617"/>
            <a:ext cx="759175" cy="551987"/>
          </a:xfrm>
          <a:prstGeom prst="rect">
            <a:avLst/>
          </a:prstGeom>
          <a:solidFill>
            <a:schemeClr val="tx1">
              <a:lumMod val="50000"/>
              <a:lumOff val="50000"/>
            </a:schemeClr>
          </a:solidFill>
          <a:ln>
            <a:noFill/>
          </a:ln>
          <a:effectLst>
            <a:outerShdw blurRad="152400" dist="215900" dir="16200000" sx="76000" sy="76000" rotWithShape="0">
              <a:prstClr val="black">
                <a:alpha val="27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600"/>
              </a:lnSpc>
            </a:pPr>
            <a:r>
              <a:rPr lang="en-US" altLang="zh-TW"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LUN</a:t>
            </a:r>
          </a:p>
        </p:txBody>
      </p:sp>
      <p:cxnSp>
        <p:nvCxnSpPr>
          <p:cNvPr id="62" name="直線單箭頭接點 63">
            <a:extLst>
              <a:ext uri="{FF2B5EF4-FFF2-40B4-BE49-F238E27FC236}">
                <a16:creationId xmlns:a16="http://schemas.microsoft.com/office/drawing/2014/main" id="{AE2AC8B4-AB34-4342-A46A-B9712820038A}"/>
              </a:ext>
            </a:extLst>
          </p:cNvPr>
          <p:cNvCxnSpPr>
            <a:cxnSpLocks/>
          </p:cNvCxnSpPr>
          <p:nvPr/>
        </p:nvCxnSpPr>
        <p:spPr>
          <a:xfrm flipH="1">
            <a:off x="3915793" y="3588894"/>
            <a:ext cx="1696720"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文字方塊 72">
            <a:extLst>
              <a:ext uri="{FF2B5EF4-FFF2-40B4-BE49-F238E27FC236}">
                <a16:creationId xmlns:a16="http://schemas.microsoft.com/office/drawing/2014/main" id="{E4E70432-181D-40C2-90E7-CB2365B03D26}"/>
              </a:ext>
            </a:extLst>
          </p:cNvPr>
          <p:cNvSpPr txBox="1"/>
          <p:nvPr/>
        </p:nvSpPr>
        <p:spPr>
          <a:xfrm>
            <a:off x="5612513" y="4555357"/>
            <a:ext cx="3446944" cy="138499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a:solidFill>
                  <a:srgbClr val="0070C0"/>
                </a:solidFill>
                <a:latin typeface="Arial" panose="020B0604020202020204" pitchFamily="34" charset="0"/>
                <a:ea typeface="微軟正黑體" panose="020B0604030504040204" pitchFamily="34" charset="-120"/>
                <a:cs typeface="Arial" panose="020B0604020202020204" pitchFamily="34" charset="0"/>
              </a:rPr>
              <a:t>用於本地快照保護</a:t>
            </a:r>
            <a:endParaRPr lang="en-US" altLang="zh-TW" b="1">
              <a:solidFill>
                <a:srgbClr val="0070C0"/>
              </a:solidFill>
              <a:latin typeface="Arial" panose="020B0604020202020204" pitchFamily="34" charset="0"/>
              <a:ea typeface="微軟正黑體" panose="020B0604030504040204" pitchFamily="34" charset="-120"/>
              <a:cs typeface="Arial" panose="020B0604020202020204" pitchFamily="34" charset="0"/>
            </a:endParaRPr>
          </a:p>
          <a:p>
            <a:r>
              <a:rPr lang="en-US" altLang="zh-TW" b="1">
                <a:solidFill>
                  <a:srgbClr val="0070C0"/>
                </a:solidFill>
                <a:latin typeface="Arial" panose="020B0604020202020204" pitchFamily="34" charset="0"/>
                <a:ea typeface="微軟正黑體" panose="020B0604030504040204" pitchFamily="34" charset="-120"/>
                <a:cs typeface="Arial" panose="020B0604020202020204" pitchFamily="34" charset="0"/>
              </a:rPr>
              <a:t>(LUN </a:t>
            </a:r>
            <a:r>
              <a:rPr lang="zh-TW" altLang="en-US" b="1">
                <a:solidFill>
                  <a:srgbClr val="0070C0"/>
                </a:solidFill>
                <a:latin typeface="Arial" panose="020B0604020202020204" pitchFamily="34" charset="0"/>
                <a:ea typeface="微軟正黑體" panose="020B0604030504040204" pitchFamily="34" charset="-120"/>
                <a:cs typeface="Arial" panose="020B0604020202020204" pitchFamily="34" charset="0"/>
              </a:rPr>
              <a:t>可透過 </a:t>
            </a:r>
            <a:r>
              <a:rPr lang="en-US" altLang="zh-TW" b="1">
                <a:solidFill>
                  <a:srgbClr val="0070C0"/>
                </a:solidFill>
                <a:latin typeface="Arial" panose="020B0604020202020204" pitchFamily="34" charset="0"/>
                <a:ea typeface="微軟正黑體" panose="020B0604030504040204" pitchFamily="34" charset="-120"/>
                <a:cs typeface="Arial" panose="020B0604020202020204" pitchFamily="34" charset="0"/>
              </a:rPr>
              <a:t>iSCSI </a:t>
            </a:r>
            <a:r>
              <a:rPr lang="zh-TW" altLang="en-US" b="1">
                <a:solidFill>
                  <a:srgbClr val="0070C0"/>
                </a:solidFill>
                <a:latin typeface="Arial" panose="020B0604020202020204" pitchFamily="34" charset="0"/>
                <a:ea typeface="微軟正黑體" panose="020B0604030504040204" pitchFamily="34" charset="-120"/>
                <a:cs typeface="Arial" panose="020B0604020202020204" pitchFamily="34" charset="0"/>
              </a:rPr>
              <a:t>或 </a:t>
            </a:r>
            <a:r>
              <a:rPr lang="en-US" altLang="zh-TW" b="1">
                <a:solidFill>
                  <a:srgbClr val="0070C0"/>
                </a:solidFill>
                <a:latin typeface="Arial" panose="020B0604020202020204" pitchFamily="34" charset="0"/>
                <a:ea typeface="微軟正黑體" panose="020B0604030504040204" pitchFamily="34" charset="-120"/>
                <a:cs typeface="Arial" panose="020B0604020202020204" pitchFamily="34" charset="0"/>
              </a:rPr>
              <a:t>FC </a:t>
            </a:r>
            <a:r>
              <a:rPr lang="zh-TW" altLang="en-US" b="1">
                <a:solidFill>
                  <a:srgbClr val="0070C0"/>
                </a:solidFill>
                <a:latin typeface="Arial" panose="020B0604020202020204" pitchFamily="34" charset="0"/>
                <a:ea typeface="微軟正黑體" panose="020B0604030504040204" pitchFamily="34" charset="-120"/>
                <a:cs typeface="Arial" panose="020B0604020202020204" pitchFamily="34" charset="0"/>
              </a:rPr>
              <a:t>存取</a:t>
            </a:r>
            <a:r>
              <a:rPr lang="en-US" altLang="zh-TW" b="1">
                <a:solidFill>
                  <a:srgbClr val="0070C0"/>
                </a:solidFill>
                <a:latin typeface="Arial" panose="020B0604020202020204" pitchFamily="34" charset="0"/>
                <a:ea typeface="微軟正黑體" panose="020B0604030504040204" pitchFamily="34" charset="-120"/>
                <a:cs typeface="Arial" panose="020B0604020202020204" pitchFamily="34" charset="0"/>
              </a:rPr>
              <a:t>)</a:t>
            </a:r>
          </a:p>
          <a:p>
            <a:pPr marL="120015" indent="-120015">
              <a:buFont typeface="Arial" panose="020B0604020202020204" pitchFamily="34" charset="0"/>
              <a:buChar char="•"/>
            </a:pPr>
            <a:r>
              <a:rPr lang="en-US" altLang="zh-TW" sz="1600" b="1">
                <a:latin typeface="微軟正黑體"/>
                <a:ea typeface="微軟正黑體"/>
                <a:cs typeface="Arial"/>
              </a:rPr>
              <a:t>Qtier</a:t>
            </a:r>
          </a:p>
          <a:p>
            <a:pPr marL="120015" indent="-120015">
              <a:buFont typeface="Arial" panose="020B0604020202020204" pitchFamily="34" charset="0"/>
              <a:buChar char="•"/>
            </a:pPr>
            <a:r>
              <a:rPr lang="en-US" altLang="zh-TW" sz="1600" b="1">
                <a:latin typeface="微軟正黑體"/>
                <a:ea typeface="微軟正黑體"/>
                <a:cs typeface="Arial"/>
              </a:rPr>
              <a:t>SSD </a:t>
            </a:r>
            <a:r>
              <a:rPr lang="zh-TW" altLang="en-US" sz="1600" b="1">
                <a:latin typeface="微軟正黑體"/>
                <a:ea typeface="微軟正黑體"/>
                <a:cs typeface="Arial"/>
              </a:rPr>
              <a:t>快取</a:t>
            </a:r>
            <a:endParaRPr lang="en-US" altLang="zh-TW" sz="1600" b="1">
              <a:latin typeface="微軟正黑體"/>
              <a:ea typeface="微軟正黑體"/>
              <a:cs typeface="Arial"/>
            </a:endParaRPr>
          </a:p>
          <a:p>
            <a:endParaRPr lang="en-US" altLang="zh-TW" sz="1600">
              <a:latin typeface="微軟正黑體"/>
              <a:ea typeface="微軟正黑體"/>
              <a:cs typeface="Arial"/>
            </a:endParaRPr>
          </a:p>
        </p:txBody>
      </p:sp>
      <p:cxnSp>
        <p:nvCxnSpPr>
          <p:cNvPr id="68" name="直線單箭頭接點 76">
            <a:extLst>
              <a:ext uri="{FF2B5EF4-FFF2-40B4-BE49-F238E27FC236}">
                <a16:creationId xmlns:a16="http://schemas.microsoft.com/office/drawing/2014/main" id="{56023BAF-45EA-4A92-A5B6-DF9D8CE647BE}"/>
              </a:ext>
            </a:extLst>
          </p:cNvPr>
          <p:cNvCxnSpPr>
            <a:cxnSpLocks/>
          </p:cNvCxnSpPr>
          <p:nvPr/>
        </p:nvCxnSpPr>
        <p:spPr>
          <a:xfrm>
            <a:off x="6551970" y="2234345"/>
            <a:ext cx="0" cy="618675"/>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77">
            <a:extLst>
              <a:ext uri="{FF2B5EF4-FFF2-40B4-BE49-F238E27FC236}">
                <a16:creationId xmlns:a16="http://schemas.microsoft.com/office/drawing/2014/main" id="{10D61841-5A38-4495-818F-6E2A6A560123}"/>
              </a:ext>
            </a:extLst>
          </p:cNvPr>
          <p:cNvCxnSpPr>
            <a:cxnSpLocks/>
          </p:cNvCxnSpPr>
          <p:nvPr/>
        </p:nvCxnSpPr>
        <p:spPr>
          <a:xfrm flipH="1">
            <a:off x="8179552" y="3416223"/>
            <a:ext cx="963115" cy="0"/>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文字方塊 79">
            <a:extLst>
              <a:ext uri="{FF2B5EF4-FFF2-40B4-BE49-F238E27FC236}">
                <a16:creationId xmlns:a16="http://schemas.microsoft.com/office/drawing/2014/main" id="{3FA2B7B4-E407-45D4-B434-6C19567F707B}"/>
              </a:ext>
            </a:extLst>
          </p:cNvPr>
          <p:cNvSpPr txBox="1"/>
          <p:nvPr/>
        </p:nvSpPr>
        <p:spPr>
          <a:xfrm>
            <a:off x="9142667" y="4090935"/>
            <a:ext cx="2469239" cy="33855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600" b="1">
                <a:latin typeface="微軟正黑體"/>
                <a:ea typeface="微軟正黑體"/>
                <a:cs typeface="Arial"/>
              </a:rPr>
              <a:t>用於異地備份的快照副本</a:t>
            </a:r>
          </a:p>
        </p:txBody>
      </p:sp>
      <p:sp>
        <p:nvSpPr>
          <p:cNvPr id="74" name="文字方塊 82">
            <a:extLst>
              <a:ext uri="{FF2B5EF4-FFF2-40B4-BE49-F238E27FC236}">
                <a16:creationId xmlns:a16="http://schemas.microsoft.com/office/drawing/2014/main" id="{81B1D3FF-F686-4775-BA88-A4DCC4FB24AB}"/>
              </a:ext>
            </a:extLst>
          </p:cNvPr>
          <p:cNvSpPr txBox="1"/>
          <p:nvPr/>
        </p:nvSpPr>
        <p:spPr>
          <a:xfrm>
            <a:off x="7491427" y="1600617"/>
            <a:ext cx="1941807" cy="58477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600" b="1">
                <a:latin typeface="微軟正黑體"/>
                <a:ea typeface="微軟正黑體"/>
                <a:cs typeface="Arial"/>
              </a:rPr>
              <a:t>伺服器可以透過</a:t>
            </a:r>
            <a:r>
              <a:rPr lang="en-US" altLang="zh-TW" sz="1600" b="1">
                <a:latin typeface="微軟正黑體"/>
                <a:ea typeface="微軟正黑體"/>
                <a:cs typeface="Arial"/>
              </a:rPr>
              <a:t>iSCSI</a:t>
            </a:r>
            <a:r>
              <a:rPr lang="zh-TW" altLang="en-US" sz="1600" b="1">
                <a:latin typeface="微軟正黑體"/>
                <a:ea typeface="微軟正黑體"/>
                <a:cs typeface="Arial"/>
              </a:rPr>
              <a:t> 存取資料</a:t>
            </a:r>
          </a:p>
        </p:txBody>
      </p:sp>
      <p:cxnSp>
        <p:nvCxnSpPr>
          <p:cNvPr id="44" name="直線單箭頭接點 84">
            <a:extLst>
              <a:ext uri="{FF2B5EF4-FFF2-40B4-BE49-F238E27FC236}">
                <a16:creationId xmlns:a16="http://schemas.microsoft.com/office/drawing/2014/main" id="{BFFD41F3-53FB-4075-814C-2BD58346D1B0}"/>
              </a:ext>
            </a:extLst>
          </p:cNvPr>
          <p:cNvCxnSpPr>
            <a:cxnSpLocks/>
          </p:cNvCxnSpPr>
          <p:nvPr/>
        </p:nvCxnSpPr>
        <p:spPr>
          <a:xfrm flipH="1">
            <a:off x="9553550" y="1813447"/>
            <a:ext cx="668395" cy="0"/>
          </a:xfrm>
          <a:prstGeom prst="straightConnector1">
            <a:avLst/>
          </a:prstGeom>
          <a:ln w="38100">
            <a:solidFill>
              <a:srgbClr val="FF712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85">
            <a:extLst>
              <a:ext uri="{FF2B5EF4-FFF2-40B4-BE49-F238E27FC236}">
                <a16:creationId xmlns:a16="http://schemas.microsoft.com/office/drawing/2014/main" id="{09FFADC4-973E-4E98-8DF4-0A819ADD50B4}"/>
              </a:ext>
            </a:extLst>
          </p:cNvPr>
          <p:cNvCxnSpPr>
            <a:cxnSpLocks/>
          </p:cNvCxnSpPr>
          <p:nvPr/>
        </p:nvCxnSpPr>
        <p:spPr>
          <a:xfrm flipH="1">
            <a:off x="9553550" y="2126715"/>
            <a:ext cx="668395"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文字方塊 89">
            <a:extLst>
              <a:ext uri="{FF2B5EF4-FFF2-40B4-BE49-F238E27FC236}">
                <a16:creationId xmlns:a16="http://schemas.microsoft.com/office/drawing/2014/main" id="{83960337-BC32-4FFB-83D7-5BB9360D306E}"/>
              </a:ext>
            </a:extLst>
          </p:cNvPr>
          <p:cNvSpPr txBox="1"/>
          <p:nvPr/>
        </p:nvSpPr>
        <p:spPr>
          <a:xfrm>
            <a:off x="10163349" y="1674947"/>
            <a:ext cx="51980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a:latin typeface="Arial" panose="020B0604020202020204" pitchFamily="34" charset="0"/>
                <a:cs typeface="Arial" panose="020B0604020202020204" pitchFamily="34" charset="0"/>
              </a:rPr>
              <a:t>FC</a:t>
            </a:r>
            <a:endParaRPr lang="zh-TW" altLang="en-US" sz="1600"/>
          </a:p>
        </p:txBody>
      </p:sp>
      <p:sp>
        <p:nvSpPr>
          <p:cNvPr id="48" name="文字方塊 90">
            <a:extLst>
              <a:ext uri="{FF2B5EF4-FFF2-40B4-BE49-F238E27FC236}">
                <a16:creationId xmlns:a16="http://schemas.microsoft.com/office/drawing/2014/main" id="{284F8517-7056-4851-BFB6-0861518005C5}"/>
              </a:ext>
            </a:extLst>
          </p:cNvPr>
          <p:cNvSpPr txBox="1"/>
          <p:nvPr/>
        </p:nvSpPr>
        <p:spPr>
          <a:xfrm>
            <a:off x="10179113" y="1965123"/>
            <a:ext cx="64376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a:latin typeface="Arial" panose="020B0604020202020204" pitchFamily="34" charset="0"/>
                <a:cs typeface="Arial" panose="020B0604020202020204" pitchFamily="34" charset="0"/>
              </a:rPr>
              <a:t>LAN</a:t>
            </a:r>
            <a:endParaRPr lang="zh-TW" altLang="en-US" sz="1600"/>
          </a:p>
        </p:txBody>
      </p:sp>
      <p:cxnSp>
        <p:nvCxnSpPr>
          <p:cNvPr id="49" name="直線單箭頭接點 48">
            <a:extLst>
              <a:ext uri="{FF2B5EF4-FFF2-40B4-BE49-F238E27FC236}">
                <a16:creationId xmlns:a16="http://schemas.microsoft.com/office/drawing/2014/main" id="{FE6DF40D-6F0D-4C46-B578-8BD583BDC246}"/>
              </a:ext>
            </a:extLst>
          </p:cNvPr>
          <p:cNvCxnSpPr>
            <a:cxnSpLocks/>
          </p:cNvCxnSpPr>
          <p:nvPr/>
        </p:nvCxnSpPr>
        <p:spPr>
          <a:xfrm>
            <a:off x="3327580" y="4349546"/>
            <a:ext cx="0" cy="618675"/>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571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TotalTime>
  <Words>2911</Words>
  <Application>Microsoft Macintosh PowerPoint</Application>
  <PresentationFormat>寬螢幕</PresentationFormat>
  <Paragraphs>477</Paragraphs>
  <Slides>36</Slides>
  <Notes>18</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36</vt:i4>
      </vt:variant>
    </vt:vector>
  </HeadingPairs>
  <TitlesOfParts>
    <vt:vector size="46" baseType="lpstr">
      <vt:lpstr>Microsoft JhengHei</vt:lpstr>
      <vt:lpstr>Microsoft JhengHei</vt:lpstr>
      <vt:lpstr>Microsoft JhengHei UI</vt:lpstr>
      <vt:lpstr>Myriad Pro</vt:lpstr>
      <vt:lpstr>Arial</vt:lpstr>
      <vt:lpstr>Calibri</vt:lpstr>
      <vt:lpstr>Calibri Light</vt:lpstr>
      <vt:lpstr>Times New Roman</vt:lpstr>
      <vt:lpstr>Wingdings</vt:lpstr>
      <vt:lpstr>Office Theme</vt:lpstr>
      <vt:lpstr>PowerPoint 簡報</vt:lpstr>
      <vt:lpstr>常見的客戶需求有哪些？</vt:lpstr>
      <vt:lpstr>QNAP NAS x ATTO 光纖通道擴充卡</vt:lpstr>
      <vt:lpstr>企業為什麼要建置 FC-SAN</vt:lpstr>
      <vt:lpstr>iSCSI 與 FC 架構比較</vt:lpstr>
      <vt:lpstr>光纖通道可減輕 CPU 負擔</vt:lpstr>
      <vt:lpstr>光纖通道效能佳</vt:lpstr>
      <vt:lpstr>QNAP FC-SAN 解決方案</vt:lpstr>
      <vt:lpstr>企業 FC-SAN 與 QNAP NAS 達成 CDM 應用</vt:lpstr>
      <vt:lpstr>支援市場 ATTO CelerityTM Fibre Channel 介面卡</vt:lpstr>
      <vt:lpstr>相容多款 FC 介面卡，支援 4G/8G/16G/32G </vt:lpstr>
      <vt:lpstr>PowerPoint 簡報</vt:lpstr>
      <vt:lpstr>Corporate Overview</vt:lpstr>
      <vt:lpstr>Customers and Partnerships</vt:lpstr>
      <vt:lpstr>Technology Meets Products</vt:lpstr>
      <vt:lpstr>Data Intensive Environments</vt:lpstr>
      <vt:lpstr>Product Line</vt:lpstr>
      <vt:lpstr>Technical Differentiators</vt:lpstr>
      <vt:lpstr>Fibre Channel Competitive Review</vt:lpstr>
      <vt:lpstr>Target Mode Support</vt:lpstr>
      <vt:lpstr>MultiPath Director</vt:lpstr>
      <vt:lpstr>Where to Purchase</vt:lpstr>
      <vt:lpstr>QNAP x ATTO Summary</vt:lpstr>
      <vt:lpstr>QTS iSCSI 與光纖通道管理員</vt:lpstr>
      <vt:lpstr>設定 LUN 遮罩</vt:lpstr>
      <vt:lpstr>設定光纖通道連接埠繫結 (Binding)</vt:lpstr>
      <vt:lpstr>透過別名清單來辨識伺服器與光纖通道連接埠</vt:lpstr>
      <vt:lpstr>FC-SAN 搭配快照保護及 Qtier / SSD 快取 兼顧資料安全及操作效能</vt:lpstr>
      <vt:lpstr>快照與快照備份任務</vt:lpstr>
      <vt:lpstr>Qtier</vt:lpstr>
      <vt:lpstr>Live Demo </vt:lpstr>
      <vt:lpstr>Fibre Channel 支援的機架型 NAS 型號</vt:lpstr>
      <vt:lpstr>Fibre Channel 支援的直立 / 桌上 NAS 型號</vt:lpstr>
      <vt:lpstr>Fibre Channel 的建議機種</vt:lpstr>
      <vt:lpstr>價格親民 操作簡單 設定彈性</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QNAP_JASON HSU</dc:creator>
  <cp:lastModifiedBy>QNAP_JASON HSU</cp:lastModifiedBy>
  <cp:revision>2</cp:revision>
  <dcterms:created xsi:type="dcterms:W3CDTF">2019-06-21T09:43:05Z</dcterms:created>
  <dcterms:modified xsi:type="dcterms:W3CDTF">2020-02-19T11:27:27Z</dcterms:modified>
</cp:coreProperties>
</file>