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2" r:id="rId3"/>
    <p:sldId id="267" r:id="rId4"/>
    <p:sldId id="275" r:id="rId5"/>
    <p:sldId id="262" r:id="rId6"/>
    <p:sldId id="259" r:id="rId7"/>
    <p:sldId id="287" r:id="rId8"/>
    <p:sldId id="273" r:id="rId9"/>
    <p:sldId id="264" r:id="rId10"/>
    <p:sldId id="288" r:id="rId11"/>
    <p:sldId id="484" r:id="rId12"/>
    <p:sldId id="486" r:id="rId13"/>
    <p:sldId id="487" r:id="rId14"/>
    <p:sldId id="277" r:id="rId15"/>
    <p:sldId id="271" r:id="rId16"/>
    <p:sldId id="488" r:id="rId17"/>
    <p:sldId id="266" r:id="rId18"/>
    <p:sldId id="265" r:id="rId19"/>
    <p:sldId id="290" r:id="rId20"/>
    <p:sldId id="291" r:id="rId21"/>
    <p:sldId id="292" r:id="rId22"/>
    <p:sldId id="490" r:id="rId23"/>
    <p:sldId id="272" r:id="rId24"/>
    <p:sldId id="278" r:id="rId25"/>
    <p:sldId id="260" r:id="rId26"/>
    <p:sldId id="279" r:id="rId27"/>
    <p:sldId id="280" r:id="rId28"/>
    <p:sldId id="274" r:id="rId29"/>
    <p:sldId id="286" r:id="rId30"/>
    <p:sldId id="285" r:id="rId31"/>
    <p:sldId id="261" r:id="rId32"/>
    <p:sldId id="476" r:id="rId33"/>
    <p:sldId id="477" r:id="rId34"/>
    <p:sldId id="482" r:id="rId35"/>
    <p:sldId id="281" r:id="rId36"/>
    <p:sldId id="4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3300"/>
    <a:srgbClr val="00CCFF"/>
    <a:srgbClr val="74D5E9"/>
    <a:srgbClr val="006600"/>
    <a:srgbClr val="FF0000"/>
    <a:srgbClr val="663300"/>
    <a:srgbClr val="FF3399"/>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FDE87-F6BC-4587-BFC8-0DBC18ED7798}" v="26" dt="2019-07-05T07:55:02.162"/>
    <p1510:client id="{6E29E214-C558-D776-C9CE-77039641695A}" v="22" dt="2019-07-05T02:51:07.908"/>
    <p1510:client id="{A5B37298-AF0B-8D47-ACDF-13361995AE39}" v="46" dt="2019-07-04T11:54:42.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594FA-BE6C-438A-8707-AD4B69ADF3A7}" type="datetimeFigureOut">
              <a:rPr lang="en-US" altLang="zh-TW"/>
              <a:t>2/19/20</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8F7E5-C7F0-4FB5-AC33-013975F44F1E}" type="slidenum">
              <a:rPr lang="en-US" altLang="zh-TW"/>
              <a:t>‹#›</a:t>
            </a:fld>
            <a:endParaRPr lang="zh-TW" altLang="en-US"/>
          </a:p>
        </p:txBody>
      </p:sp>
    </p:spTree>
    <p:extLst>
      <p:ext uri="{BB962C8B-B14F-4D97-AF65-F5344CB8AC3E}">
        <p14:creationId xmlns:p14="http://schemas.microsoft.com/office/powerpoint/2010/main" val="254091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3</a:t>
            </a:fld>
            <a:endParaRPr lang="zh-TW" altLang="en-US"/>
          </a:p>
        </p:txBody>
      </p:sp>
    </p:spTree>
    <p:extLst>
      <p:ext uri="{BB962C8B-B14F-4D97-AF65-F5344CB8AC3E}">
        <p14:creationId xmlns:p14="http://schemas.microsoft.com/office/powerpoint/2010/main" val="15053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18</a:t>
            </a:fld>
            <a:endParaRPr lang="en-US"/>
          </a:p>
        </p:txBody>
      </p:sp>
    </p:spTree>
    <p:extLst>
      <p:ext uri="{BB962C8B-B14F-4D97-AF65-F5344CB8AC3E}">
        <p14:creationId xmlns:p14="http://schemas.microsoft.com/office/powerpoint/2010/main" val="401352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5D3234-7900-40FC-9D0B-909B3D13BB1C}" type="slidenum">
              <a:rPr lang="en-US" smtClean="0"/>
              <a:t>19</a:t>
            </a:fld>
            <a:endParaRPr lang="en-US"/>
          </a:p>
        </p:txBody>
      </p:sp>
    </p:spTree>
    <p:extLst>
      <p:ext uri="{BB962C8B-B14F-4D97-AF65-F5344CB8AC3E}">
        <p14:creationId xmlns:p14="http://schemas.microsoft.com/office/powerpoint/2010/main" val="218023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C8F44-6AF9-42F1-A978-E50EA6CC0C8B}" type="slidenum">
              <a:rPr lang="en-US" smtClean="0"/>
              <a:pPr/>
              <a:t>20</a:t>
            </a:fld>
            <a:endParaRPr lang="en-US"/>
          </a:p>
        </p:txBody>
      </p:sp>
    </p:spTree>
    <p:extLst>
      <p:ext uri="{BB962C8B-B14F-4D97-AF65-F5344CB8AC3E}">
        <p14:creationId xmlns:p14="http://schemas.microsoft.com/office/powerpoint/2010/main" val="405825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650" y="4473575"/>
            <a:ext cx="6543675" cy="3660775"/>
          </a:xfrm>
        </p:spPr>
        <p:txBody>
          <a:bodyPr/>
          <a:lstStyle/>
          <a:p>
            <a:pPr algn="ctr"/>
            <a:r>
              <a:rPr lang="en-US" b="1"/>
              <a:t>“We already have </a:t>
            </a:r>
            <a:r>
              <a:rPr lang="en-US" b="1" err="1"/>
              <a:t>multipathing</a:t>
            </a:r>
            <a:r>
              <a:rPr lang="en-US" b="1"/>
              <a:t>, why to we need ATTO’s </a:t>
            </a:r>
            <a:r>
              <a:rPr lang="en-US" b="1" err="1"/>
              <a:t>MultiPath</a:t>
            </a:r>
            <a:r>
              <a:rPr lang="en-US" b="1"/>
              <a:t> Director?”</a:t>
            </a:r>
          </a:p>
          <a:p>
            <a:r>
              <a:rPr lang="en-US">
                <a:latin typeface="Times New Roman" panose="02020603050405020304" pitchFamily="18" charset="0"/>
                <a:cs typeface="Times New Roman" panose="02020603050405020304" pitchFamily="18" charset="0"/>
              </a:rPr>
              <a:t>The ATTO FC HBA standard drivers provide standard support to operate in each operating system.  It also allows the user to have multiple paths using built-in </a:t>
            </a:r>
            <a:r>
              <a:rPr lang="en-US" err="1">
                <a:latin typeface="Times New Roman" panose="02020603050405020304" pitchFamily="18" charset="0"/>
                <a:cs typeface="Times New Roman" panose="02020603050405020304" pitchFamily="18" charset="0"/>
              </a:rPr>
              <a:t>multipathing</a:t>
            </a:r>
            <a:r>
              <a:rPr lang="en-US">
                <a:latin typeface="Times New Roman" panose="02020603050405020304" pitchFamily="18" charset="0"/>
                <a:cs typeface="Times New Roman" panose="02020603050405020304" pitchFamily="18" charset="0"/>
              </a:rPr>
              <a:t> tools such as MPIO in Windows and DM-Multipath in Linux.  This is often enough for server based installations (Windows Server 2008 and up and any Linux distribution that we support), but it leaves a hole in the workstation market.</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Workstation operating systems such as Windows 7, 8 and 10 do not include MPIO, and </a:t>
            </a:r>
            <a:r>
              <a:rPr lang="en-US" err="1">
                <a:latin typeface="Times New Roman" panose="02020603050405020304" pitchFamily="18" charset="0"/>
                <a:cs typeface="Times New Roman" panose="02020603050405020304" pitchFamily="18" charset="0"/>
              </a:rPr>
              <a:t>MacOS</a:t>
            </a:r>
            <a:r>
              <a:rPr lang="en-US">
                <a:latin typeface="Times New Roman" panose="02020603050405020304" pitchFamily="18" charset="0"/>
                <a:cs typeface="Times New Roman" panose="02020603050405020304" pitchFamily="18" charset="0"/>
              </a:rPr>
              <a:t> only supports certain vendors with their implementation of </a:t>
            </a:r>
            <a:r>
              <a:rPr lang="en-US" err="1">
                <a:latin typeface="Times New Roman" panose="02020603050405020304" pitchFamily="18" charset="0"/>
                <a:cs typeface="Times New Roman" panose="02020603050405020304" pitchFamily="18" charset="0"/>
              </a:rPr>
              <a:t>multipathing</a:t>
            </a:r>
            <a:r>
              <a:rPr lang="en-US">
                <a:latin typeface="Times New Roman" panose="02020603050405020304" pitchFamily="18" charset="0"/>
                <a:cs typeface="Times New Roman" panose="02020603050405020304" pitchFamily="18" charset="0"/>
              </a:rPr>
              <a:t>.  But many professional users run on these operating systems.  Additionally, they need to connect to high-end storage and they want to take full advantage of the performance features of the storage.  ATTO grabbed this opportunity and we developed our own multipath driver for Windows, Linux and Mac.</a:t>
            </a:r>
          </a:p>
          <a:p>
            <a:endParaRPr lang="en-US" b="1"/>
          </a:p>
          <a:p>
            <a:endParaRPr lang="en-US" b="1"/>
          </a:p>
          <a:p>
            <a:r>
              <a:rPr lang="en-US"/>
              <a:t>ATTO Multipath Director (MPD) is based on the ALUA standard (Asymmetric Logical Unit Access).  </a:t>
            </a:r>
          </a:p>
          <a:p>
            <a:r>
              <a:rPr lang="en-US"/>
              <a:t>ATTO has designed MPD to be easy to use.  The ALUA standard helps make the solution almost "Plug-n-play" when configuring your SAN.  Only storage configuration (LUN creation and mapping) is needed.  </a:t>
            </a:r>
          </a:p>
          <a:p>
            <a:r>
              <a:rPr lang="en-US"/>
              <a:t>ATTO MPD also provides path statistics down to the LUN level that are easy to read and monitor.  </a:t>
            </a:r>
          </a:p>
          <a:p>
            <a:r>
              <a:rPr lang="en-US"/>
              <a:t>For the expert user, MPD allows you to manage your paths down to the LUN level (whereas the operating system versions only allow you to manage to the target level).  </a:t>
            </a:r>
          </a:p>
          <a:p>
            <a:r>
              <a:rPr lang="en-US"/>
              <a:t>ATTO MPD provides 3 load balancing policies (Round Robin, Queue depth and Pressure (default)).</a:t>
            </a:r>
          </a:p>
          <a:p>
            <a:r>
              <a:rPr lang="en-US"/>
              <a:t>ATTO MPD provides consistent performance across all 3 platforms supported (Windows, Linux and Mac).  </a:t>
            </a:r>
          </a:p>
          <a:p>
            <a:r>
              <a:rPr lang="en-US"/>
              <a:t>IT managers do not have to become multipath experts.  They do not need to learn DM-multipath (Linux), MPIO (Windows) and/or ALUA (</a:t>
            </a:r>
            <a:r>
              <a:rPr lang="en-US" err="1"/>
              <a:t>MacOS</a:t>
            </a:r>
            <a:r>
              <a:rPr lang="en-US"/>
              <a:t>) to implement a SAN in a heterogeneous environment.  MPD provides a uniform application experience across all 3 platforms.</a:t>
            </a:r>
          </a:p>
          <a:p>
            <a:endParaRPr lang="en-US"/>
          </a:p>
          <a:p>
            <a:r>
              <a:rPr lang="en-US" b="1">
                <a:latin typeface="Times New Roman" panose="02020603050405020304" pitchFamily="18" charset="0"/>
                <a:cs typeface="Times New Roman" panose="02020603050405020304" pitchFamily="18" charset="0"/>
              </a:rPr>
              <a:t>While MPD was designed for workstation operating systems, it will also work in the server environments.  ATTO has found that many IT managers prefer ATTO MPD over the operating system options because ATTO MPD often performs better and it is easier to user and monitor your SAN. </a:t>
            </a:r>
          </a:p>
          <a:p>
            <a:endParaRPr lang="en-US"/>
          </a:p>
          <a:p>
            <a:endParaRPr lang="en-US" b="1"/>
          </a:p>
        </p:txBody>
      </p:sp>
      <p:sp>
        <p:nvSpPr>
          <p:cNvPr id="4" name="Slide Number Placeholder 3"/>
          <p:cNvSpPr>
            <a:spLocks noGrp="1"/>
          </p:cNvSpPr>
          <p:nvPr>
            <p:ph type="sldNum" sz="quarter" idx="10"/>
          </p:nvPr>
        </p:nvSpPr>
        <p:spPr/>
        <p:txBody>
          <a:bodyPr/>
          <a:lstStyle/>
          <a:p>
            <a:fld id="{045C8F44-6AF9-42F1-A978-E50EA6CC0C8B}" type="slidenum">
              <a:rPr lang="en-US" smtClean="0"/>
              <a:pPr/>
              <a:t>21</a:t>
            </a:fld>
            <a:endParaRPr lang="en-US"/>
          </a:p>
        </p:txBody>
      </p:sp>
    </p:spTree>
    <p:extLst>
      <p:ext uri="{BB962C8B-B14F-4D97-AF65-F5344CB8AC3E}">
        <p14:creationId xmlns:p14="http://schemas.microsoft.com/office/powerpoint/2010/main" val="310030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22</a:t>
            </a:fld>
            <a:endParaRPr lang="en-US"/>
          </a:p>
        </p:txBody>
      </p:sp>
    </p:spTree>
    <p:extLst>
      <p:ext uri="{BB962C8B-B14F-4D97-AF65-F5344CB8AC3E}">
        <p14:creationId xmlns:p14="http://schemas.microsoft.com/office/powerpoint/2010/main" val="75007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23</a:t>
            </a:fld>
            <a:endParaRPr lang="en-US"/>
          </a:p>
        </p:txBody>
      </p:sp>
    </p:spTree>
    <p:extLst>
      <p:ext uri="{BB962C8B-B14F-4D97-AF65-F5344CB8AC3E}">
        <p14:creationId xmlns:p14="http://schemas.microsoft.com/office/powerpoint/2010/main" val="116911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32</a:t>
            </a:fld>
            <a:endParaRPr lang="zh-TW" altLang="en-US"/>
          </a:p>
        </p:txBody>
      </p:sp>
    </p:spTree>
    <p:extLst>
      <p:ext uri="{BB962C8B-B14F-4D97-AF65-F5344CB8AC3E}">
        <p14:creationId xmlns:p14="http://schemas.microsoft.com/office/powerpoint/2010/main" val="1706508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33</a:t>
            </a:fld>
            <a:endParaRPr lang="zh-TW" altLang="en-US"/>
          </a:p>
        </p:txBody>
      </p:sp>
    </p:spTree>
    <p:extLst>
      <p:ext uri="{BB962C8B-B14F-4D97-AF65-F5344CB8AC3E}">
        <p14:creationId xmlns:p14="http://schemas.microsoft.com/office/powerpoint/2010/main" val="3388989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34</a:t>
            </a:fld>
            <a:endParaRPr lang="zh-TW" altLang="en-US"/>
          </a:p>
        </p:txBody>
      </p:sp>
    </p:spTree>
    <p:extLst>
      <p:ext uri="{BB962C8B-B14F-4D97-AF65-F5344CB8AC3E}">
        <p14:creationId xmlns:p14="http://schemas.microsoft.com/office/powerpoint/2010/main" val="6223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4</a:t>
            </a:fld>
            <a:endParaRPr lang="zh-TW" altLang="en-US"/>
          </a:p>
        </p:txBody>
      </p:sp>
    </p:spTree>
    <p:extLst>
      <p:ext uri="{BB962C8B-B14F-4D97-AF65-F5344CB8AC3E}">
        <p14:creationId xmlns:p14="http://schemas.microsoft.com/office/powerpoint/2010/main" val="3583194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6</a:t>
            </a:fld>
            <a:endParaRPr lang="zh-TW" altLang="en-US"/>
          </a:p>
        </p:txBody>
      </p:sp>
    </p:spTree>
    <p:extLst>
      <p:ext uri="{BB962C8B-B14F-4D97-AF65-F5344CB8AC3E}">
        <p14:creationId xmlns:p14="http://schemas.microsoft.com/office/powerpoint/2010/main" val="1692680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封面</a:t>
            </a:r>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12</a:t>
            </a:fld>
            <a:endParaRPr lang="en-US"/>
          </a:p>
        </p:txBody>
      </p:sp>
    </p:spTree>
    <p:extLst>
      <p:ext uri="{BB962C8B-B14F-4D97-AF65-F5344CB8AC3E}">
        <p14:creationId xmlns:p14="http://schemas.microsoft.com/office/powerpoint/2010/main" val="267243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13</a:t>
            </a:fld>
            <a:endParaRPr lang="en-US"/>
          </a:p>
        </p:txBody>
      </p:sp>
    </p:spTree>
    <p:extLst>
      <p:ext uri="{BB962C8B-B14F-4D97-AF65-F5344CB8AC3E}">
        <p14:creationId xmlns:p14="http://schemas.microsoft.com/office/powerpoint/2010/main" val="34656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77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15</a:t>
            </a:fld>
            <a:endParaRPr lang="en-US"/>
          </a:p>
        </p:txBody>
      </p:sp>
    </p:spTree>
    <p:extLst>
      <p:ext uri="{BB962C8B-B14F-4D97-AF65-F5344CB8AC3E}">
        <p14:creationId xmlns:p14="http://schemas.microsoft.com/office/powerpoint/2010/main" val="128189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16</a:t>
            </a:fld>
            <a:endParaRPr lang="en-US"/>
          </a:p>
        </p:txBody>
      </p:sp>
    </p:spTree>
    <p:extLst>
      <p:ext uri="{BB962C8B-B14F-4D97-AF65-F5344CB8AC3E}">
        <p14:creationId xmlns:p14="http://schemas.microsoft.com/office/powerpoint/2010/main" val="419430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EF0AC-30C3-4FB5-8DFD-240C6F799E4D}" type="slidenum">
              <a:rPr lang="en-US" smtClean="0"/>
              <a:t>17</a:t>
            </a:fld>
            <a:endParaRPr lang="en-US"/>
          </a:p>
        </p:txBody>
      </p:sp>
    </p:spTree>
    <p:extLst>
      <p:ext uri="{BB962C8B-B14F-4D97-AF65-F5344CB8AC3E}">
        <p14:creationId xmlns:p14="http://schemas.microsoft.com/office/powerpoint/2010/main" val="2977192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11A9-259B-044D-ABD8-4D72A2AE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C7334-2630-2246-BE63-AC893CA86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D31BBC-AB20-9944-9567-8AF13B2BEA82}"/>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98FD7799-F97F-6E43-8572-B8F28D3C7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EF579-694E-424F-8830-1C0DA5457417}"/>
              </a:ext>
            </a:extLst>
          </p:cNvPr>
          <p:cNvSpPr>
            <a:spLocks noGrp="1"/>
          </p:cNvSpPr>
          <p:nvPr>
            <p:ph type="sldNum" sz="quarter" idx="12"/>
          </p:nvPr>
        </p:nvSpPr>
        <p:spPr/>
        <p:txBody>
          <a:bodyPr/>
          <a:lstStyle/>
          <a:p>
            <a:fld id="{EDE39AF4-6B44-554E-9C7E-92BF46A82B7C}" type="slidenum">
              <a:rPr lang="en-US" smtClean="0"/>
              <a:t>‹#›</a:t>
            </a:fld>
            <a:endParaRPr lang="en-US"/>
          </a:p>
        </p:txBody>
      </p:sp>
      <p:pic>
        <p:nvPicPr>
          <p:cNvPr id="8" name="圖片 7">
            <a:extLst>
              <a:ext uri="{FF2B5EF4-FFF2-40B4-BE49-F238E27FC236}">
                <a16:creationId xmlns:a16="http://schemas.microsoft.com/office/drawing/2014/main" id="{4C6589F6-BBA9-4834-8189-466511FD1E9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344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1B8F-2597-B047-8350-98610A0D79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89D1B-F63B-CA46-AB35-89AFC2368B1E}"/>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4" name="Footer Placeholder 3">
            <a:extLst>
              <a:ext uri="{FF2B5EF4-FFF2-40B4-BE49-F238E27FC236}">
                <a16:creationId xmlns:a16="http://schemas.microsoft.com/office/drawing/2014/main" id="{B5B457CA-D647-304C-9033-558F65B2E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01D279-451B-4F42-B1C3-47C948F7D23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20755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1C833-AF12-FB46-856F-3FA6EDF163EF}"/>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3" name="Footer Placeholder 2">
            <a:extLst>
              <a:ext uri="{FF2B5EF4-FFF2-40B4-BE49-F238E27FC236}">
                <a16:creationId xmlns:a16="http://schemas.microsoft.com/office/drawing/2014/main" id="{A6323C9D-553B-304F-A1CE-D4DED68ABF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6EC707-6236-BC4C-A6D1-5D9253EC6CFA}"/>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3683242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655D-11B4-D846-9195-640F5A9ACD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579E7D-E64A-FA45-8BC6-01EDBA4CE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5C6B5A-E0F8-C148-97B2-201C94BC7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E24D9-6E83-3444-8F48-DB8CD8A79F0A}"/>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6" name="Footer Placeholder 5">
            <a:extLst>
              <a:ext uri="{FF2B5EF4-FFF2-40B4-BE49-F238E27FC236}">
                <a16:creationId xmlns:a16="http://schemas.microsoft.com/office/drawing/2014/main" id="{32B1F4DB-22A2-2D43-B99C-D133D741D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C705F-8D14-ED46-A995-F6720D5A8248}"/>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06779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5B0D-C3F1-2D46-B4D6-9495442773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760F74-F7AE-494C-9ED0-245260207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8D62A-20F0-4846-B7E3-17920FAF35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D73D7-2147-6F42-AF8F-D1CCC7C20CBF}"/>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6" name="Footer Placeholder 5">
            <a:extLst>
              <a:ext uri="{FF2B5EF4-FFF2-40B4-BE49-F238E27FC236}">
                <a16:creationId xmlns:a16="http://schemas.microsoft.com/office/drawing/2014/main" id="{738BD6C5-519A-5A47-B3B3-ED569DA9B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C0380-0F3E-954B-ABEE-A3BF92FA287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393859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556D-DDFF-4B4C-A6B1-44757F75B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C3D781-DA2F-C144-9509-03B37ABFB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EBDFD-66C9-434F-836B-03E27DAD9B57}"/>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E17D5AB4-B775-D84A-83A3-CBA92B7F5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015A8-F903-2E41-8EEC-0FF3A6996533}"/>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11220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D6A3E-384D-C94E-B039-15E2536D32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D4BAF-3A0C-7E49-A421-BE2AB5E99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37A0D-5FAC-9D4C-A62D-F349E8A360E7}"/>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E8C4F346-6DF0-FB4C-BED2-274596CE9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48F42-F36A-CA4C-B22E-184DC292FA8C}"/>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794765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C2D1730-AA25-4675-8609-A24CD061C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5" y="0"/>
            <a:ext cx="12184328" cy="6858000"/>
          </a:xfrm>
          <a:prstGeom prst="rect">
            <a:avLst/>
          </a:prstGeom>
        </p:spPr>
      </p:pic>
      <p:sp>
        <p:nvSpPr>
          <p:cNvPr id="2" name="標題 1"/>
          <p:cNvSpPr>
            <a:spLocks noGrp="1"/>
          </p:cNvSpPr>
          <p:nvPr>
            <p:ph type="title"/>
          </p:nvPr>
        </p:nvSpPr>
        <p:spPr>
          <a:xfrm>
            <a:off x="0" y="0"/>
            <a:ext cx="12192000" cy="1103869"/>
          </a:xfrm>
          <a:prstGeom prst="rect">
            <a:avLst/>
          </a:prstGeom>
        </p:spPr>
        <p:txBody>
          <a:bodyPr anchor="ctr"/>
          <a:lstStyle>
            <a:lvl1pPr algn="ctr">
              <a:defRPr sz="44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18442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68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C6589F6-BBA9-4834-8189-466511FD1E9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745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2EAD-EFAB-0C4A-81A8-CEC5B132A2F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006984A-F27F-6C45-8230-3EA647E12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26A8-7620-C04E-AB0E-D664D538C35D}"/>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E4216EE-3085-FB45-92A7-78A96346E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A99A1-35D1-B048-BE64-2C476F99A59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259619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圖片 7" descr="一張含有 室外, 個人 的圖片&#10;&#10;自動產生的描述">
            <a:extLst>
              <a:ext uri="{FF2B5EF4-FFF2-40B4-BE49-F238E27FC236}">
                <a16:creationId xmlns:a16="http://schemas.microsoft.com/office/drawing/2014/main" id="{335D898A-445D-46C8-A69D-C9E8E2B5E4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8A2EAD-EFAB-0C4A-81A8-CEC5B132A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6984A-F27F-6C45-8230-3EA647E12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26A8-7620-C04E-AB0E-D664D538C35D}"/>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E4216EE-3085-FB45-92A7-78A96346E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A99A1-35D1-B048-BE64-2C476F99A595}"/>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64995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66000F-FF69-452A-A556-791344C1FF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1E98D-2C44-754B-A0F6-CF10234CDFE2}"/>
              </a:ext>
            </a:extLst>
          </p:cNvPr>
          <p:cNvSpPr>
            <a:spLocks noGrp="1"/>
          </p:cNvSpPr>
          <p:nvPr>
            <p:ph type="title" hasCustomPrompt="1"/>
          </p:nvPr>
        </p:nvSpPr>
        <p:spPr>
          <a:xfrm>
            <a:off x="5366084" y="336884"/>
            <a:ext cx="5981366" cy="1756611"/>
          </a:xfrm>
        </p:spPr>
        <p:txBody>
          <a:bodyPr anchor="ctr">
            <a:normAutofit/>
          </a:bodyPr>
          <a:lstStyle>
            <a:lvl1pPr>
              <a:defRPr sz="44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037AE182-67AC-884F-BEB5-964BA08E86E9}"/>
              </a:ext>
            </a:extLst>
          </p:cNvPr>
          <p:cNvSpPr>
            <a:spLocks noGrp="1"/>
          </p:cNvSpPr>
          <p:nvPr>
            <p:ph type="body" idx="1"/>
          </p:nvPr>
        </p:nvSpPr>
        <p:spPr>
          <a:xfrm>
            <a:off x="5366084" y="2093495"/>
            <a:ext cx="5981366" cy="3996155"/>
          </a:xfrm>
        </p:spPr>
        <p:txBody>
          <a:bodyPr/>
          <a:lstStyle>
            <a:lvl1pPr marL="0" indent="0">
              <a:buNone/>
              <a:defRPr sz="240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2A3DE-D831-9E4B-A773-BBBACD1D3016}"/>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0FF7686-8B28-0243-956B-8E8D0ED27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CBB0-2041-A740-B8F8-1E3F78AB516E}"/>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77151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66000F-FF69-452A-A556-791344C1FF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1E98D-2C44-754B-A0F6-CF10234CDFE2}"/>
              </a:ext>
            </a:extLst>
          </p:cNvPr>
          <p:cNvSpPr>
            <a:spLocks noGrp="1"/>
          </p:cNvSpPr>
          <p:nvPr>
            <p:ph type="title" hasCustomPrompt="1"/>
          </p:nvPr>
        </p:nvSpPr>
        <p:spPr>
          <a:xfrm>
            <a:off x="397041" y="890336"/>
            <a:ext cx="7218947" cy="1756611"/>
          </a:xfrm>
        </p:spPr>
        <p:txBody>
          <a:bodyPr anchor="ctr">
            <a:normAutofit/>
          </a:bodyPr>
          <a:lstStyle>
            <a:lvl1pPr>
              <a:defRPr sz="44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037AE182-67AC-884F-BEB5-964BA08E86E9}"/>
              </a:ext>
            </a:extLst>
          </p:cNvPr>
          <p:cNvSpPr>
            <a:spLocks noGrp="1"/>
          </p:cNvSpPr>
          <p:nvPr>
            <p:ph type="body" idx="1"/>
          </p:nvPr>
        </p:nvSpPr>
        <p:spPr>
          <a:xfrm>
            <a:off x="397042" y="2646947"/>
            <a:ext cx="7218946" cy="3442703"/>
          </a:xfrm>
        </p:spPr>
        <p:txBody>
          <a:bodyPr/>
          <a:lstStyle>
            <a:lvl1pPr marL="0" indent="0">
              <a:buNone/>
              <a:defRPr sz="240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2A3DE-D831-9E4B-A773-BBBACD1D3016}"/>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0FF7686-8B28-0243-956B-8E8D0ED27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CBB0-2041-A740-B8F8-1E3F78AB516E}"/>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40084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66000F-FF69-452A-A556-791344C1FFC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61E98D-2C44-754B-A0F6-CF10234CDFE2}"/>
              </a:ext>
            </a:extLst>
          </p:cNvPr>
          <p:cNvSpPr>
            <a:spLocks noGrp="1"/>
          </p:cNvSpPr>
          <p:nvPr>
            <p:ph type="title" hasCustomPrompt="1"/>
          </p:nvPr>
        </p:nvSpPr>
        <p:spPr>
          <a:xfrm>
            <a:off x="6232357" y="890336"/>
            <a:ext cx="5727031" cy="1756611"/>
          </a:xfrm>
        </p:spPr>
        <p:txBody>
          <a:bodyPr anchor="ctr">
            <a:normAutofit/>
          </a:bodyPr>
          <a:lstStyle>
            <a:lvl1pPr>
              <a:defRPr sz="4400">
                <a:effectLst/>
              </a:defRPr>
            </a:lvl1pPr>
          </a:lstStyle>
          <a:p>
            <a:r>
              <a:rPr lang="en-US"/>
              <a:t>Click to edit Master title style</a:t>
            </a:r>
          </a:p>
        </p:txBody>
      </p:sp>
      <p:sp>
        <p:nvSpPr>
          <p:cNvPr id="3" name="Text Placeholder 2">
            <a:extLst>
              <a:ext uri="{FF2B5EF4-FFF2-40B4-BE49-F238E27FC236}">
                <a16:creationId xmlns:a16="http://schemas.microsoft.com/office/drawing/2014/main" id="{037AE182-67AC-884F-BEB5-964BA08E86E9}"/>
              </a:ext>
            </a:extLst>
          </p:cNvPr>
          <p:cNvSpPr>
            <a:spLocks noGrp="1"/>
          </p:cNvSpPr>
          <p:nvPr>
            <p:ph type="body" idx="1"/>
          </p:nvPr>
        </p:nvSpPr>
        <p:spPr>
          <a:xfrm>
            <a:off x="6232358" y="2646947"/>
            <a:ext cx="5727030" cy="3442703"/>
          </a:xfrm>
        </p:spPr>
        <p:txBody>
          <a:bodyPr/>
          <a:lstStyle>
            <a:lvl1pPr marL="0" indent="0">
              <a:buNone/>
              <a:defRPr sz="240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2A3DE-D831-9E4B-A773-BBBACD1D3016}"/>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0FF7686-8B28-0243-956B-8E8D0ED27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CBB0-2041-A740-B8F8-1E3F78AB516E}"/>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185859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A117-BDCF-9244-840D-275F633B2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1EE7B-EE12-4045-91C3-F72E8F6005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6DDF5D-9C0E-0E44-8442-4B0E2C08A6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CF193-D94A-A640-AF81-D157A0F78095}"/>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6" name="Footer Placeholder 5">
            <a:extLst>
              <a:ext uri="{FF2B5EF4-FFF2-40B4-BE49-F238E27FC236}">
                <a16:creationId xmlns:a16="http://schemas.microsoft.com/office/drawing/2014/main" id="{ECF95152-9DA0-2B46-982A-C50D25136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EA309-A0BA-3F48-BF38-D845845E00EB}"/>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426894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4795-38CF-A642-8FE2-BEB32F57C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FB266F-A390-5D42-8457-DAB16EEB82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F7A949-4D5D-9940-B9B0-0B7443EA1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C1B72-BF5A-194F-8FBE-742A37F2A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C52700-A14E-784E-B2D1-6A2716E4FA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C0816-7665-B440-BB90-43D08960C147}"/>
              </a:ext>
            </a:extLst>
          </p:cNvPr>
          <p:cNvSpPr>
            <a:spLocks noGrp="1"/>
          </p:cNvSpPr>
          <p:nvPr>
            <p:ph type="dt" sz="half" idx="10"/>
          </p:nvPr>
        </p:nvSpPr>
        <p:spPr/>
        <p:txBody>
          <a:bodyPr/>
          <a:lstStyle/>
          <a:p>
            <a:fld id="{226654C0-8949-0841-8E71-B3241412121E}" type="datetimeFigureOut">
              <a:rPr lang="en-US" smtClean="0"/>
              <a:t>2/19/20</a:t>
            </a:fld>
            <a:endParaRPr lang="en-US"/>
          </a:p>
        </p:txBody>
      </p:sp>
      <p:sp>
        <p:nvSpPr>
          <p:cNvPr id="8" name="Footer Placeholder 7">
            <a:extLst>
              <a:ext uri="{FF2B5EF4-FFF2-40B4-BE49-F238E27FC236}">
                <a16:creationId xmlns:a16="http://schemas.microsoft.com/office/drawing/2014/main" id="{9746510E-8C1C-BF49-9B3B-9CFD8AFF2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3B6A9-BBA9-5049-9F09-C431BAD94E14}"/>
              </a:ext>
            </a:extLst>
          </p:cNvPr>
          <p:cNvSpPr>
            <a:spLocks noGrp="1"/>
          </p:cNvSpPr>
          <p:nvPr>
            <p:ph type="sldNum" sz="quarter" idx="12"/>
          </p:nvPr>
        </p:nvSpPr>
        <p:spPr/>
        <p:txBody>
          <a:bodyPr/>
          <a:lstStyle/>
          <a:p>
            <a:fld id="{EDE39AF4-6B44-554E-9C7E-92BF46A82B7C}" type="slidenum">
              <a:rPr lang="en-US" smtClean="0"/>
              <a:t>‹#›</a:t>
            </a:fld>
            <a:endParaRPr lang="en-US"/>
          </a:p>
        </p:txBody>
      </p:sp>
    </p:spTree>
    <p:extLst>
      <p:ext uri="{BB962C8B-B14F-4D97-AF65-F5344CB8AC3E}">
        <p14:creationId xmlns:p14="http://schemas.microsoft.com/office/powerpoint/2010/main" val="62778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74AB6763-016E-4482-90D8-C6233695334D}"/>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BCD0F2-4271-824F-9CC3-96282E7ED20F}"/>
              </a:ext>
            </a:extLst>
          </p:cNvPr>
          <p:cNvSpPr>
            <a:spLocks noGrp="1"/>
          </p:cNvSpPr>
          <p:nvPr>
            <p:ph type="title"/>
          </p:nvPr>
        </p:nvSpPr>
        <p:spPr>
          <a:xfrm>
            <a:off x="838200" y="365126"/>
            <a:ext cx="10515600" cy="8741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37E9697-F334-304B-AC27-EA31AE35B813}"/>
              </a:ext>
            </a:extLst>
          </p:cNvPr>
          <p:cNvSpPr>
            <a:spLocks noGrp="1"/>
          </p:cNvSpPr>
          <p:nvPr>
            <p:ph type="body" idx="1"/>
          </p:nvPr>
        </p:nvSpPr>
        <p:spPr>
          <a:xfrm>
            <a:off x="838200" y="1395663"/>
            <a:ext cx="10515600" cy="4781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BB607-0906-4E47-950A-3711B7B4D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654C0-8949-0841-8E71-B3241412121E}" type="datetimeFigureOut">
              <a:rPr lang="en-US" smtClean="0"/>
              <a:t>2/19/20</a:t>
            </a:fld>
            <a:endParaRPr lang="en-US"/>
          </a:p>
        </p:txBody>
      </p:sp>
      <p:sp>
        <p:nvSpPr>
          <p:cNvPr id="5" name="Footer Placeholder 4">
            <a:extLst>
              <a:ext uri="{FF2B5EF4-FFF2-40B4-BE49-F238E27FC236}">
                <a16:creationId xmlns:a16="http://schemas.microsoft.com/office/drawing/2014/main" id="{045DFA42-6A69-DB47-9EAC-E4A9D1C389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EEF17C-B32C-FD48-8946-4B080504D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39AF4-6B44-554E-9C7E-92BF46A82B7C}" type="slidenum">
              <a:rPr lang="en-US" smtClean="0"/>
              <a:t>‹#›</a:t>
            </a:fld>
            <a:endParaRPr lang="en-US"/>
          </a:p>
        </p:txBody>
      </p:sp>
    </p:spTree>
    <p:extLst>
      <p:ext uri="{BB962C8B-B14F-4D97-AF65-F5344CB8AC3E}">
        <p14:creationId xmlns:p14="http://schemas.microsoft.com/office/powerpoint/2010/main" val="196342619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5" r:id="rId4"/>
    <p:sldLayoutId id="2147483651" r:id="rId5"/>
    <p:sldLayoutId id="2147483664" r:id="rId6"/>
    <p:sldLayoutId id="2147483666"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2" r:id="rId16"/>
    <p:sldLayoutId id="2147483667" r:id="rId17"/>
  </p:sldLayoutIdLst>
  <p:txStyles>
    <p:title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hyperlink" Target="https://www.solkenix.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3.tiff"/><Relationship Id="rId4" Type="http://schemas.openxmlformats.org/officeDocument/2006/relationships/image" Target="../media/image62.tiff"/></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tiff"/><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35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967B7BE-05E7-412B-B2ED-2B0DBEEA524E}"/>
              </a:ext>
            </a:extLst>
          </p:cNvPr>
          <p:cNvSpPr/>
          <p:nvPr/>
        </p:nvSpPr>
        <p:spPr>
          <a:xfrm>
            <a:off x="1251285" y="4018095"/>
            <a:ext cx="4752474" cy="9990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28D2A6A-99AB-4262-8A7A-59502C46193B}"/>
              </a:ext>
            </a:extLst>
          </p:cNvPr>
          <p:cNvSpPr>
            <a:spLocks noGrp="1"/>
          </p:cNvSpPr>
          <p:nvPr>
            <p:ph type="title"/>
          </p:nvPr>
        </p:nvSpPr>
        <p:spPr>
          <a:xfrm>
            <a:off x="0" y="0"/>
            <a:ext cx="12191999" cy="1508764"/>
          </a:xfrm>
        </p:spPr>
        <p:txBody>
          <a:bodyPr>
            <a:normAutofit/>
          </a:bodyPr>
          <a:lstStyle/>
          <a:p>
            <a:pPr algn="ctr"/>
            <a:r>
              <a:rPr lang="en-US" altLang="zh-TW" sz="4000" dirty="0">
                <a:latin typeface="Arial" panose="020B0604020202020204" pitchFamily="34" charset="0"/>
                <a:ea typeface="微軟正黑體"/>
                <a:cs typeface="Arial" panose="020B0604020202020204" pitchFamily="34" charset="0"/>
              </a:rPr>
              <a:t>Support ATTO </a:t>
            </a:r>
            <a:r>
              <a:rPr lang="en-US" altLang="zh-TW" sz="4000" dirty="0" err="1">
                <a:latin typeface="Arial" panose="020B0604020202020204" pitchFamily="34" charset="0"/>
                <a:ea typeface="微軟正黑體"/>
                <a:cs typeface="Arial" panose="020B0604020202020204" pitchFamily="34" charset="0"/>
              </a:rPr>
              <a:t>Celerity</a:t>
            </a:r>
            <a:r>
              <a:rPr lang="en-US" altLang="zh-TW" sz="4000" baseline="30000" dirty="0" err="1">
                <a:latin typeface="Arial" panose="020B0604020202020204" pitchFamily="34" charset="0"/>
                <a:ea typeface="微軟正黑體"/>
                <a:cs typeface="Arial" panose="020B0604020202020204" pitchFamily="34" charset="0"/>
              </a:rPr>
              <a:t>TM</a:t>
            </a:r>
            <a:r>
              <a:rPr lang="zh-TW" altLang="en-US" sz="4000" dirty="0">
                <a:latin typeface="Arial" panose="020B0604020202020204" pitchFamily="34" charset="0"/>
                <a:ea typeface="微軟正黑體"/>
                <a:cs typeface="Arial" panose="020B0604020202020204" pitchFamily="34" charset="0"/>
              </a:rPr>
              <a:t> </a:t>
            </a:r>
            <a:r>
              <a:rPr lang="en-US" altLang="zh-TW" sz="4000" dirty="0" err="1">
                <a:latin typeface="Arial" panose="020B0604020202020204" pitchFamily="34" charset="0"/>
                <a:ea typeface="微軟正黑體"/>
                <a:cs typeface="Arial" panose="020B0604020202020204" pitchFamily="34" charset="0"/>
              </a:rPr>
              <a:t>Fibre</a:t>
            </a:r>
            <a:r>
              <a:rPr lang="en-US" altLang="zh-TW" sz="4000" dirty="0">
                <a:latin typeface="Arial" panose="020B0604020202020204" pitchFamily="34" charset="0"/>
                <a:ea typeface="微軟正黑體"/>
                <a:cs typeface="Arial" panose="020B0604020202020204" pitchFamily="34" charset="0"/>
              </a:rPr>
              <a:t> Channel Adapters</a:t>
            </a:r>
            <a:endParaRPr lang="zh-TW" altLang="en-US" sz="4000" dirty="0">
              <a:latin typeface="Arial" panose="020B0604020202020204" pitchFamily="34" charset="0"/>
              <a:ea typeface="微軟正黑體"/>
              <a:cs typeface="Arial" panose="020B0604020202020204" pitchFamily="34" charset="0"/>
            </a:endParaRPr>
          </a:p>
        </p:txBody>
      </p:sp>
      <p:sp>
        <p:nvSpPr>
          <p:cNvPr id="3" name="Rectangle 2">
            <a:extLst>
              <a:ext uri="{FF2B5EF4-FFF2-40B4-BE49-F238E27FC236}">
                <a16:creationId xmlns:a16="http://schemas.microsoft.com/office/drawing/2014/main" id="{8BA1D57C-50E1-9D48-A627-F8246DF7D951}"/>
              </a:ext>
            </a:extLst>
          </p:cNvPr>
          <p:cNvSpPr/>
          <p:nvPr/>
        </p:nvSpPr>
        <p:spPr>
          <a:xfrm>
            <a:off x="1471310" y="2967335"/>
            <a:ext cx="4419281" cy="923330"/>
          </a:xfrm>
          <a:prstGeom prst="rect">
            <a:avLst/>
          </a:prstGeom>
        </p:spPr>
        <p:txBody>
          <a:bodyPr wrap="square">
            <a:spAutoFit/>
          </a:bodyPr>
          <a:lstStyle/>
          <a:p>
            <a:pPr>
              <a:spcBef>
                <a:spcPts val="900"/>
              </a:spcBef>
              <a:buClr>
                <a:schemeClr val="bg1"/>
              </a:buClr>
            </a:pPr>
            <a:r>
              <a:rPr lang="en-US" altLang="zh-TW" b="1" dirty="0">
                <a:solidFill>
                  <a:schemeClr val="bg1"/>
                </a:solidFill>
                <a:latin typeface="Arial" panose="020B0604020202020204" pitchFamily="34" charset="0"/>
                <a:ea typeface="+mn-lt"/>
                <a:cs typeface="Arial" panose="020B0604020202020204" pitchFamily="34" charset="0"/>
              </a:rPr>
              <a:t>Partner with industry-leading FC adapters vendors to provide the most economical FC SAN storage</a:t>
            </a:r>
            <a:r>
              <a:rPr lang="zh-TW" altLang="en-US" b="1" dirty="0">
                <a:solidFill>
                  <a:schemeClr val="bg1"/>
                </a:solidFill>
                <a:latin typeface="Arial" panose="020B0604020202020204" pitchFamily="34" charset="0"/>
                <a:ea typeface="+mn-lt"/>
                <a:cs typeface="Arial" panose="020B0604020202020204" pitchFamily="34" charset="0"/>
              </a:rPr>
              <a:t> </a:t>
            </a:r>
            <a:r>
              <a:rPr lang="en-US" altLang="zh-TW" b="1" dirty="0">
                <a:solidFill>
                  <a:schemeClr val="bg1"/>
                </a:solidFill>
                <a:latin typeface="Arial" panose="020B0604020202020204" pitchFamily="34" charset="0"/>
                <a:ea typeface="+mn-lt"/>
                <a:cs typeface="Arial" panose="020B0604020202020204" pitchFamily="34" charset="0"/>
              </a:rPr>
              <a:t>solution.</a:t>
            </a:r>
            <a:endParaRPr lang="zh-TW" altLang="en-US" b="1" dirty="0">
              <a:solidFill>
                <a:schemeClr val="bg1"/>
              </a:solidFill>
              <a:latin typeface="Arial" panose="020B0604020202020204" pitchFamily="34" charset="0"/>
              <a:cs typeface="Arial" panose="020B0604020202020204" pitchFamily="34" charset="0"/>
            </a:endParaRPr>
          </a:p>
        </p:txBody>
      </p:sp>
      <p:sp>
        <p:nvSpPr>
          <p:cNvPr id="5" name="文本框 17">
            <a:extLst>
              <a:ext uri="{FF2B5EF4-FFF2-40B4-BE49-F238E27FC236}">
                <a16:creationId xmlns:a16="http://schemas.microsoft.com/office/drawing/2014/main" id="{9F181861-EBE5-1E44-8169-9238C9FAF980}"/>
              </a:ext>
            </a:extLst>
          </p:cNvPr>
          <p:cNvSpPr txBox="1"/>
          <p:nvPr/>
        </p:nvSpPr>
        <p:spPr>
          <a:xfrm>
            <a:off x="1499659" y="4119743"/>
            <a:ext cx="425572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b="1" dirty="0">
                <a:solidFill>
                  <a:schemeClr val="bg1"/>
                </a:solidFill>
                <a:latin typeface="Arial" panose="020B0604020202020204" pitchFamily="34" charset="0"/>
                <a:ea typeface="微軟正黑體"/>
                <a:cs typeface="Arial" panose="020B0604020202020204" pitchFamily="34" charset="0"/>
              </a:rPr>
              <a:t>Support</a:t>
            </a:r>
            <a:r>
              <a:rPr lang="en-US" altLang="zh-CN" sz="2400" b="1" dirty="0">
                <a:solidFill>
                  <a:schemeClr val="bg1"/>
                </a:solidFill>
                <a:latin typeface="Arial" panose="020B0604020202020204" pitchFamily="34" charset="0"/>
                <a:ea typeface="微軟正黑體"/>
                <a:cs typeface="Arial" panose="020B0604020202020204" pitchFamily="34" charset="0"/>
              </a:rPr>
              <a:t> ATTO </a:t>
            </a:r>
            <a:r>
              <a:rPr lang="en-US" altLang="zh-CN" sz="2400" b="1" dirty="0" err="1">
                <a:solidFill>
                  <a:schemeClr val="bg1"/>
                </a:solidFill>
                <a:latin typeface="Arial" panose="020B0604020202020204" pitchFamily="34" charset="0"/>
                <a:ea typeface="微軟正黑體"/>
                <a:cs typeface="Arial" panose="020B0604020202020204" pitchFamily="34" charset="0"/>
              </a:rPr>
              <a:t>Celerity</a:t>
            </a:r>
            <a:r>
              <a:rPr lang="en-US" altLang="zh-CN" sz="2400" b="1" baseline="30000" dirty="0" err="1">
                <a:solidFill>
                  <a:schemeClr val="bg1"/>
                </a:solidFill>
                <a:latin typeface="Arial" panose="020B0604020202020204" pitchFamily="34" charset="0"/>
                <a:ea typeface="微軟正黑體"/>
                <a:cs typeface="Arial" panose="020B0604020202020204" pitchFamily="34" charset="0"/>
              </a:rPr>
              <a:t>TM</a:t>
            </a:r>
            <a:endParaRPr lang="en-US" altLang="zh-CN" sz="2400" b="1" baseline="30000" dirty="0">
              <a:solidFill>
                <a:schemeClr val="bg1"/>
              </a:solidFill>
              <a:latin typeface="Arial" panose="020B0604020202020204" pitchFamily="34" charset="0"/>
              <a:ea typeface="微軟正黑體"/>
              <a:cs typeface="Arial" panose="020B0604020202020204" pitchFamily="34" charset="0"/>
            </a:endParaRPr>
          </a:p>
          <a:p>
            <a:pPr algn="ctr"/>
            <a:r>
              <a:rPr lang="en-US" altLang="zh-CN" sz="2400" b="1" dirty="0">
                <a:solidFill>
                  <a:schemeClr val="bg1"/>
                </a:solidFill>
                <a:latin typeface="Arial" panose="020B0604020202020204" pitchFamily="34" charset="0"/>
                <a:ea typeface="微軟正黑體"/>
                <a:cs typeface="Arial" panose="020B0604020202020204" pitchFamily="34" charset="0"/>
              </a:rPr>
              <a:t>32Gb &amp; 16Gb FC HBAs</a:t>
            </a:r>
            <a:endParaRPr lang="en-US" altLang="zh-CN" sz="2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Rectangle 5">
            <a:extLst>
              <a:ext uri="{FF2B5EF4-FFF2-40B4-BE49-F238E27FC236}">
                <a16:creationId xmlns:a16="http://schemas.microsoft.com/office/drawing/2014/main" id="{575793CE-F5F6-8E4B-9144-E2C524DA3C66}"/>
              </a:ext>
            </a:extLst>
          </p:cNvPr>
          <p:cNvSpPr/>
          <p:nvPr/>
        </p:nvSpPr>
        <p:spPr>
          <a:xfrm>
            <a:off x="1736617" y="5126943"/>
            <a:ext cx="4012637" cy="307777"/>
          </a:xfrm>
          <a:prstGeom prst="rect">
            <a:avLst/>
          </a:prstGeom>
        </p:spPr>
        <p:txBody>
          <a:bodyPr wrap="none" anchor="t">
            <a:spAutoFit/>
          </a:bodyPr>
          <a:lstStyle/>
          <a:p>
            <a:r>
              <a:rPr lang="en-US" altLang="zh-CN"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NAS Compatibility</a:t>
            </a:r>
            <a:r>
              <a:rPr 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sz="140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qnap.com</a:t>
            </a:r>
            <a:r>
              <a:rPr 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/compatibility/</a:t>
            </a:r>
          </a:p>
        </p:txBody>
      </p:sp>
      <p:sp>
        <p:nvSpPr>
          <p:cNvPr id="13" name="矩形 12">
            <a:extLst>
              <a:ext uri="{FF2B5EF4-FFF2-40B4-BE49-F238E27FC236}">
                <a16:creationId xmlns:a16="http://schemas.microsoft.com/office/drawing/2014/main" id="{78E097BC-31C8-4A17-8DA1-E885DC65056B}"/>
              </a:ext>
            </a:extLst>
          </p:cNvPr>
          <p:cNvSpPr/>
          <p:nvPr/>
        </p:nvSpPr>
        <p:spPr>
          <a:xfrm>
            <a:off x="1251285" y="2113191"/>
            <a:ext cx="4752474" cy="29039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1C478B5-68DC-D441-AB4B-8EF169AAFAE7}"/>
              </a:ext>
            </a:extLst>
          </p:cNvPr>
          <p:cNvPicPr>
            <a:picLocks noChangeAspect="1"/>
          </p:cNvPicPr>
          <p:nvPr/>
        </p:nvPicPr>
        <p:blipFill>
          <a:blip r:embed="rId2"/>
          <a:stretch>
            <a:fillRect/>
          </a:stretch>
        </p:blipFill>
        <p:spPr>
          <a:xfrm>
            <a:off x="6508678" y="2075930"/>
            <a:ext cx="4832541" cy="3093743"/>
          </a:xfrm>
          <a:prstGeom prst="rect">
            <a:avLst/>
          </a:prstGeom>
        </p:spPr>
      </p:pic>
      <p:pic>
        <p:nvPicPr>
          <p:cNvPr id="12" name="Picture 11">
            <a:extLst>
              <a:ext uri="{FF2B5EF4-FFF2-40B4-BE49-F238E27FC236}">
                <a16:creationId xmlns:a16="http://schemas.microsoft.com/office/drawing/2014/main" id="{986AC5F6-3923-A54A-A18F-9F93E6A4149E}"/>
              </a:ext>
            </a:extLst>
          </p:cNvPr>
          <p:cNvPicPr>
            <a:picLocks noChangeAspect="1"/>
          </p:cNvPicPr>
          <p:nvPr/>
        </p:nvPicPr>
        <p:blipFill>
          <a:blip r:embed="rId3"/>
          <a:stretch>
            <a:fillRect/>
          </a:stretch>
        </p:blipFill>
        <p:spPr>
          <a:xfrm>
            <a:off x="2715416" y="1714819"/>
            <a:ext cx="1747253" cy="1081632"/>
          </a:xfrm>
          <a:prstGeom prst="rect">
            <a:avLst/>
          </a:prstGeom>
        </p:spPr>
      </p:pic>
    </p:spTree>
    <p:extLst>
      <p:ext uri="{BB962C8B-B14F-4D97-AF65-F5344CB8AC3E}">
        <p14:creationId xmlns:p14="http://schemas.microsoft.com/office/powerpoint/2010/main" val="262965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2A6A-99AB-4262-8A7A-59502C46193B}"/>
              </a:ext>
            </a:extLst>
          </p:cNvPr>
          <p:cNvSpPr>
            <a:spLocks noGrp="1"/>
          </p:cNvSpPr>
          <p:nvPr>
            <p:ph type="title"/>
          </p:nvPr>
        </p:nvSpPr>
        <p:spPr>
          <a:xfrm>
            <a:off x="0" y="0"/>
            <a:ext cx="12192000" cy="1431758"/>
          </a:xfrm>
        </p:spPr>
        <p:txBody>
          <a:bodyPr>
            <a:normAutofit/>
          </a:bodyPr>
          <a:lstStyle/>
          <a:p>
            <a:pPr algn="ctr"/>
            <a:r>
              <a:rPr lang="en-US" altLang="zh-TW" sz="4000" dirty="0">
                <a:latin typeface="Arial" panose="020B0604020202020204" pitchFamily="34" charset="0"/>
                <a:ea typeface="+mn-lt"/>
                <a:cs typeface="Arial" panose="020B0604020202020204" pitchFamily="34" charset="0"/>
              </a:rPr>
              <a:t>Compatible</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with</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a</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variety</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of</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FC</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Adapters </a:t>
            </a:r>
            <a:br>
              <a:rPr lang="en-US" altLang="zh-TW" sz="4000" dirty="0">
                <a:latin typeface="Arial" panose="020B0604020202020204" pitchFamily="34" charset="0"/>
                <a:ea typeface="+mn-lt"/>
                <a:cs typeface="Arial" panose="020B0604020202020204" pitchFamily="34" charset="0"/>
              </a:rPr>
            </a:br>
            <a:r>
              <a:rPr lang="zh-TW" altLang="en-US" sz="4000" dirty="0">
                <a:latin typeface="Arial" panose="020B0604020202020204" pitchFamily="34" charset="0"/>
                <a:ea typeface="+mn-lt"/>
                <a:cs typeface="Arial" panose="020B0604020202020204" pitchFamily="34" charset="0"/>
              </a:rPr>
              <a:t>Support </a:t>
            </a:r>
            <a:r>
              <a:rPr lang="en-US" altLang="zh-TW" sz="4000" dirty="0">
                <a:latin typeface="Arial" panose="020B0604020202020204" pitchFamily="34" charset="0"/>
                <a:ea typeface="+mn-lt"/>
                <a:cs typeface="Arial" panose="020B0604020202020204" pitchFamily="34" charset="0"/>
              </a:rPr>
              <a:t>4G/8G/16G/32G</a:t>
            </a:r>
            <a:endParaRPr lang="zh-TW" altLang="en-US" sz="4000" dirty="0">
              <a:latin typeface="Arial" panose="020B0604020202020204" pitchFamily="34" charset="0"/>
              <a:ea typeface="微軟正黑體"/>
              <a:cs typeface="Arial" panose="020B0604020202020204" pitchFamily="34" charset="0"/>
            </a:endParaRPr>
          </a:p>
        </p:txBody>
      </p:sp>
      <p:sp>
        <p:nvSpPr>
          <p:cNvPr id="6" name="Rectangle 5">
            <a:extLst>
              <a:ext uri="{FF2B5EF4-FFF2-40B4-BE49-F238E27FC236}">
                <a16:creationId xmlns:a16="http://schemas.microsoft.com/office/drawing/2014/main" id="{575793CE-F5F6-8E4B-9144-E2C524DA3C66}"/>
              </a:ext>
            </a:extLst>
          </p:cNvPr>
          <p:cNvSpPr/>
          <p:nvPr/>
        </p:nvSpPr>
        <p:spPr>
          <a:xfrm>
            <a:off x="758542" y="4136088"/>
            <a:ext cx="3903633" cy="307777"/>
          </a:xfrm>
          <a:prstGeom prst="rect">
            <a:avLst/>
          </a:prstGeom>
        </p:spPr>
        <p:txBody>
          <a:bodyPr wrap="none" anchor="t">
            <a:spAutoFit/>
          </a:bodyPr>
          <a:lstStyle/>
          <a:p>
            <a:r>
              <a:rPr lang="en-US" altLang="zh-CN"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NAS Compatibility</a:t>
            </a:r>
            <a:r>
              <a:rPr 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sz="140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qnap.com</a:t>
            </a:r>
            <a:r>
              <a:rPr 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/compatibility/</a:t>
            </a:r>
          </a:p>
        </p:txBody>
      </p:sp>
      <p:graphicFrame>
        <p:nvGraphicFramePr>
          <p:cNvPr id="7" name="Table 6">
            <a:extLst>
              <a:ext uri="{FF2B5EF4-FFF2-40B4-BE49-F238E27FC236}">
                <a16:creationId xmlns:a16="http://schemas.microsoft.com/office/drawing/2014/main" id="{B0E96693-B861-E14B-88AD-0DF089797F27}"/>
              </a:ext>
            </a:extLst>
          </p:cNvPr>
          <p:cNvGraphicFramePr>
            <a:graphicFrameLocks noGrp="1"/>
          </p:cNvGraphicFramePr>
          <p:nvPr>
            <p:extLst>
              <p:ext uri="{D42A27DB-BD31-4B8C-83A1-F6EECF244321}">
                <p14:modId xmlns:p14="http://schemas.microsoft.com/office/powerpoint/2010/main" val="4157053595"/>
              </p:ext>
            </p:extLst>
          </p:nvPr>
        </p:nvGraphicFramePr>
        <p:xfrm>
          <a:off x="758542" y="1618387"/>
          <a:ext cx="10566281" cy="2395830"/>
        </p:xfrm>
        <a:graphic>
          <a:graphicData uri="http://schemas.openxmlformats.org/drawingml/2006/table">
            <a:tbl>
              <a:tblPr firstRow="1" bandRow="1">
                <a:tableStyleId>{5C22544A-7EE6-4342-B048-85BDC9FD1C3A}</a:tableStyleId>
              </a:tblPr>
              <a:tblGrid>
                <a:gridCol w="2615723">
                  <a:extLst>
                    <a:ext uri="{9D8B030D-6E8A-4147-A177-3AD203B41FA5}">
                      <a16:colId xmlns:a16="http://schemas.microsoft.com/office/drawing/2014/main" val="45189333"/>
                    </a:ext>
                  </a:extLst>
                </a:gridCol>
                <a:gridCol w="1622738">
                  <a:extLst>
                    <a:ext uri="{9D8B030D-6E8A-4147-A177-3AD203B41FA5}">
                      <a16:colId xmlns:a16="http://schemas.microsoft.com/office/drawing/2014/main" val="2128382777"/>
                    </a:ext>
                  </a:extLst>
                </a:gridCol>
                <a:gridCol w="1687132">
                  <a:extLst>
                    <a:ext uri="{9D8B030D-6E8A-4147-A177-3AD203B41FA5}">
                      <a16:colId xmlns:a16="http://schemas.microsoft.com/office/drawing/2014/main" val="2197032117"/>
                    </a:ext>
                  </a:extLst>
                </a:gridCol>
                <a:gridCol w="1716086">
                  <a:extLst>
                    <a:ext uri="{9D8B030D-6E8A-4147-A177-3AD203B41FA5}">
                      <a16:colId xmlns:a16="http://schemas.microsoft.com/office/drawing/2014/main" val="3357610698"/>
                    </a:ext>
                  </a:extLst>
                </a:gridCol>
                <a:gridCol w="1214232">
                  <a:extLst>
                    <a:ext uri="{9D8B030D-6E8A-4147-A177-3AD203B41FA5}">
                      <a16:colId xmlns:a16="http://schemas.microsoft.com/office/drawing/2014/main" val="1230032787"/>
                    </a:ext>
                  </a:extLst>
                </a:gridCol>
                <a:gridCol w="1710370">
                  <a:extLst>
                    <a:ext uri="{9D8B030D-6E8A-4147-A177-3AD203B41FA5}">
                      <a16:colId xmlns:a16="http://schemas.microsoft.com/office/drawing/2014/main" val="2750965203"/>
                    </a:ext>
                  </a:extLst>
                </a:gridCol>
              </a:tblGrid>
              <a:tr h="596591">
                <a:tc>
                  <a:txBody>
                    <a:bodyPr/>
                    <a:lstStyle/>
                    <a:p>
                      <a:pPr algn="ctr"/>
                      <a:r>
                        <a:rPr lang="en-US" altLang="zh-CN" sz="2000" dirty="0">
                          <a:latin typeface="Arial" panose="020B0604020202020204" pitchFamily="34" charset="0"/>
                          <a:ea typeface="微軟正黑體" panose="020B0604030504040204" pitchFamily="34" charset="-120"/>
                          <a:cs typeface="Arial" panose="020B0604020202020204" pitchFamily="34" charset="0"/>
                        </a:rPr>
                        <a:t>ATTO FC adapter</a:t>
                      </a:r>
                      <a:endParaRPr lang="en-US" sz="2000" dirty="0">
                        <a:latin typeface="Arial" panose="020B0604020202020204" pitchFamily="34" charset="0"/>
                        <a:ea typeface="微軟正黑體" panose="020B0604030504040204" pitchFamily="34" charset="-120"/>
                        <a:cs typeface="Arial" panose="020B0604020202020204" pitchFamily="34" charset="0"/>
                      </a:endParaRPr>
                    </a:p>
                  </a:txBody>
                  <a:tcPr>
                    <a:lnL w="28575" cap="flat" cmpd="sng" algn="ctr">
                      <a:solidFill>
                        <a:srgbClr val="002060"/>
                      </a:solidFill>
                      <a:prstDash val="solid"/>
                      <a:round/>
                      <a:headEnd type="none" w="med" len="med"/>
                      <a:tailEnd type="none" w="med" len="med"/>
                    </a:lnL>
                    <a:lnT w="28575" cap="flat" cmpd="sng" algn="ctr">
                      <a:solidFill>
                        <a:srgbClr val="002060"/>
                      </a:solidFill>
                      <a:prstDash val="solid"/>
                      <a:round/>
                      <a:headEnd type="none" w="med" len="med"/>
                      <a:tailEnd type="none" w="med" len="med"/>
                    </a:lnT>
                    <a:solidFill>
                      <a:srgbClr val="002060"/>
                    </a:solidFill>
                  </a:tcPr>
                </a:tc>
                <a:tc>
                  <a:txBody>
                    <a:bodyPr/>
                    <a:lstStyle/>
                    <a:p>
                      <a:pPr algn="ctr"/>
                      <a:r>
                        <a:rPr lang="en-US" altLang="zh-CN" sz="2000" dirty="0">
                          <a:latin typeface="Arial" panose="020B0604020202020204" pitchFamily="34" charset="0"/>
                          <a:ea typeface="微軟正黑體" panose="020B0604030504040204" pitchFamily="34" charset="-120"/>
                          <a:cs typeface="Arial" panose="020B0604020202020204" pitchFamily="34" charset="0"/>
                        </a:rPr>
                        <a:t>Interface</a:t>
                      </a:r>
                      <a:endParaRPr lang="en-US" sz="2000" dirty="0">
                        <a:latin typeface="Arial" panose="020B0604020202020204" pitchFamily="34" charset="0"/>
                        <a:ea typeface="微軟正黑體" panose="020B0604030504040204" pitchFamily="34" charset="-120"/>
                        <a:cs typeface="Arial" panose="020B0604020202020204" pitchFamily="34" charset="0"/>
                      </a:endParaRP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en-US" altLang="zh-CN" sz="2000" dirty="0">
                          <a:latin typeface="Arial" panose="020B0604020202020204" pitchFamily="34" charset="0"/>
                          <a:ea typeface="微軟正黑體" panose="020B0604030504040204" pitchFamily="34" charset="-120"/>
                          <a:cs typeface="Arial" panose="020B0604020202020204" pitchFamily="34" charset="0"/>
                        </a:rPr>
                        <a:t>Speed</a:t>
                      </a:r>
                      <a:endParaRPr lang="en-US" sz="2000" dirty="0">
                        <a:latin typeface="Arial" panose="020B0604020202020204" pitchFamily="34" charset="0"/>
                        <a:ea typeface="微軟正黑體" panose="020B0604030504040204" pitchFamily="34" charset="-120"/>
                        <a:cs typeface="Arial" panose="020B0604020202020204" pitchFamily="34" charset="0"/>
                      </a:endParaRP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Tech. generation</a:t>
                      </a: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PCIe</a:t>
                      </a:r>
                    </a:p>
                  </a:txBody>
                  <a:tcPr>
                    <a:lnT w="28575" cap="flat" cmpd="sng" algn="ctr">
                      <a:solidFill>
                        <a:srgbClr val="002060"/>
                      </a:solidFill>
                      <a:prstDash val="solid"/>
                      <a:round/>
                      <a:headEnd type="none" w="med" len="med"/>
                      <a:tailEnd type="none" w="med" len="med"/>
                    </a:lnT>
                    <a:solidFill>
                      <a:srgbClr val="002060"/>
                    </a:solidFill>
                  </a:tcPr>
                </a:tc>
                <a:tc>
                  <a:txBody>
                    <a:bodyPr/>
                    <a:lstStyle/>
                    <a:p>
                      <a:pPr algn="ctr"/>
                      <a:r>
                        <a:rPr lang="en-US" altLang="zh-CN" sz="2000" dirty="0">
                          <a:latin typeface="Arial" panose="020B0604020202020204" pitchFamily="34" charset="0"/>
                          <a:ea typeface="微軟正黑體" panose="020B0604030504040204" pitchFamily="34" charset="-120"/>
                          <a:cs typeface="Arial" panose="020B0604020202020204" pitchFamily="34" charset="0"/>
                        </a:rPr>
                        <a:t>Spec</a:t>
                      </a:r>
                      <a:endParaRPr lang="en-US" sz="2000" dirty="0">
                        <a:latin typeface="Arial" panose="020B0604020202020204" pitchFamily="34" charset="0"/>
                        <a:ea typeface="微軟正黑體" panose="020B0604030504040204" pitchFamily="34" charset="-120"/>
                        <a:cs typeface="Arial" panose="020B0604020202020204" pitchFamily="34" charset="0"/>
                      </a:endParaRPr>
                    </a:p>
                  </a:txBody>
                  <a:tcPr>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solidFill>
                      <a:srgbClr val="002060"/>
                    </a:solidFill>
                  </a:tcPr>
                </a:tc>
                <a:extLst>
                  <a:ext uri="{0D108BD9-81ED-4DB2-BD59-A6C34878D82A}">
                    <a16:rowId xmlns:a16="http://schemas.microsoft.com/office/drawing/2014/main" val="1678581835"/>
                  </a:ext>
                </a:extLst>
              </a:tr>
              <a:tr h="397325">
                <a:tc>
                  <a:txBody>
                    <a:bodyPr/>
                    <a:lstStyle/>
                    <a:p>
                      <a:pPr algn="ctr"/>
                      <a:r>
                        <a:rPr lang="en-US" sz="2000" b="1" dirty="0">
                          <a:latin typeface="Arial" panose="020B0604020202020204" pitchFamily="34" charset="0"/>
                          <a:ea typeface="微軟正黑體" panose="020B0604030504040204" pitchFamily="34" charset="-120"/>
                          <a:cs typeface="Arial" panose="020B0604020202020204" pitchFamily="34" charset="0"/>
                        </a:rPr>
                        <a:t>CTFC-322E</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2 X 32GFC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32G/16G/8G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473679919"/>
                  </a:ext>
                </a:extLst>
              </a:tr>
              <a:tr h="338840">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CTFC-321E</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1 X 32GFC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微軟正黑體" panose="020B0604030504040204" pitchFamily="34" charset="-120"/>
                          <a:cs typeface="Arial" panose="020B0604020202020204" pitchFamily="34" charset="0"/>
                        </a:rPr>
                        <a:t>32G/16G/8G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6652198"/>
                  </a:ext>
                </a:extLst>
              </a:tr>
              <a:tr h="338840">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CTFC-162P</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2 X 16GFC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ea typeface="微軟正黑體" panose="020B0604030504040204" pitchFamily="34" charset="-120"/>
                          <a:cs typeface="Arial" panose="020B0604020202020204" pitchFamily="34" charset="0"/>
                        </a:rPr>
                        <a:t>16G/8G/4G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443153796"/>
                  </a:ext>
                </a:extLst>
              </a:tr>
              <a:tr h="504985">
                <a:tc>
                  <a:txBody>
                    <a:bodyPr/>
                    <a:lstStyle/>
                    <a:p>
                      <a:pPr algn="ctr"/>
                      <a:r>
                        <a:rPr lang="en-US" sz="2000" b="1">
                          <a:latin typeface="Arial" panose="020B0604020202020204" pitchFamily="34" charset="0"/>
                          <a:ea typeface="微軟正黑體" panose="020B0604030504040204" pitchFamily="34" charset="-120"/>
                          <a:cs typeface="Arial" panose="020B0604020202020204" pitchFamily="34" charset="0"/>
                        </a:rPr>
                        <a:t>CTFC-161P</a:t>
                      </a:r>
                    </a:p>
                  </a:txBody>
                  <a:tcP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1 X 16GFC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ea typeface="微軟正黑體" panose="020B0604030504040204" pitchFamily="34" charset="-120"/>
                          <a:cs typeface="Arial" panose="020B0604020202020204" pitchFamily="34" charset="0"/>
                        </a:rPr>
                        <a:t>16G/8G/4G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gn="ctr"/>
                      <a:r>
                        <a:rPr lang="en-US" sz="2000">
                          <a:latin typeface="Arial" panose="020B0604020202020204" pitchFamily="34" charset="0"/>
                          <a:ea typeface="微軟正黑體" panose="020B0604030504040204" pitchFamily="34" charset="-120"/>
                          <a:cs typeface="Arial" panose="020B0604020202020204" pitchFamily="34" charset="0"/>
                        </a:rPr>
                        <a:t>Gen 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gn="ctr"/>
                      <a:r>
                        <a:rPr lang="en-US" sz="2000" dirty="0">
                          <a:latin typeface="Arial" panose="020B0604020202020204" pitchFamily="34" charset="0"/>
                          <a:ea typeface="微軟正黑體" panose="020B0604030504040204" pitchFamily="34" charset="-120"/>
                          <a:cs typeface="Arial" panose="020B0604020202020204" pitchFamily="34" charset="0"/>
                        </a:rPr>
                        <a:t>3.0 x8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Low profile</a:t>
                      </a:r>
                    </a:p>
                  </a:txBody>
                  <a:tcP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9216947"/>
                  </a:ext>
                </a:extLst>
              </a:tr>
            </a:tbl>
          </a:graphicData>
        </a:graphic>
      </p:graphicFrame>
      <p:pic>
        <p:nvPicPr>
          <p:cNvPr id="5" name="Picture 4">
            <a:extLst>
              <a:ext uri="{FF2B5EF4-FFF2-40B4-BE49-F238E27FC236}">
                <a16:creationId xmlns:a16="http://schemas.microsoft.com/office/drawing/2014/main" id="{F32B96C8-7331-7C40-A1B6-CA4DAA6CA1BD}"/>
              </a:ext>
            </a:extLst>
          </p:cNvPr>
          <p:cNvPicPr>
            <a:picLocks noChangeAspect="1"/>
          </p:cNvPicPr>
          <p:nvPr/>
        </p:nvPicPr>
        <p:blipFill>
          <a:blip r:embed="rId2"/>
          <a:stretch>
            <a:fillRect/>
          </a:stretch>
        </p:blipFill>
        <p:spPr>
          <a:xfrm>
            <a:off x="841077" y="4589781"/>
            <a:ext cx="2257572" cy="1397544"/>
          </a:xfrm>
          <a:prstGeom prst="rect">
            <a:avLst/>
          </a:prstGeom>
        </p:spPr>
      </p:pic>
      <p:pic>
        <p:nvPicPr>
          <p:cNvPr id="8" name="Picture 7">
            <a:extLst>
              <a:ext uri="{FF2B5EF4-FFF2-40B4-BE49-F238E27FC236}">
                <a16:creationId xmlns:a16="http://schemas.microsoft.com/office/drawing/2014/main" id="{00097A52-71B5-534C-9548-566C19D134A2}"/>
              </a:ext>
            </a:extLst>
          </p:cNvPr>
          <p:cNvPicPr>
            <a:picLocks noChangeAspect="1"/>
          </p:cNvPicPr>
          <p:nvPr/>
        </p:nvPicPr>
        <p:blipFill>
          <a:blip r:embed="rId3"/>
          <a:stretch>
            <a:fillRect/>
          </a:stretch>
        </p:blipFill>
        <p:spPr>
          <a:xfrm>
            <a:off x="3696236" y="4371734"/>
            <a:ext cx="2854817" cy="1593939"/>
          </a:xfrm>
          <a:prstGeom prst="rect">
            <a:avLst/>
          </a:prstGeom>
        </p:spPr>
      </p:pic>
      <p:pic>
        <p:nvPicPr>
          <p:cNvPr id="10" name="Picture 9">
            <a:extLst>
              <a:ext uri="{FF2B5EF4-FFF2-40B4-BE49-F238E27FC236}">
                <a16:creationId xmlns:a16="http://schemas.microsoft.com/office/drawing/2014/main" id="{09A66E91-75F4-F848-B367-6144D7217D79}"/>
              </a:ext>
            </a:extLst>
          </p:cNvPr>
          <p:cNvPicPr>
            <a:picLocks noChangeAspect="1"/>
          </p:cNvPicPr>
          <p:nvPr/>
        </p:nvPicPr>
        <p:blipFill>
          <a:blip r:embed="rId4"/>
          <a:stretch>
            <a:fillRect/>
          </a:stretch>
        </p:blipFill>
        <p:spPr>
          <a:xfrm>
            <a:off x="6551053" y="4392408"/>
            <a:ext cx="2799624" cy="1792290"/>
          </a:xfrm>
          <a:prstGeom prst="rect">
            <a:avLst/>
          </a:prstGeom>
        </p:spPr>
      </p:pic>
    </p:spTree>
    <p:extLst>
      <p:ext uri="{BB962C8B-B14F-4D97-AF65-F5344CB8AC3E}">
        <p14:creationId xmlns:p14="http://schemas.microsoft.com/office/powerpoint/2010/main" val="3944671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774"/>
            <a:ext cx="12196346" cy="6553200"/>
          </a:xfrm>
          <a:prstGeom prst="rect">
            <a:avLst/>
          </a:prstGeom>
        </p:spPr>
      </p:pic>
    </p:spTree>
    <p:extLst>
      <p:ext uri="{BB962C8B-B14F-4D97-AF65-F5344CB8AC3E}">
        <p14:creationId xmlns:p14="http://schemas.microsoft.com/office/powerpoint/2010/main" val="1664410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0481" y="185383"/>
            <a:ext cx="5969260" cy="874128"/>
          </a:xfrm>
        </p:spPr>
        <p:txBody>
          <a:bodyPr/>
          <a:lstStyle/>
          <a:p>
            <a:r>
              <a:rPr lang="en-US" dirty="0">
                <a:latin typeface="Arial" panose="020B0604020202020204" pitchFamily="34" charset="0"/>
                <a:ea typeface="ＭＳ Ｐゴシック" pitchFamily="34" charset="-128"/>
                <a:cs typeface="Arial" panose="020B0604020202020204" pitchFamily="34" charset="0"/>
              </a:rPr>
              <a:t>Corporate Overview</a:t>
            </a:r>
            <a:endParaRPr lang="en-US"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63063" y="1650662"/>
            <a:ext cx="7016261" cy="4113929"/>
          </a:xfrm>
        </p:spPr>
        <p:txBody>
          <a:bodyPr>
            <a:noAutofit/>
          </a:bodyPr>
          <a:lstStyle/>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Established in 1988 – Upstate NY Headquarters</a:t>
            </a:r>
            <a:endParaRPr lang="en-US" sz="2000" b="1" dirty="0">
              <a:latin typeface="Arial" panose="020B0604020202020204" pitchFamily="34" charset="0"/>
              <a:ea typeface="ＭＳ Ｐゴシック" panose="020B0600070205080204" pitchFamily="34" charset="-128"/>
              <a:cs typeface="Arial" panose="020B0604020202020204" pitchFamily="34" charset="0"/>
            </a:endParaRPr>
          </a:p>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Experienced engineering leadership</a:t>
            </a:r>
          </a:p>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Scalable manufacturing capacity </a:t>
            </a:r>
          </a:p>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Products – host bus adapters, NICs, storage controllers, bridging appliances and software</a:t>
            </a:r>
          </a:p>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Interconnect expertise – </a:t>
            </a:r>
            <a:r>
              <a:rPr lang="en-US" sz="2000" dirty="0" err="1">
                <a:latin typeface="Arial" panose="020B0604020202020204" pitchFamily="34" charset="0"/>
                <a:ea typeface="ＭＳ Ｐゴシック" panose="020B0600070205080204" pitchFamily="34" charset="-128"/>
                <a:cs typeface="Arial" panose="020B0604020202020204" pitchFamily="34" charset="0"/>
              </a:rPr>
              <a:t>Fibre</a:t>
            </a:r>
            <a:r>
              <a:rPr lang="en-US" sz="2000" dirty="0">
                <a:latin typeface="Arial" panose="020B0604020202020204" pitchFamily="34" charset="0"/>
                <a:ea typeface="ＭＳ Ｐゴシック" panose="020B0600070205080204" pitchFamily="34" charset="-128"/>
                <a:cs typeface="Arial" panose="020B0604020202020204" pitchFamily="34" charset="0"/>
              </a:rPr>
              <a:t> Channel, SAS, Ethernet, SATA, iSCSI, Thunderbolt, </a:t>
            </a:r>
            <a:r>
              <a:rPr lang="en-US" sz="2000" dirty="0" err="1">
                <a:latin typeface="Arial" panose="020B0604020202020204" pitchFamily="34" charset="0"/>
                <a:ea typeface="ＭＳ Ｐゴシック" panose="020B0600070205080204" pitchFamily="34" charset="-128"/>
                <a:cs typeface="Arial" panose="020B0604020202020204" pitchFamily="34" charset="0"/>
              </a:rPr>
              <a:t>NVMe</a:t>
            </a:r>
            <a:endParaRPr lang="en-US" sz="2000" dirty="0">
              <a:latin typeface="Arial" panose="020B0604020202020204" pitchFamily="34" charset="0"/>
              <a:ea typeface="ＭＳ Ｐゴシック" panose="020B0600070205080204" pitchFamily="34" charset="-128"/>
              <a:cs typeface="Arial" panose="020B0604020202020204" pitchFamily="34" charset="0"/>
            </a:endParaRPr>
          </a:p>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Customers – Original Equipment Manufacturers </a:t>
            </a:r>
            <a:br>
              <a:rPr lang="en-US" sz="2000" dirty="0">
                <a:latin typeface="Arial" panose="020B0604020202020204" pitchFamily="34" charset="0"/>
                <a:ea typeface="ＭＳ Ｐゴシック" panose="020B0600070205080204" pitchFamily="34" charset="-128"/>
                <a:cs typeface="Arial" panose="020B0604020202020204" pitchFamily="34" charset="0"/>
              </a:rPr>
            </a:br>
            <a:r>
              <a:rPr lang="en-US" sz="2000" dirty="0">
                <a:latin typeface="Arial" panose="020B0604020202020204" pitchFamily="34" charset="0"/>
                <a:ea typeface="ＭＳ Ｐゴシック" panose="020B0600070205080204" pitchFamily="34" charset="-128"/>
                <a:cs typeface="Arial" panose="020B0604020202020204" pitchFamily="34" charset="0"/>
              </a:rPr>
              <a:t>through End Users (supported with a robust channel)</a:t>
            </a:r>
          </a:p>
          <a:p>
            <a:pPr>
              <a:spcBef>
                <a:spcPts val="1200"/>
              </a:spcBef>
              <a:defRPr/>
            </a:pPr>
            <a:r>
              <a:rPr lang="en-US" sz="2000" dirty="0">
                <a:latin typeface="Arial" panose="020B0604020202020204" pitchFamily="34" charset="0"/>
                <a:ea typeface="ＭＳ Ｐゴシック" panose="020B0600070205080204" pitchFamily="34" charset="-128"/>
                <a:cs typeface="Arial" panose="020B0604020202020204" pitchFamily="34" charset="0"/>
              </a:rPr>
              <a:t>Worldwide distribution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9" t="16471" r="45465" b="16471"/>
          <a:stretch/>
        </p:blipFill>
        <p:spPr>
          <a:xfrm>
            <a:off x="7678394" y="1616766"/>
            <a:ext cx="4513606" cy="4181723"/>
          </a:xfrm>
          <a:prstGeom prst="rect">
            <a:avLst/>
          </a:prstGeom>
        </p:spPr>
      </p:pic>
      <p:sp>
        <p:nvSpPr>
          <p:cNvPr id="6" name="TextBox 5"/>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Arial" panose="020B0604020202020204" pitchFamily="34" charset="0"/>
                <a:cs typeface="Arial" panose="020B0604020202020204" pitchFamily="34" charset="0"/>
              </a:rPr>
              <a:t>2</a:t>
            </a:r>
          </a:p>
        </p:txBody>
      </p:sp>
      <p:pic>
        <p:nvPicPr>
          <p:cNvPr id="7" name="Picture 6">
            <a:extLst>
              <a:ext uri="{FF2B5EF4-FFF2-40B4-BE49-F238E27FC236}">
                <a16:creationId xmlns:a16="http://schemas.microsoft.com/office/drawing/2014/main" id="{BA7C5F5C-2A5E-374E-A5A7-E2A20C8007C1}"/>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682394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392"/>
            <a:ext cx="8379854" cy="874128"/>
          </a:xfrm>
        </p:spPr>
        <p:txBody>
          <a:bodyPr/>
          <a:lstStyle/>
          <a:p>
            <a:r>
              <a:rPr lang="en-US">
                <a:latin typeface="Arial" panose="020B0604020202020204" pitchFamily="34" charset="0"/>
                <a:cs typeface="Arial" panose="020B0604020202020204" pitchFamily="34" charset="0"/>
              </a:rPr>
              <a:t>Customers and Partnerships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067" t="26945" r="5133" b="20449"/>
          <a:stretch/>
        </p:blipFill>
        <p:spPr>
          <a:xfrm>
            <a:off x="6615429" y="2451019"/>
            <a:ext cx="5304902" cy="2611803"/>
          </a:xfrm>
          <a:prstGeom prst="rect">
            <a:avLst/>
          </a:prstGeom>
        </p:spPr>
      </p:pic>
      <p:sp>
        <p:nvSpPr>
          <p:cNvPr id="5" name="TextBox 4"/>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Myriad Pro" panose="020B0503030403020204" pitchFamily="34" charset="0"/>
              </a:rPr>
              <a:t>6</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521" t="31665" r="4778" b="27296"/>
          <a:stretch/>
        </p:blipFill>
        <p:spPr>
          <a:xfrm>
            <a:off x="761200" y="1885674"/>
            <a:ext cx="5459896" cy="1536700"/>
          </a:xfrm>
          <a:prstGeom prst="rect">
            <a:avLst/>
          </a:prstGeom>
        </p:spPr>
      </p:pic>
      <p:sp>
        <p:nvSpPr>
          <p:cNvPr id="9" name="Title 1"/>
          <p:cNvSpPr txBox="1">
            <a:spLocks/>
          </p:cNvSpPr>
          <p:nvPr/>
        </p:nvSpPr>
        <p:spPr>
          <a:xfrm>
            <a:off x="2113375" y="1378732"/>
            <a:ext cx="2755546" cy="719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31D1A"/>
                </a:solidFill>
                <a:latin typeface="Myriad Pro" panose="020B0503030403020204" pitchFamily="34" charset="0"/>
                <a:ea typeface="+mj-ea"/>
                <a:cs typeface="+mj-cs"/>
              </a:defRPr>
            </a:lvl1pPr>
          </a:lstStyle>
          <a:p>
            <a:pPr algn="ctr"/>
            <a:r>
              <a:rPr lang="en-US" sz="2400">
                <a:latin typeface="Arial" panose="020B0604020202020204" pitchFamily="34" charset="0"/>
                <a:cs typeface="Arial" panose="020B0604020202020204" pitchFamily="34" charset="0"/>
              </a:rPr>
              <a:t>OEM Customers</a:t>
            </a:r>
          </a:p>
        </p:txBody>
      </p:sp>
      <p:sp>
        <p:nvSpPr>
          <p:cNvPr id="10" name="Title 1"/>
          <p:cNvSpPr txBox="1">
            <a:spLocks/>
          </p:cNvSpPr>
          <p:nvPr/>
        </p:nvSpPr>
        <p:spPr>
          <a:xfrm>
            <a:off x="7737399" y="1892300"/>
            <a:ext cx="3929759" cy="719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31D1A"/>
                </a:solidFill>
                <a:latin typeface="Myriad Pro" panose="020B0503030403020204" pitchFamily="34" charset="0"/>
                <a:ea typeface="+mj-ea"/>
                <a:cs typeface="+mj-cs"/>
              </a:defRPr>
            </a:lvl1pPr>
          </a:lstStyle>
          <a:p>
            <a:r>
              <a:rPr lang="en-US" sz="2400">
                <a:latin typeface="Arial" panose="020B0604020202020204" pitchFamily="34" charset="0"/>
                <a:cs typeface="Arial" panose="020B0604020202020204" pitchFamily="34" charset="0"/>
              </a:rPr>
              <a:t>Technical Alliances</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512" t="27129" r="7469" b="19165"/>
          <a:stretch/>
        </p:blipFill>
        <p:spPr>
          <a:xfrm>
            <a:off x="271669" y="4088849"/>
            <a:ext cx="6438959" cy="2186609"/>
          </a:xfrm>
          <a:prstGeom prst="rect">
            <a:avLst/>
          </a:prstGeom>
        </p:spPr>
      </p:pic>
      <p:sp>
        <p:nvSpPr>
          <p:cNvPr id="12" name="Title 1"/>
          <p:cNvSpPr txBox="1">
            <a:spLocks/>
          </p:cNvSpPr>
          <p:nvPr/>
        </p:nvSpPr>
        <p:spPr>
          <a:xfrm>
            <a:off x="2113375" y="3770011"/>
            <a:ext cx="2755546" cy="4016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E31D1A"/>
                </a:solidFill>
                <a:latin typeface="Myriad Pro" panose="020B0503030403020204" pitchFamily="34" charset="0"/>
                <a:ea typeface="+mj-ea"/>
                <a:cs typeface="+mj-cs"/>
              </a:defRPr>
            </a:lvl1pPr>
          </a:lstStyle>
          <a:p>
            <a:pPr algn="ctr"/>
            <a:r>
              <a:rPr lang="en-US" sz="2400">
                <a:latin typeface="Arial" panose="020B0604020202020204" pitchFamily="34" charset="0"/>
                <a:cs typeface="Arial" panose="020B0604020202020204" pitchFamily="34" charset="0"/>
              </a:rPr>
              <a:t>End Customers</a:t>
            </a:r>
          </a:p>
        </p:txBody>
      </p:sp>
      <p:pic>
        <p:nvPicPr>
          <p:cNvPr id="13" name="Picture 12">
            <a:extLst>
              <a:ext uri="{FF2B5EF4-FFF2-40B4-BE49-F238E27FC236}">
                <a16:creationId xmlns:a16="http://schemas.microsoft.com/office/drawing/2014/main" id="{08495287-70D4-0243-9CEE-5BC248CA6712}"/>
              </a:ext>
            </a:extLst>
          </p:cNvPr>
          <p:cNvPicPr>
            <a:picLocks noChangeAspect="1"/>
          </p:cNvPicPr>
          <p:nvPr/>
        </p:nvPicPr>
        <p:blipFill>
          <a:blip r:embed="rId6"/>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208562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15">
            <a:extLst>
              <a:ext uri="{FF2B5EF4-FFF2-40B4-BE49-F238E27FC236}">
                <a16:creationId xmlns:a16="http://schemas.microsoft.com/office/drawing/2014/main" id="{79AF92E2-4E8F-43A0-A5D5-F6BF5AE36828}"/>
              </a:ext>
            </a:extLst>
          </p:cNvPr>
          <p:cNvGrpSpPr/>
          <p:nvPr/>
        </p:nvGrpSpPr>
        <p:grpSpPr>
          <a:xfrm>
            <a:off x="555272" y="1686931"/>
            <a:ext cx="10936655" cy="4333631"/>
            <a:chOff x="1017953" y="1573459"/>
            <a:chExt cx="10025185" cy="3842604"/>
          </a:xfrm>
        </p:grpSpPr>
        <p:grpSp>
          <p:nvGrpSpPr>
            <p:cNvPr id="90" name="Group 3">
              <a:extLst>
                <a:ext uri="{FF2B5EF4-FFF2-40B4-BE49-F238E27FC236}">
                  <a16:creationId xmlns:a16="http://schemas.microsoft.com/office/drawing/2014/main" id="{2385D180-15CD-4ED1-97B2-13ED6494F265}"/>
                </a:ext>
              </a:extLst>
            </p:cNvPr>
            <p:cNvGrpSpPr/>
            <p:nvPr/>
          </p:nvGrpSpPr>
          <p:grpSpPr>
            <a:xfrm>
              <a:off x="1017953" y="1573459"/>
              <a:ext cx="10025185" cy="704977"/>
              <a:chOff x="1017953" y="1573459"/>
              <a:chExt cx="10025185" cy="704977"/>
            </a:xfrm>
          </p:grpSpPr>
          <p:sp>
            <p:nvSpPr>
              <p:cNvPr id="105" name="Rectangle 6">
                <a:extLst>
                  <a:ext uri="{FF2B5EF4-FFF2-40B4-BE49-F238E27FC236}">
                    <a16:creationId xmlns:a16="http://schemas.microsoft.com/office/drawing/2014/main" id="{24C7F0E7-2899-45D9-AAD3-5C61B75F30A6}"/>
                  </a:ext>
                </a:extLst>
              </p:cNvPr>
              <p:cNvSpPr/>
              <p:nvPr/>
            </p:nvSpPr>
            <p:spPr>
              <a:xfrm>
                <a:off x="1017953" y="1573459"/>
                <a:ext cx="3179459" cy="704977"/>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Bridges</a:t>
                </a:r>
              </a:p>
            </p:txBody>
          </p:sp>
          <p:sp>
            <p:nvSpPr>
              <p:cNvPr id="106" name="Rectangle 7">
                <a:extLst>
                  <a:ext uri="{FF2B5EF4-FFF2-40B4-BE49-F238E27FC236}">
                    <a16:creationId xmlns:a16="http://schemas.microsoft.com/office/drawing/2014/main" id="{1CBAC81C-030F-44E8-8E06-FEC0DAC12A92}"/>
                  </a:ext>
                </a:extLst>
              </p:cNvPr>
              <p:cNvSpPr/>
              <p:nvPr/>
            </p:nvSpPr>
            <p:spPr>
              <a:xfrm>
                <a:off x="4440816" y="1573459"/>
                <a:ext cx="3179459" cy="704977"/>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Thunderbolt™ Adapters</a:t>
                </a:r>
              </a:p>
            </p:txBody>
          </p:sp>
          <p:sp>
            <p:nvSpPr>
              <p:cNvPr id="107" name="Rectangle 8">
                <a:extLst>
                  <a:ext uri="{FF2B5EF4-FFF2-40B4-BE49-F238E27FC236}">
                    <a16:creationId xmlns:a16="http://schemas.microsoft.com/office/drawing/2014/main" id="{F5A1C8F1-7565-4764-BCD4-20C7B3B26CC1}"/>
                  </a:ext>
                </a:extLst>
              </p:cNvPr>
              <p:cNvSpPr/>
              <p:nvPr/>
            </p:nvSpPr>
            <p:spPr>
              <a:xfrm>
                <a:off x="7863679" y="1573459"/>
                <a:ext cx="3179459" cy="704977"/>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Storage Controllers</a:t>
                </a:r>
              </a:p>
            </p:txBody>
          </p:sp>
        </p:grpSp>
        <p:grpSp>
          <p:nvGrpSpPr>
            <p:cNvPr id="91" name="Group 5">
              <a:extLst>
                <a:ext uri="{FF2B5EF4-FFF2-40B4-BE49-F238E27FC236}">
                  <a16:creationId xmlns:a16="http://schemas.microsoft.com/office/drawing/2014/main" id="{B281FD96-C83E-472D-B9F0-912424D79D93}"/>
                </a:ext>
              </a:extLst>
            </p:cNvPr>
            <p:cNvGrpSpPr/>
            <p:nvPr/>
          </p:nvGrpSpPr>
          <p:grpSpPr>
            <a:xfrm>
              <a:off x="1017953" y="2428882"/>
              <a:ext cx="10025185" cy="706220"/>
              <a:chOff x="1017953" y="2428882"/>
              <a:chExt cx="10025185" cy="706220"/>
            </a:xfrm>
          </p:grpSpPr>
          <p:sp>
            <p:nvSpPr>
              <p:cNvPr id="102" name="Rectangle 9">
                <a:extLst>
                  <a:ext uri="{FF2B5EF4-FFF2-40B4-BE49-F238E27FC236}">
                    <a16:creationId xmlns:a16="http://schemas.microsoft.com/office/drawing/2014/main" id="{C64C7207-104E-4B12-B6AA-12B2988E3C3E}"/>
                  </a:ext>
                </a:extLst>
              </p:cNvPr>
              <p:cNvSpPr/>
              <p:nvPr/>
            </p:nvSpPr>
            <p:spPr>
              <a:xfrm>
                <a:off x="1017953" y="2428882"/>
                <a:ext cx="3179459" cy="704976"/>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RAID Adapters</a:t>
                </a:r>
              </a:p>
            </p:txBody>
          </p:sp>
          <p:sp>
            <p:nvSpPr>
              <p:cNvPr id="103" name="Rectangle 11">
                <a:extLst>
                  <a:ext uri="{FF2B5EF4-FFF2-40B4-BE49-F238E27FC236}">
                    <a16:creationId xmlns:a16="http://schemas.microsoft.com/office/drawing/2014/main" id="{B72DEC27-C688-45DC-88AA-93E82366907C}"/>
                  </a:ext>
                </a:extLst>
              </p:cNvPr>
              <p:cNvSpPr/>
              <p:nvPr/>
            </p:nvSpPr>
            <p:spPr>
              <a:xfrm>
                <a:off x="4440817" y="2430126"/>
                <a:ext cx="3179458" cy="704976"/>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Network Interface Cards</a:t>
                </a:r>
              </a:p>
            </p:txBody>
          </p:sp>
          <p:sp>
            <p:nvSpPr>
              <p:cNvPr id="104" name="Rectangle 12">
                <a:extLst>
                  <a:ext uri="{FF2B5EF4-FFF2-40B4-BE49-F238E27FC236}">
                    <a16:creationId xmlns:a16="http://schemas.microsoft.com/office/drawing/2014/main" id="{FDE1AEB3-A5AE-440C-876D-CB93D01B33E4}"/>
                  </a:ext>
                </a:extLst>
              </p:cNvPr>
              <p:cNvSpPr/>
              <p:nvPr/>
            </p:nvSpPr>
            <p:spPr>
              <a:xfrm>
                <a:off x="7863679" y="2428882"/>
                <a:ext cx="3179459" cy="704976"/>
              </a:xfrm>
              <a:prstGeom prst="rect">
                <a:avLst/>
              </a:prstGeom>
              <a:solidFill>
                <a:srgbClr val="E31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Host Bus Adapters</a:t>
                </a:r>
              </a:p>
            </p:txBody>
          </p:sp>
        </p:grpSp>
        <p:grpSp>
          <p:nvGrpSpPr>
            <p:cNvPr id="92" name="Group 10">
              <a:extLst>
                <a:ext uri="{FF2B5EF4-FFF2-40B4-BE49-F238E27FC236}">
                  <a16:creationId xmlns:a16="http://schemas.microsoft.com/office/drawing/2014/main" id="{9E17234E-9A51-4AE2-897A-DFCF1751B497}"/>
                </a:ext>
              </a:extLst>
            </p:cNvPr>
            <p:cNvGrpSpPr/>
            <p:nvPr/>
          </p:nvGrpSpPr>
          <p:grpSpPr>
            <a:xfrm>
              <a:off x="1037020" y="3330893"/>
              <a:ext cx="10006118" cy="705598"/>
              <a:chOff x="1037020" y="3330893"/>
              <a:chExt cx="10006118" cy="705598"/>
            </a:xfrm>
          </p:grpSpPr>
          <p:sp>
            <p:nvSpPr>
              <p:cNvPr id="97" name="Rectangle 16">
                <a:extLst>
                  <a:ext uri="{FF2B5EF4-FFF2-40B4-BE49-F238E27FC236}">
                    <a16:creationId xmlns:a16="http://schemas.microsoft.com/office/drawing/2014/main" id="{3DC497C0-1496-4136-BD76-18CEAB9C48AC}"/>
                  </a:ext>
                </a:extLst>
              </p:cNvPr>
              <p:cNvSpPr/>
              <p:nvPr/>
            </p:nvSpPr>
            <p:spPr>
              <a:xfrm>
                <a:off x="1037020"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E31D1A"/>
                    </a:solidFill>
                    <a:latin typeface="Arial" panose="020B0604020202020204" pitchFamily="34" charset="0"/>
                    <a:cs typeface="Arial" panose="020B0604020202020204" pitchFamily="34" charset="0"/>
                  </a:rPr>
                  <a:t>SAS/SATA</a:t>
                </a:r>
              </a:p>
            </p:txBody>
          </p:sp>
          <p:sp>
            <p:nvSpPr>
              <p:cNvPr id="98" name="Rectangle 17">
                <a:extLst>
                  <a:ext uri="{FF2B5EF4-FFF2-40B4-BE49-F238E27FC236}">
                    <a16:creationId xmlns:a16="http://schemas.microsoft.com/office/drawing/2014/main" id="{EA0AB1A2-5DBE-4FC7-8766-D8CD877F23A3}"/>
                  </a:ext>
                </a:extLst>
              </p:cNvPr>
              <p:cNvSpPr/>
              <p:nvPr/>
            </p:nvSpPr>
            <p:spPr>
              <a:xfrm>
                <a:off x="3106125" y="333151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E31D1A"/>
                    </a:solidFill>
                    <a:latin typeface="Arial" panose="020B0604020202020204" pitchFamily="34" charset="0"/>
                    <a:cs typeface="Arial" panose="020B0604020202020204" pitchFamily="34" charset="0"/>
                  </a:rPr>
                  <a:t>Thunderbolt</a:t>
                </a:r>
              </a:p>
            </p:txBody>
          </p:sp>
          <p:sp>
            <p:nvSpPr>
              <p:cNvPr id="99" name="Rectangle 19">
                <a:extLst>
                  <a:ext uri="{FF2B5EF4-FFF2-40B4-BE49-F238E27FC236}">
                    <a16:creationId xmlns:a16="http://schemas.microsoft.com/office/drawing/2014/main" id="{505288CC-AF03-40FA-8652-8AFA6C19721B}"/>
                  </a:ext>
                </a:extLst>
              </p:cNvPr>
              <p:cNvSpPr/>
              <p:nvPr/>
            </p:nvSpPr>
            <p:spPr>
              <a:xfrm>
                <a:off x="5196311"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E31D1A"/>
                    </a:solidFill>
                    <a:latin typeface="Arial" panose="020B0604020202020204" pitchFamily="34" charset="0"/>
                    <a:cs typeface="Arial" panose="020B0604020202020204" pitchFamily="34" charset="0"/>
                  </a:rPr>
                  <a:t>Ethernet</a:t>
                </a:r>
              </a:p>
            </p:txBody>
          </p:sp>
          <p:sp>
            <p:nvSpPr>
              <p:cNvPr id="100" name="Rectangle 20">
                <a:extLst>
                  <a:ext uri="{FF2B5EF4-FFF2-40B4-BE49-F238E27FC236}">
                    <a16:creationId xmlns:a16="http://schemas.microsoft.com/office/drawing/2014/main" id="{E62EADF2-561F-4567-992F-E369D5612E52}"/>
                  </a:ext>
                </a:extLst>
              </p:cNvPr>
              <p:cNvSpPr/>
              <p:nvPr/>
            </p:nvSpPr>
            <p:spPr>
              <a:xfrm>
                <a:off x="7265416"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rgbClr val="E31D1A"/>
                    </a:solidFill>
                    <a:latin typeface="Arial" panose="020B0604020202020204" pitchFamily="34" charset="0"/>
                    <a:cs typeface="Arial" panose="020B0604020202020204" pitchFamily="34" charset="0"/>
                  </a:rPr>
                  <a:t>Fibre</a:t>
                </a:r>
                <a:r>
                  <a:rPr lang="en-US" sz="2000" b="1">
                    <a:solidFill>
                      <a:srgbClr val="E31D1A"/>
                    </a:solidFill>
                    <a:latin typeface="Arial" panose="020B0604020202020204" pitchFamily="34" charset="0"/>
                    <a:cs typeface="Arial" panose="020B0604020202020204" pitchFamily="34" charset="0"/>
                  </a:rPr>
                  <a:t> Channel</a:t>
                </a:r>
              </a:p>
            </p:txBody>
          </p:sp>
          <p:sp>
            <p:nvSpPr>
              <p:cNvPr id="101" name="Rectangle 21">
                <a:extLst>
                  <a:ext uri="{FF2B5EF4-FFF2-40B4-BE49-F238E27FC236}">
                    <a16:creationId xmlns:a16="http://schemas.microsoft.com/office/drawing/2014/main" id="{087E9471-8794-4B5E-8834-0425148E3BD1}"/>
                  </a:ext>
                </a:extLst>
              </p:cNvPr>
              <p:cNvSpPr/>
              <p:nvPr/>
            </p:nvSpPr>
            <p:spPr>
              <a:xfrm>
                <a:off x="9472476" y="3330893"/>
                <a:ext cx="1570662" cy="704978"/>
              </a:xfrm>
              <a:prstGeom prst="rect">
                <a:avLst/>
              </a:prstGeom>
              <a:solidFill>
                <a:schemeClr val="bg1"/>
              </a:solidFill>
              <a:ln>
                <a:solidFill>
                  <a:srgbClr val="E31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rgbClr val="E31D1A"/>
                    </a:solidFill>
                    <a:latin typeface="Arial" panose="020B0604020202020204" pitchFamily="34" charset="0"/>
                    <a:cs typeface="Arial" panose="020B0604020202020204" pitchFamily="34" charset="0"/>
                  </a:rPr>
                  <a:t>NVMe</a:t>
                </a:r>
                <a:endParaRPr lang="en-US" sz="2000" b="1">
                  <a:solidFill>
                    <a:srgbClr val="E31D1A"/>
                  </a:solidFill>
                  <a:latin typeface="Arial" panose="020B0604020202020204" pitchFamily="34" charset="0"/>
                  <a:cs typeface="Arial" panose="020B0604020202020204" pitchFamily="34" charset="0"/>
                </a:endParaRPr>
              </a:p>
            </p:txBody>
          </p:sp>
        </p:grpSp>
        <p:grpSp>
          <p:nvGrpSpPr>
            <p:cNvPr id="93" name="Group 28">
              <a:extLst>
                <a:ext uri="{FF2B5EF4-FFF2-40B4-BE49-F238E27FC236}">
                  <a16:creationId xmlns:a16="http://schemas.microsoft.com/office/drawing/2014/main" id="{45A6D0EE-FD40-47BB-8FF4-7CA97A9C3CDA}"/>
                </a:ext>
              </a:extLst>
            </p:cNvPr>
            <p:cNvGrpSpPr/>
            <p:nvPr/>
          </p:nvGrpSpPr>
          <p:grpSpPr>
            <a:xfrm>
              <a:off x="1017953" y="4711086"/>
              <a:ext cx="10025185" cy="704977"/>
              <a:chOff x="939800" y="4927828"/>
              <a:chExt cx="6858386" cy="744457"/>
            </a:xfrm>
            <a:solidFill>
              <a:schemeClr val="bg1">
                <a:lumMod val="50000"/>
              </a:schemeClr>
            </a:solidFill>
          </p:grpSpPr>
          <p:sp>
            <p:nvSpPr>
              <p:cNvPr id="95" name="Rectangle 25">
                <a:extLst>
                  <a:ext uri="{FF2B5EF4-FFF2-40B4-BE49-F238E27FC236}">
                    <a16:creationId xmlns:a16="http://schemas.microsoft.com/office/drawing/2014/main" id="{C9E07046-E1DA-4B76-BD49-1CBB6DC6DAC6}"/>
                  </a:ext>
                </a:extLst>
              </p:cNvPr>
              <p:cNvSpPr/>
              <p:nvPr/>
            </p:nvSpPr>
            <p:spPr>
              <a:xfrm>
                <a:off x="939800" y="4927828"/>
                <a:ext cx="3302771" cy="744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Latency Management</a:t>
                </a:r>
              </a:p>
            </p:txBody>
          </p:sp>
          <p:sp>
            <p:nvSpPr>
              <p:cNvPr id="96" name="Rectangle 26">
                <a:extLst>
                  <a:ext uri="{FF2B5EF4-FFF2-40B4-BE49-F238E27FC236}">
                    <a16:creationId xmlns:a16="http://schemas.microsoft.com/office/drawing/2014/main" id="{D6C946D3-464F-44ED-BAF4-8CA5AA1BF8BA}"/>
                  </a:ext>
                </a:extLst>
              </p:cNvPr>
              <p:cNvSpPr/>
              <p:nvPr/>
            </p:nvSpPr>
            <p:spPr>
              <a:xfrm>
                <a:off x="4495415" y="4927828"/>
                <a:ext cx="3302771" cy="744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Bandwidth Optimization</a:t>
                </a:r>
              </a:p>
            </p:txBody>
          </p:sp>
        </p:grpSp>
        <p:sp>
          <p:nvSpPr>
            <p:cNvPr id="94" name="TextBox 29">
              <a:extLst>
                <a:ext uri="{FF2B5EF4-FFF2-40B4-BE49-F238E27FC236}">
                  <a16:creationId xmlns:a16="http://schemas.microsoft.com/office/drawing/2014/main" id="{9684F9FC-6549-4015-8431-BC30AC891ADD}"/>
                </a:ext>
              </a:extLst>
            </p:cNvPr>
            <p:cNvSpPr txBox="1"/>
            <p:nvPr/>
          </p:nvSpPr>
          <p:spPr>
            <a:xfrm>
              <a:off x="3664043" y="4108136"/>
              <a:ext cx="4733003" cy="518516"/>
            </a:xfrm>
            <a:prstGeom prst="rect">
              <a:avLst/>
            </a:prstGeom>
            <a:noFill/>
          </p:spPr>
          <p:txBody>
            <a:bodyPr wrap="square" rtlCol="0">
              <a:spAutoFit/>
            </a:bodyPr>
            <a:lstStyle/>
            <a:p>
              <a:pPr algn="ctr"/>
              <a:r>
                <a:rPr lang="en-US" sz="3200" b="1">
                  <a:solidFill>
                    <a:srgbClr val="E31D1A"/>
                  </a:solidFill>
                  <a:latin typeface="Arial" panose="020B0604020202020204" pitchFamily="34" charset="0"/>
                  <a:cs typeface="Arial" panose="020B0604020202020204" pitchFamily="34" charset="0"/>
                </a:rPr>
                <a:t>Core Technology</a:t>
              </a:r>
            </a:p>
          </p:txBody>
        </p:sp>
      </p:grpSp>
      <p:sp>
        <p:nvSpPr>
          <p:cNvPr id="5" name="Title 4"/>
          <p:cNvSpPr>
            <a:spLocks noGrp="1"/>
          </p:cNvSpPr>
          <p:nvPr>
            <p:ph type="title"/>
          </p:nvPr>
        </p:nvSpPr>
        <p:spPr>
          <a:xfrm>
            <a:off x="838200" y="198447"/>
            <a:ext cx="10515600" cy="874128"/>
          </a:xfrm>
        </p:spPr>
        <p:txBody>
          <a:bodyPr/>
          <a:lstStyle/>
          <a:p>
            <a:r>
              <a:rPr lang="en-US">
                <a:latin typeface="Arial" panose="020B0604020202020204" pitchFamily="34" charset="0"/>
                <a:cs typeface="Arial" panose="020B0604020202020204" pitchFamily="34" charset="0"/>
              </a:rPr>
              <a:t>Technology Meets Products</a:t>
            </a:r>
          </a:p>
        </p:txBody>
      </p:sp>
      <p:pic>
        <p:nvPicPr>
          <p:cNvPr id="23" name="Picture 22">
            <a:extLst>
              <a:ext uri="{FF2B5EF4-FFF2-40B4-BE49-F238E27FC236}">
                <a16:creationId xmlns:a16="http://schemas.microsoft.com/office/drawing/2014/main" id="{63FBEB36-92EA-3F45-A9AD-F82BB848BCF8}"/>
              </a:ext>
            </a:extLst>
          </p:cNvPr>
          <p:cNvPicPr>
            <a:picLocks noChangeAspect="1"/>
          </p:cNvPicPr>
          <p:nvPr/>
        </p:nvPicPr>
        <p:blipFill>
          <a:blip r:embed="rId3"/>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293769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4" y="255004"/>
            <a:ext cx="10515600" cy="874128"/>
          </a:xfrm>
        </p:spPr>
        <p:txBody>
          <a:bodyPr/>
          <a:lstStyle/>
          <a:p>
            <a:r>
              <a:rPr lang="en-US">
                <a:latin typeface="Arial" panose="020B0604020202020204" pitchFamily="34" charset="0"/>
                <a:cs typeface="Arial" panose="020B0604020202020204" pitchFamily="34" charset="0"/>
              </a:rPr>
              <a:t>Data Intensive Environments</a:t>
            </a:r>
          </a:p>
        </p:txBody>
      </p:sp>
      <p:sp>
        <p:nvSpPr>
          <p:cNvPr id="3" name="Content Placeholder 2"/>
          <p:cNvSpPr>
            <a:spLocks noGrp="1"/>
          </p:cNvSpPr>
          <p:nvPr>
            <p:ph idx="1"/>
          </p:nvPr>
        </p:nvSpPr>
        <p:spPr>
          <a:xfrm>
            <a:off x="838200" y="1446485"/>
            <a:ext cx="10515600" cy="1018605"/>
          </a:xfrm>
        </p:spPr>
        <p:txBody>
          <a:bodyPr>
            <a:normAutofit/>
          </a:bodyPr>
          <a:lstStyle/>
          <a:p>
            <a:pPr marL="0" indent="0">
              <a:buNone/>
            </a:pPr>
            <a:r>
              <a:rPr lang="en-US" sz="2000" b="1">
                <a:latin typeface="Arial" panose="020B0604020202020204" pitchFamily="34" charset="0"/>
                <a:cs typeface="Arial" panose="020B0604020202020204" pitchFamily="34" charset="0"/>
              </a:rPr>
              <a:t>ATTO develops high-performance products that manage latency in the most demanding, real-time environments, resulting in accelerated application performance and enhanced transaction processing</a:t>
            </a:r>
          </a:p>
        </p:txBody>
      </p:sp>
      <p:graphicFrame>
        <p:nvGraphicFramePr>
          <p:cNvPr id="4" name="Table 3"/>
          <p:cNvGraphicFramePr>
            <a:graphicFrameLocks noGrp="1"/>
          </p:cNvGraphicFramePr>
          <p:nvPr>
            <p:extLst>
              <p:ext uri="{D42A27DB-BD31-4B8C-83A1-F6EECF244321}">
                <p14:modId xmlns:p14="http://schemas.microsoft.com/office/powerpoint/2010/main" val="11967116"/>
              </p:ext>
            </p:extLst>
          </p:nvPr>
        </p:nvGraphicFramePr>
        <p:xfrm>
          <a:off x="8869361" y="2839777"/>
          <a:ext cx="2489204" cy="2682240"/>
        </p:xfrm>
        <a:graphic>
          <a:graphicData uri="http://schemas.openxmlformats.org/drawingml/2006/table">
            <a:tbl>
              <a:tblPr firstRow="1" bandRow="1">
                <a:tableStyleId>{5C22544A-7EE6-4342-B048-85BDC9FD1C3A}</a:tableStyleId>
              </a:tblPr>
              <a:tblGrid>
                <a:gridCol w="2489204">
                  <a:extLst>
                    <a:ext uri="{9D8B030D-6E8A-4147-A177-3AD203B41FA5}">
                      <a16:colId xmlns:a16="http://schemas.microsoft.com/office/drawing/2014/main" val="20000"/>
                    </a:ext>
                  </a:extLst>
                </a:gridCol>
              </a:tblGrid>
              <a:tr h="370840">
                <a:tc>
                  <a:txBody>
                    <a:bodyPr/>
                    <a:lstStyle/>
                    <a:p>
                      <a:pPr algn="ctr"/>
                      <a:r>
                        <a:rPr lang="en-US">
                          <a:latin typeface="Arial" panose="020B0604020202020204" pitchFamily="34" charset="0"/>
                          <a:cs typeface="Arial" panose="020B0604020202020204" pitchFamily="34" charset="0"/>
                        </a:rPr>
                        <a:t>IOPS</a:t>
                      </a:r>
                      <a:br>
                        <a:rPr lang="en-US">
                          <a:latin typeface="Arial" panose="020B0604020202020204" pitchFamily="34" charset="0"/>
                          <a:cs typeface="Arial" panose="020B0604020202020204" pitchFamily="34" charset="0"/>
                        </a:rPr>
                      </a:br>
                      <a:r>
                        <a:rPr lang="en-US" sz="1600" b="0">
                          <a:latin typeface="Arial" panose="020B0604020202020204" pitchFamily="34" charset="0"/>
                          <a:cs typeface="Arial" panose="020B0604020202020204" pitchFamily="34" charset="0"/>
                        </a:rPr>
                        <a:t>Random</a:t>
                      </a:r>
                      <a:r>
                        <a:rPr lang="en-US" sz="1600" b="0" baseline="0">
                          <a:latin typeface="Arial" panose="020B0604020202020204" pitchFamily="34" charset="0"/>
                          <a:cs typeface="Arial" panose="020B0604020202020204" pitchFamily="34" charset="0"/>
                        </a:rPr>
                        <a:t> Non-Sequential</a:t>
                      </a:r>
                      <a:endParaRPr lang="en-US"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2055657">
                <a:tc>
                  <a:txBody>
                    <a:bodyPr/>
                    <a:lstStyle/>
                    <a:p>
                      <a:pPr algn="ctr">
                        <a:spcBef>
                          <a:spcPts val="1200"/>
                        </a:spcBef>
                      </a:pPr>
                      <a:r>
                        <a:rPr lang="en-US">
                          <a:latin typeface="Arial" panose="020B0604020202020204" pitchFamily="34" charset="0"/>
                          <a:cs typeface="Arial" panose="020B0604020202020204" pitchFamily="34" charset="0"/>
                        </a:rPr>
                        <a:t>Database</a:t>
                      </a:r>
                    </a:p>
                    <a:p>
                      <a:pPr algn="ctr">
                        <a:spcBef>
                          <a:spcPts val="1200"/>
                        </a:spcBef>
                      </a:pPr>
                      <a:r>
                        <a:rPr lang="en-US">
                          <a:latin typeface="Arial" panose="020B0604020202020204" pitchFamily="34" charset="0"/>
                          <a:cs typeface="Arial" panose="020B0604020202020204" pitchFamily="34" charset="0"/>
                        </a:rPr>
                        <a:t>ERP</a:t>
                      </a:r>
                    </a:p>
                    <a:p>
                      <a:pPr algn="ctr">
                        <a:spcBef>
                          <a:spcPts val="1200"/>
                        </a:spcBef>
                      </a:pPr>
                      <a:r>
                        <a:rPr lang="en-US">
                          <a:latin typeface="Arial" panose="020B0604020202020204" pitchFamily="34" charset="0"/>
                          <a:cs typeface="Arial" panose="020B0604020202020204" pitchFamily="34" charset="0"/>
                        </a:rPr>
                        <a:t>Web</a:t>
                      </a:r>
                      <a:r>
                        <a:rPr lang="en-US" baseline="0">
                          <a:latin typeface="Arial" panose="020B0604020202020204" pitchFamily="34" charset="0"/>
                          <a:cs typeface="Arial" panose="020B0604020202020204" pitchFamily="34" charset="0"/>
                        </a:rPr>
                        <a:t> servers</a:t>
                      </a:r>
                    </a:p>
                    <a:p>
                      <a:pPr algn="ctr">
                        <a:spcBef>
                          <a:spcPts val="1200"/>
                        </a:spcBef>
                      </a:pPr>
                      <a:r>
                        <a:rPr lang="en-US" baseline="0">
                          <a:latin typeface="Arial" panose="020B0604020202020204" pitchFamily="34" charset="0"/>
                          <a:cs typeface="Arial" panose="020B0604020202020204" pitchFamily="34" charset="0"/>
                        </a:rPr>
                        <a:t>Email Servers</a:t>
                      </a:r>
                    </a:p>
                    <a:p>
                      <a:pPr algn="ctr">
                        <a:spcBef>
                          <a:spcPts val="1200"/>
                        </a:spcBef>
                      </a:pPr>
                      <a:r>
                        <a:rPr lang="en-US" baseline="0">
                          <a:latin typeface="Arial" panose="020B0604020202020204" pitchFamily="34" charset="0"/>
                          <a:cs typeface="Arial" panose="020B0604020202020204" pitchFamily="34" charset="0"/>
                        </a:rPr>
                        <a:t>Back-office ops</a:t>
                      </a:r>
                      <a:endParaRPr lang="en-US">
                        <a:latin typeface="Arial" panose="020B0604020202020204" pitchFamily="34" charset="0"/>
                        <a:cs typeface="Arial" panose="020B0604020202020204" pitchFamily="34" charset="0"/>
                      </a:endParaRPr>
                    </a:p>
                  </a:txBody>
                  <a:tcPr anchor="ctr">
                    <a:lnL w="12700" cap="flat" cmpd="sng" algn="ctr">
                      <a:solidFill>
                        <a:srgbClr val="EE3124"/>
                      </a:solidFill>
                      <a:prstDash val="solid"/>
                      <a:round/>
                      <a:headEnd type="none" w="med" len="med"/>
                      <a:tailEnd type="none" w="med" len="med"/>
                    </a:lnL>
                    <a:lnR w="12700" cap="flat" cmpd="sng" algn="ctr">
                      <a:solidFill>
                        <a:srgbClr val="EE312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E312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19804836"/>
              </p:ext>
            </p:extLst>
          </p:nvPr>
        </p:nvGraphicFramePr>
        <p:xfrm>
          <a:off x="4787902" y="2839777"/>
          <a:ext cx="2616198" cy="2956560"/>
        </p:xfrm>
        <a:graphic>
          <a:graphicData uri="http://schemas.openxmlformats.org/drawingml/2006/table">
            <a:tbl>
              <a:tblPr firstRow="1" bandRow="1">
                <a:tableStyleId>{5C22544A-7EE6-4342-B048-85BDC9FD1C3A}</a:tableStyleId>
              </a:tblPr>
              <a:tblGrid>
                <a:gridCol w="2616198">
                  <a:extLst>
                    <a:ext uri="{9D8B030D-6E8A-4147-A177-3AD203B41FA5}">
                      <a16:colId xmlns:a16="http://schemas.microsoft.com/office/drawing/2014/main" val="20000"/>
                    </a:ext>
                  </a:extLst>
                </a:gridCol>
              </a:tblGrid>
              <a:tr h="370840">
                <a:tc>
                  <a:txBody>
                    <a:bodyPr/>
                    <a:lstStyle/>
                    <a:p>
                      <a:pPr algn="ctr"/>
                      <a:r>
                        <a:rPr lang="en-US">
                          <a:latin typeface="Arial" panose="020B0604020202020204" pitchFamily="34" charset="0"/>
                          <a:cs typeface="Arial" panose="020B0604020202020204" pitchFamily="34" charset="0"/>
                        </a:rPr>
                        <a:t>Mixed Environment</a:t>
                      </a:r>
                      <a:br>
                        <a:rPr lang="en-US">
                          <a:latin typeface="Arial" panose="020B0604020202020204" pitchFamily="34" charset="0"/>
                          <a:cs typeface="Arial" panose="020B0604020202020204" pitchFamily="34" charset="0"/>
                        </a:rPr>
                      </a:br>
                      <a:r>
                        <a:rPr lang="en-US" sz="1600" b="0">
                          <a:latin typeface="Arial" panose="020B0604020202020204" pitchFamily="34" charset="0"/>
                          <a:cs typeface="Arial" panose="020B0604020202020204" pitchFamily="34" charset="0"/>
                        </a:rPr>
                        <a:t>Randomized Sequential</a:t>
                      </a:r>
                      <a:endParaRPr lang="en-US"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370840">
                <a:tc>
                  <a:txBody>
                    <a:bodyPr/>
                    <a:lstStyle/>
                    <a:p>
                      <a:pPr algn="ctr">
                        <a:spcBef>
                          <a:spcPts val="1200"/>
                        </a:spcBef>
                      </a:pPr>
                      <a:r>
                        <a:rPr lang="en-US">
                          <a:latin typeface="Arial" panose="020B0604020202020204" pitchFamily="34" charset="0"/>
                          <a:cs typeface="Arial" panose="020B0604020202020204" pitchFamily="34" charset="0"/>
                        </a:rPr>
                        <a:t>Business</a:t>
                      </a:r>
                      <a:r>
                        <a:rPr lang="en-US" baseline="0">
                          <a:latin typeface="Arial" panose="020B0604020202020204" pitchFamily="34" charset="0"/>
                          <a:cs typeface="Arial" panose="020B0604020202020204" pitchFamily="34" charset="0"/>
                        </a:rPr>
                        <a:t> analytics</a:t>
                      </a:r>
                    </a:p>
                    <a:p>
                      <a:pPr algn="ctr">
                        <a:spcBef>
                          <a:spcPts val="1200"/>
                        </a:spcBef>
                      </a:pPr>
                      <a:r>
                        <a:rPr lang="en-US" baseline="0">
                          <a:latin typeface="Arial" panose="020B0604020202020204" pitchFamily="34" charset="0"/>
                          <a:cs typeface="Arial" panose="020B0604020202020204" pitchFamily="34" charset="0"/>
                        </a:rPr>
                        <a:t>Financial/OLTP</a:t>
                      </a:r>
                    </a:p>
                    <a:p>
                      <a:pPr algn="ctr">
                        <a:spcBef>
                          <a:spcPts val="1200"/>
                        </a:spcBef>
                      </a:pPr>
                      <a:r>
                        <a:rPr lang="en-US" baseline="0">
                          <a:latin typeface="Arial" panose="020B0604020202020204" pitchFamily="34" charset="0"/>
                          <a:cs typeface="Arial" panose="020B0604020202020204" pitchFamily="34" charset="0"/>
                        </a:rPr>
                        <a:t>Content distribution</a:t>
                      </a:r>
                    </a:p>
                    <a:p>
                      <a:pPr algn="ctr">
                        <a:spcBef>
                          <a:spcPts val="1200"/>
                        </a:spcBef>
                      </a:pPr>
                      <a:r>
                        <a:rPr lang="en-US" baseline="0">
                          <a:latin typeface="Arial" panose="020B0604020202020204" pitchFamily="34" charset="0"/>
                          <a:cs typeface="Arial" panose="020B0604020202020204" pitchFamily="34" charset="0"/>
                        </a:rPr>
                        <a:t>Asset management</a:t>
                      </a:r>
                    </a:p>
                    <a:p>
                      <a:pPr algn="ctr">
                        <a:spcBef>
                          <a:spcPts val="1200"/>
                        </a:spcBef>
                      </a:pPr>
                      <a:r>
                        <a:rPr lang="en-US" baseline="0">
                          <a:latin typeface="Arial" panose="020B0604020202020204" pitchFamily="34" charset="0"/>
                          <a:cs typeface="Arial" panose="020B0604020202020204" pitchFamily="34" charset="0"/>
                        </a:rPr>
                        <a:t>Cloud-based applications</a:t>
                      </a:r>
                      <a:endParaRPr lang="en-US">
                        <a:latin typeface="Arial" panose="020B0604020202020204" pitchFamily="34" charset="0"/>
                        <a:cs typeface="Arial" panose="020B0604020202020204" pitchFamily="34" charset="0"/>
                      </a:endParaRPr>
                    </a:p>
                  </a:txBody>
                  <a:tcPr anchor="ctr">
                    <a:lnL w="12700" cap="flat" cmpd="sng" algn="ctr">
                      <a:solidFill>
                        <a:srgbClr val="EE3124"/>
                      </a:solidFill>
                      <a:prstDash val="solid"/>
                      <a:round/>
                      <a:headEnd type="none" w="med" len="med"/>
                      <a:tailEnd type="none" w="med" len="med"/>
                    </a:lnL>
                    <a:lnR w="12700" cap="flat" cmpd="sng" algn="ctr">
                      <a:solidFill>
                        <a:srgbClr val="EE312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E312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08474915"/>
              </p:ext>
            </p:extLst>
          </p:nvPr>
        </p:nvGraphicFramePr>
        <p:xfrm>
          <a:off x="847724" y="2841520"/>
          <a:ext cx="2489204" cy="2926080"/>
        </p:xfrm>
        <a:graphic>
          <a:graphicData uri="http://schemas.openxmlformats.org/drawingml/2006/table">
            <a:tbl>
              <a:tblPr firstRow="1" bandRow="1">
                <a:tableStyleId>{5C22544A-7EE6-4342-B048-85BDC9FD1C3A}</a:tableStyleId>
              </a:tblPr>
              <a:tblGrid>
                <a:gridCol w="2489204">
                  <a:extLst>
                    <a:ext uri="{9D8B030D-6E8A-4147-A177-3AD203B41FA5}">
                      <a16:colId xmlns:a16="http://schemas.microsoft.com/office/drawing/2014/main" val="20000"/>
                    </a:ext>
                  </a:extLst>
                </a:gridCol>
              </a:tblGrid>
              <a:tr h="370840">
                <a:tc>
                  <a:txBody>
                    <a:bodyPr/>
                    <a:lstStyle/>
                    <a:p>
                      <a:pPr algn="ctr"/>
                      <a:r>
                        <a:rPr lang="en-US">
                          <a:latin typeface="Arial" panose="020B0604020202020204" pitchFamily="34" charset="0"/>
                          <a:cs typeface="Arial" panose="020B0604020202020204" pitchFamily="34" charset="0"/>
                        </a:rPr>
                        <a:t>MB/s</a:t>
                      </a:r>
                      <a:br>
                        <a:rPr lang="en-US">
                          <a:latin typeface="Arial" panose="020B0604020202020204" pitchFamily="34" charset="0"/>
                          <a:cs typeface="Arial" panose="020B0604020202020204" pitchFamily="34" charset="0"/>
                        </a:rPr>
                      </a:br>
                      <a:r>
                        <a:rPr lang="en-US" sz="1600" b="0">
                          <a:latin typeface="Arial" panose="020B0604020202020204" pitchFamily="34" charset="0"/>
                          <a:cs typeface="Arial" panose="020B0604020202020204" pitchFamily="34" charset="0"/>
                        </a:rPr>
                        <a:t>Streaming</a:t>
                      </a:r>
                      <a:r>
                        <a:rPr lang="en-US" sz="1600" b="0" baseline="0">
                          <a:latin typeface="Arial" panose="020B0604020202020204" pitchFamily="34" charset="0"/>
                          <a:cs typeface="Arial" panose="020B0604020202020204" pitchFamily="34" charset="0"/>
                        </a:rPr>
                        <a:t> Sequential/Real-Time</a:t>
                      </a:r>
                      <a:endParaRPr lang="en-US"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370840">
                <a:tc>
                  <a:txBody>
                    <a:bodyPr/>
                    <a:lstStyle/>
                    <a:p>
                      <a:pPr algn="ctr">
                        <a:spcBef>
                          <a:spcPts val="1200"/>
                        </a:spcBef>
                      </a:pPr>
                      <a:r>
                        <a:rPr lang="en-US">
                          <a:latin typeface="Arial" panose="020B0604020202020204" pitchFamily="34" charset="0"/>
                          <a:cs typeface="Arial" panose="020B0604020202020204" pitchFamily="34" charset="0"/>
                        </a:rPr>
                        <a:t>CAD/CAE</a:t>
                      </a:r>
                    </a:p>
                    <a:p>
                      <a:pPr algn="ctr">
                        <a:spcBef>
                          <a:spcPts val="1200"/>
                        </a:spcBef>
                      </a:pPr>
                      <a:r>
                        <a:rPr lang="en-US">
                          <a:latin typeface="Arial" panose="020B0604020202020204" pitchFamily="34" charset="0"/>
                          <a:cs typeface="Arial" panose="020B0604020202020204" pitchFamily="34" charset="0"/>
                        </a:rPr>
                        <a:t>Video</a:t>
                      </a:r>
                      <a:r>
                        <a:rPr lang="en-US" baseline="0">
                          <a:latin typeface="Arial" panose="020B0604020202020204" pitchFamily="34" charset="0"/>
                          <a:cs typeface="Arial" panose="020B0604020202020204" pitchFamily="34" charset="0"/>
                        </a:rPr>
                        <a:t> post-production</a:t>
                      </a:r>
                    </a:p>
                    <a:p>
                      <a:pPr algn="ctr">
                        <a:spcBef>
                          <a:spcPts val="1200"/>
                        </a:spcBef>
                      </a:pPr>
                      <a:r>
                        <a:rPr lang="en-US" baseline="0">
                          <a:latin typeface="Arial" panose="020B0604020202020204" pitchFamily="34" charset="0"/>
                          <a:cs typeface="Arial" panose="020B0604020202020204" pitchFamily="34" charset="0"/>
                        </a:rPr>
                        <a:t>Broadcast video</a:t>
                      </a:r>
                    </a:p>
                    <a:p>
                      <a:pPr algn="ctr">
                        <a:spcBef>
                          <a:spcPts val="1200"/>
                        </a:spcBef>
                      </a:pPr>
                      <a:r>
                        <a:rPr lang="en-US" baseline="0">
                          <a:latin typeface="Arial" panose="020B0604020202020204" pitchFamily="34" charset="0"/>
                          <a:cs typeface="Arial" panose="020B0604020202020204" pitchFamily="34" charset="0"/>
                        </a:rPr>
                        <a:t>Medical imaging</a:t>
                      </a:r>
                    </a:p>
                    <a:p>
                      <a:pPr algn="ctr">
                        <a:spcBef>
                          <a:spcPts val="1200"/>
                        </a:spcBef>
                      </a:pPr>
                      <a:r>
                        <a:rPr lang="en-US" baseline="0">
                          <a:latin typeface="Arial" panose="020B0604020202020204" pitchFamily="34" charset="0"/>
                          <a:cs typeface="Arial" panose="020B0604020202020204" pitchFamily="34" charset="0"/>
                        </a:rPr>
                        <a:t>Seismic/oil &amp; gas</a:t>
                      </a:r>
                      <a:endParaRPr lang="en-US">
                        <a:latin typeface="Arial" panose="020B0604020202020204" pitchFamily="34" charset="0"/>
                        <a:cs typeface="Arial" panose="020B0604020202020204" pitchFamily="34" charset="0"/>
                      </a:endParaRPr>
                    </a:p>
                  </a:txBody>
                  <a:tcPr anchor="ctr">
                    <a:lnL w="12700" cap="flat" cmpd="sng" algn="ctr">
                      <a:solidFill>
                        <a:srgbClr val="EE3124"/>
                      </a:solidFill>
                      <a:prstDash val="solid"/>
                      <a:round/>
                      <a:headEnd type="none" w="med" len="med"/>
                      <a:tailEnd type="none" w="med" len="med"/>
                    </a:lnL>
                    <a:lnR w="12700" cap="flat" cmpd="sng" algn="ctr">
                      <a:solidFill>
                        <a:srgbClr val="EE312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E312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3" name="Right Arrow 12"/>
          <p:cNvSpPr/>
          <p:nvPr/>
        </p:nvSpPr>
        <p:spPr>
          <a:xfrm>
            <a:off x="7399336" y="3157130"/>
            <a:ext cx="1470025" cy="119235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ATTO</a:t>
            </a:r>
            <a:endParaRPr lang="en-US" sz="2400">
              <a:latin typeface="Arial" panose="020B0604020202020204" pitchFamily="34" charset="0"/>
              <a:cs typeface="Arial" panose="020B0604020202020204" pitchFamily="34" charset="0"/>
            </a:endParaRPr>
          </a:p>
        </p:txBody>
      </p:sp>
      <p:sp>
        <p:nvSpPr>
          <p:cNvPr id="14" name="Right Arrow 13"/>
          <p:cNvSpPr/>
          <p:nvPr/>
        </p:nvSpPr>
        <p:spPr>
          <a:xfrm>
            <a:off x="3322638" y="3397378"/>
            <a:ext cx="1470025" cy="119235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ATTO</a:t>
            </a:r>
            <a:endParaRPr lang="en-US" sz="2400">
              <a:latin typeface="Arial" panose="020B0604020202020204" pitchFamily="34" charset="0"/>
              <a:cs typeface="Arial" panose="020B0604020202020204" pitchFamily="34" charset="0"/>
            </a:endParaRPr>
          </a:p>
        </p:txBody>
      </p:sp>
      <p:sp>
        <p:nvSpPr>
          <p:cNvPr id="17" name="Left Arrow 16"/>
          <p:cNvSpPr/>
          <p:nvPr/>
        </p:nvSpPr>
        <p:spPr>
          <a:xfrm>
            <a:off x="3322638" y="4649251"/>
            <a:ext cx="1465262" cy="572996"/>
          </a:xfrm>
          <a:prstGeom prst="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Competitors</a:t>
            </a:r>
            <a:endParaRPr lang="en-US" sz="1600">
              <a:latin typeface="Arial" panose="020B0604020202020204" pitchFamily="34" charset="0"/>
              <a:cs typeface="Arial" panose="020B0604020202020204" pitchFamily="34" charset="0"/>
            </a:endParaRPr>
          </a:p>
        </p:txBody>
      </p:sp>
      <p:sp>
        <p:nvSpPr>
          <p:cNvPr id="18" name="Left Arrow 17"/>
          <p:cNvSpPr/>
          <p:nvPr/>
        </p:nvSpPr>
        <p:spPr>
          <a:xfrm>
            <a:off x="7389812" y="4649251"/>
            <a:ext cx="1465262" cy="572996"/>
          </a:xfrm>
          <a:prstGeom prst="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Competitors</a:t>
            </a:r>
            <a:endParaRPr lang="en-US" sz="16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469991F-9313-3644-805B-D5DBFDC904D1}"/>
              </a:ext>
            </a:extLst>
          </p:cNvPr>
          <p:cNvPicPr>
            <a:picLocks noChangeAspect="1"/>
          </p:cNvPicPr>
          <p:nvPr/>
        </p:nvPicPr>
        <p:blipFill>
          <a:blip r:embed="rId3"/>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69715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0791"/>
            <a:ext cx="10515600" cy="874128"/>
          </a:xfrm>
        </p:spPr>
        <p:txBody>
          <a:bodyPr/>
          <a:lstStyle/>
          <a:p>
            <a:r>
              <a:rPr lang="en-US">
                <a:latin typeface="Arial" panose="020B0604020202020204" pitchFamily="34" charset="0"/>
                <a:cs typeface="Arial" panose="020B0604020202020204" pitchFamily="34" charset="0"/>
              </a:rPr>
              <a:t>Product Line</a:t>
            </a:r>
          </a:p>
        </p:txBody>
      </p:sp>
      <p:sp>
        <p:nvSpPr>
          <p:cNvPr id="4" name="Content Placeholder 3"/>
          <p:cNvSpPr>
            <a:spLocks noGrp="1"/>
          </p:cNvSpPr>
          <p:nvPr>
            <p:ph sz="half" idx="1"/>
          </p:nvPr>
        </p:nvSpPr>
        <p:spPr>
          <a:xfrm>
            <a:off x="838199" y="1618519"/>
            <a:ext cx="4355124" cy="3077675"/>
          </a:xfrm>
        </p:spPr>
        <p:txBody>
          <a:bodyPr>
            <a:normAutofit fontScale="92500"/>
          </a:bodyPr>
          <a:lstStyle/>
          <a:p>
            <a:pPr>
              <a:lnSpc>
                <a:spcPts val="2000"/>
              </a:lnSpc>
            </a:pPr>
            <a:r>
              <a:rPr lang="en-US" sz="2400" b="1">
                <a:latin typeface="Arial" panose="020B0604020202020204" pitchFamily="34" charset="0"/>
                <a:cs typeface="Arial" panose="020B0604020202020204" pitchFamily="34" charset="0"/>
              </a:rPr>
              <a:t>Host Bus Adapters</a:t>
            </a:r>
          </a:p>
          <a:p>
            <a:pPr lvl="1">
              <a:lnSpc>
                <a:spcPts val="2000"/>
              </a:lnSpc>
            </a:pPr>
            <a:r>
              <a:rPr lang="en-US" sz="2200">
                <a:latin typeface="Arial" panose="020B0604020202020204" pitchFamily="34" charset="0"/>
                <a:cs typeface="Arial" panose="020B0604020202020204" pitchFamily="34" charset="0"/>
              </a:rPr>
              <a:t>Fibre Channel</a:t>
            </a:r>
          </a:p>
          <a:p>
            <a:pPr lvl="1">
              <a:lnSpc>
                <a:spcPts val="2000"/>
              </a:lnSpc>
            </a:pPr>
            <a:r>
              <a:rPr lang="en-US" sz="2200">
                <a:latin typeface="Arial" panose="020B0604020202020204" pitchFamily="34" charset="0"/>
                <a:cs typeface="Arial" panose="020B0604020202020204" pitchFamily="34" charset="0"/>
              </a:rPr>
              <a:t>SAS/SATA</a:t>
            </a:r>
          </a:p>
          <a:p>
            <a:pPr>
              <a:lnSpc>
                <a:spcPts val="2000"/>
              </a:lnSpc>
            </a:pPr>
            <a:r>
              <a:rPr lang="en-US" sz="2400" b="1">
                <a:latin typeface="Arial" panose="020B0604020202020204" pitchFamily="34" charset="0"/>
                <a:cs typeface="Arial" panose="020B0604020202020204" pitchFamily="34" charset="0"/>
              </a:rPr>
              <a:t>Network Interface Cards</a:t>
            </a:r>
          </a:p>
          <a:p>
            <a:pPr lvl="1">
              <a:lnSpc>
                <a:spcPts val="2000"/>
              </a:lnSpc>
            </a:pPr>
            <a:r>
              <a:rPr lang="en-US" sz="2200">
                <a:latin typeface="Arial" panose="020B0604020202020204" pitchFamily="34" charset="0"/>
                <a:cs typeface="Arial" panose="020B0604020202020204" pitchFamily="34" charset="0"/>
              </a:rPr>
              <a:t>10/25/40/50/100Gb Ethernet</a:t>
            </a:r>
          </a:p>
          <a:p>
            <a:pPr>
              <a:lnSpc>
                <a:spcPts val="2000"/>
              </a:lnSpc>
            </a:pPr>
            <a:r>
              <a:rPr lang="en-US" sz="2400" b="1">
                <a:latin typeface="Arial" panose="020B0604020202020204" pitchFamily="34" charset="0"/>
                <a:cs typeface="Arial" panose="020B0604020202020204" pitchFamily="34" charset="0"/>
              </a:rPr>
              <a:t>Thunderbolt™ Adapters</a:t>
            </a:r>
          </a:p>
          <a:p>
            <a:pPr lvl="1">
              <a:lnSpc>
                <a:spcPts val="2000"/>
              </a:lnSpc>
            </a:pPr>
            <a:r>
              <a:rPr lang="en-US" sz="2200" err="1">
                <a:latin typeface="Arial" panose="020B0604020202020204" pitchFamily="34" charset="0"/>
                <a:cs typeface="Arial" panose="020B0604020202020204" pitchFamily="34" charset="0"/>
              </a:rPr>
              <a:t>Fibre</a:t>
            </a:r>
            <a:r>
              <a:rPr lang="en-US" sz="2200">
                <a:latin typeface="Arial" panose="020B0604020202020204" pitchFamily="34" charset="0"/>
                <a:cs typeface="Arial" panose="020B0604020202020204" pitchFamily="34" charset="0"/>
              </a:rPr>
              <a:t> Channel</a:t>
            </a:r>
          </a:p>
          <a:p>
            <a:pPr lvl="1">
              <a:lnSpc>
                <a:spcPts val="2000"/>
              </a:lnSpc>
            </a:pPr>
            <a:r>
              <a:rPr lang="en-US" sz="2200">
                <a:latin typeface="Arial" panose="020B0604020202020204" pitchFamily="34" charset="0"/>
                <a:cs typeface="Arial" panose="020B0604020202020204" pitchFamily="34" charset="0"/>
              </a:rPr>
              <a:t>Ethernet</a:t>
            </a:r>
          </a:p>
          <a:p>
            <a:pPr lvl="1">
              <a:lnSpc>
                <a:spcPts val="2000"/>
              </a:lnSpc>
            </a:pPr>
            <a:r>
              <a:rPr lang="en-US" sz="2200">
                <a:latin typeface="Arial" panose="020B0604020202020204" pitchFamily="34" charset="0"/>
                <a:cs typeface="Arial" panose="020B0604020202020204" pitchFamily="34" charset="0"/>
              </a:rPr>
              <a:t>SAS/SATA</a:t>
            </a:r>
          </a:p>
        </p:txBody>
      </p:sp>
      <p:sp>
        <p:nvSpPr>
          <p:cNvPr id="5" name="Content Placeholder 4"/>
          <p:cNvSpPr>
            <a:spLocks noGrp="1"/>
          </p:cNvSpPr>
          <p:nvPr>
            <p:ph sz="half" idx="2"/>
          </p:nvPr>
        </p:nvSpPr>
        <p:spPr>
          <a:xfrm>
            <a:off x="5602456" y="1646327"/>
            <a:ext cx="5396102" cy="2165820"/>
          </a:xfrm>
        </p:spPr>
        <p:txBody>
          <a:bodyPr>
            <a:normAutofit fontScale="92500"/>
          </a:bodyPr>
          <a:lstStyle/>
          <a:p>
            <a:pPr>
              <a:lnSpc>
                <a:spcPts val="2000"/>
              </a:lnSpc>
            </a:pPr>
            <a:r>
              <a:rPr lang="en-US" sz="2400" b="1">
                <a:latin typeface="Arial" panose="020B0604020202020204" pitchFamily="34" charset="0"/>
                <a:cs typeface="Arial" panose="020B0604020202020204" pitchFamily="34" charset="0"/>
              </a:rPr>
              <a:t>Storage Controllers</a:t>
            </a:r>
          </a:p>
          <a:p>
            <a:pPr lvl="1">
              <a:lnSpc>
                <a:spcPts val="2000"/>
              </a:lnSpc>
            </a:pPr>
            <a:r>
              <a:rPr lang="en-US" sz="2200">
                <a:latin typeface="Arial" panose="020B0604020202020204" pitchFamily="34" charset="0"/>
                <a:cs typeface="Arial" panose="020B0604020202020204" pitchFamily="34" charset="0"/>
              </a:rPr>
              <a:t>Fibre Channel-to-SAS/SATA</a:t>
            </a:r>
          </a:p>
          <a:p>
            <a:pPr lvl="1">
              <a:lnSpc>
                <a:spcPts val="2000"/>
              </a:lnSpc>
            </a:pPr>
            <a:r>
              <a:rPr lang="en-US" sz="2200">
                <a:latin typeface="Arial" panose="020B0604020202020204" pitchFamily="34" charset="0"/>
                <a:cs typeface="Arial" panose="020B0604020202020204" pitchFamily="34" charset="0"/>
              </a:rPr>
              <a:t>Ethernet-to-SAS/SATA</a:t>
            </a:r>
          </a:p>
          <a:p>
            <a:pPr>
              <a:lnSpc>
                <a:spcPts val="2000"/>
              </a:lnSpc>
            </a:pPr>
            <a:r>
              <a:rPr lang="en-US" sz="2400" b="1">
                <a:latin typeface="Arial" panose="020B0604020202020204" pitchFamily="34" charset="0"/>
                <a:cs typeface="Arial" panose="020B0604020202020204" pitchFamily="34" charset="0"/>
              </a:rPr>
              <a:t>Software</a:t>
            </a:r>
          </a:p>
          <a:p>
            <a:pPr lvl="1">
              <a:lnSpc>
                <a:spcPts val="2000"/>
              </a:lnSpc>
            </a:pPr>
            <a:r>
              <a:rPr lang="en-US" sz="2200">
                <a:latin typeface="Arial" panose="020B0604020202020204" pitchFamily="34" charset="0"/>
                <a:cs typeface="Arial" panose="020B0604020202020204" pitchFamily="34" charset="0"/>
              </a:rPr>
              <a:t>ATTO </a:t>
            </a:r>
            <a:r>
              <a:rPr lang="en-US" sz="2200" err="1">
                <a:latin typeface="Arial" panose="020B0604020202020204" pitchFamily="34" charset="0"/>
                <a:cs typeface="Arial" panose="020B0604020202020204" pitchFamily="34" charset="0"/>
              </a:rPr>
              <a:t>ConfigTool</a:t>
            </a:r>
            <a:r>
              <a:rPr lang="en-US" sz="2200">
                <a:latin typeface="Arial" panose="020B0604020202020204" pitchFamily="34" charset="0"/>
                <a:cs typeface="Arial" panose="020B0604020202020204" pitchFamily="34" charset="0"/>
              </a:rPr>
              <a:t>™</a:t>
            </a:r>
          </a:p>
          <a:p>
            <a:pPr lvl="1">
              <a:lnSpc>
                <a:spcPts val="2000"/>
              </a:lnSpc>
            </a:pPr>
            <a:r>
              <a:rPr lang="en-US" sz="2200">
                <a:latin typeface="Arial" panose="020B0604020202020204" pitchFamily="34" charset="0"/>
                <a:cs typeface="Arial" panose="020B0604020202020204" pitchFamily="34" charset="0"/>
              </a:rPr>
              <a:t>Latency Scout™</a:t>
            </a:r>
          </a:p>
          <a:p>
            <a:pPr lvl="1">
              <a:lnSpc>
                <a:spcPts val="2000"/>
              </a:lnSpc>
            </a:pPr>
            <a:endParaRPr lang="en-US" sz="2000">
              <a:latin typeface="Arial" panose="020B0604020202020204" pitchFamily="34" charset="0"/>
              <a:cs typeface="Arial" panose="020B0604020202020204" pitchFamily="34" charset="0"/>
            </a:endParaRPr>
          </a:p>
          <a:p>
            <a:pPr marL="457200" lvl="1" indent="0">
              <a:lnSpc>
                <a:spcPts val="2000"/>
              </a:lnSpc>
              <a:buNone/>
            </a:pPr>
            <a:endParaRPr lang="en-US" sz="2800">
              <a:latin typeface="Arial" panose="020B0604020202020204" pitchFamily="34" charset="0"/>
              <a:cs typeface="Arial" panose="020B0604020202020204" pitchFamily="34" charset="0"/>
            </a:endParaRPr>
          </a:p>
          <a:p>
            <a:pPr lvl="1">
              <a:lnSpc>
                <a:spcPts val="2000"/>
              </a:lnSpc>
            </a:pPr>
            <a:endParaRPr lang="en-US" sz="28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56" y="4529515"/>
            <a:ext cx="11057488" cy="1752569"/>
          </a:xfrm>
          <a:prstGeom prst="rect">
            <a:avLst/>
          </a:prstGeom>
        </p:spPr>
      </p:pic>
      <p:pic>
        <p:nvPicPr>
          <p:cNvPr id="8" name="Picture 7">
            <a:extLst>
              <a:ext uri="{FF2B5EF4-FFF2-40B4-BE49-F238E27FC236}">
                <a16:creationId xmlns:a16="http://schemas.microsoft.com/office/drawing/2014/main" id="{D4DBE58C-7E35-2649-AB35-008565726DD4}"/>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323200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8447"/>
            <a:ext cx="7184265" cy="874128"/>
          </a:xfrm>
        </p:spPr>
        <p:txBody>
          <a:bodyPr/>
          <a:lstStyle/>
          <a:p>
            <a:r>
              <a:rPr lang="en-US">
                <a:latin typeface="Arial" panose="020B0604020202020204" pitchFamily="34" charset="0"/>
                <a:cs typeface="Arial" panose="020B0604020202020204" pitchFamily="34" charset="0"/>
              </a:rPr>
              <a:t>Technical Differentiators</a:t>
            </a:r>
          </a:p>
        </p:txBody>
      </p:sp>
      <p:sp>
        <p:nvSpPr>
          <p:cNvPr id="4" name="Content Placeholder 3"/>
          <p:cNvSpPr>
            <a:spLocks noGrp="1"/>
          </p:cNvSpPr>
          <p:nvPr>
            <p:ph sz="half" idx="1"/>
          </p:nvPr>
        </p:nvSpPr>
        <p:spPr>
          <a:xfrm>
            <a:off x="377698" y="1594182"/>
            <a:ext cx="5413504" cy="4687902"/>
          </a:xfrm>
        </p:spPr>
        <p:txBody>
          <a:bodyPr>
            <a:normAutofit fontScale="62500" lnSpcReduction="20000"/>
          </a:bodyPr>
          <a:lstStyle/>
          <a:p>
            <a:pPr>
              <a:lnSpc>
                <a:spcPct val="120000"/>
              </a:lnSpc>
            </a:pPr>
            <a:r>
              <a:rPr lang="en-US" sz="2900" b="1">
                <a:latin typeface="Arial" panose="020B0604020202020204" pitchFamily="34" charset="0"/>
                <a:cs typeface="Arial" panose="020B0604020202020204" pitchFamily="34" charset="0"/>
              </a:rPr>
              <a:t>ATTO Advanced Data Streaming (ADS™)Technology</a:t>
            </a:r>
          </a:p>
          <a:p>
            <a:pPr lvl="1">
              <a:lnSpc>
                <a:spcPct val="120000"/>
              </a:lnSpc>
            </a:pPr>
            <a:r>
              <a:rPr lang="en-US" sz="2300">
                <a:latin typeface="Arial" panose="020B0604020202020204" pitchFamily="34" charset="0"/>
                <a:cs typeface="Arial" panose="020B0604020202020204" pitchFamily="34" charset="0"/>
              </a:rPr>
              <a:t>Provides controlled acceleration of data to ensure smooth streaming and most consistent performance</a:t>
            </a:r>
          </a:p>
          <a:p>
            <a:r>
              <a:rPr lang="en-US" sz="2900" b="1">
                <a:latin typeface="Arial" panose="020B0604020202020204" pitchFamily="34" charset="0"/>
                <a:cs typeface="Arial" panose="020B0604020202020204" pitchFamily="34" charset="0"/>
              </a:rPr>
              <a:t>ATTO </a:t>
            </a:r>
            <a:r>
              <a:rPr lang="en-US" sz="2900" b="1" err="1">
                <a:latin typeface="Arial" panose="020B0604020202020204" pitchFamily="34" charset="0"/>
                <a:cs typeface="Arial" panose="020B0604020202020204" pitchFamily="34" charset="0"/>
              </a:rPr>
              <a:t>MultiPath</a:t>
            </a:r>
            <a:r>
              <a:rPr lang="en-US" sz="2900" b="1">
                <a:latin typeface="Arial" panose="020B0604020202020204" pitchFamily="34" charset="0"/>
                <a:cs typeface="Arial" panose="020B0604020202020204" pitchFamily="34" charset="0"/>
              </a:rPr>
              <a:t> Director™</a:t>
            </a:r>
          </a:p>
          <a:p>
            <a:pPr lvl="1">
              <a:lnSpc>
                <a:spcPct val="120000"/>
              </a:lnSpc>
            </a:pPr>
            <a:r>
              <a:rPr lang="en-US" sz="2300">
                <a:latin typeface="Arial" panose="020B0604020202020204" pitchFamily="34" charset="0"/>
                <a:cs typeface="Arial" panose="020B0604020202020204" pitchFamily="34" charset="0"/>
              </a:rPr>
              <a:t>Enables </a:t>
            </a:r>
            <a:r>
              <a:rPr lang="en-US" sz="2300" err="1">
                <a:latin typeface="Arial" panose="020B0604020202020204" pitchFamily="34" charset="0"/>
                <a:cs typeface="Arial" panose="020B0604020202020204" pitchFamily="34" charset="0"/>
              </a:rPr>
              <a:t>macOS</a:t>
            </a:r>
            <a:r>
              <a:rPr lang="en-US" sz="2300">
                <a:latin typeface="Arial" panose="020B0604020202020204" pitchFamily="34" charset="0"/>
                <a:cs typeface="Arial" panose="020B0604020202020204" pitchFamily="34" charset="0"/>
              </a:rPr>
              <a:t>®, Windows® and Linux® workstations and servers to connect directly to enterprise-class storage with redundant controllers, providing failover and load balancing capabilities across multiple paths to the storage</a:t>
            </a:r>
          </a:p>
          <a:p>
            <a:r>
              <a:rPr lang="en-US" sz="2900" b="1">
                <a:latin typeface="Arial" panose="020B0604020202020204" pitchFamily="34" charset="0"/>
                <a:cs typeface="Arial" panose="020B0604020202020204" pitchFamily="34" charset="0"/>
              </a:rPr>
              <a:t>ATTO </a:t>
            </a:r>
            <a:r>
              <a:rPr lang="en-US" sz="2900" b="1" err="1">
                <a:latin typeface="Arial" panose="020B0604020202020204" pitchFamily="34" charset="0"/>
                <a:cs typeface="Arial" panose="020B0604020202020204" pitchFamily="34" charset="0"/>
              </a:rPr>
              <a:t>DriveAssure</a:t>
            </a:r>
            <a:r>
              <a:rPr lang="en-US" sz="2900" b="1">
                <a:latin typeface="Arial" panose="020B0604020202020204" pitchFamily="34" charset="0"/>
                <a:cs typeface="Arial" panose="020B0604020202020204" pitchFamily="34" charset="0"/>
              </a:rPr>
              <a:t>™ Technology</a:t>
            </a:r>
          </a:p>
          <a:p>
            <a:pPr lvl="1">
              <a:lnSpc>
                <a:spcPct val="120000"/>
              </a:lnSpc>
            </a:pPr>
            <a:r>
              <a:rPr lang="en-US" sz="2300">
                <a:latin typeface="Arial" panose="020B0604020202020204" pitchFamily="34" charset="0"/>
                <a:cs typeface="Arial" panose="020B0604020202020204" pitchFamily="34" charset="0"/>
              </a:rPr>
              <a:t>Compensates for misbehaving drives to prevent premature drive failures and slow downs to maximize system uptime and ensures 100% throughput during </a:t>
            </a:r>
            <a:br>
              <a:rPr lang="en-US" sz="2300">
                <a:latin typeface="Arial" panose="020B0604020202020204" pitchFamily="34" charset="0"/>
                <a:cs typeface="Arial" panose="020B0604020202020204" pitchFamily="34" charset="0"/>
              </a:rPr>
            </a:br>
            <a:r>
              <a:rPr lang="en-US" sz="2300">
                <a:latin typeface="Arial" panose="020B0604020202020204" pitchFamily="34" charset="0"/>
                <a:cs typeface="Arial" panose="020B0604020202020204" pitchFamily="34" charset="0"/>
              </a:rPr>
              <a:t>data rebuilds</a:t>
            </a:r>
          </a:p>
        </p:txBody>
      </p:sp>
      <p:sp>
        <p:nvSpPr>
          <p:cNvPr id="5" name="Content Placeholder 4"/>
          <p:cNvSpPr>
            <a:spLocks noGrp="1"/>
          </p:cNvSpPr>
          <p:nvPr>
            <p:ph sz="half" idx="2"/>
          </p:nvPr>
        </p:nvSpPr>
        <p:spPr>
          <a:xfrm>
            <a:off x="6019800" y="1634847"/>
            <a:ext cx="6019800" cy="4113929"/>
          </a:xfrm>
        </p:spPr>
        <p:txBody>
          <a:bodyPr>
            <a:noAutofit/>
          </a:bodyPr>
          <a:lstStyle/>
          <a:p>
            <a:r>
              <a:rPr lang="en-US" sz="2000" b="1">
                <a:latin typeface="Arial" panose="020B0604020202020204" pitchFamily="34" charset="0"/>
                <a:cs typeface="Arial" panose="020B0604020202020204" pitchFamily="34" charset="0"/>
              </a:rPr>
              <a:t>ATTO</a:t>
            </a:r>
            <a:r>
              <a:rPr lang="en-US" sz="2000" b="1" i="1">
                <a:latin typeface="Arial" panose="020B0604020202020204" pitchFamily="34" charset="0"/>
                <a:cs typeface="Arial" panose="020B0604020202020204" pitchFamily="34" charset="0"/>
              </a:rPr>
              <a:t> i</a:t>
            </a:r>
            <a:r>
              <a:rPr lang="en-US" sz="2000" b="1">
                <a:latin typeface="Arial" panose="020B0604020202020204" pitchFamily="34" charset="0"/>
                <a:cs typeface="Arial" panose="020B0604020202020204" pitchFamily="34" charset="0"/>
              </a:rPr>
              <a:t>ntelligent Bridging Architecture™</a:t>
            </a:r>
          </a:p>
          <a:p>
            <a:pPr lvl="1">
              <a:lnSpc>
                <a:spcPct val="100000"/>
              </a:lnSpc>
            </a:pPr>
            <a:r>
              <a:rPr lang="en-US" sz="1600">
                <a:latin typeface="Arial" panose="020B0604020202020204" pitchFamily="34" charset="0"/>
                <a:cs typeface="Arial" panose="020B0604020202020204" pitchFamily="34" charset="0"/>
              </a:rPr>
              <a:t>Combines powerful hardware with an efficient software data engine to deliver the flexibility of “anything-to-anything” connectivity</a:t>
            </a:r>
          </a:p>
          <a:p>
            <a:r>
              <a:rPr lang="en-US" sz="2000" b="1">
                <a:latin typeface="Arial" panose="020B0604020202020204" pitchFamily="34" charset="0"/>
                <a:cs typeface="Arial" panose="020B0604020202020204" pitchFamily="34" charset="0"/>
              </a:rPr>
              <a:t>ATTO </a:t>
            </a:r>
            <a:r>
              <a:rPr lang="en-US" sz="2000" b="1" err="1">
                <a:latin typeface="Arial" panose="020B0604020202020204" pitchFamily="34" charset="0"/>
                <a:cs typeface="Arial" panose="020B0604020202020204" pitchFamily="34" charset="0"/>
              </a:rPr>
              <a:t>vConfigTool</a:t>
            </a:r>
            <a:r>
              <a:rPr lang="en-US" sz="2000" b="1">
                <a:latin typeface="Arial" panose="020B0604020202020204" pitchFamily="34" charset="0"/>
                <a:cs typeface="Arial" panose="020B0604020202020204" pitchFamily="34" charset="0"/>
              </a:rPr>
              <a:t>™</a:t>
            </a:r>
          </a:p>
          <a:p>
            <a:pPr lvl="1">
              <a:lnSpc>
                <a:spcPct val="100000"/>
              </a:lnSpc>
            </a:pPr>
            <a:r>
              <a:rPr lang="en-US" sz="1600">
                <a:latin typeface="Arial" panose="020B0604020202020204" pitchFamily="34" charset="0"/>
                <a:cs typeface="Arial" panose="020B0604020202020204" pitchFamily="34" charset="0"/>
              </a:rPr>
              <a:t>A software plug-in to integrate centralized management and monitoring within a VMware vCenter® environment to accelerate adapter deployment; optimize configurations and reduce VMware host infrastructure costs</a:t>
            </a:r>
          </a:p>
          <a:p>
            <a:r>
              <a:rPr lang="en-US" sz="2000" b="1">
                <a:latin typeface="Arial" panose="020B0604020202020204" pitchFamily="34" charset="0"/>
                <a:cs typeface="Arial" panose="020B0604020202020204" pitchFamily="34" charset="0"/>
              </a:rPr>
              <a:t>ATTO Latency Scout™ </a:t>
            </a:r>
          </a:p>
          <a:p>
            <a:pPr lvl="1">
              <a:lnSpc>
                <a:spcPct val="100000"/>
              </a:lnSpc>
            </a:pPr>
            <a:r>
              <a:rPr lang="en-US" sz="1600">
                <a:latin typeface="Arial" panose="020B0604020202020204" pitchFamily="34" charset="0"/>
                <a:cs typeface="Arial" panose="020B0604020202020204" pitchFamily="34" charset="0"/>
              </a:rPr>
              <a:t>A storage I/O diagnostic utility that boosts data  center performance by identifying bottlenecks, allowing for the optimization of system performance and infrastructure uptime </a:t>
            </a:r>
          </a:p>
        </p:txBody>
      </p:sp>
      <p:pic>
        <p:nvPicPr>
          <p:cNvPr id="6" name="Picture 5">
            <a:extLst>
              <a:ext uri="{FF2B5EF4-FFF2-40B4-BE49-F238E27FC236}">
                <a16:creationId xmlns:a16="http://schemas.microsoft.com/office/drawing/2014/main" id="{EB1319A1-E8A7-624D-A4B6-C40C9E2A119F}"/>
              </a:ext>
            </a:extLst>
          </p:cNvPr>
          <p:cNvPicPr>
            <a:picLocks noChangeAspect="1"/>
          </p:cNvPicPr>
          <p:nvPr/>
        </p:nvPicPr>
        <p:blipFill>
          <a:blip r:embed="rId3"/>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2671649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latin typeface="Arial" panose="020B0604020202020204" pitchFamily="34" charset="0"/>
                <a:cs typeface="Arial" panose="020B0604020202020204" pitchFamily="34" charset="0"/>
              </a:rPr>
              <a:t>Fibre</a:t>
            </a:r>
            <a:r>
              <a:rPr lang="en-US">
                <a:latin typeface="Arial" panose="020B0604020202020204" pitchFamily="34" charset="0"/>
                <a:cs typeface="Arial" panose="020B0604020202020204" pitchFamily="34" charset="0"/>
              </a:rPr>
              <a:t> Channel </a:t>
            </a:r>
            <a:r>
              <a:rPr lang="en-US" b="0">
                <a:ln w="0"/>
                <a:solidFill>
                  <a:srgbClr val="00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Competitive</a:t>
            </a:r>
            <a:r>
              <a:rPr lang="en-US">
                <a:solidFill>
                  <a:srgbClr val="00FFFF"/>
                </a:solidFill>
                <a:latin typeface="Arial" panose="020B0604020202020204" pitchFamily="34" charset="0"/>
                <a:cs typeface="Arial" panose="020B0604020202020204" pitchFamily="34" charset="0"/>
              </a:rPr>
              <a:t> </a:t>
            </a:r>
            <a:r>
              <a:rPr lang="en-US" b="0">
                <a:ln w="0"/>
                <a:solidFill>
                  <a:srgbClr val="00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Review</a:t>
            </a:r>
            <a:endParaRPr lang="en-US">
              <a:solidFill>
                <a:srgbClr val="00FFFF"/>
              </a:solidFill>
              <a:latin typeface="Arial" panose="020B0604020202020204" pitchFamily="34" charset="0"/>
              <a:cs typeface="Arial" panose="020B0604020202020204" pitchFamily="34" charset="0"/>
            </a:endParaRPr>
          </a:p>
        </p:txBody>
      </p:sp>
      <p:graphicFrame>
        <p:nvGraphicFramePr>
          <p:cNvPr id="4" name="Group 130"/>
          <p:cNvGraphicFramePr>
            <a:graphicFrameLocks noGrp="1"/>
          </p:cNvGraphicFramePr>
          <p:nvPr>
            <p:ph idx="1"/>
            <p:extLst>
              <p:ext uri="{D42A27DB-BD31-4B8C-83A1-F6EECF244321}">
                <p14:modId xmlns:p14="http://schemas.microsoft.com/office/powerpoint/2010/main" val="4200741472"/>
              </p:ext>
            </p:extLst>
          </p:nvPr>
        </p:nvGraphicFramePr>
        <p:xfrm>
          <a:off x="657639" y="1723819"/>
          <a:ext cx="10876721" cy="4078897"/>
        </p:xfrm>
        <a:graphic>
          <a:graphicData uri="http://schemas.openxmlformats.org/drawingml/2006/table">
            <a:tbl>
              <a:tblPr firstRow="1" firstCol="1" bandRow="1">
                <a:tableStyleId>{5C22544A-7EE6-4342-B048-85BDC9FD1C3A}</a:tableStyleId>
              </a:tblPr>
              <a:tblGrid>
                <a:gridCol w="1451113">
                  <a:extLst>
                    <a:ext uri="{9D8B030D-6E8A-4147-A177-3AD203B41FA5}">
                      <a16:colId xmlns:a16="http://schemas.microsoft.com/office/drawing/2014/main" val="20000"/>
                    </a:ext>
                  </a:extLst>
                </a:gridCol>
                <a:gridCol w="2663687">
                  <a:extLst>
                    <a:ext uri="{9D8B030D-6E8A-4147-A177-3AD203B41FA5}">
                      <a16:colId xmlns:a16="http://schemas.microsoft.com/office/drawing/2014/main" val="20001"/>
                    </a:ext>
                  </a:extLst>
                </a:gridCol>
                <a:gridCol w="2504661">
                  <a:extLst>
                    <a:ext uri="{9D8B030D-6E8A-4147-A177-3AD203B41FA5}">
                      <a16:colId xmlns:a16="http://schemas.microsoft.com/office/drawing/2014/main" val="20002"/>
                    </a:ext>
                  </a:extLst>
                </a:gridCol>
                <a:gridCol w="1872015">
                  <a:extLst>
                    <a:ext uri="{9D8B030D-6E8A-4147-A177-3AD203B41FA5}">
                      <a16:colId xmlns:a16="http://schemas.microsoft.com/office/drawing/2014/main" val="20003"/>
                    </a:ext>
                  </a:extLst>
                </a:gridCol>
                <a:gridCol w="2385245">
                  <a:extLst>
                    <a:ext uri="{9D8B030D-6E8A-4147-A177-3AD203B41FA5}">
                      <a16:colId xmlns:a16="http://schemas.microsoft.com/office/drawing/2014/main" val="20004"/>
                    </a:ext>
                  </a:extLst>
                </a:gridCol>
              </a:tblGrid>
              <a:tr h="567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Company</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Strength</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Weakness</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Market Perception</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000" kern="1200">
                          <a:latin typeface="Arial" panose="020B0604020202020204" pitchFamily="34" charset="0"/>
                          <a:cs typeface="Arial" panose="020B0604020202020204" pitchFamily="34" charset="0"/>
                        </a:rPr>
                        <a:t>Competitive Strategy</a:t>
                      </a:r>
                      <a:endParaRPr lang="en-US" sz="2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T="45713" marB="45713" anchor="ctr" horzOverflow="overflow">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046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ATTO</a:t>
                      </a:r>
                      <a:endParaRPr kumimoji="0" lang="en-US" sz="16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713" marB="45713" anchor="ctr" horzOverflow="overflow">
                    <a:lnL w="12700" cmpd="sng">
                      <a:noFill/>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High Performance products and solutions, Support &amp; Service</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Brand awareness in IT</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Performance and support leader</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Niche Markets, Responsiveness, Customer Support</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mpd="sng">
                      <a:noFill/>
                    </a:lnR>
                    <a:lnT w="381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85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Marvell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Cavium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QLogic</a:t>
                      </a:r>
                      <a:endParaRPr kumimoji="0" lang="en-US" sz="16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713" marB="45713" anchor="ctr" horzOverflow="overflow">
                    <a:lnL w="12700" cmpd="sng">
                      <a:noFill/>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Market share leader focused on driving incremental revenue from the target solutions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Limited mindshare to T2/3; so many acquisitions … are they really focused on their channel customers?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I/O solution provider focused on storage connectivity</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mpd="sng">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46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Broadcom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solidFill>
                            <a:srgbClr val="FF0000"/>
                          </a:solidFill>
                          <a:effectLst/>
                          <a:latin typeface="Arial" panose="020B0604020202020204" pitchFamily="34" charset="0"/>
                          <a:cs typeface="Arial" panose="020B0604020202020204" pitchFamily="34" charset="0"/>
                        </a:rPr>
                        <a:t>Emulex</a:t>
                      </a:r>
                      <a:endParaRPr kumimoji="0" lang="en-US" sz="16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713" marB="45713" anchor="ctr" horzOverflow="overflow">
                    <a:lnL w="12700" cmpd="sng">
                      <a:noFill/>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Focus is on IT markets, Strong T1/T2 OEM relationships for both Silicon and HBA</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Lacking mindshare to T3; so many acquisitions … are they really focused on their channel customers?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Strong feature set, IT market leader</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latin typeface="Arial" panose="020B0604020202020204" pitchFamily="34" charset="0"/>
                          <a:cs typeface="Arial" panose="020B0604020202020204" pitchFamily="34" charset="0"/>
                        </a:rPr>
                        <a:t>IT and T1/T2 OEM focus</a:t>
                      </a: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3" marB="45713" anchor="ctr" horzOverflow="overflow">
                    <a:lnL w="12700" cap="flat" cmpd="sng" algn="ctr">
                      <a:solidFill>
                        <a:srgbClr val="002060"/>
                      </a:solidFill>
                      <a:prstDash val="solid"/>
                      <a:round/>
                      <a:headEnd type="none" w="med" len="med"/>
                      <a:tailEnd type="none" w="med" len="med"/>
                    </a:lnL>
                    <a:lnR w="12700" cmpd="sng">
                      <a:noFill/>
                    </a:lnR>
                    <a:lnT w="12700" cap="flat" cmpd="sng" algn="ctr">
                      <a:solidFill>
                        <a:srgbClr val="00206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C72FF0F5-B1B0-F642-8D9D-6F1E1B0F8480}"/>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185358934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B25F-8BE9-4C74-9BBD-B55607927786}"/>
              </a:ext>
            </a:extLst>
          </p:cNvPr>
          <p:cNvSpPr>
            <a:spLocks noGrp="1"/>
          </p:cNvSpPr>
          <p:nvPr>
            <p:ph type="title"/>
          </p:nvPr>
        </p:nvSpPr>
        <p:spPr>
          <a:xfrm>
            <a:off x="5366084" y="727026"/>
            <a:ext cx="6437730" cy="1342402"/>
          </a:xfrm>
        </p:spPr>
        <p:txBody>
          <a:bodyPr>
            <a:normAutofit/>
          </a:bodyPr>
          <a:lstStyle/>
          <a:p>
            <a:r>
              <a:rPr lang="en" altLang="zh-TW"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What is the user's wish?</a:t>
            </a:r>
            <a:endParaRPr lang="zh-TW"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文字版面配置區 2">
            <a:extLst>
              <a:ext uri="{FF2B5EF4-FFF2-40B4-BE49-F238E27FC236}">
                <a16:creationId xmlns:a16="http://schemas.microsoft.com/office/drawing/2014/main" id="{B672E10A-54C8-4E64-A6E5-DF68146D95DD}"/>
              </a:ext>
            </a:extLst>
          </p:cNvPr>
          <p:cNvSpPr>
            <a:spLocks noGrp="1"/>
          </p:cNvSpPr>
          <p:nvPr>
            <p:ph type="body" idx="1"/>
          </p:nvPr>
        </p:nvSpPr>
        <p:spPr>
          <a:xfrm>
            <a:off x="5564867" y="2380608"/>
            <a:ext cx="6196264" cy="3709042"/>
          </a:xfrm>
        </p:spPr>
        <p:txBody>
          <a:bodyPr vert="horz" lIns="91440" tIns="45720" rIns="91440" bIns="45720" rtlCol="0" anchor="t">
            <a:normAutofit lnSpcReduction="10000"/>
          </a:bodyPr>
          <a:lstStyle/>
          <a:p>
            <a:pPr marL="342900" indent="-342900">
              <a:lnSpc>
                <a:spcPct val="100000"/>
              </a:lnSpc>
              <a:buClr>
                <a:srgbClr val="7030A0"/>
              </a:buClr>
              <a:buSzPct val="70000"/>
              <a:buFont typeface="Wingdings" panose="05000000000000000000" pitchFamily="2" charset="2"/>
              <a:buChar char="l"/>
            </a:pP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Is there any way I can enjoy faster and safer data access?</a:t>
            </a:r>
            <a:endParaRPr 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endParaRPr>
          </a:p>
          <a:p>
            <a:pPr marL="342900" indent="-342900">
              <a:lnSpc>
                <a:spcPct val="100000"/>
              </a:lnSpc>
              <a:buClr>
                <a:srgbClr val="7030A0"/>
              </a:buClr>
              <a:buSzPct val="70000"/>
              <a:buFont typeface="Wingdings" panose="05000000000000000000" pitchFamily="2" charset="2"/>
              <a:buChar char="l"/>
            </a:pP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How to easily expand block-level storage area network</a:t>
            </a:r>
            <a:r>
              <a:rPr lang="zh-TW"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(SAN)</a:t>
            </a: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a:t>
            </a:r>
            <a:endParaRPr 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endParaRPr>
          </a:p>
          <a:p>
            <a:pPr marL="342900" indent="-342900">
              <a:lnSpc>
                <a:spcPct val="100000"/>
              </a:lnSpc>
              <a:buClr>
                <a:srgbClr val="7030A0"/>
              </a:buClr>
              <a:buSzPct val="70000"/>
              <a:buFont typeface="Wingdings" panose="05000000000000000000" pitchFamily="2" charset="2"/>
              <a:buChar char="l"/>
            </a:pP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Is there any way to back up data in the SAN and implement</a:t>
            </a:r>
            <a:r>
              <a:rPr lang="zh-TW"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copy</a:t>
            </a:r>
            <a:r>
              <a:rPr lang="zh-TW"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data management</a:t>
            </a:r>
            <a:r>
              <a:rPr lang="zh-TW"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(CDM)</a:t>
            </a:r>
            <a:r>
              <a:rPr lang="zh-TW" alt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application?</a:t>
            </a:r>
            <a:endParaRPr lang="zh-TW" altLang="zh-TW" sz="2800" b="1" dirty="0">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grpSp>
        <p:nvGrpSpPr>
          <p:cNvPr id="4" name="群組 3">
            <a:extLst>
              <a:ext uri="{FF2B5EF4-FFF2-40B4-BE49-F238E27FC236}">
                <a16:creationId xmlns:a16="http://schemas.microsoft.com/office/drawing/2014/main" id="{16A3CFCC-56CD-40D0-8414-28EC576C3B1E}"/>
              </a:ext>
            </a:extLst>
          </p:cNvPr>
          <p:cNvGrpSpPr/>
          <p:nvPr/>
        </p:nvGrpSpPr>
        <p:grpSpPr>
          <a:xfrm>
            <a:off x="5366084" y="697832"/>
            <a:ext cx="6554246" cy="1371601"/>
            <a:chOff x="5366084" y="697832"/>
            <a:chExt cx="6196264" cy="1371601"/>
          </a:xfrm>
        </p:grpSpPr>
        <p:cxnSp>
          <p:nvCxnSpPr>
            <p:cNvPr id="5" name="直線接點 4">
              <a:extLst>
                <a:ext uri="{FF2B5EF4-FFF2-40B4-BE49-F238E27FC236}">
                  <a16:creationId xmlns:a16="http://schemas.microsoft.com/office/drawing/2014/main" id="{2348E566-1391-4FE2-8520-4EFE2F19EAB1}"/>
                </a:ext>
              </a:extLst>
            </p:cNvPr>
            <p:cNvCxnSpPr>
              <a:cxnSpLocks/>
            </p:cNvCxnSpPr>
            <p:nvPr/>
          </p:nvCxnSpPr>
          <p:spPr>
            <a:xfrm>
              <a:off x="5366084" y="2069433"/>
              <a:ext cx="61962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1E3D4ED6-EB7C-42AD-BA6E-F53394F6DC2B}"/>
                </a:ext>
              </a:extLst>
            </p:cNvPr>
            <p:cNvCxnSpPr>
              <a:cxnSpLocks/>
            </p:cNvCxnSpPr>
            <p:nvPr/>
          </p:nvCxnSpPr>
          <p:spPr>
            <a:xfrm>
              <a:off x="5366084" y="697832"/>
              <a:ext cx="61962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12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箭號: 向下 64">
            <a:extLst>
              <a:ext uri="{FF2B5EF4-FFF2-40B4-BE49-F238E27FC236}">
                <a16:creationId xmlns:a16="http://schemas.microsoft.com/office/drawing/2014/main" id="{DD307FD6-2E2B-40DC-B0E8-8E041C15DD43}"/>
              </a:ext>
            </a:extLst>
          </p:cNvPr>
          <p:cNvSpPr/>
          <p:nvPr/>
        </p:nvSpPr>
        <p:spPr>
          <a:xfrm>
            <a:off x="7116379" y="2399618"/>
            <a:ext cx="489081" cy="2311310"/>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sp>
        <p:nvSpPr>
          <p:cNvPr id="66" name="箭號: 向下 65">
            <a:extLst>
              <a:ext uri="{FF2B5EF4-FFF2-40B4-BE49-F238E27FC236}">
                <a16:creationId xmlns:a16="http://schemas.microsoft.com/office/drawing/2014/main" id="{4F98505A-B79B-4EBE-A08E-6C5D29845AD1}"/>
              </a:ext>
            </a:extLst>
          </p:cNvPr>
          <p:cNvSpPr/>
          <p:nvPr/>
        </p:nvSpPr>
        <p:spPr>
          <a:xfrm>
            <a:off x="10119772" y="2399618"/>
            <a:ext cx="489081" cy="2311310"/>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sp>
        <p:nvSpPr>
          <p:cNvPr id="47" name="箭號: 向下 46">
            <a:extLst>
              <a:ext uri="{FF2B5EF4-FFF2-40B4-BE49-F238E27FC236}">
                <a16:creationId xmlns:a16="http://schemas.microsoft.com/office/drawing/2014/main" id="{553FFDBE-4D47-46F9-AE56-A80C2DD474A2}"/>
              </a:ext>
            </a:extLst>
          </p:cNvPr>
          <p:cNvSpPr/>
          <p:nvPr/>
        </p:nvSpPr>
        <p:spPr>
          <a:xfrm>
            <a:off x="8618817" y="4733158"/>
            <a:ext cx="489081" cy="1033313"/>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p>
        </p:txBody>
      </p:sp>
      <p:grpSp>
        <p:nvGrpSpPr>
          <p:cNvPr id="61" name="群組 60">
            <a:extLst>
              <a:ext uri="{FF2B5EF4-FFF2-40B4-BE49-F238E27FC236}">
                <a16:creationId xmlns:a16="http://schemas.microsoft.com/office/drawing/2014/main" id="{EF8F52F0-5DED-4B85-ABEC-01B78CEC82E9}"/>
              </a:ext>
            </a:extLst>
          </p:cNvPr>
          <p:cNvGrpSpPr/>
          <p:nvPr/>
        </p:nvGrpSpPr>
        <p:grpSpPr>
          <a:xfrm>
            <a:off x="8894306" y="1472683"/>
            <a:ext cx="2984222" cy="1156155"/>
            <a:chOff x="3016388" y="1588205"/>
            <a:chExt cx="2330863" cy="647467"/>
          </a:xfrm>
        </p:grpSpPr>
        <p:sp>
          <p:nvSpPr>
            <p:cNvPr id="62" name="矩形: 圓角 61">
              <a:extLst>
                <a:ext uri="{FF2B5EF4-FFF2-40B4-BE49-F238E27FC236}">
                  <a16:creationId xmlns:a16="http://schemas.microsoft.com/office/drawing/2014/main" id="{D27F6168-662F-432A-96A2-8F6515B72428}"/>
                </a:ext>
              </a:extLst>
            </p:cNvPr>
            <p:cNvSpPr/>
            <p:nvPr/>
          </p:nvSpPr>
          <p:spPr>
            <a:xfrm>
              <a:off x="3016388" y="1588205"/>
              <a:ext cx="2330863" cy="647467"/>
            </a:xfrm>
            <a:prstGeom prst="roundRect">
              <a:avLst>
                <a:gd name="adj" fmla="val 15243"/>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3" name="矩形: 圓角 62">
              <a:extLst>
                <a:ext uri="{FF2B5EF4-FFF2-40B4-BE49-F238E27FC236}">
                  <a16:creationId xmlns:a16="http://schemas.microsoft.com/office/drawing/2014/main" id="{82095C1C-6AA0-405E-9973-9E151D714D6E}"/>
                </a:ext>
              </a:extLst>
            </p:cNvPr>
            <p:cNvSpPr/>
            <p:nvPr/>
          </p:nvSpPr>
          <p:spPr>
            <a:xfrm>
              <a:off x="3088870" y="1625314"/>
              <a:ext cx="2184602" cy="576334"/>
            </a:xfrm>
            <a:prstGeom prst="roundRect">
              <a:avLst>
                <a:gd name="adj" fmla="val 13111"/>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4" name="矩形: 圓角 63">
              <a:extLst>
                <a:ext uri="{FF2B5EF4-FFF2-40B4-BE49-F238E27FC236}">
                  <a16:creationId xmlns:a16="http://schemas.microsoft.com/office/drawing/2014/main" id="{100DF706-65C9-4D7F-82E8-CD5E8E38B24D}"/>
                </a:ext>
              </a:extLst>
            </p:cNvPr>
            <p:cNvSpPr/>
            <p:nvPr/>
          </p:nvSpPr>
          <p:spPr>
            <a:xfrm>
              <a:off x="3112788" y="1643515"/>
              <a:ext cx="2136766" cy="540000"/>
            </a:xfrm>
            <a:prstGeom prst="roundRect">
              <a:avLst>
                <a:gd name="adj" fmla="val 1057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SDK Option</a:t>
              </a:r>
            </a:p>
            <a:p>
              <a:pPr algn="ctr"/>
              <a:r>
                <a:rPr lang="en-US" altLang="zh-TW" sz="1400">
                  <a:solidFill>
                    <a:schemeClr val="bg1"/>
                  </a:solidFill>
                  <a:effectLst>
                    <a:outerShdw blurRad="38100" dist="38100" dir="2700000" algn="tl">
                      <a:srgbClr val="000000">
                        <a:alpha val="43137"/>
                      </a:srgbClr>
                    </a:outerShdw>
                  </a:effectLst>
                  <a:latin typeface="Arial"/>
                  <a:ea typeface="新細明體"/>
                  <a:cs typeface="Arial"/>
                </a:rPr>
                <a:t>Write specific code to connect to desired devices. </a:t>
              </a:r>
            </a:p>
          </p:txBody>
        </p:sp>
      </p:grpSp>
      <p:grpSp>
        <p:nvGrpSpPr>
          <p:cNvPr id="57" name="群組 56">
            <a:extLst>
              <a:ext uri="{FF2B5EF4-FFF2-40B4-BE49-F238E27FC236}">
                <a16:creationId xmlns:a16="http://schemas.microsoft.com/office/drawing/2014/main" id="{E10C2A5D-E178-43B3-8F7E-A60C39FFC07A}"/>
              </a:ext>
            </a:extLst>
          </p:cNvPr>
          <p:cNvGrpSpPr/>
          <p:nvPr/>
        </p:nvGrpSpPr>
        <p:grpSpPr>
          <a:xfrm>
            <a:off x="8894306" y="3432931"/>
            <a:ext cx="2988756" cy="769288"/>
            <a:chOff x="3016388" y="1561373"/>
            <a:chExt cx="2330863" cy="688416"/>
          </a:xfrm>
        </p:grpSpPr>
        <p:sp>
          <p:nvSpPr>
            <p:cNvPr id="58" name="矩形: 圓角 57">
              <a:extLst>
                <a:ext uri="{FF2B5EF4-FFF2-40B4-BE49-F238E27FC236}">
                  <a16:creationId xmlns:a16="http://schemas.microsoft.com/office/drawing/2014/main" id="{15BCB8FC-3613-491D-87BF-F40036AE9C79}"/>
                </a:ext>
              </a:extLst>
            </p:cNvPr>
            <p:cNvSpPr/>
            <p:nvPr/>
          </p:nvSpPr>
          <p:spPr>
            <a:xfrm>
              <a:off x="3016388" y="1561373"/>
              <a:ext cx="2330863" cy="688416"/>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a16="http://schemas.microsoft.com/office/drawing/2014/main" id="{3A800807-6C02-444E-8917-9C1540C7E2EF}"/>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圓角 59">
              <a:extLst>
                <a:ext uri="{FF2B5EF4-FFF2-40B4-BE49-F238E27FC236}">
                  <a16:creationId xmlns:a16="http://schemas.microsoft.com/office/drawing/2014/main" id="{95C1DDE9-FA44-41CD-A7F3-205CFC71251C}"/>
                </a:ext>
              </a:extLst>
            </p:cNvPr>
            <p:cNvSpPr/>
            <p:nvPr/>
          </p:nvSpPr>
          <p:spPr>
            <a:xfrm>
              <a:off x="3112788" y="1636889"/>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ATTO SCSITMD Source Code</a:t>
              </a:r>
            </a:p>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(Linux and Windows)</a:t>
              </a:r>
            </a:p>
          </p:txBody>
        </p:sp>
      </p:grpSp>
      <p:grpSp>
        <p:nvGrpSpPr>
          <p:cNvPr id="22" name="群組 21">
            <a:extLst>
              <a:ext uri="{FF2B5EF4-FFF2-40B4-BE49-F238E27FC236}">
                <a16:creationId xmlns:a16="http://schemas.microsoft.com/office/drawing/2014/main" id="{FC63D3F2-4727-4612-A3A1-73900796C516}"/>
              </a:ext>
            </a:extLst>
          </p:cNvPr>
          <p:cNvGrpSpPr/>
          <p:nvPr/>
        </p:nvGrpSpPr>
        <p:grpSpPr>
          <a:xfrm>
            <a:off x="5822708" y="4264082"/>
            <a:ext cx="6055820" cy="651505"/>
            <a:chOff x="1928191" y="1530626"/>
            <a:chExt cx="4167809" cy="724345"/>
          </a:xfrm>
        </p:grpSpPr>
        <p:sp>
          <p:nvSpPr>
            <p:cNvPr id="23" name="矩形: 圓角 22">
              <a:extLst>
                <a:ext uri="{FF2B5EF4-FFF2-40B4-BE49-F238E27FC236}">
                  <a16:creationId xmlns:a16="http://schemas.microsoft.com/office/drawing/2014/main" id="{F73AB0B5-1548-415A-93AD-A3E6D35CA861}"/>
                </a:ext>
              </a:extLst>
            </p:cNvPr>
            <p:cNvSpPr/>
            <p:nvPr/>
          </p:nvSpPr>
          <p:spPr>
            <a:xfrm>
              <a:off x="1928191" y="1530626"/>
              <a:ext cx="4167809" cy="724345"/>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CE0B58F5-7ACA-451D-A750-71610A1179AB}"/>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B3E1D3D3-D307-440D-A4C6-0A954C7E4FC1}"/>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600" b="1">
                  <a:solidFill>
                    <a:prstClr val="white"/>
                  </a:solidFill>
                  <a:effectLst>
                    <a:outerShdw blurRad="38100" dist="38100" dir="2700000" algn="tl">
                      <a:srgbClr val="000000">
                        <a:alpha val="43137"/>
                      </a:srgbClr>
                    </a:outerShdw>
                  </a:effectLst>
                  <a:latin typeface="Arial"/>
                  <a:ea typeface="新細明體"/>
                  <a:cs typeface="Arial"/>
                </a:rPr>
                <a:t>Celerity </a:t>
              </a:r>
              <a:r>
                <a:rPr lang="en-US" altLang="zh-TW" sz="1600" b="1" err="1">
                  <a:solidFill>
                    <a:prstClr val="white"/>
                  </a:solidFill>
                  <a:effectLst>
                    <a:outerShdw blurRad="38100" dist="38100" dir="2700000" algn="tl">
                      <a:srgbClr val="000000">
                        <a:alpha val="43137"/>
                      </a:srgbClr>
                    </a:outerShdw>
                  </a:effectLst>
                  <a:latin typeface="Arial"/>
                  <a:ea typeface="新細明體"/>
                  <a:cs typeface="Arial"/>
                </a:rPr>
                <a:t>Fibre</a:t>
              </a:r>
              <a:r>
                <a:rPr lang="en-US" altLang="zh-TW" sz="1600" b="1">
                  <a:solidFill>
                    <a:prstClr val="white"/>
                  </a:solidFill>
                  <a:effectLst>
                    <a:outerShdw blurRad="38100" dist="38100" dir="2700000" algn="tl">
                      <a:srgbClr val="000000">
                        <a:alpha val="43137"/>
                      </a:srgbClr>
                    </a:outerShdw>
                  </a:effectLst>
                  <a:latin typeface="Arial"/>
                  <a:ea typeface="新細明體"/>
                  <a:cs typeface="Arial"/>
                </a:rPr>
                <a:t> Channel Target Mode Driver </a:t>
              </a:r>
            </a:p>
          </p:txBody>
        </p:sp>
      </p:grpSp>
      <p:grpSp>
        <p:nvGrpSpPr>
          <p:cNvPr id="30" name="群組 29">
            <a:extLst>
              <a:ext uri="{FF2B5EF4-FFF2-40B4-BE49-F238E27FC236}">
                <a16:creationId xmlns:a16="http://schemas.microsoft.com/office/drawing/2014/main" id="{6E217732-D62A-4A5B-8057-05CAC06DFB97}"/>
              </a:ext>
            </a:extLst>
          </p:cNvPr>
          <p:cNvGrpSpPr/>
          <p:nvPr/>
        </p:nvGrpSpPr>
        <p:grpSpPr>
          <a:xfrm>
            <a:off x="5827242" y="1472683"/>
            <a:ext cx="2984222" cy="1156155"/>
            <a:chOff x="3016388" y="1588205"/>
            <a:chExt cx="2330863" cy="647467"/>
          </a:xfrm>
        </p:grpSpPr>
        <p:sp>
          <p:nvSpPr>
            <p:cNvPr id="31" name="矩形: 圓角 30">
              <a:extLst>
                <a:ext uri="{FF2B5EF4-FFF2-40B4-BE49-F238E27FC236}">
                  <a16:creationId xmlns:a16="http://schemas.microsoft.com/office/drawing/2014/main" id="{BD98A744-AD1C-4462-9C7C-92DDCB3D3DB4}"/>
                </a:ext>
              </a:extLst>
            </p:cNvPr>
            <p:cNvSpPr/>
            <p:nvPr/>
          </p:nvSpPr>
          <p:spPr>
            <a:xfrm>
              <a:off x="3016388" y="1588205"/>
              <a:ext cx="2330863" cy="647467"/>
            </a:xfrm>
            <a:prstGeom prst="roundRect">
              <a:avLst>
                <a:gd name="adj" fmla="val 15243"/>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2" name="矩形: 圓角 31">
              <a:extLst>
                <a:ext uri="{FF2B5EF4-FFF2-40B4-BE49-F238E27FC236}">
                  <a16:creationId xmlns:a16="http://schemas.microsoft.com/office/drawing/2014/main" id="{36934C88-566A-4A06-AAEF-99ACC82477FE}"/>
                </a:ext>
              </a:extLst>
            </p:cNvPr>
            <p:cNvSpPr/>
            <p:nvPr/>
          </p:nvSpPr>
          <p:spPr>
            <a:xfrm>
              <a:off x="3088870" y="1625314"/>
              <a:ext cx="2184602" cy="576334"/>
            </a:xfrm>
            <a:prstGeom prst="roundRect">
              <a:avLst>
                <a:gd name="adj" fmla="val 13111"/>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3" name="矩形: 圓角 32">
              <a:extLst>
                <a:ext uri="{FF2B5EF4-FFF2-40B4-BE49-F238E27FC236}">
                  <a16:creationId xmlns:a16="http://schemas.microsoft.com/office/drawing/2014/main" id="{9B81676D-A63A-45D7-A3DA-6BACBF501852}"/>
                </a:ext>
              </a:extLst>
            </p:cNvPr>
            <p:cNvSpPr/>
            <p:nvPr/>
          </p:nvSpPr>
          <p:spPr>
            <a:xfrm>
              <a:off x="3112788" y="1643515"/>
              <a:ext cx="2136766" cy="540000"/>
            </a:xfrm>
            <a:prstGeom prst="roundRect">
              <a:avLst>
                <a:gd name="adj" fmla="val 10577"/>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effectLst>
                    <a:outerShdw blurRad="38100" dist="38100" dir="2700000" algn="tl">
                      <a:srgbClr val="000000">
                        <a:alpha val="43137"/>
                      </a:srgbClr>
                    </a:outerShdw>
                  </a:effectLst>
                  <a:latin typeface="Arial"/>
                  <a:ea typeface="新細明體"/>
                  <a:cs typeface="Arial"/>
                </a:rPr>
                <a:t>SCST Option</a:t>
              </a:r>
            </a:p>
            <a:p>
              <a:pPr algn="ctr"/>
              <a:r>
                <a:rPr lang="en-US" altLang="zh-TW" sz="1400">
                  <a:solidFill>
                    <a:schemeClr val="bg1"/>
                  </a:solidFill>
                  <a:effectLst>
                    <a:outerShdw blurRad="38100" dist="38100" dir="2700000" algn="tl">
                      <a:srgbClr val="000000">
                        <a:alpha val="43137"/>
                      </a:srgbClr>
                    </a:outerShdw>
                  </a:effectLst>
                  <a:latin typeface="Arial"/>
                  <a:ea typeface="新細明體"/>
                  <a:cs typeface="Arial"/>
                </a:rPr>
                <a:t>Select the desired SCST module to connect to desired devices.</a:t>
              </a:r>
            </a:p>
          </p:txBody>
        </p:sp>
      </p:grpSp>
      <p:grpSp>
        <p:nvGrpSpPr>
          <p:cNvPr id="35" name="群組 34">
            <a:extLst>
              <a:ext uri="{FF2B5EF4-FFF2-40B4-BE49-F238E27FC236}">
                <a16:creationId xmlns:a16="http://schemas.microsoft.com/office/drawing/2014/main" id="{D7D42D4A-C654-407B-ABF5-96332A2A0E21}"/>
              </a:ext>
            </a:extLst>
          </p:cNvPr>
          <p:cNvGrpSpPr/>
          <p:nvPr/>
        </p:nvGrpSpPr>
        <p:grpSpPr>
          <a:xfrm>
            <a:off x="5822708" y="2687063"/>
            <a:ext cx="2988756" cy="688416"/>
            <a:chOff x="3016388" y="1561373"/>
            <a:chExt cx="2330863" cy="688416"/>
          </a:xfrm>
        </p:grpSpPr>
        <p:sp>
          <p:nvSpPr>
            <p:cNvPr id="36" name="矩形: 圓角 35">
              <a:extLst>
                <a:ext uri="{FF2B5EF4-FFF2-40B4-BE49-F238E27FC236}">
                  <a16:creationId xmlns:a16="http://schemas.microsoft.com/office/drawing/2014/main" id="{79A8A9D9-B05D-4940-A8B5-EB914801475A}"/>
                </a:ext>
              </a:extLst>
            </p:cNvPr>
            <p:cNvSpPr/>
            <p:nvPr/>
          </p:nvSpPr>
          <p:spPr>
            <a:xfrm>
              <a:off x="3016388" y="1561373"/>
              <a:ext cx="2330863" cy="688416"/>
            </a:xfrm>
            <a:prstGeom prst="roundRect">
              <a:avLst>
                <a:gd name="adj" fmla="val 244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B612A0A5-906C-4B51-B87C-16553A50CC04}"/>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a16="http://schemas.microsoft.com/office/drawing/2014/main" id="{F4EB1B6C-50C6-4770-BDAC-A83126757CDE}"/>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SCST Core</a:t>
              </a:r>
            </a:p>
          </p:txBody>
        </p:sp>
      </p:grpSp>
      <p:grpSp>
        <p:nvGrpSpPr>
          <p:cNvPr id="52" name="群組 51">
            <a:extLst>
              <a:ext uri="{FF2B5EF4-FFF2-40B4-BE49-F238E27FC236}">
                <a16:creationId xmlns:a16="http://schemas.microsoft.com/office/drawing/2014/main" id="{D5C30747-6DD7-400D-B953-0D6A2BA5077F}"/>
              </a:ext>
            </a:extLst>
          </p:cNvPr>
          <p:cNvGrpSpPr/>
          <p:nvPr/>
        </p:nvGrpSpPr>
        <p:grpSpPr>
          <a:xfrm>
            <a:off x="5828869" y="3432931"/>
            <a:ext cx="2988756" cy="769288"/>
            <a:chOff x="3016388" y="1561373"/>
            <a:chExt cx="2330863" cy="688416"/>
          </a:xfrm>
        </p:grpSpPr>
        <p:sp>
          <p:nvSpPr>
            <p:cNvPr id="53" name="矩形: 圓角 52">
              <a:extLst>
                <a:ext uri="{FF2B5EF4-FFF2-40B4-BE49-F238E27FC236}">
                  <a16:creationId xmlns:a16="http://schemas.microsoft.com/office/drawing/2014/main" id="{EBB3CD87-DE98-4076-A4F2-C6F05DEEDF1B}"/>
                </a:ext>
              </a:extLst>
            </p:cNvPr>
            <p:cNvSpPr/>
            <p:nvPr/>
          </p:nvSpPr>
          <p:spPr>
            <a:xfrm>
              <a:off x="3016388" y="1561373"/>
              <a:ext cx="2330863" cy="688416"/>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圓角 53">
              <a:extLst>
                <a:ext uri="{FF2B5EF4-FFF2-40B4-BE49-F238E27FC236}">
                  <a16:creationId xmlns:a16="http://schemas.microsoft.com/office/drawing/2014/main" id="{1EA39F2A-6044-44DE-A034-F8FDA98488CF}"/>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圓角 54">
              <a:extLst>
                <a:ext uri="{FF2B5EF4-FFF2-40B4-BE49-F238E27FC236}">
                  <a16:creationId xmlns:a16="http://schemas.microsoft.com/office/drawing/2014/main" id="{99EDE943-893A-4F09-85A1-65A35A7B5A86}"/>
                </a:ext>
              </a:extLst>
            </p:cNvPr>
            <p:cNvSpPr/>
            <p:nvPr/>
          </p:nvSpPr>
          <p:spPr>
            <a:xfrm>
              <a:off x="3112788" y="1636889"/>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TW" sz="1400" b="1">
                  <a:solidFill>
                    <a:schemeClr val="bg1"/>
                  </a:solidFill>
                  <a:effectLst>
                    <a:outerShdw blurRad="38100" dist="38100" dir="2700000" algn="tl">
                      <a:srgbClr val="000000">
                        <a:alpha val="43137"/>
                      </a:srgbClr>
                    </a:outerShdw>
                  </a:effectLst>
                  <a:latin typeface="Arial"/>
                  <a:ea typeface="新細明體"/>
                  <a:cs typeface="Arial"/>
                </a:rPr>
                <a:t>ATTO SCST Driver Interface </a:t>
              </a:r>
            </a:p>
            <a:p>
              <a:pPr algn="ctr"/>
              <a:r>
                <a:rPr lang="it-IT" altLang="zh-TW" sz="1400" b="1">
                  <a:solidFill>
                    <a:schemeClr val="bg1"/>
                  </a:solidFill>
                  <a:effectLst>
                    <a:outerShdw blurRad="38100" dist="38100" dir="2700000" algn="tl">
                      <a:srgbClr val="000000">
                        <a:alpha val="43137"/>
                      </a:srgbClr>
                    </a:outerShdw>
                  </a:effectLst>
                  <a:latin typeface="Arial"/>
                  <a:ea typeface="新細明體"/>
                  <a:cs typeface="Arial"/>
                </a:rPr>
                <a:t>(Linux)</a:t>
              </a:r>
            </a:p>
          </p:txBody>
        </p:sp>
      </p:grpSp>
      <p:sp>
        <p:nvSpPr>
          <p:cNvPr id="34" name="Title 1"/>
          <p:cNvSpPr>
            <a:spLocks noGrp="1"/>
          </p:cNvSpPr>
          <p:nvPr>
            <p:ph type="title"/>
          </p:nvPr>
        </p:nvSpPr>
        <p:spPr>
          <a:xfrm>
            <a:off x="812149" y="202305"/>
            <a:ext cx="10515600" cy="874128"/>
          </a:xfrm>
        </p:spPr>
        <p:txBody>
          <a:bodyPr/>
          <a:lstStyle/>
          <a:p>
            <a:r>
              <a:rPr lang="en-US">
                <a:latin typeface="Arial" panose="020B0604020202020204" pitchFamily="34" charset="0"/>
                <a:cs typeface="Arial" panose="020B0604020202020204" pitchFamily="34" charset="0"/>
              </a:rPr>
              <a:t>Target Mode Support</a:t>
            </a:r>
          </a:p>
        </p:txBody>
      </p:sp>
      <p:sp>
        <p:nvSpPr>
          <p:cNvPr id="2" name="Content Placeholder 1"/>
          <p:cNvSpPr>
            <a:spLocks noGrp="1"/>
          </p:cNvSpPr>
          <p:nvPr>
            <p:ph sz="half" idx="1"/>
          </p:nvPr>
        </p:nvSpPr>
        <p:spPr>
          <a:xfrm>
            <a:off x="394414" y="1445772"/>
            <a:ext cx="5428294" cy="4767835"/>
          </a:xfrm>
        </p:spPr>
        <p:txBody>
          <a:bodyPr>
            <a:noAutofit/>
          </a:bodyPr>
          <a:lstStyle/>
          <a:p>
            <a:pPr marL="0" indent="0">
              <a:buNone/>
            </a:pPr>
            <a:r>
              <a:rPr lang="en-US" b="1">
                <a:latin typeface="Arial" panose="020B0604020202020204" pitchFamily="34" charset="0"/>
                <a:cs typeface="Arial" panose="020B0604020202020204" pitchFamily="34" charset="0"/>
              </a:rPr>
              <a:t>Celerity 32Gb/s and 16Gb/s </a:t>
            </a:r>
            <a:r>
              <a:rPr lang="en-US" b="1" err="1">
                <a:latin typeface="Arial" panose="020B0604020202020204" pitchFamily="34" charset="0"/>
                <a:cs typeface="Arial" panose="020B0604020202020204" pitchFamily="34" charset="0"/>
              </a:rPr>
              <a:t>Fibre</a:t>
            </a:r>
            <a:r>
              <a:rPr lang="en-US" b="1">
                <a:latin typeface="Arial" panose="020B0604020202020204" pitchFamily="34" charset="0"/>
                <a:cs typeface="Arial" panose="020B0604020202020204" pitchFamily="34" charset="0"/>
              </a:rPr>
              <a:t> Channel HBAs</a:t>
            </a:r>
            <a:endParaRPr lang="en-US">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Target Mode Support</a:t>
            </a:r>
          </a:p>
          <a:p>
            <a:pPr lvl="1">
              <a:buFont typeface="Wingdings" panose="05000000000000000000" pitchFamily="2" charset="2"/>
              <a:buChar char="n"/>
            </a:pPr>
            <a:r>
              <a:rPr lang="en-US" sz="1800">
                <a:latin typeface="Arial" panose="020B0604020202020204" pitchFamily="34" charset="0"/>
                <a:cs typeface="Arial" panose="020B0604020202020204" pitchFamily="34" charset="0"/>
              </a:rPr>
              <a:t>Design solutions from ground up for the greatest flexibility with ATTOs Software Developers Kit (SDK) </a:t>
            </a:r>
          </a:p>
          <a:p>
            <a:pPr lvl="2"/>
            <a:r>
              <a:rPr lang="en-US" sz="1800">
                <a:latin typeface="Arial" panose="020B0604020202020204" pitchFamily="34" charset="0"/>
                <a:cs typeface="Arial" panose="020B0604020202020204" pitchFamily="34" charset="0"/>
              </a:rPr>
              <a:t>Provides the ability to offer value added features/software</a:t>
            </a:r>
          </a:p>
          <a:p>
            <a:pPr lvl="2"/>
            <a:r>
              <a:rPr lang="en-US" sz="1800">
                <a:latin typeface="Arial" panose="020B0604020202020204" pitchFamily="34" charset="0"/>
                <a:cs typeface="Arial" panose="020B0604020202020204" pitchFamily="34" charset="0"/>
              </a:rPr>
              <a:t>Available for Linux, Windows and FreeBSD platforms</a:t>
            </a:r>
          </a:p>
          <a:p>
            <a:pPr lvl="1">
              <a:buFont typeface="Wingdings" panose="05000000000000000000" pitchFamily="2" charset="2"/>
              <a:buChar char="n"/>
            </a:pPr>
            <a:r>
              <a:rPr lang="en-US" sz="1800">
                <a:latin typeface="Arial" panose="020B0604020202020204" pitchFamily="34" charset="0"/>
                <a:cs typeface="Arial" panose="020B0604020202020204" pitchFamily="34" charset="0"/>
              </a:rPr>
              <a:t>Design solutions from pre-set modules for quicker time to market with ATTOs SCST</a:t>
            </a:r>
          </a:p>
          <a:p>
            <a:pPr lvl="2"/>
            <a:r>
              <a:rPr lang="en-US" sz="1800">
                <a:latin typeface="Arial" panose="020B0604020202020204" pitchFamily="34" charset="0"/>
                <a:cs typeface="Arial" panose="020B0604020202020204" pitchFamily="34" charset="0"/>
              </a:rPr>
              <a:t>Available for Linux platforms</a:t>
            </a:r>
          </a:p>
        </p:txBody>
      </p:sp>
      <p:pic>
        <p:nvPicPr>
          <p:cNvPr id="15" name="Picture 3" descr="G:\MKT\Design\Assets\Product Photos\Celerity\162E\162E_Angle_HIRES_3inch.png"/>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360919" y="5141999"/>
            <a:ext cx="2718549" cy="130577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9AB014D2-59E9-B146-8A6B-1989AB786270}"/>
              </a:ext>
            </a:extLst>
          </p:cNvPr>
          <p:cNvPicPr>
            <a:picLocks noChangeAspect="1"/>
          </p:cNvPicPr>
          <p:nvPr/>
        </p:nvPicPr>
        <p:blipFill>
          <a:blip r:embed="rId9"/>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3046777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8157" y="42770"/>
            <a:ext cx="9456949" cy="1186192"/>
          </a:xfrm>
        </p:spPr>
        <p:txBody>
          <a:bodyPr>
            <a:normAutofit/>
          </a:bodyPr>
          <a:lstStyle/>
          <a:p>
            <a:r>
              <a:rPr lang="en-US" err="1">
                <a:latin typeface="Arial" panose="020B0604020202020204" pitchFamily="34" charset="0"/>
                <a:cs typeface="Arial" panose="020B0604020202020204" pitchFamily="34" charset="0"/>
              </a:rPr>
              <a:t>MultiPath</a:t>
            </a:r>
            <a:r>
              <a:rPr lang="en-US">
                <a:latin typeface="Arial" panose="020B0604020202020204" pitchFamily="34" charset="0"/>
                <a:cs typeface="Arial" panose="020B0604020202020204" pitchFamily="34" charset="0"/>
              </a:rPr>
              <a:t> Director</a:t>
            </a:r>
          </a:p>
        </p:txBody>
      </p:sp>
      <p:sp>
        <p:nvSpPr>
          <p:cNvPr id="2" name="Content Placeholder 1"/>
          <p:cNvSpPr>
            <a:spLocks noGrp="1"/>
          </p:cNvSpPr>
          <p:nvPr>
            <p:ph sz="half" idx="1"/>
          </p:nvPr>
        </p:nvSpPr>
        <p:spPr>
          <a:xfrm>
            <a:off x="698157" y="1529063"/>
            <a:ext cx="5181600" cy="4113929"/>
          </a:xfrm>
        </p:spPr>
        <p:txBody>
          <a:bodyPr>
            <a:normAutofit/>
          </a:bodyPr>
          <a:lstStyle/>
          <a:p>
            <a:pPr lvl="1"/>
            <a:endParaRPr lang="en-US">
              <a:latin typeface="Arial" panose="020B0604020202020204" pitchFamily="34" charset="0"/>
              <a:cs typeface="Arial" panose="020B0604020202020204" pitchFamily="34" charset="0"/>
            </a:endParaRPr>
          </a:p>
          <a:p>
            <a:pPr marL="742950" lvl="1" indent="-285750"/>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520016" y="1358567"/>
            <a:ext cx="5432913" cy="3657972"/>
          </a:xfrm>
        </p:spPr>
        <p:txBody>
          <a:bodyPr>
            <a:normAutofit/>
          </a:bodyPr>
          <a:lstStyle/>
          <a:p>
            <a:r>
              <a:rPr lang="en-US" sz="1600">
                <a:latin typeface="Arial" panose="020B0604020202020204" pitchFamily="34" charset="0"/>
                <a:cs typeface="Arial" panose="020B0604020202020204" pitchFamily="34" charset="0"/>
              </a:rPr>
              <a:t>High-Availability Storage - Automatic path failover and failback provides uninterrupted access to storage. </a:t>
            </a:r>
          </a:p>
          <a:p>
            <a:r>
              <a:rPr lang="en-US" sz="1600">
                <a:latin typeface="Arial" panose="020B0604020202020204" pitchFamily="34" charset="0"/>
                <a:cs typeface="Arial" panose="020B0604020202020204" pitchFamily="34" charset="0"/>
              </a:rPr>
              <a:t>Superior Performance - Load balancing increases overall system performance by using more than one </a:t>
            </a:r>
            <a:r>
              <a:rPr lang="en-US" sz="1600" err="1">
                <a:latin typeface="Arial" panose="020B0604020202020204" pitchFamily="34" charset="0"/>
                <a:cs typeface="Arial" panose="020B0604020202020204" pitchFamily="34" charset="0"/>
              </a:rPr>
              <a:t>Fibre</a:t>
            </a:r>
            <a:r>
              <a:rPr lang="en-US" sz="1600">
                <a:latin typeface="Arial" panose="020B0604020202020204" pitchFamily="34" charset="0"/>
                <a:cs typeface="Arial" panose="020B0604020202020204" pitchFamily="34" charset="0"/>
              </a:rPr>
              <a:t> Channel path to transfer data. </a:t>
            </a:r>
          </a:p>
          <a:p>
            <a:r>
              <a:rPr lang="en-US" sz="1600">
                <a:latin typeface="Arial" panose="020B0604020202020204" pitchFamily="34" charset="0"/>
                <a:cs typeface="Arial" panose="020B0604020202020204" pitchFamily="34" charset="0"/>
              </a:rPr>
              <a:t>Improved Productivity - Workstations can share storage, enabling collaborative workflows and real-time access to content to meet project deadlines. </a:t>
            </a:r>
          </a:p>
          <a:p>
            <a:r>
              <a:rPr lang="en-US" sz="1600">
                <a:latin typeface="Arial" panose="020B0604020202020204" pitchFamily="34" charset="0"/>
                <a:cs typeface="Arial" panose="020B0604020202020204" pitchFamily="34" charset="0"/>
              </a:rPr>
              <a:t>Flexible Connectivity - Ability to mix Windows, Linux and Mac workstations in a heterogeneous environment. </a:t>
            </a:r>
          </a:p>
          <a:p>
            <a:r>
              <a:rPr lang="en-US" sz="1600">
                <a:latin typeface="Arial" panose="020B0604020202020204" pitchFamily="34" charset="0"/>
                <a:cs typeface="Arial" panose="020B0604020202020204" pitchFamily="34" charset="0"/>
              </a:rPr>
              <a:t>Simplified Management - ATTO Configuration Tool simplifies administration, troubleshooting and management of multiple paths to storage.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974" y="1529063"/>
            <a:ext cx="4930864" cy="4385358"/>
          </a:xfrm>
          <a:prstGeom prst="rect">
            <a:avLst/>
          </a:prstGeom>
        </p:spPr>
      </p:pic>
      <p:sp>
        <p:nvSpPr>
          <p:cNvPr id="3" name="TextBox 2"/>
          <p:cNvSpPr txBox="1"/>
          <p:nvPr/>
        </p:nvSpPr>
        <p:spPr>
          <a:xfrm>
            <a:off x="520016" y="4837139"/>
            <a:ext cx="7318645" cy="1600438"/>
          </a:xfrm>
          <a:prstGeom prst="rect">
            <a:avLst/>
          </a:prstGeom>
          <a:noFill/>
        </p:spPr>
        <p:txBody>
          <a:bodyPr wrap="square" rtlCol="0">
            <a:spAutoFit/>
          </a:bodyPr>
          <a:lstStyle/>
          <a:p>
            <a:r>
              <a:rPr lang="en-US" sz="1400" b="1">
                <a:solidFill>
                  <a:schemeClr val="accent2">
                    <a:lumMod val="50000"/>
                  </a:schemeClr>
                </a:solidFill>
                <a:latin typeface="Arial" panose="020B0604020202020204" pitchFamily="34" charset="0"/>
                <a:cs typeface="Arial" panose="020B0604020202020204" pitchFamily="34" charset="0"/>
              </a:rPr>
              <a:t>* ATTO is the ONLY </a:t>
            </a:r>
            <a:r>
              <a:rPr lang="en-US" sz="1400" b="1" err="1">
                <a:solidFill>
                  <a:schemeClr val="accent2">
                    <a:lumMod val="50000"/>
                  </a:schemeClr>
                </a:solidFill>
                <a:latin typeface="Arial" panose="020B0604020202020204" pitchFamily="34" charset="0"/>
                <a:cs typeface="Arial" panose="020B0604020202020204" pitchFamily="34" charset="0"/>
              </a:rPr>
              <a:t>Fibre</a:t>
            </a:r>
            <a:r>
              <a:rPr lang="en-US" sz="1400" b="1">
                <a:solidFill>
                  <a:schemeClr val="accent2">
                    <a:lumMod val="50000"/>
                  </a:schemeClr>
                </a:solidFill>
                <a:latin typeface="Arial" panose="020B0604020202020204" pitchFamily="34" charset="0"/>
                <a:cs typeface="Arial" panose="020B0604020202020204" pitchFamily="34" charset="0"/>
              </a:rPr>
              <a:t> Channel HBA manufacturer with its own multipathing driver – </a:t>
            </a:r>
            <a:r>
              <a:rPr lang="en-US" sz="1400" b="1" err="1">
                <a:solidFill>
                  <a:schemeClr val="accent2">
                    <a:lumMod val="50000"/>
                  </a:schemeClr>
                </a:solidFill>
                <a:latin typeface="Arial" panose="020B0604020202020204" pitchFamily="34" charset="0"/>
                <a:cs typeface="Arial" panose="020B0604020202020204" pitchFamily="34" charset="0"/>
              </a:rPr>
              <a:t>MultiPath</a:t>
            </a:r>
            <a:r>
              <a:rPr lang="en-US" sz="1400" b="1">
                <a:solidFill>
                  <a:schemeClr val="accent2">
                    <a:lumMod val="50000"/>
                  </a:schemeClr>
                </a:solidFill>
                <a:latin typeface="Arial" panose="020B0604020202020204" pitchFamily="34" charset="0"/>
                <a:cs typeface="Arial" panose="020B0604020202020204" pitchFamily="34" charset="0"/>
              </a:rPr>
              <a:t> Director.</a:t>
            </a:r>
          </a:p>
          <a:p>
            <a:endParaRPr lang="en-US" sz="1400" b="1">
              <a:solidFill>
                <a:schemeClr val="accent2">
                  <a:lumMod val="50000"/>
                </a:schemeClr>
              </a:solidFill>
              <a:latin typeface="Arial" panose="020B0604020202020204" pitchFamily="34" charset="0"/>
              <a:cs typeface="Arial" panose="020B0604020202020204" pitchFamily="34" charset="0"/>
            </a:endParaRPr>
          </a:p>
          <a:p>
            <a:r>
              <a:rPr lang="en-US" sz="1400" b="1">
                <a:solidFill>
                  <a:schemeClr val="accent2">
                    <a:lumMod val="50000"/>
                  </a:schemeClr>
                </a:solidFill>
                <a:latin typeface="Arial" panose="020B0604020202020204" pitchFamily="34" charset="0"/>
                <a:cs typeface="Arial" panose="020B0604020202020204" pitchFamily="34" charset="0"/>
              </a:rPr>
              <a:t>* In addition to Server environments, ATTO’s </a:t>
            </a:r>
            <a:r>
              <a:rPr lang="en-US" sz="1400" b="1" err="1">
                <a:solidFill>
                  <a:schemeClr val="accent2">
                    <a:lumMod val="50000"/>
                  </a:schemeClr>
                </a:solidFill>
                <a:latin typeface="Arial" panose="020B0604020202020204" pitchFamily="34" charset="0"/>
                <a:cs typeface="Arial" panose="020B0604020202020204" pitchFamily="34" charset="0"/>
              </a:rPr>
              <a:t>MultiPath</a:t>
            </a:r>
            <a:r>
              <a:rPr lang="en-US" sz="1400" b="1">
                <a:solidFill>
                  <a:schemeClr val="accent2">
                    <a:lumMod val="50000"/>
                  </a:schemeClr>
                </a:solidFill>
                <a:latin typeface="Arial" panose="020B0604020202020204" pitchFamily="34" charset="0"/>
                <a:cs typeface="Arial" panose="020B0604020202020204" pitchFamily="34" charset="0"/>
              </a:rPr>
              <a:t> Director allows workstations to connect directly to Enterprise-class storage enclosures with dual controllers. (All competitors are forced to use multipathing functions available only in Server Operating Systems.)</a:t>
            </a:r>
            <a:endParaRPr lang="en-US" sz="14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9FE5FB8-DFD9-C948-8126-B00F0C6D1E22}"/>
              </a:ext>
            </a:extLst>
          </p:cNvPr>
          <p:cNvPicPr>
            <a:picLocks noChangeAspect="1"/>
          </p:cNvPicPr>
          <p:nvPr/>
        </p:nvPicPr>
        <p:blipFill>
          <a:blip r:embed="rId4"/>
          <a:stretch>
            <a:fillRect/>
          </a:stretch>
        </p:blipFill>
        <p:spPr>
          <a:xfrm>
            <a:off x="10496148" y="243136"/>
            <a:ext cx="1339866" cy="829439"/>
          </a:xfrm>
          <a:prstGeom prst="rect">
            <a:avLst/>
          </a:prstGeom>
        </p:spPr>
      </p:pic>
    </p:spTree>
    <p:extLst>
      <p:ext uri="{BB962C8B-B14F-4D97-AF65-F5344CB8AC3E}">
        <p14:creationId xmlns:p14="http://schemas.microsoft.com/office/powerpoint/2010/main" val="301075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32" y="190923"/>
            <a:ext cx="10515600" cy="874128"/>
          </a:xfrm>
        </p:spPr>
        <p:txBody>
          <a:bodyPr/>
          <a:lstStyle/>
          <a:p>
            <a:r>
              <a:rPr lang="en-US">
                <a:latin typeface="Arial" panose="020B0604020202020204" pitchFamily="34" charset="0"/>
                <a:cs typeface="Arial" panose="020B0604020202020204" pitchFamily="34" charset="0"/>
              </a:rPr>
              <a:t>Where to Purchase</a:t>
            </a:r>
          </a:p>
        </p:txBody>
      </p:sp>
      <p:sp>
        <p:nvSpPr>
          <p:cNvPr id="7" name="TextBox 6"/>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Myriad Pro" panose="020B0503030403020204" pitchFamily="34" charset="0"/>
              </a:rPr>
              <a:t>7</a:t>
            </a:r>
          </a:p>
        </p:txBody>
      </p:sp>
      <p:sp>
        <p:nvSpPr>
          <p:cNvPr id="6" name="Content Placeholder 2"/>
          <p:cNvSpPr>
            <a:spLocks noGrp="1"/>
          </p:cNvSpPr>
          <p:nvPr>
            <p:ph idx="1"/>
          </p:nvPr>
        </p:nvSpPr>
        <p:spPr>
          <a:xfrm>
            <a:off x="775252" y="1964661"/>
            <a:ext cx="6274904" cy="4059924"/>
          </a:xfrm>
        </p:spPr>
        <p:txBody>
          <a:bodyPr>
            <a:noAutofit/>
          </a:bodyPr>
          <a:lstStyle/>
          <a:p>
            <a:pPr>
              <a:lnSpc>
                <a:spcPct val="120000"/>
              </a:lnSpc>
            </a:pPr>
            <a:r>
              <a:rPr lang="en-US" sz="2400" dirty="0" err="1">
                <a:latin typeface="Arial" panose="020B0604020202020204" pitchFamily="34" charset="0"/>
                <a:cs typeface="Arial" panose="020B0604020202020204" pitchFamily="34" charset="0"/>
              </a:rPr>
              <a:t>Solkenix</a:t>
            </a:r>
            <a:r>
              <a:rPr lang="en-US" sz="2400" dirty="0">
                <a:latin typeface="Arial" panose="020B0604020202020204" pitchFamily="34" charset="0"/>
                <a:cs typeface="Arial" panose="020B0604020202020204" pitchFamily="34" charset="0"/>
              </a:rPr>
              <a:t> has been ATTO’s  Distributor in Taiwan since 2001</a:t>
            </a:r>
          </a:p>
          <a:p>
            <a:pPr lvl="1">
              <a:lnSpc>
                <a:spcPct val="120000"/>
              </a:lnSpc>
            </a:pPr>
            <a:r>
              <a:rPr lang="en-US" sz="1800" dirty="0">
                <a:latin typeface="Arial" panose="020B0604020202020204" pitchFamily="34" charset="0"/>
                <a:cs typeface="Arial" panose="020B0604020202020204" pitchFamily="34" charset="0"/>
              </a:rPr>
              <a:t>Experts in first-line support for ATTO product &amp; solutions. </a:t>
            </a:r>
            <a:r>
              <a:rPr lang="en-US" sz="1800" dirty="0" err="1">
                <a:latin typeface="Arial" panose="020B0604020202020204" pitchFamily="34" charset="0"/>
                <a:cs typeface="Arial" panose="020B0604020202020204" pitchFamily="34" charset="0"/>
              </a:rPr>
              <a:t>Fibre</a:t>
            </a:r>
            <a:r>
              <a:rPr lang="en-US" sz="1800" dirty="0">
                <a:latin typeface="Arial" panose="020B0604020202020204" pitchFamily="34" charset="0"/>
                <a:cs typeface="Arial" panose="020B0604020202020204" pitchFamily="34" charset="0"/>
              </a:rPr>
              <a:t> Channel, iSCSI/Ethernet, SAS, and Thunderbolt products </a:t>
            </a:r>
          </a:p>
          <a:p>
            <a:pPr lvl="1">
              <a:lnSpc>
                <a:spcPct val="120000"/>
              </a:lnSpc>
            </a:pPr>
            <a:r>
              <a:rPr lang="en-US" sz="1800" i="1" dirty="0">
                <a:latin typeface="Arial" panose="020B0604020202020204" pitchFamily="34" charset="0"/>
                <a:cs typeface="Arial" panose="020B0604020202020204" pitchFamily="34" charset="0"/>
                <a:hlinkClick r:id="rId3"/>
              </a:rPr>
              <a:t>https://www.solkenix.com/</a:t>
            </a:r>
            <a:endParaRPr lang="en-US" sz="1800" i="1" dirty="0">
              <a:latin typeface="Arial" panose="020B0604020202020204" pitchFamily="34" charset="0"/>
              <a:cs typeface="Arial" panose="020B0604020202020204" pitchFamily="34" charset="0"/>
            </a:endParaRPr>
          </a:p>
          <a:p>
            <a:pPr>
              <a:lnSpc>
                <a:spcPct val="120000"/>
              </a:lnSpc>
            </a:pPr>
            <a:r>
              <a:rPr lang="en-US" sz="2400" dirty="0">
                <a:latin typeface="Arial" panose="020B0604020202020204" pitchFamily="34" charset="0"/>
                <a:cs typeface="Arial" panose="020B0604020202020204" pitchFamily="34" charset="0"/>
              </a:rPr>
              <a:t>Rest of the World</a:t>
            </a:r>
          </a:p>
          <a:p>
            <a:pPr lvl="1">
              <a:lnSpc>
                <a:spcPct val="120000"/>
              </a:lnSpc>
            </a:pPr>
            <a:r>
              <a:rPr lang="en-US" sz="1800" i="1" dirty="0">
                <a:solidFill>
                  <a:srgbClr val="FF0000"/>
                </a:solidFill>
                <a:latin typeface="Arial" panose="020B0604020202020204" pitchFamily="34" charset="0"/>
                <a:cs typeface="Arial" panose="020B0604020202020204" pitchFamily="34" charset="0"/>
              </a:rPr>
              <a:t>https://</a:t>
            </a:r>
            <a:r>
              <a:rPr lang="en-US" sz="1800" i="1" dirty="0" err="1">
                <a:solidFill>
                  <a:srgbClr val="FF0000"/>
                </a:solidFill>
                <a:latin typeface="Arial" panose="020B0604020202020204" pitchFamily="34" charset="0"/>
                <a:cs typeface="Arial" panose="020B0604020202020204" pitchFamily="34" charset="0"/>
              </a:rPr>
              <a:t>www.atto.com</a:t>
            </a:r>
            <a:r>
              <a:rPr lang="en-US" sz="1800" i="1" dirty="0">
                <a:solidFill>
                  <a:srgbClr val="FF0000"/>
                </a:solidFill>
                <a:latin typeface="Arial" panose="020B0604020202020204" pitchFamily="34" charset="0"/>
                <a:cs typeface="Arial" panose="020B0604020202020204" pitchFamily="34" charset="0"/>
              </a:rPr>
              <a:t>/</a:t>
            </a:r>
            <a:r>
              <a:rPr lang="en-US" sz="1800" i="1" dirty="0" err="1">
                <a:solidFill>
                  <a:srgbClr val="FF0000"/>
                </a:solidFill>
                <a:latin typeface="Arial" panose="020B0604020202020204" pitchFamily="34" charset="0"/>
                <a:cs typeface="Arial" panose="020B0604020202020204" pitchFamily="34" charset="0"/>
              </a:rPr>
              <a:t>howtobuy</a:t>
            </a:r>
            <a:r>
              <a:rPr lang="en-US" sz="1800" i="1" dirty="0">
                <a:solidFill>
                  <a:srgbClr val="FF0000"/>
                </a:solidFill>
                <a:latin typeface="Arial" panose="020B0604020202020204" pitchFamily="34" charset="0"/>
                <a:cs typeface="Arial" panose="020B0604020202020204" pitchFamily="34" charset="0"/>
              </a:rPr>
              <a:t>/</a:t>
            </a:r>
            <a:endParaRPr lang="en-US" i="1" dirty="0">
              <a:solidFill>
                <a:srgbClr val="FF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87" t="4274" r="9103" b="8041"/>
          <a:stretch/>
        </p:blipFill>
        <p:spPr bwMode="auto">
          <a:xfrm>
            <a:off x="7778346" y="1793152"/>
            <a:ext cx="1988506" cy="1988506"/>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945" y="4130882"/>
            <a:ext cx="4260870" cy="153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41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997630" y="3515388"/>
            <a:ext cx="2122926" cy="2122925"/>
          </a:xfrm>
          <a:prstGeom prst="rect">
            <a:avLst/>
          </a:prstGeom>
        </p:spPr>
      </p:pic>
      <p:sp>
        <p:nvSpPr>
          <p:cNvPr id="2" name="Title 1"/>
          <p:cNvSpPr>
            <a:spLocks noGrp="1"/>
          </p:cNvSpPr>
          <p:nvPr>
            <p:ph type="title"/>
          </p:nvPr>
        </p:nvSpPr>
        <p:spPr>
          <a:xfrm>
            <a:off x="760046" y="208818"/>
            <a:ext cx="10515600" cy="874128"/>
          </a:xfrm>
        </p:spPr>
        <p:txBody>
          <a:bodyPr/>
          <a:lstStyle/>
          <a:p>
            <a:r>
              <a:rPr lang="en-US">
                <a:latin typeface="Arial" panose="020B0604020202020204" pitchFamily="34" charset="0"/>
                <a:cs typeface="Arial" panose="020B0604020202020204" pitchFamily="34" charset="0"/>
              </a:rPr>
              <a:t>QNAP x ATTO Summary</a:t>
            </a:r>
          </a:p>
        </p:txBody>
      </p:sp>
      <p:sp>
        <p:nvSpPr>
          <p:cNvPr id="7" name="TextBox 6"/>
          <p:cNvSpPr txBox="1"/>
          <p:nvPr/>
        </p:nvSpPr>
        <p:spPr>
          <a:xfrm>
            <a:off x="224691" y="6282084"/>
            <a:ext cx="384909" cy="338554"/>
          </a:xfrm>
          <a:prstGeom prst="rect">
            <a:avLst/>
          </a:prstGeom>
          <a:noFill/>
        </p:spPr>
        <p:txBody>
          <a:bodyPr wrap="square" rtlCol="0">
            <a:spAutoFit/>
          </a:bodyPr>
          <a:lstStyle/>
          <a:p>
            <a:pPr algn="ctr"/>
            <a:r>
              <a:rPr lang="en-US" sz="1600" i="1">
                <a:solidFill>
                  <a:schemeClr val="bg1">
                    <a:lumMod val="50000"/>
                  </a:schemeClr>
                </a:solidFill>
                <a:latin typeface="Arial" panose="020B0604020202020204" pitchFamily="34" charset="0"/>
                <a:cs typeface="Arial" panose="020B0604020202020204" pitchFamily="34" charset="0"/>
              </a:rPr>
              <a:t>7</a:t>
            </a:r>
          </a:p>
        </p:txBody>
      </p:sp>
      <p:sp>
        <p:nvSpPr>
          <p:cNvPr id="6" name="Content Placeholder 2"/>
          <p:cNvSpPr>
            <a:spLocks noGrp="1"/>
          </p:cNvSpPr>
          <p:nvPr>
            <p:ph idx="1"/>
          </p:nvPr>
        </p:nvSpPr>
        <p:spPr>
          <a:xfrm>
            <a:off x="848083" y="1652591"/>
            <a:ext cx="9780700" cy="1690022"/>
          </a:xfrm>
        </p:spPr>
        <p:txBody>
          <a:bodyPr>
            <a:noAutofit/>
          </a:bodyPr>
          <a:lstStyle/>
          <a:p>
            <a:pPr>
              <a:lnSpc>
                <a:spcPct val="120000"/>
              </a:lnSpc>
            </a:pPr>
            <a:r>
              <a:rPr lang="en-US" sz="2400" b="1" dirty="0">
                <a:latin typeface="Arial" panose="020B0604020202020204" pitchFamily="34" charset="0"/>
                <a:cs typeface="Arial" panose="020B0604020202020204" pitchFamily="34" charset="0"/>
              </a:rPr>
              <a:t>Together QNAP and ATTO offer the highest-performing and lowest cost solutions</a:t>
            </a:r>
          </a:p>
          <a:p>
            <a:pPr>
              <a:lnSpc>
                <a:spcPct val="120000"/>
              </a:lnSpc>
            </a:pPr>
            <a:r>
              <a:rPr lang="en-US" sz="2400" b="1" dirty="0">
                <a:latin typeface="Arial" panose="020B0604020202020204" pitchFamily="34" charset="0"/>
                <a:cs typeface="Arial" panose="020B0604020202020204" pitchFamily="34" charset="0"/>
              </a:rPr>
              <a:t>Take advantage of the Try-before-you-buy offer in 2019 Q3</a:t>
            </a:r>
          </a:p>
        </p:txBody>
      </p:sp>
      <p:sp>
        <p:nvSpPr>
          <p:cNvPr id="4" name="TextBox 3"/>
          <p:cNvSpPr txBox="1"/>
          <p:nvPr/>
        </p:nvSpPr>
        <p:spPr>
          <a:xfrm>
            <a:off x="5340868" y="3910378"/>
            <a:ext cx="890954" cy="1446550"/>
          </a:xfrm>
          <a:prstGeom prst="rect">
            <a:avLst/>
          </a:prstGeom>
          <a:noFill/>
        </p:spPr>
        <p:txBody>
          <a:bodyPr wrap="square" rtlCol="0">
            <a:spAutoFit/>
          </a:bodyPr>
          <a:lstStyle/>
          <a:p>
            <a:r>
              <a:rPr lang="en-US" sz="8800" b="1">
                <a:solidFill>
                  <a:srgbClr val="003366"/>
                </a:solidFill>
                <a:latin typeface="Arial" panose="020B0604020202020204" pitchFamily="34" charset="0"/>
                <a:cs typeface="Arial" panose="020B0604020202020204" pitchFamily="34" charset="0"/>
              </a:rPr>
              <a:t>&amp;</a:t>
            </a:r>
          </a:p>
        </p:txBody>
      </p:sp>
      <p:pic>
        <p:nvPicPr>
          <p:cNvPr id="9" name="圖片 8">
            <a:extLst>
              <a:ext uri="{FF2B5EF4-FFF2-40B4-BE49-F238E27FC236}">
                <a16:creationId xmlns:a16="http://schemas.microsoft.com/office/drawing/2014/main" id="{6C05B236-4790-4587-B7DD-B152E0B00F05}"/>
              </a:ext>
            </a:extLst>
          </p:cNvPr>
          <p:cNvPicPr>
            <a:picLocks noChangeAspect="1"/>
          </p:cNvPicPr>
          <p:nvPr/>
        </p:nvPicPr>
        <p:blipFill>
          <a:blip r:embed="rId4"/>
          <a:stretch>
            <a:fillRect/>
          </a:stretch>
        </p:blipFill>
        <p:spPr>
          <a:xfrm>
            <a:off x="1157275" y="4323983"/>
            <a:ext cx="3638301" cy="619340"/>
          </a:xfrm>
          <a:prstGeom prst="rect">
            <a:avLst/>
          </a:prstGeom>
        </p:spPr>
      </p:pic>
    </p:spTree>
    <p:extLst>
      <p:ext uri="{BB962C8B-B14F-4D97-AF65-F5344CB8AC3E}">
        <p14:creationId xmlns:p14="http://schemas.microsoft.com/office/powerpoint/2010/main" val="80698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258D9F16-0C2B-4BC6-9B05-5BF7639AF37E}"/>
              </a:ext>
            </a:extLst>
          </p:cNvPr>
          <p:cNvGrpSpPr/>
          <p:nvPr/>
        </p:nvGrpSpPr>
        <p:grpSpPr>
          <a:xfrm>
            <a:off x="623526" y="1638796"/>
            <a:ext cx="1688978" cy="688416"/>
            <a:chOff x="3098805" y="1561373"/>
            <a:chExt cx="2131381" cy="688416"/>
          </a:xfrm>
        </p:grpSpPr>
        <p:sp>
          <p:nvSpPr>
            <p:cNvPr id="8" name="矩形: 圓角 7">
              <a:extLst>
                <a:ext uri="{FF2B5EF4-FFF2-40B4-BE49-F238E27FC236}">
                  <a16:creationId xmlns:a16="http://schemas.microsoft.com/office/drawing/2014/main" id="{778F3940-F5AF-45BF-A54F-44397053C24B}"/>
                </a:ext>
              </a:extLst>
            </p:cNvPr>
            <p:cNvSpPr/>
            <p:nvPr/>
          </p:nvSpPr>
          <p:spPr>
            <a:xfrm>
              <a:off x="3098805" y="1561373"/>
              <a:ext cx="2131381" cy="688416"/>
            </a:xfrm>
            <a:prstGeom prst="roundRect">
              <a:avLst>
                <a:gd name="adj" fmla="val 21519"/>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0" name="矩形: 圓角 9">
              <a:extLst>
                <a:ext uri="{FF2B5EF4-FFF2-40B4-BE49-F238E27FC236}">
                  <a16:creationId xmlns:a16="http://schemas.microsoft.com/office/drawing/2014/main" id="{3DA97CB6-A19D-4D9B-9B5E-74B6302CB823}"/>
                </a:ext>
              </a:extLst>
            </p:cNvPr>
            <p:cNvSpPr/>
            <p:nvPr/>
          </p:nvSpPr>
          <p:spPr>
            <a:xfrm>
              <a:off x="3189933" y="1615341"/>
              <a:ext cx="1956636" cy="596349"/>
            </a:xfrm>
            <a:prstGeom prst="roundRect">
              <a:avLst>
                <a:gd name="adj" fmla="val 21112"/>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 name="矩形: 圓角 10">
              <a:extLst>
                <a:ext uri="{FF2B5EF4-FFF2-40B4-BE49-F238E27FC236}">
                  <a16:creationId xmlns:a16="http://schemas.microsoft.com/office/drawing/2014/main" id="{B8572759-42BC-4329-8111-9876E80A54F7}"/>
                </a:ext>
              </a:extLst>
            </p:cNvPr>
            <p:cNvSpPr/>
            <p:nvPr/>
          </p:nvSpPr>
          <p:spPr>
            <a:xfrm>
              <a:off x="3224525" y="1636889"/>
              <a:ext cx="1879845" cy="540000"/>
            </a:xfrm>
            <a:prstGeom prst="roundRect">
              <a:avLst>
                <a:gd name="adj" fmla="val 192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dirty="0">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Features</a:t>
              </a:r>
              <a:endParaRPr lang="zh-TW" altLang="en-US" sz="2000" b="1" dirty="0">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grpSp>
      <p:sp>
        <p:nvSpPr>
          <p:cNvPr id="2" name="Title 1">
            <a:extLst>
              <a:ext uri="{FF2B5EF4-FFF2-40B4-BE49-F238E27FC236}">
                <a16:creationId xmlns:a16="http://schemas.microsoft.com/office/drawing/2014/main" id="{26C91002-BA5F-435A-9732-939993232424}"/>
              </a:ext>
            </a:extLst>
          </p:cNvPr>
          <p:cNvSpPr>
            <a:spLocks noGrp="1"/>
          </p:cNvSpPr>
          <p:nvPr>
            <p:ph type="title"/>
          </p:nvPr>
        </p:nvSpPr>
        <p:spPr>
          <a:xfrm>
            <a:off x="838200" y="0"/>
            <a:ext cx="10515600" cy="1239254"/>
          </a:xfrm>
        </p:spPr>
        <p:txBody>
          <a:bodyPr/>
          <a:lstStyle/>
          <a:p>
            <a:r>
              <a:rPr lang="zh-TW" altLang="en-US" sz="4000" dirty="0">
                <a:latin typeface="Arial" panose="020B0604020202020204" pitchFamily="34" charset="0"/>
                <a:ea typeface="+mn-lt"/>
                <a:cs typeface="Arial" panose="020B0604020202020204" pitchFamily="34" charset="0"/>
              </a:rPr>
              <a:t>iSCSI </a:t>
            </a:r>
            <a:r>
              <a:rPr lang="en-US" altLang="en-US" sz="4000" dirty="0">
                <a:latin typeface="Arial" panose="020B0604020202020204" pitchFamily="34" charset="0"/>
                <a:ea typeface="+mn-lt"/>
                <a:cs typeface="Arial" panose="020B0604020202020204" pitchFamily="34" charset="0"/>
              </a:rPr>
              <a:t>and </a:t>
            </a:r>
            <a:r>
              <a:rPr lang="en-US" altLang="zh-TW" sz="4000" dirty="0" err="1">
                <a:latin typeface="Arial" panose="020B0604020202020204" pitchFamily="34" charset="0"/>
                <a:ea typeface="+mn-lt"/>
                <a:cs typeface="Arial" panose="020B0604020202020204" pitchFamily="34" charset="0"/>
              </a:rPr>
              <a:t>Fibre</a:t>
            </a:r>
            <a:r>
              <a:rPr lang="en-US" altLang="zh-TW" sz="4000" dirty="0">
                <a:latin typeface="Arial" panose="020B0604020202020204" pitchFamily="34" charset="0"/>
                <a:ea typeface="+mn-lt"/>
                <a:cs typeface="Arial" panose="020B0604020202020204" pitchFamily="34" charset="0"/>
              </a:rPr>
              <a:t> Channel</a:t>
            </a:r>
            <a:r>
              <a:rPr lang="zh-TW" altLang="en-US" sz="4000" dirty="0">
                <a:latin typeface="Arial" panose="020B0604020202020204" pitchFamily="34" charset="0"/>
                <a:ea typeface="+mn-lt"/>
                <a:cs typeface="Arial" panose="020B0604020202020204" pitchFamily="34" charset="0"/>
              </a:rPr>
              <a:t> manager</a:t>
            </a:r>
            <a:endParaRPr lang="zh-TW" altLang="en-US" sz="4000" dirty="0">
              <a:latin typeface="Arial" panose="020B0604020202020204" pitchFamily="34" charset="0"/>
              <a:ea typeface="微軟正黑體"/>
              <a:cs typeface="Arial" panose="020B0604020202020204" pitchFamily="34" charset="0"/>
            </a:endParaRPr>
          </a:p>
        </p:txBody>
      </p:sp>
      <p:sp>
        <p:nvSpPr>
          <p:cNvPr id="12" name="TextBox 11">
            <a:extLst>
              <a:ext uri="{FF2B5EF4-FFF2-40B4-BE49-F238E27FC236}">
                <a16:creationId xmlns:a16="http://schemas.microsoft.com/office/drawing/2014/main" id="{D4D3DC6C-332B-A944-ACCE-8A6C03743BF0}"/>
              </a:ext>
            </a:extLst>
          </p:cNvPr>
          <p:cNvSpPr txBox="1"/>
          <p:nvPr/>
        </p:nvSpPr>
        <p:spPr>
          <a:xfrm>
            <a:off x="412346" y="2392951"/>
            <a:ext cx="425590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en-US" altLang="zh-TW" sz="2000" b="1" dirty="0">
                <a:solidFill>
                  <a:schemeClr val="accent1"/>
                </a:solidFill>
                <a:latin typeface="Arial"/>
                <a:ea typeface="+mn-lt"/>
                <a:cs typeface="+mn-lt"/>
              </a:rPr>
              <a:t>Flexible</a:t>
            </a:r>
            <a:r>
              <a:rPr lang="zh-TW" sz="2000" b="1" dirty="0">
                <a:solidFill>
                  <a:schemeClr val="accent1"/>
                </a:solidFill>
                <a:latin typeface="Arial"/>
                <a:ea typeface="+mn-lt"/>
                <a:cs typeface="+mn-lt"/>
              </a:rPr>
              <a:t> </a:t>
            </a:r>
            <a:r>
              <a:rPr lang="en-US" altLang="zh-TW" sz="2000" b="1" dirty="0">
                <a:solidFill>
                  <a:schemeClr val="accent1"/>
                </a:solidFill>
                <a:latin typeface="Arial"/>
                <a:ea typeface="+mn-lt"/>
                <a:cs typeface="+mn-lt"/>
              </a:rPr>
              <a:t>settings</a:t>
            </a:r>
            <a:endParaRPr lang="zh-TW" altLang="en-US" sz="2000" b="1" dirty="0">
              <a:solidFill>
                <a:schemeClr val="accent1"/>
              </a:solidFill>
              <a:latin typeface="Arial"/>
              <a:ea typeface="微軟正黑體" panose="020B0604030504040204" pitchFamily="34" charset="-120"/>
              <a:cs typeface="Arial" panose="020B0604020202020204" pitchFamily="34" charset="0"/>
            </a:endParaRPr>
          </a:p>
          <a:p>
            <a:pPr marL="352425" indent="-352425"/>
            <a:r>
              <a:rPr lang="zh-TW" altLang="en-US" sz="2000" b="1" dirty="0">
                <a:latin typeface="Arial"/>
                <a:ea typeface="微軟正黑體"/>
                <a:cs typeface="Arial"/>
              </a:rPr>
              <a:t> </a:t>
            </a:r>
            <a:r>
              <a:rPr lang="en-US" altLang="zh-TW" sz="2000" b="1" dirty="0">
                <a:latin typeface="Arial"/>
                <a:ea typeface="微軟正黑體"/>
                <a:cs typeface="Arial"/>
              </a:rPr>
              <a:t>1</a:t>
            </a:r>
            <a:r>
              <a:rPr lang="en-US" altLang="en-US" sz="2000" b="1" dirty="0">
                <a:latin typeface="Arial"/>
                <a:ea typeface="微軟正黑體"/>
                <a:cs typeface="Arial"/>
              </a:rPr>
              <a:t>. </a:t>
            </a:r>
            <a:r>
              <a:rPr lang="zh-TW" sz="2000" b="1" dirty="0">
                <a:latin typeface="Arial"/>
                <a:ea typeface="微軟正黑體"/>
                <a:cs typeface="Arial"/>
              </a:rPr>
              <a:t>LUN</a:t>
            </a:r>
            <a:r>
              <a:rPr lang="zh-TW" altLang="en-US" sz="2000" b="1" dirty="0">
                <a:solidFill>
                  <a:srgbClr val="000000"/>
                </a:solidFill>
                <a:latin typeface="Arial"/>
                <a:ea typeface="微軟正黑體"/>
                <a:cs typeface="Arial"/>
              </a:rPr>
              <a:t> </a:t>
            </a:r>
            <a:r>
              <a:rPr lang="zh-TW" altLang="en-US" sz="2000" b="1" dirty="0">
                <a:latin typeface="Arial"/>
                <a:ea typeface="微軟正黑體"/>
                <a:cs typeface="Arial"/>
              </a:rPr>
              <a:t>M</a:t>
            </a:r>
            <a:r>
              <a:rPr lang="en-US" altLang="zh-TW" sz="2000" b="1" dirty="0" err="1">
                <a:latin typeface="Arial"/>
                <a:ea typeface="+mn-lt"/>
                <a:cs typeface="Arial"/>
              </a:rPr>
              <a:t>apping</a:t>
            </a:r>
            <a:r>
              <a:rPr lang="en-US" altLang="zh-TW" sz="2000" b="1" dirty="0">
                <a:latin typeface="Arial"/>
                <a:ea typeface="微軟正黑體"/>
                <a:cs typeface="Arial"/>
              </a:rPr>
              <a:t> </a:t>
            </a:r>
            <a:r>
              <a:rPr lang="zh-TW" sz="2000" b="1" dirty="0">
                <a:latin typeface="Arial"/>
                <a:ea typeface="微軟正黑體"/>
                <a:cs typeface="Arial"/>
              </a:rPr>
              <a:t>: </a:t>
            </a:r>
            <a:r>
              <a:rPr lang="en-US" altLang="zh-TW" sz="2000" b="1" dirty="0">
                <a:latin typeface="Arial"/>
                <a:ea typeface="+mn-lt"/>
                <a:cs typeface="Arial"/>
              </a:rPr>
              <a:t>LUN can be mapped to iSCSI or FC.</a:t>
            </a:r>
            <a:endParaRPr lang="zh-TW" sz="2000" b="1" dirty="0">
              <a:latin typeface="Arial"/>
              <a:ea typeface="+mn-lt"/>
              <a:cs typeface="+mn-lt"/>
            </a:endParaRPr>
          </a:p>
          <a:p>
            <a:pPr marL="352425" indent="-352425"/>
            <a:r>
              <a:rPr lang="zh-TW" altLang="en-US" sz="2000" b="1" dirty="0">
                <a:latin typeface="Arial"/>
                <a:ea typeface="微軟正黑體"/>
                <a:cs typeface="Arial"/>
              </a:rPr>
              <a:t> 2. LUN </a:t>
            </a:r>
            <a:r>
              <a:rPr lang="en-US" altLang="zh-TW" sz="2000" b="1" dirty="0">
                <a:latin typeface="Arial"/>
                <a:ea typeface="+mn-lt"/>
                <a:cs typeface="Arial"/>
              </a:rPr>
              <a:t>Masking</a:t>
            </a:r>
            <a:r>
              <a:rPr lang="zh-TW" altLang="en-US" sz="2000" b="1" dirty="0">
                <a:latin typeface="Arial"/>
                <a:ea typeface="微軟正黑體"/>
                <a:cs typeface="Arial"/>
              </a:rPr>
              <a:t>:</a:t>
            </a:r>
            <a:r>
              <a:rPr lang="zh-TW" altLang="en-US" sz="2000" dirty="0">
                <a:latin typeface="Arial"/>
                <a:ea typeface="微軟正黑體"/>
                <a:cs typeface="Arial"/>
              </a:rPr>
              <a:t> </a:t>
            </a:r>
            <a:r>
              <a:rPr lang="en-US" altLang="zh-TW" sz="2000" b="1" dirty="0">
                <a:latin typeface="Arial"/>
                <a:ea typeface="+mn-lt"/>
                <a:cs typeface="Arial"/>
              </a:rPr>
              <a:t>Set</a:t>
            </a:r>
            <a:r>
              <a:rPr lang="zh-TW" altLang="en-US" sz="2000" b="1" dirty="0">
                <a:latin typeface="Arial"/>
                <a:ea typeface="+mn-lt"/>
                <a:cs typeface="Arial"/>
              </a:rPr>
              <a:t> </a:t>
            </a:r>
            <a:r>
              <a:rPr lang="en-US" altLang="zh-TW" sz="2000" b="1" dirty="0">
                <a:latin typeface="Arial"/>
                <a:ea typeface="+mn-lt"/>
                <a:cs typeface="Arial"/>
              </a:rPr>
              <a:t>which server </a:t>
            </a:r>
            <a:r>
              <a:rPr lang="en-US" altLang="zh-TW" sz="2000" b="1">
                <a:latin typeface="Arial"/>
                <a:ea typeface="+mn-lt"/>
                <a:cs typeface="Arial"/>
              </a:rPr>
              <a:t>can </a:t>
            </a:r>
            <a:r>
              <a:rPr lang="en-US" altLang="zh-TW" sz="2000" b="1" dirty="0">
                <a:latin typeface="Arial"/>
                <a:ea typeface="+mn-lt"/>
                <a:cs typeface="Arial"/>
              </a:rPr>
              <a:t>access</a:t>
            </a:r>
            <a:r>
              <a:rPr lang="zh-TW" altLang="en-US" sz="2000" b="1" dirty="0">
                <a:latin typeface="Arial"/>
                <a:ea typeface="+mn-lt"/>
                <a:cs typeface="Arial"/>
              </a:rPr>
              <a:t> </a:t>
            </a:r>
            <a:r>
              <a:rPr lang="en-US" altLang="zh-TW" sz="2000" b="1" dirty="0">
                <a:latin typeface="Arial"/>
                <a:ea typeface="+mn-lt"/>
                <a:cs typeface="Arial"/>
              </a:rPr>
              <a:t>LUN.</a:t>
            </a:r>
          </a:p>
          <a:p>
            <a:pPr marL="352425" indent="-352425"/>
            <a:r>
              <a:rPr lang="zh-TW" altLang="en-US" sz="2000" b="1" dirty="0">
                <a:latin typeface="Arial"/>
                <a:ea typeface="微軟正黑體"/>
                <a:cs typeface="Arial"/>
              </a:rPr>
              <a:t> 3. </a:t>
            </a:r>
            <a:r>
              <a:rPr lang="en-US" altLang="zh-TW" sz="2000" b="1" dirty="0">
                <a:latin typeface="Arial"/>
                <a:ea typeface="+mn-lt"/>
                <a:cs typeface="Arial"/>
              </a:rPr>
              <a:t>FC Port Binding</a:t>
            </a:r>
            <a:r>
              <a:rPr lang="zh-TW" altLang="en-US" sz="2000" b="1" dirty="0">
                <a:latin typeface="Arial"/>
                <a:ea typeface="微軟正黑體"/>
                <a:cs typeface="Arial"/>
              </a:rPr>
              <a:t>: </a:t>
            </a:r>
            <a:r>
              <a:rPr lang="en-US" altLang="zh-TW" sz="2000" b="1" dirty="0">
                <a:latin typeface="Arial"/>
                <a:ea typeface="+mn-lt"/>
                <a:cs typeface="Arial"/>
              </a:rPr>
              <a:t>which server can access which ports.</a:t>
            </a:r>
            <a:endParaRPr lang="zh-TW" altLang="en-US" sz="2000" b="1" dirty="0">
              <a:latin typeface="Arial"/>
              <a:ea typeface="+mn-lt"/>
              <a:cs typeface="Arial"/>
            </a:endParaRPr>
          </a:p>
          <a:p>
            <a:pPr marL="180975" indent="-180975"/>
            <a:endParaRPr lang="zh-TW" altLang="en-US" sz="2000" b="1" dirty="0">
              <a:latin typeface="Arial"/>
              <a:ea typeface="微軟正黑體"/>
              <a:cs typeface="Arial"/>
            </a:endParaRPr>
          </a:p>
          <a:p>
            <a:pPr marL="180975" indent="-180975">
              <a:buFont typeface="Arial"/>
              <a:buChar char="•"/>
            </a:pPr>
            <a:r>
              <a:rPr lang="zh-TW" sz="2000" b="1" dirty="0">
                <a:solidFill>
                  <a:schemeClr val="accent1"/>
                </a:solidFill>
                <a:latin typeface="Arial"/>
                <a:ea typeface="+mn-lt"/>
                <a:cs typeface="+mn-lt"/>
              </a:rPr>
              <a:t>Easy to identify</a:t>
            </a:r>
          </a:p>
          <a:p>
            <a:pPr marL="180975" indent="-180975"/>
            <a:r>
              <a:rPr lang="zh-TW" altLang="en-US" sz="2000" b="1" dirty="0">
                <a:latin typeface="Arial"/>
                <a:ea typeface="微軟正黑體"/>
                <a:cs typeface="Arial"/>
              </a:rPr>
              <a:t>   </a:t>
            </a:r>
            <a:r>
              <a:rPr lang="zh-TW" sz="2000" b="1" dirty="0">
                <a:latin typeface="Arial"/>
                <a:ea typeface="+mn-lt"/>
                <a:cs typeface="+mn-lt"/>
              </a:rPr>
              <a:t>Fibre Channel's WWPN can e</a:t>
            </a:r>
            <a:r>
              <a:rPr lang="en-US" altLang="zh-TW" sz="2000" b="1" dirty="0" err="1">
                <a:latin typeface="Arial"/>
                <a:ea typeface="+mn-lt"/>
                <a:cs typeface="+mn-lt"/>
              </a:rPr>
              <a:t>dit</a:t>
            </a:r>
            <a:r>
              <a:rPr lang="zh-TW" altLang="en-US" sz="2000" b="1" dirty="0">
                <a:latin typeface="Arial"/>
                <a:ea typeface="+mn-lt"/>
                <a:cs typeface="+mn-lt"/>
              </a:rPr>
              <a:t> </a:t>
            </a:r>
            <a:r>
              <a:rPr lang="en-US" altLang="zh-TW" sz="2000" b="1" dirty="0">
                <a:latin typeface="Arial"/>
                <a:ea typeface="+mn-lt"/>
                <a:cs typeface="+mn-lt"/>
              </a:rPr>
              <a:t>aliases.</a:t>
            </a:r>
            <a:endParaRPr lang="zh-TW" altLang="en-US" sz="2000" b="1" dirty="0">
              <a:latin typeface="Arial"/>
              <a:ea typeface="微軟正黑體"/>
              <a:cs typeface="Arial"/>
            </a:endParaRPr>
          </a:p>
        </p:txBody>
      </p:sp>
      <p:pic>
        <p:nvPicPr>
          <p:cNvPr id="13" name="Picture 3" descr="一張含有 螢幕擷取畫面 的圖片&#10;&#10;描述是以非常高的可信度產生">
            <a:extLst>
              <a:ext uri="{FF2B5EF4-FFF2-40B4-BE49-F238E27FC236}">
                <a16:creationId xmlns:a16="http://schemas.microsoft.com/office/drawing/2014/main" id="{5BC0D7DE-B063-4346-BF44-669E2178DB23}"/>
              </a:ext>
            </a:extLst>
          </p:cNvPr>
          <p:cNvPicPr>
            <a:picLocks noChangeAspect="1"/>
          </p:cNvPicPr>
          <p:nvPr/>
        </p:nvPicPr>
        <p:blipFill>
          <a:blip r:embed="rId3"/>
          <a:stretch>
            <a:fillRect/>
          </a:stretch>
        </p:blipFill>
        <p:spPr>
          <a:xfrm>
            <a:off x="4793971" y="2327212"/>
            <a:ext cx="6872176" cy="3498087"/>
          </a:xfrm>
          <a:prstGeom prst="roundRect">
            <a:avLst>
              <a:gd name="adj" fmla="val 2989"/>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9051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B58223-6064-43F5-8561-12424ECF245C}"/>
              </a:ext>
            </a:extLst>
          </p:cNvPr>
          <p:cNvSpPr>
            <a:spLocks noGrp="1"/>
          </p:cNvSpPr>
          <p:nvPr>
            <p:ph type="title"/>
          </p:nvPr>
        </p:nvSpPr>
        <p:spPr>
          <a:xfrm>
            <a:off x="838200" y="0"/>
            <a:ext cx="10515600" cy="1239254"/>
          </a:xfrm>
        </p:spPr>
        <p:txBody>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000" dirty="0">
                <a:solidFill>
                  <a:schemeClr val="bg1"/>
                </a:solidFill>
                <a:latin typeface="Arial" panose="020B0604020202020204" pitchFamily="34" charset="0"/>
                <a:ea typeface="+mn-lt"/>
                <a:cs typeface="Arial" panose="020B0604020202020204" pitchFamily="34" charset="0"/>
              </a:rPr>
              <a:t>Set LUN Masking</a:t>
            </a:r>
            <a:endParaRPr lang="en-US" altLang="zh-TW" sz="4000" dirty="0">
              <a:solidFill>
                <a:schemeClr val="bg1"/>
              </a:solidFill>
              <a:latin typeface="Arial" panose="020B0604020202020204" pitchFamily="34" charset="0"/>
              <a:ea typeface="微軟正黑體"/>
              <a:cs typeface="Arial" panose="020B0604020202020204" pitchFamily="34" charset="0"/>
            </a:endParaRPr>
          </a:p>
        </p:txBody>
      </p:sp>
      <p:sp>
        <p:nvSpPr>
          <p:cNvPr id="6" name="文字方塊 4">
            <a:extLst>
              <a:ext uri="{FF2B5EF4-FFF2-40B4-BE49-F238E27FC236}">
                <a16:creationId xmlns:a16="http://schemas.microsoft.com/office/drawing/2014/main" id="{FA4F5AE9-644D-A74C-9ED6-2D8D0399723B}"/>
              </a:ext>
            </a:extLst>
          </p:cNvPr>
          <p:cNvSpPr txBox="1"/>
          <p:nvPr/>
        </p:nvSpPr>
        <p:spPr>
          <a:xfrm>
            <a:off x="838200" y="1393994"/>
            <a:ext cx="6296526" cy="707886"/>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64795" fontAlgn="base">
              <a:buFont typeface="Arial" panose="020B0604020202020204" pitchFamily="34" charset="0"/>
              <a:buChar char="•"/>
            </a:pPr>
            <a:r>
              <a:rPr kumimoji="1" lang="en-US" altLang="zh-TW" sz="2000" b="1" dirty="0">
                <a:solidFill>
                  <a:srgbClr val="0070C0"/>
                </a:solidFill>
                <a:latin typeface="Arial" panose="020B0604020202020204" pitchFamily="34" charset="0"/>
                <a:ea typeface="微軟正黑體"/>
                <a:cs typeface="Arial" panose="020B0604020202020204" pitchFamily="34" charset="0"/>
              </a:rPr>
              <a:t>LUN Masking: </a:t>
            </a:r>
            <a:endParaRPr lang="en-US" altLang="zh-TW" sz="2000" b="1" dirty="0">
              <a:solidFill>
                <a:srgbClr val="0070C0"/>
              </a:solidFill>
              <a:latin typeface="Arial" panose="020B0604020202020204" pitchFamily="34" charset="0"/>
              <a:ea typeface="微軟正黑體"/>
              <a:cs typeface="Arial" panose="020B0604020202020204" pitchFamily="34" charset="0"/>
            </a:endParaRPr>
          </a:p>
          <a:p>
            <a:pPr indent="264795"/>
            <a:r>
              <a:rPr lang="zh-TW" sz="2000" b="1" dirty="0">
                <a:latin typeface="Arial" panose="020B0604020202020204" pitchFamily="34" charset="0"/>
                <a:ea typeface="+mn-lt"/>
                <a:cs typeface="Arial" panose="020B0604020202020204" pitchFamily="34" charset="0"/>
              </a:rPr>
              <a:t>Specify which server can access whic</a:t>
            </a:r>
            <a:r>
              <a:rPr lang="en-US" altLang="zh-TW" sz="2000" b="1" dirty="0">
                <a:latin typeface="Arial" panose="020B0604020202020204" pitchFamily="34" charset="0"/>
                <a:ea typeface="+mn-lt"/>
                <a:cs typeface="Arial" panose="020B0604020202020204" pitchFamily="34" charset="0"/>
              </a:rPr>
              <a:t>h</a:t>
            </a:r>
            <a:r>
              <a:rPr lang="zh-TW" altLang="en-US" sz="2000" b="1" dirty="0">
                <a:latin typeface="Arial" panose="020B0604020202020204" pitchFamily="34" charset="0"/>
                <a:ea typeface="+mn-lt"/>
                <a:cs typeface="Arial" panose="020B0604020202020204" pitchFamily="34" charset="0"/>
              </a:rPr>
              <a:t> </a:t>
            </a:r>
            <a:r>
              <a:rPr lang="en-US" altLang="zh-TW" sz="2000" b="1" dirty="0">
                <a:latin typeface="Arial" panose="020B0604020202020204" pitchFamily="34" charset="0"/>
                <a:ea typeface="+mn-lt"/>
                <a:cs typeface="Arial" panose="020B0604020202020204" pitchFamily="34" charset="0"/>
              </a:rPr>
              <a:t>L</a:t>
            </a:r>
            <a:r>
              <a:rPr lang="zh-TW" sz="2000" b="1" dirty="0">
                <a:latin typeface="Arial" panose="020B0604020202020204" pitchFamily="34" charset="0"/>
                <a:ea typeface="+mn-lt"/>
                <a:cs typeface="Arial" panose="020B0604020202020204" pitchFamily="34" charset="0"/>
              </a:rPr>
              <a:t>UN</a:t>
            </a:r>
            <a:r>
              <a:rPr lang="en-US" altLang="zh-TW" sz="2000" b="1" dirty="0">
                <a:latin typeface="Arial" panose="020B0604020202020204" pitchFamily="34" charset="0"/>
                <a:ea typeface="+mn-lt"/>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pic>
        <p:nvPicPr>
          <p:cNvPr id="7" name="Picture 5" descr="一張含有 螢幕擷取畫面 的圖片&#10;&#10;描述是以非常高的可信度產生">
            <a:extLst>
              <a:ext uri="{FF2B5EF4-FFF2-40B4-BE49-F238E27FC236}">
                <a16:creationId xmlns:a16="http://schemas.microsoft.com/office/drawing/2014/main" id="{A0EF4D59-8158-EF4C-B5D7-A61FF7288225}"/>
              </a:ext>
            </a:extLst>
          </p:cNvPr>
          <p:cNvPicPr>
            <a:picLocks noChangeAspect="1"/>
          </p:cNvPicPr>
          <p:nvPr/>
        </p:nvPicPr>
        <p:blipFill rotWithShape="1">
          <a:blip r:embed="rId2"/>
          <a:srcRect l="565" t="726"/>
          <a:stretch/>
        </p:blipFill>
        <p:spPr>
          <a:xfrm>
            <a:off x="2425147" y="2162755"/>
            <a:ext cx="7027195" cy="4086369"/>
          </a:xfrm>
          <a:prstGeom prst="rect">
            <a:avLst/>
          </a:prstGeom>
        </p:spPr>
      </p:pic>
    </p:spTree>
    <p:extLst>
      <p:ext uri="{BB962C8B-B14F-4D97-AF65-F5344CB8AC3E}">
        <p14:creationId xmlns:p14="http://schemas.microsoft.com/office/powerpoint/2010/main" val="1885949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DD36-EE52-4102-A487-B6FBEAC5B573}"/>
              </a:ext>
            </a:extLst>
          </p:cNvPr>
          <p:cNvSpPr>
            <a:spLocks noGrp="1"/>
          </p:cNvSpPr>
          <p:nvPr>
            <p:ph type="title"/>
          </p:nvPr>
        </p:nvSpPr>
        <p:spPr>
          <a:xfrm>
            <a:off x="838200" y="0"/>
            <a:ext cx="10515600" cy="1239254"/>
          </a:xfrm>
        </p:spPr>
        <p:txBody>
          <a:bodyPr/>
          <a:lstStyle/>
          <a:p>
            <a:r>
              <a:rPr lang="en-US" altLang="zh-TW" sz="4000" dirty="0">
                <a:latin typeface="Arial"/>
                <a:ea typeface="+mn-lt"/>
                <a:cs typeface="+mn-lt"/>
              </a:rPr>
              <a:t>Set FC Port Binding</a:t>
            </a:r>
            <a:r>
              <a:rPr lang="zh-TW" altLang="en-US" sz="4000" dirty="0">
                <a:latin typeface="Arial"/>
                <a:ea typeface="+mn-lt"/>
                <a:cs typeface="+mn-lt"/>
              </a:rPr>
              <a:t> (Binding)</a:t>
            </a:r>
            <a:endParaRPr lang="en-US" altLang="zh-TW" sz="4000" dirty="0">
              <a:latin typeface="Arial"/>
              <a:ea typeface="微軟正黑體"/>
              <a:cs typeface="Arial"/>
            </a:endParaRPr>
          </a:p>
        </p:txBody>
      </p:sp>
      <p:sp>
        <p:nvSpPr>
          <p:cNvPr id="5" name="文字方塊 5">
            <a:extLst>
              <a:ext uri="{FF2B5EF4-FFF2-40B4-BE49-F238E27FC236}">
                <a16:creationId xmlns:a16="http://schemas.microsoft.com/office/drawing/2014/main" id="{3150FF89-8E38-E94F-A168-80710E3718F2}"/>
              </a:ext>
            </a:extLst>
          </p:cNvPr>
          <p:cNvSpPr txBox="1"/>
          <p:nvPr/>
        </p:nvSpPr>
        <p:spPr>
          <a:xfrm>
            <a:off x="838200" y="1393994"/>
            <a:ext cx="6296526" cy="707886"/>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64795" fontAlgn="base">
              <a:buFont typeface="Arial" panose="020B0604020202020204" pitchFamily="34" charset="0"/>
              <a:buChar char="•"/>
            </a:pPr>
            <a:r>
              <a:rPr kumimoji="1" lang="en-US" sz="2000" b="1" dirty="0">
                <a:solidFill>
                  <a:srgbClr val="0070C0"/>
                </a:solidFill>
                <a:latin typeface="Arial"/>
                <a:ea typeface="微軟正黑體"/>
                <a:cs typeface="Arial"/>
              </a:rPr>
              <a:t>FC Port Binding</a:t>
            </a:r>
            <a:r>
              <a:rPr kumimoji="1" lang="zh-TW" altLang="en-US" sz="2000" b="1" dirty="0">
                <a:solidFill>
                  <a:srgbClr val="0070C0"/>
                </a:solidFill>
                <a:latin typeface="Arial"/>
                <a:ea typeface="微軟正黑體"/>
                <a:cs typeface="Arial"/>
              </a:rPr>
              <a:t> </a:t>
            </a:r>
            <a:r>
              <a:rPr kumimoji="1" lang="en-US" altLang="zh-TW" sz="2000" b="1" dirty="0">
                <a:solidFill>
                  <a:srgbClr val="0070C0"/>
                </a:solidFill>
                <a:latin typeface="Arial"/>
                <a:ea typeface="微軟正黑體"/>
                <a:cs typeface="Arial"/>
              </a:rPr>
              <a:t> : </a:t>
            </a:r>
            <a:endParaRPr lang="en-US" altLang="zh-TW" sz="2000" b="1" dirty="0">
              <a:solidFill>
                <a:srgbClr val="0070C0"/>
              </a:solidFill>
              <a:latin typeface="Arial"/>
              <a:ea typeface="微軟正黑體"/>
              <a:cs typeface="Arial"/>
            </a:endParaRPr>
          </a:p>
          <a:p>
            <a:pPr indent="264795"/>
            <a:r>
              <a:rPr lang="en-US" altLang="zh-TW" sz="2000" b="1" dirty="0">
                <a:latin typeface="Arial"/>
                <a:ea typeface="+mn-lt"/>
                <a:cs typeface="+mn-lt"/>
              </a:rPr>
              <a:t>Se</a:t>
            </a:r>
            <a:r>
              <a:rPr lang="zh-TW" sz="2000" b="1" dirty="0">
                <a:latin typeface="Arial"/>
                <a:ea typeface="+mn-lt"/>
                <a:cs typeface="+mn-lt"/>
              </a:rPr>
              <a:t>t which server can bind which </a:t>
            </a:r>
            <a:r>
              <a:rPr lang="en-US" altLang="zh-TW" sz="2000" b="1" dirty="0">
                <a:latin typeface="Arial"/>
                <a:ea typeface="+mn-lt"/>
                <a:cs typeface="+mn-lt"/>
              </a:rPr>
              <a:t>ports.</a:t>
            </a:r>
            <a:endParaRPr lang="zh-TW" altLang="zh-TW" sz="2000" b="1" dirty="0">
              <a:latin typeface="Arial"/>
              <a:ea typeface="+mn-lt"/>
              <a:cs typeface="+mn-lt"/>
            </a:endParaRPr>
          </a:p>
        </p:txBody>
      </p:sp>
      <p:pic>
        <p:nvPicPr>
          <p:cNvPr id="7" name="Picture 4" descr="一張含有 螢幕擷取畫面 的圖片&#10;&#10;描述是以非常高的可信度產生">
            <a:extLst>
              <a:ext uri="{FF2B5EF4-FFF2-40B4-BE49-F238E27FC236}">
                <a16:creationId xmlns:a16="http://schemas.microsoft.com/office/drawing/2014/main" id="{244B001E-401B-C14F-80A8-C2F673A7821D}"/>
              </a:ext>
            </a:extLst>
          </p:cNvPr>
          <p:cNvPicPr>
            <a:picLocks noChangeAspect="1"/>
          </p:cNvPicPr>
          <p:nvPr/>
        </p:nvPicPr>
        <p:blipFill>
          <a:blip r:embed="rId2"/>
          <a:stretch>
            <a:fillRect/>
          </a:stretch>
        </p:blipFill>
        <p:spPr>
          <a:xfrm>
            <a:off x="2668044" y="2203270"/>
            <a:ext cx="6887227" cy="4017213"/>
          </a:xfrm>
          <a:prstGeom prst="rect">
            <a:avLst/>
          </a:prstGeom>
        </p:spPr>
      </p:pic>
    </p:spTree>
    <p:extLst>
      <p:ext uri="{BB962C8B-B14F-4D97-AF65-F5344CB8AC3E}">
        <p14:creationId xmlns:p14="http://schemas.microsoft.com/office/powerpoint/2010/main" val="2886228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E254-6874-46D7-9E65-56E1D0203897}"/>
              </a:ext>
            </a:extLst>
          </p:cNvPr>
          <p:cNvSpPr>
            <a:spLocks noGrp="1"/>
          </p:cNvSpPr>
          <p:nvPr>
            <p:ph type="title"/>
          </p:nvPr>
        </p:nvSpPr>
        <p:spPr>
          <a:xfrm>
            <a:off x="838200" y="0"/>
            <a:ext cx="10515600" cy="1239254"/>
          </a:xfrm>
        </p:spPr>
        <p:txBody>
          <a:bodyPr>
            <a:normAutofit/>
          </a:bodyPr>
          <a:lstStyle/>
          <a:p>
            <a:r>
              <a:rPr lang="en-US" altLang="zh-TW" sz="4000" dirty="0">
                <a:latin typeface="Arial" panose="020B0604020202020204" pitchFamily="34" charset="0"/>
                <a:ea typeface="微軟正黑體"/>
                <a:cs typeface="Arial" panose="020B0604020202020204" pitchFamily="34" charset="0"/>
              </a:rPr>
              <a:t>Identify the server and </a:t>
            </a:r>
            <a:r>
              <a:rPr lang="en-US" altLang="zh-TW" sz="4000" dirty="0" err="1">
                <a:latin typeface="Arial" panose="020B0604020202020204" pitchFamily="34" charset="0"/>
                <a:ea typeface="微軟正黑體"/>
                <a:cs typeface="Arial" panose="020B0604020202020204" pitchFamily="34" charset="0"/>
              </a:rPr>
              <a:t>Fibre</a:t>
            </a:r>
            <a:r>
              <a:rPr lang="en-US" altLang="zh-TW" sz="4000" dirty="0">
                <a:latin typeface="Arial" panose="020B0604020202020204" pitchFamily="34" charset="0"/>
                <a:ea typeface="微軟正黑體"/>
                <a:cs typeface="Arial" panose="020B0604020202020204" pitchFamily="34" charset="0"/>
              </a:rPr>
              <a:t> Channel connections through the alias list</a:t>
            </a:r>
            <a:endParaRPr lang="zh-TW" altLang="en-US" sz="4000" dirty="0">
              <a:latin typeface="Arial"/>
              <a:ea typeface="微軟正黑體"/>
              <a:cs typeface="Arial"/>
            </a:endParaRPr>
          </a:p>
        </p:txBody>
      </p:sp>
      <p:sp>
        <p:nvSpPr>
          <p:cNvPr id="5" name="文字方塊 4">
            <a:extLst>
              <a:ext uri="{FF2B5EF4-FFF2-40B4-BE49-F238E27FC236}">
                <a16:creationId xmlns:a16="http://schemas.microsoft.com/office/drawing/2014/main" id="{DF262002-C099-D447-A791-1AD61046B9C0}"/>
              </a:ext>
            </a:extLst>
          </p:cNvPr>
          <p:cNvSpPr txBox="1"/>
          <p:nvPr/>
        </p:nvSpPr>
        <p:spPr>
          <a:xfrm>
            <a:off x="552370" y="2160572"/>
            <a:ext cx="3891293" cy="2308324"/>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fontAlgn="base">
              <a:buFont typeface="Arial" panose="020B0604020202020204" pitchFamily="34" charset="0"/>
              <a:buChar char="•"/>
            </a:pPr>
            <a:r>
              <a:rPr kumimoji="1" lang="zh-TW" altLang="en-US" sz="2000" b="1" dirty="0">
                <a:solidFill>
                  <a:srgbClr val="0070C0"/>
                </a:solidFill>
                <a:latin typeface="Arial"/>
                <a:ea typeface="微軟正黑體"/>
                <a:cs typeface="Arial"/>
              </a:rPr>
              <a:t> </a:t>
            </a:r>
            <a:r>
              <a:rPr kumimoji="1" lang="zh-TW" sz="2000" b="1" dirty="0">
                <a:solidFill>
                  <a:srgbClr val="0070C0"/>
                </a:solidFill>
                <a:latin typeface="Arial"/>
                <a:ea typeface="+mn-lt"/>
                <a:cs typeface="+mn-lt"/>
              </a:rPr>
              <a:t>Edit alias</a:t>
            </a:r>
            <a:r>
              <a:rPr kumimoji="1" lang="en-US" sz="2000" b="1" dirty="0">
                <a:solidFill>
                  <a:srgbClr val="0070C0"/>
                </a:solidFill>
                <a:latin typeface="Arial"/>
                <a:ea typeface="微軟正黑體"/>
                <a:cs typeface="Arial"/>
              </a:rPr>
              <a:t> </a:t>
            </a:r>
            <a:r>
              <a:rPr kumimoji="1" lang="en-US" altLang="zh-TW" sz="2000" b="1" dirty="0">
                <a:solidFill>
                  <a:srgbClr val="0070C0"/>
                </a:solidFill>
                <a:latin typeface="Arial"/>
                <a:ea typeface="微軟正黑體"/>
                <a:cs typeface="Arial"/>
              </a:rPr>
              <a:t>:</a:t>
            </a:r>
            <a:r>
              <a:rPr kumimoji="1" lang="en-US" altLang="zh-TW" dirty="0">
                <a:latin typeface="Arial"/>
                <a:ea typeface="新細明體"/>
                <a:cs typeface="Arial"/>
              </a:rPr>
              <a:t> </a:t>
            </a:r>
            <a:endParaRPr lang="en-US" altLang="zh-TW" dirty="0">
              <a:latin typeface="Arial"/>
              <a:ea typeface="新細明體"/>
              <a:cs typeface="Arial"/>
            </a:endParaRPr>
          </a:p>
          <a:p>
            <a:pPr marL="180975"/>
            <a:r>
              <a:rPr lang="en-US" altLang="zh-TW" sz="2000" b="1" dirty="0">
                <a:latin typeface="Arial"/>
                <a:ea typeface="+mn-lt"/>
                <a:cs typeface="+mn-lt"/>
              </a:rPr>
              <a:t>Specifies a list of WWPN aliases for </a:t>
            </a:r>
            <a:r>
              <a:rPr lang="en-US" altLang="zh-TW" sz="2000" b="1" dirty="0" err="1">
                <a:latin typeface="Arial"/>
                <a:ea typeface="+mn-lt"/>
                <a:cs typeface="+mn-lt"/>
              </a:rPr>
              <a:t>Fibre</a:t>
            </a:r>
            <a:r>
              <a:rPr lang="en-US" altLang="zh-TW" sz="2000" b="1" dirty="0">
                <a:latin typeface="Arial"/>
                <a:ea typeface="+mn-lt"/>
                <a:cs typeface="+mn-lt"/>
              </a:rPr>
              <a:t> Channel. The user can easily identify the server and </a:t>
            </a:r>
            <a:r>
              <a:rPr lang="en-US" altLang="zh-TW" sz="2000" b="1" dirty="0" err="1">
                <a:latin typeface="Arial"/>
                <a:ea typeface="+mn-lt"/>
                <a:cs typeface="+mn-lt"/>
              </a:rPr>
              <a:t>Fibre</a:t>
            </a:r>
            <a:r>
              <a:rPr lang="en-US" altLang="zh-TW" sz="2000" b="1" dirty="0">
                <a:latin typeface="Arial"/>
                <a:ea typeface="+mn-lt"/>
                <a:cs typeface="+mn-lt"/>
              </a:rPr>
              <a:t> Channel</a:t>
            </a:r>
            <a:r>
              <a:rPr lang="zh-TW" altLang="en-US" sz="2000" b="1" dirty="0">
                <a:latin typeface="Arial"/>
                <a:ea typeface="+mn-lt"/>
                <a:cs typeface="+mn-lt"/>
              </a:rPr>
              <a:t> </a:t>
            </a:r>
            <a:r>
              <a:rPr lang="en-US" altLang="zh-TW" sz="2000" b="1" dirty="0">
                <a:latin typeface="Arial"/>
                <a:ea typeface="+mn-lt"/>
                <a:cs typeface="+mn-lt"/>
              </a:rPr>
              <a:t>ports in</a:t>
            </a:r>
            <a:r>
              <a:rPr lang="zh-TW" altLang="en-US" sz="2000" b="1" dirty="0">
                <a:latin typeface="Arial"/>
                <a:ea typeface="+mn-lt"/>
                <a:cs typeface="+mn-lt"/>
              </a:rPr>
              <a:t> </a:t>
            </a:r>
            <a:r>
              <a:rPr lang="en-US" altLang="zh-TW" sz="2000" b="1" dirty="0">
                <a:latin typeface="Arial"/>
                <a:ea typeface="+mn-lt"/>
                <a:cs typeface="+mn-lt"/>
              </a:rPr>
              <a:t>the</a:t>
            </a:r>
            <a:r>
              <a:rPr lang="zh-TW" altLang="en-US" sz="2000" b="1" dirty="0">
                <a:latin typeface="Arial"/>
                <a:ea typeface="+mn-lt"/>
                <a:cs typeface="+mn-lt"/>
              </a:rPr>
              <a:t> </a:t>
            </a:r>
            <a:r>
              <a:rPr lang="en-US" altLang="zh-TW" sz="2000" b="1" dirty="0">
                <a:latin typeface="Arial"/>
                <a:ea typeface="+mn-lt"/>
                <a:cs typeface="+mn-lt"/>
              </a:rPr>
              <a:t>storage</a:t>
            </a:r>
            <a:r>
              <a:rPr lang="zh-TW" altLang="en-US" sz="2000" b="1" dirty="0">
                <a:latin typeface="Arial"/>
                <a:ea typeface="+mn-lt"/>
                <a:cs typeface="+mn-lt"/>
              </a:rPr>
              <a:t> </a:t>
            </a:r>
            <a:r>
              <a:rPr lang="en-US" altLang="zh-TW" sz="2000" b="1" dirty="0">
                <a:latin typeface="Arial"/>
                <a:ea typeface="+mn-lt"/>
                <a:cs typeface="+mn-lt"/>
              </a:rPr>
              <a:t>area</a:t>
            </a:r>
            <a:r>
              <a:rPr lang="zh-TW" altLang="en-US" sz="2000" b="1" dirty="0">
                <a:latin typeface="Arial"/>
                <a:ea typeface="+mn-lt"/>
                <a:cs typeface="+mn-lt"/>
              </a:rPr>
              <a:t> </a:t>
            </a:r>
            <a:r>
              <a:rPr lang="en-US" altLang="zh-TW" sz="2000" b="1" dirty="0">
                <a:latin typeface="Arial"/>
                <a:ea typeface="+mn-lt"/>
                <a:cs typeface="+mn-lt"/>
              </a:rPr>
              <a:t>network.</a:t>
            </a:r>
            <a:endParaRPr lang="en-US" sz="2000" b="1" dirty="0">
              <a:latin typeface="Arial"/>
              <a:ea typeface="+mn-lt"/>
              <a:cs typeface="+mn-lt"/>
            </a:endParaRPr>
          </a:p>
        </p:txBody>
      </p:sp>
      <p:pic>
        <p:nvPicPr>
          <p:cNvPr id="7" name="Picture 4" descr="一張含有 螢幕擷取畫面 的圖片&#10;&#10;描述是以非常高的可信度產生">
            <a:extLst>
              <a:ext uri="{FF2B5EF4-FFF2-40B4-BE49-F238E27FC236}">
                <a16:creationId xmlns:a16="http://schemas.microsoft.com/office/drawing/2014/main" id="{4BB7A183-DD68-CB43-BF36-19D35B427DC3}"/>
              </a:ext>
            </a:extLst>
          </p:cNvPr>
          <p:cNvPicPr>
            <a:picLocks noChangeAspect="1"/>
          </p:cNvPicPr>
          <p:nvPr/>
        </p:nvPicPr>
        <p:blipFill>
          <a:blip r:embed="rId2"/>
          <a:stretch>
            <a:fillRect/>
          </a:stretch>
        </p:blipFill>
        <p:spPr>
          <a:xfrm>
            <a:off x="4790654" y="2035533"/>
            <a:ext cx="6736682" cy="3304501"/>
          </a:xfrm>
          <a:prstGeom prst="roundRect">
            <a:avLst>
              <a:gd name="adj" fmla="val 2989"/>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6102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A68C4401-715A-47B0-8BAF-72657006EFC3}"/>
              </a:ext>
            </a:extLst>
          </p:cNvPr>
          <p:cNvGrpSpPr/>
          <p:nvPr/>
        </p:nvGrpSpPr>
        <p:grpSpPr>
          <a:xfrm>
            <a:off x="955478" y="2079489"/>
            <a:ext cx="3049687" cy="3216993"/>
            <a:chOff x="3489274" y="1517833"/>
            <a:chExt cx="5402330" cy="2775320"/>
          </a:xfrm>
          <a:effectLst>
            <a:outerShdw blurRad="50800" dist="38100" dir="2700000" algn="tl" rotWithShape="0">
              <a:prstClr val="black">
                <a:alpha val="40000"/>
              </a:prstClr>
            </a:outerShdw>
          </a:effectLst>
        </p:grpSpPr>
        <p:sp>
          <p:nvSpPr>
            <p:cNvPr id="17" name="矩形: 圓角 16">
              <a:extLst>
                <a:ext uri="{FF2B5EF4-FFF2-40B4-BE49-F238E27FC236}">
                  <a16:creationId xmlns:a16="http://schemas.microsoft.com/office/drawing/2014/main" id="{EABC5F90-8C40-4C4A-A8A1-16AE74A3DA74}"/>
                </a:ext>
              </a:extLst>
            </p:cNvPr>
            <p:cNvSpPr/>
            <p:nvPr/>
          </p:nvSpPr>
          <p:spPr>
            <a:xfrm>
              <a:off x="3500374" y="1517834"/>
              <a:ext cx="5391230" cy="2775319"/>
            </a:xfrm>
            <a:prstGeom prst="roundRect">
              <a:avLst>
                <a:gd name="adj" fmla="val 845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6AE17653-BA8E-4313-B80B-C19F4C3ECFF2}"/>
                </a:ext>
              </a:extLst>
            </p:cNvPr>
            <p:cNvSpPr/>
            <p:nvPr/>
          </p:nvSpPr>
          <p:spPr>
            <a:xfrm>
              <a:off x="3489274" y="1517833"/>
              <a:ext cx="5248613" cy="2695958"/>
            </a:xfrm>
            <a:prstGeom prst="roundRect">
              <a:avLst>
                <a:gd name="adj" fmla="val 5473"/>
              </a:avLst>
            </a:prstGeom>
            <a:gradFill>
              <a:gsLst>
                <a:gs pos="0">
                  <a:schemeClr val="bg1"/>
                </a:gs>
                <a:gs pos="100000">
                  <a:schemeClr val="accent6">
                    <a:lumMod val="60000"/>
                    <a:lumOff val="40000"/>
                  </a:schemeClr>
                </a:gs>
              </a:gsLst>
              <a:lin ang="5400000" scaled="0"/>
            </a:gra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0D982AEC-734E-449A-BCC7-435A2F4F3274}"/>
              </a:ext>
            </a:extLst>
          </p:cNvPr>
          <p:cNvSpPr>
            <a:spLocks noGrp="1"/>
          </p:cNvSpPr>
          <p:nvPr>
            <p:ph type="title"/>
          </p:nvPr>
        </p:nvSpPr>
        <p:spPr>
          <a:xfrm>
            <a:off x="838200" y="0"/>
            <a:ext cx="10515600" cy="1239254"/>
          </a:xfrm>
        </p:spPr>
        <p:txBody>
          <a:bodyPr>
            <a:noAutofit/>
          </a:bodyPr>
          <a:lstStyle/>
          <a:p>
            <a:r>
              <a:rPr lang="en-US" altLang="zh-TW" sz="2800" dirty="0" err="1">
                <a:latin typeface="Arial" panose="020B0604020202020204" pitchFamily="34" charset="0"/>
                <a:ea typeface="微軟正黑體"/>
                <a:cs typeface="Arial" panose="020B0604020202020204" pitchFamily="34" charset="0"/>
              </a:rPr>
              <a:t>Fibre</a:t>
            </a:r>
            <a:r>
              <a:rPr lang="en-US" altLang="zh-TW" sz="2800" dirty="0">
                <a:latin typeface="Arial" panose="020B0604020202020204" pitchFamily="34" charset="0"/>
                <a:ea typeface="微軟正黑體"/>
                <a:cs typeface="Arial" panose="020B0604020202020204" pitchFamily="34" charset="0"/>
              </a:rPr>
              <a:t> Channel SAN with snapshot protection and</a:t>
            </a:r>
            <a:br>
              <a:rPr lang="zh-TW" altLang="en-US" sz="2800" dirty="0">
                <a:latin typeface="Arial" panose="020B0604020202020204" pitchFamily="34" charset="0"/>
                <a:cs typeface="Arial" panose="020B0604020202020204" pitchFamily="34" charset="0"/>
              </a:rPr>
            </a:br>
            <a:r>
              <a:rPr lang="en-US" altLang="zh-TW" sz="2800" dirty="0" err="1">
                <a:latin typeface="Arial" panose="020B0604020202020204" pitchFamily="34" charset="0"/>
                <a:ea typeface="微軟正黑體"/>
                <a:cs typeface="Arial" panose="020B0604020202020204" pitchFamily="34" charset="0"/>
              </a:rPr>
              <a:t>Qtier</a:t>
            </a:r>
            <a:r>
              <a:rPr lang="en-US" altLang="zh-TW" sz="2800" dirty="0">
                <a:latin typeface="Arial" panose="020B0604020202020204" pitchFamily="34" charset="0"/>
                <a:ea typeface="微軟正黑體"/>
                <a:cs typeface="Arial" panose="020B0604020202020204" pitchFamily="34" charset="0"/>
              </a:rPr>
              <a:t>, SSD cache function</a:t>
            </a:r>
            <a:br>
              <a:rPr lang="en-US" altLang="zh-TW" sz="2800" dirty="0">
                <a:latin typeface="Arial" panose="020B0604020202020204" pitchFamily="34" charset="0"/>
                <a:ea typeface="微軟正黑體"/>
                <a:cs typeface="Arial" panose="020B0604020202020204" pitchFamily="34" charset="0"/>
              </a:rPr>
            </a:br>
            <a:r>
              <a:rPr lang="en-US" altLang="zh-TW" sz="2800" dirty="0">
                <a:latin typeface="Arial" panose="020B0604020202020204" pitchFamily="34" charset="0"/>
                <a:ea typeface="微軟正黑體"/>
                <a:cs typeface="Arial" panose="020B0604020202020204" pitchFamily="34" charset="0"/>
              </a:rPr>
              <a:t>Data security, Operational efficiency</a:t>
            </a:r>
            <a:endParaRPr lang="zh-TW" altLang="en-US" sz="2800" dirty="0">
              <a:latin typeface="Arial" panose="020B0604020202020204" pitchFamily="34" charset="0"/>
              <a:ea typeface="微軟正黑體"/>
              <a:cs typeface="Arial" panose="020B0604020202020204" pitchFamily="34" charset="0"/>
            </a:endParaRPr>
          </a:p>
        </p:txBody>
      </p:sp>
      <p:pic>
        <p:nvPicPr>
          <p:cNvPr id="19" name="Picture 7">
            <a:extLst>
              <a:ext uri="{FF2B5EF4-FFF2-40B4-BE49-F238E27FC236}">
                <a16:creationId xmlns:a16="http://schemas.microsoft.com/office/drawing/2014/main" id="{A0A6F15B-1773-4E2C-A8C2-92B38D1A2CE8}"/>
              </a:ext>
            </a:extLst>
          </p:cNvPr>
          <p:cNvPicPr>
            <a:picLocks noChangeAspect="1"/>
          </p:cNvPicPr>
          <p:nvPr/>
        </p:nvPicPr>
        <p:blipFill>
          <a:blip r:embed="rId2"/>
          <a:stretch>
            <a:fillRect/>
          </a:stretch>
        </p:blipFill>
        <p:spPr>
          <a:xfrm>
            <a:off x="1694033" y="3963207"/>
            <a:ext cx="1501036" cy="1490598"/>
          </a:xfrm>
          <a:prstGeom prst="rect">
            <a:avLst/>
          </a:prstGeom>
          <a:effectLst>
            <a:outerShdw blurRad="50800" dist="38100" dir="2700000" algn="tl" rotWithShape="0">
              <a:prstClr val="black">
                <a:alpha val="40000"/>
              </a:prstClr>
            </a:outerShdw>
          </a:effectLst>
        </p:spPr>
      </p:pic>
      <p:grpSp>
        <p:nvGrpSpPr>
          <p:cNvPr id="20" name="群組 19">
            <a:extLst>
              <a:ext uri="{FF2B5EF4-FFF2-40B4-BE49-F238E27FC236}">
                <a16:creationId xmlns:a16="http://schemas.microsoft.com/office/drawing/2014/main" id="{3EA2B00E-4499-4928-A110-F8994EEAF64E}"/>
              </a:ext>
            </a:extLst>
          </p:cNvPr>
          <p:cNvGrpSpPr/>
          <p:nvPr/>
        </p:nvGrpSpPr>
        <p:grpSpPr>
          <a:xfrm>
            <a:off x="4614544" y="2079489"/>
            <a:ext cx="3049687" cy="3216993"/>
            <a:chOff x="3489274" y="1517833"/>
            <a:chExt cx="5402330" cy="2775320"/>
          </a:xfrm>
          <a:effectLst>
            <a:outerShdw blurRad="50800" dist="38100" dir="2700000" algn="tl" rotWithShape="0">
              <a:prstClr val="black">
                <a:alpha val="40000"/>
              </a:prstClr>
            </a:outerShdw>
          </a:effectLst>
        </p:grpSpPr>
        <p:sp>
          <p:nvSpPr>
            <p:cNvPr id="21" name="矩形: 圓角 20">
              <a:extLst>
                <a:ext uri="{FF2B5EF4-FFF2-40B4-BE49-F238E27FC236}">
                  <a16:creationId xmlns:a16="http://schemas.microsoft.com/office/drawing/2014/main" id="{8252D37F-FAEE-47DF-9F1F-E93F963C9D64}"/>
                </a:ext>
              </a:extLst>
            </p:cNvPr>
            <p:cNvSpPr/>
            <p:nvPr/>
          </p:nvSpPr>
          <p:spPr>
            <a:xfrm>
              <a:off x="3500374" y="1517834"/>
              <a:ext cx="5391230" cy="2775319"/>
            </a:xfrm>
            <a:prstGeom prst="roundRect">
              <a:avLst>
                <a:gd name="adj" fmla="val 8459"/>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a:solidFill>
                  <a:schemeClr val="tx1"/>
                </a:solidFill>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AA1CF076-FD79-4592-90CD-AB9E293454E1}"/>
                </a:ext>
              </a:extLst>
            </p:cNvPr>
            <p:cNvSpPr/>
            <p:nvPr/>
          </p:nvSpPr>
          <p:spPr>
            <a:xfrm>
              <a:off x="3489274" y="1517833"/>
              <a:ext cx="5248613" cy="2695958"/>
            </a:xfrm>
            <a:prstGeom prst="roundRect">
              <a:avLst>
                <a:gd name="adj" fmla="val 5473"/>
              </a:avLst>
            </a:prstGeom>
            <a:gradFill>
              <a:gsLst>
                <a:gs pos="0">
                  <a:schemeClr val="bg1"/>
                </a:gs>
                <a:gs pos="100000">
                  <a:schemeClr val="accent5">
                    <a:lumMod val="60000"/>
                    <a:lumOff val="40000"/>
                  </a:schemeClr>
                </a:gs>
              </a:gsLst>
              <a:lin ang="5400000" scaled="0"/>
            </a:gra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grpSp>
      <p:pic>
        <p:nvPicPr>
          <p:cNvPr id="5" name="Picture 5">
            <a:extLst>
              <a:ext uri="{FF2B5EF4-FFF2-40B4-BE49-F238E27FC236}">
                <a16:creationId xmlns:a16="http://schemas.microsoft.com/office/drawing/2014/main" id="{FD5B4609-536B-4015-A60D-FEB3D7FD221F}"/>
              </a:ext>
            </a:extLst>
          </p:cNvPr>
          <p:cNvPicPr>
            <a:picLocks noChangeAspect="1"/>
          </p:cNvPicPr>
          <p:nvPr/>
        </p:nvPicPr>
        <p:blipFill>
          <a:blip r:embed="rId3"/>
          <a:stretch>
            <a:fillRect/>
          </a:stretch>
        </p:blipFill>
        <p:spPr>
          <a:xfrm>
            <a:off x="5082021" y="3750549"/>
            <a:ext cx="2112860" cy="2112860"/>
          </a:xfrm>
          <a:prstGeom prst="rect">
            <a:avLst/>
          </a:prstGeom>
          <a:effectLst>
            <a:outerShdw blurRad="50800" dist="38100" dir="5400000" algn="t" rotWithShape="0">
              <a:prstClr val="black">
                <a:alpha val="40000"/>
              </a:prstClr>
            </a:outerShdw>
          </a:effectLst>
        </p:spPr>
      </p:pic>
      <p:grpSp>
        <p:nvGrpSpPr>
          <p:cNvPr id="25" name="群組 24">
            <a:extLst>
              <a:ext uri="{FF2B5EF4-FFF2-40B4-BE49-F238E27FC236}">
                <a16:creationId xmlns:a16="http://schemas.microsoft.com/office/drawing/2014/main" id="{2087D4D3-B859-443B-A6DD-78F80C53FB25}"/>
              </a:ext>
            </a:extLst>
          </p:cNvPr>
          <p:cNvGrpSpPr/>
          <p:nvPr/>
        </p:nvGrpSpPr>
        <p:grpSpPr>
          <a:xfrm>
            <a:off x="8273610" y="2079489"/>
            <a:ext cx="3049687" cy="3216993"/>
            <a:chOff x="3489274" y="1517833"/>
            <a:chExt cx="5402330" cy="2775320"/>
          </a:xfrm>
          <a:effectLst>
            <a:outerShdw blurRad="50800" dist="38100" dir="2700000" algn="tl" rotWithShape="0">
              <a:prstClr val="black">
                <a:alpha val="40000"/>
              </a:prstClr>
            </a:outerShdw>
          </a:effectLst>
        </p:grpSpPr>
        <p:sp>
          <p:nvSpPr>
            <p:cNvPr id="26" name="矩形: 圓角 25">
              <a:extLst>
                <a:ext uri="{FF2B5EF4-FFF2-40B4-BE49-F238E27FC236}">
                  <a16:creationId xmlns:a16="http://schemas.microsoft.com/office/drawing/2014/main" id="{B4AD4E4B-AE11-408D-BAD9-BA757489C1C8}"/>
                </a:ext>
              </a:extLst>
            </p:cNvPr>
            <p:cNvSpPr/>
            <p:nvPr/>
          </p:nvSpPr>
          <p:spPr>
            <a:xfrm>
              <a:off x="3500374" y="1517834"/>
              <a:ext cx="5391230" cy="2775319"/>
            </a:xfrm>
            <a:prstGeom prst="roundRect">
              <a:avLst>
                <a:gd name="adj" fmla="val 8459"/>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a:solidFill>
                  <a:schemeClr val="tx1"/>
                </a:solidFill>
                <a:latin typeface="Arial" panose="020B0604020202020204" pitchFamily="34" charset="0"/>
                <a:cs typeface="Arial" panose="020B0604020202020204" pitchFamily="34" charset="0"/>
              </a:endParaRPr>
            </a:p>
          </p:txBody>
        </p:sp>
        <p:sp>
          <p:nvSpPr>
            <p:cNvPr id="27" name="矩形: 圓角 26">
              <a:extLst>
                <a:ext uri="{FF2B5EF4-FFF2-40B4-BE49-F238E27FC236}">
                  <a16:creationId xmlns:a16="http://schemas.microsoft.com/office/drawing/2014/main" id="{EF7E7214-5E22-4F95-A540-16BDF22E739D}"/>
                </a:ext>
              </a:extLst>
            </p:cNvPr>
            <p:cNvSpPr/>
            <p:nvPr/>
          </p:nvSpPr>
          <p:spPr>
            <a:xfrm>
              <a:off x="3489274" y="1517833"/>
              <a:ext cx="5248613" cy="2695958"/>
            </a:xfrm>
            <a:prstGeom prst="roundRect">
              <a:avLst>
                <a:gd name="adj" fmla="val 5473"/>
              </a:avLst>
            </a:prstGeom>
            <a:gradFill>
              <a:gsLst>
                <a:gs pos="0">
                  <a:schemeClr val="bg1"/>
                </a:gs>
                <a:gs pos="100000">
                  <a:schemeClr val="accent2">
                    <a:lumMod val="60000"/>
                    <a:lumOff val="40000"/>
                  </a:schemeClr>
                </a:gs>
              </a:gsLst>
              <a:lin ang="5400000" scaled="0"/>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grpSp>
      <p:pic>
        <p:nvPicPr>
          <p:cNvPr id="11" name="Picture 11">
            <a:extLst>
              <a:ext uri="{FF2B5EF4-FFF2-40B4-BE49-F238E27FC236}">
                <a16:creationId xmlns:a16="http://schemas.microsoft.com/office/drawing/2014/main" id="{E18EBA9D-9077-4E09-B2A6-37A93648E5E5}"/>
              </a:ext>
            </a:extLst>
          </p:cNvPr>
          <p:cNvPicPr>
            <a:picLocks noChangeAspect="1"/>
          </p:cNvPicPr>
          <p:nvPr/>
        </p:nvPicPr>
        <p:blipFill>
          <a:blip r:embed="rId4"/>
          <a:stretch>
            <a:fillRect/>
          </a:stretch>
        </p:blipFill>
        <p:spPr>
          <a:xfrm>
            <a:off x="9032406" y="4025767"/>
            <a:ext cx="1538360" cy="1538360"/>
          </a:xfrm>
          <a:prstGeom prst="rect">
            <a:avLst/>
          </a:prstGeom>
          <a:effectLst>
            <a:outerShdw blurRad="50800" dist="38100" dir="2700000" algn="tl" rotWithShape="0">
              <a:prstClr val="black">
                <a:alpha val="40000"/>
              </a:prstClr>
            </a:outerShdw>
          </a:effectLst>
        </p:spPr>
      </p:pic>
      <p:sp>
        <p:nvSpPr>
          <p:cNvPr id="24" name="文字方塊 14">
            <a:extLst>
              <a:ext uri="{FF2B5EF4-FFF2-40B4-BE49-F238E27FC236}">
                <a16:creationId xmlns:a16="http://schemas.microsoft.com/office/drawing/2014/main" id="{FBA60263-EF0C-584B-8B86-EE80DEDEB6FC}"/>
              </a:ext>
            </a:extLst>
          </p:cNvPr>
          <p:cNvSpPr txBox="1"/>
          <p:nvPr/>
        </p:nvSpPr>
        <p:spPr>
          <a:xfrm>
            <a:off x="961744" y="2225930"/>
            <a:ext cx="2962912" cy="1631216"/>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Arial"/>
                <a:ea typeface="微軟正黑體"/>
                <a:cs typeface="Arial"/>
              </a:rPr>
              <a:t>iSCSI &amp; </a:t>
            </a:r>
            <a:r>
              <a:rPr lang="en-US" sz="2000" b="1" dirty="0" err="1">
                <a:latin typeface="Arial"/>
                <a:ea typeface="微軟正黑體"/>
                <a:cs typeface="Arial"/>
              </a:rPr>
              <a:t>Fibre</a:t>
            </a:r>
            <a:r>
              <a:rPr lang="en-US" sz="2000" b="1" dirty="0">
                <a:latin typeface="Arial"/>
                <a:ea typeface="微軟正黑體"/>
                <a:cs typeface="Arial"/>
              </a:rPr>
              <a:t> Channel management</a:t>
            </a:r>
            <a:endParaRPr lang="zh-TW" sz="2000" b="1" dirty="0">
              <a:latin typeface="Arial"/>
              <a:ea typeface="微軟正黑體"/>
              <a:cs typeface="Arial"/>
            </a:endParaRPr>
          </a:p>
          <a:p>
            <a:pPr algn="ctr"/>
            <a:r>
              <a:rPr lang="en-US" sz="2000" b="1" dirty="0">
                <a:latin typeface="Arial"/>
                <a:ea typeface="+mn-lt"/>
                <a:cs typeface="+mn-lt"/>
              </a:rPr>
              <a:t>Simple and fast creation of a </a:t>
            </a:r>
            <a:r>
              <a:rPr lang="en-US" sz="2000" b="1" dirty="0" err="1">
                <a:latin typeface="Arial"/>
                <a:ea typeface="+mn-lt"/>
                <a:cs typeface="+mn-lt"/>
              </a:rPr>
              <a:t>Fibre</a:t>
            </a:r>
            <a:r>
              <a:rPr lang="en-US" sz="2000" b="1" dirty="0">
                <a:latin typeface="Arial"/>
                <a:ea typeface="+mn-lt"/>
                <a:cs typeface="+mn-lt"/>
              </a:rPr>
              <a:t> SAN environment</a:t>
            </a:r>
            <a:endParaRPr lang="en-US" b="1" dirty="0">
              <a:latin typeface="Arial"/>
            </a:endParaRPr>
          </a:p>
        </p:txBody>
      </p:sp>
      <p:sp>
        <p:nvSpPr>
          <p:cNvPr id="29" name="文字方塊 14">
            <a:extLst>
              <a:ext uri="{FF2B5EF4-FFF2-40B4-BE49-F238E27FC236}">
                <a16:creationId xmlns:a16="http://schemas.microsoft.com/office/drawing/2014/main" id="{D273CAE2-A3A5-5548-BB3F-D8D7D50AC2AC}"/>
              </a:ext>
            </a:extLst>
          </p:cNvPr>
          <p:cNvSpPr txBox="1"/>
          <p:nvPr/>
        </p:nvSpPr>
        <p:spPr>
          <a:xfrm>
            <a:off x="4540301" y="2533530"/>
            <a:ext cx="2897169" cy="1015663"/>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sz="2000" b="1" dirty="0">
                <a:latin typeface="Arial"/>
                <a:ea typeface="+mn-lt"/>
                <a:cs typeface="+mn-lt"/>
              </a:rPr>
              <a:t>Snapshot</a:t>
            </a:r>
            <a:endParaRPr lang="zh-TW" sz="2000" dirty="0">
              <a:latin typeface="Arial"/>
              <a:ea typeface="新細明體"/>
              <a:cs typeface="Calibri"/>
            </a:endParaRPr>
          </a:p>
          <a:p>
            <a:pPr algn="ctr"/>
            <a:r>
              <a:rPr lang="zh-TW" sz="2000" b="1" dirty="0">
                <a:latin typeface="Arial"/>
                <a:ea typeface="+mn-lt"/>
                <a:cs typeface="+mn-lt"/>
              </a:rPr>
              <a:t>Snapshot Replica</a:t>
            </a:r>
            <a:r>
              <a:rPr lang="zh-TW" altLang="en-US" sz="2000" dirty="0">
                <a:latin typeface="Arial"/>
                <a:ea typeface="+mn-lt"/>
                <a:cs typeface="+mn-lt"/>
              </a:rPr>
              <a:t> </a:t>
            </a:r>
            <a:endParaRPr lang="zh-TW" sz="2000" dirty="0">
              <a:latin typeface="Arial"/>
              <a:ea typeface="新細明體"/>
              <a:cs typeface="Calibri"/>
            </a:endParaRPr>
          </a:p>
          <a:p>
            <a:pPr algn="ctr"/>
            <a:r>
              <a:rPr lang="zh-TW" sz="2000" b="1" dirty="0">
                <a:latin typeface="Arial"/>
                <a:ea typeface="+mn-lt"/>
                <a:cs typeface="+mn-lt"/>
              </a:rPr>
              <a:t>Snapshot Vault</a:t>
            </a:r>
            <a:endParaRPr lang="zh-TW" sz="2000" dirty="0">
              <a:latin typeface="Arial"/>
            </a:endParaRPr>
          </a:p>
        </p:txBody>
      </p:sp>
      <p:sp>
        <p:nvSpPr>
          <p:cNvPr id="30" name="文字方塊 14">
            <a:extLst>
              <a:ext uri="{FF2B5EF4-FFF2-40B4-BE49-F238E27FC236}">
                <a16:creationId xmlns:a16="http://schemas.microsoft.com/office/drawing/2014/main" id="{13535E91-45C8-E64C-963E-081475055A45}"/>
              </a:ext>
            </a:extLst>
          </p:cNvPr>
          <p:cNvSpPr txBox="1"/>
          <p:nvPr/>
        </p:nvSpPr>
        <p:spPr>
          <a:xfrm>
            <a:off x="8387434" y="2379643"/>
            <a:ext cx="2735263" cy="132343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zh-TW" sz="2000" b="1" dirty="0">
                <a:latin typeface="Arial"/>
                <a:ea typeface="微軟正黑體"/>
                <a:cs typeface="Arial"/>
              </a:rPr>
              <a:t>Qtier, SSD </a:t>
            </a:r>
            <a:r>
              <a:rPr lang="zh-TW" sz="2000" b="1" dirty="0">
                <a:latin typeface="Arial"/>
                <a:ea typeface="Microsoft JhengHei"/>
                <a:cs typeface="Arial"/>
              </a:rPr>
              <a:t>cache</a:t>
            </a:r>
            <a:r>
              <a:rPr lang="zh-TW" altLang="en-US" sz="2000" b="1" dirty="0">
                <a:latin typeface="Arial"/>
                <a:ea typeface="微軟正黑體"/>
                <a:cs typeface="Arial"/>
              </a:rPr>
              <a:t> </a:t>
            </a:r>
          </a:p>
          <a:p>
            <a:pPr algn="ctr"/>
            <a:r>
              <a:rPr lang="zh-TW" sz="2000" b="1" dirty="0">
                <a:latin typeface="Arial"/>
                <a:ea typeface="+mn-lt"/>
                <a:cs typeface="+mn-lt"/>
              </a:rPr>
              <a:t>Accelerate transmission efficiency</a:t>
            </a:r>
            <a:endParaRPr lang="zh-TW" sz="2000" b="1" dirty="0">
              <a:latin typeface="Arial"/>
            </a:endParaRPr>
          </a:p>
        </p:txBody>
      </p:sp>
    </p:spTree>
    <p:extLst>
      <p:ext uri="{BB962C8B-B14F-4D97-AF65-F5344CB8AC3E}">
        <p14:creationId xmlns:p14="http://schemas.microsoft.com/office/powerpoint/2010/main" val="229968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9">
            <a:extLst>
              <a:ext uri="{FF2B5EF4-FFF2-40B4-BE49-F238E27FC236}">
                <a16:creationId xmlns:a16="http://schemas.microsoft.com/office/drawing/2014/main" id="{8D54AD5F-72EA-4F87-B066-02FE0EB76311}"/>
              </a:ext>
            </a:extLst>
          </p:cNvPr>
          <p:cNvPicPr>
            <a:picLocks noChangeAspect="1"/>
          </p:cNvPicPr>
          <p:nvPr/>
        </p:nvPicPr>
        <p:blipFill>
          <a:blip r:embed="rId2"/>
          <a:stretch>
            <a:fillRect/>
          </a:stretch>
        </p:blipFill>
        <p:spPr>
          <a:xfrm>
            <a:off x="4443623" y="2414111"/>
            <a:ext cx="817137" cy="643108"/>
          </a:xfrm>
          <a:prstGeom prst="rect">
            <a:avLst/>
          </a:prstGeom>
        </p:spPr>
      </p:pic>
      <p:pic>
        <p:nvPicPr>
          <p:cNvPr id="36" name="Picture 19">
            <a:extLst>
              <a:ext uri="{FF2B5EF4-FFF2-40B4-BE49-F238E27FC236}">
                <a16:creationId xmlns:a16="http://schemas.microsoft.com/office/drawing/2014/main" id="{0E7D141D-29A2-43D4-8977-091B18441BF1}"/>
              </a:ext>
            </a:extLst>
          </p:cNvPr>
          <p:cNvPicPr>
            <a:picLocks noChangeAspect="1"/>
          </p:cNvPicPr>
          <p:nvPr/>
        </p:nvPicPr>
        <p:blipFill>
          <a:blip r:embed="rId2"/>
          <a:stretch>
            <a:fillRect/>
          </a:stretch>
        </p:blipFill>
        <p:spPr>
          <a:xfrm>
            <a:off x="8253483" y="2414111"/>
            <a:ext cx="817137" cy="643108"/>
          </a:xfrm>
          <a:prstGeom prst="rect">
            <a:avLst/>
          </a:prstGeom>
        </p:spPr>
      </p:pic>
      <p:pic>
        <p:nvPicPr>
          <p:cNvPr id="19" name="Picture 19">
            <a:extLst>
              <a:ext uri="{FF2B5EF4-FFF2-40B4-BE49-F238E27FC236}">
                <a16:creationId xmlns:a16="http://schemas.microsoft.com/office/drawing/2014/main" id="{686F0DB4-AA83-4527-A203-F915A82A94BC}"/>
              </a:ext>
            </a:extLst>
          </p:cNvPr>
          <p:cNvPicPr>
            <a:picLocks noChangeAspect="1"/>
          </p:cNvPicPr>
          <p:nvPr/>
        </p:nvPicPr>
        <p:blipFill>
          <a:blip r:embed="rId2"/>
          <a:stretch>
            <a:fillRect/>
          </a:stretch>
        </p:blipFill>
        <p:spPr>
          <a:xfrm>
            <a:off x="633763" y="2414111"/>
            <a:ext cx="817137" cy="643108"/>
          </a:xfrm>
          <a:prstGeom prst="rect">
            <a:avLst/>
          </a:prstGeom>
        </p:spPr>
      </p:pic>
      <p:sp>
        <p:nvSpPr>
          <p:cNvPr id="6" name="矩形: 圓角 5">
            <a:extLst>
              <a:ext uri="{FF2B5EF4-FFF2-40B4-BE49-F238E27FC236}">
                <a16:creationId xmlns:a16="http://schemas.microsoft.com/office/drawing/2014/main" id="{F5B42568-2007-4D9D-A0D1-F0F5B8FD9F84}"/>
              </a:ext>
            </a:extLst>
          </p:cNvPr>
          <p:cNvSpPr/>
          <p:nvPr/>
        </p:nvSpPr>
        <p:spPr>
          <a:xfrm>
            <a:off x="549983" y="3018179"/>
            <a:ext cx="3499827" cy="2064355"/>
          </a:xfrm>
          <a:prstGeom prst="roundRect">
            <a:avLst>
              <a:gd name="adj" fmla="val 7455"/>
            </a:avLst>
          </a:prstGeom>
          <a:gradFill>
            <a:gsLst>
              <a:gs pos="100000">
                <a:srgbClr val="002060"/>
              </a:gs>
              <a:gs pos="0">
                <a:srgbClr val="00B0F0"/>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sp>
        <p:nvSpPr>
          <p:cNvPr id="2" name="Title 1">
            <a:extLst>
              <a:ext uri="{FF2B5EF4-FFF2-40B4-BE49-F238E27FC236}">
                <a16:creationId xmlns:a16="http://schemas.microsoft.com/office/drawing/2014/main" id="{FAEA043E-451B-4BD8-9EBB-6CE1889B61CB}"/>
              </a:ext>
            </a:extLst>
          </p:cNvPr>
          <p:cNvSpPr>
            <a:spLocks noGrp="1"/>
          </p:cNvSpPr>
          <p:nvPr>
            <p:ph type="title"/>
          </p:nvPr>
        </p:nvSpPr>
        <p:spPr>
          <a:xfrm>
            <a:off x="838200" y="0"/>
            <a:ext cx="10515600" cy="1239254"/>
          </a:xfrm>
        </p:spPr>
        <p:txBody>
          <a:bodyPr/>
          <a:lstStyle/>
          <a:p>
            <a:r>
              <a:rPr lang="en-US" altLang="zh-TW" sz="4000" dirty="0">
                <a:latin typeface="Arial" panose="020B0604020202020204" pitchFamily="34" charset="0"/>
                <a:ea typeface="+mn-lt"/>
                <a:cs typeface="Arial" panose="020B0604020202020204" pitchFamily="34" charset="0"/>
              </a:rPr>
              <a:t>Snapshot and</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Snapshot Replica</a:t>
            </a:r>
            <a:endParaRPr lang="zh-TW" altLang="en-US" sz="4000" dirty="0">
              <a:latin typeface="Arial" panose="020B0604020202020204" pitchFamily="34" charset="0"/>
              <a:ea typeface="微軟正黑體"/>
              <a:cs typeface="Arial" panose="020B0604020202020204" pitchFamily="34" charset="0"/>
            </a:endParaRPr>
          </a:p>
        </p:txBody>
      </p:sp>
      <p:sp>
        <p:nvSpPr>
          <p:cNvPr id="18" name="矩形: 圓角 17">
            <a:extLst>
              <a:ext uri="{FF2B5EF4-FFF2-40B4-BE49-F238E27FC236}">
                <a16:creationId xmlns:a16="http://schemas.microsoft.com/office/drawing/2014/main" id="{3A6FEE73-F585-41D2-9AF6-A2471B54D4E4}"/>
              </a:ext>
            </a:extLst>
          </p:cNvPr>
          <p:cNvSpPr/>
          <p:nvPr/>
        </p:nvSpPr>
        <p:spPr>
          <a:xfrm>
            <a:off x="4339422" y="3018179"/>
            <a:ext cx="3499827" cy="2064355"/>
          </a:xfrm>
          <a:prstGeom prst="roundRect">
            <a:avLst>
              <a:gd name="adj" fmla="val 7455"/>
            </a:avLst>
          </a:prstGeom>
          <a:gradFill>
            <a:gsLst>
              <a:gs pos="100000">
                <a:srgbClr val="002060"/>
              </a:gs>
              <a:gs pos="0">
                <a:srgbClr val="00B0F0"/>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sp>
        <p:nvSpPr>
          <p:cNvPr id="30" name="矩形: 圓角 29">
            <a:extLst>
              <a:ext uri="{FF2B5EF4-FFF2-40B4-BE49-F238E27FC236}">
                <a16:creationId xmlns:a16="http://schemas.microsoft.com/office/drawing/2014/main" id="{67EA0F5C-D001-46F7-9A49-8E5DF2310A86}"/>
              </a:ext>
            </a:extLst>
          </p:cNvPr>
          <p:cNvSpPr/>
          <p:nvPr/>
        </p:nvSpPr>
        <p:spPr>
          <a:xfrm>
            <a:off x="8127519" y="3018179"/>
            <a:ext cx="3499827" cy="2064355"/>
          </a:xfrm>
          <a:prstGeom prst="roundRect">
            <a:avLst>
              <a:gd name="adj" fmla="val 7455"/>
            </a:avLst>
          </a:prstGeom>
          <a:gradFill>
            <a:gsLst>
              <a:gs pos="100000">
                <a:srgbClr val="002060"/>
              </a:gs>
              <a:gs pos="0">
                <a:srgbClr val="00B0F0"/>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pic>
        <p:nvPicPr>
          <p:cNvPr id="34" name="Picture 5">
            <a:extLst>
              <a:ext uri="{FF2B5EF4-FFF2-40B4-BE49-F238E27FC236}">
                <a16:creationId xmlns:a16="http://schemas.microsoft.com/office/drawing/2014/main" id="{A1C13BF3-BC19-4937-9709-8E4A8C20549F}"/>
              </a:ext>
            </a:extLst>
          </p:cNvPr>
          <p:cNvPicPr>
            <a:picLocks noChangeAspect="1"/>
          </p:cNvPicPr>
          <p:nvPr/>
        </p:nvPicPr>
        <p:blipFill>
          <a:blip r:embed="rId3"/>
          <a:stretch>
            <a:fillRect/>
          </a:stretch>
        </p:blipFill>
        <p:spPr>
          <a:xfrm>
            <a:off x="9925875" y="0"/>
            <a:ext cx="1847431" cy="1847431"/>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F0F4ACF3-978B-6743-9A59-BF993224A8C8}"/>
              </a:ext>
            </a:extLst>
          </p:cNvPr>
          <p:cNvSpPr txBox="1"/>
          <p:nvPr/>
        </p:nvSpPr>
        <p:spPr>
          <a:xfrm>
            <a:off x="747077" y="3392115"/>
            <a:ext cx="310563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Using</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QNAP NAS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to</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easily</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create,</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manage</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and</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restore</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your</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file</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with</a:t>
            </a:r>
            <a:r>
              <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snapshot</a:t>
            </a:r>
            <a:endParaRPr lang="zh-TW" dirty="0">
              <a:solidFill>
                <a:schemeClr val="bg1"/>
              </a:solidFill>
              <a:latin typeface="Arial" panose="020B0604020202020204" pitchFamily="34" charset="0"/>
              <a:cs typeface="Arial" panose="020B0604020202020204" pitchFamily="34" charset="0"/>
            </a:endParaRPr>
          </a:p>
        </p:txBody>
      </p:sp>
      <p:sp>
        <p:nvSpPr>
          <p:cNvPr id="17" name="TextBox 24">
            <a:extLst>
              <a:ext uri="{FF2B5EF4-FFF2-40B4-BE49-F238E27FC236}">
                <a16:creationId xmlns:a16="http://schemas.microsoft.com/office/drawing/2014/main" id="{572E8C68-E180-4049-9868-0025D44E2F80}"/>
              </a:ext>
            </a:extLst>
          </p:cNvPr>
          <p:cNvSpPr txBox="1"/>
          <p:nvPr/>
        </p:nvSpPr>
        <p:spPr>
          <a:xfrm>
            <a:off x="4536516" y="3238226"/>
            <a:ext cx="310563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000" b="1">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The “Out of volume” snapshot allows a Conservative but Completed snapshot protection</a:t>
            </a:r>
            <a:endParaRPr lang="zh-TW">
              <a:solidFill>
                <a:schemeClr val="bg1"/>
              </a:solidFill>
              <a:latin typeface="Arial" panose="020B0604020202020204" pitchFamily="34" charset="0"/>
              <a:cs typeface="Arial" panose="020B0604020202020204" pitchFamily="34" charset="0"/>
            </a:endParaRPr>
          </a:p>
        </p:txBody>
      </p:sp>
      <p:sp>
        <p:nvSpPr>
          <p:cNvPr id="20" name="TextBox 24">
            <a:extLst>
              <a:ext uri="{FF2B5EF4-FFF2-40B4-BE49-F238E27FC236}">
                <a16:creationId xmlns:a16="http://schemas.microsoft.com/office/drawing/2014/main" id="{AE2C3C39-A8DB-D44F-99E2-6B12C6B3D873}"/>
              </a:ext>
            </a:extLst>
          </p:cNvPr>
          <p:cNvSpPr txBox="1"/>
          <p:nvPr/>
        </p:nvSpPr>
        <p:spPr>
          <a:xfrm>
            <a:off x="8279051" y="3084338"/>
            <a:ext cx="319676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000" b="1">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Backup your snapshot to a remote NAS and enjoy a fast restoration experience with remote restore and 10GbE solution</a:t>
            </a:r>
            <a:r>
              <a:rPr lang="zh-TW"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a:t>
            </a:r>
            <a:endParaRPr lang="zh-TW">
              <a:solidFill>
                <a:schemeClr val="bg1"/>
              </a:solidFill>
              <a:latin typeface="Arial" panose="020B0604020202020204" pitchFamily="34" charset="0"/>
              <a:ea typeface="微軟正黑體"/>
              <a:cs typeface="Arial" panose="020B0604020202020204" pitchFamily="34" charset="0"/>
            </a:endParaRPr>
          </a:p>
        </p:txBody>
      </p:sp>
      <p:sp>
        <p:nvSpPr>
          <p:cNvPr id="21" name="文字方塊 6">
            <a:extLst>
              <a:ext uri="{FF2B5EF4-FFF2-40B4-BE49-F238E27FC236}">
                <a16:creationId xmlns:a16="http://schemas.microsoft.com/office/drawing/2014/main" id="{FC6CFAB4-2952-E24B-A060-D409175035F4}"/>
              </a:ext>
            </a:extLst>
          </p:cNvPr>
          <p:cNvSpPr txBox="1"/>
          <p:nvPr/>
        </p:nvSpPr>
        <p:spPr>
          <a:xfrm>
            <a:off x="1467408" y="2297837"/>
            <a:ext cx="2743199" cy="461665"/>
          </a:xfrm>
          <a:prstGeom prst="rect">
            <a:avLst/>
          </a:prstGeom>
          <a:noFill/>
        </p:spPr>
        <p:txBody>
          <a:bodyPr wrap="square" rtlCol="0" anchor="t">
            <a:spAutoFit/>
          </a:bodyPr>
          <a:lstStyle/>
          <a:p>
            <a:r>
              <a:rPr lang="zh-TW" sz="2400" b="1" dirty="0">
                <a:latin typeface="Arial" panose="020B0604020202020204" pitchFamily="34" charset="0"/>
                <a:ea typeface="+mn-lt"/>
                <a:cs typeface="Arial" panose="020B0604020202020204" pitchFamily="34" charset="0"/>
              </a:rPr>
              <a:t>Local Snapshot </a:t>
            </a:r>
            <a:endParaRPr lang="zh-TW" sz="2400" dirty="0">
              <a:latin typeface="Arial" panose="020B0604020202020204" pitchFamily="34" charset="0"/>
              <a:cs typeface="Arial" panose="020B0604020202020204" pitchFamily="34" charset="0"/>
            </a:endParaRPr>
          </a:p>
        </p:txBody>
      </p:sp>
      <p:sp>
        <p:nvSpPr>
          <p:cNvPr id="22" name="文字方塊 28">
            <a:extLst>
              <a:ext uri="{FF2B5EF4-FFF2-40B4-BE49-F238E27FC236}">
                <a16:creationId xmlns:a16="http://schemas.microsoft.com/office/drawing/2014/main" id="{F8493E1D-6562-344F-AA06-A959A704FCE3}"/>
              </a:ext>
            </a:extLst>
          </p:cNvPr>
          <p:cNvSpPr txBox="1"/>
          <p:nvPr/>
        </p:nvSpPr>
        <p:spPr>
          <a:xfrm>
            <a:off x="5294977" y="2105315"/>
            <a:ext cx="2743199" cy="1200329"/>
          </a:xfrm>
          <a:prstGeom prst="rect">
            <a:avLst/>
          </a:prstGeom>
          <a:noFill/>
        </p:spPr>
        <p:txBody>
          <a:bodyPr wrap="square" rtlCol="0" anchor="t">
            <a:spAutoFit/>
          </a:bodyPr>
          <a:lstStyle/>
          <a:p>
            <a:r>
              <a:rPr lang="zh-TW" sz="2400" b="1" dirty="0">
                <a:latin typeface="Arial" panose="020B0604020202020204" pitchFamily="34" charset="0"/>
                <a:ea typeface="+mn-lt"/>
                <a:cs typeface="Arial" panose="020B0604020202020204" pitchFamily="34" charset="0"/>
              </a:rPr>
              <a:t>Snapshot Space Management</a:t>
            </a:r>
            <a:endParaRPr lang="zh-TW" dirty="0">
              <a:latin typeface="Arial" panose="020B0604020202020204" pitchFamily="34" charset="0"/>
              <a:cs typeface="Arial" panose="020B0604020202020204" pitchFamily="34" charset="0"/>
            </a:endParaRPr>
          </a:p>
          <a:p>
            <a:endParaRPr lang="zh-TW" altLang="zh-TW" sz="24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32">
            <a:extLst>
              <a:ext uri="{FF2B5EF4-FFF2-40B4-BE49-F238E27FC236}">
                <a16:creationId xmlns:a16="http://schemas.microsoft.com/office/drawing/2014/main" id="{2D6E3E10-E065-064A-82C7-00445DBD4530}"/>
              </a:ext>
            </a:extLst>
          </p:cNvPr>
          <p:cNvSpPr txBox="1"/>
          <p:nvPr/>
        </p:nvSpPr>
        <p:spPr>
          <a:xfrm>
            <a:off x="9160617" y="2105315"/>
            <a:ext cx="2743199" cy="1200329"/>
          </a:xfrm>
          <a:prstGeom prst="rect">
            <a:avLst/>
          </a:prstGeom>
          <a:noFill/>
        </p:spPr>
        <p:txBody>
          <a:bodyPr wrap="square" rtlCol="0" anchor="t">
            <a:spAutoFit/>
          </a:bodyPr>
          <a:lstStyle/>
          <a:p>
            <a:r>
              <a:rPr lang="zh-TW" sz="2400" b="1">
                <a:latin typeface="Arial" panose="020B0604020202020204" pitchFamily="34" charset="0"/>
                <a:ea typeface="+mn-lt"/>
                <a:cs typeface="Arial" panose="020B0604020202020204" pitchFamily="34" charset="0"/>
              </a:rPr>
              <a:t>Snapshot Replica</a:t>
            </a:r>
            <a:r>
              <a:rPr lang="zh-TW" altLang="en-US" sz="2400" b="1">
                <a:latin typeface="Arial" panose="020B0604020202020204" pitchFamily="34" charset="0"/>
                <a:ea typeface="+mn-lt"/>
                <a:cs typeface="Arial" panose="020B0604020202020204" pitchFamily="34" charset="0"/>
              </a:rPr>
              <a:t> </a:t>
            </a:r>
            <a:endParaRPr lang="zh-TW">
              <a:latin typeface="Arial" panose="020B0604020202020204" pitchFamily="34" charset="0"/>
              <a:cs typeface="Arial" panose="020B0604020202020204" pitchFamily="34" charset="0"/>
            </a:endParaRPr>
          </a:p>
          <a:p>
            <a:endParaRPr lang="zh-TW" altLang="zh-TW" sz="24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96620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9E4D5-C07F-44B2-8B0D-8BCB71CFF6A7}"/>
              </a:ext>
            </a:extLst>
          </p:cNvPr>
          <p:cNvSpPr>
            <a:spLocks noGrp="1"/>
          </p:cNvSpPr>
          <p:nvPr>
            <p:ph type="title"/>
          </p:nvPr>
        </p:nvSpPr>
        <p:spPr>
          <a:xfrm>
            <a:off x="397040" y="512649"/>
            <a:ext cx="11397917" cy="1756611"/>
          </a:xfrm>
        </p:spPr>
        <p:txBody>
          <a:bodyPr/>
          <a:lstStyle/>
          <a:p>
            <a:r>
              <a:rPr lang="en-US" altLang="zh-TW"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QNAP NAS x ATTO </a:t>
            </a:r>
            <a:r>
              <a:rPr lang="en-US" altLang="zh-CN" dirty="0" err="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fibre</a:t>
            </a:r>
            <a:r>
              <a:rPr lang="en-US" altLang="zh-CN"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channel adapters</a:t>
            </a:r>
            <a:endParaRPr lang="zh-TW" altLang="en-US"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p:txBody>
      </p:sp>
      <p:sp>
        <p:nvSpPr>
          <p:cNvPr id="6" name="文字版面配置區 5">
            <a:extLst>
              <a:ext uri="{FF2B5EF4-FFF2-40B4-BE49-F238E27FC236}">
                <a16:creationId xmlns:a16="http://schemas.microsoft.com/office/drawing/2014/main" id="{B7D7A2D0-CE07-4C5C-89D4-4D2CA8C33CAA}"/>
              </a:ext>
            </a:extLst>
          </p:cNvPr>
          <p:cNvSpPr>
            <a:spLocks noGrp="1"/>
          </p:cNvSpPr>
          <p:nvPr>
            <p:ph type="body" idx="1"/>
          </p:nvPr>
        </p:nvSpPr>
        <p:spPr>
          <a:xfrm>
            <a:off x="397042" y="2163244"/>
            <a:ext cx="7652254" cy="2677627"/>
          </a:xfrm>
        </p:spPr>
        <p:txBody>
          <a:bodyPr vert="horz" lIns="91440" tIns="45720" rIns="91440" bIns="45720" rtlCol="0" anchor="t">
            <a:normAutofit fontScale="92500" lnSpcReduction="20000"/>
          </a:bodyPr>
          <a:lstStyle/>
          <a:p>
            <a:pPr marL="360045" indent="-360045">
              <a:lnSpc>
                <a:spcPct val="100000"/>
              </a:lnSpc>
              <a:buClr>
                <a:schemeClr val="bg1"/>
              </a:buClr>
              <a:buSzPct val="90000"/>
              <a:buAutoNum type="arabicPeriod"/>
            </a:pPr>
            <a:r>
              <a:rPr 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QNAP</a:t>
            </a: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en-US"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NAS high performance storage space</a:t>
            </a:r>
            <a:endParaRPr lang="zh-TW" altLang="en-US" sz="2800" b="1" dirty="0">
              <a:latin typeface="Arial" panose="020B0604020202020204" pitchFamily="34" charset="0"/>
              <a:ea typeface="新細明體"/>
              <a:cs typeface="Arial" panose="020B0604020202020204" pitchFamily="34" charset="0"/>
            </a:endParaRPr>
          </a:p>
          <a:p>
            <a:pPr marL="360045" indent="-360045">
              <a:lnSpc>
                <a:spcPct val="100000"/>
              </a:lnSpc>
              <a:buClr>
                <a:schemeClr val="bg1"/>
              </a:buClr>
              <a:buSzPct val="90000"/>
              <a:buAutoNum type="arabicPeriod"/>
            </a:pP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Cross-border support </a:t>
            </a:r>
            <a:r>
              <a:rPr lang="en-US" altLang="zh-TW" sz="2800" b="1" dirty="0" err="1">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Fibre</a:t>
            </a:r>
            <a:r>
              <a:rPr lang="en-US" altLang="zh-TW" sz="28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Channel SAN provides users with a highly reliable, scalable, and affordable storage are network (SAN) solution</a:t>
            </a:r>
            <a:endParaRPr lang="zh-TW"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a:p>
            <a:pPr marL="360045" indent="-360045">
              <a:lnSpc>
                <a:spcPct val="100000"/>
              </a:lnSpc>
              <a:buClr>
                <a:schemeClr val="bg1"/>
              </a:buClr>
              <a:buSzPct val="90000"/>
              <a:buFont typeface="+mj-lt"/>
              <a:buAutoNum type="arabicPeriod"/>
            </a:pPr>
            <a:r>
              <a:rPr lang="zh-TW"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Q</a:t>
            </a:r>
            <a:r>
              <a:rPr lang="en-US"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NAP support ATTO </a:t>
            </a:r>
            <a:r>
              <a:rPr lang="en-US" altLang="zh-TW" sz="2800" b="1" dirty="0" err="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Celerity</a:t>
            </a:r>
            <a:r>
              <a:rPr lang="en-US" altLang="zh-TW" sz="2800" b="1" baseline="30000" dirty="0" err="1">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TM</a:t>
            </a:r>
            <a:r>
              <a:rPr lang="en-US"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FC </a:t>
            </a:r>
            <a:r>
              <a:rPr lang="zh-TW"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32Gb</a:t>
            </a:r>
            <a:r>
              <a:rPr lang="en-US"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&amp; </a:t>
            </a:r>
            <a:r>
              <a:rPr lang="zh-TW"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16Gb</a:t>
            </a:r>
            <a:r>
              <a:rPr lang="en-US"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a:t>
            </a:r>
            <a:r>
              <a:rPr lang="en-US" altLang="zh-CN"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HBAs</a:t>
            </a:r>
            <a:endParaRPr lang="zh-TW" altLang="zh-TW" sz="2800" b="1" dirty="0">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p:txBody>
      </p:sp>
      <p:pic>
        <p:nvPicPr>
          <p:cNvPr id="12" name="Picture 11">
            <a:extLst>
              <a:ext uri="{FF2B5EF4-FFF2-40B4-BE49-F238E27FC236}">
                <a16:creationId xmlns:a16="http://schemas.microsoft.com/office/drawing/2014/main" id="{3797B1A8-F472-7E41-94F6-C849BEA4A10B}"/>
              </a:ext>
            </a:extLst>
          </p:cNvPr>
          <p:cNvPicPr>
            <a:picLocks noChangeAspect="1"/>
          </p:cNvPicPr>
          <p:nvPr/>
        </p:nvPicPr>
        <p:blipFill>
          <a:blip r:embed="rId3"/>
          <a:stretch>
            <a:fillRect/>
          </a:stretch>
        </p:blipFill>
        <p:spPr>
          <a:xfrm>
            <a:off x="3279488" y="4606580"/>
            <a:ext cx="2509022" cy="1606250"/>
          </a:xfrm>
          <a:prstGeom prst="rect">
            <a:avLst/>
          </a:prstGeom>
        </p:spPr>
      </p:pic>
      <p:pic>
        <p:nvPicPr>
          <p:cNvPr id="14" name="Picture 13">
            <a:extLst>
              <a:ext uri="{FF2B5EF4-FFF2-40B4-BE49-F238E27FC236}">
                <a16:creationId xmlns:a16="http://schemas.microsoft.com/office/drawing/2014/main" id="{F82238EF-E369-6C42-AD7A-1729BDB771D1}"/>
              </a:ext>
            </a:extLst>
          </p:cNvPr>
          <p:cNvPicPr>
            <a:picLocks noChangeAspect="1"/>
          </p:cNvPicPr>
          <p:nvPr/>
        </p:nvPicPr>
        <p:blipFill>
          <a:blip r:embed="rId4"/>
          <a:stretch>
            <a:fillRect/>
          </a:stretch>
        </p:blipFill>
        <p:spPr>
          <a:xfrm>
            <a:off x="1110942" y="4993271"/>
            <a:ext cx="1747253" cy="1081632"/>
          </a:xfrm>
          <a:prstGeom prst="rect">
            <a:avLst/>
          </a:prstGeom>
        </p:spPr>
      </p:pic>
    </p:spTree>
    <p:extLst>
      <p:ext uri="{BB962C8B-B14F-4D97-AF65-F5344CB8AC3E}">
        <p14:creationId xmlns:p14="http://schemas.microsoft.com/office/powerpoint/2010/main" val="1641734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20FE-69BC-44F0-B7FF-7296B506604F}"/>
              </a:ext>
            </a:extLst>
          </p:cNvPr>
          <p:cNvSpPr>
            <a:spLocks noGrp="1"/>
          </p:cNvSpPr>
          <p:nvPr>
            <p:ph type="title"/>
          </p:nvPr>
        </p:nvSpPr>
        <p:spPr>
          <a:xfrm>
            <a:off x="838200" y="0"/>
            <a:ext cx="10515600" cy="1239254"/>
          </a:xfrm>
        </p:spPr>
        <p:txBody>
          <a:bodyPr vert="horz" lIns="91440" tIns="45720" rIns="91440" bIns="45720" rtlCol="0" anchor="ctr">
            <a:normAutofit/>
          </a:bodyPr>
          <a:lstStyle/>
          <a:p>
            <a:r>
              <a:rPr lang="en-US" sz="4000" dirty="0" err="1">
                <a:latin typeface="Arial"/>
                <a:ea typeface="微軟正黑體"/>
                <a:cs typeface="Arial"/>
              </a:rPr>
              <a:t>Qtier</a:t>
            </a:r>
            <a:endParaRPr lang="en-US" sz="4000" dirty="0">
              <a:latin typeface="Arial"/>
              <a:ea typeface="微軟正黑體"/>
              <a:cs typeface="Arial"/>
            </a:endParaRPr>
          </a:p>
        </p:txBody>
      </p:sp>
      <p:pic>
        <p:nvPicPr>
          <p:cNvPr id="52" name="Picture 11">
            <a:extLst>
              <a:ext uri="{FF2B5EF4-FFF2-40B4-BE49-F238E27FC236}">
                <a16:creationId xmlns:a16="http://schemas.microsoft.com/office/drawing/2014/main" id="{AF11F63C-3BCE-443A-8B5A-2ED17D84B9F9}"/>
              </a:ext>
            </a:extLst>
          </p:cNvPr>
          <p:cNvPicPr>
            <a:picLocks noChangeAspect="1"/>
          </p:cNvPicPr>
          <p:nvPr/>
        </p:nvPicPr>
        <p:blipFill>
          <a:blip r:embed="rId2"/>
          <a:stretch>
            <a:fillRect/>
          </a:stretch>
        </p:blipFill>
        <p:spPr>
          <a:xfrm>
            <a:off x="10182524" y="317989"/>
            <a:ext cx="1239254" cy="1239254"/>
          </a:xfrm>
          <a:prstGeom prst="rect">
            <a:avLst/>
          </a:prstGeom>
          <a:effectLst>
            <a:outerShdw blurRad="50800" dist="38100" dir="2700000" algn="tl" rotWithShape="0">
              <a:prstClr val="black">
                <a:alpha val="40000"/>
              </a:prstClr>
            </a:outerShdw>
          </a:effectLst>
        </p:spPr>
      </p:pic>
      <p:sp>
        <p:nvSpPr>
          <p:cNvPr id="56" name="矩形: 圓角 55">
            <a:extLst>
              <a:ext uri="{FF2B5EF4-FFF2-40B4-BE49-F238E27FC236}">
                <a16:creationId xmlns:a16="http://schemas.microsoft.com/office/drawing/2014/main" id="{940E4600-791B-4FA6-AA9E-EE79F67E24C6}"/>
              </a:ext>
            </a:extLst>
          </p:cNvPr>
          <p:cNvSpPr/>
          <p:nvPr/>
        </p:nvSpPr>
        <p:spPr>
          <a:xfrm>
            <a:off x="552232" y="1840610"/>
            <a:ext cx="3973890" cy="1463227"/>
          </a:xfrm>
          <a:prstGeom prst="roundRect">
            <a:avLst>
              <a:gd name="adj" fmla="val 7455"/>
            </a:avLst>
          </a:prstGeom>
          <a:gradFill>
            <a:gsLst>
              <a:gs pos="100000">
                <a:srgbClr val="663300"/>
              </a:gs>
              <a:gs pos="0">
                <a:schemeClr val="accent2"/>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1"/>
              </a:spcBef>
              <a:buClr>
                <a:srgbClr val="044981"/>
              </a:buClr>
              <a:buSzPct val="100000"/>
            </a:pP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QNAP</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allows the combination of SSD and</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HDD</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RAID</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into the same pool and migrate data automatically based on accessing pattern.</a:t>
            </a:r>
            <a:endParaRPr lang="zh-TW" altLang="en-US" b="1" dirty="0">
              <a:solidFill>
                <a:schemeClr val="bg1"/>
              </a:solidFill>
              <a:effectLst>
                <a:outerShdw blurRad="38100" dist="38100" dir="2700000" algn="tl">
                  <a:srgbClr val="000000">
                    <a:alpha val="43137"/>
                  </a:srgbClr>
                </a:outerShdw>
              </a:effectLst>
              <a:latin typeface="Arial"/>
              <a:ea typeface="+mn-lt"/>
              <a:cs typeface="+mn-lt"/>
            </a:endParaRPr>
          </a:p>
        </p:txBody>
      </p:sp>
      <p:sp>
        <p:nvSpPr>
          <p:cNvPr id="57" name="矩形: 圓角 56">
            <a:extLst>
              <a:ext uri="{FF2B5EF4-FFF2-40B4-BE49-F238E27FC236}">
                <a16:creationId xmlns:a16="http://schemas.microsoft.com/office/drawing/2014/main" id="{9781084C-9149-4245-83EB-2D72FA34A612}"/>
              </a:ext>
            </a:extLst>
          </p:cNvPr>
          <p:cNvSpPr/>
          <p:nvPr/>
        </p:nvSpPr>
        <p:spPr>
          <a:xfrm>
            <a:off x="552232" y="3489848"/>
            <a:ext cx="3973890" cy="1049603"/>
          </a:xfrm>
          <a:prstGeom prst="roundRect">
            <a:avLst>
              <a:gd name="adj" fmla="val 7455"/>
            </a:avLst>
          </a:prstGeom>
          <a:gradFill>
            <a:gsLst>
              <a:gs pos="100000">
                <a:srgbClr val="663300"/>
              </a:gs>
              <a:gs pos="0">
                <a:schemeClr val="accent2"/>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1"/>
              </a:spcBef>
              <a:buClr>
                <a:srgbClr val="044981"/>
              </a:buClr>
              <a:buSzPct val="100000"/>
            </a:pP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Support</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 SATA, SAS</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M.2,</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QM2</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and U.2</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SSD.</a:t>
            </a:r>
            <a:endParaRPr lang="zh-TW" altLang="en-US" b="1" dirty="0">
              <a:solidFill>
                <a:schemeClr val="bg1"/>
              </a:solidFill>
              <a:effectLst>
                <a:outerShdw blurRad="38100" dist="38100" dir="2700000" algn="tl">
                  <a:srgbClr val="000000">
                    <a:alpha val="43137"/>
                  </a:srgbClr>
                </a:outerShdw>
              </a:effectLst>
              <a:latin typeface="Arial"/>
              <a:ea typeface="+mn-lt"/>
              <a:cs typeface="+mn-lt"/>
            </a:endParaRPr>
          </a:p>
        </p:txBody>
      </p:sp>
      <p:sp>
        <p:nvSpPr>
          <p:cNvPr id="58" name="矩形: 圓角 57">
            <a:extLst>
              <a:ext uri="{FF2B5EF4-FFF2-40B4-BE49-F238E27FC236}">
                <a16:creationId xmlns:a16="http://schemas.microsoft.com/office/drawing/2014/main" id="{824D6016-BF50-43F4-A6AC-B5AD9CEC7B11}"/>
              </a:ext>
            </a:extLst>
          </p:cNvPr>
          <p:cNvSpPr/>
          <p:nvPr/>
        </p:nvSpPr>
        <p:spPr>
          <a:xfrm>
            <a:off x="552232" y="4725462"/>
            <a:ext cx="3973890" cy="1049603"/>
          </a:xfrm>
          <a:prstGeom prst="roundRect">
            <a:avLst>
              <a:gd name="adj" fmla="val 7455"/>
            </a:avLst>
          </a:prstGeom>
          <a:gradFill>
            <a:gsLst>
              <a:gs pos="100000">
                <a:srgbClr val="663300"/>
              </a:gs>
              <a:gs pos="0">
                <a:schemeClr val="accent2"/>
              </a:gs>
            </a:gsLst>
            <a:lin ang="5400000" scaled="1"/>
          </a:gradFill>
          <a:ln>
            <a:noFill/>
          </a:ln>
          <a:effectLst>
            <a:outerShdw blurRad="165100" dist="127000" algn="l" rotWithShape="0">
              <a:prstClr val="black">
                <a:alpha val="23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1"/>
              </a:spcBef>
              <a:buClr>
                <a:srgbClr val="044981"/>
              </a:buClr>
              <a:buSzPct val="100000"/>
            </a:pP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Provide higher capacity as </a:t>
            </a:r>
            <a:r>
              <a:rPr lang="en-US" b="1" dirty="0">
                <a:solidFill>
                  <a:schemeClr val="bg1"/>
                </a:solidFill>
                <a:effectLst>
                  <a:outerShdw blurRad="38100" dist="38100" dir="2700000" algn="tl">
                    <a:srgbClr val="000000">
                      <a:alpha val="43137"/>
                    </a:srgbClr>
                  </a:outerShdw>
                </a:effectLst>
                <a:latin typeface="Arial"/>
                <a:ea typeface="+mn-lt"/>
                <a:cs typeface="+mn-lt"/>
                <a:sym typeface="Microsoft JhengHei"/>
              </a:rPr>
              <a:t>SSD</a:t>
            </a:r>
            <a:r>
              <a:rPr lang="en-US" altLang="zh-TW" b="1" dirty="0">
                <a:solidFill>
                  <a:schemeClr val="bg1"/>
                </a:solidFill>
                <a:effectLst>
                  <a:outerShdw blurRad="38100" dist="38100" dir="2700000" algn="tl">
                    <a:srgbClr val="000000">
                      <a:alpha val="43137"/>
                    </a:srgbClr>
                  </a:outerShdw>
                </a:effectLst>
                <a:latin typeface="Arial"/>
                <a:ea typeface="+mn-lt"/>
                <a:cs typeface="+mn-lt"/>
                <a:sym typeface="Microsoft JhengHei"/>
              </a:rPr>
              <a:t> can be used to store data.</a:t>
            </a:r>
            <a:endParaRPr lang="zh-TW" altLang="en-US" b="1" dirty="0">
              <a:solidFill>
                <a:schemeClr val="bg1"/>
              </a:solidFill>
              <a:effectLst>
                <a:outerShdw blurRad="38100" dist="38100" dir="2700000" algn="tl">
                  <a:srgbClr val="000000">
                    <a:alpha val="43137"/>
                  </a:srgbClr>
                </a:outerShdw>
              </a:effectLst>
              <a:latin typeface="Arial"/>
              <a:ea typeface="+mn-lt"/>
              <a:cs typeface="+mn-lt"/>
            </a:endParaRPr>
          </a:p>
        </p:txBody>
      </p:sp>
      <p:pic>
        <p:nvPicPr>
          <p:cNvPr id="84" name="Picture 48">
            <a:extLst>
              <a:ext uri="{FF2B5EF4-FFF2-40B4-BE49-F238E27FC236}">
                <a16:creationId xmlns:a16="http://schemas.microsoft.com/office/drawing/2014/main" id="{6B387D71-D575-6E4C-AE99-A9135309A3C7}"/>
              </a:ext>
            </a:extLst>
          </p:cNvPr>
          <p:cNvPicPr>
            <a:picLocks noChangeAspect="1"/>
          </p:cNvPicPr>
          <p:nvPr/>
        </p:nvPicPr>
        <p:blipFill>
          <a:blip r:embed="rId3"/>
          <a:stretch>
            <a:fillRect/>
          </a:stretch>
        </p:blipFill>
        <p:spPr>
          <a:xfrm>
            <a:off x="4465052" y="1235614"/>
            <a:ext cx="7520352" cy="5085416"/>
          </a:xfrm>
          <a:prstGeom prst="rect">
            <a:avLst/>
          </a:prstGeom>
        </p:spPr>
      </p:pic>
      <p:sp>
        <p:nvSpPr>
          <p:cNvPr id="85" name="Shape 148">
            <a:extLst>
              <a:ext uri="{FF2B5EF4-FFF2-40B4-BE49-F238E27FC236}">
                <a16:creationId xmlns:a16="http://schemas.microsoft.com/office/drawing/2014/main" id="{456D1DE0-62E7-C843-9739-EB267F0BDDC9}"/>
              </a:ext>
            </a:extLst>
          </p:cNvPr>
          <p:cNvSpPr/>
          <p:nvPr/>
        </p:nvSpPr>
        <p:spPr>
          <a:xfrm>
            <a:off x="8242967" y="1524394"/>
            <a:ext cx="230655" cy="452787"/>
          </a:xfrm>
          <a:prstGeom prst="rect">
            <a:avLst/>
          </a:prstGeom>
          <a:noFill/>
          <a:ln>
            <a:noFill/>
          </a:ln>
        </p:spPr>
        <p:txBody>
          <a:bodyPr wrap="square" lIns="68551" tIns="34275" rIns="68551" bIns="3427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zh-TW" altLang="en-US" sz="1100">
                <a:solidFill>
                  <a:srgbClr val="000000"/>
                </a:solidFill>
                <a:latin typeface="Arial"/>
                <a:ea typeface="Arial"/>
                <a:cs typeface="Arial"/>
                <a:sym typeface="Arial"/>
              </a:rPr>
              <a:t> </a:t>
            </a:r>
          </a:p>
        </p:txBody>
      </p:sp>
      <p:sp>
        <p:nvSpPr>
          <p:cNvPr id="86" name="矩形: 圓角 22">
            <a:extLst>
              <a:ext uri="{FF2B5EF4-FFF2-40B4-BE49-F238E27FC236}">
                <a16:creationId xmlns:a16="http://schemas.microsoft.com/office/drawing/2014/main" id="{3B06828F-50C3-D74F-A603-665F2BAB308B}"/>
              </a:ext>
            </a:extLst>
          </p:cNvPr>
          <p:cNvSpPr/>
          <p:nvPr/>
        </p:nvSpPr>
        <p:spPr>
          <a:xfrm>
            <a:off x="7567877" y="1478087"/>
            <a:ext cx="18427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sp>
        <p:nvSpPr>
          <p:cNvPr id="87" name="Shape 154">
            <a:extLst>
              <a:ext uri="{FF2B5EF4-FFF2-40B4-BE49-F238E27FC236}">
                <a16:creationId xmlns:a16="http://schemas.microsoft.com/office/drawing/2014/main" id="{84EC05B3-757D-A949-B185-E2642EC2AB09}"/>
              </a:ext>
            </a:extLst>
          </p:cNvPr>
          <p:cNvSpPr txBox="1"/>
          <p:nvPr/>
        </p:nvSpPr>
        <p:spPr>
          <a:xfrm>
            <a:off x="7706741" y="1467911"/>
            <a:ext cx="1743075" cy="446103"/>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333"/>
              </a:lnSpc>
            </a:pPr>
            <a:r>
              <a:rPr lang="en-US" altLang="zh-TW" sz="1400" b="1">
                <a:ea typeface="+mn-lt"/>
              </a:rPr>
              <a:t>Before Tiering </a:t>
            </a:r>
            <a:endParaRPr lang="zh-TW"/>
          </a:p>
        </p:txBody>
      </p:sp>
      <p:grpSp>
        <p:nvGrpSpPr>
          <p:cNvPr id="88" name="群組 24">
            <a:extLst>
              <a:ext uri="{FF2B5EF4-FFF2-40B4-BE49-F238E27FC236}">
                <a16:creationId xmlns:a16="http://schemas.microsoft.com/office/drawing/2014/main" id="{B3D5741E-F2EB-3949-9169-88C46C545DF5}"/>
              </a:ext>
            </a:extLst>
          </p:cNvPr>
          <p:cNvGrpSpPr/>
          <p:nvPr/>
        </p:nvGrpSpPr>
        <p:grpSpPr>
          <a:xfrm>
            <a:off x="7155501" y="1439969"/>
            <a:ext cx="479048" cy="479048"/>
            <a:chOff x="7479285" y="1260786"/>
            <a:chExt cx="655970" cy="655970"/>
          </a:xfrm>
        </p:grpSpPr>
        <p:sp>
          <p:nvSpPr>
            <p:cNvPr id="89" name="橢圓 25">
              <a:extLst>
                <a:ext uri="{FF2B5EF4-FFF2-40B4-BE49-F238E27FC236}">
                  <a16:creationId xmlns:a16="http://schemas.microsoft.com/office/drawing/2014/main" id="{71646B1C-6880-E34A-92F1-616F6948456F}"/>
                </a:ext>
              </a:extLst>
            </p:cNvPr>
            <p:cNvSpPr/>
            <p:nvPr/>
          </p:nvSpPr>
          <p:spPr>
            <a:xfrm>
              <a:off x="7479285" y="12607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90" name="橢圓 26">
              <a:extLst>
                <a:ext uri="{FF2B5EF4-FFF2-40B4-BE49-F238E27FC236}">
                  <a16:creationId xmlns:a16="http://schemas.microsoft.com/office/drawing/2014/main" id="{3290411D-4FE4-D14B-BE4F-2978D9DA93F8}"/>
                </a:ext>
              </a:extLst>
            </p:cNvPr>
            <p:cNvSpPr/>
            <p:nvPr/>
          </p:nvSpPr>
          <p:spPr>
            <a:xfrm>
              <a:off x="7545624" y="13252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91" name="矩形 27">
            <a:extLst>
              <a:ext uri="{FF2B5EF4-FFF2-40B4-BE49-F238E27FC236}">
                <a16:creationId xmlns:a16="http://schemas.microsoft.com/office/drawing/2014/main" id="{09655064-A49E-0448-ACC9-88ECA11CD78C}"/>
              </a:ext>
            </a:extLst>
          </p:cNvPr>
          <p:cNvSpPr/>
          <p:nvPr/>
        </p:nvSpPr>
        <p:spPr>
          <a:xfrm>
            <a:off x="7211447" y="1462786"/>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1</a:t>
            </a:r>
            <a:endParaRPr lang="zh-TW" altLang="en-US" sz="2133">
              <a:latin typeface="Arial" panose="020B0604020202020204" pitchFamily="34" charset="0"/>
              <a:cs typeface="Arial" panose="020B0604020202020204" pitchFamily="34" charset="0"/>
            </a:endParaRPr>
          </a:p>
        </p:txBody>
      </p:sp>
      <p:sp>
        <p:nvSpPr>
          <p:cNvPr id="92" name="矩形: 圓角 28">
            <a:extLst>
              <a:ext uri="{FF2B5EF4-FFF2-40B4-BE49-F238E27FC236}">
                <a16:creationId xmlns:a16="http://schemas.microsoft.com/office/drawing/2014/main" id="{14E7A6DD-924D-8C41-93C0-2F5735A8C057}"/>
              </a:ext>
            </a:extLst>
          </p:cNvPr>
          <p:cNvSpPr/>
          <p:nvPr/>
        </p:nvSpPr>
        <p:spPr>
          <a:xfrm>
            <a:off x="5353751" y="2891102"/>
            <a:ext cx="1729371"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grpSp>
        <p:nvGrpSpPr>
          <p:cNvPr id="93" name="群組 29">
            <a:extLst>
              <a:ext uri="{FF2B5EF4-FFF2-40B4-BE49-F238E27FC236}">
                <a16:creationId xmlns:a16="http://schemas.microsoft.com/office/drawing/2014/main" id="{32D4FF52-61E4-744F-A142-46BFB57376FC}"/>
              </a:ext>
            </a:extLst>
          </p:cNvPr>
          <p:cNvGrpSpPr/>
          <p:nvPr/>
        </p:nvGrpSpPr>
        <p:grpSpPr>
          <a:xfrm>
            <a:off x="4931096" y="2846321"/>
            <a:ext cx="479048" cy="479048"/>
            <a:chOff x="5254880" y="2667138"/>
            <a:chExt cx="655970" cy="655970"/>
          </a:xfrm>
        </p:grpSpPr>
        <p:sp>
          <p:nvSpPr>
            <p:cNvPr id="94" name="橢圓 30">
              <a:extLst>
                <a:ext uri="{FF2B5EF4-FFF2-40B4-BE49-F238E27FC236}">
                  <a16:creationId xmlns:a16="http://schemas.microsoft.com/office/drawing/2014/main" id="{7836DBE5-F0A7-984F-B988-15F05934E652}"/>
                </a:ext>
              </a:extLst>
            </p:cNvPr>
            <p:cNvSpPr/>
            <p:nvPr/>
          </p:nvSpPr>
          <p:spPr>
            <a:xfrm>
              <a:off x="5254880" y="2667138"/>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95" name="橢圓 31">
              <a:extLst>
                <a:ext uri="{FF2B5EF4-FFF2-40B4-BE49-F238E27FC236}">
                  <a16:creationId xmlns:a16="http://schemas.microsoft.com/office/drawing/2014/main" id="{33DF47D5-A904-C84B-B7E7-545DAC32A2D2}"/>
                </a:ext>
              </a:extLst>
            </p:cNvPr>
            <p:cNvSpPr/>
            <p:nvPr/>
          </p:nvSpPr>
          <p:spPr>
            <a:xfrm>
              <a:off x="5321219" y="2731609"/>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96" name="矩形 32">
            <a:extLst>
              <a:ext uri="{FF2B5EF4-FFF2-40B4-BE49-F238E27FC236}">
                <a16:creationId xmlns:a16="http://schemas.microsoft.com/office/drawing/2014/main" id="{6FEAF242-5515-9A4A-AF64-DFC3F2799CDB}"/>
              </a:ext>
            </a:extLst>
          </p:cNvPr>
          <p:cNvSpPr/>
          <p:nvPr/>
        </p:nvSpPr>
        <p:spPr>
          <a:xfrm>
            <a:off x="4974730" y="2873964"/>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4</a:t>
            </a:r>
            <a:endParaRPr lang="zh-TW" altLang="en-US" sz="2133">
              <a:latin typeface="Arial" panose="020B0604020202020204" pitchFamily="34" charset="0"/>
              <a:cs typeface="Arial" panose="020B0604020202020204" pitchFamily="34" charset="0"/>
            </a:endParaRPr>
          </a:p>
        </p:txBody>
      </p:sp>
      <p:sp>
        <p:nvSpPr>
          <p:cNvPr id="97" name="矩形: 圓角 33">
            <a:extLst>
              <a:ext uri="{FF2B5EF4-FFF2-40B4-BE49-F238E27FC236}">
                <a16:creationId xmlns:a16="http://schemas.microsoft.com/office/drawing/2014/main" id="{2F0043C6-D2BA-FD45-9EB0-9FECBC240DC5}"/>
              </a:ext>
            </a:extLst>
          </p:cNvPr>
          <p:cNvSpPr/>
          <p:nvPr/>
        </p:nvSpPr>
        <p:spPr>
          <a:xfrm>
            <a:off x="10199198" y="2898293"/>
            <a:ext cx="12503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grpSp>
        <p:nvGrpSpPr>
          <p:cNvPr id="98" name="群組 34">
            <a:extLst>
              <a:ext uri="{FF2B5EF4-FFF2-40B4-BE49-F238E27FC236}">
                <a16:creationId xmlns:a16="http://schemas.microsoft.com/office/drawing/2014/main" id="{48B37308-442C-594B-BA8F-D0179E74A7F7}"/>
              </a:ext>
            </a:extLst>
          </p:cNvPr>
          <p:cNvGrpSpPr/>
          <p:nvPr/>
        </p:nvGrpSpPr>
        <p:grpSpPr>
          <a:xfrm>
            <a:off x="9752219" y="2876407"/>
            <a:ext cx="479048" cy="479048"/>
            <a:chOff x="10076003" y="2697224"/>
            <a:chExt cx="655970" cy="655970"/>
          </a:xfrm>
        </p:grpSpPr>
        <p:sp>
          <p:nvSpPr>
            <p:cNvPr id="99" name="橢圓 35">
              <a:extLst>
                <a:ext uri="{FF2B5EF4-FFF2-40B4-BE49-F238E27FC236}">
                  <a16:creationId xmlns:a16="http://schemas.microsoft.com/office/drawing/2014/main" id="{FA47F6A2-8E55-7549-8C28-3C645B41BD4C}"/>
                </a:ext>
              </a:extLst>
            </p:cNvPr>
            <p:cNvSpPr/>
            <p:nvPr/>
          </p:nvSpPr>
          <p:spPr>
            <a:xfrm>
              <a:off x="10076003" y="2697224"/>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100" name="橢圓 36">
              <a:extLst>
                <a:ext uri="{FF2B5EF4-FFF2-40B4-BE49-F238E27FC236}">
                  <a16:creationId xmlns:a16="http://schemas.microsoft.com/office/drawing/2014/main" id="{32D5C998-793D-EA4D-86F6-1B14D5DC1440}"/>
                </a:ext>
              </a:extLst>
            </p:cNvPr>
            <p:cNvSpPr/>
            <p:nvPr/>
          </p:nvSpPr>
          <p:spPr>
            <a:xfrm>
              <a:off x="10142342" y="2761695"/>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101" name="矩形 37">
            <a:extLst>
              <a:ext uri="{FF2B5EF4-FFF2-40B4-BE49-F238E27FC236}">
                <a16:creationId xmlns:a16="http://schemas.microsoft.com/office/drawing/2014/main" id="{C06EC122-A8C9-4041-8611-601E01CD4394}"/>
              </a:ext>
            </a:extLst>
          </p:cNvPr>
          <p:cNvSpPr/>
          <p:nvPr/>
        </p:nvSpPr>
        <p:spPr>
          <a:xfrm>
            <a:off x="9816846" y="2892529"/>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2</a:t>
            </a:r>
            <a:endParaRPr lang="zh-TW" altLang="en-US" sz="2133">
              <a:latin typeface="Arial" panose="020B0604020202020204" pitchFamily="34" charset="0"/>
              <a:cs typeface="Arial" panose="020B0604020202020204" pitchFamily="34" charset="0"/>
            </a:endParaRPr>
          </a:p>
        </p:txBody>
      </p:sp>
      <p:sp>
        <p:nvSpPr>
          <p:cNvPr id="102" name="Shape 153">
            <a:extLst>
              <a:ext uri="{FF2B5EF4-FFF2-40B4-BE49-F238E27FC236}">
                <a16:creationId xmlns:a16="http://schemas.microsoft.com/office/drawing/2014/main" id="{7E694FD0-4600-BD4D-98B8-F639E1779D2D}"/>
              </a:ext>
            </a:extLst>
          </p:cNvPr>
          <p:cNvSpPr txBox="1"/>
          <p:nvPr/>
        </p:nvSpPr>
        <p:spPr>
          <a:xfrm>
            <a:off x="5368681" y="2795976"/>
            <a:ext cx="2151892" cy="50786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ea typeface="+mn-lt"/>
                <a:sym typeface="Microsoft JhengHei"/>
              </a:rPr>
              <a:t>Data Access Pattern Changed</a:t>
            </a:r>
            <a:endParaRPr lang="zh-TW"/>
          </a:p>
        </p:txBody>
      </p:sp>
      <p:sp>
        <p:nvSpPr>
          <p:cNvPr id="103" name="矩形: 圓角 39">
            <a:extLst>
              <a:ext uri="{FF2B5EF4-FFF2-40B4-BE49-F238E27FC236}">
                <a16:creationId xmlns:a16="http://schemas.microsoft.com/office/drawing/2014/main" id="{497CAE1F-8419-6A45-BBA0-2C31671ED4B6}"/>
              </a:ext>
            </a:extLst>
          </p:cNvPr>
          <p:cNvSpPr/>
          <p:nvPr/>
        </p:nvSpPr>
        <p:spPr>
          <a:xfrm>
            <a:off x="7637617" y="4873081"/>
            <a:ext cx="18427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grpSp>
        <p:nvGrpSpPr>
          <p:cNvPr id="104" name="群組 40">
            <a:extLst>
              <a:ext uri="{FF2B5EF4-FFF2-40B4-BE49-F238E27FC236}">
                <a16:creationId xmlns:a16="http://schemas.microsoft.com/office/drawing/2014/main" id="{7D82E222-A7F9-6F40-8DD7-3817B2B8E01E}"/>
              </a:ext>
            </a:extLst>
          </p:cNvPr>
          <p:cNvGrpSpPr/>
          <p:nvPr/>
        </p:nvGrpSpPr>
        <p:grpSpPr>
          <a:xfrm>
            <a:off x="7190131" y="4820223"/>
            <a:ext cx="479048" cy="479048"/>
            <a:chOff x="7513915" y="4641040"/>
            <a:chExt cx="655970" cy="655970"/>
          </a:xfrm>
        </p:grpSpPr>
        <p:sp>
          <p:nvSpPr>
            <p:cNvPr id="105" name="橢圓 41">
              <a:extLst>
                <a:ext uri="{FF2B5EF4-FFF2-40B4-BE49-F238E27FC236}">
                  <a16:creationId xmlns:a16="http://schemas.microsoft.com/office/drawing/2014/main" id="{7A20272B-2CF1-BD41-BB7A-67209249279E}"/>
                </a:ext>
              </a:extLst>
            </p:cNvPr>
            <p:cNvSpPr/>
            <p:nvPr/>
          </p:nvSpPr>
          <p:spPr>
            <a:xfrm>
              <a:off x="7513915" y="4641040"/>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sp>
          <p:nvSpPr>
            <p:cNvPr id="106" name="橢圓 42">
              <a:extLst>
                <a:ext uri="{FF2B5EF4-FFF2-40B4-BE49-F238E27FC236}">
                  <a16:creationId xmlns:a16="http://schemas.microsoft.com/office/drawing/2014/main" id="{8FFF921D-DC1D-DF47-AAAC-A97A5A572E94}"/>
                </a:ext>
              </a:extLst>
            </p:cNvPr>
            <p:cNvSpPr/>
            <p:nvPr/>
          </p:nvSpPr>
          <p:spPr>
            <a:xfrm>
              <a:off x="7580254" y="4705511"/>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sp>
        <p:nvSpPr>
          <p:cNvPr id="107" name="矩形 43">
            <a:extLst>
              <a:ext uri="{FF2B5EF4-FFF2-40B4-BE49-F238E27FC236}">
                <a16:creationId xmlns:a16="http://schemas.microsoft.com/office/drawing/2014/main" id="{2004F69A-BAF3-7D42-9EA1-DA0AC6C12E58}"/>
              </a:ext>
            </a:extLst>
          </p:cNvPr>
          <p:cNvSpPr/>
          <p:nvPr/>
        </p:nvSpPr>
        <p:spPr>
          <a:xfrm>
            <a:off x="7251675" y="4848553"/>
            <a:ext cx="397973" cy="4205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133" b="1">
                <a:latin typeface="Arial" panose="020B0604020202020204" pitchFamily="34" charset="0"/>
                <a:ea typeface="Microsoft JhengHei"/>
                <a:cs typeface="Arial" panose="020B0604020202020204" pitchFamily="34" charset="0"/>
                <a:sym typeface="Microsoft JhengHei"/>
              </a:rPr>
              <a:t>3</a:t>
            </a:r>
            <a:endParaRPr lang="zh-TW" altLang="en-US" sz="2133">
              <a:latin typeface="Arial" panose="020B0604020202020204" pitchFamily="34" charset="0"/>
              <a:cs typeface="Arial" panose="020B0604020202020204" pitchFamily="34" charset="0"/>
            </a:endParaRPr>
          </a:p>
        </p:txBody>
      </p:sp>
      <p:sp>
        <p:nvSpPr>
          <p:cNvPr id="108" name="Shape 156">
            <a:extLst>
              <a:ext uri="{FF2B5EF4-FFF2-40B4-BE49-F238E27FC236}">
                <a16:creationId xmlns:a16="http://schemas.microsoft.com/office/drawing/2014/main" id="{950F5407-8CFB-FC4D-A6A3-D6C76314BDE3}"/>
              </a:ext>
            </a:extLst>
          </p:cNvPr>
          <p:cNvSpPr txBox="1"/>
          <p:nvPr/>
        </p:nvSpPr>
        <p:spPr>
          <a:xfrm>
            <a:off x="7678411" y="4808735"/>
            <a:ext cx="2013572" cy="57963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333"/>
              </a:lnSpc>
            </a:pPr>
            <a:r>
              <a:rPr lang="en-US" altLang="zh-TW" sz="1400" b="1">
                <a:ea typeface="+mn-lt"/>
                <a:sym typeface="Microsoft JhengHei"/>
              </a:rPr>
              <a:t>After Tiering </a:t>
            </a:r>
            <a:endParaRPr lang="zh-TW"/>
          </a:p>
        </p:txBody>
      </p:sp>
      <p:sp>
        <p:nvSpPr>
          <p:cNvPr id="109" name="Shape 155">
            <a:extLst>
              <a:ext uri="{FF2B5EF4-FFF2-40B4-BE49-F238E27FC236}">
                <a16:creationId xmlns:a16="http://schemas.microsoft.com/office/drawing/2014/main" id="{64E7A110-D2D6-9A48-8E98-72F1B0A0EB11}"/>
              </a:ext>
            </a:extLst>
          </p:cNvPr>
          <p:cNvSpPr txBox="1"/>
          <p:nvPr/>
        </p:nvSpPr>
        <p:spPr>
          <a:xfrm>
            <a:off x="10348903" y="2918485"/>
            <a:ext cx="1170456" cy="37543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ea typeface="+mn-lt"/>
                <a:cs typeface="+mn-lt"/>
                <a:sym typeface="Microsoft JhengHei"/>
              </a:rPr>
              <a:t>Start Tiering </a:t>
            </a:r>
            <a:endParaRPr lang="zh-TW" sz="1400">
              <a:ea typeface="+mn-lt"/>
              <a:cs typeface="+mn-lt"/>
              <a:sym typeface="Microsoft JhengHei"/>
            </a:endParaRPr>
          </a:p>
        </p:txBody>
      </p:sp>
      <p:sp>
        <p:nvSpPr>
          <p:cNvPr id="110" name="橢圓 3">
            <a:extLst>
              <a:ext uri="{FF2B5EF4-FFF2-40B4-BE49-F238E27FC236}">
                <a16:creationId xmlns:a16="http://schemas.microsoft.com/office/drawing/2014/main" id="{E181D325-ADA8-3F42-A23B-A799849654F3}"/>
              </a:ext>
            </a:extLst>
          </p:cNvPr>
          <p:cNvSpPr/>
          <p:nvPr/>
        </p:nvSpPr>
        <p:spPr>
          <a:xfrm>
            <a:off x="7781924" y="3362765"/>
            <a:ext cx="913175" cy="91317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11" name="Shape 215">
            <a:extLst>
              <a:ext uri="{FF2B5EF4-FFF2-40B4-BE49-F238E27FC236}">
                <a16:creationId xmlns:a16="http://schemas.microsoft.com/office/drawing/2014/main" id="{329E6AED-A4EB-AD4E-8790-C534A58C6F4F}"/>
              </a:ext>
            </a:extLst>
          </p:cNvPr>
          <p:cNvSpPr txBox="1"/>
          <p:nvPr/>
        </p:nvSpPr>
        <p:spPr>
          <a:xfrm>
            <a:off x="7170911" y="3494468"/>
            <a:ext cx="2135200" cy="585600"/>
          </a:xfrm>
          <a:prstGeom prst="rect">
            <a:avLst/>
          </a:prstGeom>
          <a:noFill/>
          <a:ln>
            <a:noFill/>
          </a:ln>
          <a:effectLst>
            <a:outerShdw blurRad="50800" dist="38100" dir="2700000" algn="tl" rotWithShape="0">
              <a:prstClr val="black">
                <a:alpha val="40000"/>
              </a:prstClr>
            </a:outerShdw>
          </a:effectLst>
        </p:spPr>
        <p:txBody>
          <a:bodyPr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sz="2000" b="1">
                <a:latin typeface="+mj-lt"/>
              </a:rPr>
              <a:t>Qtier </a:t>
            </a:r>
            <a:endParaRPr lang="en" sz="2000" b="1">
              <a:latin typeface="+mj-lt"/>
              <a:cs typeface="Calibri Light"/>
            </a:endParaRPr>
          </a:p>
          <a:p>
            <a:pPr algn="ctr"/>
            <a:r>
              <a:rPr lang="en-US" altLang="zh-TW" sz="2000" b="1">
                <a:latin typeface="Microsoft JhengHei"/>
                <a:ea typeface="+mn-lt"/>
              </a:rPr>
              <a:t>Engine</a:t>
            </a:r>
            <a:endParaRPr lang="zh-TW" sz="2000" b="1">
              <a:ea typeface="+mn-lt"/>
              <a:cs typeface="+mn-lt"/>
            </a:endParaRPr>
          </a:p>
        </p:txBody>
      </p:sp>
      <p:grpSp>
        <p:nvGrpSpPr>
          <p:cNvPr id="112" name="群組 1">
            <a:extLst>
              <a:ext uri="{FF2B5EF4-FFF2-40B4-BE49-F238E27FC236}">
                <a16:creationId xmlns:a16="http://schemas.microsoft.com/office/drawing/2014/main" id="{13C2DF31-14C8-7C4D-8EC4-4C731384532A}"/>
              </a:ext>
            </a:extLst>
          </p:cNvPr>
          <p:cNvGrpSpPr/>
          <p:nvPr/>
        </p:nvGrpSpPr>
        <p:grpSpPr>
          <a:xfrm>
            <a:off x="4975158" y="1631022"/>
            <a:ext cx="1833589" cy="798333"/>
            <a:chOff x="5254880" y="1495984"/>
            <a:chExt cx="1833589" cy="798333"/>
          </a:xfrm>
        </p:grpSpPr>
        <p:sp>
          <p:nvSpPr>
            <p:cNvPr id="113" name="Shape 150">
              <a:extLst>
                <a:ext uri="{FF2B5EF4-FFF2-40B4-BE49-F238E27FC236}">
                  <a16:creationId xmlns:a16="http://schemas.microsoft.com/office/drawing/2014/main" id="{F4FF69B7-5392-4D4D-9DDE-71BE967EC6EE}"/>
                </a:ext>
              </a:extLst>
            </p:cNvPr>
            <p:cNvSpPr txBox="1"/>
            <p:nvPr/>
          </p:nvSpPr>
          <p:spPr>
            <a:xfrm>
              <a:off x="5254880" y="1495984"/>
              <a:ext cx="1833589" cy="28504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Microsoft JhengHei"/>
                  <a:cs typeface="Arial" panose="020B0604020202020204" pitchFamily="34" charset="0"/>
                  <a:sym typeface="Microsoft JhengHei"/>
                </a:rPr>
                <a:t>Hot</a:t>
              </a:r>
              <a:r>
                <a:rPr lang="zh-TW" altLang="en-US" sz="1200" b="1">
                  <a:latin typeface="Arial" panose="020B0604020202020204" pitchFamily="34" charset="0"/>
                  <a:ea typeface="Microsoft JhengHei"/>
                  <a:cs typeface="Arial" panose="020B0604020202020204" pitchFamily="34" charset="0"/>
                  <a:sym typeface="Microsoft JhengHei"/>
                </a:rPr>
                <a:t> </a:t>
              </a:r>
              <a:r>
                <a:rPr lang="en-US" altLang="zh-TW" sz="1200" b="1">
                  <a:latin typeface="Arial" panose="020B0604020202020204" pitchFamily="34" charset="0"/>
                  <a:ea typeface="Microsoft JhengHei"/>
                  <a:cs typeface="Arial" panose="020B0604020202020204" pitchFamily="34" charset="0"/>
                  <a:sym typeface="Microsoft JhengHei"/>
                </a:rPr>
                <a:t>data</a:t>
              </a:r>
              <a:endParaRPr lang="zh-TW" altLang="en-US" sz="1200" b="1">
                <a:latin typeface="Arial" panose="020B0604020202020204" pitchFamily="34" charset="0"/>
                <a:ea typeface="Microsoft JhengHei"/>
                <a:cs typeface="Arial" panose="020B0604020202020204" pitchFamily="34" charset="0"/>
                <a:sym typeface="Microsoft JhengHei"/>
              </a:endParaRPr>
            </a:p>
          </p:txBody>
        </p:sp>
        <p:sp>
          <p:nvSpPr>
            <p:cNvPr id="114" name="Shape 151">
              <a:extLst>
                <a:ext uri="{FF2B5EF4-FFF2-40B4-BE49-F238E27FC236}">
                  <a16:creationId xmlns:a16="http://schemas.microsoft.com/office/drawing/2014/main" id="{E8C619AE-712E-BA44-A29D-4097D6BED9E5}"/>
                </a:ext>
              </a:extLst>
            </p:cNvPr>
            <p:cNvSpPr txBox="1"/>
            <p:nvPr/>
          </p:nvSpPr>
          <p:spPr>
            <a:xfrm>
              <a:off x="5254880" y="1765539"/>
              <a:ext cx="1833589" cy="28504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Microsoft JhengHei"/>
                  <a:cs typeface="Arial" panose="020B0604020202020204" pitchFamily="34" charset="0"/>
                  <a:sym typeface="Microsoft JhengHei"/>
                </a:rPr>
                <a:t>Warm data</a:t>
              </a:r>
              <a:endParaRPr lang="zh-TW" altLang="en-US" sz="1200" b="1">
                <a:latin typeface="Arial" panose="020B0604020202020204" pitchFamily="34" charset="0"/>
                <a:ea typeface="Microsoft JhengHei"/>
                <a:cs typeface="Arial" panose="020B0604020202020204" pitchFamily="34" charset="0"/>
                <a:sym typeface="Microsoft JhengHei"/>
              </a:endParaRPr>
            </a:p>
          </p:txBody>
        </p:sp>
        <p:sp>
          <p:nvSpPr>
            <p:cNvPr id="115" name="Shape 152">
              <a:extLst>
                <a:ext uri="{FF2B5EF4-FFF2-40B4-BE49-F238E27FC236}">
                  <a16:creationId xmlns:a16="http://schemas.microsoft.com/office/drawing/2014/main" id="{4E386E1F-0081-724D-A21B-D043A1DF5B63}"/>
                </a:ext>
              </a:extLst>
            </p:cNvPr>
            <p:cNvSpPr txBox="1"/>
            <p:nvPr/>
          </p:nvSpPr>
          <p:spPr>
            <a:xfrm>
              <a:off x="5254880" y="2009276"/>
              <a:ext cx="1833589" cy="285041"/>
            </a:xfrm>
            <a:prstGeom prst="rect">
              <a:avLst/>
            </a:prstGeom>
            <a:noFill/>
            <a:ln>
              <a:noFill/>
            </a:ln>
          </p:spPr>
          <p:txBody>
            <a:bodyPr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Microsoft JhengHei"/>
                  <a:cs typeface="Arial" panose="020B0604020202020204" pitchFamily="34" charset="0"/>
                  <a:sym typeface="Microsoft JhengHei"/>
                </a:rPr>
                <a:t>Cold</a:t>
              </a:r>
              <a:r>
                <a:rPr lang="zh-TW" altLang="en-US" sz="1200" b="1">
                  <a:latin typeface="Arial" panose="020B0604020202020204" pitchFamily="34" charset="0"/>
                  <a:ea typeface="Microsoft JhengHei"/>
                  <a:cs typeface="Arial" panose="020B0604020202020204" pitchFamily="34" charset="0"/>
                  <a:sym typeface="Microsoft JhengHei"/>
                </a:rPr>
                <a:t> </a:t>
              </a:r>
              <a:r>
                <a:rPr lang="en-US" altLang="zh-TW" sz="1200" b="1">
                  <a:latin typeface="Arial" panose="020B0604020202020204" pitchFamily="34" charset="0"/>
                  <a:ea typeface="Microsoft JhengHei"/>
                  <a:cs typeface="Arial" panose="020B0604020202020204" pitchFamily="34" charset="0"/>
                  <a:sym typeface="Microsoft JhengHei"/>
                </a:rPr>
                <a:t>data</a:t>
              </a:r>
              <a:endParaRPr lang="zh-TW" altLang="en-US" sz="1200" b="1">
                <a:latin typeface="Arial" panose="020B0604020202020204" pitchFamily="34" charset="0"/>
                <a:ea typeface="Microsoft JhengHei"/>
                <a:cs typeface="Arial" panose="020B0604020202020204" pitchFamily="34" charset="0"/>
                <a:sym typeface="Microsoft JhengHei"/>
              </a:endParaRPr>
            </a:p>
          </p:txBody>
        </p:sp>
      </p:grpSp>
    </p:spTree>
    <p:extLst>
      <p:ext uri="{BB962C8B-B14F-4D97-AF65-F5344CB8AC3E}">
        <p14:creationId xmlns:p14="http://schemas.microsoft.com/office/powerpoint/2010/main" val="257504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390E3611-1DC3-43F3-8ECE-150CD6D94052}"/>
              </a:ext>
            </a:extLst>
          </p:cNvPr>
          <p:cNvSpPr/>
          <p:nvPr/>
        </p:nvSpPr>
        <p:spPr>
          <a:xfrm>
            <a:off x="0" y="2628"/>
            <a:ext cx="5005137" cy="6855372"/>
          </a:xfrm>
          <a:prstGeom prst="roundRect">
            <a:avLst>
              <a:gd name="adj" fmla="val 0"/>
            </a:avLst>
          </a:prstGeom>
          <a:gradFill>
            <a:gsLst>
              <a:gs pos="0">
                <a:srgbClr val="00B0F0">
                  <a:alpha val="0"/>
                </a:srgbClr>
              </a:gs>
              <a:gs pos="100000">
                <a:srgbClr val="00B0F0"/>
              </a:gs>
            </a:gsLst>
            <a:lin ang="54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B540FFC-3DB2-48CE-9715-1C6B6C725D3B}"/>
              </a:ext>
            </a:extLst>
          </p:cNvPr>
          <p:cNvSpPr>
            <a:spLocks noGrp="1"/>
          </p:cNvSpPr>
          <p:nvPr>
            <p:ph type="title"/>
          </p:nvPr>
        </p:nvSpPr>
        <p:spPr>
          <a:xfrm>
            <a:off x="727771" y="2990622"/>
            <a:ext cx="3549592" cy="874128"/>
          </a:xfrm>
        </p:spPr>
        <p:txBody>
          <a:bodyPr>
            <a:norm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it-IT" altLang="zh-TW" sz="4800">
                <a:solidFill>
                  <a:schemeClr val="bg1"/>
                </a:solidFill>
                <a:latin typeface="Arial"/>
                <a:ea typeface="微軟正黑體"/>
                <a:cs typeface="Arial"/>
              </a:rPr>
              <a:t>Live Demo </a:t>
            </a:r>
          </a:p>
        </p:txBody>
      </p:sp>
      <p:pic>
        <p:nvPicPr>
          <p:cNvPr id="7" name="Picture 7">
            <a:extLst>
              <a:ext uri="{FF2B5EF4-FFF2-40B4-BE49-F238E27FC236}">
                <a16:creationId xmlns:a16="http://schemas.microsoft.com/office/drawing/2014/main" id="{C65E35A1-A7AD-4152-A8AB-79ABAB9F1BD8}"/>
              </a:ext>
            </a:extLst>
          </p:cNvPr>
          <p:cNvPicPr>
            <a:picLocks noChangeAspect="1"/>
          </p:cNvPicPr>
          <p:nvPr/>
        </p:nvPicPr>
        <p:blipFill>
          <a:blip r:embed="rId2"/>
          <a:stretch>
            <a:fillRect/>
          </a:stretch>
        </p:blipFill>
        <p:spPr>
          <a:xfrm>
            <a:off x="9084389" y="4118529"/>
            <a:ext cx="1501036" cy="1490598"/>
          </a:xfrm>
          <a:prstGeom prst="rect">
            <a:avLst/>
          </a:prstGeom>
          <a:effectLst>
            <a:reflection blurRad="6350" stA="52000" endA="300" endPos="35000" dir="5400000" sy="-100000" algn="bl" rotWithShape="0"/>
          </a:effectLst>
        </p:spPr>
      </p:pic>
      <p:pic>
        <p:nvPicPr>
          <p:cNvPr id="6" name="Picture 3" descr="一張含有 螢幕擷取畫面 的圖片&#10;&#10;描述是以非常高的可信度產生">
            <a:extLst>
              <a:ext uri="{FF2B5EF4-FFF2-40B4-BE49-F238E27FC236}">
                <a16:creationId xmlns:a16="http://schemas.microsoft.com/office/drawing/2014/main" id="{2F6CDEE3-396F-5A4C-B707-5177DEDC527C}"/>
              </a:ext>
            </a:extLst>
          </p:cNvPr>
          <p:cNvPicPr>
            <a:picLocks noChangeAspect="1"/>
          </p:cNvPicPr>
          <p:nvPr/>
        </p:nvPicPr>
        <p:blipFill>
          <a:blip r:embed="rId3"/>
          <a:stretch>
            <a:fillRect/>
          </a:stretch>
        </p:blipFill>
        <p:spPr>
          <a:xfrm>
            <a:off x="5244725" y="645169"/>
            <a:ext cx="6814158" cy="3367477"/>
          </a:xfrm>
          <a:prstGeom prst="rect">
            <a:avLst/>
          </a:prstGeom>
        </p:spPr>
      </p:pic>
    </p:spTree>
    <p:extLst>
      <p:ext uri="{BB962C8B-B14F-4D97-AF65-F5344CB8AC3E}">
        <p14:creationId xmlns:p14="http://schemas.microsoft.com/office/powerpoint/2010/main" val="325857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2">
            <a:extLst>
              <a:ext uri="{FF2B5EF4-FFF2-40B4-BE49-F238E27FC236}">
                <a16:creationId xmlns:a16="http://schemas.microsoft.com/office/drawing/2014/main" id="{A5C00594-B812-444C-B873-B79C80C06D80}"/>
              </a:ext>
            </a:extLst>
          </p:cNvPr>
          <p:cNvSpPr/>
          <p:nvPr/>
        </p:nvSpPr>
        <p:spPr>
          <a:xfrm>
            <a:off x="584545" y="1807197"/>
            <a:ext cx="11022909" cy="2076103"/>
          </a:xfrm>
          <a:prstGeom prst="roundRect">
            <a:avLst>
              <a:gd name="adj" fmla="val 6313"/>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0"/>
            <a:ext cx="10515600" cy="1239254"/>
          </a:xfrm>
        </p:spPr>
        <p:txBody>
          <a:bodyPr/>
          <a:lstStyle/>
          <a:p>
            <a:r>
              <a:rPr lang="en-US" altLang="zh-TW" sz="4000" dirty="0" err="1">
                <a:latin typeface="Arial"/>
                <a:ea typeface="+mn-lt"/>
                <a:cs typeface="+mn-lt"/>
              </a:rPr>
              <a:t>Fibre</a:t>
            </a:r>
            <a:r>
              <a:rPr lang="en-US" altLang="zh-TW" sz="4000" dirty="0">
                <a:latin typeface="Arial"/>
                <a:ea typeface="+mn-lt"/>
                <a:cs typeface="+mn-lt"/>
              </a:rPr>
              <a:t> Channel Supported </a:t>
            </a:r>
            <a:r>
              <a:rPr lang="en-US" sz="4000" dirty="0">
                <a:latin typeface="Arial"/>
                <a:ea typeface="+mn-lt"/>
                <a:cs typeface="+mn-lt"/>
              </a:rPr>
              <a:t>Rackmount NAS</a:t>
            </a:r>
            <a:endParaRPr lang="zh-TW" altLang="en-US" sz="4000" dirty="0">
              <a:latin typeface="Arial"/>
              <a:ea typeface="微軟正黑體"/>
              <a:cs typeface="Arial"/>
            </a:endParaRPr>
          </a:p>
        </p:txBody>
      </p:sp>
      <p:sp>
        <p:nvSpPr>
          <p:cNvPr id="6" name="文字方塊 5">
            <a:extLst>
              <a:ext uri="{FF2B5EF4-FFF2-40B4-BE49-F238E27FC236}">
                <a16:creationId xmlns:a16="http://schemas.microsoft.com/office/drawing/2014/main" id="{6C2A85F9-A2AB-48B3-A830-E1EDC566734C}"/>
              </a:ext>
            </a:extLst>
          </p:cNvPr>
          <p:cNvSpPr txBox="1"/>
          <p:nvPr/>
        </p:nvSpPr>
        <p:spPr>
          <a:xfrm>
            <a:off x="645216" y="1887227"/>
            <a:ext cx="260008" cy="420564"/>
          </a:xfrm>
          <a:prstGeom prst="rect">
            <a:avLst/>
          </a:prstGeom>
          <a:noFill/>
        </p:spPr>
        <p:txBody>
          <a:bodyPr wrap="none" rtlCol="0" anchor="t">
            <a:spAutoFit/>
          </a:bodyPr>
          <a:lstStyle/>
          <a:p>
            <a:r>
              <a:rPr lang="en-US" sz="2133" b="1">
                <a:latin typeface="Arial" panose="020B0604020202020204" pitchFamily="34" charset="0"/>
                <a:ea typeface="微軟正黑體"/>
                <a:cs typeface="Arial" panose="020B0604020202020204" pitchFamily="34" charset="0"/>
              </a:rPr>
              <a:t> </a:t>
            </a:r>
            <a:endParaRPr lang="zh-TW" altLang="en-US" sz="2133" b="1">
              <a:latin typeface="Arial" panose="020B0604020202020204" pitchFamily="34" charset="0"/>
              <a:ea typeface="微軟正黑體"/>
              <a:cs typeface="Arial" panose="020B0604020202020204" pitchFamily="34" charset="0"/>
            </a:endParaRPr>
          </a:p>
        </p:txBody>
      </p:sp>
      <p:sp>
        <p:nvSpPr>
          <p:cNvPr id="13" name="內容版面配置區 10">
            <a:extLst>
              <a:ext uri="{FF2B5EF4-FFF2-40B4-BE49-F238E27FC236}">
                <a16:creationId xmlns:a16="http://schemas.microsoft.com/office/drawing/2014/main" id="{446F5C07-2F73-5749-8337-99F7DE7FA37F}"/>
              </a:ext>
            </a:extLst>
          </p:cNvPr>
          <p:cNvSpPr txBox="1">
            <a:spLocks/>
          </p:cNvSpPr>
          <p:nvPr/>
        </p:nvSpPr>
        <p:spPr>
          <a:xfrm>
            <a:off x="826922" y="1893880"/>
            <a:ext cx="11365078" cy="184654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Intel &amp; AMD NAS </a:t>
            </a:r>
            <a:r>
              <a:rPr lang="en-US" altLang="zh-CN"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support 32Gb/s &amp; 16Gb/s ATTO FC </a:t>
            </a:r>
            <a:r>
              <a:rPr lang="en-US" altLang="zh-TW"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adapters</a:t>
            </a:r>
            <a:endParaRPr lang="en-US" altLang="zh-CN" sz="1800" b="1" dirty="0">
              <a:solidFill>
                <a:srgbClr val="0070C0"/>
              </a:solidFill>
              <a:latin typeface="Arial" panose="020B0604020202020204" pitchFamily="34" charset="0"/>
              <a:ea typeface="微軟正黑體" panose="020B0604030504040204" pitchFamily="34" charset="-120"/>
              <a:cs typeface="Arial" panose="020B0604020202020204" pitchFamily="34" charset="0"/>
            </a:endParaRP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TES-3085U (QTS), TES-1885U (QTS), TDS-16489U</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TS-2483XU, TS-1683XU-RP, TS-1283XU-RP, TS-983XU-RP, TS-983XU, TS-883XU-RP, TS-883XU</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TVS-EC2480U/1680U/1580MU/1280U, TS-EC880U</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TS-2477XU-RP, TS-1677XU-RP, TS-1277XU-RP, TS-977XU-RP, TS-977XU, TS-877XU-RP, TS-877XU</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TVS-2472XU-RP, TVS-1672XU-RP, TVS-1272XU-RP, TVS-972XU-RP, TVS-972XU, TVS-872XU-RP, TVS-872XU </a:t>
            </a:r>
          </a:p>
        </p:txBody>
      </p:sp>
      <p:pic>
        <p:nvPicPr>
          <p:cNvPr id="16" name="Picture 15">
            <a:extLst>
              <a:ext uri="{FF2B5EF4-FFF2-40B4-BE49-F238E27FC236}">
                <a16:creationId xmlns:a16="http://schemas.microsoft.com/office/drawing/2014/main" id="{7A715E4C-AF26-EC4D-B81B-C96D38B7151E}"/>
              </a:ext>
            </a:extLst>
          </p:cNvPr>
          <p:cNvPicPr>
            <a:picLocks noChangeAspect="1"/>
          </p:cNvPicPr>
          <p:nvPr/>
        </p:nvPicPr>
        <p:blipFill>
          <a:blip r:embed="rId3"/>
          <a:stretch>
            <a:fillRect/>
          </a:stretch>
        </p:blipFill>
        <p:spPr>
          <a:xfrm>
            <a:off x="997798" y="4041095"/>
            <a:ext cx="3093227" cy="1931548"/>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C88CB833-94D0-1E48-BF76-08FFE22A9D0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21780" y="3969983"/>
            <a:ext cx="3321173" cy="2076103"/>
          </a:xfrm>
          <a:prstGeom prst="rect">
            <a:avLst/>
          </a:prstGeom>
          <a:effectLst>
            <a:outerShdw blurRad="50800" dist="38100" dir="5400000" algn="t" rotWithShape="0">
              <a:prstClr val="black">
                <a:alpha val="40000"/>
              </a:prstClr>
            </a:outerShdw>
          </a:effectLst>
        </p:spPr>
      </p:pic>
      <p:pic>
        <p:nvPicPr>
          <p:cNvPr id="5" name="圖片 4">
            <a:extLst>
              <a:ext uri="{FF2B5EF4-FFF2-40B4-BE49-F238E27FC236}">
                <a16:creationId xmlns:a16="http://schemas.microsoft.com/office/drawing/2014/main" id="{0B25C6F5-E920-4DF0-B051-B3183FBE62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79839" y="4083632"/>
            <a:ext cx="3253127" cy="20335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62790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2">
            <a:extLst>
              <a:ext uri="{FF2B5EF4-FFF2-40B4-BE49-F238E27FC236}">
                <a16:creationId xmlns:a16="http://schemas.microsoft.com/office/drawing/2014/main" id="{8E3E9DF2-3393-4050-976C-2E20FB4A598B}"/>
              </a:ext>
            </a:extLst>
          </p:cNvPr>
          <p:cNvSpPr/>
          <p:nvPr/>
        </p:nvSpPr>
        <p:spPr>
          <a:xfrm>
            <a:off x="584546" y="1495771"/>
            <a:ext cx="9765954" cy="2791264"/>
          </a:xfrm>
          <a:prstGeom prst="roundRect">
            <a:avLst>
              <a:gd name="adj" fmla="val 6313"/>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0"/>
            <a:ext cx="10515600" cy="1239255"/>
          </a:xfrm>
        </p:spPr>
        <p:txBody>
          <a:bodyPr/>
          <a:lstStyle/>
          <a:p>
            <a:r>
              <a:rPr lang="en-US" altLang="zh-TW" sz="4000" dirty="0" err="1">
                <a:latin typeface="Arial"/>
                <a:ea typeface="微軟正黑體"/>
                <a:cs typeface="Arial"/>
              </a:rPr>
              <a:t>Fibre</a:t>
            </a:r>
            <a:r>
              <a:rPr lang="en-US" altLang="zh-TW" sz="4000" dirty="0">
                <a:latin typeface="Arial"/>
                <a:ea typeface="微軟正黑體"/>
                <a:cs typeface="Arial"/>
              </a:rPr>
              <a:t> Channel Supported Desktop NAS</a:t>
            </a:r>
            <a:endParaRPr lang="zh-TW" altLang="en-US" sz="4000" dirty="0">
              <a:latin typeface="Arial"/>
              <a:ea typeface="微軟正黑體"/>
              <a:cs typeface="Arial"/>
            </a:endParaRPr>
          </a:p>
        </p:txBody>
      </p:sp>
      <p:sp>
        <p:nvSpPr>
          <p:cNvPr id="6" name="文字方塊 5">
            <a:extLst>
              <a:ext uri="{FF2B5EF4-FFF2-40B4-BE49-F238E27FC236}">
                <a16:creationId xmlns:a16="http://schemas.microsoft.com/office/drawing/2014/main" id="{6C2A85F9-A2AB-48B3-A830-E1EDC566734C}"/>
              </a:ext>
            </a:extLst>
          </p:cNvPr>
          <p:cNvSpPr txBox="1"/>
          <p:nvPr/>
        </p:nvSpPr>
        <p:spPr>
          <a:xfrm>
            <a:off x="1013152" y="1891845"/>
            <a:ext cx="260008" cy="420564"/>
          </a:xfrm>
          <a:prstGeom prst="rect">
            <a:avLst/>
          </a:prstGeom>
          <a:noFill/>
        </p:spPr>
        <p:txBody>
          <a:bodyPr wrap="none" rtlCol="0" anchor="t">
            <a:spAutoFit/>
          </a:bodyPr>
          <a:lstStyle/>
          <a:p>
            <a:r>
              <a:rPr lang="en-US" sz="2133" b="1">
                <a:latin typeface="Arial" panose="020B0604020202020204" pitchFamily="34" charset="0"/>
                <a:ea typeface="微軟正黑體"/>
                <a:cs typeface="Arial" panose="020B0604020202020204" pitchFamily="34" charset="0"/>
              </a:rPr>
              <a:t> </a:t>
            </a:r>
            <a:endParaRPr lang="zh-TW" altLang="en-US" sz="2133" b="1">
              <a:latin typeface="Arial" panose="020B0604020202020204" pitchFamily="34" charset="0"/>
              <a:ea typeface="微軟正黑體"/>
              <a:cs typeface="Arial" panose="020B0604020202020204" pitchFamily="34" charset="0"/>
            </a:endParaRPr>
          </a:p>
        </p:txBody>
      </p: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493547" y="1570909"/>
            <a:ext cx="11330516" cy="1780091"/>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754" indent="-238754">
              <a:lnSpc>
                <a:spcPts val="3200"/>
              </a:lnSpc>
              <a:spcBef>
                <a:spcPts val="1200"/>
              </a:spcBef>
              <a:buClr>
                <a:srgbClr val="F70F78"/>
              </a:buClr>
            </a:pPr>
            <a:endParaRPr lang="zh-CN" altLang="en-US"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內容版面配置區 10">
            <a:extLst>
              <a:ext uri="{FF2B5EF4-FFF2-40B4-BE49-F238E27FC236}">
                <a16:creationId xmlns:a16="http://schemas.microsoft.com/office/drawing/2014/main" id="{446F5C07-2F73-5749-8337-99F7DE7FA37F}"/>
              </a:ext>
            </a:extLst>
          </p:cNvPr>
          <p:cNvSpPr txBox="1">
            <a:spLocks/>
          </p:cNvSpPr>
          <p:nvPr/>
        </p:nvSpPr>
        <p:spPr>
          <a:xfrm>
            <a:off x="919327" y="1668869"/>
            <a:ext cx="7538873" cy="2529251"/>
          </a:xfrm>
          <a:prstGeom prst="rect">
            <a:avLst/>
          </a:prstGeom>
        </p:spPr>
        <p:txBody>
          <a:bodyPr anchor="t">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Intel &amp; AMD NAS </a:t>
            </a:r>
            <a:r>
              <a:rPr lang="en-US" altLang="zh-TW"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support</a:t>
            </a:r>
            <a:r>
              <a:rPr lang="en-US" altLang="zh-CN"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 32Gb/s &amp; 16Gb/s ATTO FC </a:t>
            </a:r>
            <a:r>
              <a:rPr lang="en-US" altLang="zh-TW" sz="18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adapters</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TS-2888X</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TS-1685</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TVS-1282, TVS-882, TVS-682</a:t>
            </a:r>
          </a:p>
          <a:p>
            <a:pPr marL="180975" indent="-180975"/>
            <a:r>
              <a:rPr lang="en-US" altLang="zh-TW"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TS-1677X, TS-1277, TS-877, TS-677</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TVS-872XT, TVS-672XT, TVS-472XT</a:t>
            </a:r>
          </a:p>
          <a:p>
            <a:pPr marL="180975" indent="-180975"/>
            <a:r>
              <a:rPr lang="en-US" altLang="zh-CN" sz="1600" dirty="0">
                <a:solidFill>
                  <a:schemeClr val="tx1"/>
                </a:solidFill>
                <a:latin typeface="Arial" panose="020B0604020202020204" pitchFamily="34" charset="0"/>
                <a:ea typeface="微軟正黑體" panose="020B0604030504040204" pitchFamily="34" charset="-120"/>
                <a:cs typeface="Arial" panose="020B0604020202020204" pitchFamily="34" charset="0"/>
              </a:rPr>
              <a:t>TVS-863, TVS-663, TVS-463</a:t>
            </a:r>
          </a:p>
        </p:txBody>
      </p:sp>
      <p:pic>
        <p:nvPicPr>
          <p:cNvPr id="50" name="Picture 10">
            <a:extLst>
              <a:ext uri="{FF2B5EF4-FFF2-40B4-BE49-F238E27FC236}">
                <a16:creationId xmlns:a16="http://schemas.microsoft.com/office/drawing/2014/main" id="{5B34B6D9-60BE-4AEA-809D-9DB29FAB737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95910" y="4384995"/>
            <a:ext cx="2956916" cy="1848401"/>
          </a:xfrm>
          <a:prstGeom prst="rect">
            <a:avLst/>
          </a:prstGeom>
          <a:effectLst>
            <a:outerShdw blurRad="50800" dist="38100" dir="5400000" algn="t" rotWithShape="0">
              <a:prstClr val="black">
                <a:alpha val="40000"/>
              </a:prstClr>
            </a:outerShdw>
          </a:effectLst>
        </p:spPr>
      </p:pic>
      <p:pic>
        <p:nvPicPr>
          <p:cNvPr id="51" name="Picture 11">
            <a:extLst>
              <a:ext uri="{FF2B5EF4-FFF2-40B4-BE49-F238E27FC236}">
                <a16:creationId xmlns:a16="http://schemas.microsoft.com/office/drawing/2014/main" id="{9FABAD21-4B58-4E53-8A04-CCF44C2AF0E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096000" y="4824887"/>
            <a:ext cx="2168482" cy="1355542"/>
          </a:xfrm>
          <a:prstGeom prst="rect">
            <a:avLst/>
          </a:prstGeom>
          <a:effectLst>
            <a:outerShdw blurRad="50800" dist="38100" dir="5400000" algn="t" rotWithShape="0">
              <a:prstClr val="black">
                <a:alpha val="40000"/>
              </a:prstClr>
            </a:outerShdw>
          </a:effectLst>
        </p:spPr>
      </p:pic>
      <p:pic>
        <p:nvPicPr>
          <p:cNvPr id="52" name="Picture 14">
            <a:extLst>
              <a:ext uri="{FF2B5EF4-FFF2-40B4-BE49-F238E27FC236}">
                <a16:creationId xmlns:a16="http://schemas.microsoft.com/office/drawing/2014/main" id="{B957EE4A-68E4-41B4-B435-8791746D149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694353" y="5104491"/>
            <a:ext cx="1731559" cy="1082417"/>
          </a:xfrm>
          <a:prstGeom prst="rect">
            <a:avLst/>
          </a:prstGeom>
          <a:effectLst>
            <a:outerShdw blurRad="50800" dist="38100" dir="5400000" algn="t" rotWithShape="0">
              <a:prstClr val="black">
                <a:alpha val="40000"/>
              </a:prstClr>
            </a:outerShdw>
          </a:effectLst>
        </p:spPr>
      </p:pic>
      <p:pic>
        <p:nvPicPr>
          <p:cNvPr id="53" name="Picture 17">
            <a:extLst>
              <a:ext uri="{FF2B5EF4-FFF2-40B4-BE49-F238E27FC236}">
                <a16:creationId xmlns:a16="http://schemas.microsoft.com/office/drawing/2014/main" id="{E9EA6B32-CA87-4E3A-BC0F-4836702089F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304485" y="5145795"/>
            <a:ext cx="1655120" cy="1034633"/>
          </a:xfrm>
          <a:prstGeom prst="rect">
            <a:avLst/>
          </a:prstGeom>
          <a:effectLst>
            <a:outerShdw blurRad="50800" dist="38100" dir="5400000" algn="t" rotWithShape="0">
              <a:prstClr val="black">
                <a:alpha val="40000"/>
              </a:prstClr>
            </a:outerShdw>
          </a:effectLst>
        </p:spPr>
      </p:pic>
      <p:pic>
        <p:nvPicPr>
          <p:cNvPr id="54" name="Picture 18">
            <a:extLst>
              <a:ext uri="{FF2B5EF4-FFF2-40B4-BE49-F238E27FC236}">
                <a16:creationId xmlns:a16="http://schemas.microsoft.com/office/drawing/2014/main" id="{F99674BD-DEB9-4768-8001-1E92B573EA8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588797" y="5178435"/>
            <a:ext cx="1587666" cy="992468"/>
          </a:xfrm>
          <a:prstGeom prst="rect">
            <a:avLst/>
          </a:prstGeom>
          <a:effectLst>
            <a:outerShdw blurRad="50800" dist="38100" dir="5400000" algn="t" rotWithShape="0">
              <a:prstClr val="black">
                <a:alpha val="40000"/>
              </a:prstClr>
            </a:outerShdw>
          </a:effectLst>
        </p:spPr>
      </p:pic>
      <p:pic>
        <p:nvPicPr>
          <p:cNvPr id="55" name="Picture 19">
            <a:extLst>
              <a:ext uri="{FF2B5EF4-FFF2-40B4-BE49-F238E27FC236}">
                <a16:creationId xmlns:a16="http://schemas.microsoft.com/office/drawing/2014/main" id="{7CBEA80C-69DB-4FB8-AC80-C2608588BDDF}"/>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8073409" y="5123541"/>
            <a:ext cx="1736744" cy="1085657"/>
          </a:xfrm>
          <a:prstGeom prst="rect">
            <a:avLst/>
          </a:prstGeom>
        </p:spPr>
      </p:pic>
    </p:spTree>
    <p:extLst>
      <p:ext uri="{BB962C8B-B14F-4D97-AF65-F5344CB8AC3E}">
        <p14:creationId xmlns:p14="http://schemas.microsoft.com/office/powerpoint/2010/main" val="2923191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6AFCFDEA-FA20-4EF9-90CC-082405322D0B}"/>
              </a:ext>
            </a:extLst>
          </p:cNvPr>
          <p:cNvSpPr/>
          <p:nvPr/>
        </p:nvSpPr>
        <p:spPr>
          <a:xfrm>
            <a:off x="0" y="4145406"/>
            <a:ext cx="12192000" cy="1908216"/>
          </a:xfrm>
          <a:prstGeom prst="roundRect">
            <a:avLst>
              <a:gd name="adj" fmla="val 0"/>
            </a:avLst>
          </a:prstGeom>
          <a:gradFill>
            <a:gsLst>
              <a:gs pos="0">
                <a:schemeClr val="bg1">
                  <a:alpha val="0"/>
                </a:schemeClr>
              </a:gs>
              <a:gs pos="100000">
                <a:schemeClr val="bg1"/>
              </a:gs>
            </a:gsLst>
            <a:lin ang="54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1"/>
            <a:ext cx="10515600" cy="1490541"/>
          </a:xfrm>
        </p:spPr>
        <p:txBody>
          <a:bodyPr>
            <a:normAutofit/>
          </a:bodyPr>
          <a:lstStyle/>
          <a:p>
            <a:r>
              <a:rPr lang="en-US" altLang="zh-TW" sz="4000" dirty="0">
                <a:latin typeface="Arial"/>
                <a:ea typeface="微軟正黑體"/>
                <a:cs typeface="Arial"/>
              </a:rPr>
              <a:t>Suggested models for </a:t>
            </a:r>
            <a:r>
              <a:rPr lang="en-US" altLang="zh-TW" sz="4000" dirty="0" err="1">
                <a:latin typeface="Arial"/>
                <a:ea typeface="微軟正黑體"/>
                <a:cs typeface="Arial"/>
              </a:rPr>
              <a:t>Fibre</a:t>
            </a:r>
            <a:r>
              <a:rPr lang="en-US" altLang="zh-TW" sz="4000" dirty="0">
                <a:latin typeface="Arial"/>
                <a:ea typeface="微軟正黑體"/>
                <a:cs typeface="Arial"/>
              </a:rPr>
              <a:t> Channel</a:t>
            </a:r>
            <a:endParaRPr lang="zh-TW" altLang="en-US" sz="4000" dirty="0">
              <a:latin typeface="Arial"/>
              <a:ea typeface="微軟正黑體"/>
              <a:cs typeface="Arial"/>
            </a:endParaRPr>
          </a:p>
        </p:txBody>
      </p: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493547" y="1570909"/>
            <a:ext cx="11330516" cy="1780091"/>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754" indent="-238754">
              <a:lnSpc>
                <a:spcPts val="3200"/>
              </a:lnSpc>
              <a:spcBef>
                <a:spcPts val="1200"/>
              </a:spcBef>
              <a:buClr>
                <a:srgbClr val="F70F78"/>
              </a:buClr>
            </a:pPr>
            <a:endParaRPr lang="zh-CN" altLang="en-US"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文字方塊 21">
            <a:extLst>
              <a:ext uri="{FF2B5EF4-FFF2-40B4-BE49-F238E27FC236}">
                <a16:creationId xmlns:a16="http://schemas.microsoft.com/office/drawing/2014/main" id="{C32C1F40-218C-4297-B7E7-810F72BB3EDA}"/>
              </a:ext>
            </a:extLst>
          </p:cNvPr>
          <p:cNvSpPr txBox="1"/>
          <p:nvPr/>
        </p:nvSpPr>
        <p:spPr>
          <a:xfrm>
            <a:off x="4521670" y="3098231"/>
            <a:ext cx="3345884" cy="95410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24 bay (24 x 3.5”)</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Intel® Xeon® E-2136 6-core 3.3 GHz</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Max 64GB RAM</a:t>
            </a: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32" name="文字方塊 23">
            <a:extLst>
              <a:ext uri="{FF2B5EF4-FFF2-40B4-BE49-F238E27FC236}">
                <a16:creationId xmlns:a16="http://schemas.microsoft.com/office/drawing/2014/main" id="{87F01D03-56A7-48FA-B45C-376CBA1F4ABC}"/>
              </a:ext>
            </a:extLst>
          </p:cNvPr>
          <p:cNvSpPr txBox="1"/>
          <p:nvPr/>
        </p:nvSpPr>
        <p:spPr>
          <a:xfrm>
            <a:off x="8272297" y="3098230"/>
            <a:ext cx="3345884" cy="95410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16 bay (16 x 3.5”)</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Intel® Xeon® E5-2630 v4 10-core 2.2 GHz</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Max 256GB RAM</a:t>
            </a: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34" name="文字方塊 25">
            <a:extLst>
              <a:ext uri="{FF2B5EF4-FFF2-40B4-BE49-F238E27FC236}">
                <a16:creationId xmlns:a16="http://schemas.microsoft.com/office/drawing/2014/main" id="{A5EF7D07-919D-4D36-A2DD-BDECAA88B1AC}"/>
              </a:ext>
            </a:extLst>
          </p:cNvPr>
          <p:cNvSpPr txBox="1"/>
          <p:nvPr/>
        </p:nvSpPr>
        <p:spPr>
          <a:xfrm>
            <a:off x="664784" y="3119955"/>
            <a:ext cx="3604027"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12 bay (8 x 3.5” + 4. 2.5”)</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AMD Ryzen 7 8-core 3.0GHz</a:t>
            </a:r>
          </a:p>
          <a:p>
            <a:pPr marL="239178" indent="-239178">
              <a:buFont typeface="Arial" panose="020B0604020202020204" pitchFamily="34" charset="0"/>
              <a:buChar char="•"/>
            </a:pPr>
            <a:r>
              <a:rPr kumimoji="1" lang="en" altLang="zh-TW" sz="1400">
                <a:solidFill>
                  <a:schemeClr val="bg1"/>
                </a:solidFill>
                <a:latin typeface="微軟正黑體" panose="020B0604030504040204" pitchFamily="34" charset="-120"/>
                <a:ea typeface="微軟正黑體" panose="020B0604030504040204" pitchFamily="34" charset="-120"/>
              </a:rPr>
              <a:t>Max 64GB RAM</a:t>
            </a: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pic>
        <p:nvPicPr>
          <p:cNvPr id="4" name="Picture 3">
            <a:extLst>
              <a:ext uri="{FF2B5EF4-FFF2-40B4-BE49-F238E27FC236}">
                <a16:creationId xmlns:a16="http://schemas.microsoft.com/office/drawing/2014/main" id="{5B224303-97F7-C340-8A82-238D4F05362B}"/>
              </a:ext>
            </a:extLst>
          </p:cNvPr>
          <p:cNvPicPr>
            <a:picLocks noChangeAspect="1"/>
          </p:cNvPicPr>
          <p:nvPr/>
        </p:nvPicPr>
        <p:blipFill>
          <a:blip r:embed="rId3"/>
          <a:stretch>
            <a:fillRect/>
          </a:stretch>
        </p:blipFill>
        <p:spPr>
          <a:xfrm>
            <a:off x="8051639" y="4626247"/>
            <a:ext cx="3787200" cy="2204941"/>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48AB930E-D517-4147-B043-62FFF12581D3}"/>
              </a:ext>
            </a:extLst>
          </p:cNvPr>
          <p:cNvPicPr>
            <a:picLocks noChangeAspect="1"/>
          </p:cNvPicPr>
          <p:nvPr/>
        </p:nvPicPr>
        <p:blipFill>
          <a:blip r:embed="rId4"/>
          <a:stretch>
            <a:fillRect/>
          </a:stretch>
        </p:blipFill>
        <p:spPr>
          <a:xfrm>
            <a:off x="4338402" y="4442915"/>
            <a:ext cx="3515193" cy="2046575"/>
          </a:xfrm>
          <a:prstGeom prst="rect">
            <a:avLst/>
          </a:prstGeom>
          <a:effectLst>
            <a:outerShdw blurRad="50800" dist="38100" dir="5400000" algn="t" rotWithShape="0">
              <a:prstClr val="black">
                <a:alpha val="40000"/>
              </a:prstClr>
            </a:outerShdw>
          </a:effectLst>
        </p:spPr>
      </p:pic>
      <p:sp>
        <p:nvSpPr>
          <p:cNvPr id="7" name="文字方塊 6">
            <a:extLst>
              <a:ext uri="{FF2B5EF4-FFF2-40B4-BE49-F238E27FC236}">
                <a16:creationId xmlns:a16="http://schemas.microsoft.com/office/drawing/2014/main" id="{16EA81F5-76CC-4A5C-ACDA-D17A46C4958F}"/>
              </a:ext>
            </a:extLst>
          </p:cNvPr>
          <p:cNvSpPr txBox="1"/>
          <p:nvPr/>
        </p:nvSpPr>
        <p:spPr>
          <a:xfrm>
            <a:off x="667584" y="1812758"/>
            <a:ext cx="3355579" cy="892552"/>
          </a:xfrm>
          <a:prstGeom prst="rect">
            <a:avLst/>
          </a:prstGeom>
          <a:noFill/>
        </p:spPr>
        <p:txBody>
          <a:bodyPr wrap="square" rtlCol="0" anchor="t">
            <a:spAutoFit/>
          </a:bodyPr>
          <a:lstStyle/>
          <a:p>
            <a:pPr algn="ctr"/>
            <a:r>
              <a:rPr lang="af-ZA" altLang="zh-TW" sz="2000" b="1">
                <a:solidFill>
                  <a:srgbClr val="FFFF00"/>
                </a:solidFill>
                <a:latin typeface="Arial"/>
                <a:ea typeface="微軟正黑體"/>
                <a:cs typeface="Arial"/>
              </a:rPr>
              <a:t>FC 16Gb</a:t>
            </a:r>
            <a:endParaRPr lang="af-ZA" altLang="zh-TW" sz="2000" b="1">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algn="ctr"/>
            <a:r>
              <a:rPr lang="af-ZA" altLang="zh-TW" sz="3200" b="1">
                <a:solidFill>
                  <a:schemeClr val="bg1"/>
                </a:solidFill>
                <a:latin typeface="Arial"/>
                <a:ea typeface="微軟正黑體"/>
                <a:cs typeface="Arial"/>
              </a:rPr>
              <a:t>TS-1277</a:t>
            </a:r>
          </a:p>
        </p:txBody>
      </p:sp>
      <p:cxnSp>
        <p:nvCxnSpPr>
          <p:cNvPr id="10" name="直線接點 9">
            <a:extLst>
              <a:ext uri="{FF2B5EF4-FFF2-40B4-BE49-F238E27FC236}">
                <a16:creationId xmlns:a16="http://schemas.microsoft.com/office/drawing/2014/main" id="{F02AADD7-A73D-4F2E-85D0-172ECF563673}"/>
              </a:ext>
            </a:extLst>
          </p:cNvPr>
          <p:cNvCxnSpPr/>
          <p:nvPr/>
        </p:nvCxnSpPr>
        <p:spPr>
          <a:xfrm>
            <a:off x="771044" y="2855495"/>
            <a:ext cx="33458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136C4270-35B5-44AD-B58A-A0D31A88E3A2}"/>
              </a:ext>
            </a:extLst>
          </p:cNvPr>
          <p:cNvSpPr txBox="1"/>
          <p:nvPr/>
        </p:nvSpPr>
        <p:spPr>
          <a:xfrm>
            <a:off x="4418210" y="1812758"/>
            <a:ext cx="3355579" cy="892552"/>
          </a:xfrm>
          <a:prstGeom prst="rect">
            <a:avLst/>
          </a:prstGeom>
          <a:noFill/>
        </p:spPr>
        <p:txBody>
          <a:bodyPr wrap="square" rtlCol="0" anchor="t">
            <a:spAutoFit/>
          </a:bodyPr>
          <a:lstStyle/>
          <a:p>
            <a:pPr algn="ctr"/>
            <a:r>
              <a:rPr lang="af-ZA" altLang="zh-TW" sz="2000" b="1">
                <a:solidFill>
                  <a:srgbClr val="FFFF00"/>
                </a:solidFill>
                <a:latin typeface="Arial"/>
                <a:ea typeface="微軟正黑體"/>
                <a:cs typeface="Arial"/>
              </a:rPr>
              <a:t>FC 32Gb</a:t>
            </a:r>
            <a:endParaRPr lang="en-US"/>
          </a:p>
          <a:p>
            <a:pPr algn="ctr"/>
            <a:r>
              <a:rPr lang="af-ZA" altLang="zh-TW" sz="3200" b="1">
                <a:solidFill>
                  <a:schemeClr val="bg1"/>
                </a:solidFill>
                <a:latin typeface="Arial"/>
                <a:ea typeface="微軟正黑體"/>
                <a:cs typeface="Arial"/>
              </a:rPr>
              <a:t>TS-2483XU</a:t>
            </a:r>
          </a:p>
        </p:txBody>
      </p:sp>
      <p:cxnSp>
        <p:nvCxnSpPr>
          <p:cNvPr id="29" name="直線接點 28">
            <a:extLst>
              <a:ext uri="{FF2B5EF4-FFF2-40B4-BE49-F238E27FC236}">
                <a16:creationId xmlns:a16="http://schemas.microsoft.com/office/drawing/2014/main" id="{D0405EE8-61A2-4D73-9818-C2AB5F0FD4B5}"/>
              </a:ext>
            </a:extLst>
          </p:cNvPr>
          <p:cNvCxnSpPr/>
          <p:nvPr/>
        </p:nvCxnSpPr>
        <p:spPr>
          <a:xfrm>
            <a:off x="4521670" y="2855495"/>
            <a:ext cx="33458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C7E1DC7C-4971-4880-96DF-8C525DA8CC0F}"/>
              </a:ext>
            </a:extLst>
          </p:cNvPr>
          <p:cNvSpPr txBox="1"/>
          <p:nvPr/>
        </p:nvSpPr>
        <p:spPr>
          <a:xfrm>
            <a:off x="8168837" y="1812758"/>
            <a:ext cx="3355579" cy="892552"/>
          </a:xfrm>
          <a:prstGeom prst="rect">
            <a:avLst/>
          </a:prstGeom>
          <a:noFill/>
        </p:spPr>
        <p:txBody>
          <a:bodyPr wrap="square" rtlCol="0" anchor="t">
            <a:spAutoFit/>
          </a:bodyPr>
          <a:lstStyle/>
          <a:p>
            <a:pPr algn="ctr"/>
            <a:r>
              <a:rPr lang="zh-TW" altLang="en-US" sz="2000" b="1">
                <a:solidFill>
                  <a:srgbClr val="FFFF00"/>
                </a:solidFill>
                <a:latin typeface="Arial"/>
                <a:ea typeface="微軟正黑體"/>
                <a:cs typeface="Arial"/>
              </a:rPr>
              <a:t>FC 32Gb</a:t>
            </a:r>
            <a:endParaRPr lang="en-US"/>
          </a:p>
          <a:p>
            <a:pPr algn="ctr"/>
            <a:r>
              <a:rPr lang="af-ZA" altLang="zh-TW" sz="3200" b="1">
                <a:solidFill>
                  <a:schemeClr val="bg1"/>
                </a:solidFill>
                <a:latin typeface="Arial"/>
                <a:ea typeface="微軟正黑體"/>
                <a:cs typeface="Arial"/>
              </a:rPr>
              <a:t>TDS-16489U R2</a:t>
            </a:r>
          </a:p>
        </p:txBody>
      </p:sp>
      <p:cxnSp>
        <p:nvCxnSpPr>
          <p:cNvPr id="33" name="直線接點 32">
            <a:extLst>
              <a:ext uri="{FF2B5EF4-FFF2-40B4-BE49-F238E27FC236}">
                <a16:creationId xmlns:a16="http://schemas.microsoft.com/office/drawing/2014/main" id="{870BC48F-3E8C-4538-8441-FC789AC23182}"/>
              </a:ext>
            </a:extLst>
          </p:cNvPr>
          <p:cNvCxnSpPr/>
          <p:nvPr/>
        </p:nvCxnSpPr>
        <p:spPr>
          <a:xfrm>
            <a:off x="8272297" y="2855495"/>
            <a:ext cx="33458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532FCF-A959-E64D-8DFA-50B92A6E325C}"/>
              </a:ext>
            </a:extLst>
          </p:cNvPr>
          <p:cNvPicPr>
            <a:picLocks noChangeAspect="1"/>
          </p:cNvPicPr>
          <p:nvPr/>
        </p:nvPicPr>
        <p:blipFill>
          <a:blip r:embed="rId5"/>
          <a:stretch>
            <a:fillRect/>
          </a:stretch>
        </p:blipFill>
        <p:spPr>
          <a:xfrm>
            <a:off x="838200" y="4587216"/>
            <a:ext cx="2807604" cy="1753193"/>
          </a:xfrm>
          <a:prstGeom prst="rect">
            <a:avLst/>
          </a:prstGeom>
        </p:spPr>
      </p:pic>
    </p:spTree>
    <p:extLst>
      <p:ext uri="{BB962C8B-B14F-4D97-AF65-F5344CB8AC3E}">
        <p14:creationId xmlns:p14="http://schemas.microsoft.com/office/powerpoint/2010/main" val="3520356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62497D5B-A90D-4B6F-B648-CED124BC9D7F}"/>
              </a:ext>
            </a:extLst>
          </p:cNvPr>
          <p:cNvSpPr/>
          <p:nvPr/>
        </p:nvSpPr>
        <p:spPr>
          <a:xfrm>
            <a:off x="0" y="2009498"/>
            <a:ext cx="12180735" cy="4018326"/>
          </a:xfrm>
          <a:prstGeom prst="roundRect">
            <a:avLst>
              <a:gd name="adj" fmla="val 0"/>
            </a:avLst>
          </a:prstGeom>
          <a:gradFill>
            <a:gsLst>
              <a:gs pos="0">
                <a:srgbClr val="00B0F0">
                  <a:alpha val="0"/>
                </a:srgbClr>
              </a:gs>
              <a:gs pos="100000">
                <a:srgbClr val="00B0F0"/>
              </a:gs>
            </a:gsLst>
            <a:lin ang="54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 name="Title 1">
            <a:extLst>
              <a:ext uri="{FF2B5EF4-FFF2-40B4-BE49-F238E27FC236}">
                <a16:creationId xmlns:a16="http://schemas.microsoft.com/office/drawing/2014/main" id="{BB53FEAB-3F51-4881-862C-AF59F9892831}"/>
              </a:ext>
            </a:extLst>
          </p:cNvPr>
          <p:cNvSpPr>
            <a:spLocks noGrp="1"/>
          </p:cNvSpPr>
          <p:nvPr>
            <p:ph type="title"/>
          </p:nvPr>
        </p:nvSpPr>
        <p:spPr>
          <a:xfrm>
            <a:off x="346417" y="1878126"/>
            <a:ext cx="4535905" cy="2736468"/>
          </a:xfrm>
        </p:spPr>
        <p:txBody>
          <a:bodyPr>
            <a:noAutofit/>
          </a:bodyPr>
          <a:lstStyle/>
          <a:p>
            <a:pPr algn="ctr">
              <a:lnSpc>
                <a:spcPct val="120000"/>
              </a:lnSpc>
            </a:pPr>
            <a:r>
              <a:rPr lang="en-US" altLang="zh-TW" sz="4000" dirty="0">
                <a:effectLst>
                  <a:glow rad="228600">
                    <a:schemeClr val="accent1">
                      <a:satMod val="175000"/>
                      <a:alpha val="40000"/>
                    </a:schemeClr>
                  </a:glow>
                </a:effectLst>
                <a:latin typeface="Arial" panose="020B0604020202020204" pitchFamily="34" charset="0"/>
                <a:ea typeface="微軟正黑體"/>
                <a:cs typeface="Arial" panose="020B0604020202020204" pitchFamily="34" charset="0"/>
              </a:rPr>
              <a:t>Affordable price</a:t>
            </a:r>
            <a:br>
              <a:rPr lang="zh-TW" altLang="en-US" sz="4000" dirty="0">
                <a:effectLst>
                  <a:glow rad="228600">
                    <a:schemeClr val="accent1">
                      <a:satMod val="175000"/>
                      <a:alpha val="40000"/>
                    </a:schemeClr>
                  </a:glow>
                </a:effectLst>
                <a:latin typeface="Arial" panose="020B0604020202020204" pitchFamily="34" charset="0"/>
                <a:ea typeface="微軟正黑體"/>
                <a:cs typeface="Arial" panose="020B0604020202020204" pitchFamily="34" charset="0"/>
              </a:rPr>
            </a:br>
            <a:r>
              <a:rPr lang="en-US" altLang="zh-TW" sz="4000" dirty="0">
                <a:effectLst>
                  <a:glow rad="228600">
                    <a:schemeClr val="accent1">
                      <a:satMod val="175000"/>
                      <a:alpha val="40000"/>
                    </a:schemeClr>
                  </a:glow>
                </a:effectLst>
                <a:latin typeface="Arial" panose="020B0604020202020204" pitchFamily="34" charset="0"/>
                <a:ea typeface="微軟正黑體"/>
                <a:cs typeface="Arial" panose="020B0604020202020204" pitchFamily="34" charset="0"/>
              </a:rPr>
              <a:t>Easy to use</a:t>
            </a:r>
            <a:br>
              <a:rPr lang="en-US" altLang="zh-TW" sz="4000" dirty="0">
                <a:effectLst>
                  <a:glow rad="228600">
                    <a:schemeClr val="accent1">
                      <a:satMod val="175000"/>
                      <a:alpha val="40000"/>
                    </a:schemeClr>
                  </a:glow>
                </a:effectLst>
                <a:latin typeface="Arial" panose="020B0604020202020204" pitchFamily="34" charset="0"/>
                <a:ea typeface="微軟正黑體"/>
                <a:cs typeface="Arial" panose="020B0604020202020204" pitchFamily="34" charset="0"/>
              </a:rPr>
            </a:br>
            <a:r>
              <a:rPr lang="en-US" altLang="zh-TW" sz="4000" dirty="0">
                <a:effectLst>
                  <a:glow rad="228600">
                    <a:schemeClr val="accent1">
                      <a:satMod val="175000"/>
                      <a:alpha val="40000"/>
                    </a:schemeClr>
                  </a:glow>
                </a:effectLst>
                <a:latin typeface="Arial" panose="020B0604020202020204" pitchFamily="34" charset="0"/>
                <a:ea typeface="微軟正黑體"/>
                <a:cs typeface="Arial" panose="020B0604020202020204" pitchFamily="34" charset="0"/>
              </a:rPr>
              <a:t>Flexible settings</a:t>
            </a:r>
            <a:endParaRPr lang="zh-TW" altLang="en-US" sz="4000" dirty="0">
              <a:gradFill>
                <a:gsLst>
                  <a:gs pos="100000">
                    <a:srgbClr val="00FFFF"/>
                  </a:gs>
                  <a:gs pos="0">
                    <a:schemeClr val="bg1"/>
                  </a:gs>
                </a:gsLst>
                <a:lin ang="5400000" scaled="1"/>
              </a:gradFill>
              <a:effectLst>
                <a:glow rad="228600">
                  <a:schemeClr val="accent1">
                    <a:satMod val="175000"/>
                    <a:alpha val="40000"/>
                  </a:schemeClr>
                </a:glow>
              </a:effectLst>
              <a:latin typeface="Arial" panose="020B0604020202020204" pitchFamily="34" charset="0"/>
              <a:ea typeface="微軟正黑體"/>
              <a:cs typeface="Arial" panose="020B0604020202020204" pitchFamily="34" charset="0"/>
            </a:endParaRPr>
          </a:p>
        </p:txBody>
      </p:sp>
      <p:pic>
        <p:nvPicPr>
          <p:cNvPr id="6" name="Picture 4" descr="一張含有 室內 的圖片&#10;&#10;描述是以高可信度產生">
            <a:extLst>
              <a:ext uri="{FF2B5EF4-FFF2-40B4-BE49-F238E27FC236}">
                <a16:creationId xmlns:a16="http://schemas.microsoft.com/office/drawing/2014/main" id="{45862C6F-23A2-4B41-BC8F-C4F082E5F611}"/>
              </a:ext>
            </a:extLst>
          </p:cNvPr>
          <p:cNvPicPr>
            <a:picLocks noChangeAspect="1"/>
          </p:cNvPicPr>
          <p:nvPr/>
        </p:nvPicPr>
        <p:blipFill>
          <a:blip r:embed="rId2"/>
          <a:stretch>
            <a:fillRect/>
          </a:stretch>
        </p:blipFill>
        <p:spPr>
          <a:xfrm>
            <a:off x="466732" y="9696193"/>
            <a:ext cx="3177174" cy="1985505"/>
          </a:xfrm>
          <a:prstGeom prst="rect">
            <a:avLst/>
          </a:prstGeom>
        </p:spPr>
      </p:pic>
      <p:pic>
        <p:nvPicPr>
          <p:cNvPr id="8" name="Picture 9" descr="一張含有 美工圖案 的圖片&#10;&#10;描述是以非常高的可信度產生">
            <a:extLst>
              <a:ext uri="{FF2B5EF4-FFF2-40B4-BE49-F238E27FC236}">
                <a16:creationId xmlns:a16="http://schemas.microsoft.com/office/drawing/2014/main" id="{DD8AFC30-B86B-4E43-A899-42623C556C25}"/>
              </a:ext>
            </a:extLst>
          </p:cNvPr>
          <p:cNvPicPr>
            <a:picLocks noChangeAspect="1"/>
          </p:cNvPicPr>
          <p:nvPr/>
        </p:nvPicPr>
        <p:blipFill>
          <a:blip r:embed="rId3"/>
          <a:stretch>
            <a:fillRect/>
          </a:stretch>
        </p:blipFill>
        <p:spPr>
          <a:xfrm>
            <a:off x="4089874" y="8220066"/>
            <a:ext cx="1883018" cy="1873249"/>
          </a:xfrm>
          <a:prstGeom prst="rect">
            <a:avLst/>
          </a:prstGeom>
        </p:spPr>
      </p:pic>
      <p:pic>
        <p:nvPicPr>
          <p:cNvPr id="10" name="Picture 11">
            <a:extLst>
              <a:ext uri="{FF2B5EF4-FFF2-40B4-BE49-F238E27FC236}">
                <a16:creationId xmlns:a16="http://schemas.microsoft.com/office/drawing/2014/main" id="{E6CFCFA8-80AF-46D6-ACAA-2DAD786DF126}"/>
              </a:ext>
            </a:extLst>
          </p:cNvPr>
          <p:cNvPicPr>
            <a:picLocks noChangeAspect="1"/>
          </p:cNvPicPr>
          <p:nvPr/>
        </p:nvPicPr>
        <p:blipFill>
          <a:blip r:embed="rId4"/>
          <a:stretch>
            <a:fillRect/>
          </a:stretch>
        </p:blipFill>
        <p:spPr>
          <a:xfrm>
            <a:off x="970648" y="8188707"/>
            <a:ext cx="1857375" cy="1857375"/>
          </a:xfrm>
          <a:prstGeom prst="rect">
            <a:avLst/>
          </a:prstGeom>
        </p:spPr>
      </p:pic>
      <p:pic>
        <p:nvPicPr>
          <p:cNvPr id="12" name="Picture 13" descr="一張含有 電子用品 的圖片&#10;&#10;描述是以非常高的可信度產生">
            <a:extLst>
              <a:ext uri="{FF2B5EF4-FFF2-40B4-BE49-F238E27FC236}">
                <a16:creationId xmlns:a16="http://schemas.microsoft.com/office/drawing/2014/main" id="{B6DF151D-6F3B-4378-9675-5527B0677721}"/>
              </a:ext>
            </a:extLst>
          </p:cNvPr>
          <p:cNvPicPr>
            <a:picLocks noChangeAspect="1"/>
          </p:cNvPicPr>
          <p:nvPr/>
        </p:nvPicPr>
        <p:blipFill>
          <a:blip r:embed="rId5"/>
          <a:stretch>
            <a:fillRect/>
          </a:stretch>
        </p:blipFill>
        <p:spPr>
          <a:xfrm>
            <a:off x="3747353" y="9433611"/>
            <a:ext cx="2219325" cy="2200275"/>
          </a:xfrm>
          <a:prstGeom prst="rect">
            <a:avLst/>
          </a:prstGeom>
        </p:spPr>
      </p:pic>
      <p:pic>
        <p:nvPicPr>
          <p:cNvPr id="17" name="Picture 17" descr="一張含有 螢幕擷取畫面 的圖片&#10;&#10;描述是以非常高的可信度產生">
            <a:extLst>
              <a:ext uri="{FF2B5EF4-FFF2-40B4-BE49-F238E27FC236}">
                <a16:creationId xmlns:a16="http://schemas.microsoft.com/office/drawing/2014/main" id="{6759B565-C60F-45B9-82D4-4EAEB30700FF}"/>
              </a:ext>
            </a:extLst>
          </p:cNvPr>
          <p:cNvPicPr>
            <a:picLocks noChangeAspect="1"/>
          </p:cNvPicPr>
          <p:nvPr/>
        </p:nvPicPr>
        <p:blipFill>
          <a:blip r:embed="rId6"/>
          <a:stretch>
            <a:fillRect/>
          </a:stretch>
        </p:blipFill>
        <p:spPr>
          <a:xfrm>
            <a:off x="6540673" y="8147565"/>
            <a:ext cx="5394541" cy="2747948"/>
          </a:xfrm>
          <a:prstGeom prst="rect">
            <a:avLst/>
          </a:prstGeom>
        </p:spPr>
      </p:pic>
      <p:sp>
        <p:nvSpPr>
          <p:cNvPr id="19" name="TextBox 18">
            <a:extLst>
              <a:ext uri="{FF2B5EF4-FFF2-40B4-BE49-F238E27FC236}">
                <a16:creationId xmlns:a16="http://schemas.microsoft.com/office/drawing/2014/main" id="{AFE1DDEB-32C4-41C6-BEA1-7C341C6B9E94}"/>
              </a:ext>
            </a:extLst>
          </p:cNvPr>
          <p:cNvSpPr txBox="1"/>
          <p:nvPr/>
        </p:nvSpPr>
        <p:spPr>
          <a:xfrm>
            <a:off x="5930582" y="1092347"/>
            <a:ext cx="5752080"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6000" b="1" dirty="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QNAP NAS </a:t>
            </a:r>
            <a:endParaRPr lang="en-US" altLang="zh-TW" sz="6000" b="1" dirty="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algn="ctr"/>
            <a:r>
              <a:rPr lang="zh-TW" altLang="en-US" sz="4000" dirty="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X</a:t>
            </a:r>
            <a:r>
              <a:rPr lang="zh-TW" altLang="en-US" sz="4000" b="1" dirty="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rPr>
              <a:t> </a:t>
            </a:r>
            <a:endParaRPr lang="en-US" altLang="zh-TW" sz="4000" b="1" dirty="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algn="ctr"/>
            <a:r>
              <a:rPr lang="en-US" altLang="zh-TW" sz="4800" b="1" dirty="0">
                <a:solidFill>
                  <a:schemeClr val="bg1"/>
                </a:solidFill>
                <a:effectLst>
                  <a:outerShdw blurRad="38100" dist="38100" dir="2700000" algn="tl">
                    <a:srgbClr val="000000">
                      <a:alpha val="43137"/>
                    </a:srgbClr>
                  </a:outerShdw>
                </a:effectLst>
                <a:latin typeface="Arial"/>
                <a:ea typeface="Microsoft JhengHei"/>
                <a:cs typeface="Arial"/>
              </a:rPr>
              <a:t>ATTO </a:t>
            </a:r>
            <a:r>
              <a:rPr lang="en-US" altLang="zh-TW" sz="4800" b="1" dirty="0" err="1">
                <a:solidFill>
                  <a:schemeClr val="bg1"/>
                </a:solidFill>
                <a:effectLst>
                  <a:outerShdw blurRad="38100" dist="38100" dir="2700000" algn="tl">
                    <a:srgbClr val="000000">
                      <a:alpha val="43137"/>
                    </a:srgbClr>
                  </a:outerShdw>
                </a:effectLst>
                <a:latin typeface="Arial"/>
                <a:ea typeface="Microsoft JhengHei"/>
                <a:cs typeface="Arial"/>
              </a:rPr>
              <a:t>Celerity</a:t>
            </a:r>
            <a:r>
              <a:rPr lang="en-US" altLang="zh-TW" sz="4800" b="1" baseline="30000" dirty="0" err="1">
                <a:solidFill>
                  <a:schemeClr val="bg1"/>
                </a:solidFill>
                <a:effectLst>
                  <a:outerShdw blurRad="38100" dist="38100" dir="2700000" algn="tl">
                    <a:srgbClr val="000000">
                      <a:alpha val="43137"/>
                    </a:srgbClr>
                  </a:outerShdw>
                </a:effectLst>
                <a:latin typeface="Arial"/>
                <a:ea typeface="Microsoft JhengHei"/>
                <a:cs typeface="Arial"/>
              </a:rPr>
              <a:t>TM</a:t>
            </a:r>
            <a:r>
              <a:rPr lang="zh-TW" altLang="en-US" sz="4800" b="1" dirty="0">
                <a:solidFill>
                  <a:schemeClr val="bg1"/>
                </a:solidFill>
                <a:effectLst>
                  <a:outerShdw blurRad="38100" dist="38100" dir="2700000" algn="tl">
                    <a:srgbClr val="000000">
                      <a:alpha val="43137"/>
                    </a:srgbClr>
                  </a:outerShdw>
                </a:effectLst>
                <a:latin typeface="Arial"/>
                <a:ea typeface="Microsoft JhengHei"/>
                <a:cs typeface="Arial"/>
              </a:rPr>
              <a:t> </a:t>
            </a:r>
            <a:endParaRPr lang="en-US" altLang="zh-TW" sz="4800" b="1" dirty="0">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endParaRPr>
          </a:p>
          <a:p>
            <a:pPr algn="ctr"/>
            <a:r>
              <a:rPr lang="zh-TW" sz="4800" b="1" dirty="0">
                <a:solidFill>
                  <a:schemeClr val="bg1"/>
                </a:solidFill>
                <a:effectLst>
                  <a:outerShdw blurRad="38100" dist="38100" dir="2700000" algn="tl">
                    <a:srgbClr val="000000">
                      <a:alpha val="43137"/>
                    </a:srgbClr>
                  </a:outerShdw>
                </a:effectLst>
                <a:latin typeface="Arial"/>
                <a:ea typeface="Microsoft JhengHei"/>
                <a:cs typeface="Arial"/>
              </a:rPr>
              <a:t>F</a:t>
            </a:r>
            <a:r>
              <a:rPr lang="en-US" altLang="zh-TW" sz="4800" b="1" dirty="0">
                <a:solidFill>
                  <a:schemeClr val="bg1"/>
                </a:solidFill>
                <a:effectLst>
                  <a:outerShdw blurRad="38100" dist="38100" dir="2700000" algn="tl">
                    <a:srgbClr val="000000">
                      <a:alpha val="43137"/>
                    </a:srgbClr>
                  </a:outerShdw>
                </a:effectLst>
                <a:latin typeface="Arial"/>
                <a:ea typeface="新細明體"/>
                <a:cs typeface="Arial"/>
              </a:rPr>
              <a:t>C</a:t>
            </a:r>
            <a:r>
              <a:rPr lang="zh-TW" sz="4800" b="1" dirty="0">
                <a:solidFill>
                  <a:schemeClr val="bg1"/>
                </a:solidFill>
                <a:effectLst>
                  <a:outerShdw blurRad="38100" dist="38100" dir="2700000" algn="tl">
                    <a:srgbClr val="000000">
                      <a:alpha val="43137"/>
                    </a:srgbClr>
                  </a:outerShdw>
                </a:effectLst>
                <a:latin typeface="Arial"/>
                <a:ea typeface="Microsoft JhengHei"/>
                <a:cs typeface="Arial"/>
              </a:rPr>
              <a:t> </a:t>
            </a:r>
            <a:r>
              <a:rPr lang="en-US" altLang="zh-TW" sz="4800" b="1" dirty="0">
                <a:solidFill>
                  <a:schemeClr val="bg1"/>
                </a:solidFill>
                <a:effectLst>
                  <a:outerShdw blurRad="38100" dist="38100" dir="2700000" algn="tl">
                    <a:srgbClr val="000000">
                      <a:alpha val="43137"/>
                    </a:srgbClr>
                  </a:outerShdw>
                </a:effectLst>
                <a:latin typeface="Arial"/>
                <a:ea typeface="Microsoft JhengHei"/>
                <a:cs typeface="Arial"/>
              </a:rPr>
              <a:t>adapters</a:t>
            </a:r>
            <a:endParaRPr lang="en-US" altLang="zh-TW" sz="4800" b="1" dirty="0">
              <a:solidFill>
                <a:schemeClr val="bg1"/>
              </a:solidFill>
              <a:effectLst>
                <a:outerShdw blurRad="38100" dist="38100" dir="2700000" algn="tl">
                  <a:srgbClr val="000000">
                    <a:alpha val="43137"/>
                  </a:srgbClr>
                </a:outerShdw>
              </a:effectLst>
              <a:latin typeface="Arial"/>
              <a:ea typeface="新細明體"/>
              <a:cs typeface="Arial"/>
            </a:endParaRPr>
          </a:p>
        </p:txBody>
      </p:sp>
      <p:sp>
        <p:nvSpPr>
          <p:cNvPr id="13" name="TextBox 18">
            <a:extLst>
              <a:ext uri="{FF2B5EF4-FFF2-40B4-BE49-F238E27FC236}">
                <a16:creationId xmlns:a16="http://schemas.microsoft.com/office/drawing/2014/main" id="{754A42AF-E54F-4FA9-985B-94ECC9862C96}"/>
              </a:ext>
            </a:extLst>
          </p:cNvPr>
          <p:cNvSpPr txBox="1"/>
          <p:nvPr/>
        </p:nvSpPr>
        <p:spPr>
          <a:xfrm>
            <a:off x="6306587" y="4683470"/>
            <a:ext cx="57520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800" b="1" dirty="0" err="1">
                <a:solidFill>
                  <a:srgbClr val="FFFF00"/>
                </a:solidFill>
                <a:effectLst>
                  <a:outerShdw blurRad="38100" dist="38100" dir="2700000" algn="tl">
                    <a:srgbClr val="000000">
                      <a:alpha val="43137"/>
                    </a:srgbClr>
                  </a:outerShdw>
                </a:effectLst>
                <a:latin typeface="Arial"/>
                <a:ea typeface="+mn-lt"/>
                <a:cs typeface="+mn-lt"/>
              </a:rPr>
              <a:t>Fibre</a:t>
            </a:r>
            <a:r>
              <a:rPr lang="en-US" altLang="zh-TW" sz="2800" b="1" dirty="0">
                <a:solidFill>
                  <a:srgbClr val="FFFF00"/>
                </a:solidFill>
                <a:effectLst>
                  <a:outerShdw blurRad="38100" dist="38100" dir="2700000" algn="tl">
                    <a:srgbClr val="000000">
                      <a:alpha val="43137"/>
                    </a:srgbClr>
                  </a:outerShdw>
                </a:effectLst>
                <a:latin typeface="Arial"/>
                <a:ea typeface="+mn-lt"/>
                <a:cs typeface="+mn-lt"/>
              </a:rPr>
              <a:t> Channel </a:t>
            </a:r>
          </a:p>
          <a:p>
            <a:pPr algn="ctr"/>
            <a:r>
              <a:rPr lang="en-US" altLang="zh-TW" sz="2800" b="1" dirty="0">
                <a:solidFill>
                  <a:srgbClr val="FFFF00"/>
                </a:solidFill>
                <a:effectLst>
                  <a:outerShdw blurRad="38100" dist="38100" dir="2700000" algn="tl">
                    <a:srgbClr val="000000">
                      <a:alpha val="43137"/>
                    </a:srgbClr>
                  </a:outerShdw>
                </a:effectLst>
                <a:latin typeface="Arial"/>
                <a:ea typeface="+mn-lt"/>
                <a:cs typeface="+mn-lt"/>
              </a:rPr>
              <a:t>Storage Area Network Solution</a:t>
            </a:r>
            <a:endParaRPr lang="zh-TW" altLang="en-US" sz="2800" b="1" dirty="0">
              <a:solidFill>
                <a:srgbClr val="FFFF00"/>
              </a:solidFill>
              <a:latin typeface="Arial"/>
              <a:ea typeface="新細明體"/>
              <a:cs typeface="Calibri"/>
            </a:endParaRPr>
          </a:p>
        </p:txBody>
      </p:sp>
      <p:pic>
        <p:nvPicPr>
          <p:cNvPr id="25" name="圖片 24" descr="一張含有 美工圖案 的圖片&#10;&#10;自動產生的描述">
            <a:extLst>
              <a:ext uri="{FF2B5EF4-FFF2-40B4-BE49-F238E27FC236}">
                <a16:creationId xmlns:a16="http://schemas.microsoft.com/office/drawing/2014/main" id="{69A60D15-D26B-41E8-8191-6A4539E79656}"/>
              </a:ext>
            </a:extLst>
          </p:cNvPr>
          <p:cNvPicPr>
            <a:picLocks noChangeAspect="1"/>
          </p:cNvPicPr>
          <p:nvPr/>
        </p:nvPicPr>
        <p:blipFill rotWithShape="1">
          <a:blip r:embed="rId7"/>
          <a:srcRect r="6518"/>
          <a:stretch/>
        </p:blipFill>
        <p:spPr>
          <a:xfrm>
            <a:off x="5434208" y="6476696"/>
            <a:ext cx="1299101" cy="298332"/>
          </a:xfrm>
          <a:prstGeom prst="rect">
            <a:avLst/>
          </a:prstGeom>
        </p:spPr>
      </p:pic>
      <p:cxnSp>
        <p:nvCxnSpPr>
          <p:cNvPr id="26" name="直線接點 25">
            <a:extLst>
              <a:ext uri="{FF2B5EF4-FFF2-40B4-BE49-F238E27FC236}">
                <a16:creationId xmlns:a16="http://schemas.microsoft.com/office/drawing/2014/main" id="{F742B3D9-3353-4300-9157-942412C22651}"/>
              </a:ext>
            </a:extLst>
          </p:cNvPr>
          <p:cNvCxnSpPr>
            <a:cxnSpLocks/>
          </p:cNvCxnSpPr>
          <p:nvPr/>
        </p:nvCxnSpPr>
        <p:spPr>
          <a:xfrm>
            <a:off x="5930583" y="4467401"/>
            <a:ext cx="57520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9" name="Picture 16">
            <a:extLst>
              <a:ext uri="{FF2B5EF4-FFF2-40B4-BE49-F238E27FC236}">
                <a16:creationId xmlns:a16="http://schemas.microsoft.com/office/drawing/2014/main" id="{446A31A4-1C37-44EE-9CC8-D6FB6F0A804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46417" y="4281191"/>
            <a:ext cx="4189488" cy="2618896"/>
          </a:xfrm>
          <a:prstGeom prst="rect">
            <a:avLst/>
          </a:prstGeom>
          <a:effectLst>
            <a:outerShdw blurRad="50800" dist="38100" dir="5400000" algn="t" rotWithShape="0">
              <a:prstClr val="black">
                <a:alpha val="40000"/>
              </a:prstClr>
            </a:outerShdw>
          </a:effectLst>
        </p:spPr>
      </p:pic>
      <p:pic>
        <p:nvPicPr>
          <p:cNvPr id="20" name="Picture 20">
            <a:extLst>
              <a:ext uri="{FF2B5EF4-FFF2-40B4-BE49-F238E27FC236}">
                <a16:creationId xmlns:a16="http://schemas.microsoft.com/office/drawing/2014/main" id="{AD806492-E790-4123-9679-25365E0692D0}"/>
              </a:ext>
            </a:extLst>
          </p:cNvPr>
          <p:cNvPicPr>
            <a:picLocks noChangeAspect="1"/>
          </p:cNvPicPr>
          <p:nvPr/>
        </p:nvPicPr>
        <p:blipFill>
          <a:blip r:embed="rId9"/>
          <a:stretch>
            <a:fillRect/>
          </a:stretch>
        </p:blipFill>
        <p:spPr>
          <a:xfrm>
            <a:off x="4089874" y="4947997"/>
            <a:ext cx="1318410" cy="1309348"/>
          </a:xfrm>
          <a:prstGeom prst="rect">
            <a:avLst/>
          </a:prstGeom>
          <a:effectLst>
            <a:reflection blurRad="6350" stA="52000" endA="300" endPos="35000" dir="5400000" sy="-100000" algn="bl" rotWithShape="0"/>
          </a:effectLst>
        </p:spPr>
      </p:pic>
      <p:pic>
        <p:nvPicPr>
          <p:cNvPr id="31" name="圖片 30" descr="一張含有 藍色, 坐 的圖片&#10;&#10;自動產生的描述">
            <a:extLst>
              <a:ext uri="{FF2B5EF4-FFF2-40B4-BE49-F238E27FC236}">
                <a16:creationId xmlns:a16="http://schemas.microsoft.com/office/drawing/2014/main" id="{4C8AD83D-D06B-48E4-9BC9-C57F4824AA89}"/>
              </a:ext>
            </a:extLst>
          </p:cNvPr>
          <p:cNvPicPr>
            <a:picLocks noChangeAspect="1"/>
          </p:cNvPicPr>
          <p:nvPr/>
        </p:nvPicPr>
        <p:blipFill>
          <a:blip r:embed="rId10"/>
          <a:stretch>
            <a:fillRect/>
          </a:stretch>
        </p:blipFill>
        <p:spPr>
          <a:xfrm>
            <a:off x="2828023" y="95513"/>
            <a:ext cx="537409" cy="595428"/>
          </a:xfrm>
          <a:prstGeom prst="rect">
            <a:avLst/>
          </a:prstGeom>
        </p:spPr>
      </p:pic>
    </p:spTree>
    <p:extLst>
      <p:ext uri="{BB962C8B-B14F-4D97-AF65-F5344CB8AC3E}">
        <p14:creationId xmlns:p14="http://schemas.microsoft.com/office/powerpoint/2010/main" val="8986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75E-6 4.07407E-6 C 0.04453 0.04004 0.07669 0.06967 0.11523 0.14513 C 0.15377 0.22013 0.18698 0.3074 0.19713 0.45324 C 0.2026 0.6206 0.19531 0.59791 0.18515 0.68726 " pathEditMode="relative" rAng="0" ptsTypes="AAAA">
                                      <p:cBhvr>
                                        <p:cTn id="6" dur="1500" fill="hold"/>
                                        <p:tgtEl>
                                          <p:spTgt spid="31"/>
                                        </p:tgtEl>
                                        <p:attrNameLst>
                                          <p:attrName>ppt_x</p:attrName>
                                          <p:attrName>ppt_y</p:attrName>
                                        </p:attrNameLst>
                                      </p:cBhvr>
                                      <p:rCtr x="9948" y="3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16">
            <a:extLst>
              <a:ext uri="{FF2B5EF4-FFF2-40B4-BE49-F238E27FC236}">
                <a16:creationId xmlns:a16="http://schemas.microsoft.com/office/drawing/2014/main" id="{4AB9C316-934E-451B-A0FA-BE7C3651A1F1}"/>
              </a:ext>
            </a:extLst>
          </p:cNvPr>
          <p:cNvSpPr txBox="1">
            <a:spLocks/>
          </p:cNvSpPr>
          <p:nvPr/>
        </p:nvSpPr>
        <p:spPr>
          <a:xfrm>
            <a:off x="695739" y="6634618"/>
            <a:ext cx="11496261" cy="130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700" dirty="0">
                <a:solidFill>
                  <a:schemeClr val="bg1"/>
                </a:solidFill>
                <a:latin typeface="Arial" panose="020B0604020202020204" pitchFamily="34" charset="0"/>
                <a:cs typeface="Arial" panose="020B0604020202020204" pitchFamily="34" charset="0"/>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25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50AA-57C9-4936-A153-08BC3660ACF0}"/>
              </a:ext>
            </a:extLst>
          </p:cNvPr>
          <p:cNvSpPr>
            <a:spLocks noGrp="1"/>
          </p:cNvSpPr>
          <p:nvPr>
            <p:ph type="title"/>
          </p:nvPr>
        </p:nvSpPr>
        <p:spPr>
          <a:xfrm>
            <a:off x="838200" y="0"/>
            <a:ext cx="10515600" cy="1239253"/>
          </a:xfrm>
        </p:spPr>
        <p:txBody>
          <a:bodyPr>
            <a:normAutofit/>
          </a:bodyPr>
          <a:lstStyle/>
          <a:p>
            <a:r>
              <a:rPr lang="en-US" altLang="zh-TW" sz="4000" dirty="0">
                <a:latin typeface="Arial" panose="020B0604020202020204" pitchFamily="34" charset="0"/>
                <a:ea typeface="微軟正黑體"/>
                <a:cs typeface="Arial" panose="020B0604020202020204" pitchFamily="34" charset="0"/>
              </a:rPr>
              <a:t>Why should companies build </a:t>
            </a:r>
            <a:r>
              <a:rPr lang="en-US" altLang="zh-TW" sz="4000" dirty="0" err="1">
                <a:latin typeface="Arial" panose="020B0604020202020204" pitchFamily="34" charset="0"/>
                <a:ea typeface="微軟正黑體"/>
                <a:cs typeface="Arial" panose="020B0604020202020204" pitchFamily="34" charset="0"/>
              </a:rPr>
              <a:t>Fibre</a:t>
            </a:r>
            <a:r>
              <a:rPr lang="en-US" altLang="zh-TW" sz="4000" dirty="0">
                <a:latin typeface="Arial" panose="020B0604020202020204" pitchFamily="34" charset="0"/>
                <a:ea typeface="微軟正黑體"/>
                <a:cs typeface="Arial" panose="020B0604020202020204" pitchFamily="34" charset="0"/>
              </a:rPr>
              <a:t> Channel storage area network?</a:t>
            </a:r>
            <a:endParaRPr lang="zh-TW" altLang="en-US" sz="4000" dirty="0">
              <a:latin typeface="Arial" panose="020B0604020202020204" pitchFamily="34" charset="0"/>
              <a:cs typeface="Arial" panose="020B0604020202020204" pitchFamily="34" charset="0"/>
            </a:endParaRPr>
          </a:p>
        </p:txBody>
      </p:sp>
      <p:pic>
        <p:nvPicPr>
          <p:cNvPr id="5" name="Picture 6" descr="一張含有 個人, 文字 的圖片&#10;&#10;描述是以非常高的可信度產生">
            <a:extLst>
              <a:ext uri="{FF2B5EF4-FFF2-40B4-BE49-F238E27FC236}">
                <a16:creationId xmlns:a16="http://schemas.microsoft.com/office/drawing/2014/main" id="{1DE46353-00B0-466D-8DB0-D0E2352179A5}"/>
              </a:ext>
            </a:extLst>
          </p:cNvPr>
          <p:cNvPicPr>
            <a:picLocks noChangeAspect="1"/>
          </p:cNvPicPr>
          <p:nvPr/>
        </p:nvPicPr>
        <p:blipFill>
          <a:blip r:embed="rId3"/>
          <a:stretch>
            <a:fillRect/>
          </a:stretch>
        </p:blipFill>
        <p:spPr>
          <a:xfrm>
            <a:off x="7159257" y="1413291"/>
            <a:ext cx="4318034" cy="2893921"/>
          </a:xfrm>
          <a:prstGeom prst="roundRect">
            <a:avLst>
              <a:gd name="adj" fmla="val 4727"/>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圖片 9">
            <a:extLst>
              <a:ext uri="{FF2B5EF4-FFF2-40B4-BE49-F238E27FC236}">
                <a16:creationId xmlns:a16="http://schemas.microsoft.com/office/drawing/2014/main" id="{02D6D5D0-8BE8-4EEF-899B-1F19A95E3882}"/>
              </a:ext>
            </a:extLst>
          </p:cNvPr>
          <p:cNvPicPr>
            <a:picLocks noChangeAspect="1"/>
          </p:cNvPicPr>
          <p:nvPr/>
        </p:nvPicPr>
        <p:blipFill rotWithShape="1">
          <a:blip r:embed="rId4"/>
          <a:srcRect t="2924" b="19462"/>
          <a:stretch/>
        </p:blipFill>
        <p:spPr>
          <a:xfrm>
            <a:off x="7159256" y="4418477"/>
            <a:ext cx="4318034" cy="2154236"/>
          </a:xfrm>
          <a:prstGeom prst="roundRect">
            <a:avLst>
              <a:gd name="adj" fmla="val 5297"/>
            </a:avLst>
          </a:prstGeom>
          <a:solidFill>
            <a:srgbClr val="FFFFFF">
              <a:shade val="85000"/>
            </a:srgbClr>
          </a:solidFill>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8" name="TextBox 7">
            <a:extLst>
              <a:ext uri="{FF2B5EF4-FFF2-40B4-BE49-F238E27FC236}">
                <a16:creationId xmlns:a16="http://schemas.microsoft.com/office/drawing/2014/main" id="{EAEFE12F-96B5-A242-B863-FA6119FAEF69}"/>
              </a:ext>
            </a:extLst>
          </p:cNvPr>
          <p:cNvSpPr txBox="1"/>
          <p:nvPr/>
        </p:nvSpPr>
        <p:spPr>
          <a:xfrm>
            <a:off x="838200" y="1471982"/>
            <a:ext cx="600318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en-US" altLang="zh-TW" sz="2000" b="1" dirty="0">
                <a:solidFill>
                  <a:schemeClr val="accent1"/>
                </a:solidFill>
                <a:latin typeface="Arial" panose="020B0604020202020204" pitchFamily="34" charset="0"/>
                <a:ea typeface="+mn-lt"/>
                <a:cs typeface="Arial" panose="020B0604020202020204" pitchFamily="34" charset="0"/>
              </a:rPr>
              <a:t>Good</a:t>
            </a:r>
            <a:r>
              <a:rPr lang="zh-TW" altLang="en-US" sz="2000" b="1" dirty="0">
                <a:solidFill>
                  <a:schemeClr val="accent1"/>
                </a:solidFill>
                <a:latin typeface="Arial" panose="020B0604020202020204" pitchFamily="34" charset="0"/>
                <a:ea typeface="+mn-lt"/>
                <a:cs typeface="Arial" panose="020B0604020202020204" pitchFamily="34" charset="0"/>
              </a:rPr>
              <a:t> </a:t>
            </a:r>
            <a:r>
              <a:rPr lang="en-US" altLang="zh-TW" sz="2000" b="1" dirty="0">
                <a:solidFill>
                  <a:schemeClr val="accent1"/>
                </a:solidFill>
                <a:latin typeface="Arial" panose="020B0604020202020204" pitchFamily="34" charset="0"/>
                <a:ea typeface="+mn-lt"/>
                <a:cs typeface="Arial" panose="020B0604020202020204" pitchFamily="34" charset="0"/>
              </a:rPr>
              <a:t>connectivity</a:t>
            </a:r>
            <a:r>
              <a:rPr lang="zh-TW" sz="2000" b="1" dirty="0">
                <a:solidFill>
                  <a:srgbClr val="0070C0"/>
                </a:solidFill>
                <a:latin typeface="Arial" panose="020B0604020202020204" pitchFamily="34" charset="0"/>
                <a:ea typeface="微軟正黑體"/>
                <a:cs typeface="Arial" panose="020B0604020202020204" pitchFamily="34" charset="0"/>
              </a:rPr>
              <a:t>：</a:t>
            </a:r>
            <a:br>
              <a:rPr lang="zh-TW" b="1" dirty="0">
                <a:latin typeface="Arial" panose="020B0604020202020204" pitchFamily="34" charset="0"/>
                <a:ea typeface="微軟正黑體" panose="020B0604030504040204" pitchFamily="34" charset="-120"/>
                <a:cs typeface="Arial" panose="020B0604020202020204" pitchFamily="34" charset="0"/>
              </a:rPr>
            </a:br>
            <a:r>
              <a:rPr lang="en-US" altLang="zh-TW" b="1" dirty="0">
                <a:latin typeface="Arial" panose="020B0604020202020204" pitchFamily="34" charset="0"/>
                <a:ea typeface="+mn-lt"/>
                <a:cs typeface="Arial" panose="020B0604020202020204" pitchFamily="34" charset="0"/>
              </a:rPr>
              <a:t>In</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a:t>
            </a:r>
            <a:r>
              <a:rPr lang="zh-TW" altLang="en-US" b="1" dirty="0">
                <a:latin typeface="Arial" panose="020B0604020202020204" pitchFamily="34" charset="0"/>
                <a:ea typeface="+mn-lt"/>
                <a:cs typeface="Arial" panose="020B0604020202020204" pitchFamily="34" charset="0"/>
              </a:rPr>
              <a:t> </a:t>
            </a:r>
            <a:r>
              <a:rPr lang="en-US" altLang="zh-TW" b="1" dirty="0" err="1">
                <a:latin typeface="Arial" panose="020B0604020202020204" pitchFamily="34" charset="0"/>
                <a:ea typeface="+mn-lt"/>
                <a:cs typeface="Arial" panose="020B0604020202020204" pitchFamily="34" charset="0"/>
              </a:rPr>
              <a:t>Fibre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Channel</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Storage</a:t>
            </a:r>
            <a:r>
              <a:rPr lang="zh-TW" altLang="en-US" b="1" dirty="0">
                <a:latin typeface="Arial" panose="020B0604020202020204" pitchFamily="34" charset="0"/>
                <a:ea typeface="+mn-lt"/>
                <a:cs typeface="Arial" panose="020B0604020202020204" pitchFamily="34" charset="0"/>
              </a:rPr>
              <a:t> area </a:t>
            </a:r>
            <a:r>
              <a:rPr lang="en-US" altLang="zh-TW" b="1" dirty="0">
                <a:latin typeface="Arial" panose="020B0604020202020204" pitchFamily="34" charset="0"/>
                <a:ea typeface="+mn-lt"/>
                <a:cs typeface="Arial" panose="020B0604020202020204" pitchFamily="34" charset="0"/>
              </a:rPr>
              <a:t>Network</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t>
            </a:r>
            <a:r>
              <a:rPr lang="zh-TW" b="1" dirty="0">
                <a:latin typeface="Arial" panose="020B0604020202020204" pitchFamily="34" charset="0"/>
                <a:ea typeface="+mn-lt"/>
                <a:cs typeface="Arial" panose="020B0604020202020204" pitchFamily="34" charset="0"/>
              </a:rPr>
              <a:t>SAN</a:t>
            </a:r>
            <a:r>
              <a:rPr lang="en-US" altLang="zh-TW" b="1" dirty="0">
                <a:latin typeface="Arial" panose="020B0604020202020204" pitchFamily="34" charset="0"/>
                <a:ea typeface="+mn-lt"/>
                <a:cs typeface="Arial" panose="020B0604020202020204" pitchFamily="34" charset="0"/>
              </a:rPr>
              <a:t>)</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architecture,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any</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server</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can</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be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directly</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connected</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to</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any</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storage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device,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and</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any</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storage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device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can</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be</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directly</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connected</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to</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each</a:t>
            </a:r>
            <a:r>
              <a:rPr lang="zh-TW" altLang="en-US" b="1" dirty="0">
                <a:latin typeface="Arial" panose="020B0604020202020204" pitchFamily="34" charset="0"/>
                <a:ea typeface="+mn-lt"/>
                <a:cs typeface="Arial" panose="020B0604020202020204" pitchFamily="34" charset="0"/>
              </a:rPr>
              <a:t> </a:t>
            </a:r>
            <a:r>
              <a:rPr lang="en-US" altLang="zh-TW" b="1" dirty="0">
                <a:latin typeface="Arial" panose="020B0604020202020204" pitchFamily="34" charset="0"/>
                <a:ea typeface="+mn-lt"/>
                <a:cs typeface="Arial" panose="020B0604020202020204" pitchFamily="34" charset="0"/>
              </a:rPr>
              <a:t>other</a:t>
            </a:r>
            <a:r>
              <a:rPr lang="zh-TW" b="1" dirty="0">
                <a:latin typeface="Arial" panose="020B0604020202020204" pitchFamily="34" charset="0"/>
                <a:ea typeface="+mn-lt"/>
                <a:cs typeface="Arial" panose="020B0604020202020204" pitchFamily="34" charset="0"/>
              </a:rPr>
              <a:t>.</a:t>
            </a:r>
            <a:endParaRPr lang="zh-TW" altLang="en-US" b="1" dirty="0">
              <a:latin typeface="Arial" panose="020B0604020202020204" pitchFamily="34" charset="0"/>
              <a:ea typeface="微軟正黑體"/>
              <a:cs typeface="Arial" panose="020B0604020202020204" pitchFamily="34" charset="0"/>
            </a:endParaRPr>
          </a:p>
        </p:txBody>
      </p:sp>
      <p:sp>
        <p:nvSpPr>
          <p:cNvPr id="9" name="TextBox 2">
            <a:extLst>
              <a:ext uri="{FF2B5EF4-FFF2-40B4-BE49-F238E27FC236}">
                <a16:creationId xmlns:a16="http://schemas.microsoft.com/office/drawing/2014/main" id="{7A54B45F-526E-8C4C-AC42-6FDB9BF7F5DE}"/>
              </a:ext>
            </a:extLst>
          </p:cNvPr>
          <p:cNvSpPr txBox="1"/>
          <p:nvPr/>
        </p:nvSpPr>
        <p:spPr>
          <a:xfrm>
            <a:off x="838200" y="3061317"/>
            <a:ext cx="600318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en-US" altLang="zh-TW" sz="2000" b="1">
                <a:solidFill>
                  <a:schemeClr val="accent1"/>
                </a:solidFill>
                <a:latin typeface="Arial"/>
                <a:ea typeface="+mn-lt"/>
                <a:cs typeface="Arial"/>
              </a:rPr>
              <a:t>Good expandability</a:t>
            </a:r>
            <a:r>
              <a:rPr lang="zh-TW" altLang="en-US" sz="2000" b="1">
                <a:solidFill>
                  <a:srgbClr val="0070C0"/>
                </a:solidFill>
                <a:latin typeface="Arial"/>
                <a:ea typeface="微軟正黑體"/>
                <a:cs typeface="Arial"/>
              </a:rPr>
              <a:t>：</a:t>
            </a:r>
            <a:br>
              <a:rPr lang="zh-TW" altLang="en-US" b="1">
                <a:latin typeface="Arial" panose="020B0604020202020204" pitchFamily="34" charset="0"/>
                <a:ea typeface="+mn-lt"/>
                <a:cs typeface="Arial" panose="020B0604020202020204" pitchFamily="34" charset="0"/>
              </a:rPr>
            </a:br>
            <a:r>
              <a:rPr lang="en-US" altLang="zh-TW" b="1">
                <a:latin typeface="Arial"/>
                <a:ea typeface="+mn-lt"/>
                <a:cs typeface="Arial"/>
              </a:rPr>
              <a:t>Enterprises can</a:t>
            </a:r>
            <a:r>
              <a:rPr lang="zh-TW" altLang="en-US" b="1">
                <a:latin typeface="Arial"/>
                <a:ea typeface="+mn-lt"/>
                <a:cs typeface="Arial"/>
              </a:rPr>
              <a:t> perform e</a:t>
            </a:r>
            <a:r>
              <a:rPr lang="en-US" altLang="zh-TW" b="1">
                <a:latin typeface="Arial"/>
                <a:ea typeface="+mn-lt"/>
                <a:cs typeface="Arial"/>
              </a:rPr>
              <a:t>xtended</a:t>
            </a:r>
            <a:r>
              <a:rPr lang="zh-TW" altLang="en-US" b="1">
                <a:latin typeface="Arial"/>
                <a:ea typeface="+mn-lt"/>
                <a:cs typeface="Arial"/>
              </a:rPr>
              <a:t> </a:t>
            </a:r>
            <a:r>
              <a:rPr lang="en-US" altLang="zh-TW" b="1">
                <a:latin typeface="Arial"/>
                <a:ea typeface="+mn-lt"/>
                <a:cs typeface="Arial"/>
              </a:rPr>
              <a:t>actions</a:t>
            </a:r>
            <a:r>
              <a:rPr lang="zh-TW" altLang="en-US" b="1">
                <a:latin typeface="Arial"/>
                <a:ea typeface="+mn-lt"/>
                <a:cs typeface="Arial"/>
              </a:rPr>
              <a:t> </a:t>
            </a:r>
            <a:r>
              <a:rPr lang="en-US" altLang="zh-TW" b="1">
                <a:latin typeface="Arial"/>
                <a:ea typeface="+mn-lt"/>
                <a:cs typeface="Arial"/>
              </a:rPr>
              <a:t>without increasing the</a:t>
            </a:r>
            <a:r>
              <a:rPr lang="zh-TW" altLang="en-US" b="1">
                <a:latin typeface="Arial"/>
                <a:ea typeface="+mn-lt"/>
                <a:cs typeface="Arial"/>
              </a:rPr>
              <a:t> </a:t>
            </a:r>
            <a:r>
              <a:rPr lang="en-US" altLang="en-US" b="1">
                <a:latin typeface="Arial"/>
                <a:ea typeface="+mn-lt"/>
                <a:cs typeface="Arial"/>
              </a:rPr>
              <a:t>load</a:t>
            </a:r>
            <a:r>
              <a:rPr lang="zh-TW" altLang="en-US" b="1">
                <a:latin typeface="Arial"/>
                <a:ea typeface="+mn-lt"/>
                <a:cs typeface="Arial"/>
              </a:rPr>
              <a:t> </a:t>
            </a:r>
            <a:r>
              <a:rPr lang="en-US" altLang="zh-TW" b="1">
                <a:latin typeface="Arial"/>
                <a:ea typeface="+mn-lt"/>
                <a:cs typeface="Arial"/>
              </a:rPr>
              <a:t>on the server and the local area network.</a:t>
            </a:r>
            <a:endParaRPr lang="zh-TW" altLang="en-US" b="1">
              <a:latin typeface="Arial"/>
              <a:ea typeface="+mn-lt"/>
              <a:cs typeface="Arial"/>
            </a:endParaRPr>
          </a:p>
        </p:txBody>
      </p:sp>
      <p:sp>
        <p:nvSpPr>
          <p:cNvPr id="13" name="TextBox 2">
            <a:extLst>
              <a:ext uri="{FF2B5EF4-FFF2-40B4-BE49-F238E27FC236}">
                <a16:creationId xmlns:a16="http://schemas.microsoft.com/office/drawing/2014/main" id="{970C5294-5A41-FC41-9363-CEEADE6FF5D8}"/>
              </a:ext>
            </a:extLst>
          </p:cNvPr>
          <p:cNvSpPr txBox="1"/>
          <p:nvPr/>
        </p:nvSpPr>
        <p:spPr>
          <a:xfrm>
            <a:off x="838200" y="4405808"/>
            <a:ext cx="600318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zh-TW" sz="2000" b="1">
                <a:solidFill>
                  <a:schemeClr val="accent1"/>
                </a:solidFill>
                <a:latin typeface="Arial" panose="020B0604020202020204" pitchFamily="34" charset="0"/>
                <a:ea typeface="+mn-lt"/>
                <a:cs typeface="Arial" panose="020B0604020202020204" pitchFamily="34" charset="0"/>
              </a:rPr>
              <a:t>Good data sharing ability</a:t>
            </a:r>
            <a:r>
              <a:rPr lang="zh-TW" altLang="en-US" sz="2000" b="1">
                <a:solidFill>
                  <a:srgbClr val="0070C0"/>
                </a:solidFill>
                <a:latin typeface="Arial" panose="020B0604020202020204" pitchFamily="34" charset="0"/>
                <a:ea typeface="微軟正黑體"/>
                <a:cs typeface="Arial" panose="020B0604020202020204" pitchFamily="34" charset="0"/>
              </a:rPr>
              <a:t>：</a:t>
            </a:r>
            <a:br>
              <a:rPr lang="zh-TW" altLang="en-US" b="1">
                <a:latin typeface="Arial" panose="020B0604020202020204" pitchFamily="34" charset="0"/>
                <a:ea typeface="微軟正黑體" panose="020B0604030504040204" pitchFamily="34" charset="-120"/>
                <a:cs typeface="Arial" panose="020B0604020202020204" pitchFamily="34" charset="0"/>
              </a:rPr>
            </a:br>
            <a:r>
              <a:rPr lang="zh-TW" b="1">
                <a:latin typeface="Arial" panose="020B0604020202020204" pitchFamily="34" charset="0"/>
                <a:ea typeface="+mn-lt"/>
                <a:cs typeface="Arial" panose="020B0604020202020204" pitchFamily="34" charset="0"/>
              </a:rPr>
              <a:t>Since the storage device is no longer connected to a specific server, resources can be shared by many servers and the main network performance is not affected when a large number of files are transmitted.</a:t>
            </a:r>
            <a:endParaRPr lang="zh-TW" altLang="en-US" b="1">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91279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C37BC066-D5B9-4279-8A34-3229919FCD0B}"/>
              </a:ext>
            </a:extLst>
          </p:cNvPr>
          <p:cNvGrpSpPr/>
          <p:nvPr/>
        </p:nvGrpSpPr>
        <p:grpSpPr>
          <a:xfrm>
            <a:off x="6162483" y="2273675"/>
            <a:ext cx="4598276" cy="724345"/>
            <a:chOff x="1928191" y="1530626"/>
            <a:chExt cx="4167809" cy="724345"/>
          </a:xfrm>
        </p:grpSpPr>
        <p:sp>
          <p:nvSpPr>
            <p:cNvPr id="10" name="矩形: 圓角 9">
              <a:extLst>
                <a:ext uri="{FF2B5EF4-FFF2-40B4-BE49-F238E27FC236}">
                  <a16:creationId xmlns:a16="http://schemas.microsoft.com/office/drawing/2014/main" id="{2F49C26A-0D7C-4BCD-95B4-3E3C7C429055}"/>
                </a:ext>
              </a:extLst>
            </p:cNvPr>
            <p:cNvSpPr/>
            <p:nvPr/>
          </p:nvSpPr>
          <p:spPr>
            <a:xfrm>
              <a:off x="1928191" y="1530626"/>
              <a:ext cx="4167809" cy="724345"/>
            </a:xfrm>
            <a:prstGeom prst="roundRect">
              <a:avLst>
                <a:gd name="adj" fmla="val 24406"/>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 name="矩形: 圓角 14">
              <a:extLst>
                <a:ext uri="{FF2B5EF4-FFF2-40B4-BE49-F238E27FC236}">
                  <a16:creationId xmlns:a16="http://schemas.microsoft.com/office/drawing/2014/main" id="{0561FE65-F1E1-424F-9C74-3A1A1DAB3EC9}"/>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7" name="矩形: 圓角 16">
              <a:extLst>
                <a:ext uri="{FF2B5EF4-FFF2-40B4-BE49-F238E27FC236}">
                  <a16:creationId xmlns:a16="http://schemas.microsoft.com/office/drawing/2014/main" id="{76E53937-86A8-40C8-99B9-CB2414D53CC0}"/>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a:solidFill>
                    <a:prstClr val="white"/>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SCSI Layer</a:t>
              </a:r>
              <a:endParaRPr lang="zh-TW" altLang="en-US" sz="2000" b="1">
                <a:solidFill>
                  <a:prstClr val="white"/>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grpSp>
      <p:grpSp>
        <p:nvGrpSpPr>
          <p:cNvPr id="19" name="群組 18">
            <a:extLst>
              <a:ext uri="{FF2B5EF4-FFF2-40B4-BE49-F238E27FC236}">
                <a16:creationId xmlns:a16="http://schemas.microsoft.com/office/drawing/2014/main" id="{55AB16BB-7A6C-4E77-8922-56649049E850}"/>
              </a:ext>
            </a:extLst>
          </p:cNvPr>
          <p:cNvGrpSpPr/>
          <p:nvPr/>
        </p:nvGrpSpPr>
        <p:grpSpPr>
          <a:xfrm>
            <a:off x="6162483" y="1551343"/>
            <a:ext cx="4598276" cy="724345"/>
            <a:chOff x="1928191" y="1530626"/>
            <a:chExt cx="4167809" cy="724345"/>
          </a:xfrm>
        </p:grpSpPr>
        <p:sp>
          <p:nvSpPr>
            <p:cNvPr id="20" name="矩形: 圓角 19">
              <a:extLst>
                <a:ext uri="{FF2B5EF4-FFF2-40B4-BE49-F238E27FC236}">
                  <a16:creationId xmlns:a16="http://schemas.microsoft.com/office/drawing/2014/main" id="{1E2BEC0E-94BB-44CE-B149-D3997C77D295}"/>
                </a:ext>
              </a:extLst>
            </p:cNvPr>
            <p:cNvSpPr/>
            <p:nvPr/>
          </p:nvSpPr>
          <p:spPr>
            <a:xfrm>
              <a:off x="1928191" y="1530626"/>
              <a:ext cx="4167809" cy="724345"/>
            </a:xfrm>
            <a:prstGeom prst="roundRect">
              <a:avLst>
                <a:gd name="adj" fmla="val 2440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矩形: 圓角 20">
              <a:extLst>
                <a:ext uri="{FF2B5EF4-FFF2-40B4-BE49-F238E27FC236}">
                  <a16:creationId xmlns:a16="http://schemas.microsoft.com/office/drawing/2014/main" id="{19B57A92-A60C-4AF8-95CF-2B8EC379AE3A}"/>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5BAF7369-D1B1-46D3-915C-37C1EFDB8F34}"/>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000" b="1">
                  <a:solidFill>
                    <a:prstClr val="white"/>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Operating System/Application</a:t>
              </a:r>
              <a:endParaRPr lang="zh-TW" altLang="en-US" sz="28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 name="標題 1">
            <a:extLst>
              <a:ext uri="{FF2B5EF4-FFF2-40B4-BE49-F238E27FC236}">
                <a16:creationId xmlns:a16="http://schemas.microsoft.com/office/drawing/2014/main" id="{A2B03F29-40ED-45DA-9039-949F837D48CB}"/>
              </a:ext>
            </a:extLst>
          </p:cNvPr>
          <p:cNvSpPr>
            <a:spLocks noGrp="1"/>
          </p:cNvSpPr>
          <p:nvPr>
            <p:ph type="title"/>
          </p:nvPr>
        </p:nvSpPr>
        <p:spPr>
          <a:xfrm>
            <a:off x="838200" y="0"/>
            <a:ext cx="10515600" cy="1239254"/>
          </a:xfrm>
        </p:spPr>
        <p:txBody>
          <a:bodyPr>
            <a:norm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000" dirty="0">
                <a:solidFill>
                  <a:schemeClr val="bg1"/>
                </a:solidFill>
                <a:latin typeface="Arial" panose="020B0604020202020204" pitchFamily="34" charset="0"/>
                <a:ea typeface="+mn-lt"/>
                <a:cs typeface="Arial" panose="020B0604020202020204" pitchFamily="34" charset="0"/>
              </a:rPr>
              <a:t>iSCSI vs. </a:t>
            </a:r>
            <a:r>
              <a:rPr lang="en-US" sz="4000" dirty="0" err="1">
                <a:solidFill>
                  <a:schemeClr val="bg1"/>
                </a:solidFill>
                <a:latin typeface="Arial" panose="020B0604020202020204" pitchFamily="34" charset="0"/>
                <a:ea typeface="+mn-lt"/>
                <a:cs typeface="Arial" panose="020B0604020202020204" pitchFamily="34" charset="0"/>
              </a:rPr>
              <a:t>Fibre</a:t>
            </a:r>
            <a:r>
              <a:rPr lang="en-US" sz="4000" dirty="0">
                <a:solidFill>
                  <a:schemeClr val="bg1"/>
                </a:solidFill>
                <a:latin typeface="Arial" panose="020B0604020202020204" pitchFamily="34" charset="0"/>
                <a:ea typeface="+mn-lt"/>
                <a:cs typeface="Arial" panose="020B0604020202020204" pitchFamily="34" charset="0"/>
              </a:rPr>
              <a:t> Channel Architecture</a:t>
            </a:r>
            <a:endParaRPr lang="en-US" altLang="zh-TW" sz="4000" dirty="0">
              <a:solidFill>
                <a:schemeClr val="bg1"/>
              </a:solidFill>
              <a:latin typeface="Arial" panose="020B0604020202020204" pitchFamily="34" charset="0"/>
              <a:ea typeface="微軟正黑體"/>
              <a:cs typeface="Arial" panose="020B0604020202020204" pitchFamily="34" charset="0"/>
            </a:endParaRPr>
          </a:p>
        </p:txBody>
      </p:sp>
      <p:sp>
        <p:nvSpPr>
          <p:cNvPr id="6" name="文字方塊 5">
            <a:extLst>
              <a:ext uri="{FF2B5EF4-FFF2-40B4-BE49-F238E27FC236}">
                <a16:creationId xmlns:a16="http://schemas.microsoft.com/office/drawing/2014/main" id="{BCFF8ED4-76C8-4409-9F90-646DA8BE2734}"/>
              </a:ext>
            </a:extLst>
          </p:cNvPr>
          <p:cNvSpPr txBox="1"/>
          <p:nvPr/>
        </p:nvSpPr>
        <p:spPr>
          <a:xfrm>
            <a:off x="6162483" y="5690727"/>
            <a:ext cx="2060727" cy="400110"/>
          </a:xfrm>
          <a:prstGeom prst="rect">
            <a:avLst/>
          </a:prstGeom>
          <a:noFill/>
        </p:spPr>
        <p:txBody>
          <a:bodyPr wrap="squar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ltLang="zh-TW" sz="2000" b="1">
                <a:latin typeface="Arial" panose="020B0604020202020204" pitchFamily="34" charset="0"/>
                <a:cs typeface="Arial" panose="020B0604020202020204" pitchFamily="34" charset="0"/>
              </a:rPr>
              <a:t>iSCSI</a:t>
            </a:r>
            <a:endParaRPr lang="zh-TW" altLang="en-US" sz="2000" b="1">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204CE852-950B-486A-ACC6-D16D54B48BBC}"/>
              </a:ext>
            </a:extLst>
          </p:cNvPr>
          <p:cNvSpPr txBox="1"/>
          <p:nvPr/>
        </p:nvSpPr>
        <p:spPr>
          <a:xfrm>
            <a:off x="8700030" y="5690727"/>
            <a:ext cx="2060728" cy="400110"/>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ltLang="zh-TW" sz="2000" b="1" dirty="0" err="1">
                <a:latin typeface="Arial" panose="020B0604020202020204" pitchFamily="34" charset="0"/>
                <a:ea typeface="微軟正黑體" panose="020B0604030504040204" pitchFamily="34" charset="-120"/>
                <a:cs typeface="Arial" panose="020B0604020202020204" pitchFamily="34" charset="0"/>
              </a:rPr>
              <a:t>Fibre</a:t>
            </a:r>
            <a:r>
              <a:rPr lang="en-US" altLang="zh-TW" sz="2000" b="1" dirty="0">
                <a:latin typeface="Arial" panose="020B0604020202020204" pitchFamily="34" charset="0"/>
                <a:ea typeface="微軟正黑體" panose="020B0604030504040204" pitchFamily="34" charset="-120"/>
                <a:cs typeface="Arial" panose="020B0604020202020204" pitchFamily="34" charset="0"/>
              </a:rPr>
              <a:t> Channel</a:t>
            </a:r>
          </a:p>
        </p:txBody>
      </p:sp>
      <p:grpSp>
        <p:nvGrpSpPr>
          <p:cNvPr id="28" name="群組 27">
            <a:extLst>
              <a:ext uri="{FF2B5EF4-FFF2-40B4-BE49-F238E27FC236}">
                <a16:creationId xmlns:a16="http://schemas.microsoft.com/office/drawing/2014/main" id="{A175BD5E-0962-4B3E-B076-B4923082ECE8}"/>
              </a:ext>
            </a:extLst>
          </p:cNvPr>
          <p:cNvGrpSpPr/>
          <p:nvPr/>
        </p:nvGrpSpPr>
        <p:grpSpPr>
          <a:xfrm>
            <a:off x="6157260" y="2991511"/>
            <a:ext cx="2304360" cy="688416"/>
            <a:chOff x="3016388" y="1561373"/>
            <a:chExt cx="2330863" cy="688416"/>
          </a:xfrm>
        </p:grpSpPr>
        <p:sp>
          <p:nvSpPr>
            <p:cNvPr id="25" name="矩形: 圓角 24">
              <a:extLst>
                <a:ext uri="{FF2B5EF4-FFF2-40B4-BE49-F238E27FC236}">
                  <a16:creationId xmlns:a16="http://schemas.microsoft.com/office/drawing/2014/main" id="{90637028-851A-4C75-A4C4-163E8B4BEEA6}"/>
                </a:ext>
              </a:extLst>
            </p:cNvPr>
            <p:cNvSpPr/>
            <p:nvPr/>
          </p:nvSpPr>
          <p:spPr>
            <a:xfrm>
              <a:off x="3016388" y="1561373"/>
              <a:ext cx="2330863" cy="688416"/>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7E535816-210F-437B-A21F-1FF858D1F319}"/>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7" name="矩形: 圓角 26">
              <a:extLst>
                <a:ext uri="{FF2B5EF4-FFF2-40B4-BE49-F238E27FC236}">
                  <a16:creationId xmlns:a16="http://schemas.microsoft.com/office/drawing/2014/main" id="{2955D300-4F09-4EC0-9B19-EBB74A7B182B}"/>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SCSI Layer</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grpSp>
      <p:grpSp>
        <p:nvGrpSpPr>
          <p:cNvPr id="29" name="群組 28">
            <a:extLst>
              <a:ext uri="{FF2B5EF4-FFF2-40B4-BE49-F238E27FC236}">
                <a16:creationId xmlns:a16="http://schemas.microsoft.com/office/drawing/2014/main" id="{EE363B37-701B-40FB-A403-C7672F064DF1}"/>
              </a:ext>
            </a:extLst>
          </p:cNvPr>
          <p:cNvGrpSpPr/>
          <p:nvPr/>
        </p:nvGrpSpPr>
        <p:grpSpPr>
          <a:xfrm>
            <a:off x="6157260" y="3671992"/>
            <a:ext cx="2304360" cy="688416"/>
            <a:chOff x="3016388" y="1561373"/>
            <a:chExt cx="2330863" cy="688416"/>
          </a:xfrm>
        </p:grpSpPr>
        <p:sp>
          <p:nvSpPr>
            <p:cNvPr id="30" name="矩形: 圓角 29">
              <a:extLst>
                <a:ext uri="{FF2B5EF4-FFF2-40B4-BE49-F238E27FC236}">
                  <a16:creationId xmlns:a16="http://schemas.microsoft.com/office/drawing/2014/main" id="{451D665A-D1A5-48E1-BB64-04586C4B8278}"/>
                </a:ext>
              </a:extLst>
            </p:cNvPr>
            <p:cNvSpPr/>
            <p:nvPr/>
          </p:nvSpPr>
          <p:spPr>
            <a:xfrm>
              <a:off x="3016388" y="1561373"/>
              <a:ext cx="2330863" cy="688416"/>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1" name="矩形: 圓角 30">
              <a:extLst>
                <a:ext uri="{FF2B5EF4-FFF2-40B4-BE49-F238E27FC236}">
                  <a16:creationId xmlns:a16="http://schemas.microsoft.com/office/drawing/2014/main" id="{E178E1A7-C86F-4CD1-9449-B408C81ECC65}"/>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2" name="矩形: 圓角 31">
              <a:extLst>
                <a:ext uri="{FF2B5EF4-FFF2-40B4-BE49-F238E27FC236}">
                  <a16:creationId xmlns:a16="http://schemas.microsoft.com/office/drawing/2014/main" id="{0DD585E1-0E9F-452F-ABB9-5B2B3B2C96D7}"/>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TCP</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grpSp>
      <p:grpSp>
        <p:nvGrpSpPr>
          <p:cNvPr id="33" name="群組 32">
            <a:extLst>
              <a:ext uri="{FF2B5EF4-FFF2-40B4-BE49-F238E27FC236}">
                <a16:creationId xmlns:a16="http://schemas.microsoft.com/office/drawing/2014/main" id="{9E631D1E-BDEB-4A31-A022-2709D162C306}"/>
              </a:ext>
            </a:extLst>
          </p:cNvPr>
          <p:cNvGrpSpPr/>
          <p:nvPr/>
        </p:nvGrpSpPr>
        <p:grpSpPr>
          <a:xfrm>
            <a:off x="6157260" y="4344227"/>
            <a:ext cx="2304360" cy="688416"/>
            <a:chOff x="3016388" y="1561373"/>
            <a:chExt cx="2330863" cy="688416"/>
          </a:xfrm>
        </p:grpSpPr>
        <p:sp>
          <p:nvSpPr>
            <p:cNvPr id="34" name="矩形: 圓角 33">
              <a:extLst>
                <a:ext uri="{FF2B5EF4-FFF2-40B4-BE49-F238E27FC236}">
                  <a16:creationId xmlns:a16="http://schemas.microsoft.com/office/drawing/2014/main" id="{206DC6A2-611C-4381-983F-F666DEE37A14}"/>
                </a:ext>
              </a:extLst>
            </p:cNvPr>
            <p:cNvSpPr/>
            <p:nvPr/>
          </p:nvSpPr>
          <p:spPr>
            <a:xfrm>
              <a:off x="3016388" y="1561373"/>
              <a:ext cx="2330863" cy="688416"/>
            </a:xfrm>
            <a:prstGeom prst="roundRect">
              <a:avLst>
                <a:gd name="adj" fmla="val 24406"/>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5" name="矩形: 圓角 34">
              <a:extLst>
                <a:ext uri="{FF2B5EF4-FFF2-40B4-BE49-F238E27FC236}">
                  <a16:creationId xmlns:a16="http://schemas.microsoft.com/office/drawing/2014/main" id="{BD6644DC-6EBC-40D7-A083-7F1E7536CB7A}"/>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6" name="矩形: 圓角 35">
              <a:extLst>
                <a:ext uri="{FF2B5EF4-FFF2-40B4-BE49-F238E27FC236}">
                  <a16:creationId xmlns:a16="http://schemas.microsoft.com/office/drawing/2014/main" id="{9B916271-BE99-4A0C-8B5D-DC8779A15847}"/>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IP</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grpSp>
      <p:grpSp>
        <p:nvGrpSpPr>
          <p:cNvPr id="37" name="群組 36">
            <a:extLst>
              <a:ext uri="{FF2B5EF4-FFF2-40B4-BE49-F238E27FC236}">
                <a16:creationId xmlns:a16="http://schemas.microsoft.com/office/drawing/2014/main" id="{D0E8437F-9F88-4BF6-B6CD-E025E0DEC0FA}"/>
              </a:ext>
            </a:extLst>
          </p:cNvPr>
          <p:cNvGrpSpPr/>
          <p:nvPr/>
        </p:nvGrpSpPr>
        <p:grpSpPr>
          <a:xfrm>
            <a:off x="6157260" y="5024708"/>
            <a:ext cx="2304360" cy="688416"/>
            <a:chOff x="3016388" y="1561373"/>
            <a:chExt cx="2330863" cy="688416"/>
          </a:xfrm>
        </p:grpSpPr>
        <p:sp>
          <p:nvSpPr>
            <p:cNvPr id="38" name="矩形: 圓角 37">
              <a:extLst>
                <a:ext uri="{FF2B5EF4-FFF2-40B4-BE49-F238E27FC236}">
                  <a16:creationId xmlns:a16="http://schemas.microsoft.com/office/drawing/2014/main" id="{1F48D63C-72A6-49F7-A9F7-EC664ECCF453}"/>
                </a:ext>
              </a:extLst>
            </p:cNvPr>
            <p:cNvSpPr/>
            <p:nvPr/>
          </p:nvSpPr>
          <p:spPr>
            <a:xfrm>
              <a:off x="3016388" y="1561373"/>
              <a:ext cx="2330863" cy="688416"/>
            </a:xfrm>
            <a:prstGeom prst="roundRect">
              <a:avLst>
                <a:gd name="adj" fmla="val 24406"/>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C312E43A-5CD8-428C-9AA4-F1614FE5070E}"/>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931DCD40-109D-46E6-BF3D-60BC3D263E76}"/>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Ethernet</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grpSp>
        <p:nvGrpSpPr>
          <p:cNvPr id="45" name="群組 44">
            <a:extLst>
              <a:ext uri="{FF2B5EF4-FFF2-40B4-BE49-F238E27FC236}">
                <a16:creationId xmlns:a16="http://schemas.microsoft.com/office/drawing/2014/main" id="{31011686-912E-4A7B-84FC-975A619038D1}"/>
              </a:ext>
            </a:extLst>
          </p:cNvPr>
          <p:cNvGrpSpPr/>
          <p:nvPr/>
        </p:nvGrpSpPr>
        <p:grpSpPr>
          <a:xfrm>
            <a:off x="8459010" y="5017477"/>
            <a:ext cx="2304360" cy="688416"/>
            <a:chOff x="3016388" y="1561373"/>
            <a:chExt cx="2330863" cy="688416"/>
          </a:xfrm>
        </p:grpSpPr>
        <p:sp>
          <p:nvSpPr>
            <p:cNvPr id="46" name="矩形: 圓角 45">
              <a:extLst>
                <a:ext uri="{FF2B5EF4-FFF2-40B4-BE49-F238E27FC236}">
                  <a16:creationId xmlns:a16="http://schemas.microsoft.com/office/drawing/2014/main" id="{278F4E1E-CCDE-43BA-8549-91B4D67EA38A}"/>
                </a:ext>
              </a:extLst>
            </p:cNvPr>
            <p:cNvSpPr/>
            <p:nvPr/>
          </p:nvSpPr>
          <p:spPr>
            <a:xfrm>
              <a:off x="3016388" y="1561373"/>
              <a:ext cx="2330863" cy="688416"/>
            </a:xfrm>
            <a:prstGeom prst="roundRect">
              <a:avLst>
                <a:gd name="adj" fmla="val 24406"/>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圓角 46">
              <a:extLst>
                <a:ext uri="{FF2B5EF4-FFF2-40B4-BE49-F238E27FC236}">
                  <a16:creationId xmlns:a16="http://schemas.microsoft.com/office/drawing/2014/main" id="{4E7B873C-A9F8-420D-9A4A-1C8956A11AFA}"/>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圓角 47">
              <a:extLst>
                <a:ext uri="{FF2B5EF4-FFF2-40B4-BE49-F238E27FC236}">
                  <a16:creationId xmlns:a16="http://schemas.microsoft.com/office/drawing/2014/main" id="{519E5CDB-299C-4ADB-90D6-CD5150A1AC5F}"/>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a:ea typeface="新細明體"/>
                  <a:cs typeface="Arial"/>
                </a:rPr>
                <a:t>FC</a:t>
              </a:r>
              <a:endParaRPr lang="zh-TW" altLang="en-US" sz="2000" b="1">
                <a:solidFill>
                  <a:schemeClr val="bg1"/>
                </a:solidFill>
                <a:effectLst>
                  <a:outerShdw blurRad="38100" dist="38100" dir="2700000" algn="tl">
                    <a:srgbClr val="000000">
                      <a:alpha val="43137"/>
                    </a:srgbClr>
                  </a:outerShdw>
                </a:effectLst>
                <a:latin typeface="Arial"/>
                <a:ea typeface="新細明體"/>
                <a:cs typeface="Arial"/>
              </a:endParaRPr>
            </a:p>
          </p:txBody>
        </p:sp>
      </p:grpSp>
      <p:sp>
        <p:nvSpPr>
          <p:cNvPr id="4" name="箭號: 向下 3">
            <a:extLst>
              <a:ext uri="{FF2B5EF4-FFF2-40B4-BE49-F238E27FC236}">
                <a16:creationId xmlns:a16="http://schemas.microsoft.com/office/drawing/2014/main" id="{6D06876F-398A-4B99-BD17-96C8B978F5BC}"/>
              </a:ext>
            </a:extLst>
          </p:cNvPr>
          <p:cNvSpPr/>
          <p:nvPr/>
        </p:nvSpPr>
        <p:spPr>
          <a:xfrm>
            <a:off x="9485854" y="3555480"/>
            <a:ext cx="489081" cy="1497724"/>
          </a:xfrm>
          <a:prstGeom prst="downArrow">
            <a:avLst>
              <a:gd name="adj1" fmla="val 55376"/>
              <a:gd name="adj2" fmla="val 62348"/>
            </a:avLst>
          </a:prstGeom>
          <a:gradFill>
            <a:gsLst>
              <a:gs pos="90000">
                <a:srgbClr val="CC00FF"/>
              </a:gs>
              <a:gs pos="0">
                <a:srgbClr val="CC00FF">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cs typeface="Arial" panose="020B0604020202020204" pitchFamily="34" charset="0"/>
            </a:endParaRPr>
          </a:p>
        </p:txBody>
      </p:sp>
      <p:grpSp>
        <p:nvGrpSpPr>
          <p:cNvPr id="41" name="群組 40">
            <a:extLst>
              <a:ext uri="{FF2B5EF4-FFF2-40B4-BE49-F238E27FC236}">
                <a16:creationId xmlns:a16="http://schemas.microsoft.com/office/drawing/2014/main" id="{976E58B5-5C75-41C5-8597-10B9ABFDB446}"/>
              </a:ext>
            </a:extLst>
          </p:cNvPr>
          <p:cNvGrpSpPr/>
          <p:nvPr/>
        </p:nvGrpSpPr>
        <p:grpSpPr>
          <a:xfrm>
            <a:off x="8459010" y="2991511"/>
            <a:ext cx="2304360" cy="688416"/>
            <a:chOff x="3016388" y="1561373"/>
            <a:chExt cx="2330863" cy="688416"/>
          </a:xfrm>
        </p:grpSpPr>
        <p:sp>
          <p:nvSpPr>
            <p:cNvPr id="42" name="矩形: 圓角 41">
              <a:extLst>
                <a:ext uri="{FF2B5EF4-FFF2-40B4-BE49-F238E27FC236}">
                  <a16:creationId xmlns:a16="http://schemas.microsoft.com/office/drawing/2014/main" id="{90B8098C-D740-44C8-B007-401E1D16CD89}"/>
                </a:ext>
              </a:extLst>
            </p:cNvPr>
            <p:cNvSpPr/>
            <p:nvPr/>
          </p:nvSpPr>
          <p:spPr>
            <a:xfrm>
              <a:off x="3016388" y="1561373"/>
              <a:ext cx="2330863" cy="688416"/>
            </a:xfrm>
            <a:prstGeom prst="roundRect">
              <a:avLst>
                <a:gd name="adj" fmla="val 24406"/>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3" name="矩形: 圓角 42">
              <a:extLst>
                <a:ext uri="{FF2B5EF4-FFF2-40B4-BE49-F238E27FC236}">
                  <a16:creationId xmlns:a16="http://schemas.microsoft.com/office/drawing/2014/main" id="{BF37AFEB-0244-4B6E-9BCE-D90E156E0EBE}"/>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4" name="矩形: 圓角 43">
              <a:extLst>
                <a:ext uri="{FF2B5EF4-FFF2-40B4-BE49-F238E27FC236}">
                  <a16:creationId xmlns:a16="http://schemas.microsoft.com/office/drawing/2014/main" id="{45BADC02-FB96-4D01-A0D8-3052378B9B95}"/>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FCP</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endParaRPr>
            </a:p>
          </p:txBody>
        </p:sp>
      </p:grpSp>
      <p:sp>
        <p:nvSpPr>
          <p:cNvPr id="49" name="文字方塊 4">
            <a:extLst>
              <a:ext uri="{FF2B5EF4-FFF2-40B4-BE49-F238E27FC236}">
                <a16:creationId xmlns:a16="http://schemas.microsoft.com/office/drawing/2014/main" id="{604CF6AE-9BC0-9347-A3F3-D390CECADF44}"/>
              </a:ext>
            </a:extLst>
          </p:cNvPr>
          <p:cNvSpPr txBox="1"/>
          <p:nvPr/>
        </p:nvSpPr>
        <p:spPr>
          <a:xfrm>
            <a:off x="721628" y="1785189"/>
            <a:ext cx="5117698" cy="2862322"/>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40665" indent="-240665" fontAlgn="base">
              <a:buFont typeface="Arial" panose="020B0604020202020204" pitchFamily="34" charset="0"/>
              <a:buChar char="•"/>
            </a:pPr>
            <a:r>
              <a:rPr lang="zh-TW" sz="2000" b="1" dirty="0">
                <a:latin typeface="Arial" panose="020B0604020202020204" pitchFamily="34" charset="0"/>
                <a:ea typeface="+mn-lt"/>
                <a:cs typeface="Arial" panose="020B0604020202020204" pitchFamily="34" charset="0"/>
              </a:rPr>
              <a:t>Fibre Channel does not need to pass through Ethernet, and the physical layer in the system is less than iSCSI. When expanding the block-level storage network, Fibre Channe</a:t>
            </a:r>
            <a:r>
              <a:rPr lang="en-US" altLang="zh-TW" sz="2000" b="1" dirty="0">
                <a:latin typeface="Arial" panose="020B0604020202020204" pitchFamily="34" charset="0"/>
                <a:ea typeface="+mn-lt"/>
                <a:cs typeface="Arial" panose="020B0604020202020204" pitchFamily="34" charset="0"/>
              </a:rPr>
              <a:t>l</a:t>
            </a:r>
            <a:r>
              <a:rPr lang="zh-TW" altLang="en-US" sz="2000" b="1" dirty="0">
                <a:latin typeface="Arial" panose="020B0604020202020204" pitchFamily="34" charset="0"/>
                <a:ea typeface="+mn-lt"/>
                <a:cs typeface="Arial" panose="020B0604020202020204" pitchFamily="34" charset="0"/>
              </a:rPr>
              <a:t> </a:t>
            </a:r>
            <a:r>
              <a:rPr lang="en-US" altLang="zh-TW" sz="2000" b="1" dirty="0">
                <a:latin typeface="Arial" panose="020B0604020202020204" pitchFamily="34" charset="0"/>
                <a:ea typeface="+mn-lt"/>
                <a:cs typeface="Arial" panose="020B0604020202020204" pitchFamily="34" charset="0"/>
              </a:rPr>
              <a:t>can</a:t>
            </a:r>
            <a:r>
              <a:rPr lang="zh-TW" altLang="en-US" sz="2000" b="1" dirty="0">
                <a:latin typeface="Arial" panose="020B0604020202020204" pitchFamily="34" charset="0"/>
                <a:ea typeface="+mn-lt"/>
                <a:cs typeface="Arial" panose="020B0604020202020204" pitchFamily="34" charset="0"/>
              </a:rPr>
              <a:t> </a:t>
            </a:r>
            <a:r>
              <a:rPr lang="en-US" altLang="zh-TW" sz="2000" b="1" dirty="0">
                <a:latin typeface="Arial" panose="020B0604020202020204" pitchFamily="34" charset="0"/>
                <a:ea typeface="+mn-lt"/>
                <a:cs typeface="Arial" panose="020B0604020202020204" pitchFamily="34" charset="0"/>
              </a:rPr>
              <a:t>b</a:t>
            </a:r>
            <a:r>
              <a:rPr lang="zh-TW" sz="2000" b="1" dirty="0">
                <a:latin typeface="Arial" panose="020B0604020202020204" pitchFamily="34" charset="0"/>
                <a:ea typeface="+mn-lt"/>
                <a:cs typeface="Arial" panose="020B0604020202020204" pitchFamily="34" charset="0"/>
              </a:rPr>
              <a:t>e used to avoid network load.</a:t>
            </a:r>
            <a:endParaRPr lang="en-US" altLang="zh-TW" sz="2000" b="1" dirty="0">
              <a:latin typeface="Arial" panose="020B0604020202020204" pitchFamily="34" charset="0"/>
              <a:ea typeface="+mn-lt"/>
              <a:cs typeface="Arial" panose="020B0604020202020204" pitchFamily="34" charset="0"/>
            </a:endParaRPr>
          </a:p>
          <a:p>
            <a:pPr marL="240665" indent="-240665" fontAlgn="base">
              <a:buFont typeface="Arial" panose="020B0604020202020204" pitchFamily="34" charset="0"/>
              <a:buChar char="•"/>
            </a:pPr>
            <a:endParaRPr lang="en-US" altLang="zh-TW" sz="2000" b="1" dirty="0">
              <a:latin typeface="Arial" panose="020B0604020202020204" pitchFamily="34" charset="0"/>
              <a:ea typeface="微軟正黑體" panose="020B0604030504040204" pitchFamily="34" charset="-120"/>
              <a:cs typeface="Arial" panose="020B0604020202020204" pitchFamily="34" charset="0"/>
            </a:endParaRPr>
          </a:p>
          <a:p>
            <a:pPr marL="240665" indent="-240665">
              <a:buFont typeface="Arial" panose="020B0604020202020204" pitchFamily="34" charset="0"/>
              <a:buChar char="•"/>
            </a:pPr>
            <a:r>
              <a:rPr lang="zh-TW" sz="2000" b="1" dirty="0">
                <a:latin typeface="Arial" panose="020B0604020202020204" pitchFamily="34" charset="0"/>
                <a:ea typeface="+mn-lt"/>
                <a:cs typeface="Arial" panose="020B0604020202020204" pitchFamily="34" charset="0"/>
              </a:rPr>
              <a:t>iSCSI needs to expand the block-level st</a:t>
            </a:r>
            <a:r>
              <a:rPr lang="en-US" altLang="zh-TW" sz="2000" b="1" dirty="0" err="1">
                <a:latin typeface="Arial" panose="020B0604020202020204" pitchFamily="34" charset="0"/>
                <a:ea typeface="+mn-lt"/>
                <a:cs typeface="Arial" panose="020B0604020202020204" pitchFamily="34" charset="0"/>
              </a:rPr>
              <a:t>orage</a:t>
            </a:r>
            <a:r>
              <a:rPr lang="zh-TW" sz="2000" b="1" dirty="0">
                <a:latin typeface="Arial" panose="020B0604020202020204" pitchFamily="34" charset="0"/>
                <a:ea typeface="+mn-lt"/>
                <a:cs typeface="Arial" panose="020B0604020202020204" pitchFamily="34" charset="0"/>
              </a:rPr>
              <a:t> </a:t>
            </a:r>
            <a:r>
              <a:rPr lang="en-US" altLang="zh-TW" sz="2000" b="1" dirty="0">
                <a:latin typeface="Arial" panose="020B0604020202020204" pitchFamily="34" charset="0"/>
                <a:ea typeface="+mn-lt"/>
                <a:cs typeface="Arial" panose="020B0604020202020204" pitchFamily="34" charset="0"/>
              </a:rPr>
              <a:t>network</a:t>
            </a:r>
            <a:r>
              <a:rPr lang="zh-TW" sz="2000" b="1" dirty="0">
                <a:latin typeface="Arial" panose="020B0604020202020204" pitchFamily="34" charset="0"/>
                <a:ea typeface="+mn-lt"/>
                <a:cs typeface="Arial" panose="020B0604020202020204" pitchFamily="34" charset="0"/>
              </a:rPr>
              <a:t> via Ethernet.</a:t>
            </a:r>
            <a:endParaRPr lang="zh-TW" altLang="en-US" sz="2000" b="1"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77484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DD526F1E-D7C1-4F27-A809-404AE55811D3}"/>
              </a:ext>
            </a:extLst>
          </p:cNvPr>
          <p:cNvSpPr/>
          <p:nvPr/>
        </p:nvSpPr>
        <p:spPr>
          <a:xfrm>
            <a:off x="2743200" y="1383633"/>
            <a:ext cx="9437536" cy="4657289"/>
          </a:xfrm>
          <a:prstGeom prst="roundRect">
            <a:avLst>
              <a:gd name="adj" fmla="val 0"/>
            </a:avLst>
          </a:prstGeom>
          <a:gradFill>
            <a:gsLst>
              <a:gs pos="0">
                <a:schemeClr val="bg1">
                  <a:alpha val="0"/>
                </a:schemeClr>
              </a:gs>
              <a:gs pos="65000">
                <a:schemeClr val="bg1"/>
              </a:gs>
            </a:gsLst>
            <a:lin ang="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7" name="圖片 16">
            <a:extLst>
              <a:ext uri="{FF2B5EF4-FFF2-40B4-BE49-F238E27FC236}">
                <a16:creationId xmlns:a16="http://schemas.microsoft.com/office/drawing/2014/main" id="{78F2EAF9-0B4D-4886-BA7E-F8A63C9F5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0" y="7100953"/>
            <a:ext cx="7316373" cy="728653"/>
          </a:xfrm>
          <a:prstGeom prst="rect">
            <a:avLst/>
          </a:prstGeom>
        </p:spPr>
      </p:pic>
      <p:sp>
        <p:nvSpPr>
          <p:cNvPr id="2" name="標題 1">
            <a:extLst>
              <a:ext uri="{FF2B5EF4-FFF2-40B4-BE49-F238E27FC236}">
                <a16:creationId xmlns:a16="http://schemas.microsoft.com/office/drawing/2014/main" id="{4602EE66-AB85-46AA-B825-3EDEB46DF973}"/>
              </a:ext>
            </a:extLst>
          </p:cNvPr>
          <p:cNvSpPr>
            <a:spLocks noGrp="1"/>
          </p:cNvSpPr>
          <p:nvPr>
            <p:ph type="title"/>
          </p:nvPr>
        </p:nvSpPr>
        <p:spPr>
          <a:xfrm>
            <a:off x="838200" y="0"/>
            <a:ext cx="10515600" cy="1367348"/>
          </a:xfrm>
        </p:spPr>
        <p:txBody>
          <a:bodyPr>
            <a:norm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000" dirty="0" err="1">
                <a:solidFill>
                  <a:schemeClr val="bg1"/>
                </a:solidFill>
                <a:latin typeface="Arial" panose="020B0604020202020204" pitchFamily="34" charset="0"/>
                <a:ea typeface="+mn-lt"/>
                <a:cs typeface="Arial" panose="020B0604020202020204" pitchFamily="34" charset="0"/>
              </a:rPr>
              <a:t>Fibre</a:t>
            </a:r>
            <a:r>
              <a:rPr lang="en-US" sz="4000" dirty="0">
                <a:solidFill>
                  <a:schemeClr val="bg1"/>
                </a:solidFill>
                <a:latin typeface="Arial" panose="020B0604020202020204" pitchFamily="34" charset="0"/>
                <a:ea typeface="+mn-lt"/>
                <a:cs typeface="Arial" panose="020B0604020202020204" pitchFamily="34" charset="0"/>
              </a:rPr>
              <a:t> Channel Reduces CPU Load</a:t>
            </a:r>
            <a:endParaRPr lang="zh-TW" altLang="en-US" sz="4000" dirty="0">
              <a:solidFill>
                <a:schemeClr val="bg1"/>
              </a:solidFill>
              <a:latin typeface="Arial" panose="020B0604020202020204" pitchFamily="34" charset="0"/>
              <a:ea typeface="微軟正黑體"/>
              <a:cs typeface="Arial" panose="020B0604020202020204" pitchFamily="34" charset="0"/>
            </a:endParaRPr>
          </a:p>
        </p:txBody>
      </p:sp>
      <p:sp>
        <p:nvSpPr>
          <p:cNvPr id="8" name="矩形 7">
            <a:extLst>
              <a:ext uri="{FF2B5EF4-FFF2-40B4-BE49-F238E27FC236}">
                <a16:creationId xmlns:a16="http://schemas.microsoft.com/office/drawing/2014/main" id="{B90684F7-D191-4795-9E6E-83D31DD515CF}"/>
              </a:ext>
            </a:extLst>
          </p:cNvPr>
          <p:cNvSpPr/>
          <p:nvPr/>
        </p:nvSpPr>
        <p:spPr>
          <a:xfrm>
            <a:off x="7417833" y="2218334"/>
            <a:ext cx="4398940" cy="3477875"/>
          </a:xfrm>
          <a:prstGeom prst="rect">
            <a:avLst/>
          </a:prstGeom>
        </p:spPr>
        <p:txBody>
          <a:bodyPr wrap="square"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1450" indent="-171450">
              <a:buFont typeface="Arial" panose="020B0604020202020204" pitchFamily="34" charset="0"/>
              <a:buChar char="•"/>
            </a:pPr>
            <a:r>
              <a:rPr lang="en-US" sz="1100" dirty="0">
                <a:latin typeface="Arial" panose="020B0604020202020204" pitchFamily="34" charset="0"/>
                <a:ea typeface="微軟正黑體"/>
                <a:cs typeface="Arial" panose="020B0604020202020204" pitchFamily="34" charset="0"/>
              </a:rPr>
              <a:t>F/W: 4.4.1</a:t>
            </a:r>
          </a:p>
          <a:p>
            <a:pPr marL="171450" indent="-171450">
              <a:buFont typeface="Arial" panose="020B0604020202020204" pitchFamily="34" charset="0"/>
              <a:buChar char="•"/>
            </a:pPr>
            <a:r>
              <a:rPr lang="en-US" sz="1100" dirty="0">
                <a:latin typeface="Arial" panose="020B0604020202020204" pitchFamily="34" charset="0"/>
                <a:ea typeface="微軟正黑體"/>
                <a:cs typeface="Arial" panose="020B0604020202020204" pitchFamily="34" charset="0"/>
              </a:rPr>
              <a:t>CPU: </a:t>
            </a:r>
            <a:r>
              <a:rPr lang="pt-BR" sz="1100" dirty="0">
                <a:latin typeface="Arial" panose="020B0604020202020204" pitchFamily="34" charset="0"/>
                <a:ea typeface="微軟正黑體"/>
                <a:cs typeface="Arial" panose="020B0604020202020204" pitchFamily="34" charset="0"/>
              </a:rPr>
              <a:t>Intel(</a:t>
            </a:r>
            <a:r>
              <a:rPr lang="pt-BR" sz="1100" dirty="0" err="1">
                <a:latin typeface="Arial" panose="020B0604020202020204" pitchFamily="34" charset="0"/>
                <a:ea typeface="微軟正黑體"/>
                <a:cs typeface="Arial" panose="020B0604020202020204" pitchFamily="34" charset="0"/>
              </a:rPr>
              <a:t>R</a:t>
            </a:r>
            <a:r>
              <a:rPr lang="pt-BR" sz="1100" dirty="0">
                <a:latin typeface="Arial" panose="020B0604020202020204" pitchFamily="34" charset="0"/>
                <a:ea typeface="微軟正黑體"/>
                <a:cs typeface="Arial" panose="020B0604020202020204" pitchFamily="34" charset="0"/>
              </a:rPr>
              <a:t>) Xeon(</a:t>
            </a:r>
            <a:r>
              <a:rPr lang="pt-BR" sz="1100" dirty="0" err="1">
                <a:latin typeface="Arial" panose="020B0604020202020204" pitchFamily="34" charset="0"/>
                <a:ea typeface="微軟正黑體"/>
                <a:cs typeface="Arial" panose="020B0604020202020204" pitchFamily="34" charset="0"/>
              </a:rPr>
              <a:t>R</a:t>
            </a:r>
            <a:r>
              <a:rPr lang="pt-BR" sz="1100" dirty="0">
                <a:latin typeface="Arial" panose="020B0604020202020204" pitchFamily="34" charset="0"/>
                <a:ea typeface="微軟正黑體"/>
                <a:cs typeface="Arial" panose="020B0604020202020204" pitchFamily="34" charset="0"/>
              </a:rPr>
              <a:t>) E-2124 CPU @ 3.30GHz</a:t>
            </a:r>
            <a:endParaRPr lang="en-US" sz="1100" dirty="0">
              <a:latin typeface="Arial" panose="020B0604020202020204" pitchFamily="34" charset="0"/>
              <a:ea typeface="微軟正黑體"/>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ea typeface="微軟正黑體"/>
                <a:cs typeface="Arial" panose="020B0604020202020204" pitchFamily="34" charset="0"/>
              </a:rPr>
              <a:t>Tested SSD: </a:t>
            </a:r>
            <a:r>
              <a:rPr lang="de-DE" sz="1100" dirty="0">
                <a:latin typeface="Arial" panose="020B0604020202020204" pitchFamily="34" charset="0"/>
                <a:ea typeface="微軟正黑體"/>
                <a:cs typeface="Arial" panose="020B0604020202020204" pitchFamily="34" charset="0"/>
              </a:rPr>
              <a:t>Samsung SSD 850 PRO 512GB SATA*12, RAID 0</a:t>
            </a:r>
            <a:endParaRPr lang="en-US" sz="1100" dirty="0">
              <a:latin typeface="Arial" panose="020B0604020202020204" pitchFamily="34" charset="0"/>
              <a:ea typeface="微軟正黑體"/>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ea typeface="微軟正黑體"/>
                <a:cs typeface="Arial" panose="020B0604020202020204" pitchFamily="34" charset="0"/>
              </a:rPr>
              <a:t>RAM: 8 GB (4GB x 2) </a:t>
            </a:r>
          </a:p>
          <a:p>
            <a:pPr marL="171450" indent="-171450">
              <a:buFont typeface="Arial" panose="020B0604020202020204" pitchFamily="34" charset="0"/>
              <a:buChar char="•"/>
            </a:pPr>
            <a:r>
              <a:rPr lang="en-US" sz="1100" dirty="0">
                <a:latin typeface="Arial" panose="020B0604020202020204" pitchFamily="34" charset="0"/>
                <a:ea typeface="微軟正黑體"/>
                <a:cs typeface="Arial" panose="020B0604020202020204" pitchFamily="34" charset="0"/>
              </a:rPr>
              <a:t>Block-based LUN; AIO enable </a:t>
            </a:r>
          </a:p>
          <a:p>
            <a:pPr marL="171450" indent="-171450">
              <a:buFont typeface="Arial" panose="020B0604020202020204" pitchFamily="34" charset="0"/>
              <a:buChar char="•"/>
            </a:pPr>
            <a:r>
              <a:rPr lang="fr-FR" sz="1100" dirty="0">
                <a:latin typeface="Arial" panose="020B0604020202020204" pitchFamily="34" charset="0"/>
                <a:ea typeface="微軟正黑體"/>
                <a:cs typeface="Arial" panose="020B0604020202020204" pitchFamily="34" charset="0"/>
              </a:rPr>
              <a:t>FC 32G: ATTO Fibre Channel Adapter</a:t>
            </a:r>
          </a:p>
          <a:p>
            <a:pPr marL="171450" indent="-171450">
              <a:buFont typeface="Arial" panose="020B0604020202020204" pitchFamily="34" charset="0"/>
              <a:buChar char="•"/>
            </a:pPr>
            <a:r>
              <a:rPr lang="en-US" sz="1100" dirty="0">
                <a:latin typeface="Arial" panose="020B0604020202020204" pitchFamily="34" charset="0"/>
                <a:ea typeface="微軟正黑體"/>
                <a:cs typeface="Arial" panose="020B0604020202020204" pitchFamily="34" charset="0"/>
              </a:rPr>
              <a:t>25GbE: QXG-25G2SF-CX4, MTU 9000</a:t>
            </a:r>
          </a:p>
          <a:p>
            <a:br>
              <a:rPr lang="en-US" altLang="zh-TW" sz="1100" dirty="0">
                <a:latin typeface="Arial" panose="020B0604020202020204" pitchFamily="34" charset="0"/>
                <a:ea typeface="微軟正黑體"/>
                <a:cs typeface="Arial" panose="020B0604020202020204" pitchFamily="34" charset="0"/>
              </a:rPr>
            </a:br>
            <a:r>
              <a:rPr lang="en-US" altLang="zh-TW" sz="1100" dirty="0" err="1">
                <a:latin typeface="Arial" panose="020B0604020202020204" pitchFamily="34" charset="0"/>
                <a:ea typeface="微軟正黑體"/>
                <a:cs typeface="Arial" panose="020B0604020202020204" pitchFamily="34" charset="0"/>
              </a:rPr>
              <a:t>IOmeter</a:t>
            </a:r>
            <a:r>
              <a:rPr lang="en-US" altLang="zh-TW" sz="1100" dirty="0">
                <a:latin typeface="Arial" panose="020B0604020202020204" pitchFamily="34" charset="0"/>
                <a:ea typeface="微軟正黑體"/>
                <a:cs typeface="Arial" panose="020B0604020202020204" pitchFamily="34" charset="0"/>
              </a:rPr>
              <a:t> Global Configuration: </a:t>
            </a:r>
            <a:br>
              <a:rPr lang="en-US" altLang="zh-TW" sz="1100" dirty="0">
                <a:latin typeface="Arial" panose="020B0604020202020204" pitchFamily="34" charset="0"/>
                <a:ea typeface="微軟正黑體" panose="020B0604030504040204" pitchFamily="34" charset="-120"/>
                <a:cs typeface="Arial" panose="020B0604020202020204" pitchFamily="34" charset="0"/>
              </a:rPr>
            </a:br>
            <a:r>
              <a:rPr lang="en-US" altLang="zh-TW" sz="1100" dirty="0">
                <a:latin typeface="Arial" panose="020B0604020202020204" pitchFamily="34" charset="0"/>
                <a:ea typeface="微軟正黑體" panose="020B0604030504040204" pitchFamily="34" charset="-120"/>
                <a:cs typeface="Arial" panose="020B0604020202020204" pitchFamily="34" charset="0"/>
              </a:rPr>
              <a:t>Maximum Disk Size: RAM*4/ Ramp Up Time: 30 seconds Seq / Run Time: 3 Minutes / 2-workers/ 64-outstanding Random / Run Time: 3 Minutes / 4-workers/ 32-outstanding</a:t>
            </a:r>
          </a:p>
          <a:p>
            <a:endParaRPr lang="en-US" altLang="zh-TW" sz="1100" dirty="0">
              <a:latin typeface="Arial" panose="020B0604020202020204" pitchFamily="34" charset="0"/>
              <a:ea typeface="微軟正黑體" panose="020B0604030504040204" pitchFamily="34" charset="-120"/>
              <a:cs typeface="Arial" panose="020B0604020202020204" pitchFamily="34" charset="0"/>
            </a:endParaRPr>
          </a:p>
          <a:p>
            <a:r>
              <a:rPr lang="en-US" altLang="zh-TW" sz="1100" dirty="0">
                <a:latin typeface="Arial" panose="020B0604020202020204" pitchFamily="34" charset="0"/>
                <a:ea typeface="微軟正黑體"/>
                <a:cs typeface="Arial" panose="020B0604020202020204" pitchFamily="34" charset="0"/>
              </a:rPr>
              <a:t>Server Environment:</a:t>
            </a:r>
          </a:p>
          <a:p>
            <a:pPr marL="171450" indent="-171450">
              <a:buFont typeface="Arial" panose="020B0604020202020204" pitchFamily="34" charset="0"/>
              <a:buChar char="•"/>
            </a:pPr>
            <a:r>
              <a:rPr lang="en-US" altLang="zh-TW" sz="1100" dirty="0">
                <a:latin typeface="Arial" panose="020B0604020202020204" pitchFamily="34" charset="0"/>
                <a:ea typeface="微軟正黑體"/>
                <a:cs typeface="Arial" panose="020B0604020202020204" pitchFamily="34" charset="0"/>
              </a:rPr>
              <a:t>CPU: Intel(R) Xeon(R) CPU E5-2630 v3 @ 2.40GHz</a:t>
            </a:r>
          </a:p>
          <a:p>
            <a:pPr marL="171450" indent="-171450">
              <a:buFont typeface="Arial" panose="020B0604020202020204" pitchFamily="34" charset="0"/>
              <a:buChar char="•"/>
            </a:pPr>
            <a:r>
              <a:rPr lang="en-US" altLang="zh-TW" sz="1100" dirty="0">
                <a:latin typeface="Arial" panose="020B0604020202020204" pitchFamily="34" charset="0"/>
                <a:ea typeface="微軟正黑體"/>
                <a:cs typeface="Arial" panose="020B0604020202020204" pitchFamily="34" charset="0"/>
              </a:rPr>
              <a:t>OS: Windows Server 2016 Database Evaluation.</a:t>
            </a:r>
          </a:p>
          <a:p>
            <a:pPr marL="171450" indent="-171450">
              <a:buFont typeface="Arial" panose="020B0604020202020204" pitchFamily="34" charset="0"/>
              <a:buChar char="•"/>
            </a:pPr>
            <a:r>
              <a:rPr lang="en-US" altLang="zh-TW" sz="1100" dirty="0">
                <a:latin typeface="Arial" panose="020B0604020202020204" pitchFamily="34" charset="0"/>
                <a:ea typeface="微軟正黑體"/>
                <a:cs typeface="Arial" panose="020B0604020202020204" pitchFamily="34" charset="0"/>
              </a:rPr>
              <a:t>Version: 10.0.14393 Build 14393</a:t>
            </a:r>
          </a:p>
          <a:p>
            <a:pPr marL="171450" indent="-171450">
              <a:buFont typeface="Arial" panose="020B0604020202020204" pitchFamily="34" charset="0"/>
              <a:buChar char="•"/>
            </a:pPr>
            <a:r>
              <a:rPr lang="en-US" altLang="zh-TW" sz="1100" dirty="0">
                <a:latin typeface="Arial" panose="020B0604020202020204" pitchFamily="34" charset="0"/>
                <a:ea typeface="微軟正黑體"/>
                <a:cs typeface="Arial" panose="020B0604020202020204" pitchFamily="34" charset="0"/>
              </a:rPr>
              <a:t>Memory: 128 GB.</a:t>
            </a:r>
          </a:p>
          <a:p>
            <a:pPr marL="171450" indent="-171450">
              <a:buFont typeface="Arial" panose="020B0604020202020204" pitchFamily="34" charset="0"/>
              <a:buChar char="•"/>
            </a:pPr>
            <a:r>
              <a:rPr lang="en-US" altLang="zh-TW" sz="1100" dirty="0">
                <a:latin typeface="Arial" panose="020B0604020202020204" pitchFamily="34" charset="0"/>
                <a:ea typeface="微軟正黑體"/>
                <a:cs typeface="Arial" panose="020B0604020202020204" pitchFamily="34" charset="0"/>
              </a:rPr>
              <a:t>FC 32G: ATTO </a:t>
            </a:r>
            <a:r>
              <a:rPr lang="en-US" altLang="zh-TW" sz="1100" dirty="0" err="1">
                <a:latin typeface="Arial" panose="020B0604020202020204" pitchFamily="34" charset="0"/>
                <a:ea typeface="微軟正黑體"/>
                <a:cs typeface="Arial" panose="020B0604020202020204" pitchFamily="34" charset="0"/>
              </a:rPr>
              <a:t>Fibre</a:t>
            </a:r>
            <a:r>
              <a:rPr lang="en-US" altLang="zh-TW" sz="1100" dirty="0">
                <a:latin typeface="Arial" panose="020B0604020202020204" pitchFamily="34" charset="0"/>
                <a:ea typeface="微軟正黑體"/>
                <a:cs typeface="Arial" panose="020B0604020202020204" pitchFamily="34" charset="0"/>
              </a:rPr>
              <a:t> Channel Adapter</a:t>
            </a:r>
            <a:endParaRPr lang="en-US" altLang="zh-TW" sz="1100" dirty="0">
              <a:latin typeface="Arial" panose="020B0604020202020204" pitchFamily="34" charset="0"/>
              <a:ea typeface="微軟正黑體" panose="020B0604030504040204" pitchFamily="34" charset="-120"/>
              <a:cs typeface="Arial" panose="020B0604020202020204" pitchFamily="34" charset="0"/>
            </a:endParaRPr>
          </a:p>
          <a:p>
            <a:pPr marL="171450" indent="-171450">
              <a:buFont typeface="Arial" panose="020B0604020202020204" pitchFamily="34" charset="0"/>
              <a:buChar char="•"/>
            </a:pPr>
            <a:r>
              <a:rPr lang="en-US" altLang="zh-TW" sz="1100" dirty="0">
                <a:latin typeface="Arial" panose="020B0604020202020204" pitchFamily="34" charset="0"/>
                <a:ea typeface="微軟正黑體" panose="020B0604030504040204" pitchFamily="34" charset="-120"/>
                <a:cs typeface="Arial" panose="020B0604020202020204" pitchFamily="34" charset="0"/>
              </a:rPr>
              <a:t>25GbE: QXG-25G2SF-CX4, MTU 9000</a:t>
            </a:r>
            <a:endParaRPr lang="en-US" altLang="zh-TW" sz="1100" dirty="0">
              <a:latin typeface="Arial" panose="020B0604020202020204" pitchFamily="34" charset="0"/>
              <a:ea typeface="微軟正黑體"/>
              <a:cs typeface="Arial" panose="020B0604020202020204" pitchFamily="34" charset="0"/>
            </a:endParaRPr>
          </a:p>
        </p:txBody>
      </p:sp>
      <p:graphicFrame>
        <p:nvGraphicFramePr>
          <p:cNvPr id="5" name="表格 4">
            <a:extLst>
              <a:ext uri="{FF2B5EF4-FFF2-40B4-BE49-F238E27FC236}">
                <a16:creationId xmlns:a16="http://schemas.microsoft.com/office/drawing/2014/main" id="{B4B3550F-733C-46D6-8A9A-B4B0F0B9DF1A}"/>
              </a:ext>
            </a:extLst>
          </p:cNvPr>
          <p:cNvGraphicFramePr>
            <a:graphicFrameLocks noGrp="1"/>
          </p:cNvGraphicFramePr>
          <p:nvPr>
            <p:extLst>
              <p:ext uri="{D42A27DB-BD31-4B8C-83A1-F6EECF244321}">
                <p14:modId xmlns:p14="http://schemas.microsoft.com/office/powerpoint/2010/main" val="307158276"/>
              </p:ext>
            </p:extLst>
          </p:nvPr>
        </p:nvGraphicFramePr>
        <p:xfrm>
          <a:off x="350875" y="1992446"/>
          <a:ext cx="6817540" cy="3138292"/>
        </p:xfrm>
        <a:graphic>
          <a:graphicData uri="http://schemas.openxmlformats.org/drawingml/2006/table">
            <a:tbl>
              <a:tblPr/>
              <a:tblGrid>
                <a:gridCol w="1381671">
                  <a:extLst>
                    <a:ext uri="{9D8B030D-6E8A-4147-A177-3AD203B41FA5}">
                      <a16:colId xmlns:a16="http://schemas.microsoft.com/office/drawing/2014/main" val="2481647396"/>
                    </a:ext>
                  </a:extLst>
                </a:gridCol>
                <a:gridCol w="966898">
                  <a:extLst>
                    <a:ext uri="{9D8B030D-6E8A-4147-A177-3AD203B41FA5}">
                      <a16:colId xmlns:a16="http://schemas.microsoft.com/office/drawing/2014/main" val="1447189910"/>
                    </a:ext>
                  </a:extLst>
                </a:gridCol>
                <a:gridCol w="1145631">
                  <a:extLst>
                    <a:ext uri="{9D8B030D-6E8A-4147-A177-3AD203B41FA5}">
                      <a16:colId xmlns:a16="http://schemas.microsoft.com/office/drawing/2014/main" val="1371996879"/>
                    </a:ext>
                  </a:extLst>
                </a:gridCol>
                <a:gridCol w="1014904">
                  <a:extLst>
                    <a:ext uri="{9D8B030D-6E8A-4147-A177-3AD203B41FA5}">
                      <a16:colId xmlns:a16="http://schemas.microsoft.com/office/drawing/2014/main" val="534109384"/>
                    </a:ext>
                  </a:extLst>
                </a:gridCol>
                <a:gridCol w="1315222">
                  <a:extLst>
                    <a:ext uri="{9D8B030D-6E8A-4147-A177-3AD203B41FA5}">
                      <a16:colId xmlns:a16="http://schemas.microsoft.com/office/drawing/2014/main" val="3195208171"/>
                    </a:ext>
                  </a:extLst>
                </a:gridCol>
                <a:gridCol w="993214">
                  <a:extLst>
                    <a:ext uri="{9D8B030D-6E8A-4147-A177-3AD203B41FA5}">
                      <a16:colId xmlns:a16="http://schemas.microsoft.com/office/drawing/2014/main" val="1209674061"/>
                    </a:ext>
                  </a:extLst>
                </a:gridCol>
              </a:tblGrid>
              <a:tr h="433823">
                <a:tc rowSpan="2" gridSpan="2">
                  <a:txBody>
                    <a:bodyPr/>
                    <a:lstStyle/>
                    <a:p>
                      <a:pPr algn="ctr" rtl="0" fontAlgn="b"/>
                      <a:r>
                        <a:rPr lang="en-US" sz="2000" b="1">
                          <a:solidFill>
                            <a:schemeClr val="tx1"/>
                          </a:solidFill>
                          <a:effectLst/>
                          <a:latin typeface="Arial"/>
                          <a:cs typeface="Arial"/>
                        </a:rPr>
                        <a:t>Speed/CPU</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F0"/>
                    </a:solidFill>
                  </a:tcPr>
                </a:tc>
                <a:tc rowSpan="2" hMerge="1">
                  <a:txBody>
                    <a:bodyPr/>
                    <a:lstStyle/>
                    <a:p>
                      <a:pPr rtl="0" fontAlgn="b"/>
                      <a:endParaRPr lang="zh-TW" altLang="en-US" sz="1400">
                        <a:effectLst/>
                      </a:endParaRPr>
                    </a:p>
                  </a:txBody>
                  <a:tcPr marL="19050" marR="19050" marT="12700" marB="1270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gridSpan="2">
                  <a:txBody>
                    <a:bodyPr/>
                    <a:lstStyle/>
                    <a:p>
                      <a:pPr lvl="0" algn="ctr">
                        <a:lnSpc>
                          <a:spcPct val="100000"/>
                        </a:lnSpc>
                        <a:spcBef>
                          <a:spcPts val="0"/>
                        </a:spcBef>
                        <a:spcAft>
                          <a:spcPts val="0"/>
                        </a:spcAft>
                        <a:buNone/>
                      </a:pPr>
                      <a:r>
                        <a:rPr lang="en-US" sz="2000" b="1" i="0" u="none" strike="noStrike" noProof="0">
                          <a:solidFill>
                            <a:srgbClr val="FFFF00"/>
                          </a:solidFill>
                          <a:effectLst/>
                          <a:latin typeface="Arial"/>
                        </a:rPr>
                        <a:t>iSCSI</a:t>
                      </a:r>
                      <a:endParaRPr lang="en-US" sz="2000" b="0" i="0" u="none" strike="noStrike" noProof="0">
                        <a:effectLst/>
                      </a:endParaRP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zh-TW" altLang="en-US"/>
                    </a:p>
                  </a:txBody>
                  <a:tcPr/>
                </a:tc>
                <a:tc gridSpan="2">
                  <a:txBody>
                    <a:bodyPr/>
                    <a:lstStyle/>
                    <a:p>
                      <a:pPr lvl="0" algn="ctr">
                        <a:buNone/>
                      </a:pPr>
                      <a:r>
                        <a:rPr lang="en-US" sz="2000" b="1" i="0" u="none" strike="noStrike" noProof="0">
                          <a:solidFill>
                            <a:srgbClr val="FFFF00"/>
                          </a:solidFill>
                          <a:effectLst/>
                          <a:latin typeface="Arial"/>
                        </a:rPr>
                        <a:t>FC</a:t>
                      </a:r>
                      <a:endParaRPr lang="en-US" sz="2000" b="1">
                        <a:solidFill>
                          <a:srgbClr val="FFFF00"/>
                        </a:solidFill>
                        <a:effectLst/>
                        <a:latin typeface="Arial"/>
                        <a:cs typeface="Arial"/>
                      </a:endParaRPr>
                    </a:p>
                  </a:txBody>
                  <a:tcPr marL="121920" marR="121920" marT="60960" marB="60960" anchor="ctr">
                    <a:lnL w="12700" cap="flat" cmpd="sng" algn="ctr">
                      <a:solidFill>
                        <a:schemeClr val="bg1"/>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zh-TW" altLang="en-US"/>
                    </a:p>
                  </a:txBody>
                  <a:tcPr/>
                </a:tc>
                <a:extLst>
                  <a:ext uri="{0D108BD9-81ED-4DB2-BD59-A6C34878D82A}">
                    <a16:rowId xmlns:a16="http://schemas.microsoft.com/office/drawing/2014/main" val="255837295"/>
                  </a:ext>
                </a:extLst>
              </a:tr>
              <a:tr h="433823">
                <a:tc gridSpan="2" vMerge="1">
                  <a:txBody>
                    <a:bodyPr/>
                    <a:lstStyle/>
                    <a:p>
                      <a:pPr algn="ctr" rtl="0" fontAlgn="b"/>
                      <a:endParaRPr lang="en-US" sz="1400" b="0">
                        <a:solidFill>
                          <a:srgbClr val="000000"/>
                        </a:solidFill>
                        <a:effectLst/>
                        <a:latin typeface="Arial" panose="020B0604020202020204" pitchFamily="34" charset="0"/>
                      </a:endParaRPr>
                    </a:p>
                  </a:txBody>
                  <a:tcPr marL="19050" marR="19050" marT="12700" marB="12700" anchor="b">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E1CD"/>
                    </a:solidFill>
                  </a:tcPr>
                </a:tc>
                <a:tc hMerge="1" vMerge="1">
                  <a:txBody>
                    <a:bodyPr/>
                    <a:lstStyle/>
                    <a:p>
                      <a:endParaRPr lang="zh-TW" altLang="en-US"/>
                    </a:p>
                  </a:txBody>
                  <a:tcPr/>
                </a:tc>
                <a:tc>
                  <a:txBody>
                    <a:bodyPr/>
                    <a:lstStyle/>
                    <a:p>
                      <a:pPr lvl="0" algn="ctr">
                        <a:lnSpc>
                          <a:spcPct val="100000"/>
                        </a:lnSpc>
                        <a:spcBef>
                          <a:spcPts val="0"/>
                        </a:spcBef>
                        <a:spcAft>
                          <a:spcPts val="0"/>
                        </a:spcAft>
                        <a:buNone/>
                      </a:pPr>
                      <a:r>
                        <a:rPr lang="en-US" sz="2000" b="0" i="0" u="none" strike="noStrike" kern="1200" noProof="0">
                          <a:solidFill>
                            <a:schemeClr val="tx1"/>
                          </a:solidFill>
                          <a:effectLst/>
                          <a:latin typeface="Arial"/>
                        </a:rPr>
                        <a:t>25GbEx1</a:t>
                      </a:r>
                      <a:endParaRPr lang="en-US" sz="2000" b="0" i="0" u="none" strike="noStrike" kern="1200" noProof="0">
                        <a:effectLst/>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rtl="0" fontAlgn="b"/>
                      <a:r>
                        <a:rPr lang="en-US" sz="2000" b="1">
                          <a:solidFill>
                            <a:schemeClr val="tx1"/>
                          </a:solidFill>
                          <a:effectLst/>
                          <a:latin typeface="Arial"/>
                          <a:cs typeface="Arial"/>
                        </a:rPr>
                        <a:t>CPU%</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ctr" defTabSz="914400">
                        <a:buNone/>
                      </a:pPr>
                      <a:r>
                        <a:rPr lang="en-US" sz="2000" b="0" i="0" u="none" strike="noStrike" kern="1200" noProof="0">
                          <a:solidFill>
                            <a:schemeClr val="tx1"/>
                          </a:solidFill>
                          <a:effectLst/>
                          <a:latin typeface="Arial"/>
                        </a:rPr>
                        <a:t>32G</a:t>
                      </a:r>
                      <a:endParaRPr lang="en-US" sz="20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rtl="0" fontAlgn="b"/>
                      <a:r>
                        <a:rPr lang="en-US" sz="2000" b="1">
                          <a:solidFill>
                            <a:schemeClr val="tx1"/>
                          </a:solidFill>
                          <a:effectLst/>
                          <a:latin typeface="Arial"/>
                          <a:cs typeface="Arial"/>
                        </a:rPr>
                        <a:t>CPU%</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4635307"/>
                  </a:ext>
                </a:extLst>
              </a:tr>
              <a:tr h="378441">
                <a:tc rowSpan="4">
                  <a:txBody>
                    <a:bodyPr/>
                    <a:lstStyle/>
                    <a:p>
                      <a:pPr algn="ctr" rtl="0" fontAlgn="b"/>
                      <a:r>
                        <a:rPr lang="en-US" sz="1600" b="0">
                          <a:solidFill>
                            <a:srgbClr val="000000"/>
                          </a:solidFill>
                          <a:effectLst/>
                          <a:latin typeface="Arial"/>
                          <a:cs typeface="Arial"/>
                        </a:rPr>
                        <a:t>Throughput</a:t>
                      </a:r>
                      <a:br>
                        <a:rPr lang="en-US" sz="1600" b="0">
                          <a:solidFill>
                            <a:srgbClr val="000000"/>
                          </a:solidFill>
                          <a:effectLst/>
                          <a:latin typeface="Arial"/>
                          <a:cs typeface="Arial"/>
                        </a:rPr>
                      </a:br>
                      <a:r>
                        <a:rPr lang="en-US" sz="1600" b="0">
                          <a:solidFill>
                            <a:srgbClr val="000000"/>
                          </a:solidFill>
                          <a:effectLst/>
                          <a:latin typeface="Arial"/>
                          <a:cs typeface="Arial"/>
                        </a:rPr>
                        <a:t>(MB/s)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SW-1M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lvl="0" algn="r" defTabSz="914400">
                        <a:buNone/>
                      </a:pPr>
                      <a:r>
                        <a:rPr lang="en-US" sz="1600" b="0" i="0" u="none" strike="noStrike" kern="1200" noProof="0" dirty="0">
                          <a:solidFill>
                            <a:schemeClr val="tx1"/>
                          </a:solidFill>
                          <a:effectLst/>
                          <a:latin typeface="Arial"/>
                        </a:rPr>
                        <a:t>2709</a:t>
                      </a:r>
                      <a:endParaRPr lang="en-US" altLang="zh-TW" sz="1600" b="0" kern="1200" dirty="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600" b="1" i="0" u="none" strike="noStrike" noProof="0">
                          <a:solidFill>
                            <a:srgbClr val="000000"/>
                          </a:solidFill>
                          <a:effectLst/>
                          <a:latin typeface="Arial"/>
                        </a:rPr>
                        <a:t>56%</a:t>
                      </a:r>
                      <a:endParaRPr lang="en-US" sz="1600" b="0" i="0" u="none" strike="noStrike" noProof="0">
                        <a:solidFill>
                          <a:srgbClr val="000000"/>
                        </a:solidFill>
                        <a:effectLst/>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dirty="0">
                          <a:solidFill>
                            <a:schemeClr val="tx1"/>
                          </a:solidFill>
                          <a:effectLst/>
                          <a:latin typeface="Arial"/>
                        </a:rPr>
                        <a:t>2946</a:t>
                      </a:r>
                      <a:endParaRPr lang="en-US" altLang="zh-TW" sz="1600" b="0" kern="1200" dirty="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buNone/>
                      </a:pPr>
                      <a:r>
                        <a:rPr lang="en-US" sz="1600" b="1" i="0" u="none" strike="noStrike" noProof="0">
                          <a:solidFill>
                            <a:schemeClr val="tx1"/>
                          </a:solidFill>
                          <a:effectLst/>
                          <a:latin typeface="Arial"/>
                        </a:rPr>
                        <a:t>39%</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54857034"/>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2755</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rgbClr val="000000"/>
                          </a:solidFill>
                          <a:effectLst/>
                          <a:latin typeface="Arial"/>
                        </a:rPr>
                        <a:t>32%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dirty="0">
                          <a:solidFill>
                            <a:schemeClr val="tx1"/>
                          </a:solidFill>
                          <a:effectLst/>
                          <a:latin typeface="Arial"/>
                        </a:rPr>
                        <a:t>2770</a:t>
                      </a:r>
                      <a:endParaRPr lang="en-US" altLang="zh-TW" sz="1600" b="0" kern="1200" dirty="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chemeClr val="tx1"/>
                          </a:solidFill>
                          <a:effectLst/>
                          <a:latin typeface="Arial"/>
                        </a:rPr>
                        <a:t>30%</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2040590"/>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SW-512K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lvl="0" algn="r" defTabSz="914400">
                        <a:buNone/>
                      </a:pPr>
                      <a:r>
                        <a:rPr lang="en-US" sz="1600" b="0" i="0" u="none" strike="noStrike" kern="1200" noProof="0">
                          <a:solidFill>
                            <a:schemeClr val="tx1"/>
                          </a:solidFill>
                          <a:effectLst/>
                          <a:latin typeface="Arial"/>
                        </a:rPr>
                        <a:t>2707</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buNone/>
                      </a:pPr>
                      <a:r>
                        <a:rPr lang="en-US" sz="1600" b="1" i="0" u="none" strike="noStrike" noProof="0">
                          <a:solidFill>
                            <a:srgbClr val="000000"/>
                          </a:solidFill>
                          <a:effectLst/>
                          <a:latin typeface="Arial"/>
                        </a:rPr>
                        <a:t>61%</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dirty="0">
                          <a:solidFill>
                            <a:schemeClr val="tx1"/>
                          </a:solidFill>
                          <a:effectLst/>
                          <a:latin typeface="Arial"/>
                        </a:rPr>
                        <a:t>2950</a:t>
                      </a:r>
                      <a:endParaRPr lang="en-US" altLang="zh-TW" sz="1600" b="0" kern="1200" dirty="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600" b="1" i="0" u="none" strike="noStrike" noProof="0">
                          <a:solidFill>
                            <a:schemeClr val="tx1"/>
                          </a:solidFill>
                          <a:effectLst/>
                          <a:latin typeface="Arial"/>
                        </a:rPr>
                        <a:t>37%</a:t>
                      </a:r>
                      <a:endParaRPr lang="en-US" sz="1600" b="0" i="0" u="none" strike="noStrike" noProof="0">
                        <a:solidFill>
                          <a:schemeClr val="tx1"/>
                        </a:solidFill>
                        <a:effectLst/>
                      </a:endParaRP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85259892"/>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2825</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rgbClr val="000000"/>
                          </a:solidFill>
                          <a:effectLst/>
                          <a:latin typeface="Arial"/>
                        </a:rPr>
                        <a:t>43%</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dirty="0">
                          <a:solidFill>
                            <a:schemeClr val="tx1"/>
                          </a:solidFill>
                          <a:effectLst/>
                          <a:latin typeface="Arial"/>
                        </a:rPr>
                        <a:t>2870</a:t>
                      </a:r>
                      <a:endParaRPr lang="en-US" altLang="zh-TW" sz="1600" b="0" kern="1200" dirty="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lnSpc>
                          <a:spcPct val="100000"/>
                        </a:lnSpc>
                        <a:spcBef>
                          <a:spcPts val="0"/>
                        </a:spcBef>
                        <a:spcAft>
                          <a:spcPts val="0"/>
                        </a:spcAft>
                        <a:buNone/>
                      </a:pPr>
                      <a:r>
                        <a:rPr lang="en-US" sz="1600" b="1" i="0" u="none" strike="noStrike" noProof="0">
                          <a:solidFill>
                            <a:schemeClr val="tx1"/>
                          </a:solidFill>
                          <a:effectLst/>
                          <a:latin typeface="Arial"/>
                        </a:rPr>
                        <a:t>35%</a:t>
                      </a:r>
                      <a:endParaRPr lang="en-US" sz="1600" b="0" i="0" u="none" strike="noStrike" noProof="0">
                        <a:solidFill>
                          <a:schemeClr val="tx1"/>
                        </a:solidFill>
                        <a:effectLst/>
                      </a:endParaRP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871855"/>
                  </a:ext>
                </a:extLst>
              </a:tr>
              <a:tr h="378441">
                <a:tc rowSpan="2">
                  <a:txBody>
                    <a:bodyPr/>
                    <a:lstStyle/>
                    <a:p>
                      <a:pPr algn="ctr" rtl="0" fontAlgn="b"/>
                      <a:r>
                        <a:rPr lang="en-US" sz="1600" b="0">
                          <a:solidFill>
                            <a:srgbClr val="000000"/>
                          </a:solidFill>
                          <a:effectLst/>
                          <a:latin typeface="Arial"/>
                          <a:cs typeface="Arial"/>
                        </a:rPr>
                        <a:t>IOPS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RW-4K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lvl="0" algn="r" defTabSz="914400">
                        <a:buNone/>
                      </a:pPr>
                      <a:r>
                        <a:rPr lang="en-US" sz="1600" b="0" i="0" u="none" strike="noStrike" kern="1200" noProof="0">
                          <a:solidFill>
                            <a:schemeClr val="tx1"/>
                          </a:solidFill>
                          <a:effectLst/>
                          <a:latin typeface="Arial"/>
                        </a:rPr>
                        <a:t>154793</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600" b="1" i="0" u="none" strike="noStrike" noProof="0">
                          <a:solidFill>
                            <a:srgbClr val="000000"/>
                          </a:solidFill>
                          <a:effectLst/>
                          <a:latin typeface="Arial"/>
                        </a:rPr>
                        <a:t>81%</a:t>
                      </a:r>
                      <a:endParaRPr lang="en-US" sz="1600" b="0" i="0" u="none" strike="noStrike" noProof="0">
                        <a:solidFill>
                          <a:srgbClr val="000000"/>
                        </a:solidFill>
                        <a:effectLst/>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155197</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lvl="0" algn="ctr">
                        <a:buNone/>
                      </a:pPr>
                      <a:r>
                        <a:rPr lang="en-US" sz="1600" b="1" i="0" u="none" strike="noStrike" noProof="0">
                          <a:solidFill>
                            <a:schemeClr val="tx1"/>
                          </a:solidFill>
                          <a:effectLst/>
                          <a:latin typeface="Arial"/>
                        </a:rPr>
                        <a:t>77%</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74123465"/>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RR-4K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108263</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a:solidFill>
                            <a:srgbClr val="000000"/>
                          </a:solidFill>
                          <a:effectLst/>
                          <a:latin typeface="Arial"/>
                        </a:rPr>
                        <a:t>69%</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marL="0" lvl="0" algn="r" defTabSz="914400">
                        <a:buNone/>
                      </a:pPr>
                      <a:r>
                        <a:rPr lang="en-US" sz="1600" b="0" i="0" u="none" strike="noStrike" kern="1200" noProof="0">
                          <a:solidFill>
                            <a:schemeClr val="tx1"/>
                          </a:solidFill>
                          <a:effectLst/>
                          <a:latin typeface="Arial"/>
                        </a:rPr>
                        <a:t>113162</a:t>
                      </a:r>
                      <a:endParaRPr lang="en-US" altLang="zh-TW" sz="1600" b="0" kern="1200">
                        <a:solidFill>
                          <a:schemeClr val="tx1"/>
                        </a:solidFill>
                        <a:effectLst/>
                        <a:latin typeface="Arial"/>
                        <a:ea typeface="+mn-ea"/>
                        <a:cs typeface="Arial"/>
                      </a:endParaRP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600" b="1" i="0" u="none" strike="noStrike" noProof="0" dirty="0">
                          <a:solidFill>
                            <a:schemeClr val="tx1"/>
                          </a:solidFill>
                          <a:effectLst/>
                          <a:latin typeface="Arial"/>
                        </a:rPr>
                        <a:t>67%</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15694697"/>
                  </a:ext>
                </a:extLst>
              </a:tr>
            </a:tbl>
          </a:graphicData>
        </a:graphic>
      </p:graphicFrame>
      <p:sp>
        <p:nvSpPr>
          <p:cNvPr id="9" name="文字方塊 3">
            <a:extLst>
              <a:ext uri="{FF2B5EF4-FFF2-40B4-BE49-F238E27FC236}">
                <a16:creationId xmlns:a16="http://schemas.microsoft.com/office/drawing/2014/main" id="{183725B6-D81A-4A3F-88C0-3D496986D73D}"/>
              </a:ext>
            </a:extLst>
          </p:cNvPr>
          <p:cNvSpPr txBox="1"/>
          <p:nvPr/>
        </p:nvSpPr>
        <p:spPr>
          <a:xfrm>
            <a:off x="7319819" y="1813603"/>
            <a:ext cx="4190987"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867" b="1" dirty="0">
                <a:latin typeface="Arial" panose="020B0604020202020204" pitchFamily="34" charset="0"/>
                <a:ea typeface="微軟正黑體" panose="020B0604030504040204" pitchFamily="34" charset="-120"/>
                <a:cs typeface="Arial" panose="020B0604020202020204" pitchFamily="34" charset="0"/>
              </a:rPr>
              <a:t>Test environment: TS-1283XU-RP</a:t>
            </a:r>
            <a:r>
              <a:rPr lang="en-US" sz="1867" b="1" dirty="0">
                <a:latin typeface="Arial" panose="020B0604020202020204" pitchFamily="34" charset="0"/>
                <a:ea typeface="微軟正黑體" panose="020B0604030504040204" pitchFamily="34" charset="-120"/>
                <a:cs typeface="Arial" panose="020B0604020202020204" pitchFamily="34" charset="0"/>
              </a:rPr>
              <a:t> </a:t>
            </a:r>
            <a:endParaRPr lang="en-US" altLang="zh-TW" sz="1867" b="1" dirty="0">
              <a:latin typeface="Arial" panose="020B0604020202020204" pitchFamily="34" charset="0"/>
              <a:ea typeface="微軟正黑體" panose="020B0604030504040204" pitchFamily="34" charset="-120"/>
              <a:cs typeface="Arial" panose="020B0604020202020204" pitchFamily="34" charset="0"/>
            </a:endParaRPr>
          </a:p>
          <a:p>
            <a:endParaRPr lang="en-US" sz="1333" dirty="0">
              <a:latin typeface="Arial" panose="020B0604020202020204" pitchFamily="34" charset="0"/>
              <a:ea typeface="微軟正黑體" panose="020B0604030504040204" pitchFamily="34" charset="-120"/>
              <a:cs typeface="Arial" panose="020B0604020202020204" pitchFamily="34" charset="0"/>
            </a:endParaRPr>
          </a:p>
        </p:txBody>
      </p:sp>
      <p:sp>
        <p:nvSpPr>
          <p:cNvPr id="11" name="Rectangle: Rounded Corners 10">
            <a:extLst>
              <a:ext uri="{FF2B5EF4-FFF2-40B4-BE49-F238E27FC236}">
                <a16:creationId xmlns:a16="http://schemas.microsoft.com/office/drawing/2014/main" id="{EFA8A6B9-87DF-49B1-AD5E-3DFCB699308C}"/>
              </a:ext>
            </a:extLst>
          </p:cNvPr>
          <p:cNvSpPr/>
          <p:nvPr/>
        </p:nvSpPr>
        <p:spPr>
          <a:xfrm>
            <a:off x="3852025" y="2422877"/>
            <a:ext cx="975756" cy="272414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 name="Rectangle: Rounded Corners 10">
            <a:extLst>
              <a:ext uri="{FF2B5EF4-FFF2-40B4-BE49-F238E27FC236}">
                <a16:creationId xmlns:a16="http://schemas.microsoft.com/office/drawing/2014/main" id="{0F3EB458-F79C-40C7-9E4C-E53B0616F777}"/>
              </a:ext>
            </a:extLst>
          </p:cNvPr>
          <p:cNvSpPr/>
          <p:nvPr/>
        </p:nvSpPr>
        <p:spPr>
          <a:xfrm>
            <a:off x="6192664" y="2422877"/>
            <a:ext cx="975756" cy="272414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B55D520-DB06-1948-B502-AD2A1A798BE5}"/>
              </a:ext>
            </a:extLst>
          </p:cNvPr>
          <p:cNvSpPr txBox="1"/>
          <p:nvPr/>
        </p:nvSpPr>
        <p:spPr>
          <a:xfrm>
            <a:off x="322796" y="5300244"/>
            <a:ext cx="37679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b="1" dirty="0">
                <a:solidFill>
                  <a:schemeClr val="bg1"/>
                </a:solidFill>
                <a:latin typeface="Arial" panose="020B0604020202020204" pitchFamily="34" charset="0"/>
                <a:ea typeface="微軟正黑體"/>
                <a:cs typeface="Arial" panose="020B0604020202020204" pitchFamily="34" charset="0"/>
              </a:rPr>
              <a:t>Note: </a:t>
            </a:r>
            <a:r>
              <a:rPr lang="en-US" altLang="zh-TW" sz="1400" b="1" dirty="0">
                <a:solidFill>
                  <a:schemeClr val="bg1"/>
                </a:solidFill>
                <a:latin typeface="Arial" panose="020B0604020202020204" pitchFamily="34" charset="0"/>
                <a:ea typeface="微軟正黑體"/>
                <a:cs typeface="Arial" panose="020B0604020202020204" pitchFamily="34" charset="0"/>
              </a:rPr>
              <a:t>This test environment is</a:t>
            </a:r>
            <a:r>
              <a:rPr lang="zh-TW" altLang="en-US" sz="1400" b="1" dirty="0">
                <a:solidFill>
                  <a:schemeClr val="bg1"/>
                </a:solidFill>
                <a:latin typeface="Arial" panose="020B0604020202020204" pitchFamily="34" charset="0"/>
                <a:ea typeface="微軟正黑體"/>
                <a:cs typeface="Arial" panose="020B0604020202020204" pitchFamily="34" charset="0"/>
              </a:rPr>
              <a:t> RAID 0</a:t>
            </a:r>
          </a:p>
        </p:txBody>
      </p:sp>
    </p:spTree>
    <p:extLst>
      <p:ext uri="{BB962C8B-B14F-4D97-AF65-F5344CB8AC3E}">
        <p14:creationId xmlns:p14="http://schemas.microsoft.com/office/powerpoint/2010/main" val="211618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3A3EC88-7DB5-48DD-8E8E-26D6AE3886A8}"/>
              </a:ext>
            </a:extLst>
          </p:cNvPr>
          <p:cNvSpPr/>
          <p:nvPr/>
        </p:nvSpPr>
        <p:spPr>
          <a:xfrm>
            <a:off x="2743200" y="1383633"/>
            <a:ext cx="9437536" cy="4657289"/>
          </a:xfrm>
          <a:prstGeom prst="roundRect">
            <a:avLst>
              <a:gd name="adj" fmla="val 0"/>
            </a:avLst>
          </a:prstGeom>
          <a:gradFill>
            <a:gsLst>
              <a:gs pos="0">
                <a:schemeClr val="bg1">
                  <a:alpha val="0"/>
                </a:schemeClr>
              </a:gs>
              <a:gs pos="65000">
                <a:schemeClr val="bg1"/>
              </a:gs>
            </a:gsLst>
            <a:lin ang="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C49EE01-5819-4ED0-8182-D19ABD04D3E8}"/>
              </a:ext>
            </a:extLst>
          </p:cNvPr>
          <p:cNvSpPr>
            <a:spLocks noGrp="1"/>
          </p:cNvSpPr>
          <p:nvPr>
            <p:ph type="title"/>
          </p:nvPr>
        </p:nvSpPr>
        <p:spPr>
          <a:xfrm>
            <a:off x="838200" y="1"/>
            <a:ext cx="10515600" cy="1371324"/>
          </a:xfrm>
        </p:spPr>
        <p:txBody>
          <a:bodyPr>
            <a:normAutofit/>
          </a:bodyPr>
          <a:lstStyle/>
          <a:p>
            <a:r>
              <a:rPr lang="en-US" altLang="zh-TW" sz="4000" dirty="0" err="1">
                <a:latin typeface="Arial"/>
                <a:ea typeface="+mn-lt"/>
                <a:cs typeface="+mn-lt"/>
              </a:rPr>
              <a:t>Fibre</a:t>
            </a:r>
            <a:r>
              <a:rPr lang="en-US" altLang="zh-TW" sz="4000" dirty="0">
                <a:latin typeface="Arial"/>
                <a:ea typeface="+mn-lt"/>
                <a:cs typeface="+mn-lt"/>
              </a:rPr>
              <a:t> Channel performance is good</a:t>
            </a:r>
            <a:endParaRPr lang="zh-TW" altLang="en-US" sz="4000" dirty="0">
              <a:latin typeface="Arial"/>
              <a:ea typeface="微軟正黑體"/>
              <a:cs typeface="Arial"/>
            </a:endParaRPr>
          </a:p>
        </p:txBody>
      </p:sp>
      <p:sp>
        <p:nvSpPr>
          <p:cNvPr id="5" name="TextBox 4">
            <a:extLst>
              <a:ext uri="{FF2B5EF4-FFF2-40B4-BE49-F238E27FC236}">
                <a16:creationId xmlns:a16="http://schemas.microsoft.com/office/drawing/2014/main" id="{25485D08-BF5D-42C7-9848-A8288F33AA8A}"/>
              </a:ext>
            </a:extLst>
          </p:cNvPr>
          <p:cNvSpPr txBox="1"/>
          <p:nvPr/>
        </p:nvSpPr>
        <p:spPr>
          <a:xfrm>
            <a:off x="843098" y="5209925"/>
            <a:ext cx="42090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err="1">
                <a:solidFill>
                  <a:schemeClr val="bg1"/>
                </a:solidFill>
                <a:latin typeface="Arial" panose="020B0604020202020204" pitchFamily="34" charset="0"/>
                <a:ea typeface="新細明體"/>
                <a:cs typeface="Arial" panose="020B0604020202020204" pitchFamily="34" charset="0"/>
              </a:rPr>
              <a:t>IOmeter</a:t>
            </a:r>
            <a:r>
              <a:rPr lang="en-US" altLang="zh-TW" sz="1200">
                <a:solidFill>
                  <a:schemeClr val="bg1"/>
                </a:solidFill>
                <a:latin typeface="Arial" panose="020B0604020202020204" pitchFamily="34" charset="0"/>
                <a:ea typeface="新細明體"/>
                <a:cs typeface="Arial" panose="020B0604020202020204" pitchFamily="34" charset="0"/>
              </a:rPr>
              <a:t> Global Configuration: Maximum Disk Size: RAM*4/ Ramp Up Time: 30 seconds</a:t>
            </a:r>
            <a:br>
              <a:rPr lang="en-US" altLang="zh-TW" sz="1200">
                <a:solidFill>
                  <a:schemeClr val="bg1"/>
                </a:solidFill>
                <a:latin typeface="Arial" panose="020B0604020202020204" pitchFamily="34" charset="0"/>
                <a:cs typeface="Arial" panose="020B0604020202020204" pitchFamily="34" charset="0"/>
              </a:rPr>
            </a:br>
            <a:r>
              <a:rPr lang="en-US" altLang="zh-TW" sz="1200">
                <a:solidFill>
                  <a:schemeClr val="bg1"/>
                </a:solidFill>
                <a:latin typeface="Arial" panose="020B0604020202020204" pitchFamily="34" charset="0"/>
                <a:ea typeface="新細明體"/>
                <a:cs typeface="Arial" panose="020B0604020202020204" pitchFamily="34" charset="0"/>
              </a:rPr>
              <a:t>Seq / Run Time: 3 Minutes / 2-workers/ 64-outstanding </a:t>
            </a:r>
            <a:br>
              <a:rPr lang="en-US" altLang="zh-TW" sz="1200">
                <a:solidFill>
                  <a:schemeClr val="bg1"/>
                </a:solidFill>
                <a:latin typeface="Arial" panose="020B0604020202020204" pitchFamily="34" charset="0"/>
                <a:cs typeface="Arial" panose="020B0604020202020204" pitchFamily="34" charset="0"/>
              </a:rPr>
            </a:br>
            <a:r>
              <a:rPr lang="en-US" altLang="zh-TW" sz="1200">
                <a:solidFill>
                  <a:schemeClr val="bg1"/>
                </a:solidFill>
                <a:latin typeface="Arial" panose="020B0604020202020204" pitchFamily="34" charset="0"/>
                <a:ea typeface="新細明體"/>
                <a:cs typeface="Arial" panose="020B0604020202020204" pitchFamily="34" charset="0"/>
              </a:rPr>
              <a:t>Random / Run Time: 3 Minutes / 4-workers/ 32-outstanding</a:t>
            </a:r>
            <a:endParaRPr lang="en-US" altLang="zh-TW">
              <a:solidFill>
                <a:schemeClr val="bg1"/>
              </a:solidFill>
              <a:latin typeface="Arial" panose="020B0604020202020204" pitchFamily="34" charset="0"/>
              <a:ea typeface="新細明體"/>
              <a:cs typeface="Arial" panose="020B0604020202020204" pitchFamily="34" charset="0"/>
            </a:endParaRPr>
          </a:p>
        </p:txBody>
      </p:sp>
      <p:graphicFrame>
        <p:nvGraphicFramePr>
          <p:cNvPr id="19" name="表格 18">
            <a:extLst>
              <a:ext uri="{FF2B5EF4-FFF2-40B4-BE49-F238E27FC236}">
                <a16:creationId xmlns:a16="http://schemas.microsoft.com/office/drawing/2014/main" id="{F6B785ED-41E3-4A8E-A78E-38881E22B719}"/>
              </a:ext>
            </a:extLst>
          </p:cNvPr>
          <p:cNvGraphicFramePr>
            <a:graphicFrameLocks noGrp="1"/>
          </p:cNvGraphicFramePr>
          <p:nvPr>
            <p:extLst>
              <p:ext uri="{D42A27DB-BD31-4B8C-83A1-F6EECF244321}">
                <p14:modId xmlns:p14="http://schemas.microsoft.com/office/powerpoint/2010/main" val="1453375800"/>
              </p:ext>
            </p:extLst>
          </p:nvPr>
        </p:nvGraphicFramePr>
        <p:xfrm>
          <a:off x="940422" y="1577144"/>
          <a:ext cx="5556632" cy="3138292"/>
        </p:xfrm>
        <a:graphic>
          <a:graphicData uri="http://schemas.openxmlformats.org/drawingml/2006/table">
            <a:tbl>
              <a:tblPr/>
              <a:tblGrid>
                <a:gridCol w="1635287">
                  <a:extLst>
                    <a:ext uri="{9D8B030D-6E8A-4147-A177-3AD203B41FA5}">
                      <a16:colId xmlns:a16="http://schemas.microsoft.com/office/drawing/2014/main" val="2481647396"/>
                    </a:ext>
                  </a:extLst>
                </a:gridCol>
                <a:gridCol w="1099276">
                  <a:extLst>
                    <a:ext uri="{9D8B030D-6E8A-4147-A177-3AD203B41FA5}">
                      <a16:colId xmlns:a16="http://schemas.microsoft.com/office/drawing/2014/main" val="1447189910"/>
                    </a:ext>
                  </a:extLst>
                </a:gridCol>
                <a:gridCol w="1796690">
                  <a:extLst>
                    <a:ext uri="{9D8B030D-6E8A-4147-A177-3AD203B41FA5}">
                      <a16:colId xmlns:a16="http://schemas.microsoft.com/office/drawing/2014/main" val="3195208171"/>
                    </a:ext>
                  </a:extLst>
                </a:gridCol>
                <a:gridCol w="1025379">
                  <a:extLst>
                    <a:ext uri="{9D8B030D-6E8A-4147-A177-3AD203B41FA5}">
                      <a16:colId xmlns:a16="http://schemas.microsoft.com/office/drawing/2014/main" val="1209674061"/>
                    </a:ext>
                  </a:extLst>
                </a:gridCol>
              </a:tblGrid>
              <a:tr h="433823">
                <a:tc rowSpan="2" gridSpan="2">
                  <a:txBody>
                    <a:bodyPr/>
                    <a:lstStyle/>
                    <a:p>
                      <a:pPr algn="ctr" rtl="0" fontAlgn="b"/>
                      <a:r>
                        <a:rPr lang="en-US" sz="2000" b="1">
                          <a:solidFill>
                            <a:schemeClr val="tx1"/>
                          </a:solidFill>
                          <a:effectLst/>
                          <a:latin typeface="Arial"/>
                          <a:cs typeface="Arial"/>
                        </a:rPr>
                        <a:t>Speed/CPU</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F0"/>
                    </a:solidFill>
                  </a:tcPr>
                </a:tc>
                <a:tc rowSpan="2" hMerge="1">
                  <a:txBody>
                    <a:bodyPr/>
                    <a:lstStyle/>
                    <a:p>
                      <a:pPr rtl="0" fontAlgn="b"/>
                      <a:endParaRPr lang="zh-TW" altLang="en-US" sz="1400">
                        <a:effectLst/>
                      </a:endParaRPr>
                    </a:p>
                  </a:txBody>
                  <a:tcPr marL="19050" marR="19050" marT="12700" marB="12700"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gridSpan="2">
                  <a:txBody>
                    <a:bodyPr/>
                    <a:lstStyle/>
                    <a:p>
                      <a:pPr algn="ctr" rtl="0" fontAlgn="b"/>
                      <a:r>
                        <a:rPr lang="en-US" sz="2000" b="1">
                          <a:solidFill>
                            <a:srgbClr val="FFFF00"/>
                          </a:solidFill>
                          <a:effectLst/>
                          <a:latin typeface="Arial"/>
                          <a:cs typeface="Arial"/>
                        </a:rPr>
                        <a:t>FC</a:t>
                      </a:r>
                    </a:p>
                  </a:txBody>
                  <a:tcPr marL="121920" marR="121920" marT="60960" marB="6096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zh-TW" altLang="en-US"/>
                    </a:p>
                  </a:txBody>
                  <a:tcPr/>
                </a:tc>
                <a:extLst>
                  <a:ext uri="{0D108BD9-81ED-4DB2-BD59-A6C34878D82A}">
                    <a16:rowId xmlns:a16="http://schemas.microsoft.com/office/drawing/2014/main" val="255837295"/>
                  </a:ext>
                </a:extLst>
              </a:tr>
              <a:tr h="433823">
                <a:tc gridSpan="2" vMerge="1">
                  <a:txBody>
                    <a:bodyPr/>
                    <a:lstStyle/>
                    <a:p>
                      <a:pPr algn="ctr" rtl="0" fontAlgn="b"/>
                      <a:endParaRPr lang="en-US" sz="1400" b="0">
                        <a:solidFill>
                          <a:srgbClr val="000000"/>
                        </a:solidFill>
                        <a:effectLst/>
                        <a:latin typeface="Arial" panose="020B0604020202020204" pitchFamily="34" charset="0"/>
                      </a:endParaRPr>
                    </a:p>
                  </a:txBody>
                  <a:tcPr marL="19050" marR="19050" marT="12700" marB="12700" anchor="b">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7E1CD"/>
                    </a:solidFill>
                  </a:tcPr>
                </a:tc>
                <a:tc hMerge="1" vMerge="1">
                  <a:txBody>
                    <a:bodyPr/>
                    <a:lstStyle/>
                    <a:p>
                      <a:endParaRPr lang="zh-TW" altLang="en-US"/>
                    </a:p>
                  </a:txBody>
                  <a:tcPr/>
                </a:tc>
                <a:tc>
                  <a:txBody>
                    <a:bodyPr/>
                    <a:lstStyle/>
                    <a:p>
                      <a:pPr marL="0" algn="ctr" defTabSz="914400" rtl="0" eaLnBrk="1" fontAlgn="b" latinLnBrk="0" hangingPunct="1"/>
                      <a:r>
                        <a:rPr lang="en-US" sz="2000" b="0" kern="1200">
                          <a:solidFill>
                            <a:schemeClr val="tx1"/>
                          </a:solidFill>
                          <a:effectLst/>
                          <a:latin typeface="Arial"/>
                          <a:ea typeface="+mn-ea"/>
                          <a:cs typeface="Arial"/>
                        </a:rPr>
                        <a:t>FC32Gx1(PC)</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rtl="0" fontAlgn="b"/>
                      <a:r>
                        <a:rPr lang="en-US" sz="2000" b="1">
                          <a:solidFill>
                            <a:schemeClr val="tx1"/>
                          </a:solidFill>
                          <a:effectLst/>
                          <a:latin typeface="Arial"/>
                          <a:cs typeface="Arial"/>
                        </a:rPr>
                        <a:t>CPU%</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4635307"/>
                  </a:ext>
                </a:extLst>
              </a:tr>
              <a:tr h="378441">
                <a:tc rowSpan="4">
                  <a:txBody>
                    <a:bodyPr/>
                    <a:lstStyle/>
                    <a:p>
                      <a:pPr algn="ctr" rtl="0" fontAlgn="b"/>
                      <a:r>
                        <a:rPr lang="en-US" sz="1600" b="0">
                          <a:solidFill>
                            <a:srgbClr val="000000"/>
                          </a:solidFill>
                          <a:effectLst/>
                          <a:latin typeface="Arial"/>
                          <a:cs typeface="Arial"/>
                        </a:rPr>
                        <a:t>Throughput</a:t>
                      </a:r>
                      <a:br>
                        <a:rPr lang="en-US" sz="1600" b="0">
                          <a:solidFill>
                            <a:srgbClr val="000000"/>
                          </a:solidFill>
                          <a:effectLst/>
                          <a:latin typeface="Arial"/>
                          <a:cs typeface="Arial"/>
                        </a:rPr>
                      </a:br>
                      <a:r>
                        <a:rPr lang="en-US" sz="1600" b="0">
                          <a:solidFill>
                            <a:srgbClr val="000000"/>
                          </a:solidFill>
                          <a:effectLst/>
                          <a:latin typeface="Arial"/>
                          <a:cs typeface="Arial"/>
                        </a:rPr>
                        <a:t>(MB/s)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SW-1M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algn="r" defTabSz="914400" rtl="0" eaLnBrk="1" fontAlgn="b" latinLnBrk="0" hangingPunct="1"/>
                      <a:r>
                        <a:rPr lang="en-US" altLang="zh-TW" sz="1600" b="0" kern="1200" dirty="0">
                          <a:solidFill>
                            <a:schemeClr val="tx1"/>
                          </a:solidFill>
                          <a:effectLst/>
                          <a:latin typeface="Arial"/>
                          <a:ea typeface="+mn-ea"/>
                          <a:cs typeface="Arial"/>
                        </a:rPr>
                        <a:t>3132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rtl="0" fontAlgn="b"/>
                      <a:r>
                        <a:rPr lang="en-US" altLang="zh-TW" sz="1600" b="1">
                          <a:solidFill>
                            <a:srgbClr val="000000"/>
                          </a:solidFill>
                          <a:effectLst/>
                          <a:latin typeface="Arial"/>
                          <a:cs typeface="Arial"/>
                        </a:rPr>
                        <a:t>30%</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54857034"/>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SR-1M</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algn="r" defTabSz="914400" rtl="0" eaLnBrk="1" fontAlgn="b" latinLnBrk="0" hangingPunct="1"/>
                      <a:r>
                        <a:rPr lang="en-US" altLang="zh-TW" sz="1600" b="0" kern="1200" dirty="0">
                          <a:solidFill>
                            <a:schemeClr val="tx1"/>
                          </a:solidFill>
                          <a:effectLst/>
                          <a:latin typeface="Arial"/>
                          <a:ea typeface="+mn-ea"/>
                          <a:cs typeface="Arial"/>
                        </a:rPr>
                        <a:t>4798</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altLang="zh-TW" sz="1600" b="1">
                          <a:solidFill>
                            <a:srgbClr val="000000"/>
                          </a:solidFill>
                          <a:effectLst/>
                          <a:latin typeface="Arial"/>
                          <a:cs typeface="Arial"/>
                        </a:rPr>
                        <a:t>25%</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2040590"/>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SW-512K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3154</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rtl="0" fontAlgn="b"/>
                      <a:r>
                        <a:rPr lang="en-US" altLang="zh-TW" sz="1600" b="1">
                          <a:solidFill>
                            <a:srgbClr val="000000"/>
                          </a:solidFill>
                          <a:effectLst/>
                          <a:latin typeface="Arial"/>
                          <a:cs typeface="Arial"/>
                        </a:rPr>
                        <a:t>29%</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85259892"/>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SR-512K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2772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altLang="zh-TW" sz="1600" b="1">
                          <a:solidFill>
                            <a:srgbClr val="000000"/>
                          </a:solidFill>
                          <a:effectLst/>
                          <a:latin typeface="Arial"/>
                          <a:cs typeface="Arial"/>
                        </a:rPr>
                        <a:t>28%</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871855"/>
                  </a:ext>
                </a:extLst>
              </a:tr>
              <a:tr h="378441">
                <a:tc rowSpan="2">
                  <a:txBody>
                    <a:bodyPr/>
                    <a:lstStyle/>
                    <a:p>
                      <a:pPr algn="ctr" rtl="0" fontAlgn="b"/>
                      <a:r>
                        <a:rPr lang="en-US" sz="1600" b="0">
                          <a:solidFill>
                            <a:srgbClr val="000000"/>
                          </a:solidFill>
                          <a:effectLst/>
                          <a:latin typeface="Arial"/>
                          <a:cs typeface="Arial"/>
                        </a:rPr>
                        <a:t>IOPS</a:t>
                      </a:r>
                    </a:p>
                  </a:txBody>
                  <a:tcPr marL="121920" marR="121920" marT="60960" marB="6096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rtl="0" fontAlgn="b"/>
                      <a:r>
                        <a:rPr lang="en-US" sz="1600" b="0">
                          <a:solidFill>
                            <a:srgbClr val="000000"/>
                          </a:solidFill>
                          <a:effectLst/>
                          <a:latin typeface="Arial"/>
                          <a:cs typeface="Arial"/>
                        </a:rPr>
                        <a:t>RW-4K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92632</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rtl="0" fontAlgn="b"/>
                      <a:r>
                        <a:rPr lang="en-US" altLang="zh-TW" sz="1600" b="1">
                          <a:solidFill>
                            <a:srgbClr val="000000"/>
                          </a:solidFill>
                          <a:effectLst/>
                          <a:latin typeface="Arial"/>
                          <a:cs typeface="Arial"/>
                        </a:rPr>
                        <a:t>40%</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74123465"/>
                  </a:ext>
                </a:extLst>
              </a:tr>
              <a:tr h="378441">
                <a:tc vMerge="1">
                  <a:txBody>
                    <a:bodyPr/>
                    <a:lstStyle/>
                    <a:p>
                      <a:endParaRPr lang="zh-TW" altLang="en-US"/>
                    </a:p>
                  </a:txBody>
                  <a:tcPr/>
                </a:tc>
                <a:tc>
                  <a:txBody>
                    <a:bodyPr/>
                    <a:lstStyle/>
                    <a:p>
                      <a:pPr rtl="0" fontAlgn="b"/>
                      <a:r>
                        <a:rPr lang="en-US" sz="1600" b="0">
                          <a:solidFill>
                            <a:srgbClr val="000000"/>
                          </a:solidFill>
                          <a:effectLst/>
                          <a:latin typeface="Arial"/>
                          <a:cs typeface="Arial"/>
                        </a:rPr>
                        <a:t>RR-4K</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marL="0" algn="r" defTabSz="914400" rtl="0" eaLnBrk="1" fontAlgn="b" latinLnBrk="0" hangingPunct="1"/>
                      <a:r>
                        <a:rPr lang="en-US" altLang="zh-TW" sz="1600" b="0" kern="1200">
                          <a:solidFill>
                            <a:schemeClr val="tx1"/>
                          </a:solidFill>
                          <a:effectLst/>
                          <a:latin typeface="Arial"/>
                          <a:ea typeface="+mn-ea"/>
                          <a:cs typeface="Arial"/>
                        </a:rPr>
                        <a:t>195360</a:t>
                      </a:r>
                    </a:p>
                  </a:txBody>
                  <a:tcPr marL="25400" marR="25400" marT="16933" marB="16933"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altLang="zh-TW" sz="1600" b="1" dirty="0">
                          <a:solidFill>
                            <a:srgbClr val="000000"/>
                          </a:solidFill>
                          <a:effectLst/>
                          <a:latin typeface="Arial"/>
                          <a:cs typeface="Arial"/>
                        </a:rPr>
                        <a:t>36%</a:t>
                      </a:r>
                    </a:p>
                  </a:txBody>
                  <a:tcPr marL="25400" marR="25400" marT="16933" marB="16933"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15694697"/>
                  </a:ext>
                </a:extLst>
              </a:tr>
            </a:tbl>
          </a:graphicData>
        </a:graphic>
      </p:graphicFrame>
      <p:sp>
        <p:nvSpPr>
          <p:cNvPr id="20" name="TextBox 3">
            <a:extLst>
              <a:ext uri="{FF2B5EF4-FFF2-40B4-BE49-F238E27FC236}">
                <a16:creationId xmlns:a16="http://schemas.microsoft.com/office/drawing/2014/main" id="{A76E5E39-A4ED-4D60-9612-46D16744BD82}"/>
              </a:ext>
            </a:extLst>
          </p:cNvPr>
          <p:cNvSpPr txBox="1"/>
          <p:nvPr/>
        </p:nvSpPr>
        <p:spPr>
          <a:xfrm>
            <a:off x="858252" y="4852025"/>
            <a:ext cx="6817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Note:</a:t>
            </a:r>
            <a:r>
              <a:rPr lang="en-US"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This test environment is </a:t>
            </a:r>
            <a:r>
              <a:rPr lang="zh-TW" alt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RAID </a:t>
            </a:r>
            <a:r>
              <a:rPr lang="en-US" altLang="zh-TW" sz="1400" b="1" dirty="0">
                <a:solidFill>
                  <a:schemeClr val="bg1"/>
                </a:solidFill>
                <a:latin typeface="Arial" panose="020B0604020202020204" pitchFamily="34" charset="0"/>
                <a:ea typeface="微軟正黑體" panose="020B0604030504040204" pitchFamily="34" charset="-120"/>
                <a:cs typeface="Arial" panose="020B0604020202020204" pitchFamily="34" charset="0"/>
              </a:rPr>
              <a:t>5</a:t>
            </a:r>
            <a:endParaRPr lang="zh-TW" altLang="en-US" sz="1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Rectangle: Rounded Corners 10">
            <a:extLst>
              <a:ext uri="{FF2B5EF4-FFF2-40B4-BE49-F238E27FC236}">
                <a16:creationId xmlns:a16="http://schemas.microsoft.com/office/drawing/2014/main" id="{0E06D9FA-BE01-4D75-A3DC-B03AD80EBE65}"/>
              </a:ext>
            </a:extLst>
          </p:cNvPr>
          <p:cNvSpPr/>
          <p:nvPr/>
        </p:nvSpPr>
        <p:spPr>
          <a:xfrm>
            <a:off x="3663241" y="2012458"/>
            <a:ext cx="1805914" cy="272414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60DB6636-7CAD-445D-8F15-3E4230106AA4}"/>
              </a:ext>
            </a:extLst>
          </p:cNvPr>
          <p:cNvSpPr/>
          <p:nvPr/>
        </p:nvSpPr>
        <p:spPr>
          <a:xfrm>
            <a:off x="7266434" y="2544825"/>
            <a:ext cx="4398940" cy="1107996"/>
          </a:xfrm>
          <a:prstGeom prst="rect">
            <a:avLst/>
          </a:prstGeom>
        </p:spPr>
        <p:txBody>
          <a:bodyPr wrap="square"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F/W: 4.4.1.0955 build 20190603</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CPU: Intel(R) Xeon(R) E-2136 CPU @ 3.30GHz </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SSD: Samsung SSD 850 PRO 512GB SATA*24,RAID 5</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RAM: 16GB, 8GB*2</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Thick volume; Block-based LUN; AIO enable; MPIO </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FC32G: ATTO </a:t>
            </a:r>
            <a:r>
              <a:rPr lang="en-US" altLang="zh-TW" sz="1100" dirty="0" err="1">
                <a:latin typeface="Arial" panose="020B0604020202020204" pitchFamily="34" charset="0"/>
                <a:ea typeface="新細明體"/>
                <a:cs typeface="Arial" panose="020B0604020202020204" pitchFamily="34" charset="0"/>
              </a:rPr>
              <a:t>Fibre</a:t>
            </a:r>
            <a:r>
              <a:rPr lang="en-US" altLang="zh-TW" sz="1100" dirty="0">
                <a:latin typeface="Arial" panose="020B0604020202020204" pitchFamily="34" charset="0"/>
                <a:ea typeface="新細明體"/>
                <a:cs typeface="Arial" panose="020B0604020202020204" pitchFamily="34" charset="0"/>
              </a:rPr>
              <a:t> Channel Adapter</a:t>
            </a:r>
          </a:p>
        </p:txBody>
      </p:sp>
      <p:sp>
        <p:nvSpPr>
          <p:cNvPr id="24" name="文字方塊 3">
            <a:extLst>
              <a:ext uri="{FF2B5EF4-FFF2-40B4-BE49-F238E27FC236}">
                <a16:creationId xmlns:a16="http://schemas.microsoft.com/office/drawing/2014/main" id="{9DCF9119-69B2-423E-9CDC-AF9AB6F4348C}"/>
              </a:ext>
            </a:extLst>
          </p:cNvPr>
          <p:cNvSpPr txBox="1"/>
          <p:nvPr/>
        </p:nvSpPr>
        <p:spPr>
          <a:xfrm>
            <a:off x="7168420" y="2140094"/>
            <a:ext cx="4190987" cy="37965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867" b="1" dirty="0">
                <a:latin typeface="Arial" panose="020B0604020202020204" pitchFamily="34" charset="0"/>
                <a:ea typeface="微軟正黑體" panose="020B0604030504040204" pitchFamily="34" charset="-120"/>
                <a:cs typeface="Arial" panose="020B0604020202020204" pitchFamily="34" charset="0"/>
              </a:rPr>
              <a:t>Test environment: TS-2483XU-RP</a:t>
            </a:r>
            <a:r>
              <a:rPr lang="en-US" sz="1867" b="1" dirty="0">
                <a:latin typeface="Arial" panose="020B0604020202020204" pitchFamily="34" charset="0"/>
                <a:ea typeface="微軟正黑體" panose="020B0604030504040204" pitchFamily="34" charset="-120"/>
                <a:cs typeface="Arial" panose="020B0604020202020204" pitchFamily="34" charset="0"/>
              </a:rPr>
              <a:t> </a:t>
            </a:r>
            <a:endParaRPr lang="en-US" altLang="zh-TW" sz="1867" b="1"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31183A84-864B-4140-8D25-651894B0B7DC}"/>
              </a:ext>
            </a:extLst>
          </p:cNvPr>
          <p:cNvSpPr/>
          <p:nvPr/>
        </p:nvSpPr>
        <p:spPr>
          <a:xfrm>
            <a:off x="7266434" y="3902121"/>
            <a:ext cx="4398940" cy="1277273"/>
          </a:xfrm>
          <a:prstGeom prst="rect">
            <a:avLst/>
          </a:prstGeom>
        </p:spPr>
        <p:txBody>
          <a:bodyPr wrap="square"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1100" dirty="0">
                <a:latin typeface="Arial" panose="020B0604020202020204" pitchFamily="34" charset="0"/>
                <a:ea typeface="新細明體"/>
                <a:cs typeface="Arial" panose="020B0604020202020204" pitchFamily="34" charset="0"/>
              </a:rPr>
              <a:t>PC Environment</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CPU1: Intel(R) Xeon(R) CPU E5-2630 v3 @ 2.40GHz, 2401 </a:t>
            </a:r>
            <a:r>
              <a:rPr lang="en-US" altLang="zh-TW" sz="1100" dirty="0" err="1">
                <a:latin typeface="Arial" panose="020B0604020202020204" pitchFamily="34" charset="0"/>
                <a:ea typeface="新細明體"/>
                <a:cs typeface="Arial" panose="020B0604020202020204" pitchFamily="34" charset="0"/>
              </a:rPr>
              <a:t>Mhz</a:t>
            </a:r>
            <a:r>
              <a:rPr lang="en-US" altLang="zh-TW" sz="1100" dirty="0">
                <a:latin typeface="Arial" panose="020B0604020202020204" pitchFamily="34" charset="0"/>
                <a:ea typeface="新細明體"/>
                <a:cs typeface="Arial" panose="020B0604020202020204" pitchFamily="34" charset="0"/>
              </a:rPr>
              <a:t>, 8 Core(s), 16 Logical Processor(s)</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OS: Windows Server 2016 Datacenter Evaluation</a:t>
            </a:r>
            <a:br>
              <a:rPr lang="en-US" altLang="zh-TW" sz="1100" dirty="0">
                <a:latin typeface="Arial" panose="020B0604020202020204" pitchFamily="34" charset="0"/>
                <a:cs typeface="Arial" panose="020B0604020202020204" pitchFamily="34" charset="0"/>
              </a:rPr>
            </a:br>
            <a:r>
              <a:rPr lang="en-US" altLang="zh-TW" sz="1100" dirty="0">
                <a:latin typeface="Arial" panose="020B0604020202020204" pitchFamily="34" charset="0"/>
                <a:ea typeface="新細明體"/>
                <a:cs typeface="Arial" panose="020B0604020202020204" pitchFamily="34" charset="0"/>
              </a:rPr>
              <a:t>Build 14393</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Memory: 128 GB.</a:t>
            </a:r>
          </a:p>
          <a:p>
            <a:pPr marL="180975" indent="-180975">
              <a:buFont typeface="+mj-lt"/>
              <a:buAutoNum type="arabicPeriod"/>
            </a:pPr>
            <a:r>
              <a:rPr lang="en-US" altLang="zh-TW" sz="1100" dirty="0">
                <a:latin typeface="Arial" panose="020B0604020202020204" pitchFamily="34" charset="0"/>
                <a:ea typeface="新細明體"/>
                <a:cs typeface="Arial" panose="020B0604020202020204" pitchFamily="34" charset="0"/>
              </a:rPr>
              <a:t>FC32G: ATTO </a:t>
            </a:r>
            <a:r>
              <a:rPr lang="en-US" altLang="zh-TW" sz="1100" dirty="0" err="1">
                <a:latin typeface="Arial" panose="020B0604020202020204" pitchFamily="34" charset="0"/>
                <a:ea typeface="新細明體"/>
                <a:cs typeface="Arial" panose="020B0604020202020204" pitchFamily="34" charset="0"/>
              </a:rPr>
              <a:t>Fibre</a:t>
            </a:r>
            <a:r>
              <a:rPr lang="en-US" altLang="zh-TW" sz="1100" dirty="0">
                <a:latin typeface="Arial" panose="020B0604020202020204" pitchFamily="34" charset="0"/>
                <a:ea typeface="新細明體"/>
                <a:cs typeface="Arial" panose="020B0604020202020204" pitchFamily="34" charset="0"/>
              </a:rPr>
              <a:t> Channel Adapter</a:t>
            </a:r>
          </a:p>
        </p:txBody>
      </p:sp>
    </p:spTree>
    <p:extLst>
      <p:ext uri="{BB962C8B-B14F-4D97-AF65-F5344CB8AC3E}">
        <p14:creationId xmlns:p14="http://schemas.microsoft.com/office/powerpoint/2010/main" val="118639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802B9CA-3858-4B2E-AF9D-E09E23E87067}"/>
              </a:ext>
            </a:extLst>
          </p:cNvPr>
          <p:cNvSpPr/>
          <p:nvPr/>
        </p:nvSpPr>
        <p:spPr>
          <a:xfrm>
            <a:off x="304800" y="3193361"/>
            <a:ext cx="11562905" cy="3067334"/>
          </a:xfrm>
          <a:prstGeom prst="roundRect">
            <a:avLst>
              <a:gd name="adj" fmla="val 6313"/>
            </a:avLst>
          </a:prstGeom>
          <a:solidFill>
            <a:schemeClr val="accent5">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2A558D9A-5057-463B-AF05-293501D3BFF7}"/>
              </a:ext>
            </a:extLst>
          </p:cNvPr>
          <p:cNvSpPr/>
          <p:nvPr/>
        </p:nvSpPr>
        <p:spPr>
          <a:xfrm>
            <a:off x="10209029" y="3435829"/>
            <a:ext cx="1367500" cy="817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 name="Picture 10" descr="一張含有 電子用品 的圖片&#10;&#10;描述是以非常高的可信度產生">
            <a:extLst>
              <a:ext uri="{FF2B5EF4-FFF2-40B4-BE49-F238E27FC236}">
                <a16:creationId xmlns:a16="http://schemas.microsoft.com/office/drawing/2014/main" id="{2A11FFB3-4991-45A7-818B-F4F4EA1D1557}"/>
              </a:ext>
            </a:extLst>
          </p:cNvPr>
          <p:cNvPicPr>
            <a:picLocks noChangeAspect="1"/>
          </p:cNvPicPr>
          <p:nvPr/>
        </p:nvPicPr>
        <p:blipFill>
          <a:blip r:embed="rId2"/>
          <a:stretch>
            <a:fillRect/>
          </a:stretch>
        </p:blipFill>
        <p:spPr>
          <a:xfrm>
            <a:off x="5254632" y="1908859"/>
            <a:ext cx="2743200" cy="1183005"/>
          </a:xfrm>
          <a:prstGeom prst="rect">
            <a:avLst/>
          </a:prstGeom>
        </p:spPr>
      </p:pic>
      <p:sp>
        <p:nvSpPr>
          <p:cNvPr id="2" name="Title 1">
            <a:extLst>
              <a:ext uri="{FF2B5EF4-FFF2-40B4-BE49-F238E27FC236}">
                <a16:creationId xmlns:a16="http://schemas.microsoft.com/office/drawing/2014/main" id="{9140FD74-F4E5-44B2-AF32-C7B9B01D5C8A}"/>
              </a:ext>
            </a:extLst>
          </p:cNvPr>
          <p:cNvSpPr>
            <a:spLocks noGrp="1"/>
          </p:cNvSpPr>
          <p:nvPr>
            <p:ph type="title"/>
          </p:nvPr>
        </p:nvSpPr>
        <p:spPr>
          <a:xfrm>
            <a:off x="838200" y="1"/>
            <a:ext cx="10515600" cy="1239254"/>
          </a:xfrm>
        </p:spPr>
        <p:txBody>
          <a:bodyPr>
            <a:normAutofit/>
          </a:bodyPr>
          <a:lstStyle/>
          <a:p>
            <a:r>
              <a:rPr lang="zh-TW" altLang="en-US" sz="4000" dirty="0">
                <a:latin typeface="Arial" panose="020B0604020202020204" pitchFamily="34" charset="0"/>
                <a:ea typeface="+mn-lt"/>
                <a:cs typeface="Arial" panose="020B0604020202020204" pitchFamily="34" charset="0"/>
              </a:rPr>
              <a:t>QNAP </a:t>
            </a:r>
            <a:r>
              <a:rPr lang="en-US" altLang="zh-TW" sz="4000" dirty="0" err="1">
                <a:latin typeface="Arial" panose="020B0604020202020204" pitchFamily="34" charset="0"/>
                <a:ea typeface="+mn-lt"/>
                <a:cs typeface="Arial" panose="020B0604020202020204" pitchFamily="34" charset="0"/>
              </a:rPr>
              <a:t>Fibre</a:t>
            </a:r>
            <a:r>
              <a:rPr lang="en-US" altLang="zh-TW" sz="4000" dirty="0">
                <a:latin typeface="Arial" panose="020B0604020202020204" pitchFamily="34" charset="0"/>
                <a:ea typeface="+mn-lt"/>
                <a:cs typeface="Arial" panose="020B0604020202020204" pitchFamily="34" charset="0"/>
              </a:rPr>
              <a:t> Channel Storage Area Network (SAN)</a:t>
            </a:r>
            <a:r>
              <a:rPr lang="zh-TW" altLang="en-US" sz="4000" dirty="0">
                <a:latin typeface="Arial" panose="020B0604020202020204" pitchFamily="34" charset="0"/>
                <a:ea typeface="+mn-lt"/>
                <a:cs typeface="Arial" panose="020B0604020202020204" pitchFamily="34" charset="0"/>
              </a:rPr>
              <a:t> </a:t>
            </a:r>
            <a:r>
              <a:rPr lang="en-US" altLang="zh-TW" sz="4000" dirty="0">
                <a:latin typeface="Arial" panose="020B0604020202020204" pitchFamily="34" charset="0"/>
                <a:ea typeface="+mn-lt"/>
                <a:cs typeface="Arial" panose="020B0604020202020204" pitchFamily="34" charset="0"/>
              </a:rPr>
              <a:t>Solution</a:t>
            </a:r>
            <a:endParaRPr lang="zh-TW" altLang="en-US" sz="4000" dirty="0">
              <a:latin typeface="Arial" panose="020B0604020202020204" pitchFamily="34" charset="0"/>
              <a:ea typeface="微軟正黑體"/>
              <a:cs typeface="Arial" panose="020B0604020202020204" pitchFamily="34" charset="0"/>
            </a:endParaRPr>
          </a:p>
        </p:txBody>
      </p:sp>
      <p:pic>
        <p:nvPicPr>
          <p:cNvPr id="4" name="Picture 4">
            <a:extLst>
              <a:ext uri="{FF2B5EF4-FFF2-40B4-BE49-F238E27FC236}">
                <a16:creationId xmlns:a16="http://schemas.microsoft.com/office/drawing/2014/main" id="{D5D23DF3-6F60-48E3-99CC-BFD74D981F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004505" y="4106406"/>
            <a:ext cx="3176243" cy="1985505"/>
          </a:xfrm>
          <a:prstGeom prst="rect">
            <a:avLst/>
          </a:prstGeom>
          <a:effectLst>
            <a:outerShdw blurRad="50800" dist="38100" dir="5400000" algn="t" rotWithShape="0">
              <a:prstClr val="black">
                <a:alpha val="40000"/>
              </a:prstClr>
            </a:outerShdw>
          </a:effectLst>
        </p:spPr>
      </p:pic>
      <p:pic>
        <p:nvPicPr>
          <p:cNvPr id="6" name="Picture 4">
            <a:extLst>
              <a:ext uri="{FF2B5EF4-FFF2-40B4-BE49-F238E27FC236}">
                <a16:creationId xmlns:a16="http://schemas.microsoft.com/office/drawing/2014/main" id="{34CCB781-0CDC-4DDE-ABBC-05A85A69A40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177965" y="4077576"/>
            <a:ext cx="3176243" cy="1985505"/>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BA113BB8-81C6-4C9D-B69F-7E784F8910AF}"/>
              </a:ext>
            </a:extLst>
          </p:cNvPr>
          <p:cNvSpPr txBox="1"/>
          <p:nvPr/>
        </p:nvSpPr>
        <p:spPr>
          <a:xfrm>
            <a:off x="8085640" y="2161105"/>
            <a:ext cx="34758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af-ZA" sz="1600" dirty="0">
                <a:latin typeface="Arial" panose="020B0604020202020204" pitchFamily="34" charset="0"/>
                <a:ea typeface="新細明體"/>
                <a:cs typeface="Arial" panose="020B0604020202020204" pitchFamily="34" charset="0"/>
              </a:rPr>
              <a:t>Windows / Linux / </a:t>
            </a:r>
            <a:r>
              <a:rPr lang="af-ZA" sz="1600" dirty="0" err="1">
                <a:latin typeface="Arial" panose="020B0604020202020204" pitchFamily="34" charset="0"/>
                <a:ea typeface="新細明體"/>
                <a:cs typeface="Arial" panose="020B0604020202020204" pitchFamily="34" charset="0"/>
              </a:rPr>
              <a:t>VMware</a:t>
            </a:r>
            <a:r>
              <a:rPr lang="af-ZA" altLang="zh-TW" sz="1600" dirty="0">
                <a:latin typeface="Arial" panose="020B0604020202020204" pitchFamily="34" charset="0"/>
                <a:ea typeface="新細明體"/>
                <a:cs typeface="Arial" panose="020B0604020202020204" pitchFamily="34" charset="0"/>
              </a:rPr>
              <a:t> Server</a:t>
            </a:r>
            <a:endParaRPr lang="en-US" altLang="zh-TW" sz="1600" dirty="0">
              <a:latin typeface="Arial" panose="020B0604020202020204" pitchFamily="34" charset="0"/>
              <a:ea typeface="Microsoft JhengHei"/>
              <a:cs typeface="Arial" panose="020B0604020202020204" pitchFamily="34" charset="0"/>
            </a:endParaRPr>
          </a:p>
          <a:p>
            <a:pPr algn="ctr"/>
            <a:r>
              <a:rPr lang="en-US" altLang="zh-TW" sz="1600" dirty="0">
                <a:latin typeface="Arial" panose="020B0604020202020204" pitchFamily="34" charset="0"/>
                <a:ea typeface="新細明體"/>
                <a:cs typeface="Arial" panose="020B0604020202020204" pitchFamily="34" charset="0"/>
              </a:rPr>
              <a:t>HP DL360 G7 server</a:t>
            </a:r>
            <a:endParaRPr lang="zh-TW" altLang="en-US" sz="1600" dirty="0">
              <a:latin typeface="Arial" panose="020B0604020202020204" pitchFamily="34" charset="0"/>
              <a:ea typeface="新細明體"/>
              <a:cs typeface="Arial" panose="020B0604020202020204" pitchFamily="34" charset="0"/>
            </a:endParaRPr>
          </a:p>
        </p:txBody>
      </p:sp>
      <p:pic>
        <p:nvPicPr>
          <p:cNvPr id="12" name="Picture 12">
            <a:extLst>
              <a:ext uri="{FF2B5EF4-FFF2-40B4-BE49-F238E27FC236}">
                <a16:creationId xmlns:a16="http://schemas.microsoft.com/office/drawing/2014/main" id="{3B7564E1-FDDD-4539-9C28-DC020591992E}"/>
              </a:ext>
            </a:extLst>
          </p:cNvPr>
          <p:cNvPicPr>
            <a:picLocks noChangeAspect="1"/>
          </p:cNvPicPr>
          <p:nvPr/>
        </p:nvPicPr>
        <p:blipFill>
          <a:blip r:embed="rId4"/>
          <a:srcRect/>
          <a:stretch/>
        </p:blipFill>
        <p:spPr>
          <a:xfrm>
            <a:off x="5699138" y="3670011"/>
            <a:ext cx="1849597" cy="409298"/>
          </a:xfrm>
          <a:prstGeom prst="rect">
            <a:avLst/>
          </a:prstGeom>
        </p:spPr>
      </p:pic>
      <p:cxnSp>
        <p:nvCxnSpPr>
          <p:cNvPr id="16" name="直線單箭頭接點 46">
            <a:extLst>
              <a:ext uri="{FF2B5EF4-FFF2-40B4-BE49-F238E27FC236}">
                <a16:creationId xmlns:a16="http://schemas.microsoft.com/office/drawing/2014/main" id="{4511C850-B81D-4962-8718-EEF3B92CE9BF}"/>
              </a:ext>
            </a:extLst>
          </p:cNvPr>
          <p:cNvCxnSpPr>
            <a:cxnSpLocks/>
          </p:cNvCxnSpPr>
          <p:nvPr/>
        </p:nvCxnSpPr>
        <p:spPr>
          <a:xfrm flipH="1">
            <a:off x="6626232" y="2879470"/>
            <a:ext cx="5114" cy="761711"/>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9">
            <a:extLst>
              <a:ext uri="{FF2B5EF4-FFF2-40B4-BE49-F238E27FC236}">
                <a16:creationId xmlns:a16="http://schemas.microsoft.com/office/drawing/2014/main" id="{DB8AD894-8906-4B13-AECC-46A17D8D9B9E}"/>
              </a:ext>
            </a:extLst>
          </p:cNvPr>
          <p:cNvCxnSpPr>
            <a:cxnSpLocks/>
          </p:cNvCxnSpPr>
          <p:nvPr/>
        </p:nvCxnSpPr>
        <p:spPr>
          <a:xfrm flipH="1">
            <a:off x="4577945" y="4245904"/>
            <a:ext cx="8860" cy="618675"/>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9">
            <a:extLst>
              <a:ext uri="{FF2B5EF4-FFF2-40B4-BE49-F238E27FC236}">
                <a16:creationId xmlns:a16="http://schemas.microsoft.com/office/drawing/2014/main" id="{BEB4AAF9-53E0-4EDB-921A-94984B814D5A}"/>
              </a:ext>
            </a:extLst>
          </p:cNvPr>
          <p:cNvCxnSpPr>
            <a:cxnSpLocks/>
          </p:cNvCxnSpPr>
          <p:nvPr/>
        </p:nvCxnSpPr>
        <p:spPr>
          <a:xfrm>
            <a:off x="7722119" y="4212334"/>
            <a:ext cx="0" cy="618675"/>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462F7ED-59BE-43B1-BD32-E03A955E1835}"/>
              </a:ext>
            </a:extLst>
          </p:cNvPr>
          <p:cNvSpPr txBox="1"/>
          <p:nvPr/>
        </p:nvSpPr>
        <p:spPr>
          <a:xfrm>
            <a:off x="3216076" y="5575901"/>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latin typeface="Arial" panose="020B0604020202020204" pitchFamily="34" charset="0"/>
                <a:ea typeface="新細明體"/>
                <a:cs typeface="Arial" panose="020B0604020202020204" pitchFamily="34" charset="0"/>
              </a:rPr>
              <a:t>TVS-872XU</a:t>
            </a:r>
          </a:p>
          <a:p>
            <a:pPr algn="ctr"/>
            <a:endParaRPr lang="zh-TW">
              <a:latin typeface="Arial" panose="020B0604020202020204" pitchFamily="34" charset="0"/>
              <a:ea typeface="新細明體"/>
              <a:cs typeface="Arial" panose="020B0604020202020204" pitchFamily="34" charset="0"/>
            </a:endParaRPr>
          </a:p>
          <a:p>
            <a:pPr algn="l"/>
            <a:endParaRPr lang="zh-TW" altLang="en-US">
              <a:latin typeface="Arial" panose="020B0604020202020204" pitchFamily="34" charset="0"/>
              <a:ea typeface="新細明體"/>
              <a:cs typeface="Arial" panose="020B0604020202020204" pitchFamily="34" charset="0"/>
            </a:endParaRPr>
          </a:p>
        </p:txBody>
      </p:sp>
      <p:sp>
        <p:nvSpPr>
          <p:cNvPr id="21" name="TextBox 20">
            <a:extLst>
              <a:ext uri="{FF2B5EF4-FFF2-40B4-BE49-F238E27FC236}">
                <a16:creationId xmlns:a16="http://schemas.microsoft.com/office/drawing/2014/main" id="{76C74D23-DECE-42E7-BD5D-40E0743245A2}"/>
              </a:ext>
            </a:extLst>
          </p:cNvPr>
          <p:cNvSpPr txBox="1"/>
          <p:nvPr/>
        </p:nvSpPr>
        <p:spPr>
          <a:xfrm>
            <a:off x="6381469" y="5575901"/>
            <a:ext cx="274319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latin typeface="Arial" panose="020B0604020202020204" pitchFamily="34" charset="0"/>
                <a:ea typeface="新細明體"/>
                <a:cs typeface="Arial" panose="020B0604020202020204" pitchFamily="34" charset="0"/>
              </a:rPr>
              <a:t>TVS-872XU</a:t>
            </a:r>
          </a:p>
          <a:p>
            <a:pPr algn="l"/>
            <a:endParaRPr lang="zh-TW" altLang="en-US">
              <a:latin typeface="Arial" panose="020B0604020202020204" pitchFamily="34" charset="0"/>
              <a:ea typeface="新細明體"/>
              <a:cs typeface="Arial" panose="020B0604020202020204" pitchFamily="34" charset="0"/>
            </a:endParaRPr>
          </a:p>
        </p:txBody>
      </p:sp>
      <p:sp>
        <p:nvSpPr>
          <p:cNvPr id="24" name="TextBox 23">
            <a:extLst>
              <a:ext uri="{FF2B5EF4-FFF2-40B4-BE49-F238E27FC236}">
                <a16:creationId xmlns:a16="http://schemas.microsoft.com/office/drawing/2014/main" id="{7ADB4E28-4AA3-4554-9512-8BC163AD631B}"/>
              </a:ext>
            </a:extLst>
          </p:cNvPr>
          <p:cNvSpPr txBox="1"/>
          <p:nvPr/>
        </p:nvSpPr>
        <p:spPr>
          <a:xfrm>
            <a:off x="495667" y="5554089"/>
            <a:ext cx="25196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latin typeface="Arial" panose="020B0604020202020204" pitchFamily="34" charset="0"/>
                <a:ea typeface="新細明體"/>
                <a:cs typeface="Arial" panose="020B0604020202020204" pitchFamily="34" charset="0"/>
              </a:rPr>
              <a:t>ATTO Celerity 16Gb </a:t>
            </a:r>
          </a:p>
          <a:p>
            <a:pPr algn="ctr"/>
            <a:r>
              <a:rPr lang="en-US" altLang="zh-TW" sz="1600" dirty="0" err="1">
                <a:latin typeface="Arial" panose="020B0604020202020204" pitchFamily="34" charset="0"/>
                <a:ea typeface="新細明體"/>
                <a:cs typeface="Arial" panose="020B0604020202020204" pitchFamily="34" charset="0"/>
              </a:rPr>
              <a:t>Fibre</a:t>
            </a:r>
            <a:r>
              <a:rPr lang="en-US" altLang="zh-TW" sz="1600" dirty="0">
                <a:latin typeface="Arial" panose="020B0604020202020204" pitchFamily="34" charset="0"/>
                <a:ea typeface="新細明體"/>
                <a:cs typeface="Arial" panose="020B0604020202020204" pitchFamily="34" charset="0"/>
              </a:rPr>
              <a:t> Channel adapter</a:t>
            </a:r>
          </a:p>
        </p:txBody>
      </p:sp>
      <p:sp>
        <p:nvSpPr>
          <p:cNvPr id="5" name="TextBox 4">
            <a:extLst>
              <a:ext uri="{FF2B5EF4-FFF2-40B4-BE49-F238E27FC236}">
                <a16:creationId xmlns:a16="http://schemas.microsoft.com/office/drawing/2014/main" id="{F5C1981D-88E3-42AC-A916-CBDEE5AD4480}"/>
              </a:ext>
            </a:extLst>
          </p:cNvPr>
          <p:cNvSpPr txBox="1"/>
          <p:nvPr/>
        </p:nvSpPr>
        <p:spPr>
          <a:xfrm>
            <a:off x="1925024" y="404623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Arial" panose="020B0604020202020204" pitchFamily="34" charset="0"/>
                <a:ea typeface="新細明體"/>
                <a:cs typeface="Arial" panose="020B0604020202020204" pitchFamily="34" charset="0"/>
              </a:rPr>
              <a:t>Other Fibre SAN Storage</a:t>
            </a:r>
          </a:p>
        </p:txBody>
      </p:sp>
      <p:sp>
        <p:nvSpPr>
          <p:cNvPr id="29" name="TextBox 28">
            <a:extLst>
              <a:ext uri="{FF2B5EF4-FFF2-40B4-BE49-F238E27FC236}">
                <a16:creationId xmlns:a16="http://schemas.microsoft.com/office/drawing/2014/main" id="{E255F576-ED84-4EC0-8D6F-0245F959F120}"/>
              </a:ext>
            </a:extLst>
          </p:cNvPr>
          <p:cNvSpPr txBox="1"/>
          <p:nvPr/>
        </p:nvSpPr>
        <p:spPr>
          <a:xfrm>
            <a:off x="7513968" y="372053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dirty="0">
                <a:latin typeface="Arial" panose="020B0604020202020204" pitchFamily="34" charset="0"/>
                <a:ea typeface="新細明體"/>
                <a:cs typeface="Arial" panose="020B0604020202020204" pitchFamily="34" charset="0"/>
              </a:rPr>
              <a:t>Fibre Channel Switch</a:t>
            </a:r>
          </a:p>
        </p:txBody>
      </p:sp>
      <p:pic>
        <p:nvPicPr>
          <p:cNvPr id="30" name="Picture 30">
            <a:extLst>
              <a:ext uri="{FF2B5EF4-FFF2-40B4-BE49-F238E27FC236}">
                <a16:creationId xmlns:a16="http://schemas.microsoft.com/office/drawing/2014/main" id="{8C77E325-218C-4F6E-B891-D5A74BFCBD2E}"/>
              </a:ext>
            </a:extLst>
          </p:cNvPr>
          <p:cNvPicPr>
            <a:picLocks noChangeAspect="1"/>
          </p:cNvPicPr>
          <p:nvPr/>
        </p:nvPicPr>
        <p:blipFill>
          <a:blip r:embed="rId5"/>
          <a:stretch>
            <a:fillRect/>
          </a:stretch>
        </p:blipFill>
        <p:spPr>
          <a:xfrm>
            <a:off x="2386087" y="3205800"/>
            <a:ext cx="1590431" cy="1217247"/>
          </a:xfrm>
          <a:prstGeom prst="rect">
            <a:avLst/>
          </a:prstGeom>
        </p:spPr>
      </p:pic>
      <p:sp>
        <p:nvSpPr>
          <p:cNvPr id="17" name="TextBox 16">
            <a:extLst>
              <a:ext uri="{FF2B5EF4-FFF2-40B4-BE49-F238E27FC236}">
                <a16:creationId xmlns:a16="http://schemas.microsoft.com/office/drawing/2014/main" id="{006B0F8F-350D-450C-8299-6DE597005B20}"/>
              </a:ext>
            </a:extLst>
          </p:cNvPr>
          <p:cNvSpPr txBox="1"/>
          <p:nvPr/>
        </p:nvSpPr>
        <p:spPr>
          <a:xfrm>
            <a:off x="9452708" y="358033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zh-TW" altLang="en-US">
              <a:latin typeface="Arial" panose="020B0604020202020204" pitchFamily="34" charset="0"/>
              <a:ea typeface="新細明體"/>
              <a:cs typeface="Arial" panose="020B0604020202020204" pitchFamily="34" charset="0"/>
            </a:endParaRPr>
          </a:p>
        </p:txBody>
      </p:sp>
      <p:cxnSp>
        <p:nvCxnSpPr>
          <p:cNvPr id="35" name="直線單箭頭接點 9">
            <a:extLst>
              <a:ext uri="{FF2B5EF4-FFF2-40B4-BE49-F238E27FC236}">
                <a16:creationId xmlns:a16="http://schemas.microsoft.com/office/drawing/2014/main" id="{835A9680-380E-448C-B0D8-2CF01F2C2EB5}"/>
              </a:ext>
            </a:extLst>
          </p:cNvPr>
          <p:cNvCxnSpPr>
            <a:cxnSpLocks/>
          </p:cNvCxnSpPr>
          <p:nvPr/>
        </p:nvCxnSpPr>
        <p:spPr>
          <a:xfrm flipV="1">
            <a:off x="10357134" y="3693112"/>
            <a:ext cx="1036675" cy="1558"/>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73FE88-029A-429B-B8C7-31AF60909F69}"/>
              </a:ext>
            </a:extLst>
          </p:cNvPr>
          <p:cNvSpPr txBox="1"/>
          <p:nvPr/>
        </p:nvSpPr>
        <p:spPr>
          <a:xfrm>
            <a:off x="10246016" y="3877800"/>
            <a:ext cx="1367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dirty="0" err="1">
                <a:latin typeface="Arial" panose="020B0604020202020204" pitchFamily="34" charset="0"/>
                <a:ea typeface="微軟正黑體" panose="020B0604030504040204" pitchFamily="34" charset="-120"/>
                <a:cs typeface="Arial" panose="020B0604020202020204" pitchFamily="34" charset="0"/>
              </a:rPr>
              <a:t>Fibre</a:t>
            </a:r>
            <a:r>
              <a:rPr lang="en-US" altLang="zh-TW" sz="1400" b="1" dirty="0">
                <a:latin typeface="Arial" panose="020B0604020202020204" pitchFamily="34" charset="0"/>
                <a:ea typeface="微軟正黑體" panose="020B0604030504040204" pitchFamily="34" charset="-120"/>
                <a:cs typeface="Arial" panose="020B0604020202020204" pitchFamily="34" charset="0"/>
              </a:rPr>
              <a:t> Channel</a:t>
            </a:r>
            <a:endParaRPr lang="zh-TW" altLang="en-US" sz="1400" b="1"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33" name="直線單箭頭接點 46">
            <a:extLst>
              <a:ext uri="{FF2B5EF4-FFF2-40B4-BE49-F238E27FC236}">
                <a16:creationId xmlns:a16="http://schemas.microsoft.com/office/drawing/2014/main" id="{32A72B65-4EC2-4B88-A960-FA27020BAEB5}"/>
              </a:ext>
            </a:extLst>
          </p:cNvPr>
          <p:cNvCxnSpPr>
            <a:cxnSpLocks/>
          </p:cNvCxnSpPr>
          <p:nvPr/>
        </p:nvCxnSpPr>
        <p:spPr>
          <a:xfrm>
            <a:off x="4189672" y="3844365"/>
            <a:ext cx="1389060" cy="0"/>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9F646ACE-A088-4148-AB2B-CCD8ED14B327}"/>
              </a:ext>
            </a:extLst>
          </p:cNvPr>
          <p:cNvGrpSpPr/>
          <p:nvPr/>
        </p:nvGrpSpPr>
        <p:grpSpPr>
          <a:xfrm>
            <a:off x="531453" y="2935072"/>
            <a:ext cx="1817647" cy="792000"/>
            <a:chOff x="531453" y="2935072"/>
            <a:chExt cx="1872000" cy="792000"/>
          </a:xfrm>
        </p:grpSpPr>
        <p:sp>
          <p:nvSpPr>
            <p:cNvPr id="32" name="矩形: 圓角 31">
              <a:extLst>
                <a:ext uri="{FF2B5EF4-FFF2-40B4-BE49-F238E27FC236}">
                  <a16:creationId xmlns:a16="http://schemas.microsoft.com/office/drawing/2014/main" id="{476BAC45-DF9B-4D70-A7E8-78E3E0CC000D}"/>
                </a:ext>
              </a:extLst>
            </p:cNvPr>
            <p:cNvSpPr/>
            <p:nvPr/>
          </p:nvSpPr>
          <p:spPr>
            <a:xfrm>
              <a:off x="531453" y="2935072"/>
              <a:ext cx="1872000" cy="792000"/>
            </a:xfrm>
            <a:prstGeom prst="roundRect">
              <a:avLst>
                <a:gd name="adj" fmla="val 21175"/>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4" name="矩形: 圓角 33">
              <a:extLst>
                <a:ext uri="{FF2B5EF4-FFF2-40B4-BE49-F238E27FC236}">
                  <a16:creationId xmlns:a16="http://schemas.microsoft.com/office/drawing/2014/main" id="{0EE7F685-9CE3-4560-97A8-F4750273626E}"/>
                </a:ext>
              </a:extLst>
            </p:cNvPr>
            <p:cNvSpPr/>
            <p:nvPr/>
          </p:nvSpPr>
          <p:spPr>
            <a:xfrm>
              <a:off x="593511" y="2979509"/>
              <a:ext cx="1752709" cy="710679"/>
            </a:xfrm>
            <a:prstGeom prst="roundRect">
              <a:avLst>
                <a:gd name="adj" fmla="val 22759"/>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6" name="矩形: 圓角 35">
              <a:extLst>
                <a:ext uri="{FF2B5EF4-FFF2-40B4-BE49-F238E27FC236}">
                  <a16:creationId xmlns:a16="http://schemas.microsoft.com/office/drawing/2014/main" id="{8BC02BF0-5D3A-4D1B-A3CF-7362FBFECA5A}"/>
                </a:ext>
              </a:extLst>
            </p:cNvPr>
            <p:cNvSpPr/>
            <p:nvPr/>
          </p:nvSpPr>
          <p:spPr>
            <a:xfrm>
              <a:off x="624191" y="3013084"/>
              <a:ext cx="1691348" cy="643527"/>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Storage Area Network</a:t>
              </a:r>
              <a:r>
                <a:rPr lang="zh-TW" altLang="en-US" sz="1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(SAN)</a:t>
              </a:r>
            </a:p>
          </p:txBody>
        </p:sp>
      </p:grpSp>
      <p:pic>
        <p:nvPicPr>
          <p:cNvPr id="37" name="Picture 36">
            <a:extLst>
              <a:ext uri="{FF2B5EF4-FFF2-40B4-BE49-F238E27FC236}">
                <a16:creationId xmlns:a16="http://schemas.microsoft.com/office/drawing/2014/main" id="{3507E960-8C1F-BF4D-8E43-F8DF23D6423B}"/>
              </a:ext>
            </a:extLst>
          </p:cNvPr>
          <p:cNvPicPr>
            <a:picLocks noChangeAspect="1"/>
          </p:cNvPicPr>
          <p:nvPr/>
        </p:nvPicPr>
        <p:blipFill>
          <a:blip r:embed="rId7"/>
          <a:stretch>
            <a:fillRect/>
          </a:stretch>
        </p:blipFill>
        <p:spPr>
          <a:xfrm>
            <a:off x="1037732" y="4630951"/>
            <a:ext cx="1424709" cy="912084"/>
          </a:xfrm>
          <a:prstGeom prst="rect">
            <a:avLst/>
          </a:prstGeom>
        </p:spPr>
      </p:pic>
      <p:sp>
        <p:nvSpPr>
          <p:cNvPr id="38" name="TextBox 37">
            <a:extLst>
              <a:ext uri="{FF2B5EF4-FFF2-40B4-BE49-F238E27FC236}">
                <a16:creationId xmlns:a16="http://schemas.microsoft.com/office/drawing/2014/main" id="{FE1F34CC-2B88-AA4A-AEB6-222A23A2D8E4}"/>
              </a:ext>
            </a:extLst>
          </p:cNvPr>
          <p:cNvSpPr txBox="1"/>
          <p:nvPr/>
        </p:nvSpPr>
        <p:spPr>
          <a:xfrm>
            <a:off x="9235175" y="5542492"/>
            <a:ext cx="24611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latin typeface="Arial" panose="020B0604020202020204" pitchFamily="34" charset="0"/>
                <a:ea typeface="新細明體"/>
                <a:cs typeface="Arial" panose="020B0604020202020204" pitchFamily="34" charset="0"/>
              </a:rPr>
              <a:t>ATTO Celerity 16Gb </a:t>
            </a:r>
          </a:p>
          <a:p>
            <a:pPr algn="ctr"/>
            <a:r>
              <a:rPr lang="en-US" altLang="zh-TW" sz="1600" dirty="0" err="1">
                <a:latin typeface="Arial" panose="020B0604020202020204" pitchFamily="34" charset="0"/>
                <a:ea typeface="新細明體"/>
                <a:cs typeface="Arial" panose="020B0604020202020204" pitchFamily="34" charset="0"/>
              </a:rPr>
              <a:t>Fibre</a:t>
            </a:r>
            <a:r>
              <a:rPr lang="en-US" altLang="zh-TW" sz="1600" dirty="0">
                <a:latin typeface="Arial" panose="020B0604020202020204" pitchFamily="34" charset="0"/>
                <a:ea typeface="新細明體"/>
                <a:cs typeface="Arial" panose="020B0604020202020204" pitchFamily="34" charset="0"/>
              </a:rPr>
              <a:t> Channel adapter</a:t>
            </a:r>
          </a:p>
        </p:txBody>
      </p:sp>
      <p:sp>
        <p:nvSpPr>
          <p:cNvPr id="39" name="TextBox 38">
            <a:extLst>
              <a:ext uri="{FF2B5EF4-FFF2-40B4-BE49-F238E27FC236}">
                <a16:creationId xmlns:a16="http://schemas.microsoft.com/office/drawing/2014/main" id="{29871BFA-84A5-7D43-A845-6FB46B0E6F5C}"/>
              </a:ext>
            </a:extLst>
          </p:cNvPr>
          <p:cNvSpPr txBox="1"/>
          <p:nvPr/>
        </p:nvSpPr>
        <p:spPr>
          <a:xfrm>
            <a:off x="2491261" y="2161105"/>
            <a:ext cx="23914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latin typeface="Arial" panose="020B0604020202020204" pitchFamily="34" charset="0"/>
                <a:ea typeface="新細明體"/>
                <a:cs typeface="Arial" panose="020B0604020202020204" pitchFamily="34" charset="0"/>
              </a:rPr>
              <a:t>ATTO Celerity 16Gb </a:t>
            </a:r>
          </a:p>
          <a:p>
            <a:pPr algn="ctr"/>
            <a:r>
              <a:rPr lang="en-US" altLang="zh-TW" sz="1600" dirty="0" err="1">
                <a:latin typeface="Arial" panose="020B0604020202020204" pitchFamily="34" charset="0"/>
                <a:ea typeface="新細明體"/>
                <a:cs typeface="Arial" panose="020B0604020202020204" pitchFamily="34" charset="0"/>
              </a:rPr>
              <a:t>Fibre</a:t>
            </a:r>
            <a:r>
              <a:rPr lang="en-US" altLang="zh-TW" sz="1600" dirty="0">
                <a:latin typeface="Arial" panose="020B0604020202020204" pitchFamily="34" charset="0"/>
                <a:ea typeface="新細明體"/>
                <a:cs typeface="Arial" panose="020B0604020202020204" pitchFamily="34" charset="0"/>
              </a:rPr>
              <a:t> Channel adapter</a:t>
            </a:r>
          </a:p>
        </p:txBody>
      </p:sp>
      <p:pic>
        <p:nvPicPr>
          <p:cNvPr id="40" name="Picture 39">
            <a:extLst>
              <a:ext uri="{FF2B5EF4-FFF2-40B4-BE49-F238E27FC236}">
                <a16:creationId xmlns:a16="http://schemas.microsoft.com/office/drawing/2014/main" id="{563D6BCC-7138-3D43-89BE-0A09359B9C43}"/>
              </a:ext>
            </a:extLst>
          </p:cNvPr>
          <p:cNvPicPr>
            <a:picLocks noChangeAspect="1"/>
          </p:cNvPicPr>
          <p:nvPr/>
        </p:nvPicPr>
        <p:blipFill>
          <a:blip r:embed="rId7"/>
          <a:stretch>
            <a:fillRect/>
          </a:stretch>
        </p:blipFill>
        <p:spPr>
          <a:xfrm>
            <a:off x="9644779" y="4516546"/>
            <a:ext cx="1424709" cy="912084"/>
          </a:xfrm>
          <a:prstGeom prst="rect">
            <a:avLst/>
          </a:prstGeom>
        </p:spPr>
      </p:pic>
      <p:sp>
        <p:nvSpPr>
          <p:cNvPr id="41" name="TextBox 40">
            <a:extLst>
              <a:ext uri="{FF2B5EF4-FFF2-40B4-BE49-F238E27FC236}">
                <a16:creationId xmlns:a16="http://schemas.microsoft.com/office/drawing/2014/main" id="{74181A72-6EBA-9C4B-A428-820B800B77CA}"/>
              </a:ext>
            </a:extLst>
          </p:cNvPr>
          <p:cNvSpPr txBox="1"/>
          <p:nvPr/>
        </p:nvSpPr>
        <p:spPr>
          <a:xfrm>
            <a:off x="556010" y="1427706"/>
            <a:ext cx="96587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altLang="zh-TW" sz="2000" b="1" dirty="0">
                <a:solidFill>
                  <a:srgbClr val="0070C0"/>
                </a:solidFill>
                <a:latin typeface="Arial" panose="020B0604020202020204" pitchFamily="34" charset="0"/>
                <a:ea typeface="微軟正黑體"/>
                <a:cs typeface="Arial" panose="020B0604020202020204" pitchFamily="34" charset="0"/>
              </a:rPr>
              <a:t>Windows / Linux / </a:t>
            </a:r>
            <a:r>
              <a:rPr lang="af-ZA" altLang="zh-TW" sz="2000" b="1" dirty="0" err="1">
                <a:solidFill>
                  <a:srgbClr val="0070C0"/>
                </a:solidFill>
                <a:latin typeface="Arial" panose="020B0604020202020204" pitchFamily="34" charset="0"/>
                <a:ea typeface="微軟正黑體"/>
                <a:cs typeface="Arial" panose="020B0604020202020204" pitchFamily="34" charset="0"/>
              </a:rPr>
              <a:t>VMware</a:t>
            </a:r>
            <a:r>
              <a:rPr lang="af-ZA" altLang="zh-TW" sz="2000" b="1" dirty="0">
                <a:solidFill>
                  <a:srgbClr val="0070C0"/>
                </a:solidFill>
                <a:latin typeface="Arial" panose="020B0604020202020204" pitchFamily="34" charset="0"/>
                <a:ea typeface="微軟正黑體"/>
                <a:cs typeface="Arial" panose="020B0604020202020204" pitchFamily="34" charset="0"/>
              </a:rPr>
              <a:t> Server (</a:t>
            </a:r>
            <a:r>
              <a:rPr lang="af-ZA" altLang="zh-TW" sz="2000" b="1" dirty="0" err="1">
                <a:solidFill>
                  <a:srgbClr val="0070C0"/>
                </a:solidFill>
                <a:latin typeface="Arial" panose="020B0604020202020204" pitchFamily="34" charset="0"/>
                <a:ea typeface="微軟正黑體"/>
                <a:cs typeface="Arial" panose="020B0604020202020204" pitchFamily="34" charset="0"/>
              </a:rPr>
              <a:t>Initiator</a:t>
            </a:r>
            <a:r>
              <a:rPr lang="af-ZA" altLang="zh-TW" sz="2000" b="1" dirty="0">
                <a:solidFill>
                  <a:srgbClr val="0070C0"/>
                </a:solidFill>
                <a:latin typeface="Arial" panose="020B0604020202020204" pitchFamily="34" charset="0"/>
                <a:ea typeface="微軟正黑體"/>
                <a:cs typeface="Arial" panose="020B0604020202020204" pitchFamily="34" charset="0"/>
              </a:rPr>
              <a:t> node) + </a:t>
            </a:r>
            <a:r>
              <a:rPr lang="en-US" altLang="zh-TW" sz="2000" b="1" dirty="0">
                <a:solidFill>
                  <a:srgbClr val="0070C0"/>
                </a:solidFill>
                <a:latin typeface="Arial" panose="020B0604020202020204" pitchFamily="34" charset="0"/>
                <a:ea typeface="微軟正黑體"/>
                <a:cs typeface="Arial" panose="020B0604020202020204" pitchFamily="34" charset="0"/>
              </a:rPr>
              <a:t>NAS(Target mode):</a:t>
            </a:r>
            <a:endParaRPr lang="zh-TW" altLang="en-US" sz="2000" b="1" dirty="0">
              <a:solidFill>
                <a:srgbClr val="0070C0"/>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226509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群組 81">
            <a:extLst>
              <a:ext uri="{FF2B5EF4-FFF2-40B4-BE49-F238E27FC236}">
                <a16:creationId xmlns:a16="http://schemas.microsoft.com/office/drawing/2014/main" id="{DF086712-E326-4DCE-AF2B-394C0C9EC56B}"/>
              </a:ext>
            </a:extLst>
          </p:cNvPr>
          <p:cNvGrpSpPr/>
          <p:nvPr/>
        </p:nvGrpSpPr>
        <p:grpSpPr>
          <a:xfrm>
            <a:off x="9188627" y="2890266"/>
            <a:ext cx="2469244" cy="1077468"/>
            <a:chOff x="3016389" y="1571526"/>
            <a:chExt cx="2249581" cy="678263"/>
          </a:xfrm>
        </p:grpSpPr>
        <p:sp>
          <p:nvSpPr>
            <p:cNvPr id="83" name="矩形: 圓角 82">
              <a:extLst>
                <a:ext uri="{FF2B5EF4-FFF2-40B4-BE49-F238E27FC236}">
                  <a16:creationId xmlns:a16="http://schemas.microsoft.com/office/drawing/2014/main" id="{AD509FBD-EE40-46C0-9621-0D9009FF084D}"/>
                </a:ext>
              </a:extLst>
            </p:cNvPr>
            <p:cNvSpPr/>
            <p:nvPr/>
          </p:nvSpPr>
          <p:spPr>
            <a:xfrm>
              <a:off x="3016389" y="1571526"/>
              <a:ext cx="2249581" cy="678263"/>
            </a:xfrm>
            <a:prstGeom prst="roundRect">
              <a:avLst>
                <a:gd name="adj" fmla="val 24406"/>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4" name="矩形: 圓角 83">
              <a:extLst>
                <a:ext uri="{FF2B5EF4-FFF2-40B4-BE49-F238E27FC236}">
                  <a16:creationId xmlns:a16="http://schemas.microsoft.com/office/drawing/2014/main" id="{F2307A2B-9BEF-4E54-AE0B-298B488BE964}"/>
                </a:ext>
              </a:extLst>
            </p:cNvPr>
            <p:cNvSpPr/>
            <p:nvPr/>
          </p:nvSpPr>
          <p:spPr>
            <a:xfrm>
              <a:off x="3080517" y="1627854"/>
              <a:ext cx="2099037" cy="566547"/>
            </a:xfrm>
            <a:prstGeom prst="roundRect">
              <a:avLst>
                <a:gd name="adj" fmla="val 22059"/>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5" name="矩形: 圓角 84">
              <a:extLst>
                <a:ext uri="{FF2B5EF4-FFF2-40B4-BE49-F238E27FC236}">
                  <a16:creationId xmlns:a16="http://schemas.microsoft.com/office/drawing/2014/main" id="{D063B3DD-1222-408C-8DA1-C06004766DC5}"/>
                </a:ext>
              </a:extLst>
            </p:cNvPr>
            <p:cNvSpPr/>
            <p:nvPr/>
          </p:nvSpPr>
          <p:spPr>
            <a:xfrm>
              <a:off x="3112788" y="1643515"/>
              <a:ext cx="2033442" cy="540000"/>
            </a:xfrm>
            <a:prstGeom prst="roundRect">
              <a:avLst>
                <a:gd name="adj" fmla="val 1985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altLang="zh-TW" sz="2000" b="1">
                  <a:solidFill>
                    <a:prstClr val="white"/>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QNAP NAS</a:t>
              </a:r>
            </a:p>
          </p:txBody>
        </p:sp>
      </p:grpSp>
      <p:grpSp>
        <p:nvGrpSpPr>
          <p:cNvPr id="78" name="群組 77">
            <a:extLst>
              <a:ext uri="{FF2B5EF4-FFF2-40B4-BE49-F238E27FC236}">
                <a16:creationId xmlns:a16="http://schemas.microsoft.com/office/drawing/2014/main" id="{A94800A1-E715-4A15-9413-4678D33BB66D}"/>
              </a:ext>
            </a:extLst>
          </p:cNvPr>
          <p:cNvGrpSpPr/>
          <p:nvPr/>
        </p:nvGrpSpPr>
        <p:grpSpPr>
          <a:xfrm>
            <a:off x="5653955" y="2890266"/>
            <a:ext cx="2469244" cy="1077468"/>
            <a:chOff x="3016389" y="1571526"/>
            <a:chExt cx="2249581" cy="678263"/>
          </a:xfrm>
        </p:grpSpPr>
        <p:sp>
          <p:nvSpPr>
            <p:cNvPr id="79" name="矩形: 圓角 78">
              <a:extLst>
                <a:ext uri="{FF2B5EF4-FFF2-40B4-BE49-F238E27FC236}">
                  <a16:creationId xmlns:a16="http://schemas.microsoft.com/office/drawing/2014/main" id="{4F256740-FE4D-4588-A462-8989307F0300}"/>
                </a:ext>
              </a:extLst>
            </p:cNvPr>
            <p:cNvSpPr/>
            <p:nvPr/>
          </p:nvSpPr>
          <p:spPr>
            <a:xfrm>
              <a:off x="3016389" y="1571526"/>
              <a:ext cx="2249581" cy="678263"/>
            </a:xfrm>
            <a:prstGeom prst="roundRect">
              <a:avLst>
                <a:gd name="adj" fmla="val 24406"/>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0" name="矩形: 圓角 79">
              <a:extLst>
                <a:ext uri="{FF2B5EF4-FFF2-40B4-BE49-F238E27FC236}">
                  <a16:creationId xmlns:a16="http://schemas.microsoft.com/office/drawing/2014/main" id="{25A76AA7-1179-42D0-B5E6-4C2346227134}"/>
                </a:ext>
              </a:extLst>
            </p:cNvPr>
            <p:cNvSpPr/>
            <p:nvPr/>
          </p:nvSpPr>
          <p:spPr>
            <a:xfrm>
              <a:off x="3080517" y="1627854"/>
              <a:ext cx="2099037" cy="566547"/>
            </a:xfrm>
            <a:prstGeom prst="roundRect">
              <a:avLst>
                <a:gd name="adj" fmla="val 22059"/>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1" name="矩形: 圓角 80">
              <a:extLst>
                <a:ext uri="{FF2B5EF4-FFF2-40B4-BE49-F238E27FC236}">
                  <a16:creationId xmlns:a16="http://schemas.microsoft.com/office/drawing/2014/main" id="{489B8C83-9CA5-4767-AB81-C3EE8EE3446D}"/>
                </a:ext>
              </a:extLst>
            </p:cNvPr>
            <p:cNvSpPr/>
            <p:nvPr/>
          </p:nvSpPr>
          <p:spPr>
            <a:xfrm>
              <a:off x="3112788" y="1643515"/>
              <a:ext cx="2033442" cy="540000"/>
            </a:xfrm>
            <a:prstGeom prst="roundRect">
              <a:avLst>
                <a:gd name="adj" fmla="val 1985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altLang="zh-TW" sz="2000" b="1">
                  <a:solidFill>
                    <a:prstClr val="white"/>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QNAP NAS</a:t>
              </a:r>
            </a:p>
          </p:txBody>
        </p:sp>
      </p:grpSp>
      <p:grpSp>
        <p:nvGrpSpPr>
          <p:cNvPr id="73" name="群組 72">
            <a:extLst>
              <a:ext uri="{FF2B5EF4-FFF2-40B4-BE49-F238E27FC236}">
                <a16:creationId xmlns:a16="http://schemas.microsoft.com/office/drawing/2014/main" id="{01522596-4517-4521-8811-7D3713E02573}"/>
              </a:ext>
            </a:extLst>
          </p:cNvPr>
          <p:cNvGrpSpPr/>
          <p:nvPr/>
        </p:nvGrpSpPr>
        <p:grpSpPr>
          <a:xfrm>
            <a:off x="5653954" y="1553706"/>
            <a:ext cx="1837474" cy="688416"/>
            <a:chOff x="3016388" y="1561373"/>
            <a:chExt cx="2330863" cy="688416"/>
          </a:xfrm>
        </p:grpSpPr>
        <p:sp>
          <p:nvSpPr>
            <p:cNvPr id="75" name="矩形: 圓角 74">
              <a:extLst>
                <a:ext uri="{FF2B5EF4-FFF2-40B4-BE49-F238E27FC236}">
                  <a16:creationId xmlns:a16="http://schemas.microsoft.com/office/drawing/2014/main" id="{BF08CD90-E6C9-4B4B-B114-CBF99A59F58B}"/>
                </a:ext>
              </a:extLst>
            </p:cNvPr>
            <p:cNvSpPr/>
            <p:nvPr/>
          </p:nvSpPr>
          <p:spPr>
            <a:xfrm>
              <a:off x="3016388" y="1561373"/>
              <a:ext cx="2330863" cy="688416"/>
            </a:xfrm>
            <a:prstGeom prst="roundRect">
              <a:avLst>
                <a:gd name="adj" fmla="val 2440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6" name="矩形: 圓角 75">
              <a:extLst>
                <a:ext uri="{FF2B5EF4-FFF2-40B4-BE49-F238E27FC236}">
                  <a16:creationId xmlns:a16="http://schemas.microsoft.com/office/drawing/2014/main" id="{C770CBAE-18B5-44C1-A47F-D9E5178FD232}"/>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7" name="矩形: 圓角 76">
              <a:extLst>
                <a:ext uri="{FF2B5EF4-FFF2-40B4-BE49-F238E27FC236}">
                  <a16:creationId xmlns:a16="http://schemas.microsoft.com/office/drawing/2014/main" id="{072CB75F-90F8-4333-9998-097D397BA3A5}"/>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altLang="zh-TW" sz="2000" b="1" dirty="0">
                  <a:solidFill>
                    <a:prstClr val="white"/>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Server</a:t>
              </a:r>
            </a:p>
          </p:txBody>
        </p:sp>
      </p:grpSp>
      <p:cxnSp>
        <p:nvCxnSpPr>
          <p:cNvPr id="35" name="接點: 肘形 24">
            <a:extLst>
              <a:ext uri="{FF2B5EF4-FFF2-40B4-BE49-F238E27FC236}">
                <a16:creationId xmlns:a16="http://schemas.microsoft.com/office/drawing/2014/main" id="{1016C73C-2DC7-4F96-86A4-F106C18833E2}"/>
              </a:ext>
            </a:extLst>
          </p:cNvPr>
          <p:cNvCxnSpPr>
            <a:cxnSpLocks/>
          </p:cNvCxnSpPr>
          <p:nvPr/>
        </p:nvCxnSpPr>
        <p:spPr>
          <a:xfrm>
            <a:off x="3015045" y="2233130"/>
            <a:ext cx="2597468" cy="987538"/>
          </a:xfrm>
          <a:prstGeom prst="bentConnector3">
            <a:avLst>
              <a:gd name="adj1" fmla="val 50000"/>
            </a:avLst>
          </a:prstGeom>
          <a:ln w="5715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 name="群組 32">
            <a:extLst>
              <a:ext uri="{FF2B5EF4-FFF2-40B4-BE49-F238E27FC236}">
                <a16:creationId xmlns:a16="http://schemas.microsoft.com/office/drawing/2014/main" id="{C23571AC-69D1-42AC-85F3-316E6F400DA4}"/>
              </a:ext>
            </a:extLst>
          </p:cNvPr>
          <p:cNvGrpSpPr/>
          <p:nvPr/>
        </p:nvGrpSpPr>
        <p:grpSpPr>
          <a:xfrm>
            <a:off x="628108" y="4804632"/>
            <a:ext cx="4095439" cy="724345"/>
            <a:chOff x="1928191" y="1530626"/>
            <a:chExt cx="4167809" cy="724345"/>
          </a:xfrm>
        </p:grpSpPr>
        <p:sp>
          <p:nvSpPr>
            <p:cNvPr id="34" name="矩形: 圓角 33">
              <a:extLst>
                <a:ext uri="{FF2B5EF4-FFF2-40B4-BE49-F238E27FC236}">
                  <a16:creationId xmlns:a16="http://schemas.microsoft.com/office/drawing/2014/main" id="{B44542F6-E95F-4782-83DE-4DE71EAA4C66}"/>
                </a:ext>
              </a:extLst>
            </p:cNvPr>
            <p:cNvSpPr/>
            <p:nvPr/>
          </p:nvSpPr>
          <p:spPr>
            <a:xfrm>
              <a:off x="1928191" y="1530626"/>
              <a:ext cx="4167809" cy="724345"/>
            </a:xfrm>
            <a:prstGeom prst="roundRect">
              <a:avLst>
                <a:gd name="adj" fmla="val 2440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3" name="矩形: 圓角 42">
              <a:extLst>
                <a:ext uri="{FF2B5EF4-FFF2-40B4-BE49-F238E27FC236}">
                  <a16:creationId xmlns:a16="http://schemas.microsoft.com/office/drawing/2014/main" id="{BD9883F1-D6F9-42BA-90C3-35FCFE4CA290}"/>
                </a:ext>
              </a:extLst>
            </p:cNvPr>
            <p:cNvSpPr/>
            <p:nvPr/>
          </p:nvSpPr>
          <p:spPr>
            <a:xfrm>
              <a:off x="1991139" y="1594624"/>
              <a:ext cx="4041913"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1" name="矩形: 圓角 50">
              <a:extLst>
                <a:ext uri="{FF2B5EF4-FFF2-40B4-BE49-F238E27FC236}">
                  <a16:creationId xmlns:a16="http://schemas.microsoft.com/office/drawing/2014/main" id="{0C59EFBE-03FA-42FB-B35A-E0803218E53F}"/>
                </a:ext>
              </a:extLst>
            </p:cNvPr>
            <p:cNvSpPr/>
            <p:nvPr/>
          </p:nvSpPr>
          <p:spPr>
            <a:xfrm>
              <a:off x="2014095" y="1622798"/>
              <a:ext cx="3996000" cy="540000"/>
            </a:xfrm>
            <a:prstGeom prst="roundRect">
              <a:avLst>
                <a:gd name="adj" fmla="val 254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SAN </a:t>
              </a: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Storage</a:t>
              </a:r>
              <a:endPar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endParaRPr>
            </a:p>
          </p:txBody>
        </p:sp>
      </p:grpSp>
      <p:grpSp>
        <p:nvGrpSpPr>
          <p:cNvPr id="52" name="群組 51">
            <a:extLst>
              <a:ext uri="{FF2B5EF4-FFF2-40B4-BE49-F238E27FC236}">
                <a16:creationId xmlns:a16="http://schemas.microsoft.com/office/drawing/2014/main" id="{77FE7F5E-051A-4206-95FF-FB54BC141839}"/>
              </a:ext>
            </a:extLst>
          </p:cNvPr>
          <p:cNvGrpSpPr/>
          <p:nvPr/>
        </p:nvGrpSpPr>
        <p:grpSpPr>
          <a:xfrm>
            <a:off x="629922" y="1872208"/>
            <a:ext cx="1997651" cy="688416"/>
            <a:chOff x="3016388" y="1561373"/>
            <a:chExt cx="2330863" cy="688416"/>
          </a:xfrm>
        </p:grpSpPr>
        <p:sp>
          <p:nvSpPr>
            <p:cNvPr id="53" name="矩形: 圓角 52">
              <a:extLst>
                <a:ext uri="{FF2B5EF4-FFF2-40B4-BE49-F238E27FC236}">
                  <a16:creationId xmlns:a16="http://schemas.microsoft.com/office/drawing/2014/main" id="{8F0FAF20-8A1E-4B28-A06B-D281F066204A}"/>
                </a:ext>
              </a:extLst>
            </p:cNvPr>
            <p:cNvSpPr/>
            <p:nvPr/>
          </p:nvSpPr>
          <p:spPr>
            <a:xfrm>
              <a:off x="3016388" y="1561373"/>
              <a:ext cx="2330863" cy="688416"/>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9" name="矩形: 圓角 58">
              <a:extLst>
                <a:ext uri="{FF2B5EF4-FFF2-40B4-BE49-F238E27FC236}">
                  <a16:creationId xmlns:a16="http://schemas.microsoft.com/office/drawing/2014/main" id="{31AEFD0B-92D5-46F5-9C0C-E824FE64E32D}"/>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1" name="矩形: 圓角 60">
              <a:extLst>
                <a:ext uri="{FF2B5EF4-FFF2-40B4-BE49-F238E27FC236}">
                  <a16:creationId xmlns:a16="http://schemas.microsoft.com/office/drawing/2014/main" id="{3C318AF6-52AB-497B-A8DF-0301ACCD4044}"/>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Production</a:t>
              </a:r>
            </a:p>
            <a:p>
              <a:pPr algn="ctr" defTabSz="1219170"/>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Server(s)</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63" name="群組 62">
            <a:extLst>
              <a:ext uri="{FF2B5EF4-FFF2-40B4-BE49-F238E27FC236}">
                <a16:creationId xmlns:a16="http://schemas.microsoft.com/office/drawing/2014/main" id="{92ADB57E-C14B-4C13-818C-7B8D80484F9A}"/>
              </a:ext>
            </a:extLst>
          </p:cNvPr>
          <p:cNvGrpSpPr/>
          <p:nvPr/>
        </p:nvGrpSpPr>
        <p:grpSpPr>
          <a:xfrm>
            <a:off x="2725896" y="1872208"/>
            <a:ext cx="1997651" cy="688416"/>
            <a:chOff x="3016388" y="1561373"/>
            <a:chExt cx="2330863" cy="688416"/>
          </a:xfrm>
        </p:grpSpPr>
        <p:sp>
          <p:nvSpPr>
            <p:cNvPr id="64" name="矩形: 圓角 63">
              <a:extLst>
                <a:ext uri="{FF2B5EF4-FFF2-40B4-BE49-F238E27FC236}">
                  <a16:creationId xmlns:a16="http://schemas.microsoft.com/office/drawing/2014/main" id="{A0A61AFC-11D4-47F8-B623-4877C1FA3FF7}"/>
                </a:ext>
              </a:extLst>
            </p:cNvPr>
            <p:cNvSpPr/>
            <p:nvPr/>
          </p:nvSpPr>
          <p:spPr>
            <a:xfrm>
              <a:off x="3016388" y="1561373"/>
              <a:ext cx="2330863" cy="688416"/>
            </a:xfrm>
            <a:prstGeom prst="roundRect">
              <a:avLst>
                <a:gd name="adj" fmla="val 2440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0" name="矩形: 圓角 69">
              <a:extLst>
                <a:ext uri="{FF2B5EF4-FFF2-40B4-BE49-F238E27FC236}">
                  <a16:creationId xmlns:a16="http://schemas.microsoft.com/office/drawing/2014/main" id="{D6AF1B8B-40FC-4029-BA2B-8502DE91C3E4}"/>
                </a:ext>
              </a:extLst>
            </p:cNvPr>
            <p:cNvSpPr/>
            <p:nvPr/>
          </p:nvSpPr>
          <p:spPr>
            <a:xfrm>
              <a:off x="3088870" y="1615341"/>
              <a:ext cx="2184602" cy="596349"/>
            </a:xfrm>
            <a:prstGeom prst="roundRect">
              <a:avLst>
                <a:gd name="adj" fmla="val 25556"/>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1" name="矩形: 圓角 70">
              <a:extLst>
                <a:ext uri="{FF2B5EF4-FFF2-40B4-BE49-F238E27FC236}">
                  <a16:creationId xmlns:a16="http://schemas.microsoft.com/office/drawing/2014/main" id="{515B6114-2D8E-40C2-9382-52EC22D66555}"/>
                </a:ext>
              </a:extLst>
            </p:cNvPr>
            <p:cNvSpPr/>
            <p:nvPr/>
          </p:nvSpPr>
          <p:spPr>
            <a:xfrm>
              <a:off x="3112788" y="1643515"/>
              <a:ext cx="2136766" cy="540000"/>
            </a:xfrm>
            <a:prstGeom prst="roundRect">
              <a:avLst>
                <a:gd name="adj" fmla="val 2294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Backup Server</a:t>
              </a:r>
              <a:endParaRPr lang="zh-TW"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endParaRPr>
            </a:p>
          </p:txBody>
        </p:sp>
      </p:grpSp>
      <p:sp>
        <p:nvSpPr>
          <p:cNvPr id="50" name="矩形: 圓角 49">
            <a:extLst>
              <a:ext uri="{FF2B5EF4-FFF2-40B4-BE49-F238E27FC236}">
                <a16:creationId xmlns:a16="http://schemas.microsoft.com/office/drawing/2014/main" id="{8E5F83E1-5124-4387-93B9-7C51FD140743}"/>
              </a:ext>
            </a:extLst>
          </p:cNvPr>
          <p:cNvSpPr/>
          <p:nvPr/>
        </p:nvSpPr>
        <p:spPr>
          <a:xfrm>
            <a:off x="9420360" y="1596914"/>
            <a:ext cx="1390076" cy="777993"/>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7B540FFC-3DB2-48CE-9715-1C6B6C725D3B}"/>
              </a:ext>
            </a:extLst>
          </p:cNvPr>
          <p:cNvSpPr>
            <a:spLocks noGrp="1"/>
          </p:cNvSpPr>
          <p:nvPr>
            <p:ph type="title"/>
          </p:nvPr>
        </p:nvSpPr>
        <p:spPr>
          <a:xfrm>
            <a:off x="760156" y="1"/>
            <a:ext cx="10671687" cy="1239254"/>
          </a:xfrm>
        </p:spPr>
        <p:txBody>
          <a:bodyPr>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it-IT" sz="3600" dirty="0">
                <a:solidFill>
                  <a:schemeClr val="bg1"/>
                </a:solidFill>
                <a:latin typeface="Arial" panose="020B0604020202020204" pitchFamily="34" charset="0"/>
                <a:ea typeface="+mn-lt"/>
                <a:cs typeface="Arial" panose="020B0604020202020204" pitchFamily="34" charset="0"/>
              </a:rPr>
              <a:t>Enterprise Fibre Channel Storage Area Network and CDM Application with QNAP NAS</a:t>
            </a:r>
            <a:endParaRPr lang="it-IT" altLang="zh-TW" sz="3600" dirty="0">
              <a:solidFill>
                <a:schemeClr val="bg1"/>
              </a:solidFill>
              <a:latin typeface="Arial" panose="020B0604020202020204" pitchFamily="34" charset="0"/>
              <a:ea typeface="微軟正黑體"/>
              <a:cs typeface="Arial" panose="020B0604020202020204" pitchFamily="34" charset="0"/>
            </a:endParaRPr>
          </a:p>
        </p:txBody>
      </p:sp>
      <p:pic>
        <p:nvPicPr>
          <p:cNvPr id="37" name="圖形 4">
            <a:extLst>
              <a:ext uri="{FF2B5EF4-FFF2-40B4-BE49-F238E27FC236}">
                <a16:creationId xmlns:a16="http://schemas.microsoft.com/office/drawing/2014/main" id="{CA1532E8-7D8A-4E23-BC0A-6B650F138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6142" y="2749274"/>
            <a:ext cx="2865848" cy="1752299"/>
          </a:xfrm>
          <a:prstGeom prst="rect">
            <a:avLst/>
          </a:prstGeom>
        </p:spPr>
      </p:pic>
      <p:sp>
        <p:nvSpPr>
          <p:cNvPr id="40" name="文字方塊 5">
            <a:extLst>
              <a:ext uri="{FF2B5EF4-FFF2-40B4-BE49-F238E27FC236}">
                <a16:creationId xmlns:a16="http://schemas.microsoft.com/office/drawing/2014/main" id="{89F2D3BD-5523-45D3-8E7A-139E7ACE6A90}"/>
              </a:ext>
            </a:extLst>
          </p:cNvPr>
          <p:cNvSpPr txBox="1"/>
          <p:nvPr/>
        </p:nvSpPr>
        <p:spPr>
          <a:xfrm>
            <a:off x="1581595" y="3285635"/>
            <a:ext cx="2041092" cy="954107"/>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0070C0"/>
                </a:solidFill>
                <a:latin typeface="Arial" panose="020B0604020202020204" pitchFamily="34" charset="0"/>
                <a:ea typeface="微軟正黑體"/>
                <a:cs typeface="Arial" panose="020B0604020202020204" pitchFamily="34" charset="0"/>
              </a:rPr>
              <a:t>SAN Fabric</a:t>
            </a:r>
          </a:p>
        </p:txBody>
      </p:sp>
      <p:cxnSp>
        <p:nvCxnSpPr>
          <p:cNvPr id="41" name="直線單箭頭接點 9">
            <a:extLst>
              <a:ext uri="{FF2B5EF4-FFF2-40B4-BE49-F238E27FC236}">
                <a16:creationId xmlns:a16="http://schemas.microsoft.com/office/drawing/2014/main" id="{A4287073-A577-4FA1-A305-AF2F7F1901D7}"/>
              </a:ext>
            </a:extLst>
          </p:cNvPr>
          <p:cNvCxnSpPr>
            <a:cxnSpLocks/>
          </p:cNvCxnSpPr>
          <p:nvPr/>
        </p:nvCxnSpPr>
        <p:spPr>
          <a:xfrm>
            <a:off x="1527466" y="2614619"/>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6">
            <a:extLst>
              <a:ext uri="{FF2B5EF4-FFF2-40B4-BE49-F238E27FC236}">
                <a16:creationId xmlns:a16="http://schemas.microsoft.com/office/drawing/2014/main" id="{171EDC53-D13B-4E04-8B29-A565EEE3C319}"/>
              </a:ext>
            </a:extLst>
          </p:cNvPr>
          <p:cNvCxnSpPr>
            <a:cxnSpLocks/>
          </p:cNvCxnSpPr>
          <p:nvPr/>
        </p:nvCxnSpPr>
        <p:spPr>
          <a:xfrm>
            <a:off x="3712591" y="2614619"/>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8">
            <a:extLst>
              <a:ext uri="{FF2B5EF4-FFF2-40B4-BE49-F238E27FC236}">
                <a16:creationId xmlns:a16="http://schemas.microsoft.com/office/drawing/2014/main" id="{F6B2C453-5BE8-4D45-ABA6-8A98907BC1BE}"/>
              </a:ext>
            </a:extLst>
          </p:cNvPr>
          <p:cNvCxnSpPr>
            <a:cxnSpLocks/>
          </p:cNvCxnSpPr>
          <p:nvPr/>
        </p:nvCxnSpPr>
        <p:spPr>
          <a:xfrm>
            <a:off x="2112391" y="4349546"/>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矩形 50">
            <a:extLst>
              <a:ext uri="{FF2B5EF4-FFF2-40B4-BE49-F238E27FC236}">
                <a16:creationId xmlns:a16="http://schemas.microsoft.com/office/drawing/2014/main" id="{7079F58D-9C1C-41C4-BBF1-C8D8404ADF84}"/>
              </a:ext>
            </a:extLst>
          </p:cNvPr>
          <p:cNvSpPr/>
          <p:nvPr/>
        </p:nvSpPr>
        <p:spPr>
          <a:xfrm>
            <a:off x="1109277" y="5388365"/>
            <a:ext cx="759175" cy="5519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LUN</a:t>
            </a:r>
          </a:p>
        </p:txBody>
      </p:sp>
      <p:sp>
        <p:nvSpPr>
          <p:cNvPr id="55" name="矩形 51">
            <a:extLst>
              <a:ext uri="{FF2B5EF4-FFF2-40B4-BE49-F238E27FC236}">
                <a16:creationId xmlns:a16="http://schemas.microsoft.com/office/drawing/2014/main" id="{B75B65A1-8B3B-4AB2-A0E6-92B3E864CFE9}"/>
              </a:ext>
            </a:extLst>
          </p:cNvPr>
          <p:cNvSpPr/>
          <p:nvPr/>
        </p:nvSpPr>
        <p:spPr>
          <a:xfrm>
            <a:off x="2296241" y="5388365"/>
            <a:ext cx="759175" cy="5519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LUN</a:t>
            </a:r>
          </a:p>
        </p:txBody>
      </p:sp>
      <p:sp>
        <p:nvSpPr>
          <p:cNvPr id="56" name="矩形 52">
            <a:extLst>
              <a:ext uri="{FF2B5EF4-FFF2-40B4-BE49-F238E27FC236}">
                <a16:creationId xmlns:a16="http://schemas.microsoft.com/office/drawing/2014/main" id="{B60221A4-4765-4FF9-87D7-38A2F042DCE4}"/>
              </a:ext>
            </a:extLst>
          </p:cNvPr>
          <p:cNvSpPr/>
          <p:nvPr/>
        </p:nvSpPr>
        <p:spPr>
          <a:xfrm>
            <a:off x="3483204" y="5388365"/>
            <a:ext cx="759175" cy="5519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LUN</a:t>
            </a:r>
          </a:p>
        </p:txBody>
      </p:sp>
      <p:sp>
        <p:nvSpPr>
          <p:cNvPr id="58" name="矩形 60">
            <a:extLst>
              <a:ext uri="{FF2B5EF4-FFF2-40B4-BE49-F238E27FC236}">
                <a16:creationId xmlns:a16="http://schemas.microsoft.com/office/drawing/2014/main" id="{12A9CC81-1BC7-446F-B82D-09584DADD77D}"/>
              </a:ext>
            </a:extLst>
          </p:cNvPr>
          <p:cNvSpPr/>
          <p:nvPr/>
        </p:nvSpPr>
        <p:spPr>
          <a:xfrm>
            <a:off x="5942284" y="3819617"/>
            <a:ext cx="759175" cy="551987"/>
          </a:xfrm>
          <a:prstGeom prst="rect">
            <a:avLst/>
          </a:prstGeom>
          <a:solidFill>
            <a:schemeClr val="tx1">
              <a:lumMod val="50000"/>
              <a:lumOff val="50000"/>
            </a:schemeClr>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LUN</a:t>
            </a:r>
          </a:p>
        </p:txBody>
      </p:sp>
      <p:sp>
        <p:nvSpPr>
          <p:cNvPr id="60" name="矩形 62">
            <a:extLst>
              <a:ext uri="{FF2B5EF4-FFF2-40B4-BE49-F238E27FC236}">
                <a16:creationId xmlns:a16="http://schemas.microsoft.com/office/drawing/2014/main" id="{A754DDF1-45F0-4430-9707-D43BA05C6D8B}"/>
              </a:ext>
            </a:extLst>
          </p:cNvPr>
          <p:cNvSpPr/>
          <p:nvPr/>
        </p:nvSpPr>
        <p:spPr>
          <a:xfrm>
            <a:off x="7166589" y="3819617"/>
            <a:ext cx="759175" cy="551987"/>
          </a:xfrm>
          <a:prstGeom prst="rect">
            <a:avLst/>
          </a:prstGeom>
          <a:solidFill>
            <a:schemeClr val="tx1">
              <a:lumMod val="50000"/>
              <a:lumOff val="50000"/>
            </a:schemeClr>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600"/>
              </a:lnSpc>
            </a:pP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LUN</a:t>
            </a:r>
          </a:p>
        </p:txBody>
      </p:sp>
      <p:cxnSp>
        <p:nvCxnSpPr>
          <p:cNvPr id="62" name="直線單箭頭接點 63">
            <a:extLst>
              <a:ext uri="{FF2B5EF4-FFF2-40B4-BE49-F238E27FC236}">
                <a16:creationId xmlns:a16="http://schemas.microsoft.com/office/drawing/2014/main" id="{AE2AC8B4-AB34-4342-A46A-B9712820038A}"/>
              </a:ext>
            </a:extLst>
          </p:cNvPr>
          <p:cNvCxnSpPr>
            <a:cxnSpLocks/>
          </p:cNvCxnSpPr>
          <p:nvPr/>
        </p:nvCxnSpPr>
        <p:spPr>
          <a:xfrm flipH="1">
            <a:off x="3915793" y="3588894"/>
            <a:ext cx="1696720"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76">
            <a:extLst>
              <a:ext uri="{FF2B5EF4-FFF2-40B4-BE49-F238E27FC236}">
                <a16:creationId xmlns:a16="http://schemas.microsoft.com/office/drawing/2014/main" id="{56023BAF-45EA-4A92-A5B6-DF9D8CE647BE}"/>
              </a:ext>
            </a:extLst>
          </p:cNvPr>
          <p:cNvCxnSpPr>
            <a:cxnSpLocks/>
          </p:cNvCxnSpPr>
          <p:nvPr/>
        </p:nvCxnSpPr>
        <p:spPr>
          <a:xfrm>
            <a:off x="6551970" y="2234345"/>
            <a:ext cx="0" cy="618675"/>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77">
            <a:extLst>
              <a:ext uri="{FF2B5EF4-FFF2-40B4-BE49-F238E27FC236}">
                <a16:creationId xmlns:a16="http://schemas.microsoft.com/office/drawing/2014/main" id="{10D61841-5A38-4495-818F-6E2A6A560123}"/>
              </a:ext>
            </a:extLst>
          </p:cNvPr>
          <p:cNvCxnSpPr>
            <a:cxnSpLocks/>
          </p:cNvCxnSpPr>
          <p:nvPr/>
        </p:nvCxnSpPr>
        <p:spPr>
          <a:xfrm flipH="1">
            <a:off x="8179552" y="3416223"/>
            <a:ext cx="963115" cy="0"/>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84">
            <a:extLst>
              <a:ext uri="{FF2B5EF4-FFF2-40B4-BE49-F238E27FC236}">
                <a16:creationId xmlns:a16="http://schemas.microsoft.com/office/drawing/2014/main" id="{BFFD41F3-53FB-4075-814C-2BD58346D1B0}"/>
              </a:ext>
            </a:extLst>
          </p:cNvPr>
          <p:cNvCxnSpPr>
            <a:cxnSpLocks/>
          </p:cNvCxnSpPr>
          <p:nvPr/>
        </p:nvCxnSpPr>
        <p:spPr>
          <a:xfrm flipH="1">
            <a:off x="9553550" y="1813447"/>
            <a:ext cx="668395" cy="0"/>
          </a:xfrm>
          <a:prstGeom prst="straightConnector1">
            <a:avLst/>
          </a:prstGeom>
          <a:ln w="38100">
            <a:solidFill>
              <a:srgbClr val="FF712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85">
            <a:extLst>
              <a:ext uri="{FF2B5EF4-FFF2-40B4-BE49-F238E27FC236}">
                <a16:creationId xmlns:a16="http://schemas.microsoft.com/office/drawing/2014/main" id="{09FFADC4-973E-4E98-8DF4-0A819ADD50B4}"/>
              </a:ext>
            </a:extLst>
          </p:cNvPr>
          <p:cNvCxnSpPr>
            <a:cxnSpLocks/>
          </p:cNvCxnSpPr>
          <p:nvPr/>
        </p:nvCxnSpPr>
        <p:spPr>
          <a:xfrm flipH="1">
            <a:off x="9553550" y="2126715"/>
            <a:ext cx="668395"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字方塊 89">
            <a:extLst>
              <a:ext uri="{FF2B5EF4-FFF2-40B4-BE49-F238E27FC236}">
                <a16:creationId xmlns:a16="http://schemas.microsoft.com/office/drawing/2014/main" id="{83960337-BC32-4FFB-83D7-5BB9360D306E}"/>
              </a:ext>
            </a:extLst>
          </p:cNvPr>
          <p:cNvSpPr txBox="1"/>
          <p:nvPr/>
        </p:nvSpPr>
        <p:spPr>
          <a:xfrm>
            <a:off x="10163349" y="1674947"/>
            <a:ext cx="457176"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latin typeface="Arial" panose="020B0604020202020204" pitchFamily="34" charset="0"/>
                <a:cs typeface="Arial" panose="020B0604020202020204" pitchFamily="34" charset="0"/>
              </a:rPr>
              <a:t>FC</a:t>
            </a:r>
            <a:endParaRPr lang="zh-TW" altLang="en-US" sz="1600">
              <a:latin typeface="Arial" panose="020B0604020202020204" pitchFamily="34" charset="0"/>
              <a:cs typeface="Arial" panose="020B0604020202020204" pitchFamily="34" charset="0"/>
            </a:endParaRPr>
          </a:p>
        </p:txBody>
      </p:sp>
      <p:sp>
        <p:nvSpPr>
          <p:cNvPr id="48" name="文字方塊 90">
            <a:extLst>
              <a:ext uri="{FF2B5EF4-FFF2-40B4-BE49-F238E27FC236}">
                <a16:creationId xmlns:a16="http://schemas.microsoft.com/office/drawing/2014/main" id="{284F8517-7056-4851-BFB6-0861518005C5}"/>
              </a:ext>
            </a:extLst>
          </p:cNvPr>
          <p:cNvSpPr txBox="1"/>
          <p:nvPr/>
        </p:nvSpPr>
        <p:spPr>
          <a:xfrm>
            <a:off x="10179113" y="1965123"/>
            <a:ext cx="582211"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latin typeface="Arial" panose="020B0604020202020204" pitchFamily="34" charset="0"/>
                <a:cs typeface="Arial" panose="020B0604020202020204" pitchFamily="34" charset="0"/>
              </a:rPr>
              <a:t>LAN</a:t>
            </a:r>
            <a:endParaRPr lang="zh-TW" altLang="en-US" sz="1600">
              <a:latin typeface="Arial" panose="020B0604020202020204" pitchFamily="34" charset="0"/>
              <a:cs typeface="Arial" panose="020B0604020202020204" pitchFamily="34" charset="0"/>
            </a:endParaRPr>
          </a:p>
        </p:txBody>
      </p:sp>
      <p:cxnSp>
        <p:nvCxnSpPr>
          <p:cNvPr id="49" name="直線單箭頭接點 48">
            <a:extLst>
              <a:ext uri="{FF2B5EF4-FFF2-40B4-BE49-F238E27FC236}">
                <a16:creationId xmlns:a16="http://schemas.microsoft.com/office/drawing/2014/main" id="{FE6DF40D-6F0D-4C46-B578-8BD583BDC246}"/>
              </a:ext>
            </a:extLst>
          </p:cNvPr>
          <p:cNvCxnSpPr>
            <a:cxnSpLocks/>
          </p:cNvCxnSpPr>
          <p:nvPr/>
        </p:nvCxnSpPr>
        <p:spPr>
          <a:xfrm>
            <a:off x="3327580" y="4349546"/>
            <a:ext cx="0" cy="618675"/>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CEFFD8F-08BB-7842-9743-8D22813BD4B7}"/>
              </a:ext>
            </a:extLst>
          </p:cNvPr>
          <p:cNvSpPr txBox="1"/>
          <p:nvPr/>
        </p:nvSpPr>
        <p:spPr>
          <a:xfrm>
            <a:off x="5766324" y="4406097"/>
            <a:ext cx="337773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rgbClr val="0070C0"/>
                </a:solidFill>
                <a:latin typeface="Arial" panose="020B0604020202020204" pitchFamily="34" charset="0"/>
                <a:ea typeface="新細明體"/>
                <a:cs typeface="Arial" panose="020B0604020202020204" pitchFamily="34" charset="0"/>
              </a:rPr>
              <a:t>Scheduled Snapshot for local protection (either LUN is access via iSCSI or FC)</a:t>
            </a:r>
          </a:p>
          <a:p>
            <a:pPr marL="176213" indent="-176213">
              <a:buFont typeface="Arial" panose="020B0604020202020204" pitchFamily="34" charset="0"/>
              <a:buChar char="•"/>
            </a:pPr>
            <a:r>
              <a:rPr lang="en-US" altLang="zh-TW" b="1" dirty="0" err="1">
                <a:latin typeface="Arial" panose="020B0604020202020204" pitchFamily="34" charset="0"/>
                <a:ea typeface="新細明體"/>
                <a:cs typeface="Arial" panose="020B0604020202020204" pitchFamily="34" charset="0"/>
              </a:rPr>
              <a:t>Qtier</a:t>
            </a:r>
            <a:endParaRPr lang="en-US" altLang="zh-TW" b="1" dirty="0">
              <a:latin typeface="Arial" panose="020B0604020202020204" pitchFamily="34" charset="0"/>
              <a:ea typeface="新細明體"/>
              <a:cs typeface="Arial" panose="020B0604020202020204" pitchFamily="34" charset="0"/>
            </a:endParaRPr>
          </a:p>
          <a:p>
            <a:pPr marL="176213" indent="-176213">
              <a:buFont typeface="Arial" panose="020B0604020202020204" pitchFamily="34" charset="0"/>
              <a:buChar char="•"/>
            </a:pPr>
            <a:r>
              <a:rPr lang="en-US" altLang="zh-TW" b="1" dirty="0">
                <a:latin typeface="Arial" panose="020B0604020202020204" pitchFamily="34" charset="0"/>
                <a:ea typeface="新細明體"/>
                <a:cs typeface="Arial" panose="020B0604020202020204" pitchFamily="34" charset="0"/>
              </a:rPr>
              <a:t>SSD Cache</a:t>
            </a:r>
          </a:p>
        </p:txBody>
      </p:sp>
      <p:sp>
        <p:nvSpPr>
          <p:cNvPr id="66" name="文字方塊 79">
            <a:extLst>
              <a:ext uri="{FF2B5EF4-FFF2-40B4-BE49-F238E27FC236}">
                <a16:creationId xmlns:a16="http://schemas.microsoft.com/office/drawing/2014/main" id="{5F6F059C-7129-D141-9D21-ECBC5367CBF1}"/>
              </a:ext>
            </a:extLst>
          </p:cNvPr>
          <p:cNvSpPr txBox="1"/>
          <p:nvPr/>
        </p:nvSpPr>
        <p:spPr>
          <a:xfrm>
            <a:off x="9240317" y="4049077"/>
            <a:ext cx="2259403" cy="58477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latin typeface="Arial" panose="020B0604020202020204" pitchFamily="34" charset="0"/>
                <a:ea typeface="+mn-lt"/>
                <a:cs typeface="Arial" panose="020B0604020202020204" pitchFamily="34" charset="0"/>
              </a:rPr>
              <a:t>Snapshot Replica for offsite backup</a:t>
            </a:r>
          </a:p>
        </p:txBody>
      </p:sp>
      <p:sp>
        <p:nvSpPr>
          <p:cNvPr id="67" name="文字方塊 82">
            <a:extLst>
              <a:ext uri="{FF2B5EF4-FFF2-40B4-BE49-F238E27FC236}">
                <a16:creationId xmlns:a16="http://schemas.microsoft.com/office/drawing/2014/main" id="{656AEFED-8D21-8E46-BE63-B60CEE723912}"/>
              </a:ext>
            </a:extLst>
          </p:cNvPr>
          <p:cNvSpPr txBox="1"/>
          <p:nvPr/>
        </p:nvSpPr>
        <p:spPr>
          <a:xfrm>
            <a:off x="7512738" y="1593286"/>
            <a:ext cx="1746280" cy="523220"/>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dirty="0">
                <a:latin typeface="Arial" panose="020B0604020202020204" pitchFamily="34" charset="0"/>
                <a:ea typeface="+mn-lt"/>
                <a:cs typeface="Arial" panose="020B0604020202020204" pitchFamily="34" charset="0"/>
              </a:rPr>
              <a:t>Server can access it </a:t>
            </a:r>
            <a:r>
              <a:rPr lang="en-US" sz="1400" b="1" dirty="0">
                <a:latin typeface="Arial" panose="020B0604020202020204" pitchFamily="34" charset="0"/>
                <a:ea typeface="+mn-lt"/>
                <a:cs typeface="Arial" panose="020B0604020202020204" pitchFamily="34" charset="0"/>
              </a:rPr>
              <a:t>via iSCSI</a:t>
            </a:r>
            <a:endParaRPr lang="zh-TW" sz="1600" b="1"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195571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182</TotalTime>
  <Words>2891</Words>
  <Application>Microsoft Macintosh PowerPoint</Application>
  <PresentationFormat>寬螢幕</PresentationFormat>
  <Paragraphs>471</Paragraphs>
  <Slides>36</Slides>
  <Notes>18</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36</vt:i4>
      </vt:variant>
    </vt:vector>
  </HeadingPairs>
  <TitlesOfParts>
    <vt:vector size="45" baseType="lpstr">
      <vt:lpstr>Microsoft JhengHei</vt:lpstr>
      <vt:lpstr>Microsoft JhengHei</vt:lpstr>
      <vt:lpstr>Myriad Pro</vt:lpstr>
      <vt:lpstr>Arial</vt:lpstr>
      <vt:lpstr>Calibri</vt:lpstr>
      <vt:lpstr>Calibri Light</vt:lpstr>
      <vt:lpstr>Times New Roman</vt:lpstr>
      <vt:lpstr>Wingdings</vt:lpstr>
      <vt:lpstr>Office Theme</vt:lpstr>
      <vt:lpstr>PowerPoint 簡報</vt:lpstr>
      <vt:lpstr>What is the user's wish?</vt:lpstr>
      <vt:lpstr>QNAP NAS x ATTO fibre channel adapters</vt:lpstr>
      <vt:lpstr>Why should companies build Fibre Channel storage area network?</vt:lpstr>
      <vt:lpstr>iSCSI vs. Fibre Channel Architecture</vt:lpstr>
      <vt:lpstr>Fibre Channel Reduces CPU Load</vt:lpstr>
      <vt:lpstr>Fibre Channel performance is good</vt:lpstr>
      <vt:lpstr>QNAP Fibre Channel Storage Area Network (SAN) Solution</vt:lpstr>
      <vt:lpstr>Enterprise Fibre Channel Storage Area Network and CDM Application with QNAP NAS</vt:lpstr>
      <vt:lpstr>Support ATTO CelerityTM Fibre Channel Adapters</vt:lpstr>
      <vt:lpstr>Compatible with a variety of FC Adapters  Support 4G/8G/16G/32G</vt:lpstr>
      <vt:lpstr>PowerPoint 簡報</vt:lpstr>
      <vt:lpstr>Corporate Overview</vt:lpstr>
      <vt:lpstr>Customers and Partnerships</vt:lpstr>
      <vt:lpstr>Technology Meets Products</vt:lpstr>
      <vt:lpstr>Data Intensive Environments</vt:lpstr>
      <vt:lpstr>Product Line</vt:lpstr>
      <vt:lpstr>Technical Differentiators</vt:lpstr>
      <vt:lpstr>Fibre Channel Competitive Review</vt:lpstr>
      <vt:lpstr>Target Mode Support</vt:lpstr>
      <vt:lpstr>MultiPath Director</vt:lpstr>
      <vt:lpstr>Where to Purchase</vt:lpstr>
      <vt:lpstr>QNAP x ATTO Summary</vt:lpstr>
      <vt:lpstr>iSCSI and Fibre Channel manager</vt:lpstr>
      <vt:lpstr>Set LUN Masking</vt:lpstr>
      <vt:lpstr>Set FC Port Binding (Binding)</vt:lpstr>
      <vt:lpstr>Identify the server and Fibre Channel connections through the alias list</vt:lpstr>
      <vt:lpstr>Fibre Channel SAN with snapshot protection and Qtier, SSD cache function Data security, Operational efficiency</vt:lpstr>
      <vt:lpstr>Snapshot and Snapshot Replica</vt:lpstr>
      <vt:lpstr>Qtier</vt:lpstr>
      <vt:lpstr>Live Demo </vt:lpstr>
      <vt:lpstr>Fibre Channel Supported Rackmount NAS</vt:lpstr>
      <vt:lpstr>Fibre Channel Supported Desktop NAS</vt:lpstr>
      <vt:lpstr>Suggested models for Fibre Channel</vt:lpstr>
      <vt:lpstr>Affordable price Easy to use Flexible settings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QNAP_JASON HSU</dc:creator>
  <cp:lastModifiedBy>QNAP_JASON HSU</cp:lastModifiedBy>
  <cp:revision>2</cp:revision>
  <dcterms:created xsi:type="dcterms:W3CDTF">2019-06-21T09:43:05Z</dcterms:created>
  <dcterms:modified xsi:type="dcterms:W3CDTF">2020-02-19T11:15:53Z</dcterms:modified>
</cp:coreProperties>
</file>