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5" r:id="rId3"/>
    <p:sldId id="260" r:id="rId4"/>
    <p:sldId id="264" r:id="rId5"/>
    <p:sldId id="257" r:id="rId6"/>
    <p:sldId id="266" r:id="rId7"/>
    <p:sldId id="273" r:id="rId8"/>
    <p:sldId id="274" r:id="rId9"/>
    <p:sldId id="275" r:id="rId10"/>
    <p:sldId id="267" r:id="rId11"/>
    <p:sldId id="283" r:id="rId12"/>
    <p:sldId id="284" r:id="rId13"/>
    <p:sldId id="272" r:id="rId14"/>
    <p:sldId id="270" r:id="rId15"/>
    <p:sldId id="269" r:id="rId16"/>
    <p:sldId id="271" r:id="rId17"/>
    <p:sldId id="276" r:id="rId18"/>
    <p:sldId id="263" r:id="rId19"/>
    <p:sldId id="277" r:id="rId20"/>
    <p:sldId id="278" r:id="rId21"/>
    <p:sldId id="279" r:id="rId22"/>
    <p:sldId id="280" r:id="rId23"/>
    <p:sldId id="281" r:id="rId24"/>
    <p:sldId id="282" r:id="rId25"/>
    <p:sldId id="261" r:id="rId26"/>
    <p:sldId id="262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928B"/>
    <a:srgbClr val="DBD3D4"/>
    <a:srgbClr val="9E8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C66DC1-559E-A26C-366F-AA57BD8D90E7}" v="84" dt="2019-07-03T08:36:01.771"/>
    <p1510:client id="{2528B115-CD81-6324-CD3E-9F46204E0D2D}" v="4" dt="2019-07-03T10:28:37.223"/>
    <p1510:client id="{53A29DC1-FC92-C7A1-1055-676E9FC1D3E5}" v="1" dt="2019-07-03T09:14:43.940"/>
    <p1510:client id="{6CB4A7F1-8358-4D34-05E4-8CE1C74D90C7}" v="13" dt="2019-07-03T08:08:09.190"/>
    <p1510:client id="{95940FA3-BCE7-FF8D-5262-2CC919CD45EF}" v="56" dt="2019-07-03T11:20:56.124"/>
    <p1510:client id="{A621B9F7-66B1-339A-10F4-CDC7ADE37660}" v="19" dt="2019-07-03T12:25:49.354"/>
    <p1510:client id="{AFAA991A-7B69-7FFE-E9ED-A0D6B0B2F8BA}" v="197" dt="2019-07-03T12:24:13.274"/>
    <p1510:client id="{D95A5786-6C17-7FCC-FA73-5F85FE33D706}" v="5" dt="2019-07-04T03:16:38.470"/>
    <p1510:client id="{E81C210A-6E17-4A20-A40A-318FF2751E2E}" v="1289" dt="2019-07-04T06:13:35.9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9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873E403-9689-4D76-81EF-D9FD8253BA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51AB4A3-0FEE-4B29-8628-14DFE580DC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2BD73-E14D-4481-9071-70EB57EEFFAB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9CF9843-5A74-4D23-865A-CB2027E345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D6BDB85-694E-4F2E-8B6B-4957DD68AE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E1236-3969-4601-BDC2-9916EA3680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7976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0A314-658D-4F48-99DB-A33914045C56}" type="datetimeFigureOut">
              <a:rPr kumimoji="1" lang="zh-TW" altLang="en-US" smtClean="0"/>
              <a:t>2019/7/4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5A4B8-4F0D-174C-9D5B-88E4B82F633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8222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5A4B8-4F0D-174C-9D5B-88E4B82F6335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6488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用品 的圖片&#10;&#10;自動產生的描述">
            <a:extLst>
              <a:ext uri="{FF2B5EF4-FFF2-40B4-BE49-F238E27FC236}">
                <a16:creationId xmlns:a16="http://schemas.microsoft.com/office/drawing/2014/main" id="{5114BF7D-BCB8-43F9-88F2-68FC9C933A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857"/>
            <a:ext cx="12186580" cy="6856284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D32238B-B8FE-4FF1-B1FC-8EED0356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1" y="60326"/>
            <a:ext cx="11877540" cy="115458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80214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" y="857"/>
            <a:ext cx="12186578" cy="685628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D32238B-B8FE-4FF1-B1FC-8EED0356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1" y="60326"/>
            <a:ext cx="11877540" cy="115458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87405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0"/>
            <a:ext cx="12186581" cy="6857999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D32238B-B8FE-4FF1-B1FC-8EED0356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863" y="2202512"/>
            <a:ext cx="4039673" cy="115458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4782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1524"/>
            <a:ext cx="12186581" cy="6854951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DBFD7348-0D47-4FFD-B690-BAEE3956B1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9427" y="4261498"/>
            <a:ext cx="9906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20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電子用品 的圖片&#10;&#10;自動產生的描述">
            <a:extLst>
              <a:ext uri="{FF2B5EF4-FFF2-40B4-BE49-F238E27FC236}">
                <a16:creationId xmlns:a16="http://schemas.microsoft.com/office/drawing/2014/main" id="{8FF2CFCA-6C1B-4ED7-A746-F22968C07F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44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5AA71BD-0BD6-4C64-869B-FF7DA2F1D9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473A7B68-C555-4F5B-BC26-31D1AE0E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088" y="1592911"/>
            <a:ext cx="5094668" cy="46404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5431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5AA71BD-0BD6-4C64-869B-FF7DA2F1D9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473A7B68-C555-4F5B-BC26-31D1AE0E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088" y="1725769"/>
            <a:ext cx="5438104" cy="321971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5754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FD65C2FA-418F-4CED-94C1-C17DF802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0" y="60325"/>
            <a:ext cx="11774509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9220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0"/>
            <a:ext cx="12186583" cy="6857999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FD65C2FA-418F-4CED-94C1-C17DF802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0" y="60325"/>
            <a:ext cx="11774509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1115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0"/>
            <a:ext cx="12186583" cy="6857999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D32238B-B8FE-4FF1-B1FC-8EED0356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1" y="60326"/>
            <a:ext cx="11877540" cy="115458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991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857"/>
            <a:ext cx="12186583" cy="6856285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D32238B-B8FE-4FF1-B1FC-8EED0356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1" y="60326"/>
            <a:ext cx="11877540" cy="115458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8512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8287DC-2C89-41F2-9713-158A271B8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857"/>
            <a:ext cx="12186582" cy="6856285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D32238B-B8FE-4FF1-B1FC-8EED0356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1" y="60326"/>
            <a:ext cx="11877540" cy="115458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7998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2019/7/4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63" r:id="rId5"/>
    <p:sldLayoutId id="2147483670" r:id="rId6"/>
    <p:sldLayoutId id="2147483664" r:id="rId7"/>
    <p:sldLayoutId id="2147483667" r:id="rId8"/>
    <p:sldLayoutId id="2147483668" r:id="rId9"/>
    <p:sldLayoutId id="2147483669" r:id="rId10"/>
    <p:sldLayoutId id="2147483672" r:id="rId11"/>
    <p:sldLayoutId id="2147483666" r:id="rId12"/>
    <p:sldLayoutId id="2147483671" r:id="rId13"/>
    <p:sldLayoutId id="2147483650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1.gif"/><Relationship Id="rId18" Type="http://schemas.openxmlformats.org/officeDocument/2006/relationships/image" Target="../media/image48.png"/><Relationship Id="rId26" Type="http://schemas.openxmlformats.org/officeDocument/2006/relationships/image" Target="../media/image56.svg"/><Relationship Id="rId3" Type="http://schemas.openxmlformats.org/officeDocument/2006/relationships/image" Target="../media/image34.svg"/><Relationship Id="rId21" Type="http://schemas.openxmlformats.org/officeDocument/2006/relationships/image" Target="../media/image51.sv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7.svg"/><Relationship Id="rId25" Type="http://schemas.openxmlformats.org/officeDocument/2006/relationships/image" Target="../media/image55.png"/><Relationship Id="rId2" Type="http://schemas.openxmlformats.org/officeDocument/2006/relationships/image" Target="../media/image33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4.sv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1.png"/><Relationship Id="rId19" Type="http://schemas.openxmlformats.org/officeDocument/2006/relationships/image" Target="../media/image49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44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31.gif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pn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4" Type="http://schemas.openxmlformats.org/officeDocument/2006/relationships/image" Target="../media/image69.sv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svg"/><Relationship Id="rId7" Type="http://schemas.openxmlformats.org/officeDocument/2006/relationships/image" Target="../media/image8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gif"/><Relationship Id="rId5" Type="http://schemas.openxmlformats.org/officeDocument/2006/relationships/image" Target="../media/image85.sv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83.sv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svg"/><Relationship Id="rId7" Type="http://schemas.openxmlformats.org/officeDocument/2006/relationships/image" Target="../media/image21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tiff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這是照片還是圖片？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25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60B80-1254-4EC8-BE16-EB351A14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絢麗影像的魔術師 渲染技術</a:t>
            </a:r>
            <a:endParaRPr lang="zh-CN" b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07544EB-19A1-44E6-B748-74774B3FDBF9}"/>
              </a:ext>
            </a:extLst>
          </p:cNvPr>
          <p:cNvGrpSpPr/>
          <p:nvPr/>
        </p:nvGrpSpPr>
        <p:grpSpPr>
          <a:xfrm>
            <a:off x="6913067" y="2709175"/>
            <a:ext cx="4128659" cy="2554545"/>
            <a:chOff x="6274365" y="2263463"/>
            <a:chExt cx="4128659" cy="2554545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37C93708-1762-414C-9F61-0A6FC0781AFF}"/>
                </a:ext>
              </a:extLst>
            </p:cNvPr>
            <p:cNvSpPr txBox="1"/>
            <p:nvPr/>
          </p:nvSpPr>
          <p:spPr>
            <a:xfrm>
              <a:off x="6274365" y="2263463"/>
              <a:ext cx="288734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濃淡處理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紋理映射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凸凹紋理映射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距離模糊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陰影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柔和陰影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反射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E8C6622-2977-483A-B43E-09722A8B083E}"/>
                </a:ext>
              </a:extLst>
            </p:cNvPr>
            <p:cNvSpPr/>
            <p:nvPr/>
          </p:nvSpPr>
          <p:spPr>
            <a:xfrm>
              <a:off x="8698288" y="2263463"/>
              <a:ext cx="1704736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透明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半透明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折射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間接照明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焦散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運動模糊真實感渲染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2959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1" y="104263"/>
            <a:ext cx="11877540" cy="115458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ja-JP" altLang="en-US" sz="4800"/>
              <a:t>傳統式影像編輯的NAS共享解決方案</a:t>
            </a:r>
            <a:endParaRPr lang="en-US" sz="4800"/>
          </a:p>
        </p:txBody>
      </p:sp>
      <p:sp>
        <p:nvSpPr>
          <p:cNvPr id="43" name="TextBox 27">
            <a:extLst>
              <a:ext uri="{FF2B5EF4-FFF2-40B4-BE49-F238E27FC236}">
                <a16:creationId xmlns:a16="http://schemas.microsoft.com/office/drawing/2014/main" id="{A3D87AD5-2470-41A3-93A2-756AE027190F}"/>
              </a:ext>
            </a:extLst>
          </p:cNvPr>
          <p:cNvSpPr txBox="1"/>
          <p:nvPr/>
        </p:nvSpPr>
        <p:spPr>
          <a:xfrm>
            <a:off x="9547608" y="3379836"/>
            <a:ext cx="189797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由 DAS / </a:t>
            </a:r>
            <a:r>
              <a:rPr lang="en-US" altLang="zh-TW" sz="120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讀卡機取得影像資料與素材</a:t>
            </a:r>
            <a:endParaRPr lang="en-US" altLang="zh-TW" sz="12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44" name="TextBox 27">
            <a:extLst>
              <a:ext uri="{FF2B5EF4-FFF2-40B4-BE49-F238E27FC236}">
                <a16:creationId xmlns:a16="http://schemas.microsoft.com/office/drawing/2014/main" id="{4A62870E-B6CC-4414-9D19-003D38AD10C3}"/>
              </a:ext>
            </a:extLst>
          </p:cNvPr>
          <p:cNvSpPr txBox="1"/>
          <p:nvPr/>
        </p:nvSpPr>
        <p:spPr>
          <a:xfrm>
            <a:off x="10367428" y="3989441"/>
            <a:ext cx="130530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備份</a:t>
            </a:r>
            <a:r>
              <a:rPr lang="en-US" altLang="zh-TW" sz="12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(with </a:t>
            </a:r>
            <a:r>
              <a:rPr lang="en-US" altLang="zh-TW" sz="120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Dedup</a:t>
            </a:r>
            <a:r>
              <a:rPr lang="en-US" altLang="zh-TW" sz="12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&amp; BBR)</a:t>
            </a: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45" name="TextBox 27">
            <a:extLst>
              <a:ext uri="{FF2B5EF4-FFF2-40B4-BE49-F238E27FC236}">
                <a16:creationId xmlns:a16="http://schemas.microsoft.com/office/drawing/2014/main" id="{EB7FF2EC-C7A0-4B53-B9C3-EB2E9DFD4AF7}"/>
              </a:ext>
            </a:extLst>
          </p:cNvPr>
          <p:cNvSpPr txBox="1"/>
          <p:nvPr/>
        </p:nvSpPr>
        <p:spPr>
          <a:xfrm>
            <a:off x="3095289" y="2485643"/>
            <a:ext cx="189797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QSW 10G switch</a:t>
            </a:r>
            <a:endParaRPr lang="en-US" sz="12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TextBox 27">
            <a:extLst>
              <a:ext uri="{FF2B5EF4-FFF2-40B4-BE49-F238E27FC236}">
                <a16:creationId xmlns:a16="http://schemas.microsoft.com/office/drawing/2014/main" id="{BF83B6C0-0846-4641-81FD-F303BD6E255E}"/>
              </a:ext>
            </a:extLst>
          </p:cNvPr>
          <p:cNvSpPr txBox="1"/>
          <p:nvPr/>
        </p:nvSpPr>
        <p:spPr>
          <a:xfrm>
            <a:off x="477666" y="5225839"/>
            <a:ext cx="194581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0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Multi-user collaborative editing </a:t>
            </a:r>
          </a:p>
          <a:p>
            <a:pPr algn="ctr"/>
            <a:r>
              <a:rPr lang="en-US" altLang="zh-TW" sz="10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with DaVinci Resolve + PostgreSQL</a:t>
            </a:r>
            <a:endParaRPr lang="en-US" sz="10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TextBox 27">
            <a:extLst>
              <a:ext uri="{FF2B5EF4-FFF2-40B4-BE49-F238E27FC236}">
                <a16:creationId xmlns:a16="http://schemas.microsoft.com/office/drawing/2014/main" id="{3E21383E-EB07-498C-A193-A44B697B5994}"/>
              </a:ext>
            </a:extLst>
          </p:cNvPr>
          <p:cNvSpPr txBox="1"/>
          <p:nvPr/>
        </p:nvSpPr>
        <p:spPr>
          <a:xfrm>
            <a:off x="2596579" y="5962492"/>
            <a:ext cx="239668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0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Libraries for FCPX &amp; Motion editors</a:t>
            </a: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id="{45439EC5-DFE7-4666-B3FE-BAF24B7F0C2B}"/>
              </a:ext>
            </a:extLst>
          </p:cNvPr>
          <p:cNvSpPr txBox="1"/>
          <p:nvPr/>
        </p:nvSpPr>
        <p:spPr>
          <a:xfrm>
            <a:off x="5257112" y="5962492"/>
            <a:ext cx="27432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0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Project for Adobe Creative Suite </a:t>
            </a: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A44B69B9-089C-4D40-B67A-0ECC00AC7589}"/>
              </a:ext>
            </a:extLst>
          </p:cNvPr>
          <p:cNvSpPr txBox="1"/>
          <p:nvPr/>
        </p:nvSpPr>
        <p:spPr>
          <a:xfrm>
            <a:off x="1233136" y="1828117"/>
            <a:ext cx="68756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10G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66AD3DE3-9004-4733-A67F-D9B52436FAB3}"/>
              </a:ext>
            </a:extLst>
          </p:cNvPr>
          <p:cNvSpPr txBox="1"/>
          <p:nvPr/>
        </p:nvSpPr>
        <p:spPr>
          <a:xfrm>
            <a:off x="2407726" y="1828117"/>
            <a:ext cx="68756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1G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D082D474-3E0D-40DE-8D42-5E00736E4372}"/>
              </a:ext>
            </a:extLst>
          </p:cNvPr>
          <p:cNvSpPr txBox="1"/>
          <p:nvPr/>
        </p:nvSpPr>
        <p:spPr>
          <a:xfrm>
            <a:off x="3553022" y="1828117"/>
            <a:ext cx="68756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USB</a:t>
            </a:r>
          </a:p>
        </p:txBody>
      </p:sp>
    </p:spTree>
    <p:extLst>
      <p:ext uri="{BB962C8B-B14F-4D97-AF65-F5344CB8AC3E}">
        <p14:creationId xmlns:p14="http://schemas.microsoft.com/office/powerpoint/2010/main" val="1199714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2BE123F1-D75D-43E9-A017-61EF43E310F4}"/>
              </a:ext>
            </a:extLst>
          </p:cNvPr>
          <p:cNvGrpSpPr/>
          <p:nvPr/>
        </p:nvGrpSpPr>
        <p:grpSpPr>
          <a:xfrm>
            <a:off x="6484971" y="4602530"/>
            <a:ext cx="2239345" cy="1213716"/>
            <a:chOff x="6307125" y="4129306"/>
            <a:chExt cx="2544691" cy="1379212"/>
          </a:xfrm>
        </p:grpSpPr>
        <p:pic>
          <p:nvPicPr>
            <p:cNvPr id="131" name="圖形 130">
              <a:extLst>
                <a:ext uri="{FF2B5EF4-FFF2-40B4-BE49-F238E27FC236}">
                  <a16:creationId xmlns:a16="http://schemas.microsoft.com/office/drawing/2014/main" id="{CD08710E-418F-41BF-AE36-702C6E9A5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07125" y="4858116"/>
              <a:ext cx="2544691" cy="650402"/>
            </a:xfrm>
            <a:prstGeom prst="rect">
              <a:avLst/>
            </a:prstGeom>
          </p:spPr>
        </p:pic>
        <p:pic>
          <p:nvPicPr>
            <p:cNvPr id="6" name="圖片 5" descr="一張含有 室內, 電子用品 的圖片&#10;&#10;自動產生的描述">
              <a:extLst>
                <a:ext uri="{FF2B5EF4-FFF2-40B4-BE49-F238E27FC236}">
                  <a16:creationId xmlns:a16="http://schemas.microsoft.com/office/drawing/2014/main" id="{D5C42EC2-769B-4977-991B-83E8B9299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0491" y="4129306"/>
              <a:ext cx="2103389" cy="1355091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303" y="247249"/>
            <a:ext cx="12235252" cy="10154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latin typeface="Microsoft JhengHei"/>
                <a:ea typeface="Microsoft JhengHei"/>
              </a:rPr>
              <a:t>TS-2888X </a:t>
            </a:r>
            <a:r>
              <a:rPr lang="ja-JP" altLang="en-US">
                <a:latin typeface="Microsoft JhengHei"/>
                <a:ea typeface="Microsoft JhengHei"/>
              </a:rPr>
              <a:t>是您整個影像製作的一站式解決方案</a:t>
            </a:r>
            <a:endParaRPr lang="en-US">
              <a:latin typeface="Microsoft JhengHei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271D14A-B1CC-42F3-8E1A-EECC31B20D8E}"/>
              </a:ext>
            </a:extLst>
          </p:cNvPr>
          <p:cNvSpPr/>
          <p:nvPr/>
        </p:nvSpPr>
        <p:spPr>
          <a:xfrm>
            <a:off x="2209800" y="3985916"/>
            <a:ext cx="4390380" cy="2572927"/>
          </a:xfrm>
          <a:prstGeom prst="rect">
            <a:avLst/>
          </a:prstGeom>
          <a:gradFill flip="none" rotWithShape="1">
            <a:gsLst>
              <a:gs pos="7000">
                <a:srgbClr val="8A3CC4">
                  <a:alpha val="89804"/>
                </a:srgbClr>
              </a:gs>
              <a:gs pos="42000">
                <a:srgbClr val="0070C0">
                  <a:alpha val="68000"/>
                </a:srgbClr>
              </a:gs>
              <a:gs pos="91000">
                <a:srgbClr val="66FFFF">
                  <a:alpha val="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Arrow: Right 15">
            <a:extLst>
              <a:ext uri="{FF2B5EF4-FFF2-40B4-BE49-F238E27FC236}">
                <a16:creationId xmlns:a16="http://schemas.microsoft.com/office/drawing/2014/main" id="{F4B711D7-32BF-4E1F-98CE-29CA1D497B7F}"/>
              </a:ext>
            </a:extLst>
          </p:cNvPr>
          <p:cNvSpPr/>
          <p:nvPr/>
        </p:nvSpPr>
        <p:spPr>
          <a:xfrm>
            <a:off x="4123595" y="2474735"/>
            <a:ext cx="1077307" cy="338882"/>
          </a:xfrm>
          <a:prstGeom prst="rightArrow">
            <a:avLst>
              <a:gd name="adj1" fmla="val 54377"/>
              <a:gd name="adj2" fmla="val 81195"/>
            </a:avLst>
          </a:prstGeom>
          <a:gradFill>
            <a:gsLst>
              <a:gs pos="7000">
                <a:srgbClr val="8A3CC4">
                  <a:alpha val="89804"/>
                </a:srgbClr>
              </a:gs>
              <a:gs pos="42000">
                <a:srgbClr val="0070C0">
                  <a:alpha val="68000"/>
                </a:srgbClr>
              </a:gs>
              <a:gs pos="91000">
                <a:srgbClr val="66FFFF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44" name="Arrow: Right 15">
            <a:extLst>
              <a:ext uri="{FF2B5EF4-FFF2-40B4-BE49-F238E27FC236}">
                <a16:creationId xmlns:a16="http://schemas.microsoft.com/office/drawing/2014/main" id="{1512A049-F32C-4DC6-B5D4-6D6B780B9844}"/>
              </a:ext>
            </a:extLst>
          </p:cNvPr>
          <p:cNvSpPr/>
          <p:nvPr/>
        </p:nvSpPr>
        <p:spPr>
          <a:xfrm>
            <a:off x="6260605" y="2474735"/>
            <a:ext cx="1077307" cy="338882"/>
          </a:xfrm>
          <a:prstGeom prst="rightArrow">
            <a:avLst>
              <a:gd name="adj1" fmla="val 54377"/>
              <a:gd name="adj2" fmla="val 81195"/>
            </a:avLst>
          </a:prstGeom>
          <a:gradFill>
            <a:gsLst>
              <a:gs pos="7000">
                <a:srgbClr val="8A3CC4">
                  <a:alpha val="89804"/>
                </a:srgbClr>
              </a:gs>
              <a:gs pos="42000">
                <a:srgbClr val="0070C0">
                  <a:alpha val="68000"/>
                </a:srgbClr>
              </a:gs>
              <a:gs pos="91000">
                <a:srgbClr val="66FFFF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45" name="Arrow: Right 15">
            <a:extLst>
              <a:ext uri="{FF2B5EF4-FFF2-40B4-BE49-F238E27FC236}">
                <a16:creationId xmlns:a16="http://schemas.microsoft.com/office/drawing/2014/main" id="{FCCD4279-E04E-47DE-8206-539B5043F80B}"/>
              </a:ext>
            </a:extLst>
          </p:cNvPr>
          <p:cNvSpPr/>
          <p:nvPr/>
        </p:nvSpPr>
        <p:spPr>
          <a:xfrm>
            <a:off x="8382884" y="2474735"/>
            <a:ext cx="1077307" cy="338882"/>
          </a:xfrm>
          <a:prstGeom prst="rightArrow">
            <a:avLst>
              <a:gd name="adj1" fmla="val 54377"/>
              <a:gd name="adj2" fmla="val 81195"/>
            </a:avLst>
          </a:prstGeom>
          <a:gradFill>
            <a:gsLst>
              <a:gs pos="7000">
                <a:srgbClr val="8A3CC4">
                  <a:alpha val="89804"/>
                </a:srgbClr>
              </a:gs>
              <a:gs pos="42000">
                <a:srgbClr val="0070C0">
                  <a:alpha val="68000"/>
                </a:srgbClr>
              </a:gs>
              <a:gs pos="91000">
                <a:srgbClr val="66FFFF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46" name="Arrow: Right 15">
            <a:extLst>
              <a:ext uri="{FF2B5EF4-FFF2-40B4-BE49-F238E27FC236}">
                <a16:creationId xmlns:a16="http://schemas.microsoft.com/office/drawing/2014/main" id="{E9791769-3870-489C-8E94-D687F3CCF26F}"/>
              </a:ext>
            </a:extLst>
          </p:cNvPr>
          <p:cNvSpPr/>
          <p:nvPr/>
        </p:nvSpPr>
        <p:spPr>
          <a:xfrm rot="10800000">
            <a:off x="8376224" y="4415807"/>
            <a:ext cx="1077307" cy="338882"/>
          </a:xfrm>
          <a:prstGeom prst="rightArrow">
            <a:avLst>
              <a:gd name="adj1" fmla="val 54377"/>
              <a:gd name="adj2" fmla="val 81195"/>
            </a:avLst>
          </a:prstGeom>
          <a:gradFill>
            <a:gsLst>
              <a:gs pos="7000">
                <a:srgbClr val="8A3CC4">
                  <a:alpha val="89804"/>
                </a:srgbClr>
              </a:gs>
              <a:gs pos="42000">
                <a:srgbClr val="0070C0">
                  <a:alpha val="68000"/>
                </a:srgbClr>
              </a:gs>
              <a:gs pos="91000">
                <a:srgbClr val="66FFFF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id="{7A40E30B-8D35-477D-89CB-3210F7284E57}"/>
              </a:ext>
            </a:extLst>
          </p:cNvPr>
          <p:cNvSpPr txBox="1"/>
          <p:nvPr/>
        </p:nvSpPr>
        <p:spPr>
          <a:xfrm>
            <a:off x="3114504" y="3357258"/>
            <a:ext cx="189797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rgbClr val="FF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Raw Material from TR002 (DAS) or card reader</a:t>
            </a:r>
            <a:endParaRPr lang="en-US" sz="11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73EE7C18-0364-4875-B82D-2C16C428F171}"/>
              </a:ext>
            </a:extLst>
          </p:cNvPr>
          <p:cNvGrpSpPr/>
          <p:nvPr/>
        </p:nvGrpSpPr>
        <p:grpSpPr>
          <a:xfrm>
            <a:off x="5179280" y="2384623"/>
            <a:ext cx="1494614" cy="778598"/>
            <a:chOff x="2275097" y="2485648"/>
            <a:chExt cx="913769" cy="476015"/>
          </a:xfrm>
        </p:grpSpPr>
        <p:pic>
          <p:nvPicPr>
            <p:cNvPr id="84" name="Picture 51" descr="A screen shot of a clock&#10;&#10;Description generated with high confidence">
              <a:extLst>
                <a:ext uri="{FF2B5EF4-FFF2-40B4-BE49-F238E27FC236}">
                  <a16:creationId xmlns:a16="http://schemas.microsoft.com/office/drawing/2014/main" id="{0CA16B3B-1BF5-4A0A-9F8E-14E8FE5E2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5097" y="2574564"/>
              <a:ext cx="420865" cy="373593"/>
            </a:xfrm>
            <a:prstGeom prst="rect">
              <a:avLst/>
            </a:prstGeom>
          </p:spPr>
        </p:pic>
        <p:pic>
          <p:nvPicPr>
            <p:cNvPr id="86" name="Picture 52" descr="一張含有 電子用品 的圖片&#10;&#10;描述是以高可信度產生">
              <a:extLst>
                <a:ext uri="{FF2B5EF4-FFF2-40B4-BE49-F238E27FC236}">
                  <a16:creationId xmlns:a16="http://schemas.microsoft.com/office/drawing/2014/main" id="{82EED40E-774B-4A7D-8243-45BE43ADB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1665" y="2485648"/>
              <a:ext cx="457201" cy="476015"/>
            </a:xfrm>
            <a:prstGeom prst="rect">
              <a:avLst/>
            </a:prstGeom>
          </p:spPr>
        </p:pic>
      </p:grp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0CD7F330-4FD8-4E46-AD8D-5D6B23F9E2B4}"/>
              </a:ext>
            </a:extLst>
          </p:cNvPr>
          <p:cNvGrpSpPr/>
          <p:nvPr/>
        </p:nvGrpSpPr>
        <p:grpSpPr>
          <a:xfrm>
            <a:off x="9418322" y="2218517"/>
            <a:ext cx="1190554" cy="1103156"/>
            <a:chOff x="6776181" y="2265155"/>
            <a:chExt cx="1078244" cy="999091"/>
          </a:xfrm>
        </p:grpSpPr>
        <p:pic>
          <p:nvPicPr>
            <p:cNvPr id="88" name="圖形 87">
              <a:extLst>
                <a:ext uri="{FF2B5EF4-FFF2-40B4-BE49-F238E27FC236}">
                  <a16:creationId xmlns:a16="http://schemas.microsoft.com/office/drawing/2014/main" id="{757A94F8-7C97-4530-97D4-8968B7187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42900" t="42634" r="45593" b="46495"/>
            <a:stretch/>
          </p:blipFill>
          <p:spPr>
            <a:xfrm>
              <a:off x="7315727" y="2265155"/>
              <a:ext cx="538698" cy="508990"/>
            </a:xfrm>
            <a:prstGeom prst="rect">
              <a:avLst/>
            </a:prstGeom>
          </p:spPr>
        </p:pic>
        <p:pic>
          <p:nvPicPr>
            <p:cNvPr id="89" name="Picture 53" descr="A screen shot of a clock&#10;&#10;Description generated with high confidence">
              <a:extLst>
                <a:ext uri="{FF2B5EF4-FFF2-40B4-BE49-F238E27FC236}">
                  <a16:creationId xmlns:a16="http://schemas.microsoft.com/office/drawing/2014/main" id="{36A8F7A9-B6C5-458E-ACE0-7CE7C3995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498424">
              <a:off x="6779736" y="2378727"/>
              <a:ext cx="390039" cy="346229"/>
            </a:xfrm>
            <a:prstGeom prst="rect">
              <a:avLst/>
            </a:prstGeom>
          </p:spPr>
        </p:pic>
        <p:pic>
          <p:nvPicPr>
            <p:cNvPr id="90" name="Picture 54" descr="一張含有 電子用品 的圖片&#10;&#10;描述是以高可信度產生">
              <a:extLst>
                <a:ext uri="{FF2B5EF4-FFF2-40B4-BE49-F238E27FC236}">
                  <a16:creationId xmlns:a16="http://schemas.microsoft.com/office/drawing/2014/main" id="{AEDAD7B2-40EF-4E70-8D7D-66BDAD4CF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485" y="2441773"/>
              <a:ext cx="457201" cy="476015"/>
            </a:xfrm>
            <a:prstGeom prst="rect">
              <a:avLst/>
            </a:prstGeom>
          </p:spPr>
        </p:pic>
        <p:pic>
          <p:nvPicPr>
            <p:cNvPr id="91" name="Picture 56" descr="A picture containing monitor, display, electronics, screen&#10;&#10;Description generated with very high confidence">
              <a:extLst>
                <a:ext uri="{FF2B5EF4-FFF2-40B4-BE49-F238E27FC236}">
                  <a16:creationId xmlns:a16="http://schemas.microsoft.com/office/drawing/2014/main" id="{F9EDFCFD-1F22-4114-99DA-5D2C51A9D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76181" y="2731753"/>
              <a:ext cx="373724" cy="373593"/>
            </a:xfrm>
            <a:prstGeom prst="rect">
              <a:avLst/>
            </a:prstGeom>
          </p:spPr>
        </p:pic>
        <p:pic>
          <p:nvPicPr>
            <p:cNvPr id="92" name="Picture 5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BA02C7AA-0268-44AF-9840-5AAB8491F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623852">
              <a:off x="7426814" y="2742547"/>
              <a:ext cx="364067" cy="326202"/>
            </a:xfrm>
            <a:prstGeom prst="rect">
              <a:avLst/>
            </a:prstGeom>
          </p:spPr>
        </p:pic>
        <p:pic>
          <p:nvPicPr>
            <p:cNvPr id="93" name="Picture 58" descr="A close up of a screen&#10;&#10;Description generated with very high confidence">
              <a:extLst>
                <a:ext uri="{FF2B5EF4-FFF2-40B4-BE49-F238E27FC236}">
                  <a16:creationId xmlns:a16="http://schemas.microsoft.com/office/drawing/2014/main" id="{F848940B-9F1D-4993-89E8-A5CF67A31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07036" y="2882099"/>
              <a:ext cx="379437" cy="382147"/>
            </a:xfrm>
            <a:prstGeom prst="rect">
              <a:avLst/>
            </a:prstGeom>
          </p:spPr>
        </p:pic>
      </p:grpSp>
      <p:sp>
        <p:nvSpPr>
          <p:cNvPr id="94" name="TextBox 27">
            <a:extLst>
              <a:ext uri="{FF2B5EF4-FFF2-40B4-BE49-F238E27FC236}">
                <a16:creationId xmlns:a16="http://schemas.microsoft.com/office/drawing/2014/main" id="{1F48144E-5884-4643-A868-183EA3ADF9C9}"/>
              </a:ext>
            </a:extLst>
          </p:cNvPr>
          <p:cNvSpPr txBox="1"/>
          <p:nvPr/>
        </p:nvSpPr>
        <p:spPr>
          <a:xfrm>
            <a:off x="9132191" y="5539723"/>
            <a:ext cx="1462547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LTO / </a:t>
            </a:r>
            <a:r>
              <a:rPr lang="en-US" altLang="zh-TW" sz="1100" err="1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BluRay</a:t>
            </a:r>
            <a:endParaRPr lang="en-US" sz="1100" err="1">
              <a:solidFill>
                <a:srgbClr val="FFFFFF"/>
              </a:solidFill>
              <a:latin typeface="Arial"/>
              <a:ea typeface="新細明體"/>
              <a:cs typeface="Arial"/>
            </a:endParaRPr>
          </a:p>
          <a:p>
            <a:pPr algn="ctr"/>
            <a:r>
              <a:rPr lang="en-US" altLang="zh-TW" sz="110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Archive</a:t>
            </a:r>
          </a:p>
        </p:txBody>
      </p:sp>
      <p:sp>
        <p:nvSpPr>
          <p:cNvPr id="95" name="TextBox 27">
            <a:extLst>
              <a:ext uri="{FF2B5EF4-FFF2-40B4-BE49-F238E27FC236}">
                <a16:creationId xmlns:a16="http://schemas.microsoft.com/office/drawing/2014/main" id="{D4598C6D-FAD5-4ABF-AFB3-FA71AE8C9F3B}"/>
              </a:ext>
            </a:extLst>
          </p:cNvPr>
          <p:cNvSpPr txBox="1"/>
          <p:nvPr/>
        </p:nvSpPr>
        <p:spPr>
          <a:xfrm>
            <a:off x="7078312" y="5572414"/>
            <a:ext cx="1107748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rgbClr val="FF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Remote NAS</a:t>
            </a:r>
            <a:endParaRPr lang="zh-TW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標題 4">
            <a:extLst>
              <a:ext uri="{FF2B5EF4-FFF2-40B4-BE49-F238E27FC236}">
                <a16:creationId xmlns:a16="http://schemas.microsoft.com/office/drawing/2014/main" id="{50DA3DF6-917B-4538-AC07-F2EC602E0527}"/>
              </a:ext>
            </a:extLst>
          </p:cNvPr>
          <p:cNvSpPr txBox="1">
            <a:spLocks/>
          </p:cNvSpPr>
          <p:nvPr/>
        </p:nvSpPr>
        <p:spPr>
          <a:xfrm>
            <a:off x="2799172" y="4022962"/>
            <a:ext cx="2946432" cy="426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Shared Storage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97" name="TextBox 27">
            <a:extLst>
              <a:ext uri="{FF2B5EF4-FFF2-40B4-BE49-F238E27FC236}">
                <a16:creationId xmlns:a16="http://schemas.microsoft.com/office/drawing/2014/main" id="{4767DDF6-A282-4541-8386-8C102216CC6E}"/>
              </a:ext>
            </a:extLst>
          </p:cNvPr>
          <p:cNvSpPr txBox="1"/>
          <p:nvPr/>
        </p:nvSpPr>
        <p:spPr>
          <a:xfrm>
            <a:off x="2760283" y="5026599"/>
            <a:ext cx="841005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Raw Material</a:t>
            </a:r>
          </a:p>
        </p:txBody>
      </p:sp>
      <p:sp>
        <p:nvSpPr>
          <p:cNvPr id="98" name="TextBox 27">
            <a:extLst>
              <a:ext uri="{FF2B5EF4-FFF2-40B4-BE49-F238E27FC236}">
                <a16:creationId xmlns:a16="http://schemas.microsoft.com/office/drawing/2014/main" id="{C82F999B-8D25-45B3-AA73-9FD9AF0032A8}"/>
              </a:ext>
            </a:extLst>
          </p:cNvPr>
          <p:cNvSpPr txBox="1"/>
          <p:nvPr/>
        </p:nvSpPr>
        <p:spPr>
          <a:xfrm>
            <a:off x="3765940" y="5051179"/>
            <a:ext cx="841004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Material 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Libraries</a:t>
            </a:r>
          </a:p>
          <a:p>
            <a:pPr algn="ctr"/>
            <a:endParaRPr lang="en-US" altLang="zh-TW" sz="11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99" name="TextBox 27">
            <a:extLst>
              <a:ext uri="{FF2B5EF4-FFF2-40B4-BE49-F238E27FC236}">
                <a16:creationId xmlns:a16="http://schemas.microsoft.com/office/drawing/2014/main" id="{6D71E8B6-FF29-475A-90FC-A01EC467BAE7}"/>
              </a:ext>
            </a:extLst>
          </p:cNvPr>
          <p:cNvSpPr txBox="1"/>
          <p:nvPr/>
        </p:nvSpPr>
        <p:spPr>
          <a:xfrm>
            <a:off x="3780097" y="6084941"/>
            <a:ext cx="779554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zh-TW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TW" sz="11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00" name="TextBox 27">
            <a:extLst>
              <a:ext uri="{FF2B5EF4-FFF2-40B4-BE49-F238E27FC236}">
                <a16:creationId xmlns:a16="http://schemas.microsoft.com/office/drawing/2014/main" id="{B6503988-A31F-4942-8584-77D013C926F7}"/>
              </a:ext>
            </a:extLst>
          </p:cNvPr>
          <p:cNvSpPr txBox="1"/>
          <p:nvPr/>
        </p:nvSpPr>
        <p:spPr>
          <a:xfrm>
            <a:off x="2881851" y="6089768"/>
            <a:ext cx="71810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Audio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27">
            <a:extLst>
              <a:ext uri="{FF2B5EF4-FFF2-40B4-BE49-F238E27FC236}">
                <a16:creationId xmlns:a16="http://schemas.microsoft.com/office/drawing/2014/main" id="{4054D589-C3F5-4C76-9AE0-6FE02618CBFE}"/>
              </a:ext>
            </a:extLst>
          </p:cNvPr>
          <p:cNvSpPr txBox="1"/>
          <p:nvPr/>
        </p:nvSpPr>
        <p:spPr>
          <a:xfrm>
            <a:off x="5618117" y="5063467"/>
            <a:ext cx="779553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Effects</a:t>
            </a:r>
            <a:endParaRPr lang="zh-TW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27">
            <a:extLst>
              <a:ext uri="{FF2B5EF4-FFF2-40B4-BE49-F238E27FC236}">
                <a16:creationId xmlns:a16="http://schemas.microsoft.com/office/drawing/2014/main" id="{09E6EBB4-68D0-45E4-82F9-1E5D43CBFE94}"/>
              </a:ext>
            </a:extLst>
          </p:cNvPr>
          <p:cNvSpPr txBox="1"/>
          <p:nvPr/>
        </p:nvSpPr>
        <p:spPr>
          <a:xfrm>
            <a:off x="4471950" y="5051176"/>
            <a:ext cx="1363778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Backgrounds</a:t>
            </a:r>
            <a:endParaRPr lang="zh-TW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27">
            <a:extLst>
              <a:ext uri="{FF2B5EF4-FFF2-40B4-BE49-F238E27FC236}">
                <a16:creationId xmlns:a16="http://schemas.microsoft.com/office/drawing/2014/main" id="{D81746C1-B44B-4775-810F-603C2A2B545D}"/>
              </a:ext>
            </a:extLst>
          </p:cNvPr>
          <p:cNvSpPr txBox="1"/>
          <p:nvPr/>
        </p:nvSpPr>
        <p:spPr>
          <a:xfrm>
            <a:off x="4607276" y="6091205"/>
            <a:ext cx="97943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zh-TW" alt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Export</a:t>
            </a:r>
          </a:p>
        </p:txBody>
      </p:sp>
      <p:pic>
        <p:nvPicPr>
          <p:cNvPr id="104" name="圖片 20" descr="A picture containing monitor, electronics, microwave&#10;&#10;Description generated with very high confidence">
            <a:extLst>
              <a:ext uri="{FF2B5EF4-FFF2-40B4-BE49-F238E27FC236}">
                <a16:creationId xmlns:a16="http://schemas.microsoft.com/office/drawing/2014/main" id="{9B5EE82F-B1C8-4F25-89BC-D63FD913D99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64" y="2399842"/>
            <a:ext cx="2841205" cy="4504568"/>
          </a:xfrm>
          <a:prstGeom prst="rect">
            <a:avLst/>
          </a:prstGeom>
        </p:spPr>
      </p:pic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A3D246A2-B422-4D6A-8584-A30FC58DF025}"/>
              </a:ext>
            </a:extLst>
          </p:cNvPr>
          <p:cNvGrpSpPr/>
          <p:nvPr/>
        </p:nvGrpSpPr>
        <p:grpSpPr>
          <a:xfrm>
            <a:off x="7271981" y="2382693"/>
            <a:ext cx="1384118" cy="838085"/>
            <a:chOff x="4367798" y="2519650"/>
            <a:chExt cx="937643" cy="567744"/>
          </a:xfrm>
        </p:grpSpPr>
        <p:pic>
          <p:nvPicPr>
            <p:cNvPr id="106" name="Picture 59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ED5DB509-999D-4CC5-B677-FC9B241C4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76509" y="2561702"/>
              <a:ext cx="428932" cy="397591"/>
            </a:xfrm>
            <a:prstGeom prst="rect">
              <a:avLst/>
            </a:prstGeom>
          </p:spPr>
        </p:pic>
        <p:pic>
          <p:nvPicPr>
            <p:cNvPr id="107" name="圖片 106">
              <a:extLst>
                <a:ext uri="{FF2B5EF4-FFF2-40B4-BE49-F238E27FC236}">
                  <a16:creationId xmlns:a16="http://schemas.microsoft.com/office/drawing/2014/main" id="{A0B3CFC7-A9C3-43DE-B477-1FA4445BD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7798" y="2519650"/>
              <a:ext cx="467665" cy="567744"/>
            </a:xfrm>
            <a:prstGeom prst="rect">
              <a:avLst/>
            </a:prstGeom>
          </p:spPr>
        </p:pic>
      </p:grpSp>
      <p:pic>
        <p:nvPicPr>
          <p:cNvPr id="108" name="圖形 107">
            <a:extLst>
              <a:ext uri="{FF2B5EF4-FFF2-40B4-BE49-F238E27FC236}">
                <a16:creationId xmlns:a16="http://schemas.microsoft.com/office/drawing/2014/main" id="{EC03DDE6-98D4-4047-A7CD-E397BD95BB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27291" y="3876087"/>
            <a:ext cx="1504950" cy="1590675"/>
          </a:xfrm>
          <a:prstGeom prst="rect">
            <a:avLst/>
          </a:prstGeom>
        </p:spPr>
      </p:pic>
      <p:pic>
        <p:nvPicPr>
          <p:cNvPr id="110" name="圖形 109">
            <a:extLst>
              <a:ext uri="{FF2B5EF4-FFF2-40B4-BE49-F238E27FC236}">
                <a16:creationId xmlns:a16="http://schemas.microsoft.com/office/drawing/2014/main" id="{27A15A98-D316-49F1-8FCB-DD6D0B11829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28723" r="28723"/>
          <a:stretch/>
        </p:blipFill>
        <p:spPr>
          <a:xfrm>
            <a:off x="3803945" y="2136521"/>
            <a:ext cx="802350" cy="1189621"/>
          </a:xfrm>
          <a:prstGeom prst="rect">
            <a:avLst/>
          </a:prstGeom>
        </p:spPr>
      </p:pic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35837FF9-A505-428D-B089-8BDCB30024C1}"/>
              </a:ext>
            </a:extLst>
          </p:cNvPr>
          <p:cNvSpPr txBox="1"/>
          <p:nvPr/>
        </p:nvSpPr>
        <p:spPr>
          <a:xfrm>
            <a:off x="3593649" y="1699806"/>
            <a:ext cx="939681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af-ZA" altLang="zh-TW" sz="2000" b="1" err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Ingest</a:t>
            </a:r>
            <a:r>
              <a:rPr lang="af-ZA" altLang="zh-TW" sz="20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​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2A9C998F-4F97-4619-8C96-5C4BD7936018}"/>
              </a:ext>
            </a:extLst>
          </p:cNvPr>
          <p:cNvSpPr txBox="1"/>
          <p:nvPr/>
        </p:nvSpPr>
        <p:spPr>
          <a:xfrm>
            <a:off x="5049949" y="1725141"/>
            <a:ext cx="1911834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af-ZA" altLang="zh-TW" sz="20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RAW </a:t>
            </a:r>
            <a:r>
              <a:rPr lang="af-ZA" altLang="zh-TW" sz="2000" b="1" err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Editing</a:t>
            </a:r>
            <a:br>
              <a:rPr lang="af-ZA" altLang="zh-TW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f-ZA" altLang="zh-TW" sz="14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(</a:t>
            </a:r>
            <a:r>
              <a:rPr lang="af-ZA" altLang="zh-TW" sz="1400" err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Cutting</a:t>
            </a:r>
            <a:r>
              <a:rPr lang="af-ZA" altLang="zh-TW" sz="14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)​</a:t>
            </a:r>
            <a:endParaRPr lang="zh-TW" altLang="zh-TW" sz="1400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B65BC1BC-9FF3-41A9-85A8-5C54FFDECD60}"/>
              </a:ext>
            </a:extLst>
          </p:cNvPr>
          <p:cNvSpPr txBox="1"/>
          <p:nvPr/>
        </p:nvSpPr>
        <p:spPr>
          <a:xfrm>
            <a:off x="7209672" y="1706042"/>
            <a:ext cx="185467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f-ZA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Rendering​</a:t>
            </a:r>
          </a:p>
          <a:p>
            <a:r>
              <a:rPr lang="af-ZA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(Effects &amp; Animation)​</a:t>
            </a:r>
          </a:p>
        </p:txBody>
      </p: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ACA283D5-1A2F-4C72-85F5-7CDBBFD66F95}"/>
              </a:ext>
            </a:extLst>
          </p:cNvPr>
          <p:cNvSpPr txBox="1"/>
          <p:nvPr/>
        </p:nvSpPr>
        <p:spPr>
          <a:xfrm>
            <a:off x="9349642" y="1666276"/>
            <a:ext cx="15776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fontAlgn="base"/>
            <a:r>
              <a:rPr lang="af-ZA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Editing</a:t>
            </a:r>
          </a:p>
          <a:p>
            <a:pPr algn="just" fontAlgn="base"/>
            <a:r>
              <a:rPr lang="af-ZA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(Post-Production)​</a:t>
            </a: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865AB76C-E75A-4AB9-BA1A-2FB3D2469686}"/>
              </a:ext>
            </a:extLst>
          </p:cNvPr>
          <p:cNvSpPr txBox="1"/>
          <p:nvPr/>
        </p:nvSpPr>
        <p:spPr>
          <a:xfrm>
            <a:off x="9343685" y="3463186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f-ZA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Archive​</a:t>
            </a: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A403090F-A68E-4B84-BA90-B24DB9DA1E42}"/>
              </a:ext>
            </a:extLst>
          </p:cNvPr>
          <p:cNvSpPr txBox="1"/>
          <p:nvPr/>
        </p:nvSpPr>
        <p:spPr>
          <a:xfrm>
            <a:off x="7075784" y="3463186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fontAlgn="base"/>
            <a:r>
              <a:rPr lang="af-ZA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Backup​</a:t>
            </a:r>
          </a:p>
        </p:txBody>
      </p:sp>
      <p:pic>
        <p:nvPicPr>
          <p:cNvPr id="117" name="圖形 116">
            <a:extLst>
              <a:ext uri="{FF2B5EF4-FFF2-40B4-BE49-F238E27FC236}">
                <a16:creationId xmlns:a16="http://schemas.microsoft.com/office/drawing/2014/main" id="{EBF62317-E9A2-4E24-953B-A7B16DF46C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973166" y="4635259"/>
            <a:ext cx="476250" cy="390525"/>
          </a:xfrm>
          <a:prstGeom prst="rect">
            <a:avLst/>
          </a:prstGeom>
        </p:spPr>
      </p:pic>
      <p:pic>
        <p:nvPicPr>
          <p:cNvPr id="118" name="圖形 117">
            <a:extLst>
              <a:ext uri="{FF2B5EF4-FFF2-40B4-BE49-F238E27FC236}">
                <a16:creationId xmlns:a16="http://schemas.microsoft.com/office/drawing/2014/main" id="{16442121-07C1-46FC-8860-8495682545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34812" y="4635259"/>
            <a:ext cx="476250" cy="390525"/>
          </a:xfrm>
          <a:prstGeom prst="rect">
            <a:avLst/>
          </a:prstGeom>
        </p:spPr>
      </p:pic>
      <p:pic>
        <p:nvPicPr>
          <p:cNvPr id="119" name="圖形 118">
            <a:extLst>
              <a:ext uri="{FF2B5EF4-FFF2-40B4-BE49-F238E27FC236}">
                <a16:creationId xmlns:a16="http://schemas.microsoft.com/office/drawing/2014/main" id="{62028305-C50C-42FE-9F17-044DE5826E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891008" y="4635259"/>
            <a:ext cx="476250" cy="390525"/>
          </a:xfrm>
          <a:prstGeom prst="rect">
            <a:avLst/>
          </a:prstGeom>
        </p:spPr>
      </p:pic>
      <p:pic>
        <p:nvPicPr>
          <p:cNvPr id="120" name="圖形 119">
            <a:extLst>
              <a:ext uri="{FF2B5EF4-FFF2-40B4-BE49-F238E27FC236}">
                <a16:creationId xmlns:a16="http://schemas.microsoft.com/office/drawing/2014/main" id="{1924170A-1726-432F-94CF-747B3FD60A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63120" y="4635259"/>
            <a:ext cx="476250" cy="390525"/>
          </a:xfrm>
          <a:prstGeom prst="rect">
            <a:avLst/>
          </a:prstGeom>
        </p:spPr>
      </p:pic>
      <p:pic>
        <p:nvPicPr>
          <p:cNvPr id="121" name="圖形 120">
            <a:extLst>
              <a:ext uri="{FF2B5EF4-FFF2-40B4-BE49-F238E27FC236}">
                <a16:creationId xmlns:a16="http://schemas.microsoft.com/office/drawing/2014/main" id="{E1CC4279-28B0-4809-8417-A8323EF767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990788" y="5661558"/>
            <a:ext cx="476250" cy="390525"/>
          </a:xfrm>
          <a:prstGeom prst="rect">
            <a:avLst/>
          </a:prstGeom>
        </p:spPr>
      </p:pic>
      <p:pic>
        <p:nvPicPr>
          <p:cNvPr id="122" name="圖形 121">
            <a:extLst>
              <a:ext uri="{FF2B5EF4-FFF2-40B4-BE49-F238E27FC236}">
                <a16:creationId xmlns:a16="http://schemas.microsoft.com/office/drawing/2014/main" id="{E43570DA-E161-4966-A6C7-03A3A20CDF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15115" y="5669021"/>
            <a:ext cx="476250" cy="390525"/>
          </a:xfrm>
          <a:prstGeom prst="rect">
            <a:avLst/>
          </a:prstGeom>
        </p:spPr>
      </p:pic>
      <p:pic>
        <p:nvPicPr>
          <p:cNvPr id="123" name="圖形 122">
            <a:extLst>
              <a:ext uri="{FF2B5EF4-FFF2-40B4-BE49-F238E27FC236}">
                <a16:creationId xmlns:a16="http://schemas.microsoft.com/office/drawing/2014/main" id="{3A73AB04-36F6-4D35-98DC-AB83F3713B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876764" y="5645308"/>
            <a:ext cx="476250" cy="390525"/>
          </a:xfrm>
          <a:prstGeom prst="rect">
            <a:avLst/>
          </a:prstGeom>
        </p:spPr>
      </p:pic>
      <p:pic>
        <p:nvPicPr>
          <p:cNvPr id="124" name="圖片 123" descr="一張含有 電子用品 的圖片&#10;&#10;自動產生的描述">
            <a:extLst>
              <a:ext uri="{FF2B5EF4-FFF2-40B4-BE49-F238E27FC236}">
                <a16:creationId xmlns:a16="http://schemas.microsoft.com/office/drawing/2014/main" id="{16FBB2B7-BCAD-4348-A590-4C5519539F5A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3353">
            <a:off x="2554865" y="2381644"/>
            <a:ext cx="1621389" cy="1080926"/>
          </a:xfrm>
          <a:prstGeom prst="rect">
            <a:avLst/>
          </a:prstGeom>
        </p:spPr>
      </p:pic>
      <p:sp>
        <p:nvSpPr>
          <p:cNvPr id="125" name="箭號: 迴轉箭號 124">
            <a:extLst>
              <a:ext uri="{FF2B5EF4-FFF2-40B4-BE49-F238E27FC236}">
                <a16:creationId xmlns:a16="http://schemas.microsoft.com/office/drawing/2014/main" id="{98B46156-EE72-41AE-AC5B-F5FA83A6C4ED}"/>
              </a:ext>
            </a:extLst>
          </p:cNvPr>
          <p:cNvSpPr/>
          <p:nvPr/>
        </p:nvSpPr>
        <p:spPr>
          <a:xfrm rot="5400000">
            <a:off x="10010463" y="3226087"/>
            <a:ext cx="2219604" cy="837606"/>
          </a:xfrm>
          <a:prstGeom prst="uturnArrow">
            <a:avLst>
              <a:gd name="adj1" fmla="val 25910"/>
              <a:gd name="adj2" fmla="val 25000"/>
              <a:gd name="adj3" fmla="val 25000"/>
              <a:gd name="adj4" fmla="val 43750"/>
              <a:gd name="adj5" fmla="val 75000"/>
            </a:avLst>
          </a:prstGeom>
          <a:gradFill flip="none" rotWithShape="1">
            <a:gsLst>
              <a:gs pos="7000">
                <a:srgbClr val="8A3CC4">
                  <a:alpha val="89804"/>
                </a:srgbClr>
              </a:gs>
              <a:gs pos="59000">
                <a:srgbClr val="0070C0">
                  <a:alpha val="68000"/>
                </a:srgbClr>
              </a:gs>
              <a:gs pos="98000">
                <a:srgbClr val="66FFFF">
                  <a:alpha val="0"/>
                </a:srgb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33" name="圖形 22">
            <a:extLst>
              <a:ext uri="{FF2B5EF4-FFF2-40B4-BE49-F238E27FC236}">
                <a16:creationId xmlns:a16="http://schemas.microsoft.com/office/drawing/2014/main" id="{5DE55F81-0B86-40CC-B624-09984D3BD015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755047" y="4332517"/>
            <a:ext cx="806252" cy="497572"/>
          </a:xfrm>
          <a:prstGeom prst="rect">
            <a:avLst/>
          </a:prstGeom>
        </p:spPr>
      </p:pic>
      <p:pic>
        <p:nvPicPr>
          <p:cNvPr id="134" name="圖形 23">
            <a:extLst>
              <a:ext uri="{FF2B5EF4-FFF2-40B4-BE49-F238E27FC236}">
                <a16:creationId xmlns:a16="http://schemas.microsoft.com/office/drawing/2014/main" id="{85639C47-20AD-438D-8EDD-2109D6B6559A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495079" y="4080207"/>
            <a:ext cx="806874" cy="49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3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9" y="476767"/>
            <a:ext cx="12235252" cy="101544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err="1">
                <a:latin typeface="Microsoft JhengHei"/>
                <a:ea typeface="Microsoft JhengHei"/>
              </a:rPr>
              <a:t>依需求動態配置您的渲染農場</a:t>
            </a:r>
            <a:r>
              <a:rPr lang="en-US">
                <a:latin typeface="Microsoft JhengHei"/>
                <a:ea typeface="Microsoft JhengHei"/>
              </a:rPr>
              <a:t> (Render Farm)</a:t>
            </a:r>
            <a:endParaRPr lang="en-US">
              <a:latin typeface="Microsoft JhengHei"/>
              <a:ea typeface="微軟正黑體"/>
            </a:endParaRPr>
          </a:p>
          <a:p>
            <a:endParaRPr lang="en-US" altLang="zh-TW" sz="4000"/>
          </a:p>
        </p:txBody>
      </p:sp>
      <p:pic>
        <p:nvPicPr>
          <p:cNvPr id="28" name="圖片 20" descr="A picture containing monitor, electronics, microwave&#10;&#10;Description generated with very high confidence">
            <a:extLst>
              <a:ext uri="{FF2B5EF4-FFF2-40B4-BE49-F238E27FC236}">
                <a16:creationId xmlns:a16="http://schemas.microsoft.com/office/drawing/2014/main" id="{65393D59-33C7-47DF-80F2-357661BC68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544" y="1703257"/>
            <a:ext cx="3198912" cy="5060198"/>
          </a:xfrm>
          <a:prstGeom prst="rect">
            <a:avLst/>
          </a:prstGeom>
        </p:spPr>
      </p:pic>
      <p:pic>
        <p:nvPicPr>
          <p:cNvPr id="29" name="圖片 39">
            <a:extLst>
              <a:ext uri="{FF2B5EF4-FFF2-40B4-BE49-F238E27FC236}">
                <a16:creationId xmlns:a16="http://schemas.microsoft.com/office/drawing/2014/main" id="{8399F94B-0EFA-413C-ADBB-BDACEDCF3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852" y="1924748"/>
            <a:ext cx="1158812" cy="1142186"/>
          </a:xfrm>
          <a:prstGeom prst="rect">
            <a:avLst/>
          </a:prstGeom>
        </p:spPr>
      </p:pic>
      <p:pic>
        <p:nvPicPr>
          <p:cNvPr id="30" name="圖片 39">
            <a:extLst>
              <a:ext uri="{FF2B5EF4-FFF2-40B4-BE49-F238E27FC236}">
                <a16:creationId xmlns:a16="http://schemas.microsoft.com/office/drawing/2014/main" id="{8F7D2271-7204-47E8-820D-8C337F3FF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853" y="3426123"/>
            <a:ext cx="1158810" cy="1116236"/>
          </a:xfrm>
          <a:prstGeom prst="rect">
            <a:avLst/>
          </a:prstGeom>
        </p:spPr>
      </p:pic>
      <p:sp>
        <p:nvSpPr>
          <p:cNvPr id="31" name="TextBox 3">
            <a:extLst>
              <a:ext uri="{FF2B5EF4-FFF2-40B4-BE49-F238E27FC236}">
                <a16:creationId xmlns:a16="http://schemas.microsoft.com/office/drawing/2014/main" id="{E4076AAF-67ED-45EE-9E18-501DFB316C68}"/>
              </a:ext>
            </a:extLst>
          </p:cNvPr>
          <p:cNvSpPr txBox="1"/>
          <p:nvPr/>
        </p:nvSpPr>
        <p:spPr>
          <a:xfrm>
            <a:off x="2444219" y="3822137"/>
            <a:ext cx="18038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Render node 2</a:t>
            </a:r>
            <a:b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(CPU 6 core)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22DEB2F9-D1F1-42E7-BE88-3F7AA222F755}"/>
              </a:ext>
            </a:extLst>
          </p:cNvPr>
          <p:cNvSpPr txBox="1"/>
          <p:nvPr/>
        </p:nvSpPr>
        <p:spPr>
          <a:xfrm>
            <a:off x="2420397" y="2308657"/>
            <a:ext cx="18038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Render node 1</a:t>
            </a:r>
            <a:b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(CPU 6 core)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圖片 39">
            <a:extLst>
              <a:ext uri="{FF2B5EF4-FFF2-40B4-BE49-F238E27FC236}">
                <a16:creationId xmlns:a16="http://schemas.microsoft.com/office/drawing/2014/main" id="{11356A04-13A7-42AD-9A64-799CBFF3B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433" y="5063255"/>
            <a:ext cx="1158810" cy="1116236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C1F5353F-C0FC-46BA-BE9E-68BBD15567EC}"/>
              </a:ext>
            </a:extLst>
          </p:cNvPr>
          <p:cNvSpPr txBox="1"/>
          <p:nvPr/>
        </p:nvSpPr>
        <p:spPr>
          <a:xfrm>
            <a:off x="2444218" y="5365338"/>
            <a:ext cx="18038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Render node 3</a:t>
            </a:r>
            <a:b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(CPU 6 core)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F682AE64-B5E5-4B19-BE8C-98DEE7222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611" y="6002238"/>
            <a:ext cx="397967" cy="397591"/>
          </a:xfrm>
          <a:prstGeom prst="rect">
            <a:avLst/>
          </a:prstGeom>
        </p:spPr>
      </p:pic>
      <p:pic>
        <p:nvPicPr>
          <p:cNvPr id="36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4633D593-ECEB-40D8-8EBB-71F5859D6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276" y="6008324"/>
            <a:ext cx="428932" cy="397591"/>
          </a:xfrm>
          <a:prstGeom prst="rect">
            <a:avLst/>
          </a:prstGeom>
        </p:spPr>
      </p:pic>
      <p:sp>
        <p:nvSpPr>
          <p:cNvPr id="37" name="Arrow: Right 15">
            <a:extLst>
              <a:ext uri="{FF2B5EF4-FFF2-40B4-BE49-F238E27FC236}">
                <a16:creationId xmlns:a16="http://schemas.microsoft.com/office/drawing/2014/main" id="{B00A2485-E5DA-4605-8459-B73FF9659A1F}"/>
              </a:ext>
            </a:extLst>
          </p:cNvPr>
          <p:cNvSpPr/>
          <p:nvPr/>
        </p:nvSpPr>
        <p:spPr>
          <a:xfrm>
            <a:off x="4248114" y="3351348"/>
            <a:ext cx="3495103" cy="1498434"/>
          </a:xfrm>
          <a:prstGeom prst="rightArrow">
            <a:avLst>
              <a:gd name="adj1" fmla="val 63268"/>
              <a:gd name="adj2" fmla="val 34520"/>
            </a:avLst>
          </a:prstGeom>
          <a:gradFill>
            <a:gsLst>
              <a:gs pos="0">
                <a:srgbClr val="FF6699">
                  <a:alpha val="80000"/>
                </a:srgbClr>
              </a:gs>
              <a:gs pos="42000">
                <a:srgbClr val="8A3CC4">
                  <a:alpha val="89804"/>
                </a:srgbClr>
              </a:gs>
              <a:gs pos="63000">
                <a:srgbClr val="0070C0">
                  <a:alpha val="68000"/>
                </a:srgbClr>
              </a:gs>
              <a:gs pos="92000">
                <a:srgbClr val="66FFFF">
                  <a:alpha val="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6800354C-1C28-4A5A-A7EA-14D19D61A19E}"/>
              </a:ext>
            </a:extLst>
          </p:cNvPr>
          <p:cNvSpPr txBox="1"/>
          <p:nvPr/>
        </p:nvSpPr>
        <p:spPr>
          <a:xfrm>
            <a:off x="5132101" y="3777399"/>
            <a:ext cx="18038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接到專案需進行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大量3D渲染時</a:t>
            </a:r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9" name="圖片 39">
            <a:extLst>
              <a:ext uri="{FF2B5EF4-FFF2-40B4-BE49-F238E27FC236}">
                <a16:creationId xmlns:a16="http://schemas.microsoft.com/office/drawing/2014/main" id="{CA18ADD1-CF80-4F62-BBA8-0CF06FBD8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066" y="2006291"/>
            <a:ext cx="1158812" cy="1142186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FE59CC21-7BB5-47D9-B906-A31E46717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067" y="3542388"/>
            <a:ext cx="1158810" cy="1116236"/>
          </a:xfrm>
          <a:prstGeom prst="rect">
            <a:avLst/>
          </a:prstGeom>
        </p:spPr>
      </p:pic>
      <p:sp>
        <p:nvSpPr>
          <p:cNvPr id="41" name="TextBox 14">
            <a:extLst>
              <a:ext uri="{FF2B5EF4-FFF2-40B4-BE49-F238E27FC236}">
                <a16:creationId xmlns:a16="http://schemas.microsoft.com/office/drawing/2014/main" id="{1A05F5AB-4D05-49D1-9B25-35B6BB919862}"/>
              </a:ext>
            </a:extLst>
          </p:cNvPr>
          <p:cNvSpPr txBox="1"/>
          <p:nvPr/>
        </p:nvSpPr>
        <p:spPr>
          <a:xfrm>
            <a:off x="9342458" y="3811310"/>
            <a:ext cx="18038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Render node 2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(Suspend)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4E6761DA-FA53-4951-B426-D36B0EEFF466}"/>
              </a:ext>
            </a:extLst>
          </p:cNvPr>
          <p:cNvSpPr txBox="1"/>
          <p:nvPr/>
        </p:nvSpPr>
        <p:spPr>
          <a:xfrm>
            <a:off x="9342458" y="2258214"/>
            <a:ext cx="18038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Render node 1</a:t>
            </a:r>
            <a:b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(CPU 16 core)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圖片 39">
            <a:extLst>
              <a:ext uri="{FF2B5EF4-FFF2-40B4-BE49-F238E27FC236}">
                <a16:creationId xmlns:a16="http://schemas.microsoft.com/office/drawing/2014/main" id="{9F8B48D2-5F00-475C-B400-06242C33A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648" y="5052536"/>
            <a:ext cx="1158810" cy="1116236"/>
          </a:xfrm>
          <a:prstGeom prst="rect">
            <a:avLst/>
          </a:prstGeom>
        </p:spPr>
      </p:pic>
      <p:sp>
        <p:nvSpPr>
          <p:cNvPr id="44" name="TextBox 17">
            <a:extLst>
              <a:ext uri="{FF2B5EF4-FFF2-40B4-BE49-F238E27FC236}">
                <a16:creationId xmlns:a16="http://schemas.microsoft.com/office/drawing/2014/main" id="{637B5B20-FEA2-4E02-A988-7F7CD9E6E835}"/>
              </a:ext>
            </a:extLst>
          </p:cNvPr>
          <p:cNvSpPr txBox="1"/>
          <p:nvPr/>
        </p:nvSpPr>
        <p:spPr>
          <a:xfrm>
            <a:off x="9342458" y="5364406"/>
            <a:ext cx="18038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Render node 3</a:t>
            </a:r>
            <a:b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(Suspend)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24" descr="A close up of a sign&#10;&#10;Description generated with high confidence">
            <a:extLst>
              <a:ext uri="{FF2B5EF4-FFF2-40B4-BE49-F238E27FC236}">
                <a16:creationId xmlns:a16="http://schemas.microsoft.com/office/drawing/2014/main" id="{063925DC-D4CD-4D0A-8DA7-B8457C043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390" y="4392125"/>
            <a:ext cx="428932" cy="397591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B9E03F8B-9BDA-4C10-BF17-7AED690EEC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594" y="2783604"/>
            <a:ext cx="467665" cy="567744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B7DE0BB7-2ACA-4E78-8284-B6B37F947E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276" y="4306785"/>
            <a:ext cx="467665" cy="567744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73AA2EE6-4121-4767-A968-67E4AB708D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516" y="2829387"/>
            <a:ext cx="467665" cy="5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22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57" y="60326"/>
            <a:ext cx="11936269" cy="143188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altLang="zh-TW" sz="4900">
                <a:latin typeface="微軟正黑體"/>
                <a:ea typeface="微軟正黑體"/>
              </a:rPr>
              <a:t>3D </a:t>
            </a:r>
            <a:r>
              <a:rPr lang="en-US" sz="4900" err="1">
                <a:latin typeface="Microsoft JhengHei"/>
                <a:ea typeface="Microsoft JhengHei"/>
              </a:rPr>
              <a:t>渲染</a:t>
            </a:r>
            <a:r>
              <a:rPr lang="en-US" altLang="zh-TW" sz="4900">
                <a:latin typeface="微軟正黑體"/>
                <a:ea typeface="微軟正黑體"/>
              </a:rPr>
              <a:t> - Live Demo:</a:t>
            </a:r>
            <a:br>
              <a:rPr lang="en-US" altLang="zh-TW">
                <a:latin typeface="Microsoft JhengHei"/>
              </a:rPr>
            </a:br>
            <a:r>
              <a:rPr lang="en-US" altLang="zh-TW" sz="3200" err="1">
                <a:latin typeface="Microsoft JhengHei"/>
                <a:ea typeface="Microsoft JhengHei"/>
              </a:rPr>
              <a:t>在NAS上運行</a:t>
            </a:r>
            <a:r>
              <a:rPr lang="en-US" altLang="zh-TW" sz="3200">
                <a:latin typeface="Microsoft JhengHei"/>
                <a:ea typeface="Microsoft JhengHei"/>
              </a:rPr>
              <a:t> Cinema4D team-render</a:t>
            </a:r>
            <a:endParaRPr lang="en-US" altLang="zh-TW" sz="3200" b="0"/>
          </a:p>
        </p:txBody>
      </p:sp>
      <p:pic>
        <p:nvPicPr>
          <p:cNvPr id="3" name="Picture 3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0D90E0F7-A360-4E19-83F0-F828BA941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080" y="2288321"/>
            <a:ext cx="8136542" cy="4569679"/>
          </a:xfrm>
          <a:prstGeom prst="rect">
            <a:avLst/>
          </a:prstGeom>
        </p:spPr>
      </p:pic>
      <p:pic>
        <p:nvPicPr>
          <p:cNvPr id="8" name="Picture 8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65C8AF5A-F95B-4F6C-8BC9-CA5BCD238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524" y="3532174"/>
            <a:ext cx="4239002" cy="3335007"/>
          </a:xfrm>
          <a:prstGeom prst="rect">
            <a:avLst/>
          </a:prstGeom>
          <a:effectLst>
            <a:outerShdw blurRad="215900" dist="2667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27">
            <a:extLst>
              <a:ext uri="{FF2B5EF4-FFF2-40B4-BE49-F238E27FC236}">
                <a16:creationId xmlns:a16="http://schemas.microsoft.com/office/drawing/2014/main" id="{062E83F8-1FE1-479B-9B53-A88D9EFEC827}"/>
              </a:ext>
            </a:extLst>
          </p:cNvPr>
          <p:cNvSpPr txBox="1"/>
          <p:nvPr/>
        </p:nvSpPr>
        <p:spPr>
          <a:xfrm>
            <a:off x="5112578" y="6358552"/>
            <a:ext cx="160393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solidFill>
                  <a:srgbClr val="FF00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Team Render Client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3B7983A-9AA9-45F7-8E2D-88675920C5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7" y="1699543"/>
            <a:ext cx="1147320" cy="1392847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1BB7CD1D-AFB3-49B4-8F57-AEDBE8A6AF6D}"/>
              </a:ext>
            </a:extLst>
          </p:cNvPr>
          <p:cNvGrpSpPr/>
          <p:nvPr/>
        </p:nvGrpSpPr>
        <p:grpSpPr>
          <a:xfrm>
            <a:off x="278991" y="3229001"/>
            <a:ext cx="2479529" cy="3517615"/>
            <a:chOff x="278991" y="3229001"/>
            <a:chExt cx="2479529" cy="3517615"/>
          </a:xfrm>
        </p:grpSpPr>
        <p:pic>
          <p:nvPicPr>
            <p:cNvPr id="20" name="圖片 20" descr="A picture containing monitor, electronics, microwave&#10;&#10;Description generated with very high confidence">
              <a:extLst>
                <a:ext uri="{FF2B5EF4-FFF2-40B4-BE49-F238E27FC236}">
                  <a16:creationId xmlns:a16="http://schemas.microsoft.com/office/drawing/2014/main" id="{8DD5F642-C87D-4F0A-A069-DA19F6758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991" y="3229001"/>
              <a:ext cx="2222887" cy="3517615"/>
            </a:xfrm>
            <a:prstGeom prst="rect">
              <a:avLst/>
            </a:prstGeom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E04D4450-D933-4C01-A71B-832695E33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1774" y="6142608"/>
              <a:ext cx="586746" cy="562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562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91" y="60326"/>
            <a:ext cx="11950336" cy="143188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altLang="zh-TW" sz="4900">
                <a:latin typeface="微軟正黑體"/>
                <a:ea typeface="微軟正黑體"/>
              </a:rPr>
              <a:t>2D </a:t>
            </a:r>
            <a:r>
              <a:rPr lang="en-US" altLang="zh-TW" sz="4900" err="1">
                <a:latin typeface="微軟正黑體"/>
                <a:ea typeface="微軟正黑體"/>
              </a:rPr>
              <a:t>渲染</a:t>
            </a:r>
            <a:r>
              <a:rPr lang="en-US" altLang="zh-TW" sz="4900">
                <a:latin typeface="微軟正黑體"/>
                <a:ea typeface="微軟正黑體"/>
              </a:rPr>
              <a:t> - Live Demo:</a:t>
            </a:r>
            <a:br>
              <a:rPr lang="en-US" altLang="zh-TW">
                <a:latin typeface="Microsoft JhengHei"/>
              </a:rPr>
            </a:br>
            <a:r>
              <a:rPr lang="en-US" altLang="zh-TW" sz="2700" err="1">
                <a:latin typeface="Microsoft JhengHei"/>
                <a:ea typeface="Microsoft JhengHei"/>
              </a:rPr>
              <a:t>在NAS運行</a:t>
            </a:r>
            <a:r>
              <a:rPr lang="en-US" altLang="zh-TW" sz="2700">
                <a:latin typeface="Microsoft JhengHei"/>
                <a:ea typeface="Microsoft JhengHei"/>
              </a:rPr>
              <a:t> Adobe </a:t>
            </a:r>
            <a:r>
              <a:rPr lang="en-US" altLang="zh-TW" sz="2700" err="1">
                <a:latin typeface="Microsoft JhengHei"/>
                <a:ea typeface="Microsoft JhengHei"/>
              </a:rPr>
              <a:t>AfterEffects</a:t>
            </a:r>
            <a:r>
              <a:rPr lang="en-US" altLang="zh-TW" sz="2700">
                <a:latin typeface="Microsoft JhengHei"/>
                <a:ea typeface="Microsoft JhengHei"/>
              </a:rPr>
              <a:t> multi-machine render </a:t>
            </a:r>
            <a:r>
              <a:rPr lang="en-US" altLang="zh-TW" sz="2700" err="1">
                <a:latin typeface="Microsoft JhengHei"/>
                <a:ea typeface="Microsoft JhengHei"/>
              </a:rPr>
              <a:t>多機渲染模式</a:t>
            </a:r>
            <a:r>
              <a:rPr lang="en-US" altLang="zh-TW" sz="2700">
                <a:latin typeface="Microsoft JhengHei"/>
                <a:ea typeface="Microsoft JhengHei"/>
              </a:rPr>
              <a:t>.</a:t>
            </a:r>
            <a:endParaRPr lang="en-US" altLang="zh-TW" sz="2700" b="0"/>
          </a:p>
        </p:txBody>
      </p:sp>
      <p:pic>
        <p:nvPicPr>
          <p:cNvPr id="11" name="Picture 11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FC51CD80-2412-442A-82F9-1ED0CD9195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830" y="1807247"/>
            <a:ext cx="8438035" cy="4793693"/>
          </a:xfrm>
          <a:prstGeom prst="rect">
            <a:avLst/>
          </a:prstGeom>
        </p:spPr>
      </p:pic>
      <p:sp>
        <p:nvSpPr>
          <p:cNvPr id="13" name="TextBox 27">
            <a:extLst>
              <a:ext uri="{FF2B5EF4-FFF2-40B4-BE49-F238E27FC236}">
                <a16:creationId xmlns:a16="http://schemas.microsoft.com/office/drawing/2014/main" id="{1CACA1AF-A907-4063-BFF4-4F3E8195B72E}"/>
              </a:ext>
            </a:extLst>
          </p:cNvPr>
          <p:cNvSpPr txBox="1"/>
          <p:nvPr/>
        </p:nvSpPr>
        <p:spPr>
          <a:xfrm>
            <a:off x="9724817" y="5840000"/>
            <a:ext cx="188852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Adobe After Effects Render Engine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A5158AC-ABD2-4806-855F-DD77CCBBD6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78" y="1809877"/>
            <a:ext cx="1389111" cy="1353855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084B4460-BCEA-42B6-A9E0-74F35FDF3853}"/>
              </a:ext>
            </a:extLst>
          </p:cNvPr>
          <p:cNvGrpSpPr/>
          <p:nvPr/>
        </p:nvGrpSpPr>
        <p:grpSpPr>
          <a:xfrm>
            <a:off x="278991" y="3229001"/>
            <a:ext cx="2479529" cy="3517615"/>
            <a:chOff x="278991" y="3229001"/>
            <a:chExt cx="2479529" cy="3517615"/>
          </a:xfrm>
        </p:grpSpPr>
        <p:pic>
          <p:nvPicPr>
            <p:cNvPr id="15" name="圖片 20" descr="A picture containing monitor, electronics, microwave&#10;&#10;Description generated with very high confidence">
              <a:extLst>
                <a:ext uri="{FF2B5EF4-FFF2-40B4-BE49-F238E27FC236}">
                  <a16:creationId xmlns:a16="http://schemas.microsoft.com/office/drawing/2014/main" id="{385A527F-82E7-40B5-BA11-74418BF4E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991" y="3229001"/>
              <a:ext cx="2222887" cy="3517615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8D082339-8886-4E44-B0C4-950EFE555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1774" y="6142608"/>
              <a:ext cx="586746" cy="562633"/>
            </a:xfrm>
            <a:prstGeom prst="rect">
              <a:avLst/>
            </a:prstGeom>
          </p:spPr>
        </p:pic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8053B75-68D2-493A-8E80-45DAC9410763}"/>
              </a:ext>
            </a:extLst>
          </p:cNvPr>
          <p:cNvGrpSpPr/>
          <p:nvPr/>
        </p:nvGrpSpPr>
        <p:grpSpPr>
          <a:xfrm>
            <a:off x="2758868" y="4340177"/>
            <a:ext cx="8684258" cy="2490281"/>
            <a:chOff x="-2554025" y="1312566"/>
            <a:chExt cx="7147165" cy="2047019"/>
          </a:xfrm>
          <a:effectLst>
            <a:outerShdw blurRad="254000" dist="3048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18" name="Picture 6" descr="A screenshot of a computer screen&#10;&#10;Description generated with very high confidence">
              <a:extLst>
                <a:ext uri="{FF2B5EF4-FFF2-40B4-BE49-F238E27FC236}">
                  <a16:creationId xmlns:a16="http://schemas.microsoft.com/office/drawing/2014/main" id="{5B625AFE-B9BB-43ED-8B34-982A00267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398" y="1312566"/>
              <a:ext cx="3532742" cy="1981427"/>
            </a:xfrm>
            <a:prstGeom prst="rect">
              <a:avLst/>
            </a:prstGeom>
          </p:spPr>
        </p:pic>
        <p:pic>
          <p:nvPicPr>
            <p:cNvPr id="19" name="Picture 8" descr="A screenshot of a computer screen&#10;&#10;Description generated with very high confidence">
              <a:extLst>
                <a:ext uri="{FF2B5EF4-FFF2-40B4-BE49-F238E27FC236}">
                  <a16:creationId xmlns:a16="http://schemas.microsoft.com/office/drawing/2014/main" id="{8AB64458-121F-40D4-B764-9EA274F99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554025" y="1312566"/>
              <a:ext cx="3666662" cy="2047019"/>
            </a:xfrm>
            <a:prstGeom prst="rect">
              <a:avLst/>
            </a:prstGeom>
          </p:spPr>
        </p:pic>
      </p:grpSp>
      <p:sp>
        <p:nvSpPr>
          <p:cNvPr id="21" name="TextBox 27">
            <a:extLst>
              <a:ext uri="{FF2B5EF4-FFF2-40B4-BE49-F238E27FC236}">
                <a16:creationId xmlns:a16="http://schemas.microsoft.com/office/drawing/2014/main" id="{4A89B281-8C98-4CFC-9804-08EEEC8E9A1B}"/>
              </a:ext>
            </a:extLst>
          </p:cNvPr>
          <p:cNvSpPr txBox="1"/>
          <p:nvPr/>
        </p:nvSpPr>
        <p:spPr>
          <a:xfrm>
            <a:off x="2749353" y="5671762"/>
            <a:ext cx="188852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Adobe After Effects Render Engine</a:t>
            </a:r>
          </a:p>
        </p:txBody>
      </p:sp>
    </p:spTree>
    <p:extLst>
      <p:ext uri="{BB962C8B-B14F-4D97-AF65-F5344CB8AC3E}">
        <p14:creationId xmlns:p14="http://schemas.microsoft.com/office/powerpoint/2010/main" val="668408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D9DAF-7294-4F49-9FC6-BB6BF343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6000" spc="600">
                <a:latin typeface="微軟正黑體"/>
                <a:ea typeface="微軟正黑體"/>
              </a:rPr>
              <a:t>視覺推論</a:t>
            </a:r>
            <a:br>
              <a:rPr lang="en-US" altLang="zh-CN" sz="6000" spc="600">
                <a:latin typeface="微軟正黑體"/>
                <a:ea typeface="微軟正黑體"/>
              </a:rPr>
            </a:br>
            <a:r>
              <a:rPr lang="zh-CN" altLang="en-US" sz="6000" spc="600">
                <a:latin typeface="微軟正黑體"/>
                <a:ea typeface="微軟正黑體"/>
              </a:rPr>
              <a:t>加速運算</a:t>
            </a:r>
            <a:endParaRPr lang="zh-CN" altLang="en-US" sz="6000" spc="600"/>
          </a:p>
        </p:txBody>
      </p:sp>
    </p:spTree>
    <p:extLst>
      <p:ext uri="{BB962C8B-B14F-4D97-AF65-F5344CB8AC3E}">
        <p14:creationId xmlns:p14="http://schemas.microsoft.com/office/powerpoint/2010/main" val="3990767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形 42">
            <a:extLst>
              <a:ext uri="{FF2B5EF4-FFF2-40B4-BE49-F238E27FC236}">
                <a16:creationId xmlns:a16="http://schemas.microsoft.com/office/drawing/2014/main" id="{F2EDDBE1-F6B8-4DE0-BEA7-E70ADB5E28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8627" y="5022984"/>
            <a:ext cx="3823468" cy="1256539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1C148206-0D9A-4AB9-89FC-5AC3088FE5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8627" y="2277512"/>
            <a:ext cx="3823468" cy="125653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0" y="60325"/>
            <a:ext cx="11774509" cy="1325563"/>
          </a:xfrm>
        </p:spPr>
        <p:txBody>
          <a:bodyPr/>
          <a:lstStyle/>
          <a:p>
            <a:r>
              <a:rPr kumimoji="1" lang="zh-TW" altLang="en-US"/>
              <a:t>訓練 </a:t>
            </a:r>
            <a:r>
              <a:rPr kumimoji="1" lang="en-US" altLang="zh-TW" err="1"/>
              <a:t>v.s</a:t>
            </a:r>
            <a:r>
              <a:rPr kumimoji="1" lang="en-US" altLang="zh-TW"/>
              <a:t>. </a:t>
            </a:r>
            <a:r>
              <a:rPr kumimoji="1" lang="zh-TW" altLang="en-US"/>
              <a:t>推論</a:t>
            </a:r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0628000E-39ED-F543-AC42-F32D6255E415}"/>
              </a:ext>
            </a:extLst>
          </p:cNvPr>
          <p:cNvSpPr txBox="1"/>
          <p:nvPr/>
        </p:nvSpPr>
        <p:spPr>
          <a:xfrm>
            <a:off x="7656325" y="2523325"/>
            <a:ext cx="2816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GPU</a:t>
            </a:r>
            <a:r>
              <a:rPr kumimoji="1" lang="zh-CN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卡加速</a:t>
            </a:r>
            <a:endParaRPr kumimoji="1" lang="zh-TW" altLang="en-US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651227A-872F-5F4D-9B87-A60EF09E681E}"/>
              </a:ext>
            </a:extLst>
          </p:cNvPr>
          <p:cNvSpPr txBox="1"/>
          <p:nvPr/>
        </p:nvSpPr>
        <p:spPr>
          <a:xfrm>
            <a:off x="7731667" y="529690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推論加速卡</a:t>
            </a:r>
            <a:endParaRPr kumimoji="1" lang="zh-TW" altLang="en-US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80F0810C-FA10-4C53-BEE9-38959A0B70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61" y="2067517"/>
            <a:ext cx="6913644" cy="167439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A716AB42-2F45-482B-A874-22B6BD9B5817}"/>
              </a:ext>
            </a:extLst>
          </p:cNvPr>
          <p:cNvGrpSpPr/>
          <p:nvPr/>
        </p:nvGrpSpPr>
        <p:grpSpPr>
          <a:xfrm>
            <a:off x="201529" y="1635598"/>
            <a:ext cx="7201230" cy="2276812"/>
            <a:chOff x="398253" y="4318934"/>
            <a:chExt cx="6728554" cy="2539066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E4BBD0D6-F4FC-4127-BCF3-794B8A43A5F4}"/>
                </a:ext>
              </a:extLst>
            </p:cNvPr>
            <p:cNvSpPr/>
            <p:nvPr/>
          </p:nvSpPr>
          <p:spPr>
            <a:xfrm>
              <a:off x="398253" y="4788893"/>
              <a:ext cx="6728554" cy="206910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86D3FC79-F436-4332-BF8F-255D8F5E04A3}"/>
                </a:ext>
              </a:extLst>
            </p:cNvPr>
            <p:cNvSpPr/>
            <p:nvPr/>
          </p:nvSpPr>
          <p:spPr>
            <a:xfrm>
              <a:off x="398253" y="4318934"/>
              <a:ext cx="6728554" cy="5105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箭號: 向右 47">
            <a:extLst>
              <a:ext uri="{FF2B5EF4-FFF2-40B4-BE49-F238E27FC236}">
                <a16:creationId xmlns:a16="http://schemas.microsoft.com/office/drawing/2014/main" id="{6DE8F692-1232-6744-8378-6A05052071AD}"/>
              </a:ext>
            </a:extLst>
          </p:cNvPr>
          <p:cNvSpPr/>
          <p:nvPr/>
        </p:nvSpPr>
        <p:spPr>
          <a:xfrm rot="10800000">
            <a:off x="2175691" y="5515728"/>
            <a:ext cx="1278128" cy="2710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B6A439C9-22EF-B24C-A23F-5087DC3144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9521" y="2210138"/>
            <a:ext cx="1530100" cy="137167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3367FEE0-9C96-B649-B2BC-443F3A0D1DB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34343" y="2210138"/>
            <a:ext cx="1371670" cy="137167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3EFF14A3-B34E-E943-B2C8-D4F4ADD939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87129" y="2210138"/>
            <a:ext cx="1371670" cy="137167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50DA05DC-138C-8C4F-AAA8-B24DC66BF23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10735" y="2210138"/>
            <a:ext cx="1371670" cy="137167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BD3FBD95-0BB2-684D-95E5-649063E0615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0041" y="5055777"/>
            <a:ext cx="958993" cy="958992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35F0F700-32E3-964D-B2DB-DA086B1A540E}"/>
              </a:ext>
            </a:extLst>
          </p:cNvPr>
          <p:cNvSpPr/>
          <p:nvPr/>
        </p:nvSpPr>
        <p:spPr>
          <a:xfrm>
            <a:off x="2092090" y="3410748"/>
            <a:ext cx="1380252" cy="344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建立模型</a:t>
            </a:r>
            <a:endParaRPr lang="en-US" sz="1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A9FD9276-5ED3-644E-805E-0CC32A89D0C2}"/>
              </a:ext>
            </a:extLst>
          </p:cNvPr>
          <p:cNvSpPr/>
          <p:nvPr/>
        </p:nvSpPr>
        <p:spPr>
          <a:xfrm>
            <a:off x="3889905" y="3410748"/>
            <a:ext cx="1381034" cy="344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訓練模型</a:t>
            </a:r>
            <a:endParaRPr lang="en-US" sz="1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89919D98-FA2D-5F45-B170-2D9CFE675921}"/>
              </a:ext>
            </a:extLst>
          </p:cNvPr>
          <p:cNvSpPr/>
          <p:nvPr/>
        </p:nvSpPr>
        <p:spPr>
          <a:xfrm>
            <a:off x="342668" y="3410748"/>
            <a:ext cx="1331859" cy="344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海量資料</a:t>
            </a:r>
            <a:endParaRPr lang="en-US" sz="1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8ED775E7-26C3-424E-ACF3-D2EFE3DDA87E}"/>
              </a:ext>
            </a:extLst>
          </p:cNvPr>
          <p:cNvSpPr/>
          <p:nvPr/>
        </p:nvSpPr>
        <p:spPr>
          <a:xfrm>
            <a:off x="5706074" y="3410748"/>
            <a:ext cx="1352725" cy="344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調整參數</a:t>
            </a:r>
            <a:endParaRPr lang="en-US" sz="1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424F5FBC-9B7A-964B-BBFA-87388313CD8C}"/>
              </a:ext>
            </a:extLst>
          </p:cNvPr>
          <p:cNvSpPr/>
          <p:nvPr/>
        </p:nvSpPr>
        <p:spPr>
          <a:xfrm>
            <a:off x="608478" y="6140309"/>
            <a:ext cx="1503487" cy="344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落地部署</a:t>
            </a:r>
            <a:endParaRPr lang="en-US" sz="1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F3073A4-5F10-A545-9C0E-34EB2412FC56}"/>
              </a:ext>
            </a:extLst>
          </p:cNvPr>
          <p:cNvSpPr/>
          <p:nvPr/>
        </p:nvSpPr>
        <p:spPr>
          <a:xfrm>
            <a:off x="3787583" y="6180579"/>
            <a:ext cx="1553296" cy="35394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場域</a:t>
            </a:r>
            <a:r>
              <a:rPr lang="zh-CN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endParaRPr lang="en-US" altLang="zh-TW" sz="1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C3B2B6FB-4FF2-E64E-8381-050F4842B50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73887" y="5126701"/>
            <a:ext cx="1956054" cy="912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箭號: 向右 44">
            <a:extLst>
              <a:ext uri="{FF2B5EF4-FFF2-40B4-BE49-F238E27FC236}">
                <a16:creationId xmlns:a16="http://schemas.microsoft.com/office/drawing/2014/main" id="{99C9C45B-A2D9-E24D-B71A-225C16F6D356}"/>
              </a:ext>
            </a:extLst>
          </p:cNvPr>
          <p:cNvSpPr/>
          <p:nvPr/>
        </p:nvSpPr>
        <p:spPr>
          <a:xfrm>
            <a:off x="1644753" y="3446281"/>
            <a:ext cx="409206" cy="2710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45">
            <a:extLst>
              <a:ext uri="{FF2B5EF4-FFF2-40B4-BE49-F238E27FC236}">
                <a16:creationId xmlns:a16="http://schemas.microsoft.com/office/drawing/2014/main" id="{4DB25D50-27B6-224D-8692-3E5CABCBAF65}"/>
              </a:ext>
            </a:extLst>
          </p:cNvPr>
          <p:cNvSpPr/>
          <p:nvPr/>
        </p:nvSpPr>
        <p:spPr>
          <a:xfrm>
            <a:off x="3437880" y="3446281"/>
            <a:ext cx="409206" cy="2710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右 46">
            <a:extLst>
              <a:ext uri="{FF2B5EF4-FFF2-40B4-BE49-F238E27FC236}">
                <a16:creationId xmlns:a16="http://schemas.microsoft.com/office/drawing/2014/main" id="{4D4449F4-3DA3-0F4D-9634-3E0E1F124610}"/>
              </a:ext>
            </a:extLst>
          </p:cNvPr>
          <p:cNvSpPr/>
          <p:nvPr/>
        </p:nvSpPr>
        <p:spPr>
          <a:xfrm>
            <a:off x="5245624" y="3446281"/>
            <a:ext cx="409206" cy="2710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039DDB27-1CBC-0D4D-A02A-C32DFA7577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65" y="4834815"/>
            <a:ext cx="6913644" cy="167439"/>
          </a:xfrm>
          <a:prstGeom prst="rect">
            <a:avLst/>
          </a:prstGeom>
        </p:spPr>
      </p:pic>
      <p:sp>
        <p:nvSpPr>
          <p:cNvPr id="12" name="箭號: 向右 22">
            <a:extLst>
              <a:ext uri="{FF2B5EF4-FFF2-40B4-BE49-F238E27FC236}">
                <a16:creationId xmlns:a16="http://schemas.microsoft.com/office/drawing/2014/main" id="{4DEBBFE4-E8FD-AB40-8AF9-FEA158608F53}"/>
              </a:ext>
            </a:extLst>
          </p:cNvPr>
          <p:cNvSpPr/>
          <p:nvPr/>
        </p:nvSpPr>
        <p:spPr>
          <a:xfrm rot="5400000">
            <a:off x="3362906" y="3882170"/>
            <a:ext cx="448105" cy="520255"/>
          </a:xfrm>
          <a:prstGeom prst="rightArrow">
            <a:avLst>
              <a:gd name="adj1" fmla="val 50000"/>
              <a:gd name="adj2" fmla="val 468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350332D6-E516-4D3A-A145-8566C97AE65F}"/>
              </a:ext>
            </a:extLst>
          </p:cNvPr>
          <p:cNvGrpSpPr/>
          <p:nvPr/>
        </p:nvGrpSpPr>
        <p:grpSpPr>
          <a:xfrm>
            <a:off x="199521" y="4399728"/>
            <a:ext cx="7201229" cy="2276812"/>
            <a:chOff x="398253" y="4318934"/>
            <a:chExt cx="6728554" cy="253906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384DD12-A604-4080-8577-610743AF3972}"/>
                </a:ext>
              </a:extLst>
            </p:cNvPr>
            <p:cNvSpPr/>
            <p:nvPr/>
          </p:nvSpPr>
          <p:spPr>
            <a:xfrm>
              <a:off x="398253" y="4788893"/>
              <a:ext cx="6728554" cy="206910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7A8909F-C703-4ED4-BA19-49CF95F3E48B}"/>
                </a:ext>
              </a:extLst>
            </p:cNvPr>
            <p:cNvSpPr/>
            <p:nvPr/>
          </p:nvSpPr>
          <p:spPr>
            <a:xfrm>
              <a:off x="398253" y="4318934"/>
              <a:ext cx="6728554" cy="5105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" name="矩形: 圓角 20">
            <a:extLst>
              <a:ext uri="{FF2B5EF4-FFF2-40B4-BE49-F238E27FC236}">
                <a16:creationId xmlns:a16="http://schemas.microsoft.com/office/drawing/2014/main" id="{712B89BB-10D9-4FEA-88AD-BECFBB972F80}"/>
              </a:ext>
            </a:extLst>
          </p:cNvPr>
          <p:cNvSpPr/>
          <p:nvPr/>
        </p:nvSpPr>
        <p:spPr>
          <a:xfrm>
            <a:off x="1" y="4366350"/>
            <a:ext cx="7347774" cy="5394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模型推論</a:t>
            </a:r>
            <a:r>
              <a:rPr lang="en-US" altLang="zh-TW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(Inference)</a:t>
            </a:r>
          </a:p>
        </p:txBody>
      </p:sp>
      <p:sp>
        <p:nvSpPr>
          <p:cNvPr id="38" name="矩形: 圓角 20">
            <a:extLst>
              <a:ext uri="{FF2B5EF4-FFF2-40B4-BE49-F238E27FC236}">
                <a16:creationId xmlns:a16="http://schemas.microsoft.com/office/drawing/2014/main" id="{63FBE6CD-D892-4F38-9EB5-DDE065158E53}"/>
              </a:ext>
            </a:extLst>
          </p:cNvPr>
          <p:cNvSpPr/>
          <p:nvPr/>
        </p:nvSpPr>
        <p:spPr>
          <a:xfrm>
            <a:off x="0" y="1608407"/>
            <a:ext cx="7347774" cy="5394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模型訓練 </a:t>
            </a:r>
            <a:r>
              <a:rPr lang="en-US" altLang="zh-TW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(Training)</a:t>
            </a:r>
          </a:p>
        </p:txBody>
      </p:sp>
    </p:spTree>
    <p:extLst>
      <p:ext uri="{BB962C8B-B14F-4D97-AF65-F5344CB8AC3E}">
        <p14:creationId xmlns:p14="http://schemas.microsoft.com/office/powerpoint/2010/main" val="1162221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群組 37">
            <a:extLst>
              <a:ext uri="{FF2B5EF4-FFF2-40B4-BE49-F238E27FC236}">
                <a16:creationId xmlns:a16="http://schemas.microsoft.com/office/drawing/2014/main" id="{3AA0B9C5-15FE-419D-8452-9D8919086B57}"/>
              </a:ext>
            </a:extLst>
          </p:cNvPr>
          <p:cNvGrpSpPr/>
          <p:nvPr/>
        </p:nvGrpSpPr>
        <p:grpSpPr>
          <a:xfrm>
            <a:off x="7820505" y="4775148"/>
            <a:ext cx="4058546" cy="1580510"/>
            <a:chOff x="436625" y="4762090"/>
            <a:chExt cx="4058546" cy="1580510"/>
          </a:xfrm>
        </p:grpSpPr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8B1A7987-7C30-4BC8-A07C-AADAEE36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6625" y="5323754"/>
              <a:ext cx="3986225" cy="1018846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969B5AE-2781-4262-8CB6-25D3E58EC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2770" y="4762090"/>
              <a:ext cx="3722401" cy="1123328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3BD26245-2BC6-452E-ADFB-92710A301C4D}"/>
              </a:ext>
            </a:extLst>
          </p:cNvPr>
          <p:cNvGrpSpPr/>
          <p:nvPr/>
        </p:nvGrpSpPr>
        <p:grpSpPr>
          <a:xfrm>
            <a:off x="3876300" y="4775148"/>
            <a:ext cx="4058546" cy="1580510"/>
            <a:chOff x="436625" y="4762090"/>
            <a:chExt cx="4058546" cy="1580510"/>
          </a:xfrm>
        </p:grpSpPr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2BFAB05A-11F7-47CD-87B1-1FBC7D93F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6625" y="5323754"/>
              <a:ext cx="3986225" cy="1018846"/>
            </a:xfrm>
            <a:prstGeom prst="rect">
              <a:avLst/>
            </a:prstGeom>
          </p:spPr>
        </p:pic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F89D4100-DB68-4F77-A77C-802B5F3D9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2770" y="4762090"/>
              <a:ext cx="3722401" cy="1123328"/>
            </a:xfrm>
            <a:prstGeom prst="rect">
              <a:avLst/>
            </a:prstGeom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6F9CE21F-C883-4BA2-B07E-4594131A88AD}"/>
              </a:ext>
            </a:extLst>
          </p:cNvPr>
          <p:cNvGrpSpPr/>
          <p:nvPr/>
        </p:nvGrpSpPr>
        <p:grpSpPr>
          <a:xfrm>
            <a:off x="0" y="4775148"/>
            <a:ext cx="4058546" cy="1580510"/>
            <a:chOff x="436625" y="4762090"/>
            <a:chExt cx="4058546" cy="1580510"/>
          </a:xfrm>
        </p:grpSpPr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E8D4F430-FA13-4B09-A88A-3FBA7866C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6625" y="5323754"/>
              <a:ext cx="3986225" cy="1018846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D77281DF-902A-4B91-AC4B-961F36892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2770" y="4762090"/>
              <a:ext cx="3722401" cy="1123328"/>
            </a:xfrm>
            <a:prstGeom prst="rect">
              <a:avLst/>
            </a:prstGeom>
          </p:spPr>
        </p:pic>
      </p:grpSp>
      <p:pic>
        <p:nvPicPr>
          <p:cNvPr id="23" name="圖片 20" descr="A picture containing monitor, electronics, microwave&#10;&#10;Description generated with very high confidence">
            <a:extLst>
              <a:ext uri="{FF2B5EF4-FFF2-40B4-BE49-F238E27FC236}">
                <a16:creationId xmlns:a16="http://schemas.microsoft.com/office/drawing/2014/main" id="{45E243C7-5189-8E40-BF95-24B2E07309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799" y="1756129"/>
            <a:ext cx="2115082" cy="3345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8C428-661C-4167-B3B3-D6A1BE95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QNAP </a:t>
            </a:r>
            <a:r>
              <a:rPr lang="zh-CN" altLang="en-US"/>
              <a:t>推論加速三寶</a:t>
            </a:r>
          </a:p>
        </p:txBody>
      </p:sp>
      <p:sp>
        <p:nvSpPr>
          <p:cNvPr id="14" name="手繪多邊形: 圖案 27">
            <a:extLst>
              <a:ext uri="{FF2B5EF4-FFF2-40B4-BE49-F238E27FC236}">
                <a16:creationId xmlns:a16="http://schemas.microsoft.com/office/drawing/2014/main" id="{DE39082F-B2F3-EF41-B94D-AC39307215D6}"/>
              </a:ext>
            </a:extLst>
          </p:cNvPr>
          <p:cNvSpPr/>
          <p:nvPr/>
        </p:nvSpPr>
        <p:spPr>
          <a:xfrm>
            <a:off x="918723" y="5113317"/>
            <a:ext cx="2555017" cy="496234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Mustang-V100</a:t>
            </a:r>
            <a:r>
              <a:rPr lang="zh-CN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視覺堆論</a:t>
            </a:r>
            <a:r>
              <a:rPr lang="zh-TW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加速卡</a:t>
            </a:r>
            <a:endParaRPr lang="en-US" altLang="zh-TW" sz="24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手繪多邊形: 圖案 27">
            <a:extLst>
              <a:ext uri="{FF2B5EF4-FFF2-40B4-BE49-F238E27FC236}">
                <a16:creationId xmlns:a16="http://schemas.microsoft.com/office/drawing/2014/main" id="{DC83FD3C-78B7-BE44-84A3-B6FB890E4E96}"/>
              </a:ext>
            </a:extLst>
          </p:cNvPr>
          <p:cNvSpPr/>
          <p:nvPr/>
        </p:nvSpPr>
        <p:spPr>
          <a:xfrm>
            <a:off x="4772919" y="5113317"/>
            <a:ext cx="2555017" cy="496234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TS-2888X NAS</a:t>
            </a:r>
          </a:p>
        </p:txBody>
      </p:sp>
      <p:sp>
        <p:nvSpPr>
          <p:cNvPr id="18" name="手繪多邊形: 圖案 27">
            <a:extLst>
              <a:ext uri="{FF2B5EF4-FFF2-40B4-BE49-F238E27FC236}">
                <a16:creationId xmlns:a16="http://schemas.microsoft.com/office/drawing/2014/main" id="{8A688E87-F138-E14A-B11F-EF8979781C04}"/>
              </a:ext>
            </a:extLst>
          </p:cNvPr>
          <p:cNvSpPr/>
          <p:nvPr/>
        </p:nvSpPr>
        <p:spPr>
          <a:xfrm>
            <a:off x="8847663" y="5110524"/>
            <a:ext cx="2555017" cy="496234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algn="ctr" defTabSz="711200">
              <a:lnSpc>
                <a:spcPts val="23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200" b="1">
                <a:solidFill>
                  <a:schemeClr val="tx1"/>
                </a:solidFill>
                <a:latin typeface="Microsoft JhengHei"/>
                <a:ea typeface="Microsoft JhengHei"/>
                <a:cs typeface="Arial"/>
              </a:rPr>
              <a:t>QTS OWCT</a:t>
            </a:r>
            <a:endParaRPr lang="en-US" altLang="zh-TW" sz="2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片 19" descr="一張含有 杯子 的圖片&#10;&#10;描述是以非常高的可信度產生">
            <a:extLst>
              <a:ext uri="{FF2B5EF4-FFF2-40B4-BE49-F238E27FC236}">
                <a16:creationId xmlns:a16="http://schemas.microsoft.com/office/drawing/2014/main" id="{F0ED8EDE-14CE-5E44-AEE9-B8F5F49F8F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1172" y="3351680"/>
            <a:ext cx="1113299" cy="1135408"/>
          </a:xfrm>
          <a:prstGeom prst="rect">
            <a:avLst/>
          </a:prstGeom>
        </p:spPr>
      </p:pic>
      <p:pic>
        <p:nvPicPr>
          <p:cNvPr id="21" name="圖片 4" descr="一張含有 汽球, 運輸 的圖片&#10;&#10;描述是以高可信度產生">
            <a:extLst>
              <a:ext uri="{FF2B5EF4-FFF2-40B4-BE49-F238E27FC236}">
                <a16:creationId xmlns:a16="http://schemas.microsoft.com/office/drawing/2014/main" id="{2BD17CE0-A3F7-E247-9E88-3A082D7B0D3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206" y="2364725"/>
            <a:ext cx="1119414" cy="1119415"/>
          </a:xfrm>
          <a:prstGeom prst="rect">
            <a:avLst/>
          </a:prstGeom>
        </p:spPr>
      </p:pic>
      <p:pic>
        <p:nvPicPr>
          <p:cNvPr id="22" name="圖片 6" descr="A picture containing object&#10;&#10;描述是以高可信度產生">
            <a:extLst>
              <a:ext uri="{FF2B5EF4-FFF2-40B4-BE49-F238E27FC236}">
                <a16:creationId xmlns:a16="http://schemas.microsoft.com/office/drawing/2014/main" id="{5ECB7CC8-1E24-544F-A028-106B6D111D8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7663" y="3406574"/>
            <a:ext cx="1113299" cy="1113299"/>
          </a:xfrm>
          <a:prstGeom prst="rect">
            <a:avLst/>
          </a:prstGeom>
        </p:spPr>
      </p:pic>
      <p:pic>
        <p:nvPicPr>
          <p:cNvPr id="24" name="Picture 4" descr="D:\Users\tiahu\Desktop\Partners Day 簡報美化\150ppi\資產 41.png">
            <a:extLst>
              <a:ext uri="{FF2B5EF4-FFF2-40B4-BE49-F238E27FC236}">
                <a16:creationId xmlns:a16="http://schemas.microsoft.com/office/drawing/2014/main" id="{D1B0A2B2-D35B-7F4A-B18C-4E8DE65D8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68" y="2855304"/>
            <a:ext cx="3443457" cy="163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79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3D5012B7-7E0F-41B4-8F4E-3E7E1857D622}"/>
              </a:ext>
            </a:extLst>
          </p:cNvPr>
          <p:cNvSpPr txBox="1"/>
          <p:nvPr/>
        </p:nvSpPr>
        <p:spPr>
          <a:xfrm>
            <a:off x="613356" y="1795827"/>
            <a:ext cx="7216481" cy="301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TS-2888X</a:t>
            </a:r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硬體介紹</a:t>
            </a:r>
          </a:p>
          <a:p>
            <a:pPr marL="2667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TS-2888X</a:t>
            </a:r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多媒體應用</a:t>
            </a:r>
          </a:p>
          <a:p>
            <a:pPr marL="2667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TS-2888X</a:t>
            </a:r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加速應用</a:t>
            </a:r>
            <a:endParaRPr lang="zh-TW" altLang="en-US" sz="4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032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67F2-D43D-4322-8A55-C0B8D4898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latin typeface="微軟正黑體"/>
                <a:ea typeface="微軟正黑體"/>
              </a:rPr>
              <a:t>Mustang-</a:t>
            </a:r>
            <a:r>
              <a:rPr lang="en-US" altLang="zh-CN">
                <a:latin typeface="微軟正黑體"/>
                <a:ea typeface="微軟正黑體"/>
              </a:rPr>
              <a:t>V</a:t>
            </a:r>
            <a:r>
              <a:rPr lang="zh-CN">
                <a:latin typeface="微軟正黑體"/>
                <a:ea typeface="微軟正黑體"/>
              </a:rPr>
              <a:t>100-</a:t>
            </a:r>
            <a:r>
              <a:rPr lang="en-US" altLang="zh-CN">
                <a:latin typeface="微軟正黑體"/>
                <a:ea typeface="微軟正黑體"/>
              </a:rPr>
              <a:t>MX8</a:t>
            </a:r>
            <a:endParaRPr lang="zh-CN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04A2307-8D47-1444-92FD-B8BB62A9BE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587" y="4887179"/>
            <a:ext cx="5222047" cy="77090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3B1FA37-C17F-A14D-9347-B76A5052ED38}"/>
              </a:ext>
            </a:extLst>
          </p:cNvPr>
          <p:cNvSpPr txBox="1"/>
          <p:nvPr/>
        </p:nvSpPr>
        <p:spPr>
          <a:xfrm>
            <a:off x="5990681" y="2345380"/>
            <a:ext cx="6047441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TW" sz="3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Accelerate To The Future</a:t>
            </a:r>
            <a:endParaRPr lang="zh-TW" altLang="en-US" sz="35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D7C11E6-EABE-1F40-8508-46642EB8DB3A}"/>
              </a:ext>
            </a:extLst>
          </p:cNvPr>
          <p:cNvSpPr txBox="1"/>
          <p:nvPr/>
        </p:nvSpPr>
        <p:spPr>
          <a:xfrm>
            <a:off x="5990681" y="3068522"/>
            <a:ext cx="4227831" cy="178510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2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Intel® </a:t>
            </a:r>
            <a:r>
              <a:rPr lang="zh-TW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視覺加速設計</a:t>
            </a:r>
            <a:br>
              <a:rPr lang="en-US" altLang="zh-TW" sz="22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採用</a:t>
            </a:r>
            <a:r>
              <a:rPr lang="en-US" altLang="zh-TW" sz="22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Intel® </a:t>
            </a:r>
            <a:r>
              <a:rPr lang="en-US" altLang="zh-TW" sz="2200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Movidius</a:t>
            </a:r>
            <a:r>
              <a:rPr lang="en-US" altLang="zh-TW" sz="22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™ VPU</a:t>
            </a:r>
          </a:p>
          <a:p>
            <a:r>
              <a:rPr lang="en-US" altLang="zh-TW" sz="22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2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深度學習推論最佳選擇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220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3C8DF49-B474-4695-A4B5-32497F35AD4D}"/>
              </a:ext>
            </a:extLst>
          </p:cNvPr>
          <p:cNvGrpSpPr/>
          <p:nvPr/>
        </p:nvGrpSpPr>
        <p:grpSpPr>
          <a:xfrm>
            <a:off x="-713464" y="5305883"/>
            <a:ext cx="6072642" cy="1552117"/>
            <a:chOff x="-1413337" y="5045191"/>
            <a:chExt cx="8695538" cy="2007111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9E4F13E1-33BD-4B57-8DDD-FCDD5B96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413337" y="5045191"/>
              <a:ext cx="8695538" cy="2007111"/>
            </a:xfrm>
            <a:prstGeom prst="rect">
              <a:avLst/>
            </a:prstGeom>
          </p:spPr>
        </p:pic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7F8DD143-6A78-4BD8-A1D6-E911C4AC8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456817" y="5495512"/>
              <a:ext cx="5027827" cy="1160527"/>
            </a:xfrm>
            <a:prstGeom prst="rect">
              <a:avLst/>
            </a:prstGeom>
          </p:spPr>
        </p:pic>
      </p:grpSp>
      <p:pic>
        <p:nvPicPr>
          <p:cNvPr id="7" name="Picture 4" descr="D:\Users\tiahu\Desktop\Partners Day 簡報美化\150ppi\資產 41.png">
            <a:extLst>
              <a:ext uri="{FF2B5EF4-FFF2-40B4-BE49-F238E27FC236}">
                <a16:creationId xmlns:a16="http://schemas.microsoft.com/office/drawing/2014/main" id="{C79638ED-A90C-4946-A057-63ADBD0EA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6080">
            <a:off x="612787" y="2910713"/>
            <a:ext cx="4957751" cy="235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027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F00C1-A159-420D-8BD4-A6AE0085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Mustang-V100-MX8</a:t>
            </a:r>
            <a:endParaRPr lang="zh-CN" alt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4797D89-0FC1-024C-9A1B-94FEEEEE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007" y1="10915" x2="7007" y2="10915"/>
                        <a14:foregroundMark x1="8613" y1="9859" x2="8613" y2="9859"/>
                        <a14:foregroundMark x1="16204" y1="9859" x2="16204" y2="9859"/>
                        <a14:foregroundMark x1="22482" y1="9155" x2="22482" y2="9155"/>
                        <a14:foregroundMark x1="37810" y1="9859" x2="37810" y2="9859"/>
                        <a14:foregroundMark x1="52701" y1="12324" x2="52701" y2="12324"/>
                        <a14:foregroundMark x1="58832" y1="10915" x2="58832" y2="10915"/>
                        <a14:foregroundMark x1="71241" y1="7746" x2="71241" y2="7746"/>
                        <a14:foregroundMark x1="74453" y1="7746" x2="74453" y2="7746"/>
                        <a14:foregroundMark x1="73285" y1="12324" x2="73285" y2="12324"/>
                        <a14:foregroundMark x1="83650" y1="12324" x2="83650" y2="12324"/>
                        <a14:foregroundMark x1="88029" y1="12324" x2="88029" y2="12324"/>
                        <a14:foregroundMark x1="94453" y1="9859" x2="94453" y2="9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0917" y="2167346"/>
            <a:ext cx="5774255" cy="240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FAAF4ED1-265C-8E43-B0EB-70055AE65AEF}"/>
              </a:ext>
            </a:extLst>
          </p:cNvPr>
          <p:cNvSpPr/>
          <p:nvPr/>
        </p:nvSpPr>
        <p:spPr>
          <a:xfrm>
            <a:off x="802564" y="2550561"/>
            <a:ext cx="4068110" cy="2677654"/>
          </a:xfrm>
          <a:prstGeom prst="rect">
            <a:avLst/>
          </a:prstGeom>
        </p:spPr>
        <p:txBody>
          <a:bodyPr wrap="square" lIns="121917" tIns="60959" rIns="121917" bIns="60959" anchor="t">
            <a:spAutoFit/>
          </a:bodyPr>
          <a:lstStyle/>
          <a:p>
            <a:r>
              <a:rPr lang="zh-TW" altLang="en-US" sz="3300" b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緊湊尺寸</a:t>
            </a:r>
            <a:endParaRPr lang="en-US" altLang="zh-TW" sz="3300" b="1">
              <a:solidFill>
                <a:schemeClr val="bg1"/>
              </a:solidFill>
              <a:latin typeface="微軟正黑體"/>
              <a:ea typeface="微軟正黑體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2000">
                <a:latin typeface="微軟正黑體"/>
                <a:ea typeface="微軟正黑體"/>
                <a:cs typeface="+mn-lt"/>
              </a:rPr>
              <a:t>半高半長單槽寬,適用於小尺寸邊緣運</a:t>
            </a:r>
            <a:r>
              <a:rPr lang="en-US" sz="2000" err="1">
                <a:latin typeface="微軟正黑體"/>
                <a:ea typeface="微軟正黑體"/>
                <a:cs typeface="+mn-lt"/>
              </a:rPr>
              <a:t>算機台</a:t>
            </a:r>
            <a:endParaRPr lang="en-US" altLang="zh-TW" sz="2000">
              <a:latin typeface="微軟正黑體"/>
              <a:ea typeface="微軟正黑體"/>
              <a:cs typeface="Arial" panose="020B0604020202020204" pitchFamily="34" charset="0"/>
            </a:endParaRPr>
          </a:p>
          <a:p>
            <a:b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3300" b="1" err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低功耗</a:t>
            </a:r>
            <a:endParaRPr lang="en-US" altLang="zh-TW" sz="3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r>
              <a:rPr lang="en-US" sz="2000">
                <a:latin typeface="微軟正黑體"/>
                <a:ea typeface="微軟正黑體"/>
                <a:cs typeface="+mn-lt"/>
              </a:rPr>
              <a:t>8個Myriad X VPU功耗約25W,超低功耗適合邊緣運算</a:t>
            </a:r>
            <a:endParaRPr lang="en-US">
              <a:latin typeface="微軟正黑體"/>
              <a:ea typeface="微軟正黑體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D5533F2-A336-48D2-8FCF-A09AF792D334}"/>
              </a:ext>
            </a:extLst>
          </p:cNvPr>
          <p:cNvGrpSpPr/>
          <p:nvPr/>
        </p:nvGrpSpPr>
        <p:grpSpPr>
          <a:xfrm>
            <a:off x="5573906" y="4892459"/>
            <a:ext cx="5751267" cy="836344"/>
            <a:chOff x="5573906" y="4736230"/>
            <a:chExt cx="5751267" cy="83634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56EB81B-8B2B-2F47-9A35-E5FDE619D042}"/>
                </a:ext>
              </a:extLst>
            </p:cNvPr>
            <p:cNvSpPr/>
            <p:nvPr/>
          </p:nvSpPr>
          <p:spPr>
            <a:xfrm>
              <a:off x="5573906" y="4736230"/>
              <a:ext cx="1728192" cy="836344"/>
            </a:xfrm>
            <a:prstGeom prst="rect">
              <a:avLst/>
            </a:prstGeom>
            <a:solidFill>
              <a:srgbClr val="01559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/>
              <a:r>
                <a:rPr lang="en-US" altLang="zh-TW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ResNet</a:t>
              </a:r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AC01229-B135-934A-B877-FD3BF605A2D4}"/>
                </a:ext>
              </a:extLst>
            </p:cNvPr>
            <p:cNvSpPr/>
            <p:nvPr/>
          </p:nvSpPr>
          <p:spPr>
            <a:xfrm>
              <a:off x="9596981" y="4736230"/>
              <a:ext cx="1728192" cy="83634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/>
              <a:r>
                <a:rPr lang="en-US" altLang="zh-TW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AlexNet</a:t>
              </a:r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66AFAF5-99E5-1E48-B566-A84338E0342D}"/>
                </a:ext>
              </a:extLst>
            </p:cNvPr>
            <p:cNvSpPr/>
            <p:nvPr/>
          </p:nvSpPr>
          <p:spPr>
            <a:xfrm>
              <a:off x="7566219" y="4736230"/>
              <a:ext cx="1728192" cy="836344"/>
            </a:xfrm>
            <a:prstGeom prst="rect">
              <a:avLst/>
            </a:prstGeom>
            <a:solidFill>
              <a:srgbClr val="26B6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/>
              <a:r>
                <a:rPr lang="en-US" altLang="zh-TW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GoogleNet</a:t>
              </a:r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428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FE6FD-F9EA-4EB9-A67A-2AACFFB99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6" y="74917"/>
            <a:ext cx="11774509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TW">
                <a:latin typeface="Arial"/>
                <a:cs typeface="Arial"/>
              </a:rPr>
              <a:t> </a:t>
            </a:r>
            <a:r>
              <a:rPr kumimoji="1" lang="en-US" altLang="zh-TW" err="1">
                <a:latin typeface="微軟正黑體"/>
                <a:ea typeface="微軟正黑體"/>
                <a:cs typeface="Arial"/>
              </a:rPr>
              <a:t>什麼是</a:t>
            </a:r>
            <a:r>
              <a:rPr kumimoji="1" lang="en-US" altLang="zh-TW">
                <a:latin typeface="Arial"/>
                <a:cs typeface="Arial"/>
              </a:rPr>
              <a:t> OWCT?</a:t>
            </a:r>
            <a:br>
              <a:rPr lang="en-US" altLang="zh-TW">
                <a:latin typeface="Arial"/>
                <a:cs typeface="Arial"/>
              </a:rPr>
            </a:br>
            <a:r>
              <a:rPr kumimoji="1" lang="en-US" altLang="zh-TW" sz="4000" b="0">
                <a:latin typeface="Arial"/>
                <a:ea typeface="新細明體"/>
                <a:cs typeface="Arial"/>
              </a:rPr>
              <a:t>(</a:t>
            </a:r>
            <a:r>
              <a:rPr kumimoji="1" lang="en-US" altLang="zh-TW" sz="4000" b="0" err="1">
                <a:latin typeface="Arial"/>
                <a:ea typeface="新細明體"/>
                <a:cs typeface="Arial"/>
              </a:rPr>
              <a:t>OpenVINO</a:t>
            </a:r>
            <a:r>
              <a:rPr kumimoji="1" lang="en-US" altLang="zh-TW" sz="4000" b="0">
                <a:latin typeface="Arial"/>
                <a:ea typeface="新細明體"/>
                <a:cs typeface="Arial"/>
              </a:rPr>
              <a:t>™ Workflow Consolidation Tool)</a:t>
            </a:r>
            <a:endParaRPr lang="en-US" altLang="zh-TW" sz="4000" b="0">
              <a:ea typeface="新細明體"/>
            </a:endParaRPr>
          </a:p>
        </p:txBody>
      </p:sp>
      <p:sp>
        <p:nvSpPr>
          <p:cNvPr id="3" name="Google Shape;490;p31">
            <a:extLst>
              <a:ext uri="{FF2B5EF4-FFF2-40B4-BE49-F238E27FC236}">
                <a16:creationId xmlns:a16="http://schemas.microsoft.com/office/drawing/2014/main" id="{44C2D2F2-AF6D-2042-BAAE-19E70457FCD5}"/>
              </a:ext>
            </a:extLst>
          </p:cNvPr>
          <p:cNvSpPr txBox="1"/>
          <p:nvPr/>
        </p:nvSpPr>
        <p:spPr>
          <a:xfrm>
            <a:off x="311875" y="1656283"/>
            <a:ext cx="11423149" cy="233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595959"/>
              </a:buClr>
              <a:buSzPts val="1800"/>
            </a:pPr>
            <a:r>
              <a:rPr lang="en-US" sz="2300" b="1" err="1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OpenVINO</a:t>
            </a:r>
            <a:r>
              <a:rPr lang="en-US" sz="2300" b="1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™ </a:t>
            </a:r>
            <a:r>
              <a:rPr lang="en-US" sz="2300" b="1" err="1">
                <a:solidFill>
                  <a:srgbClr val="FFFF00"/>
                </a:solidFill>
                <a:latin typeface="微軟正黑體"/>
                <a:ea typeface="微軟正黑體"/>
                <a:cs typeface="+mn-lt"/>
                <a:sym typeface="Roboto"/>
              </a:rPr>
              <a:t>工作流程整合工具</a:t>
            </a:r>
            <a:r>
              <a:rPr lang="en-US" sz="2300" b="1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 </a:t>
            </a:r>
            <a:r>
              <a:rPr lang="en-US" sz="2300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(</a:t>
            </a:r>
            <a:r>
              <a:rPr lang="en-US" sz="2300" err="1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簡稱</a:t>
            </a:r>
            <a:r>
              <a:rPr lang="en-US" sz="2300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: OWCT) </a:t>
            </a:r>
            <a:r>
              <a:rPr lang="en-US" sz="2300" err="1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是個深度學習流程的整合工具，運用</a:t>
            </a:r>
            <a:r>
              <a:rPr lang="en-US" sz="2300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 Intel</a:t>
            </a:r>
            <a:r>
              <a:rPr lang="en-US" sz="2300" baseline="30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®</a:t>
            </a:r>
            <a:r>
              <a:rPr lang="en-US" sz="2300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 </a:t>
            </a:r>
            <a:r>
              <a:rPr lang="en-US" sz="2300" err="1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OpenVINO</a:t>
            </a:r>
            <a:r>
              <a:rPr lang="en-US" sz="2300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™ </a:t>
            </a:r>
            <a:r>
              <a:rPr lang="en-US" sz="2300" err="1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技術，讓</a:t>
            </a:r>
            <a:r>
              <a:rPr lang="en-US" sz="2300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 AI </a:t>
            </a:r>
            <a:r>
              <a:rPr lang="en-US" sz="2300" err="1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模型能優化並轉換成推論服務</a:t>
            </a:r>
            <a:r>
              <a:rPr lang="en-US" sz="2300">
                <a:solidFill>
                  <a:schemeClr val="bg1"/>
                </a:solidFill>
                <a:latin typeface="微軟正黑體"/>
                <a:ea typeface="微軟正黑體"/>
                <a:cs typeface="+mn-lt"/>
                <a:sym typeface="Roboto"/>
              </a:rPr>
              <a:t>。</a:t>
            </a:r>
            <a:endParaRPr lang="zh-TW" altLang="en-US" sz="2300">
              <a:solidFill>
                <a:schemeClr val="bg1"/>
              </a:solidFill>
              <a:latin typeface="微軟正黑體"/>
              <a:ea typeface="微軟正黑體"/>
              <a:cs typeface="+mn-lt"/>
            </a:endParaRPr>
          </a:p>
          <a:p>
            <a:pPr marL="151765">
              <a:lnSpc>
                <a:spcPct val="114999"/>
              </a:lnSpc>
              <a:buClr>
                <a:srgbClr val="595959"/>
              </a:buClr>
              <a:buSzPts val="1800"/>
            </a:pP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5" name="圖片 12" descr="一張含有 螢幕擷取畫面, 監視器, 螢幕, 行動電話 的圖片&#10;&#10;描述是以高可信度產生">
            <a:extLst>
              <a:ext uri="{FF2B5EF4-FFF2-40B4-BE49-F238E27FC236}">
                <a16:creationId xmlns:a16="http://schemas.microsoft.com/office/drawing/2014/main" id="{5FA69014-2DBD-FA49-8184-285BCCA072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6631"/>
            <a:ext cx="7409205" cy="41656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" name="箭號: 圓形 31">
            <a:extLst>
              <a:ext uri="{FF2B5EF4-FFF2-40B4-BE49-F238E27FC236}">
                <a16:creationId xmlns:a16="http://schemas.microsoft.com/office/drawing/2014/main" id="{FBBFECA2-DDAD-FA4B-BF68-F807781621D6}"/>
              </a:ext>
            </a:extLst>
          </p:cNvPr>
          <p:cNvSpPr/>
          <p:nvPr/>
        </p:nvSpPr>
        <p:spPr>
          <a:xfrm flipV="1">
            <a:off x="4188056" y="3232253"/>
            <a:ext cx="3390730" cy="3629477"/>
          </a:xfrm>
          <a:prstGeom prst="circularArrow">
            <a:avLst>
              <a:gd name="adj1" fmla="val 2762"/>
              <a:gd name="adj2" fmla="val 475203"/>
              <a:gd name="adj3" fmla="val 19487721"/>
              <a:gd name="adj4" fmla="val 12575511"/>
              <a:gd name="adj5" fmla="val 3222"/>
            </a:avLst>
          </a:prstGeom>
          <a:solidFill>
            <a:srgbClr val="FFFF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7" name="箭號: 圓形 20">
            <a:extLst>
              <a:ext uri="{FF2B5EF4-FFF2-40B4-BE49-F238E27FC236}">
                <a16:creationId xmlns:a16="http://schemas.microsoft.com/office/drawing/2014/main" id="{E3838402-4474-0C40-8826-043422C86E6B}"/>
              </a:ext>
            </a:extLst>
          </p:cNvPr>
          <p:cNvSpPr/>
          <p:nvPr/>
        </p:nvSpPr>
        <p:spPr>
          <a:xfrm rot="420517">
            <a:off x="6817433" y="3085269"/>
            <a:ext cx="3058593" cy="3237562"/>
          </a:xfrm>
          <a:prstGeom prst="circularArrow">
            <a:avLst>
              <a:gd name="adj1" fmla="val 2762"/>
              <a:gd name="adj2" fmla="val 475203"/>
              <a:gd name="adj3" fmla="val 19487721"/>
              <a:gd name="adj4" fmla="val 12575511"/>
              <a:gd name="adj5" fmla="val 3222"/>
            </a:avLst>
          </a:prstGeom>
          <a:solidFill>
            <a:srgbClr val="FFFF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8" name="手繪多邊形: 圖案 29">
            <a:extLst>
              <a:ext uri="{FF2B5EF4-FFF2-40B4-BE49-F238E27FC236}">
                <a16:creationId xmlns:a16="http://schemas.microsoft.com/office/drawing/2014/main" id="{56CE3B4C-D62C-064D-90E9-BE2E04CD567B}"/>
              </a:ext>
            </a:extLst>
          </p:cNvPr>
          <p:cNvSpPr/>
          <p:nvPr/>
        </p:nvSpPr>
        <p:spPr>
          <a:xfrm>
            <a:off x="8960748" y="4265851"/>
            <a:ext cx="1436412" cy="617789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lvl="0" algn="ctr" defTabSz="711200">
              <a:lnSpc>
                <a:spcPts val="14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推論引擎</a:t>
            </a:r>
            <a:endParaRPr lang="en-US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手繪多邊形: 圖案 28">
            <a:extLst>
              <a:ext uri="{FF2B5EF4-FFF2-40B4-BE49-F238E27FC236}">
                <a16:creationId xmlns:a16="http://schemas.microsoft.com/office/drawing/2014/main" id="{1966D2F7-C9F8-E04A-8073-1741D13FD4CB}"/>
              </a:ext>
            </a:extLst>
          </p:cNvPr>
          <p:cNvSpPr/>
          <p:nvPr/>
        </p:nvSpPr>
        <p:spPr>
          <a:xfrm>
            <a:off x="6307867" y="3702500"/>
            <a:ext cx="1840844" cy="675295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OpenVINO</a:t>
            </a:r>
            <a:r>
              <a:rPr lang="zh-TW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™ </a:t>
            </a:r>
            <a:br>
              <a:rPr 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工作流程整合工具</a:t>
            </a:r>
            <a:endParaRPr lang="en-US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手繪多邊形: 圖案 27">
            <a:extLst>
              <a:ext uri="{FF2B5EF4-FFF2-40B4-BE49-F238E27FC236}">
                <a16:creationId xmlns:a16="http://schemas.microsoft.com/office/drawing/2014/main" id="{9CAC9369-1887-8A4A-BD62-05AF9BD59ED0}"/>
              </a:ext>
            </a:extLst>
          </p:cNvPr>
          <p:cNvSpPr/>
          <p:nvPr/>
        </p:nvSpPr>
        <p:spPr>
          <a:xfrm>
            <a:off x="4095288" y="4223387"/>
            <a:ext cx="741270" cy="325592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err="1">
                <a:solidFill>
                  <a:srgbClr val="09F3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QuAI</a:t>
            </a:r>
            <a:r>
              <a:rPr lang="en-US" sz="1600" b="1" kern="1200">
                <a:solidFill>
                  <a:srgbClr val="09F3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1" name="圖形 2">
            <a:extLst>
              <a:ext uri="{FF2B5EF4-FFF2-40B4-BE49-F238E27FC236}">
                <a16:creationId xmlns:a16="http://schemas.microsoft.com/office/drawing/2014/main" id="{E651C59E-8016-F243-9457-AC8F44CC9F3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2476" y="4548979"/>
            <a:ext cx="2253112" cy="1430548"/>
          </a:xfrm>
          <a:prstGeom prst="rect">
            <a:avLst/>
          </a:prstGeom>
        </p:spPr>
      </p:pic>
      <p:sp>
        <p:nvSpPr>
          <p:cNvPr id="32" name="矩形 22">
            <a:extLst>
              <a:ext uri="{FF2B5EF4-FFF2-40B4-BE49-F238E27FC236}">
                <a16:creationId xmlns:a16="http://schemas.microsoft.com/office/drawing/2014/main" id="{8F36A399-4864-F442-8825-ADA94DA6F26D}"/>
              </a:ext>
            </a:extLst>
          </p:cNvPr>
          <p:cNvSpPr/>
          <p:nvPr/>
        </p:nvSpPr>
        <p:spPr>
          <a:xfrm>
            <a:off x="3610497" y="4801624"/>
            <a:ext cx="1857071" cy="8874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5725" lvl="0" indent="-85725">
              <a:lnSpc>
                <a:spcPts val="14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建構</a:t>
            </a:r>
            <a:r>
              <a:rPr lang="en-US" altLang="zh-TW" sz="1400">
                <a:latin typeface="微軟正黑體"/>
                <a:ea typeface="微軟正黑體"/>
                <a:cs typeface="Arial" panose="020B0604020202020204" pitchFamily="34" charset="0"/>
              </a:rPr>
              <a:t> / </a:t>
            </a: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訓練模型</a:t>
            </a:r>
          </a:p>
          <a:p>
            <a:pPr marL="85725" indent="-85725">
              <a:lnSpc>
                <a:spcPts val="14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Framework:</a:t>
            </a:r>
            <a:b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</a:b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Tensorflow/ Caffe/</a:t>
            </a:r>
            <a:b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</a:b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MXNet/ ONNX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3" name="圖形 12">
            <a:extLst>
              <a:ext uri="{FF2B5EF4-FFF2-40B4-BE49-F238E27FC236}">
                <a16:creationId xmlns:a16="http://schemas.microsoft.com/office/drawing/2014/main" id="{FA8E096C-7EA9-2141-BF3E-49E688F1459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2537" y="4331718"/>
            <a:ext cx="2253111" cy="1430548"/>
          </a:xfrm>
          <a:prstGeom prst="rect">
            <a:avLst/>
          </a:prstGeom>
        </p:spPr>
      </p:pic>
      <p:sp>
        <p:nvSpPr>
          <p:cNvPr id="34" name="矩形 25">
            <a:extLst>
              <a:ext uri="{FF2B5EF4-FFF2-40B4-BE49-F238E27FC236}">
                <a16:creationId xmlns:a16="http://schemas.microsoft.com/office/drawing/2014/main" id="{0244BC99-9750-7348-AD37-5C57B011337B}"/>
              </a:ext>
            </a:extLst>
          </p:cNvPr>
          <p:cNvSpPr/>
          <p:nvPr/>
        </p:nvSpPr>
        <p:spPr>
          <a:xfrm>
            <a:off x="6401295" y="4659766"/>
            <a:ext cx="1840504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5725" indent="-85725">
              <a:lnSpc>
                <a:spcPts val="14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 err="1">
                <a:latin typeface="微軟正黑體"/>
                <a:ea typeface="微軟正黑體"/>
                <a:cs typeface="Arial" panose="020B0604020202020204" pitchFamily="34" charset="0"/>
              </a:rPr>
              <a:t>OpenVINO</a:t>
            </a:r>
            <a:r>
              <a:rPr lang="en-US" altLang="zh-TW" sz="14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提供</a:t>
            </a:r>
            <a:b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深度學習模型優化</a:t>
            </a:r>
          </a:p>
          <a:p>
            <a:pPr marL="85725" lvl="0" indent="-85725">
              <a:lnSpc>
                <a:spcPts val="14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微軟正黑體"/>
                <a:ea typeface="微軟正黑體"/>
                <a:cs typeface="Arial" panose="020B0604020202020204" pitchFamily="34" charset="0"/>
              </a:rPr>
              <a:t>Intel </a:t>
            </a: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預先訓練模型</a:t>
            </a:r>
            <a:endParaRPr lang="en-US" altLang="zh-TW" sz="1400">
              <a:latin typeface="微軟正黑體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5" name="圖形 34">
            <a:extLst>
              <a:ext uri="{FF2B5EF4-FFF2-40B4-BE49-F238E27FC236}">
                <a16:creationId xmlns:a16="http://schemas.microsoft.com/office/drawing/2014/main" id="{B184F168-0AF8-4C4C-A3C2-D2D939B484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60742" y="4801623"/>
            <a:ext cx="2253111" cy="1430548"/>
          </a:xfrm>
          <a:prstGeom prst="rect">
            <a:avLst/>
          </a:prstGeom>
        </p:spPr>
      </p:pic>
      <p:sp>
        <p:nvSpPr>
          <p:cNvPr id="36" name="矩形 28">
            <a:extLst>
              <a:ext uri="{FF2B5EF4-FFF2-40B4-BE49-F238E27FC236}">
                <a16:creationId xmlns:a16="http://schemas.microsoft.com/office/drawing/2014/main" id="{93249A38-78DD-194A-9C41-425E31C7C8B8}"/>
              </a:ext>
            </a:extLst>
          </p:cNvPr>
          <p:cNvSpPr/>
          <p:nvPr/>
        </p:nvSpPr>
        <p:spPr>
          <a:xfrm>
            <a:off x="8858761" y="5155097"/>
            <a:ext cx="1840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0" indent="-85725">
              <a:lnSpc>
                <a:spcPts val="14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推論</a:t>
            </a:r>
            <a:endParaRPr lang="en-US" altLang="zh-TW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5725" lvl="0" indent="-85725">
              <a:lnSpc>
                <a:spcPts val="14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CPU/IGD/Intel FPGA/Intel VPU </a:t>
            </a:r>
          </a:p>
        </p:txBody>
      </p:sp>
      <p:sp>
        <p:nvSpPr>
          <p:cNvPr id="38" name="矩形: 剪去對角角落 31">
            <a:extLst>
              <a:ext uri="{FF2B5EF4-FFF2-40B4-BE49-F238E27FC236}">
                <a16:creationId xmlns:a16="http://schemas.microsoft.com/office/drawing/2014/main" id="{73FC2096-7AE8-DA4E-8D3B-48BC7543542B}"/>
              </a:ext>
            </a:extLst>
          </p:cNvPr>
          <p:cNvSpPr/>
          <p:nvPr/>
        </p:nvSpPr>
        <p:spPr>
          <a:xfrm>
            <a:off x="9182500" y="3022090"/>
            <a:ext cx="2818684" cy="573607"/>
          </a:xfrm>
          <a:prstGeom prst="snip2DiagRect">
            <a:avLst/>
          </a:prstGeom>
          <a:solidFill>
            <a:srgbClr val="FFFF00"/>
          </a:solidFill>
          <a:ln>
            <a:noFill/>
          </a:ln>
          <a:effectLst>
            <a:outerShdw blurRad="50800" dist="635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TextBox 24">
            <a:extLst>
              <a:ext uri="{FF2B5EF4-FFF2-40B4-BE49-F238E27FC236}">
                <a16:creationId xmlns:a16="http://schemas.microsoft.com/office/drawing/2014/main" id="{663EF4B7-FE64-3E49-8A9E-99F6635D907E}"/>
              </a:ext>
            </a:extLst>
          </p:cNvPr>
          <p:cNvSpPr txBox="1"/>
          <p:nvPr/>
        </p:nvSpPr>
        <p:spPr>
          <a:xfrm>
            <a:off x="9365801" y="3141667"/>
            <a:ext cx="241254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轉化模型至統一格式</a:t>
            </a: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矩形: 剪去對角角落 33">
            <a:extLst>
              <a:ext uri="{FF2B5EF4-FFF2-40B4-BE49-F238E27FC236}">
                <a16:creationId xmlns:a16="http://schemas.microsoft.com/office/drawing/2014/main" id="{C088F910-7EBB-7449-A667-EB02A1C76A6D}"/>
              </a:ext>
            </a:extLst>
          </p:cNvPr>
          <p:cNvSpPr/>
          <p:nvPr/>
        </p:nvSpPr>
        <p:spPr>
          <a:xfrm>
            <a:off x="1956916" y="6092192"/>
            <a:ext cx="2818684" cy="685167"/>
          </a:xfrm>
          <a:prstGeom prst="snip2DiagRect">
            <a:avLst/>
          </a:prstGeom>
          <a:solidFill>
            <a:srgbClr val="FFFF00"/>
          </a:solidFill>
          <a:ln>
            <a:noFill/>
          </a:ln>
          <a:effectLst>
            <a:outerShdw blurRad="50800" dist="635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TextBox 24">
            <a:extLst>
              <a:ext uri="{FF2B5EF4-FFF2-40B4-BE49-F238E27FC236}">
                <a16:creationId xmlns:a16="http://schemas.microsoft.com/office/drawing/2014/main" id="{A2BF2EB2-9A7C-8C4C-B827-085C2FE99D41}"/>
              </a:ext>
            </a:extLst>
          </p:cNvPr>
          <p:cNvSpPr txBox="1"/>
          <p:nvPr/>
        </p:nvSpPr>
        <p:spPr>
          <a:xfrm>
            <a:off x="1956916" y="6123166"/>
            <a:ext cx="290832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訓練好的模型 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 </a:t>
            </a:r>
            <a:b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資料標記檔案等</a:t>
            </a:r>
          </a:p>
        </p:txBody>
      </p:sp>
    </p:spTree>
    <p:extLst>
      <p:ext uri="{BB962C8B-B14F-4D97-AF65-F5344CB8AC3E}">
        <p14:creationId xmlns:p14="http://schemas.microsoft.com/office/powerpoint/2010/main" val="2225070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EB34E-A726-4AE2-8151-5F5F60D42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OWCT </a:t>
            </a:r>
            <a:r>
              <a:rPr lang="zh-CN" altLang="en-US"/>
              <a:t>特點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B52E8F-2211-9241-AE2E-B2A499062247}"/>
              </a:ext>
            </a:extLst>
          </p:cNvPr>
          <p:cNvSpPr txBox="1">
            <a:spLocks/>
          </p:cNvSpPr>
          <p:nvPr/>
        </p:nvSpPr>
        <p:spPr>
          <a:xfrm>
            <a:off x="5602460" y="2534386"/>
            <a:ext cx="6063641" cy="3685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00"/>
              </a:spcBef>
            </a:pPr>
            <a:r>
              <a:rPr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I</a:t>
            </a:r>
            <a:r>
              <a:rPr lang="en-US" altLang="zh-TW" sz="25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ntel</a:t>
            </a:r>
            <a:r>
              <a:rPr lang="en-US" alt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 </a:t>
            </a:r>
            <a:r>
              <a:rPr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預先訓練好的模型，讓使用者快速測試影像推論</a:t>
            </a:r>
            <a:endParaRPr lang="en-US" altLang="zh-TW" sz="2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500"/>
              </a:spcBef>
            </a:pPr>
            <a:r>
              <a:rPr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不需要撰寫程式，GUI 流程化引導使用 OpenVINO</a:t>
            </a:r>
            <a:r>
              <a:rPr 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™</a:t>
            </a:r>
            <a:r>
              <a:rPr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工具包</a:t>
            </a:r>
            <a:endParaRPr lang="en-US" altLang="zh-TW" sz="2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500"/>
              </a:spcBef>
            </a:pPr>
            <a:r>
              <a:rPr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首先支援 Intel</a:t>
            </a:r>
            <a:r>
              <a:rPr lang="en-US" alt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推論</a:t>
            </a:r>
            <a:r>
              <a:rPr lang="zh-TW" alt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</a:t>
            </a:r>
            <a:r>
              <a:rPr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用加速卡</a:t>
            </a:r>
            <a:r>
              <a:rPr lang="en-US" alt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FPGA</a:t>
            </a:r>
            <a:r>
              <a:rPr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(Mustang-F100-A10) &amp;</a:t>
            </a:r>
            <a:br>
              <a:rPr lang="en-US" alt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VPU (Mustang-V100-MX8)</a:t>
            </a:r>
          </a:p>
          <a:p>
            <a:endParaRPr lang="zh-TW" altLang="en-US">
              <a:latin typeface="新細明體"/>
              <a:ea typeface="新細明體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DF8006F-396F-424D-9DA6-91A2E7E01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254" y="4946276"/>
            <a:ext cx="4959770" cy="994163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5012CD8C-ADDF-5947-BF39-A999194C2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576" y="1911724"/>
            <a:ext cx="3632224" cy="334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80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07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5230D50E-A7A9-437F-9633-B19D74E45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197" y="2699539"/>
            <a:ext cx="5420192" cy="115458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zh-TW" sz="8300" spc="300"/>
              <a:t>TS-2888X</a:t>
            </a:r>
            <a:br>
              <a:rPr lang="en-US" altLang="zh-TW" spc="300"/>
            </a:br>
            <a:r>
              <a:rPr lang="zh-TW" altLang="en-US" sz="4200" spc="1500"/>
              <a:t>是你最好的選擇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8285750-43D2-45CE-9C8F-277A4131D23A}"/>
              </a:ext>
            </a:extLst>
          </p:cNvPr>
          <p:cNvSpPr txBox="1"/>
          <p:nvPr/>
        </p:nvSpPr>
        <p:spPr>
          <a:xfrm>
            <a:off x="6952759" y="5855098"/>
            <a:ext cx="4103312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rgbClr val="DBD3D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zh-TW" sz="700">
                <a:solidFill>
                  <a:srgbClr val="DBD3D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rgbClr val="DBD3D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189835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5230D50E-A7A9-437F-9633-B19D74E45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38715"/>
            <a:ext cx="5796980" cy="115458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zh-TW" sz="7800" spc="300"/>
              <a:t>TS-2888X</a:t>
            </a:r>
            <a:br>
              <a:rPr lang="en-US" altLang="zh-TW" spc="300"/>
            </a:br>
            <a:r>
              <a:rPr lang="en-US" altLang="zh-TW" sz="39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is your best choice!</a:t>
            </a:r>
            <a:endParaRPr lang="zh-TW" altLang="en-US" spc="60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8285750-43D2-45CE-9C8F-277A4131D23A}"/>
              </a:ext>
            </a:extLst>
          </p:cNvPr>
          <p:cNvSpPr txBox="1"/>
          <p:nvPr/>
        </p:nvSpPr>
        <p:spPr>
          <a:xfrm>
            <a:off x="6857072" y="5543449"/>
            <a:ext cx="4916622" cy="1022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8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2019 QNAP Systems, Inc. All rights reserved. QNAP® and other names of QNAP Products are proprietary marks or registered trademarks of QNAP Systems, Inc. Other products and company names mentioned herein are trademarks of their respective holders.​</a:t>
            </a:r>
          </a:p>
          <a:p>
            <a:pPr>
              <a:lnSpc>
                <a:spcPct val="150000"/>
              </a:lnSpc>
            </a:pPr>
            <a:endParaRPr lang="en-US" altLang="zh-TW" sz="80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8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  <a:endParaRPr lang="zh-TW" altLang="en-US" sz="80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3072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latin typeface="微軟正黑體"/>
                <a:ea typeface="微軟正黑體"/>
              </a:rPr>
              <a:t>高效能運算能力是科技的支柱</a:t>
            </a:r>
            <a:endParaRPr lang="zh-TW">
              <a:latin typeface="微軟正黑體"/>
              <a:ea typeface="微軟正黑體"/>
            </a:endParaRPr>
          </a:p>
        </p:txBody>
      </p:sp>
      <p:sp>
        <p:nvSpPr>
          <p:cNvPr id="7" name="矩形 2">
            <a:extLst>
              <a:ext uri="{FF2B5EF4-FFF2-40B4-BE49-F238E27FC236}">
                <a16:creationId xmlns:a16="http://schemas.microsoft.com/office/drawing/2014/main" id="{59D9A420-CF35-4F29-ACE7-1E8A1E4CC010}"/>
              </a:ext>
            </a:extLst>
          </p:cNvPr>
          <p:cNvSpPr/>
          <p:nvPr/>
        </p:nvSpPr>
        <p:spPr>
          <a:xfrm>
            <a:off x="617578" y="2307276"/>
            <a:ext cx="2146171" cy="83099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-US" altLang="zh-CN" sz="1600" b="1">
                <a:solidFill>
                  <a:schemeClr val="tx1"/>
                </a:solidFill>
                <a:latin typeface="微軟正黑體"/>
                <a:ea typeface="微軟正黑體"/>
              </a:rPr>
              <a:t>AI</a:t>
            </a:r>
            <a:r>
              <a:rPr lang="zh-CN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運算</a:t>
            </a:r>
            <a:endParaRPr lang="en-US" altLang="zh-CN" sz="1600" b="1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algn="ctr">
              <a:buClr>
                <a:schemeClr val="bg1"/>
              </a:buClr>
            </a:pPr>
            <a:r>
              <a:rPr lang="en-US" altLang="zh-CN" sz="1600" b="1">
                <a:solidFill>
                  <a:schemeClr val="tx1"/>
                </a:solidFill>
                <a:latin typeface="微軟正黑體"/>
                <a:ea typeface="微軟正黑體"/>
              </a:rPr>
              <a:t>(GPU/VPU)</a:t>
            </a:r>
          </a:p>
          <a:p>
            <a:pPr algn="ctr">
              <a:buClr>
                <a:schemeClr val="bg1"/>
              </a:buClr>
            </a:pPr>
            <a:endParaRPr lang="en-US" altLang="zh-CN" sz="1600" b="1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3AE51C28-4924-4EE5-9469-C6F4B56F7FAA}"/>
              </a:ext>
            </a:extLst>
          </p:cNvPr>
          <p:cNvSpPr/>
          <p:nvPr/>
        </p:nvSpPr>
        <p:spPr>
          <a:xfrm>
            <a:off x="3565018" y="2301581"/>
            <a:ext cx="2141690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-US" altLang="zh-CN" sz="1600" b="1">
                <a:solidFill>
                  <a:schemeClr val="tx1"/>
                </a:solidFill>
                <a:latin typeface="微軟正黑體"/>
                <a:ea typeface="微軟正黑體"/>
              </a:rPr>
              <a:t>3D/2D</a:t>
            </a:r>
            <a:r>
              <a:rPr lang="zh-CN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材質</a:t>
            </a:r>
            <a:r>
              <a:rPr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渲染</a:t>
            </a:r>
            <a:endParaRPr lang="en-US" altLang="zh-TW" sz="1600" b="1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algn="ctr">
              <a:buClr>
                <a:schemeClr val="bg1"/>
              </a:buClr>
            </a:pPr>
            <a:r>
              <a:rPr lang="en-US" altLang="zh-CN" sz="1600" b="1">
                <a:solidFill>
                  <a:schemeClr val="tx1"/>
                </a:solidFill>
                <a:latin typeface="微軟正黑體"/>
                <a:ea typeface="微軟正黑體"/>
              </a:rPr>
              <a:t>(GPU/CPU)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99B2B8B5-96A4-43E9-888D-18CAF3429955}"/>
              </a:ext>
            </a:extLst>
          </p:cNvPr>
          <p:cNvSpPr/>
          <p:nvPr/>
        </p:nvSpPr>
        <p:spPr>
          <a:xfrm>
            <a:off x="6607355" y="2301580"/>
            <a:ext cx="1866592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zh-CN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資料壓縮、加解密</a:t>
            </a:r>
            <a:endParaRPr lang="en-US" altLang="zh-CN" sz="1600" b="1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algn="ctr">
              <a:buClr>
                <a:schemeClr val="bg1"/>
              </a:buClr>
            </a:pPr>
            <a:r>
              <a:rPr lang="en-US" altLang="zh-CN" sz="1600" b="1">
                <a:solidFill>
                  <a:schemeClr val="tx1"/>
                </a:solidFill>
                <a:latin typeface="微軟正黑體"/>
                <a:ea typeface="微軟正黑體"/>
              </a:rPr>
              <a:t>(CPU/</a:t>
            </a:r>
            <a:r>
              <a:rPr lang="zh-CN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加速卡</a:t>
            </a:r>
            <a:r>
              <a:rPr lang="en-US" altLang="zh-CN" sz="1600" b="1">
                <a:solidFill>
                  <a:schemeClr val="tx1"/>
                </a:solidFill>
                <a:latin typeface="微軟正黑體"/>
                <a:ea typeface="微軟正黑體"/>
              </a:rPr>
              <a:t>)</a:t>
            </a: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4C0999C-BA48-4E62-950B-5524EE0D295C}"/>
              </a:ext>
            </a:extLst>
          </p:cNvPr>
          <p:cNvSpPr/>
          <p:nvPr/>
        </p:nvSpPr>
        <p:spPr>
          <a:xfrm>
            <a:off x="9338916" y="2301580"/>
            <a:ext cx="2427246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zh-CN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虛擬化顯示加速</a:t>
            </a:r>
            <a:endParaRPr lang="en-US" altLang="zh-CN" sz="1600" b="1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algn="ctr">
              <a:buClr>
                <a:schemeClr val="bg1"/>
              </a:buClr>
            </a:pPr>
            <a:r>
              <a:rPr lang="en-US" altLang="zh-CN" sz="1600" b="1">
                <a:solidFill>
                  <a:schemeClr val="tx1"/>
                </a:solidFill>
                <a:latin typeface="微軟正黑體"/>
                <a:ea typeface="微軟正黑體"/>
              </a:rPr>
              <a:t>(GPU)</a:t>
            </a:r>
          </a:p>
        </p:txBody>
      </p:sp>
    </p:spTree>
    <p:extLst>
      <p:ext uri="{BB962C8B-B14F-4D97-AF65-F5344CB8AC3E}">
        <p14:creationId xmlns:p14="http://schemas.microsoft.com/office/powerpoint/2010/main" val="2353316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形 18">
            <a:extLst>
              <a:ext uri="{FF2B5EF4-FFF2-40B4-BE49-F238E27FC236}">
                <a16:creationId xmlns:a16="http://schemas.microsoft.com/office/drawing/2014/main" id="{C0ACBCB2-8B52-409E-8D19-30A30D8C22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0851" y="4436653"/>
            <a:ext cx="2885948" cy="986698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71E381A1-AB61-4FE3-8425-0DC98A24D7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0851" y="1925246"/>
            <a:ext cx="2885948" cy="986698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2386B4E0-BDAA-4726-A396-1E2321FE3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430" y="4436653"/>
            <a:ext cx="2885948" cy="986698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D90C4BC3-5589-4874-B3BE-4421FBCF44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520" y="1972412"/>
            <a:ext cx="2885948" cy="98669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提升運算力的工具</a:t>
            </a:r>
          </a:p>
        </p:txBody>
      </p:sp>
      <p:pic>
        <p:nvPicPr>
          <p:cNvPr id="3" name="圖片 5">
            <a:extLst>
              <a:ext uri="{FF2B5EF4-FFF2-40B4-BE49-F238E27FC236}">
                <a16:creationId xmlns:a16="http://schemas.microsoft.com/office/drawing/2014/main" id="{B813C834-4473-4B24-9E4C-3BF741A744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808" y="3992187"/>
            <a:ext cx="3629171" cy="1875630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id="{24ED982F-6037-4FFF-ADC9-6EE409C01027}"/>
              </a:ext>
            </a:extLst>
          </p:cNvPr>
          <p:cNvSpPr/>
          <p:nvPr/>
        </p:nvSpPr>
        <p:spPr>
          <a:xfrm>
            <a:off x="5364328" y="5874061"/>
            <a:ext cx="6048273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Mustang-V100 VPU</a:t>
            </a:r>
            <a:r>
              <a:rPr lang="zh-CN" altLang="en-US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加速卡</a:t>
            </a:r>
            <a:b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(PCIe </a:t>
            </a:r>
            <a:r>
              <a:rPr lang="en-US" altLang="zh-CN" sz="22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Gen2 x4</a:t>
            </a:r>
            <a: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2D535481-C7E4-4483-A19F-F3460737930A}"/>
              </a:ext>
            </a:extLst>
          </p:cNvPr>
          <p:cNvSpPr/>
          <p:nvPr/>
        </p:nvSpPr>
        <p:spPr>
          <a:xfrm>
            <a:off x="5559782" y="3313161"/>
            <a:ext cx="548600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Mustang-F100 FPGA</a:t>
            </a:r>
            <a:r>
              <a:rPr lang="zh-CN" altLang="en-US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加速卡</a:t>
            </a:r>
            <a: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(PCIe </a:t>
            </a:r>
            <a:r>
              <a:rPr lang="en-US" altLang="zh-CN" sz="22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Gen3 x8</a:t>
            </a:r>
            <a: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6" name="Picture 5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E7F316A-F01A-485E-9D28-9762E076AF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174" y="1809089"/>
            <a:ext cx="3331608" cy="1489032"/>
          </a:xfrm>
          <a:prstGeom prst="rect">
            <a:avLst/>
          </a:prstGeom>
        </p:spPr>
      </p:pic>
      <p:sp>
        <p:nvSpPr>
          <p:cNvPr id="7" name="矩形 10">
            <a:extLst>
              <a:ext uri="{FF2B5EF4-FFF2-40B4-BE49-F238E27FC236}">
                <a16:creationId xmlns:a16="http://schemas.microsoft.com/office/drawing/2014/main" id="{0A0C5365-8D6D-41D4-8344-064F97E6F8CD}"/>
              </a:ext>
            </a:extLst>
          </p:cNvPr>
          <p:cNvSpPr/>
          <p:nvPr/>
        </p:nvSpPr>
        <p:spPr>
          <a:xfrm>
            <a:off x="1602351" y="3313161"/>
            <a:ext cx="4389251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DL</a:t>
            </a:r>
            <a:r>
              <a:rPr lang="zh-CN" altLang="en-US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推論加速卡</a:t>
            </a:r>
            <a:b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(PCIe </a:t>
            </a:r>
            <a:r>
              <a:rPr lang="en-US" altLang="zh-CN" sz="22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Gen3 x16</a:t>
            </a:r>
            <a: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8" name="矩形 11">
            <a:extLst>
              <a:ext uri="{FF2B5EF4-FFF2-40B4-BE49-F238E27FC236}">
                <a16:creationId xmlns:a16="http://schemas.microsoft.com/office/drawing/2014/main" id="{5CA7138E-2A24-49FD-9AF4-B436302FE739}"/>
              </a:ext>
            </a:extLst>
          </p:cNvPr>
          <p:cNvSpPr/>
          <p:nvPr/>
        </p:nvSpPr>
        <p:spPr>
          <a:xfrm>
            <a:off x="2031020" y="5874061"/>
            <a:ext cx="3466984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bg1"/>
              </a:buClr>
            </a:pPr>
            <a:r>
              <a:rPr lang="zh-CN" altLang="en-US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顯示卡</a:t>
            </a:r>
            <a:br>
              <a:rPr lang="en-US" altLang="zh-CN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(PCIe </a:t>
            </a:r>
            <a:r>
              <a:rPr lang="en-US" altLang="zh-TW" sz="22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Gen3 x16</a:t>
            </a:r>
            <a:r>
              <a:rPr lang="en-US" altLang="zh-TW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CN" sz="2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4" descr="一張含有 路面 的圖片&#10;&#10;自動產生的描述">
            <a:extLst>
              <a:ext uri="{FF2B5EF4-FFF2-40B4-BE49-F238E27FC236}">
                <a16:creationId xmlns:a16="http://schemas.microsoft.com/office/drawing/2014/main" id="{111D8493-834B-458A-A825-3E776E77E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8168" y="4260547"/>
            <a:ext cx="3403179" cy="1701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9F8C34-835D-4D94-9B32-9631244473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119" y="2196583"/>
            <a:ext cx="635632" cy="421636"/>
          </a:xfrm>
          <a:prstGeom prst="rect">
            <a:avLst/>
          </a:prstGeom>
        </p:spPr>
      </p:pic>
      <p:pic>
        <p:nvPicPr>
          <p:cNvPr id="11" name="圖片 14">
            <a:extLst>
              <a:ext uri="{FF2B5EF4-FFF2-40B4-BE49-F238E27FC236}">
                <a16:creationId xmlns:a16="http://schemas.microsoft.com/office/drawing/2014/main" id="{59100180-B292-4640-9970-E875101B01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2076" y="2001775"/>
            <a:ext cx="1089786" cy="809596"/>
          </a:xfrm>
          <a:prstGeom prst="rect">
            <a:avLst/>
          </a:prstGeom>
        </p:spPr>
      </p:pic>
      <p:pic>
        <p:nvPicPr>
          <p:cNvPr id="12" name="圖片 15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11C2D6B1-1EF5-45AB-B90D-5099DB1D43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35" y="4851108"/>
            <a:ext cx="660143" cy="15778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20E7DF0-9A0A-4296-B1CF-7F8A8A47DD3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46" t="20188" r="9461" b="19834"/>
          <a:stretch/>
        </p:blipFill>
        <p:spPr>
          <a:xfrm>
            <a:off x="5926264" y="1668418"/>
            <a:ext cx="3895208" cy="1823811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73C92D92-FB4B-40F7-A60C-73E02417C6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348" y="4719184"/>
            <a:ext cx="635632" cy="4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69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形 15">
            <a:extLst>
              <a:ext uri="{FF2B5EF4-FFF2-40B4-BE49-F238E27FC236}">
                <a16:creationId xmlns:a16="http://schemas.microsoft.com/office/drawing/2014/main" id="{16F8053B-84F7-4552-A197-0C932EA6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83" r="5272" b="12425"/>
          <a:stretch/>
        </p:blipFill>
        <p:spPr>
          <a:xfrm>
            <a:off x="0" y="440903"/>
            <a:ext cx="12192000" cy="6417097"/>
          </a:xfrm>
          <a:prstGeom prst="rect">
            <a:avLst/>
          </a:prstGeom>
        </p:spPr>
      </p:pic>
      <p:pic>
        <p:nvPicPr>
          <p:cNvPr id="18" name="圖片 17" descr="一張含有 坐, 監視器 的圖片&#10;&#10;自動產生的描述">
            <a:extLst>
              <a:ext uri="{FF2B5EF4-FFF2-40B4-BE49-F238E27FC236}">
                <a16:creationId xmlns:a16="http://schemas.microsoft.com/office/drawing/2014/main" id="{1C0BEBE8-8B9C-4029-91D9-8774D9D09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897" y="1647555"/>
            <a:ext cx="2232274" cy="306555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latin typeface="Arial"/>
                <a:cs typeface="Arial"/>
              </a:rPr>
              <a:t>為高速運算而生的 </a:t>
            </a:r>
            <a:r>
              <a:rPr lang="en-US" altLang="zh-CN">
                <a:latin typeface="Arial"/>
                <a:cs typeface="Arial"/>
              </a:rPr>
              <a:t>TS-2888X</a:t>
            </a:r>
            <a:endParaRPr lang="zh-CN" altLang="en-US" b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A884816-5A9E-41B6-BF30-B5965F6728DC}"/>
              </a:ext>
            </a:extLst>
          </p:cNvPr>
          <p:cNvGrpSpPr/>
          <p:nvPr/>
        </p:nvGrpSpPr>
        <p:grpSpPr>
          <a:xfrm>
            <a:off x="2474444" y="2175780"/>
            <a:ext cx="9228074" cy="4311697"/>
            <a:chOff x="3681632" y="2579193"/>
            <a:chExt cx="7099409" cy="33171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9ACEE3-A3CC-40AF-BB3D-2CF1554D3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1632" y="2579193"/>
              <a:ext cx="2397602" cy="331710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D3F09-4F1A-4471-88EC-328CA6A60B6A}"/>
                </a:ext>
              </a:extLst>
            </p:cNvPr>
            <p:cNvSpPr/>
            <p:nvPr/>
          </p:nvSpPr>
          <p:spPr>
            <a:xfrm>
              <a:off x="6289445" y="2619935"/>
              <a:ext cx="2800490" cy="28413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27000" lvl="0">
                <a:spcBef>
                  <a:spcPts val="500"/>
                </a:spcBef>
                <a:buClr>
                  <a:srgbClr val="F2855F"/>
                </a:buClr>
                <a:buSzPct val="100000"/>
              </a:pPr>
              <a:r>
                <a:rPr lang="en-US" sz="1800" b="1">
                  <a:solidFill>
                    <a:schemeClr val="tx1"/>
                  </a:solidFill>
                </a:rPr>
                <a:t>Intel Xeon W </a:t>
              </a:r>
              <a:r>
                <a:rPr lang="zh-CN" altLang="en-US" sz="1800" b="1">
                  <a:solidFill>
                    <a:schemeClr val="tx1"/>
                  </a:solidFill>
                  <a:latin typeface="Microsoft JhengHei"/>
                  <a:ea typeface="Microsoft JhengHei"/>
                </a:rPr>
                <a:t>多核心 處理器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ECEBAA-8F1B-4D07-8B5D-680A9AE259E1}"/>
                </a:ext>
              </a:extLst>
            </p:cNvPr>
            <p:cNvSpPr/>
            <p:nvPr/>
          </p:nvSpPr>
          <p:spPr>
            <a:xfrm>
              <a:off x="6289446" y="3310741"/>
              <a:ext cx="3528219" cy="49724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27000" lvl="0">
                <a:buClr>
                  <a:srgbClr val="F2855F"/>
                </a:buClr>
                <a:buSzPct val="100000"/>
              </a:pPr>
              <a:r>
                <a:rPr lang="en-US" sz="1800" b="1">
                  <a:solidFill>
                    <a:schemeClr val="tx1"/>
                  </a:solidFill>
                </a:rPr>
                <a:t>8 x DDR4-2666 Long-DIMM</a:t>
              </a:r>
              <a:r>
                <a:rPr lang="zh-CN" altLang="en-US" sz="1800" b="1">
                  <a:solidFill>
                    <a:schemeClr val="tx1"/>
                  </a:solidFill>
                  <a:latin typeface="Microsoft JhengHei"/>
                  <a:ea typeface="Microsoft JhengHei"/>
                </a:rPr>
                <a:t>記憶體插槽，最高</a:t>
              </a:r>
              <a:r>
                <a:rPr lang="en-US" altLang="zh-CN" sz="1800" b="1">
                  <a:solidFill>
                    <a:schemeClr val="tx1"/>
                  </a:solidFill>
                  <a:latin typeface="+mj-lt"/>
                  <a:ea typeface="Microsoft JhengHei"/>
                </a:rPr>
                <a:t>512GB</a:t>
              </a:r>
              <a:endParaRPr lang="en-US" sz="1800" b="1">
                <a:solidFill>
                  <a:schemeClr val="tx1"/>
                </a:solidFill>
                <a:latin typeface="+mj-lt"/>
                <a:ea typeface="Microsoft JhengHe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E79153-6787-4DF9-9E52-45E15282B618}"/>
                </a:ext>
              </a:extLst>
            </p:cNvPr>
            <p:cNvSpPr/>
            <p:nvPr/>
          </p:nvSpPr>
          <p:spPr>
            <a:xfrm>
              <a:off x="6289444" y="4208064"/>
              <a:ext cx="4491597" cy="28413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27000" lvl="0">
                <a:buClr>
                  <a:srgbClr val="F2855F"/>
                </a:buClr>
                <a:buSzPct val="100000"/>
              </a:pPr>
              <a:r>
                <a:rPr lang="en-US" sz="1800" b="1">
                  <a:solidFill>
                    <a:schemeClr val="tx1"/>
                  </a:solidFill>
                </a:rPr>
                <a:t>8 x PCIe Slot, </a:t>
              </a:r>
              <a:r>
                <a:rPr lang="zh-CN" altLang="en-US" sz="1800" b="1">
                  <a:solidFill>
                    <a:schemeClr val="tx1"/>
                  </a:solidFill>
                  <a:latin typeface="Microsoft JhengHei"/>
                  <a:ea typeface="Microsoft JhengHei"/>
                </a:rPr>
                <a:t>可支持安裝高達</a:t>
              </a:r>
              <a:r>
                <a:rPr lang="zh-CN" altLang="en-US" sz="1800" b="1">
                  <a:solidFill>
                    <a:srgbClr val="FF0000"/>
                  </a:solidFill>
                  <a:latin typeface="Microsoft JhengHei"/>
                  <a:ea typeface="Microsoft JhengHei"/>
                </a:rPr>
                <a:t>四張</a:t>
              </a:r>
              <a:r>
                <a:rPr lang="zh-CN" altLang="en-US" sz="1800" b="1">
                  <a:solidFill>
                    <a:schemeClr val="tx1"/>
                  </a:solidFill>
                  <a:latin typeface="Microsoft JhengHei"/>
                  <a:ea typeface="Microsoft JhengHei"/>
                </a:rPr>
                <a:t>高階顯卡運算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F347FF-8592-46BD-B314-8F07BF2D7BBD}"/>
                </a:ext>
              </a:extLst>
            </p:cNvPr>
            <p:cNvSpPr/>
            <p:nvPr/>
          </p:nvSpPr>
          <p:spPr>
            <a:xfrm>
              <a:off x="6289445" y="5152201"/>
              <a:ext cx="2365889" cy="28413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27000" lvl="0">
                <a:buClr>
                  <a:srgbClr val="F2855F"/>
                </a:buClr>
                <a:buSzPct val="100000"/>
              </a:pPr>
              <a:r>
                <a:rPr lang="en-US" altLang="zh-CN" sz="1800" b="1">
                  <a:solidFill>
                    <a:schemeClr val="tx1"/>
                  </a:solidFill>
                </a:rPr>
                <a:t>8 </a:t>
              </a:r>
              <a:r>
                <a:rPr lang="zh-CN" altLang="en-US" sz="1800" b="1">
                  <a:solidFill>
                    <a:schemeClr val="tx1"/>
                  </a:solidFill>
                  <a:latin typeface="Microsoft JhengHei"/>
                  <a:ea typeface="Microsoft JhengHei"/>
                </a:rPr>
                <a:t>組顯卡電源供應線</a:t>
              </a:r>
            </a:p>
          </p:txBody>
        </p:sp>
        <p:cxnSp>
          <p:nvCxnSpPr>
            <p:cNvPr id="8" name="Shape 193">
              <a:extLst>
                <a:ext uri="{FF2B5EF4-FFF2-40B4-BE49-F238E27FC236}">
                  <a16:creationId xmlns:a16="http://schemas.microsoft.com/office/drawing/2014/main" id="{C323DB6B-355A-4B82-93C1-D33E743247B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59833" y="2804601"/>
              <a:ext cx="1816476" cy="454654"/>
            </a:xfrm>
            <a:prstGeom prst="bentConnector3">
              <a:avLst>
                <a:gd name="adj1" fmla="val 100072"/>
              </a:avLst>
            </a:prstGeom>
            <a:noFill/>
            <a:ln w="21590" cap="flat" cmpd="sng">
              <a:solidFill>
                <a:srgbClr val="FA585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9" name="Shape 193">
              <a:extLst>
                <a:ext uri="{FF2B5EF4-FFF2-40B4-BE49-F238E27FC236}">
                  <a16:creationId xmlns:a16="http://schemas.microsoft.com/office/drawing/2014/main" id="{C80A6319-DCA3-499C-B9BB-79EBA4929F5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46035" y="3633749"/>
              <a:ext cx="1530275" cy="322862"/>
            </a:xfrm>
            <a:prstGeom prst="bentConnector3">
              <a:avLst>
                <a:gd name="adj1" fmla="val 99901"/>
              </a:avLst>
            </a:prstGeom>
            <a:noFill/>
            <a:ln w="21590" cap="flat" cmpd="sng">
              <a:solidFill>
                <a:srgbClr val="FA585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0" name="Shape 193">
              <a:extLst>
                <a:ext uri="{FF2B5EF4-FFF2-40B4-BE49-F238E27FC236}">
                  <a16:creationId xmlns:a16="http://schemas.microsoft.com/office/drawing/2014/main" id="{D1F05491-2B05-41B7-9CDC-D9F11EBF932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837157" y="4531230"/>
              <a:ext cx="2539153" cy="286955"/>
            </a:xfrm>
            <a:prstGeom prst="bentConnector3">
              <a:avLst>
                <a:gd name="adj1" fmla="val 100379"/>
              </a:avLst>
            </a:prstGeom>
            <a:noFill/>
            <a:ln w="21590" cap="flat" cmpd="sng">
              <a:solidFill>
                <a:srgbClr val="FA585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1" name="Shape 193">
              <a:extLst>
                <a:ext uri="{FF2B5EF4-FFF2-40B4-BE49-F238E27FC236}">
                  <a16:creationId xmlns:a16="http://schemas.microsoft.com/office/drawing/2014/main" id="{B81E0681-65BF-4782-894A-A63756315DA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36923" y="5294270"/>
              <a:ext cx="990749" cy="1"/>
            </a:xfrm>
            <a:prstGeom prst="bentConnector3">
              <a:avLst>
                <a:gd name="adj1" fmla="val 50000"/>
              </a:avLst>
            </a:prstGeom>
            <a:noFill/>
            <a:ln w="21590" cap="flat" cmpd="sng">
              <a:solidFill>
                <a:srgbClr val="FA5854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pic>
        <p:nvPicPr>
          <p:cNvPr id="19" name="Google Shape;977;p66" descr="图片包含 浴室用品&#10;&#10;已生成高可信度的说明">
            <a:extLst>
              <a:ext uri="{FF2B5EF4-FFF2-40B4-BE49-F238E27FC236}">
                <a16:creationId xmlns:a16="http://schemas.microsoft.com/office/drawing/2014/main" id="{4E76AA17-9932-4873-B4A8-B337BB003EFE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46" y="3687851"/>
            <a:ext cx="984113" cy="984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404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形 20">
            <a:extLst>
              <a:ext uri="{FF2B5EF4-FFF2-40B4-BE49-F238E27FC236}">
                <a16:creationId xmlns:a16="http://schemas.microsoft.com/office/drawing/2014/main" id="{284C92FF-C883-4C75-92BD-01511866AC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83" r="5272" b="12425"/>
          <a:stretch/>
        </p:blipFill>
        <p:spPr>
          <a:xfrm>
            <a:off x="0" y="440903"/>
            <a:ext cx="12192000" cy="641709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4F074CE-DF9D-4620-9CC9-A4A2141A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高速的海量儲存空間</a:t>
            </a:r>
            <a:endParaRPr lang="zh-TW" b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88AF59C2-0419-46D6-B18A-F0278B65396E}"/>
              </a:ext>
            </a:extLst>
          </p:cNvPr>
          <p:cNvGrpSpPr/>
          <p:nvPr/>
        </p:nvGrpSpPr>
        <p:grpSpPr>
          <a:xfrm>
            <a:off x="58558" y="1876538"/>
            <a:ext cx="11675898" cy="4670846"/>
            <a:chOff x="147582" y="1982451"/>
            <a:chExt cx="10909124" cy="43641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DD9773-F273-4295-9520-8CA3B38AD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7517" y="1982451"/>
              <a:ext cx="3185569" cy="436410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860A4D-F56C-4C58-93DF-1B5AD93449E9}"/>
                </a:ext>
              </a:extLst>
            </p:cNvPr>
            <p:cNvSpPr/>
            <p:nvPr/>
          </p:nvSpPr>
          <p:spPr>
            <a:xfrm>
              <a:off x="5540807" y="3739838"/>
              <a:ext cx="1153149" cy="357554"/>
            </a:xfrm>
            <a:prstGeom prst="rect">
              <a:avLst/>
            </a:prstGeom>
            <a:noFill/>
            <a:ln>
              <a:solidFill>
                <a:srgbClr val="FA5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7DD86E-F85A-48D2-AE42-FD1AD0759B13}"/>
                </a:ext>
              </a:extLst>
            </p:cNvPr>
            <p:cNvSpPr/>
            <p:nvPr/>
          </p:nvSpPr>
          <p:spPr>
            <a:xfrm>
              <a:off x="4608246" y="3739839"/>
              <a:ext cx="862022" cy="1993480"/>
            </a:xfrm>
            <a:prstGeom prst="rect">
              <a:avLst/>
            </a:prstGeom>
            <a:noFill/>
            <a:ln>
              <a:solidFill>
                <a:srgbClr val="FA5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8A2FAA1-EBE5-45E4-BC2C-D56DB4584112}"/>
                </a:ext>
              </a:extLst>
            </p:cNvPr>
            <p:cNvSpPr/>
            <p:nvPr/>
          </p:nvSpPr>
          <p:spPr>
            <a:xfrm>
              <a:off x="7470868" y="3260309"/>
              <a:ext cx="3051393" cy="64633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27000">
                <a:buClr>
                  <a:srgbClr val="F2F2F2"/>
                </a:buClr>
                <a:buSzPts val="1600"/>
              </a:pPr>
              <a:r>
                <a:rPr lang="en-US" sz="1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16 x 2.5” SATA 6Gb/s  SSD</a:t>
              </a:r>
              <a:r>
                <a:rPr lang="en-US" altLang="zh-CN" sz="1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 </a:t>
              </a:r>
              <a:r>
                <a:rPr lang="zh-CN" altLang="en-US" sz="1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插槽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EBD3C8-E80F-4DB6-B9CA-D8B42C0178A6}"/>
                </a:ext>
              </a:extLst>
            </p:cNvPr>
            <p:cNvSpPr/>
            <p:nvPr/>
          </p:nvSpPr>
          <p:spPr>
            <a:xfrm>
              <a:off x="147582" y="2400025"/>
              <a:ext cx="2898164" cy="60388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27000" algn="r">
                <a:buClr>
                  <a:srgbClr val="F2F2F2"/>
                </a:buClr>
                <a:buSzPts val="1600"/>
              </a:pPr>
              <a:r>
                <a:rPr lang="en-US" sz="1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 x 3.5”/2.5” SATA 6Gb/s  HDD</a:t>
              </a:r>
              <a:r>
                <a:rPr lang="en-US" altLang="zh-CN" sz="1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 </a:t>
              </a:r>
              <a:r>
                <a:rPr lang="zh-CN" altLang="en-US" sz="1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插槽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CC2E73-E6EC-4155-972D-DB5F283C6009}"/>
                </a:ext>
              </a:extLst>
            </p:cNvPr>
            <p:cNvSpPr/>
            <p:nvPr/>
          </p:nvSpPr>
          <p:spPr>
            <a:xfrm>
              <a:off x="221770" y="4352294"/>
              <a:ext cx="2823977" cy="34507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27000" lvl="0" algn="r">
                <a:buClr>
                  <a:srgbClr val="F2F2F2"/>
                </a:buClr>
                <a:buSzPts val="1600"/>
              </a:pPr>
              <a:r>
                <a:rPr lang="en-US" altLang="zh-CN" sz="1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 x 12cm </a:t>
              </a:r>
              <a:r>
                <a:rPr lang="zh-CN" altLang="en-US" sz="1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散熱風扇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5B9773-BFA6-4E61-BC5E-46D150F55662}"/>
                </a:ext>
              </a:extLst>
            </p:cNvPr>
            <p:cNvSpPr/>
            <p:nvPr/>
          </p:nvSpPr>
          <p:spPr>
            <a:xfrm>
              <a:off x="7551113" y="4687052"/>
              <a:ext cx="3366331" cy="3693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27000" lvl="0">
                <a:buClr>
                  <a:srgbClr val="F2F2F2"/>
                </a:buClr>
                <a:buSzPts val="1600"/>
              </a:pPr>
              <a:r>
                <a:rPr lang="en-US" altLang="zh-CN" sz="1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 x 12cm </a:t>
              </a:r>
              <a:r>
                <a:rPr lang="zh-CN" altLang="en-US" sz="18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散熱風扇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476159-9557-4B6C-B6ED-0A71796119F0}"/>
                </a:ext>
              </a:extLst>
            </p:cNvPr>
            <p:cNvSpPr/>
            <p:nvPr/>
          </p:nvSpPr>
          <p:spPr>
            <a:xfrm>
              <a:off x="6829235" y="3739838"/>
              <a:ext cx="239211" cy="1993481"/>
            </a:xfrm>
            <a:prstGeom prst="rect">
              <a:avLst/>
            </a:prstGeom>
            <a:noFill/>
            <a:ln>
              <a:solidFill>
                <a:srgbClr val="FA5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BB98EF-1506-4087-9FBF-A721135D3990}"/>
                </a:ext>
              </a:extLst>
            </p:cNvPr>
            <p:cNvSpPr/>
            <p:nvPr/>
          </p:nvSpPr>
          <p:spPr>
            <a:xfrm>
              <a:off x="4268451" y="2946699"/>
              <a:ext cx="228998" cy="2792110"/>
            </a:xfrm>
            <a:prstGeom prst="rect">
              <a:avLst/>
            </a:prstGeom>
            <a:noFill/>
            <a:ln>
              <a:solidFill>
                <a:srgbClr val="FA5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2" name="Shape 193">
              <a:extLst>
                <a:ext uri="{FF2B5EF4-FFF2-40B4-BE49-F238E27FC236}">
                  <a16:creationId xmlns:a16="http://schemas.microsoft.com/office/drawing/2014/main" id="{C54F15C5-2F75-42BB-896E-EDF6AD1505B9}"/>
                </a:ext>
              </a:extLst>
            </p:cNvPr>
            <p:cNvCxnSpPr>
              <a:cxnSpLocks/>
            </p:cNvCxnSpPr>
            <p:nvPr/>
          </p:nvCxnSpPr>
          <p:spPr>
            <a:xfrm>
              <a:off x="3054464" y="2575126"/>
              <a:ext cx="1984792" cy="1164712"/>
            </a:xfrm>
            <a:prstGeom prst="bentConnector3">
              <a:avLst>
                <a:gd name="adj1" fmla="val 100609"/>
              </a:avLst>
            </a:prstGeom>
            <a:noFill/>
            <a:ln w="21590" cap="flat" cmpd="sng">
              <a:solidFill>
                <a:srgbClr val="FA585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3" name="Shape 193">
              <a:extLst>
                <a:ext uri="{FF2B5EF4-FFF2-40B4-BE49-F238E27FC236}">
                  <a16:creationId xmlns:a16="http://schemas.microsoft.com/office/drawing/2014/main" id="{6DEF4EFD-C5CF-40C4-9E45-97F3F0414EE5}"/>
                </a:ext>
              </a:extLst>
            </p:cNvPr>
            <p:cNvCxnSpPr>
              <a:cxnSpLocks/>
            </p:cNvCxnSpPr>
            <p:nvPr/>
          </p:nvCxnSpPr>
          <p:spPr>
            <a:xfrm>
              <a:off x="3097826" y="4507978"/>
              <a:ext cx="1170626" cy="0"/>
            </a:xfrm>
            <a:prstGeom prst="straightConnector1">
              <a:avLst/>
            </a:prstGeom>
            <a:noFill/>
            <a:ln w="21590" cap="flat" cmpd="sng">
              <a:solidFill>
                <a:srgbClr val="FA585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4" name="Shape 193">
              <a:extLst>
                <a:ext uri="{FF2B5EF4-FFF2-40B4-BE49-F238E27FC236}">
                  <a16:creationId xmlns:a16="http://schemas.microsoft.com/office/drawing/2014/main" id="{A787CE6E-7C20-47DE-B8B3-E17B582163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8447" y="4876709"/>
              <a:ext cx="528393" cy="0"/>
            </a:xfrm>
            <a:prstGeom prst="straightConnector1">
              <a:avLst/>
            </a:prstGeom>
            <a:noFill/>
            <a:ln w="21590" cap="flat" cmpd="sng">
              <a:solidFill>
                <a:srgbClr val="FA585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5" name="Shape 193">
              <a:extLst>
                <a:ext uri="{FF2B5EF4-FFF2-40B4-BE49-F238E27FC236}">
                  <a16:creationId xmlns:a16="http://schemas.microsoft.com/office/drawing/2014/main" id="{467D6157-7043-4FA8-8C7B-3246CAFE41B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109579" y="2364700"/>
              <a:ext cx="1406730" cy="1343540"/>
            </a:xfrm>
            <a:prstGeom prst="bentConnector3">
              <a:avLst>
                <a:gd name="adj1" fmla="val -725"/>
              </a:avLst>
            </a:prstGeom>
            <a:noFill/>
            <a:ln w="21590" cap="flat" cmpd="sng">
              <a:solidFill>
                <a:srgbClr val="FA585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CC90A9-C8F5-4A76-8CD3-622CE1AABA9A}"/>
                </a:ext>
              </a:extLst>
            </p:cNvPr>
            <p:cNvSpPr/>
            <p:nvPr/>
          </p:nvSpPr>
          <p:spPr>
            <a:xfrm>
              <a:off x="5540807" y="4185775"/>
              <a:ext cx="1219486" cy="1496353"/>
            </a:xfrm>
            <a:prstGeom prst="rect">
              <a:avLst/>
            </a:prstGeom>
            <a:noFill/>
            <a:ln>
              <a:solidFill>
                <a:srgbClr val="FA5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7" name="Shape 193">
              <a:extLst>
                <a:ext uri="{FF2B5EF4-FFF2-40B4-BE49-F238E27FC236}">
                  <a16:creationId xmlns:a16="http://schemas.microsoft.com/office/drawing/2014/main" id="{17F9B038-444D-4133-8310-15E8523B34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0355" y="3385921"/>
              <a:ext cx="782970" cy="781427"/>
            </a:xfrm>
            <a:prstGeom prst="bentConnector3">
              <a:avLst>
                <a:gd name="adj1" fmla="val 100609"/>
              </a:avLst>
            </a:prstGeom>
            <a:noFill/>
            <a:ln w="21590" cap="flat" cmpd="sng">
              <a:solidFill>
                <a:srgbClr val="FA585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4C77D493-8714-4B25-81E1-5FA2B1255F41}"/>
                </a:ext>
              </a:extLst>
            </p:cNvPr>
            <p:cNvSpPr/>
            <p:nvPr/>
          </p:nvSpPr>
          <p:spPr>
            <a:xfrm>
              <a:off x="7482471" y="2168038"/>
              <a:ext cx="3574235" cy="64633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marL="127000" lvl="0">
                <a:buClr>
                  <a:srgbClr val="F2F2F2"/>
                </a:buClr>
                <a:buSzPts val="1600"/>
              </a:pPr>
              <a:r>
                <a:rPr lang="en-US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 x 2.5” U.2 SSD</a:t>
              </a:r>
              <a:r>
                <a:rPr lang="zh-CN" altLang="en-US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插槽</a:t>
              </a:r>
              <a:endParaRPr lang="en-US" altLang="zh-CN" sz="18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27000" lvl="1">
                <a:buClr>
                  <a:srgbClr val="F2F2F2"/>
                </a:buClr>
                <a:buSzPts val="1600"/>
              </a:pPr>
              <a:r>
                <a:rPr lang="en-US" altLang="zh-CN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 </a:t>
              </a:r>
              <a:r>
                <a:rPr lang="zh-CN" altLang="en-US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每埠</a:t>
              </a:r>
              <a:r>
                <a:rPr lang="zh-CN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 </a:t>
              </a:r>
              <a:r>
                <a:rPr lang="en-US" altLang="zh-CN" b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PCIe Gen3 x4 </a:t>
              </a:r>
              <a:endParaRPr lang="zh-CN" altLang="en-US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275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B5F8645E-DEEA-4BDE-9DFB-2F1F26A48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83" r="5272" b="12425"/>
          <a:stretch/>
        </p:blipFill>
        <p:spPr>
          <a:xfrm>
            <a:off x="0" y="440903"/>
            <a:ext cx="12192000" cy="6417097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7040BF80-AA4C-4F18-B5CD-20B2C767E6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2425"/>
          <a:stretch/>
        </p:blipFill>
        <p:spPr>
          <a:xfrm>
            <a:off x="4000056" y="440903"/>
            <a:ext cx="7327503" cy="6417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4D2859-AEE6-4DE4-9C83-D9092EED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微軟正黑體"/>
                <a:ea typeface="微軟正黑體"/>
              </a:rPr>
              <a:t>TS-2888X</a:t>
            </a:r>
            <a:r>
              <a:rPr lang="en-US" altLang="zh-CN">
                <a:latin typeface="Arial"/>
                <a:ea typeface="微軟正黑體"/>
                <a:cs typeface="Arial"/>
              </a:rPr>
              <a:t> </a:t>
            </a:r>
            <a:r>
              <a:rPr lang="zh-CN">
                <a:latin typeface="微軟正黑體"/>
                <a:ea typeface="微軟正黑體"/>
              </a:rPr>
              <a:t>正面</a:t>
            </a:r>
            <a:endParaRPr lang="zh-CN" b="0">
              <a:latin typeface="微軟正黑體"/>
              <a:ea typeface="微軟正黑體"/>
            </a:endParaRPr>
          </a:p>
        </p:txBody>
      </p:sp>
      <p:pic>
        <p:nvPicPr>
          <p:cNvPr id="3" name="圖片 20">
            <a:extLst>
              <a:ext uri="{FF2B5EF4-FFF2-40B4-BE49-F238E27FC236}">
                <a16:creationId xmlns:a16="http://schemas.microsoft.com/office/drawing/2014/main" id="{D243FE24-4D59-421B-B7A7-C10657A1B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941" y="2016221"/>
            <a:ext cx="2687966" cy="430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E7FA0D-3195-4E36-9377-CF46EB685162}"/>
              </a:ext>
            </a:extLst>
          </p:cNvPr>
          <p:cNvSpPr/>
          <p:nvPr/>
        </p:nvSpPr>
        <p:spPr>
          <a:xfrm>
            <a:off x="8342663" y="2145766"/>
            <a:ext cx="268796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lvl="0">
              <a:buClr>
                <a:srgbClr val="F2F2F2"/>
              </a:buClr>
              <a:buSzPts val="1600"/>
            </a:pPr>
            <a:r>
              <a:rPr lang="en-US" altLang="zh-CN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LCM</a:t>
            </a:r>
            <a:r>
              <a:rPr lang="zh-CN" altLang="en-US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顯示與按鈕</a:t>
            </a:r>
            <a:endParaRPr lang="en-US" altLang="zh-CN" sz="18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F55D1-9AFA-4553-8BA0-E786F99F3D78}"/>
              </a:ext>
            </a:extLst>
          </p:cNvPr>
          <p:cNvSpPr/>
          <p:nvPr/>
        </p:nvSpPr>
        <p:spPr>
          <a:xfrm>
            <a:off x="1090576" y="2145124"/>
            <a:ext cx="249990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lvl="0" algn="r">
              <a:buClr>
                <a:srgbClr val="F2F2F2"/>
              </a:buClr>
              <a:buSzPts val="1600"/>
            </a:pPr>
            <a:r>
              <a:rPr lang="zh-CN" altLang="en-US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電源按鈕</a:t>
            </a:r>
            <a:endParaRPr lang="en-US" altLang="zh-CN" sz="18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B3832F-3372-4F02-9AB7-1472F136C7B3}"/>
              </a:ext>
            </a:extLst>
          </p:cNvPr>
          <p:cNvSpPr/>
          <p:nvPr/>
        </p:nvSpPr>
        <p:spPr>
          <a:xfrm>
            <a:off x="708901" y="2916134"/>
            <a:ext cx="293387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lvl="0" algn="r">
              <a:buClr>
                <a:srgbClr val="F2F2F2"/>
              </a:buClr>
              <a:buSzPts val="1600"/>
            </a:pPr>
            <a:r>
              <a:rPr lang="en-US" altLang="zh-CN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USB 3.0 </a:t>
            </a:r>
            <a:r>
              <a:rPr lang="zh-CN" altLang="en-US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r>
              <a:rPr lang="en-US" altLang="zh-CN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/OTC </a:t>
            </a:r>
            <a:r>
              <a:rPr lang="zh-CN" altLang="en-US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按鈕</a:t>
            </a:r>
            <a:endParaRPr lang="en-US" altLang="zh-CN" sz="18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353DD0-1DA9-40AF-965C-711CCC58BE17}"/>
              </a:ext>
            </a:extLst>
          </p:cNvPr>
          <p:cNvSpPr/>
          <p:nvPr/>
        </p:nvSpPr>
        <p:spPr>
          <a:xfrm>
            <a:off x="1288668" y="3772608"/>
            <a:ext cx="235410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lvl="0" algn="r">
              <a:buClr>
                <a:srgbClr val="F2F2F2"/>
              </a:buClr>
              <a:buSzPts val="1600"/>
            </a:pPr>
            <a:r>
              <a:rPr lang="en-US" altLang="zh-CN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 x 12cm </a:t>
            </a:r>
            <a:r>
              <a:rPr lang="zh-CN" altLang="en-US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靜音風扇</a:t>
            </a:r>
            <a:endParaRPr lang="en-US" altLang="zh-CN" sz="18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B6FA8-6F79-415F-A62A-F1FA2BCB326E}"/>
              </a:ext>
            </a:extLst>
          </p:cNvPr>
          <p:cNvSpPr/>
          <p:nvPr/>
        </p:nvSpPr>
        <p:spPr>
          <a:xfrm>
            <a:off x="1352805" y="5373636"/>
            <a:ext cx="228997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lvl="0" algn="r">
              <a:buClr>
                <a:srgbClr val="F2F2F2"/>
              </a:buClr>
              <a:buSzPts val="1600"/>
            </a:pPr>
            <a:r>
              <a:rPr lang="en-US" altLang="zh-CN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x </a:t>
            </a:r>
            <a:r>
              <a:rPr lang="zh-CN" altLang="en-US"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移動輔助輪</a:t>
            </a:r>
            <a:endParaRPr lang="en-US" altLang="zh-CN" sz="18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Shape 193">
            <a:extLst>
              <a:ext uri="{FF2B5EF4-FFF2-40B4-BE49-F238E27FC236}">
                <a16:creationId xmlns:a16="http://schemas.microsoft.com/office/drawing/2014/main" id="{A05EFB34-B399-47E3-B29D-5476966B6131}"/>
              </a:ext>
            </a:extLst>
          </p:cNvPr>
          <p:cNvCxnSpPr>
            <a:cxnSpLocks/>
          </p:cNvCxnSpPr>
          <p:nvPr/>
        </p:nvCxnSpPr>
        <p:spPr>
          <a:xfrm flipH="1">
            <a:off x="6809494" y="4020756"/>
            <a:ext cx="1587267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" name="Shape 193">
            <a:extLst>
              <a:ext uri="{FF2B5EF4-FFF2-40B4-BE49-F238E27FC236}">
                <a16:creationId xmlns:a16="http://schemas.microsoft.com/office/drawing/2014/main" id="{2AA222E3-4257-492B-87D4-AD69FDE0088B}"/>
              </a:ext>
            </a:extLst>
          </p:cNvPr>
          <p:cNvCxnSpPr>
            <a:cxnSpLocks/>
          </p:cNvCxnSpPr>
          <p:nvPr/>
        </p:nvCxnSpPr>
        <p:spPr>
          <a:xfrm>
            <a:off x="3713133" y="2361534"/>
            <a:ext cx="1260302" cy="6785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" name="Shape 193">
            <a:extLst>
              <a:ext uri="{FF2B5EF4-FFF2-40B4-BE49-F238E27FC236}">
                <a16:creationId xmlns:a16="http://schemas.microsoft.com/office/drawing/2014/main" id="{68AC0DD0-EEBC-47DE-84F4-978AA4443267}"/>
              </a:ext>
            </a:extLst>
          </p:cNvPr>
          <p:cNvCxnSpPr>
            <a:cxnSpLocks/>
          </p:cNvCxnSpPr>
          <p:nvPr/>
        </p:nvCxnSpPr>
        <p:spPr>
          <a:xfrm flipV="1">
            <a:off x="3713133" y="2515098"/>
            <a:ext cx="1524406" cy="621014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" name="Shape 193">
            <a:extLst>
              <a:ext uri="{FF2B5EF4-FFF2-40B4-BE49-F238E27FC236}">
                <a16:creationId xmlns:a16="http://schemas.microsoft.com/office/drawing/2014/main" id="{0CA4ED88-CAA4-457B-BBD6-BA57105F8F2A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98680" y="2313337"/>
            <a:ext cx="1398081" cy="8064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" name="Shape 193">
            <a:extLst>
              <a:ext uri="{FF2B5EF4-FFF2-40B4-BE49-F238E27FC236}">
                <a16:creationId xmlns:a16="http://schemas.microsoft.com/office/drawing/2014/main" id="{F11E81F3-A9EF-484B-8ACD-C4E48D52361E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642775" y="5558302"/>
            <a:ext cx="1428066" cy="603032"/>
          </a:xfrm>
          <a:prstGeom prst="bentConnector3">
            <a:avLst>
              <a:gd name="adj1" fmla="val 54731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" name="Shape 193">
            <a:extLst>
              <a:ext uri="{FF2B5EF4-FFF2-40B4-BE49-F238E27FC236}">
                <a16:creationId xmlns:a16="http://schemas.microsoft.com/office/drawing/2014/main" id="{6638D540-97FA-438D-8FFC-B1653A91CA42}"/>
              </a:ext>
            </a:extLst>
          </p:cNvPr>
          <p:cNvCxnSpPr>
            <a:cxnSpLocks/>
          </p:cNvCxnSpPr>
          <p:nvPr/>
        </p:nvCxnSpPr>
        <p:spPr>
          <a:xfrm>
            <a:off x="3713133" y="3950316"/>
            <a:ext cx="1801861" cy="460293"/>
          </a:xfrm>
          <a:prstGeom prst="bentConnector3">
            <a:avLst>
              <a:gd name="adj1" fmla="val 101054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5" name="矩形: 圓角 79">
            <a:extLst>
              <a:ext uri="{FF2B5EF4-FFF2-40B4-BE49-F238E27FC236}">
                <a16:creationId xmlns:a16="http://schemas.microsoft.com/office/drawing/2014/main" id="{87C6C1EF-779E-496D-BE6B-9805F932BE06}"/>
              </a:ext>
            </a:extLst>
          </p:cNvPr>
          <p:cNvSpPr/>
          <p:nvPr/>
        </p:nvSpPr>
        <p:spPr>
          <a:xfrm>
            <a:off x="5070841" y="6022950"/>
            <a:ext cx="502025" cy="276769"/>
          </a:xfrm>
          <a:prstGeom prst="round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6" name="矩形: 圓角 80">
            <a:extLst>
              <a:ext uri="{FF2B5EF4-FFF2-40B4-BE49-F238E27FC236}">
                <a16:creationId xmlns:a16="http://schemas.microsoft.com/office/drawing/2014/main" id="{5C3F92D8-C183-45C2-BA97-606CE13CDE73}"/>
              </a:ext>
            </a:extLst>
          </p:cNvPr>
          <p:cNvSpPr/>
          <p:nvPr/>
        </p:nvSpPr>
        <p:spPr>
          <a:xfrm>
            <a:off x="6537116" y="6022449"/>
            <a:ext cx="502025" cy="276769"/>
          </a:xfrm>
          <a:prstGeom prst="roundRect">
            <a:avLst/>
          </a:prstGeom>
          <a:noFill/>
          <a:ln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7" name="直線接點 82">
            <a:extLst>
              <a:ext uri="{FF2B5EF4-FFF2-40B4-BE49-F238E27FC236}">
                <a16:creationId xmlns:a16="http://schemas.microsoft.com/office/drawing/2014/main" id="{A3C61EBB-81E4-4CE1-960A-71012A2038C9}"/>
              </a:ext>
            </a:extLst>
          </p:cNvPr>
          <p:cNvCxnSpPr>
            <a:cxnSpLocks/>
          </p:cNvCxnSpPr>
          <p:nvPr/>
        </p:nvCxnSpPr>
        <p:spPr>
          <a:xfrm flipV="1">
            <a:off x="5572866" y="6160833"/>
            <a:ext cx="964250" cy="501"/>
          </a:xfrm>
          <a:prstGeom prst="line">
            <a:avLst/>
          </a:prstGeom>
          <a:ln w="21590">
            <a:solidFill>
              <a:srgbClr val="FA5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7">
            <a:extLst>
              <a:ext uri="{FF2B5EF4-FFF2-40B4-BE49-F238E27FC236}">
                <a16:creationId xmlns:a16="http://schemas.microsoft.com/office/drawing/2014/main" id="{718F89EA-C159-4A3A-A300-BFFA72B68BF4}"/>
              </a:ext>
            </a:extLst>
          </p:cNvPr>
          <p:cNvSpPr/>
          <p:nvPr/>
        </p:nvSpPr>
        <p:spPr>
          <a:xfrm>
            <a:off x="8396761" y="3836090"/>
            <a:ext cx="2490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zh-CN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大面積進氣防塵網</a:t>
            </a:r>
            <a:endParaRPr lang="en-US" altLang="zh-CN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8339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D6383021-E849-4A32-8CE5-007D135C68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83" r="5272" b="12425"/>
          <a:stretch/>
        </p:blipFill>
        <p:spPr>
          <a:xfrm>
            <a:off x="0" y="440903"/>
            <a:ext cx="12192000" cy="6417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3328C2-7F6F-4B35-8281-E593C438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豐富的連接介面</a:t>
            </a:r>
            <a:endParaRPr lang="zh-CN" b="0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D1A19D28-E0E6-4A09-BD6C-75F6E292ED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986" y="1817790"/>
            <a:ext cx="2883847" cy="4630497"/>
          </a:xfrm>
          <a:prstGeom prst="rect">
            <a:avLst/>
          </a:prstGeom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2C21C745-44CE-49F4-A825-CECEFE148DE7}"/>
              </a:ext>
            </a:extLst>
          </p:cNvPr>
          <p:cNvSpPr/>
          <p:nvPr/>
        </p:nvSpPr>
        <p:spPr>
          <a:xfrm>
            <a:off x="7881454" y="1825825"/>
            <a:ext cx="4137064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 x 1 </a:t>
            </a:r>
            <a:r>
              <a:rPr lang="en-US" sz="18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網路埠</a:t>
            </a:r>
            <a:endParaRPr lang="en-US" altLang="zh-CN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154099D5-B152-4948-8E41-1BF6AF70BD16}"/>
              </a:ext>
            </a:extLst>
          </p:cNvPr>
          <p:cNvSpPr/>
          <p:nvPr/>
        </p:nvSpPr>
        <p:spPr>
          <a:xfrm>
            <a:off x="7881454" y="3232422"/>
            <a:ext cx="4137064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 x 10GBASE-T </a:t>
            </a:r>
            <a:r>
              <a:rPr lang="zh-CN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網路埠</a:t>
            </a:r>
            <a:endParaRPr lang="en-US" altLang="zh-CN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71FB47FD-0292-4141-A5C2-12C5E7E11EDF}"/>
              </a:ext>
            </a:extLst>
          </p:cNvPr>
          <p:cNvSpPr/>
          <p:nvPr/>
        </p:nvSpPr>
        <p:spPr>
          <a:xfrm>
            <a:off x="7881454" y="2474826"/>
            <a:ext cx="3640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 x USB 3.0 + 4 x USB 2.0 </a:t>
            </a:r>
            <a:endParaRPr lang="en-US" altLang="zh-CN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F3E7872E-6AAB-4733-8361-98167FB1F026}"/>
              </a:ext>
            </a:extLst>
          </p:cNvPr>
          <p:cNvSpPr/>
          <p:nvPr/>
        </p:nvSpPr>
        <p:spPr>
          <a:xfrm>
            <a:off x="7901498" y="4218648"/>
            <a:ext cx="4137064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8 x PCIe 3.0 </a:t>
            </a:r>
            <a:r>
              <a:rPr lang="zh-CN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endParaRPr lang="en-US" altLang="zh-CN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69900" lvl="0" indent="-342900">
              <a:buClr>
                <a:srgbClr val="F2F2F2"/>
              </a:buClr>
              <a:buSzPts val="1600"/>
              <a:buFont typeface="Arial" panose="020B0604020202020204" pitchFamily="34" charset="0"/>
              <a:buChar char="•"/>
            </a:pPr>
            <a:endParaRPr lang="en-US" altLang="zh-CN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562B97CD-FA10-44C2-BA1A-1B7105945FA4}"/>
              </a:ext>
            </a:extLst>
          </p:cNvPr>
          <p:cNvSpPr/>
          <p:nvPr/>
        </p:nvSpPr>
        <p:spPr>
          <a:xfrm>
            <a:off x="74164" y="1904239"/>
            <a:ext cx="3129220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algn="r">
              <a:buClr>
                <a:srgbClr val="F2F2F2"/>
              </a:buClr>
              <a:buSzPts val="1600"/>
            </a:pPr>
            <a:r>
              <a:rPr lang="en-US" altLang="zh-CN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2,000Watt </a:t>
            </a:r>
            <a:br>
              <a:rPr lang="en-US" altLang="zh-CN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電源插座與開關</a:t>
            </a:r>
            <a:endParaRPr lang="en-US" altLang="zh-CN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0FA6A6E8-B382-4ABE-8B98-31E66BB7E412}"/>
              </a:ext>
            </a:extLst>
          </p:cNvPr>
          <p:cNvSpPr/>
          <p:nvPr/>
        </p:nvSpPr>
        <p:spPr>
          <a:xfrm>
            <a:off x="801799" y="4626709"/>
            <a:ext cx="2401585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 algn="r">
              <a:buClr>
                <a:srgbClr val="F2F2F2"/>
              </a:buClr>
              <a:buSzPts val="1600"/>
            </a:pPr>
            <a:r>
              <a:rPr lang="zh-CN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儲存區散熱風扇</a:t>
            </a:r>
            <a:endParaRPr lang="en-US" altLang="zh-CN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0423D2D3-C68A-407A-8EBA-CC52F79DA833}"/>
              </a:ext>
            </a:extLst>
          </p:cNvPr>
          <p:cNvSpPr/>
          <p:nvPr/>
        </p:nvSpPr>
        <p:spPr>
          <a:xfrm>
            <a:off x="816139" y="3092695"/>
            <a:ext cx="2387245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 algn="r">
              <a:buClr>
                <a:srgbClr val="F2F2F2"/>
              </a:buClr>
              <a:buSzPts val="1600"/>
            </a:pPr>
            <a:r>
              <a:rPr lang="zh-CN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電源區散熱風扇</a:t>
            </a:r>
            <a:endParaRPr lang="en-US" altLang="zh-CN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B433ADD4-9EF7-4561-A26C-95F68F977ED7}"/>
              </a:ext>
            </a:extLst>
          </p:cNvPr>
          <p:cNvSpPr/>
          <p:nvPr/>
        </p:nvSpPr>
        <p:spPr>
          <a:xfrm>
            <a:off x="4678454" y="3837008"/>
            <a:ext cx="1043100" cy="2055942"/>
          </a:xfrm>
          <a:prstGeom prst="roundRect">
            <a:avLst>
              <a:gd name="adj" fmla="val 7492"/>
            </a:avLst>
          </a:prstGeom>
          <a:noFill/>
          <a:ln w="12700"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0" name="Shape 193">
            <a:extLst>
              <a:ext uri="{FF2B5EF4-FFF2-40B4-BE49-F238E27FC236}">
                <a16:creationId xmlns:a16="http://schemas.microsoft.com/office/drawing/2014/main" id="{CC47F02F-358A-4C73-A143-1861DC71C99C}"/>
              </a:ext>
            </a:extLst>
          </p:cNvPr>
          <p:cNvCxnSpPr>
            <a:cxnSpLocks/>
          </p:cNvCxnSpPr>
          <p:nvPr/>
        </p:nvCxnSpPr>
        <p:spPr>
          <a:xfrm>
            <a:off x="3261210" y="2233629"/>
            <a:ext cx="1596582" cy="432627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" name="Shape 193">
            <a:extLst>
              <a:ext uri="{FF2B5EF4-FFF2-40B4-BE49-F238E27FC236}">
                <a16:creationId xmlns:a16="http://schemas.microsoft.com/office/drawing/2014/main" id="{A7337E78-9A05-4725-A123-739C01FFAC01}"/>
              </a:ext>
            </a:extLst>
          </p:cNvPr>
          <p:cNvCxnSpPr>
            <a:cxnSpLocks/>
          </p:cNvCxnSpPr>
          <p:nvPr/>
        </p:nvCxnSpPr>
        <p:spPr>
          <a:xfrm>
            <a:off x="3261210" y="3274765"/>
            <a:ext cx="1913906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3" name="Shape 193">
            <a:extLst>
              <a:ext uri="{FF2B5EF4-FFF2-40B4-BE49-F238E27FC236}">
                <a16:creationId xmlns:a16="http://schemas.microsoft.com/office/drawing/2014/main" id="{5D0F2A5A-37FE-469B-B099-5B7BCC824438}"/>
              </a:ext>
            </a:extLst>
          </p:cNvPr>
          <p:cNvCxnSpPr>
            <a:cxnSpLocks/>
          </p:cNvCxnSpPr>
          <p:nvPr/>
        </p:nvCxnSpPr>
        <p:spPr>
          <a:xfrm>
            <a:off x="3282318" y="4830447"/>
            <a:ext cx="1396136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4" name="Shape 193">
            <a:extLst>
              <a:ext uri="{FF2B5EF4-FFF2-40B4-BE49-F238E27FC236}">
                <a16:creationId xmlns:a16="http://schemas.microsoft.com/office/drawing/2014/main" id="{F0AEB6F8-75BF-4A37-8439-09796C9588C8}"/>
              </a:ext>
            </a:extLst>
          </p:cNvPr>
          <p:cNvCxnSpPr>
            <a:cxnSpLocks/>
          </p:cNvCxnSpPr>
          <p:nvPr/>
        </p:nvCxnSpPr>
        <p:spPr>
          <a:xfrm flipH="1">
            <a:off x="6589131" y="4397256"/>
            <a:ext cx="1423730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73774B02-4219-48EF-BF6C-B62A5FE93937}"/>
              </a:ext>
            </a:extLst>
          </p:cNvPr>
          <p:cNvSpPr/>
          <p:nvPr/>
        </p:nvSpPr>
        <p:spPr>
          <a:xfrm>
            <a:off x="6103377" y="2519855"/>
            <a:ext cx="144891" cy="675381"/>
          </a:xfrm>
          <a:prstGeom prst="roundRect">
            <a:avLst>
              <a:gd name="adj" fmla="val 7492"/>
            </a:avLst>
          </a:prstGeom>
          <a:noFill/>
          <a:ln w="12700">
            <a:solidFill>
              <a:srgbClr val="FA58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6" name="Shape 193">
            <a:extLst>
              <a:ext uri="{FF2B5EF4-FFF2-40B4-BE49-F238E27FC236}">
                <a16:creationId xmlns:a16="http://schemas.microsoft.com/office/drawing/2014/main" id="{29640DF4-5BBD-4525-8941-A24CA0AED7A5}"/>
              </a:ext>
            </a:extLst>
          </p:cNvPr>
          <p:cNvCxnSpPr>
            <a:cxnSpLocks/>
          </p:cNvCxnSpPr>
          <p:nvPr/>
        </p:nvCxnSpPr>
        <p:spPr>
          <a:xfrm flipH="1">
            <a:off x="6173059" y="3410801"/>
            <a:ext cx="1787047" cy="0"/>
          </a:xfrm>
          <a:prstGeom prst="straightConnector1">
            <a:avLst/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" name="Shape 193">
            <a:extLst>
              <a:ext uri="{FF2B5EF4-FFF2-40B4-BE49-F238E27FC236}">
                <a16:creationId xmlns:a16="http://schemas.microsoft.com/office/drawing/2014/main" id="{81F02F70-AD91-488F-BAAA-A39022D7E974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52302" y="2655127"/>
            <a:ext cx="1707804" cy="528412"/>
          </a:xfrm>
          <a:prstGeom prst="bentConnector3">
            <a:avLst>
              <a:gd name="adj1" fmla="val 51576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8" name="Shape 193">
            <a:extLst>
              <a:ext uri="{FF2B5EF4-FFF2-40B4-BE49-F238E27FC236}">
                <a16:creationId xmlns:a16="http://schemas.microsoft.com/office/drawing/2014/main" id="{91CB4746-4ED3-45AF-89B6-CD8F885D0FB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70744" y="2084352"/>
            <a:ext cx="1622072" cy="795742"/>
          </a:xfrm>
          <a:prstGeom prst="bentConnector3">
            <a:avLst>
              <a:gd name="adj1" fmla="val 100043"/>
            </a:avLst>
          </a:prstGeom>
          <a:noFill/>
          <a:ln w="21590" cap="flat" cmpd="sng">
            <a:solidFill>
              <a:srgbClr val="FA5854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3747464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93FEFA7-3243-4039-B6F9-E70C30E7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087" y="1725769"/>
            <a:ext cx="5867637" cy="32197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6000" spc="600">
                <a:latin typeface="微軟正黑體"/>
                <a:ea typeface="微軟正黑體"/>
              </a:rPr>
              <a:t>TS-2888X </a:t>
            </a:r>
            <a:br>
              <a:rPr lang="en-US" altLang="zh-TW" sz="6000" spc="600">
                <a:latin typeface="微軟正黑體"/>
                <a:ea typeface="微軟正黑體"/>
              </a:rPr>
            </a:br>
            <a:r>
              <a:rPr lang="zh-TW" altLang="en-US" sz="6000" spc="600">
                <a:latin typeface="微軟正黑體"/>
                <a:ea typeface="微軟正黑體"/>
              </a:rPr>
              <a:t>多媒體應用</a:t>
            </a:r>
            <a:endParaRPr lang="zh-TW" altLang="en-US" sz="6000" spc="600"/>
          </a:p>
        </p:txBody>
      </p:sp>
    </p:spTree>
    <p:extLst>
      <p:ext uri="{BB962C8B-B14F-4D97-AF65-F5344CB8AC3E}">
        <p14:creationId xmlns:p14="http://schemas.microsoft.com/office/powerpoint/2010/main" val="1115533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669</Words>
  <Application>Microsoft Office PowerPoint</Application>
  <PresentationFormat>寬螢幕</PresentationFormat>
  <Paragraphs>161</Paragraphs>
  <Slides>26</Slides>
  <Notes>1</Notes>
  <HiddenSlides>1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3" baseType="lpstr">
      <vt:lpstr>微軟正黑體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高效能運算能力是科技的支柱</vt:lpstr>
      <vt:lpstr>提升運算力的工具</vt:lpstr>
      <vt:lpstr>為高速運算而生的 TS-2888X</vt:lpstr>
      <vt:lpstr>高速的海量儲存空間</vt:lpstr>
      <vt:lpstr>TS-2888X 正面</vt:lpstr>
      <vt:lpstr>豐富的連接介面</vt:lpstr>
      <vt:lpstr>TS-2888X  多媒體應用</vt:lpstr>
      <vt:lpstr>這是照片還是圖片？</vt:lpstr>
      <vt:lpstr>絢麗影像的魔術師 渲染技術</vt:lpstr>
      <vt:lpstr>傳統式影像編輯的NAS共享解決方案</vt:lpstr>
      <vt:lpstr>TS-2888X 是您整個影像製作的一站式解決方案</vt:lpstr>
      <vt:lpstr>依需求動態配置您的渲染農場 (Render Farm) </vt:lpstr>
      <vt:lpstr>3D 渲染 - Live Demo: 在NAS上運行 Cinema4D team-render</vt:lpstr>
      <vt:lpstr>2D 渲染 - Live Demo: 在NAS運行 Adobe AfterEffects multi-machine render 多機渲染模式.</vt:lpstr>
      <vt:lpstr>視覺推論 加速運算</vt:lpstr>
      <vt:lpstr>訓練 v.s. 推論</vt:lpstr>
      <vt:lpstr>QNAP 推論加速三寶</vt:lpstr>
      <vt:lpstr>Mustang-V100-MX8</vt:lpstr>
      <vt:lpstr>Mustang-V100-MX8</vt:lpstr>
      <vt:lpstr> 什麼是 OWCT? (OpenVINO™ Workflow Consolidation Tool)</vt:lpstr>
      <vt:lpstr>OWCT 特點</vt:lpstr>
      <vt:lpstr>PowerPoint 簡報</vt:lpstr>
      <vt:lpstr>TS-2888X 是你最好的選擇</vt:lpstr>
      <vt:lpstr>TS-2888X is your best choice!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/>
  <cp:lastModifiedBy>QNAP_Copy Su</cp:lastModifiedBy>
  <cp:revision>3</cp:revision>
  <dcterms:created xsi:type="dcterms:W3CDTF">2012-07-30T21:28:29Z</dcterms:created>
  <dcterms:modified xsi:type="dcterms:W3CDTF">2019-07-04T06:22:02Z</dcterms:modified>
</cp:coreProperties>
</file>