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67" r:id="rId4"/>
    <p:sldId id="275" r:id="rId5"/>
    <p:sldId id="262" r:id="rId6"/>
    <p:sldId id="259" r:id="rId7"/>
    <p:sldId id="287" r:id="rId8"/>
    <p:sldId id="273" r:id="rId9"/>
    <p:sldId id="264" r:id="rId10"/>
    <p:sldId id="288" r:id="rId11"/>
    <p:sldId id="484" r:id="rId12"/>
    <p:sldId id="283" r:id="rId13"/>
    <p:sldId id="476" r:id="rId14"/>
    <p:sldId id="477" r:id="rId15"/>
    <p:sldId id="482" r:id="rId16"/>
    <p:sldId id="278" r:id="rId17"/>
    <p:sldId id="260" r:id="rId18"/>
    <p:sldId id="279" r:id="rId19"/>
    <p:sldId id="280" r:id="rId20"/>
    <p:sldId id="261" r:id="rId21"/>
    <p:sldId id="274" r:id="rId22"/>
    <p:sldId id="286" r:id="rId23"/>
    <p:sldId id="285" r:id="rId24"/>
    <p:sldId id="485" r:id="rId25"/>
    <p:sldId id="281" r:id="rId26"/>
    <p:sldId id="4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74D5E9"/>
    <a:srgbClr val="003300"/>
    <a:srgbClr val="006600"/>
    <a:srgbClr val="FF0000"/>
    <a:srgbClr val="663300"/>
    <a:srgbClr val="FF3399"/>
    <a:srgbClr val="CC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94FA-BE6C-438A-8707-AD4B69ADF3A7}" type="datetimeFigureOut">
              <a:rPr lang="en-US" altLang="zh-TW"/>
              <a:t>2/19/20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8F7E5-C7F0-4FB5-AC33-013975F44F1E}" type="slidenum">
              <a:rPr lang="en-US" altLang="zh-TW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91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68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49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9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92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76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11A9-259B-044D-ABD8-4D72A2AE3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7334-2630-2246-BE63-AC893CA8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31BBC-AB20-9944-9567-8AF13B2B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7799-F97F-6E43-8572-B8F28D3C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F579-694E-424F-8830-1C0DA545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C6589F6-BBA9-4834-8189-466511FD1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1B8F-2597-B047-8350-98610A0D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89D1B-F63B-CA46-AB35-89AFC23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457CA-D647-304C-9033-558F65B2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1D279-451B-4F42-B1C3-47C948F7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5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1C833-AF12-FB46-856F-3FA6EDF1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23C9D-553B-304F-A1CE-D4DED68A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EC707-6236-BC4C-A6D1-5D9253EC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55D-11B4-D846-9195-640F5A9A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9E7D-E64A-FA45-8BC6-01EDBA4C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6B5A-E0F8-C148-97B2-201C94BC7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E24D9-6E83-3444-8F48-DB8CD8A7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1F4DB-22A2-2D43-B99C-D133D741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C705F-8D14-ED46-A995-F6720D5A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5B0D-C3F1-2D46-B4D6-94954427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60F74-F7AE-494C-9ED0-245260207C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8D62A-20F0-4846-B7E3-17920FAF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D73D7-2147-6F42-AF8F-D1CCC7C2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BD6C5-519A-5A47-B3B3-ED569DA9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C0380-0F3E-954B-ABEE-A3BF92FA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9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556D-DDFF-4B4C-A6B1-44757F75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3D781-DA2F-C144-9509-03B37ABFB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EBDFD-66C9-434F-836B-03E27DAD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5AB4-B775-D84A-83A3-CBA92B7F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015A8-F903-2E41-8EEC-0FF3A699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0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D6A3E-384D-C94E-B039-15E2536D3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D4BAF-3A0C-7E49-A421-BE2AB5E99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37A0D-5FAC-9D4C-A62D-F349E8A3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4F346-6DF0-FB4C-BED2-274596CE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48F42-F36A-CA4C-B22E-184DC292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5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F7BC9EC-4A0B-4B42-8B01-2F61C60850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pic>
        <p:nvPicPr>
          <p:cNvPr id="8" name="圖形 7">
            <a:extLst>
              <a:ext uri="{FF2B5EF4-FFF2-40B4-BE49-F238E27FC236}">
                <a16:creationId xmlns:a16="http://schemas.microsoft.com/office/drawing/2014/main" id="{F92D9A46-D38A-44B4-88B2-7CE472FF8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506" r="12474" b="14577"/>
          <a:stretch/>
        </p:blipFill>
        <p:spPr>
          <a:xfrm>
            <a:off x="275419" y="1692767"/>
            <a:ext cx="11675996" cy="4908331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D0B90C4E-F8AF-4F1B-94BF-C709B6404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829107"/>
            <a:ext cx="2101173" cy="1028893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37F48754-4755-4511-8835-FAED6E71D0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680" y="0"/>
            <a:ext cx="12031320" cy="1840059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A00CC46B-6F8E-476C-9E8B-C559B197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75950"/>
            <a:ext cx="10972800" cy="658084"/>
          </a:xfrm>
        </p:spPr>
        <p:txBody>
          <a:bodyPr/>
          <a:lstStyle>
            <a:lvl1pPr>
              <a:lnSpc>
                <a:spcPts val="4267"/>
              </a:lnSpc>
              <a:defRPr sz="4267" b="1">
                <a:solidFill>
                  <a:srgbClr val="09005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9608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F7BC9EC-4A0B-4B42-8B01-2F61C60850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0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47D4BB1-BA6F-4C42-A3E1-25A52A27ED77}"/>
              </a:ext>
            </a:extLst>
          </p:cNvPr>
          <p:cNvSpPr/>
          <p:nvPr userDrawn="1"/>
        </p:nvSpPr>
        <p:spPr>
          <a:xfrm>
            <a:off x="287383" y="605275"/>
            <a:ext cx="11652069" cy="5995823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C4457AC6-DA36-4BC1-8385-3AEBFF3A5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29107"/>
            <a:ext cx="2101173" cy="1028893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5C7969CA-6D4F-4779-9980-C89D8DB96D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680" y="0"/>
            <a:ext cx="12031320" cy="1840059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462981C5-5A5C-44DF-973D-8FEB4E65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75950"/>
            <a:ext cx="10972800" cy="658084"/>
          </a:xfrm>
        </p:spPr>
        <p:txBody>
          <a:bodyPr/>
          <a:lstStyle>
            <a:lvl1pPr>
              <a:lnSpc>
                <a:spcPts val="4267"/>
              </a:lnSpc>
              <a:defRPr sz="4267" b="1">
                <a:solidFill>
                  <a:srgbClr val="09005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86290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C2D1730-AA25-4675-8609-A24CD061C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" y="0"/>
            <a:ext cx="12184328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3869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844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11A9-259B-044D-ABD8-4D72A2AE3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C7334-2630-2246-BE63-AC893CA86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31BBC-AB20-9944-9567-8AF13B2B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7799-F97F-6E43-8572-B8F28D3C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F579-694E-424F-8830-1C0DA545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C6589F6-BBA9-4834-8189-466511FD1E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5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2EAD-EFAB-0C4A-81A8-CEC5B132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984A-F27F-6C45-8230-3EA647E12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26A8-7620-C04E-AB0E-D664D538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16EE-3085-FB45-92A7-78A96346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99A1-35D1-B048-BE64-2C476F99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9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室外, 個人 的圖片&#10;&#10;自動產生的描述">
            <a:extLst>
              <a:ext uri="{FF2B5EF4-FFF2-40B4-BE49-F238E27FC236}">
                <a16:creationId xmlns:a16="http://schemas.microsoft.com/office/drawing/2014/main" id="{335D898A-445D-46C8-A69D-C9E8E2B5E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A2EAD-EFAB-0C4A-81A8-CEC5B132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984A-F27F-6C45-8230-3EA647E12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126A8-7620-C04E-AB0E-D664D538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16EE-3085-FB45-92A7-78A96346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99A1-35D1-B048-BE64-2C476F99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A66000F-FF69-452A-A556-791344C1F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1E98D-2C44-754B-A0F6-CF10234CD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6084" y="336884"/>
            <a:ext cx="5981366" cy="1756611"/>
          </a:xfrm>
        </p:spPr>
        <p:txBody>
          <a:bodyPr anchor="ctr">
            <a:norm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AE182-67AC-884F-BEB5-964BA08E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084" y="2093495"/>
            <a:ext cx="5981366" cy="399615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A3DE-D831-9E4B-A773-BBBACD1D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7686-8B28-0243-956B-8E8D0ED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CBB0-2041-A740-B8F8-1E3F78AB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1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A66000F-FF69-452A-A556-791344C1F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1E98D-2C44-754B-A0F6-CF10234CD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41" y="890336"/>
            <a:ext cx="7218947" cy="1756611"/>
          </a:xfrm>
        </p:spPr>
        <p:txBody>
          <a:bodyPr anchor="ctr">
            <a:norm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AE182-67AC-884F-BEB5-964BA08E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042" y="2646947"/>
            <a:ext cx="7218946" cy="344270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A3DE-D831-9E4B-A773-BBBACD1D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7686-8B28-0243-956B-8E8D0ED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CBB0-2041-A740-B8F8-1E3F78AB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A66000F-FF69-452A-A556-791344C1F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61E98D-2C44-754B-A0F6-CF10234CD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2357" y="890336"/>
            <a:ext cx="5727031" cy="1756611"/>
          </a:xfrm>
        </p:spPr>
        <p:txBody>
          <a:bodyPr anchor="ctr">
            <a:normAutofit/>
          </a:bodyPr>
          <a:lstStyle>
            <a:lvl1pPr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AE182-67AC-884F-BEB5-964BA08E8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2358" y="2646947"/>
            <a:ext cx="5727030" cy="344270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2A3DE-D831-9E4B-A773-BBBACD1D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7686-8B28-0243-956B-8E8D0ED2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1CBB0-2041-A740-B8F8-1E3F78AB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9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8A117-BDCF-9244-840D-275F633B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EE7B-EE12-4045-91C3-F72E8F600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DDF5D-9C0E-0E44-8442-4B0E2C08A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CF193-D94A-A640-AF81-D157A0F7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95152-9DA0-2B46-982A-C50D2513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EA309-A0BA-3F48-BF38-D845845E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4795-38CF-A642-8FE2-BEB32F57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B266F-A390-5D42-8457-DAB16EEB8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7A949-4D5D-9940-B9B0-0B7443EA1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BC1B72-BF5A-194F-8FBE-742A37F2A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52700-A14E-784E-B2D1-6A2716E4F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1C0816-7665-B440-BB90-43D08960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6510E-8C1C-BF49-9B3B-9CFD8AFF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B3B6A9-BBA9-5049-9F09-C431BAD9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74AB6763-016E-4482-90D8-C6233695334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CD0F2-4271-824F-9CC3-96282E7E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E9697-F334-304B-AC27-EA31AE35B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5663"/>
            <a:ext cx="10515600" cy="478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BB607-0906-4E47-950A-3711B7B4D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654C0-8949-0841-8E71-B3241412121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DFA42-6A69-DB47-9EAC-E4A9D1C38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EF17C-B32C-FD48-8946-4B080504D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9AF4-6B44-554E-9C7E-92BF46A8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5" r:id="rId4"/>
    <p:sldLayoutId id="2147483651" r:id="rId5"/>
    <p:sldLayoutId id="2147483664" r:id="rId6"/>
    <p:sldLayoutId id="2147483666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newegg.com/p/pl?Submit=ENE&amp;N=100158104%2050013335%20600013863%20600013869&amp;IsNodeId=1&amp;Manufactory=13335&amp;bop=And&amp;Order=PRICE&amp;PageSize=3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35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D967B7BE-05E7-412B-B2ED-2B0DBEEA524E}"/>
              </a:ext>
            </a:extLst>
          </p:cNvPr>
          <p:cNvSpPr/>
          <p:nvPr/>
        </p:nvSpPr>
        <p:spPr>
          <a:xfrm>
            <a:off x="1251285" y="4018095"/>
            <a:ext cx="4752474" cy="9990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D2A6A-99AB-4262-8A7A-59502C46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08764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>
                <a:latin typeface="Arial"/>
                <a:ea typeface="+mn-lt"/>
                <a:cs typeface="+mn-lt"/>
              </a:rPr>
              <a:t>Support Marvell QLogic</a:t>
            </a:r>
            <a:r>
              <a:rPr lang="zh-TW" altLang="en-US" sz="4000">
                <a:latin typeface="Arial"/>
                <a:ea typeface="+mn-lt"/>
                <a:cs typeface="+mn-lt"/>
              </a:rPr>
              <a:t> </a:t>
            </a:r>
            <a:r>
              <a:rPr lang="en-US" altLang="zh-TW" sz="4000" err="1">
                <a:latin typeface="Arial"/>
                <a:ea typeface="+mn-lt"/>
                <a:cs typeface="+mn-lt"/>
              </a:rPr>
              <a:t>Fibre</a:t>
            </a:r>
            <a:r>
              <a:rPr lang="en-US" altLang="zh-TW" sz="4000">
                <a:latin typeface="Arial"/>
                <a:ea typeface="+mn-lt"/>
                <a:cs typeface="+mn-lt"/>
              </a:rPr>
              <a:t> Channel Adapters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A1D57C-50E1-9D48-A627-F8246DF7D951}"/>
              </a:ext>
            </a:extLst>
          </p:cNvPr>
          <p:cNvSpPr/>
          <p:nvPr/>
        </p:nvSpPr>
        <p:spPr>
          <a:xfrm>
            <a:off x="1465371" y="2877433"/>
            <a:ext cx="4805520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900"/>
              </a:spcBef>
              <a:buClr>
                <a:schemeClr val="bg1"/>
              </a:buClr>
            </a:pPr>
            <a:r>
              <a:rPr 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Partner with industry-leading FC </a:t>
            </a:r>
            <a:r>
              <a:rPr lang="en-US" altLang="zh-TW" b="1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adap</a:t>
            </a:r>
            <a:r>
              <a:rPr 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ter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 </a:t>
            </a:r>
            <a:r>
              <a:rPr 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vendors to provide the most econo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</a:t>
            </a:r>
            <a:r>
              <a:rPr 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cal FC SAN stor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age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so</a:t>
            </a:r>
            <a:r>
              <a:rPr 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lution.</a:t>
            </a:r>
            <a:endParaRPr lang="zh-TW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9F181861-EBE5-1E44-8169-9238C9FAF980}"/>
              </a:ext>
            </a:extLst>
          </p:cNvPr>
          <p:cNvSpPr txBox="1"/>
          <p:nvPr/>
        </p:nvSpPr>
        <p:spPr>
          <a:xfrm>
            <a:off x="1465371" y="4159995"/>
            <a:ext cx="4791509" cy="76174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900"/>
              </a:spcBef>
              <a:buClr>
                <a:schemeClr val="bg1"/>
              </a:buClr>
            </a:pPr>
            <a:r>
              <a:rPr lang="en-US" altLang="zh-CN" b="1">
                <a:solidFill>
                  <a:schemeClr val="bg1"/>
                </a:solidFill>
                <a:latin typeface="Arial"/>
                <a:ea typeface="+mn-lt"/>
                <a:cs typeface="Arial"/>
              </a:rPr>
              <a:t>Support Marvell QLogic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Clr>
                <a:schemeClr val="bg1"/>
              </a:buClr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32Gb/16Gb/8Gb/4Gb FC 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Adapters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5793CE-F5F6-8E4B-9144-E2C524DA3C66}"/>
              </a:ext>
            </a:extLst>
          </p:cNvPr>
          <p:cNvSpPr/>
          <p:nvPr/>
        </p:nvSpPr>
        <p:spPr>
          <a:xfrm>
            <a:off x="1736619" y="5169673"/>
            <a:ext cx="3781805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Compatibility list</a:t>
            </a:r>
            <a:r>
              <a:rPr lang="en-US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: qnap.com/compatibility/</a:t>
            </a:r>
            <a:endParaRPr lang="zh-TW" altLang="en-US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pic>
        <p:nvPicPr>
          <p:cNvPr id="11" name="圖片 10" descr="一張含有 電腦 的圖片&#10;&#10;自動產生的描述">
            <a:extLst>
              <a:ext uri="{FF2B5EF4-FFF2-40B4-BE49-F238E27FC236}">
                <a16:creationId xmlns:a16="http://schemas.microsoft.com/office/drawing/2014/main" id="{36A8120E-EF80-43B8-B8D5-91FD025E8B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48" y="1846434"/>
            <a:ext cx="4638989" cy="342900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8E097BC-31C8-4A17-8DA1-E885DC65056B}"/>
              </a:ext>
            </a:extLst>
          </p:cNvPr>
          <p:cNvSpPr/>
          <p:nvPr/>
        </p:nvSpPr>
        <p:spPr>
          <a:xfrm>
            <a:off x="1251285" y="2113191"/>
            <a:ext cx="4752474" cy="29039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图片 12">
            <a:extLst>
              <a:ext uri="{FF2B5EF4-FFF2-40B4-BE49-F238E27FC236}">
                <a16:creationId xmlns:a16="http://schemas.microsoft.com/office/drawing/2014/main" id="{93AF80F1-6A25-1E4F-BDEF-9EE05FB7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91" y="1508764"/>
            <a:ext cx="1238560" cy="1238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2965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A6A-99AB-4262-8A7A-59502C46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1758"/>
          </a:xfrm>
        </p:spPr>
        <p:txBody>
          <a:bodyPr>
            <a:normAutofit/>
          </a:bodyPr>
          <a:lstStyle/>
          <a:p>
            <a:pPr algn="ctr"/>
            <a:r>
              <a:rPr lang="en-US" altLang="zh-TW">
                <a:latin typeface="Arial"/>
                <a:ea typeface="+mn-lt"/>
                <a:cs typeface="+mn-lt"/>
              </a:rPr>
              <a:t>Compatible</a:t>
            </a:r>
            <a:r>
              <a:rPr lang="zh-TW" altLang="en-US">
                <a:latin typeface="Arial"/>
                <a:ea typeface="+mn-lt"/>
                <a:cs typeface="+mn-lt"/>
              </a:rPr>
              <a:t> </a:t>
            </a:r>
            <a:r>
              <a:rPr lang="en-US" altLang="zh-TW">
                <a:latin typeface="Arial"/>
                <a:ea typeface="+mn-lt"/>
                <a:cs typeface="+mn-lt"/>
              </a:rPr>
              <a:t>with</a:t>
            </a:r>
            <a:r>
              <a:rPr lang="zh-TW" altLang="en-US">
                <a:latin typeface="Arial"/>
                <a:ea typeface="+mn-lt"/>
                <a:cs typeface="+mn-lt"/>
              </a:rPr>
              <a:t> </a:t>
            </a:r>
            <a:r>
              <a:rPr lang="en-US" altLang="zh-TW">
                <a:latin typeface="Arial"/>
                <a:ea typeface="+mn-lt"/>
                <a:cs typeface="+mn-lt"/>
              </a:rPr>
              <a:t>a</a:t>
            </a:r>
            <a:r>
              <a:rPr lang="zh-TW" altLang="en-US">
                <a:latin typeface="Arial"/>
                <a:ea typeface="+mn-lt"/>
                <a:cs typeface="+mn-lt"/>
              </a:rPr>
              <a:t> </a:t>
            </a:r>
            <a:r>
              <a:rPr lang="en-US" altLang="zh-TW">
                <a:latin typeface="Arial"/>
                <a:ea typeface="+mn-lt"/>
                <a:cs typeface="+mn-lt"/>
              </a:rPr>
              <a:t>variety</a:t>
            </a:r>
            <a:r>
              <a:rPr lang="zh-TW" altLang="en-US">
                <a:latin typeface="Arial"/>
                <a:ea typeface="+mn-lt"/>
                <a:cs typeface="+mn-lt"/>
              </a:rPr>
              <a:t> </a:t>
            </a:r>
            <a:r>
              <a:rPr lang="en-US" altLang="zh-TW">
                <a:latin typeface="Arial"/>
                <a:ea typeface="+mn-lt"/>
                <a:cs typeface="+mn-lt"/>
              </a:rPr>
              <a:t>of</a:t>
            </a:r>
            <a:r>
              <a:rPr lang="zh-TW" altLang="en-US">
                <a:latin typeface="Arial"/>
                <a:ea typeface="+mn-lt"/>
                <a:cs typeface="+mn-lt"/>
              </a:rPr>
              <a:t> </a:t>
            </a:r>
            <a:r>
              <a:rPr lang="en-US" altLang="zh-TW">
                <a:latin typeface="Arial"/>
                <a:ea typeface="+mn-lt"/>
                <a:cs typeface="+mn-lt"/>
              </a:rPr>
              <a:t>FC</a:t>
            </a:r>
            <a:r>
              <a:rPr lang="zh-TW" altLang="en-US">
                <a:latin typeface="Arial"/>
                <a:ea typeface="+mn-lt"/>
                <a:cs typeface="+mn-lt"/>
              </a:rPr>
              <a:t> </a:t>
            </a:r>
            <a:r>
              <a:rPr lang="en-US" altLang="zh-TW">
                <a:latin typeface="Arial"/>
                <a:ea typeface="+mn-lt"/>
                <a:cs typeface="+mn-lt"/>
              </a:rPr>
              <a:t>Adapters </a:t>
            </a:r>
            <a:br>
              <a:rPr lang="en-US" altLang="zh-TW">
                <a:latin typeface="Arial"/>
                <a:ea typeface="+mn-lt"/>
                <a:cs typeface="+mn-lt"/>
              </a:rPr>
            </a:br>
            <a:r>
              <a:rPr lang="zh-TW" altLang="en-US">
                <a:latin typeface="Arial"/>
                <a:ea typeface="+mn-lt"/>
                <a:cs typeface="+mn-lt"/>
              </a:rPr>
              <a:t>Support </a:t>
            </a:r>
            <a:r>
              <a:rPr lang="en-US" altLang="zh-TW">
                <a:latin typeface="Arial"/>
                <a:ea typeface="+mn-lt"/>
                <a:cs typeface="+mn-lt"/>
              </a:rPr>
              <a:t>4G/8G/16G/32G</a:t>
            </a:r>
            <a:r>
              <a:rPr lang="zh-TW" altLang="en-US">
                <a:latin typeface="Arial"/>
                <a:ea typeface="+mn-lt"/>
                <a:cs typeface="+mn-lt"/>
              </a:rPr>
              <a:t> 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E96693-B861-E14B-88AD-0DF089797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81293"/>
              </p:ext>
            </p:extLst>
          </p:nvPr>
        </p:nvGraphicFramePr>
        <p:xfrm>
          <a:off x="1227488" y="1335471"/>
          <a:ext cx="9737024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578">
                  <a:extLst>
                    <a:ext uri="{9D8B030D-6E8A-4147-A177-3AD203B41FA5}">
                      <a16:colId xmlns:a16="http://schemas.microsoft.com/office/drawing/2014/main" val="4518933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28382777"/>
                    </a:ext>
                  </a:extLst>
                </a:gridCol>
                <a:gridCol w="1694688">
                  <a:extLst>
                    <a:ext uri="{9D8B030D-6E8A-4147-A177-3AD203B41FA5}">
                      <a16:colId xmlns:a16="http://schemas.microsoft.com/office/drawing/2014/main" val="2197032117"/>
                    </a:ext>
                  </a:extLst>
                </a:gridCol>
                <a:gridCol w="1815645">
                  <a:extLst>
                    <a:ext uri="{9D8B030D-6E8A-4147-A177-3AD203B41FA5}">
                      <a16:colId xmlns:a16="http://schemas.microsoft.com/office/drawing/2014/main" val="3357610698"/>
                    </a:ext>
                  </a:extLst>
                </a:gridCol>
                <a:gridCol w="1118936">
                  <a:extLst>
                    <a:ext uri="{9D8B030D-6E8A-4147-A177-3AD203B41FA5}">
                      <a16:colId xmlns:a16="http://schemas.microsoft.com/office/drawing/2014/main" val="1230032787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2750965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>
                          <a:latin typeface="Arial"/>
                          <a:ea typeface="微軟正黑體"/>
                          <a:cs typeface="Arial"/>
                        </a:rPr>
                        <a:t>Marvell FC model</a:t>
                      </a:r>
                      <a:endParaRPr lang="zh-CN" altLang="en-US" sz="2000"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Arial"/>
                          <a:ea typeface="微軟正黑體"/>
                          <a:cs typeface="Arial"/>
                        </a:rPr>
                        <a:t>Interface</a:t>
                      </a:r>
                    </a:p>
                  </a:txBody>
                  <a:tcP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Arial"/>
                          <a:ea typeface="微軟正黑體"/>
                          <a:cs typeface="Arial"/>
                        </a:rPr>
                        <a:t>Support Speed</a:t>
                      </a:r>
                      <a:endParaRPr lang="en-US" sz="200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altLang="zh-CN" sz="2000" b="1" kern="1200" noProof="0">
                          <a:solidFill>
                            <a:schemeClr val="lt1"/>
                          </a:solidFill>
                          <a:latin typeface="Arial"/>
                          <a:ea typeface="微軟正黑體"/>
                          <a:cs typeface="Arial"/>
                        </a:rPr>
                        <a:t>Technology generation</a:t>
                      </a:r>
                      <a:endParaRPr lang="zh-TW" altLang="en-US" sz="2000" b="1" kern="1200">
                        <a:solidFill>
                          <a:schemeClr val="lt1"/>
                        </a:solidFill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/>
                          <a:ea typeface="微軟正黑體"/>
                          <a:cs typeface="Arial"/>
                        </a:rPr>
                        <a:t>PCIe</a:t>
                      </a:r>
                    </a:p>
                  </a:txBody>
                  <a:tcP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>
                          <a:latin typeface="Arial"/>
                          <a:ea typeface="微軟正黑體"/>
                          <a:cs typeface="Arial"/>
                        </a:rPr>
                        <a:t>Spec</a:t>
                      </a:r>
                      <a:endParaRPr lang="en-US" sz="200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81835"/>
                  </a:ext>
                </a:extLst>
              </a:tr>
              <a:tr h="228224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/>
                          <a:ea typeface="微軟正黑體"/>
                          <a:cs typeface="Arial"/>
                        </a:rPr>
                        <a:t>QLE2742-SR-CK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2 X 32GFC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32G/16G/8G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Gen 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79919"/>
                  </a:ext>
                </a:extLst>
              </a:tr>
              <a:tr h="233186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/>
                          <a:ea typeface="微軟正黑體"/>
                          <a:cs typeface="Arial"/>
                        </a:rPr>
                        <a:t>QLE2740-SR-CK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1 X 32GFC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32G/16G/8G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Gen 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微軟正黑體"/>
                          <a:cs typeface="Arial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52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/>
                          <a:ea typeface="微軟正黑體"/>
                          <a:cs typeface="Arial"/>
                        </a:rPr>
                        <a:t>QLE2692-SR-CK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2 X 16GFC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16G/8G/4G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Enhanced Gen 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微軟正黑體"/>
                          <a:cs typeface="Arial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53796"/>
                  </a:ext>
                </a:extLst>
              </a:tr>
              <a:tr h="200579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/>
                          <a:ea typeface="微軟正黑體"/>
                          <a:cs typeface="Arial"/>
                        </a:rPr>
                        <a:t>QLE2690-SR-CK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1 X 16GFC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16G/8G/4G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Enhanced Gen 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微軟正黑體"/>
                          <a:cs typeface="Arial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947"/>
                  </a:ext>
                </a:extLst>
              </a:tr>
              <a:tr h="131113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/>
                          <a:ea typeface="微軟正黑體"/>
                          <a:cs typeface="Arial"/>
                        </a:rPr>
                        <a:t>QLE2672-CK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2 X 16GFC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16G/8G/4G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Gen 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微軟正黑體"/>
                          <a:cs typeface="Arial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445304"/>
                  </a:ext>
                </a:extLst>
              </a:tr>
              <a:tr h="1573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/>
                          <a:ea typeface="微軟正黑體"/>
                          <a:cs typeface="Arial"/>
                        </a:rPr>
                        <a:t>QLE2670-CK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1 X 16GFC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16G/8G/4G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Gen 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3.0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微軟正黑體"/>
                          <a:cs typeface="Arial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37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/>
                          <a:ea typeface="微軟正黑體"/>
                          <a:cs typeface="Arial"/>
                        </a:rPr>
                        <a:t>QLE2562-CK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2 X 8GFC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8G/4G/2G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2.0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微軟正黑體"/>
                          <a:cs typeface="Arial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00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/>
                          <a:ea typeface="微軟正黑體"/>
                          <a:cs typeface="Arial"/>
                        </a:rPr>
                        <a:t>QLE2560-CK</a:t>
                      </a:r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1 X 8GFC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8G/4G/2G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/>
                          <a:ea typeface="微軟正黑體"/>
                          <a:cs typeface="Arial"/>
                        </a:rPr>
                        <a:t>2.0 x8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/>
                          <a:ea typeface="微軟正黑體"/>
                          <a:cs typeface="Arial"/>
                        </a:rPr>
                        <a:t>Low profile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78722"/>
                  </a:ext>
                </a:extLst>
              </a:tr>
            </a:tbl>
          </a:graphicData>
        </a:graphic>
      </p:graphicFrame>
      <p:pic>
        <p:nvPicPr>
          <p:cNvPr id="11" name="圖片 10" descr="一張含有 電腦 的圖片&#10;&#10;自動產生的描述">
            <a:extLst>
              <a:ext uri="{FF2B5EF4-FFF2-40B4-BE49-F238E27FC236}">
                <a16:creationId xmlns:a16="http://schemas.microsoft.com/office/drawing/2014/main" id="{36A8120E-EF80-43B8-B8D5-91FD025E8B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74" y="4361345"/>
            <a:ext cx="2913888" cy="2153857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12">
            <a:extLst>
              <a:ext uri="{FF2B5EF4-FFF2-40B4-BE49-F238E27FC236}">
                <a16:creationId xmlns:a16="http://schemas.microsoft.com/office/drawing/2014/main" id="{93AF80F1-6A25-1E4F-BDEF-9EE05FB72E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710" y="5540606"/>
            <a:ext cx="848398" cy="848398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325B11-FE65-4EFC-A197-C0EC9C902378}"/>
              </a:ext>
            </a:extLst>
          </p:cNvPr>
          <p:cNvSpPr/>
          <p:nvPr/>
        </p:nvSpPr>
        <p:spPr>
          <a:xfrm>
            <a:off x="7264909" y="4969506"/>
            <a:ext cx="3781805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zh-CN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Compatibility list</a:t>
            </a:r>
            <a:r>
              <a:rPr lang="en-US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: qnap.com/compatibility/</a:t>
            </a:r>
            <a:endParaRPr lang="zh-TW" altLang="en-US" sz="14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67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8C38-073C-45E5-AD73-3D471E08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9254"/>
          </a:xfrm>
        </p:spPr>
        <p:txBody>
          <a:bodyPr>
            <a:normAutofit/>
          </a:bodyPr>
          <a:lstStyle/>
          <a:p>
            <a:r>
              <a:rPr lang="en-US" altLang="zh-TW" sz="4000">
                <a:latin typeface="Arial"/>
                <a:ea typeface="+mn-lt"/>
                <a:cs typeface="+mn-lt"/>
              </a:rPr>
              <a:t>4Gb &amp; 8Gb </a:t>
            </a:r>
            <a:r>
              <a:rPr lang="en-US" sz="4000">
                <a:latin typeface="Arial"/>
                <a:ea typeface="+mn-lt"/>
                <a:cs typeface="+mn-lt"/>
              </a:rPr>
              <a:t>FC Ad</a:t>
            </a:r>
            <a:r>
              <a:rPr lang="en-US" altLang="zh-TW" sz="4000">
                <a:latin typeface="Arial"/>
                <a:ea typeface="+mn-lt"/>
                <a:cs typeface="+mn-lt"/>
              </a:rPr>
              <a:t>apters market price</a:t>
            </a:r>
            <a:endParaRPr lang="en-US" sz="4000">
              <a:latin typeface="Arial"/>
              <a:ea typeface="+mn-lt"/>
              <a:cs typeface="+mn-lt"/>
            </a:endParaRPr>
          </a:p>
        </p:txBody>
      </p:sp>
      <p:sp>
        <p:nvSpPr>
          <p:cNvPr id="3" name="文字方塊 5">
            <a:extLst>
              <a:ext uri="{FF2B5EF4-FFF2-40B4-BE49-F238E27FC236}">
                <a16:creationId xmlns:a16="http://schemas.microsoft.com/office/drawing/2014/main" id="{51E0B180-F24A-6342-9901-AEC1A8397126}"/>
              </a:ext>
            </a:extLst>
          </p:cNvPr>
          <p:cNvSpPr txBox="1"/>
          <p:nvPr/>
        </p:nvSpPr>
        <p:spPr>
          <a:xfrm>
            <a:off x="2196597" y="2687562"/>
            <a:ext cx="242374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16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6DEB9-67FC-F94C-BF15-82BCBD5A8118}"/>
              </a:ext>
            </a:extLst>
          </p:cNvPr>
          <p:cNvSpPr/>
          <p:nvPr/>
        </p:nvSpPr>
        <p:spPr>
          <a:xfrm>
            <a:off x="296779" y="5835573"/>
            <a:ext cx="10772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2019 May 21 https://www.newegg.com/p/pl?Submit=ENE&amp;N=100158104%2050013335%20600013863%20600013869&amp;IsNodeId=1&amp;Manufactory=13335&amp;bop=And&amp;Order=PRICE&amp;PageSize=36</a:t>
            </a:r>
            <a:endParaRPr lang="en-US" sz="1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7818A6-638F-104A-AC90-85C3B43CE0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813" y="2291270"/>
            <a:ext cx="8590371" cy="3404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545BE-A2CC-3442-AE74-BFCA2167F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13" y="2127586"/>
            <a:ext cx="1631984" cy="8082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FDEFD2-51E6-F349-B42E-8594AFE80DBE}"/>
              </a:ext>
            </a:extLst>
          </p:cNvPr>
          <p:cNvSpPr/>
          <p:nvPr/>
        </p:nvSpPr>
        <p:spPr>
          <a:xfrm>
            <a:off x="0" y="1463502"/>
            <a:ext cx="12191999" cy="6155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Build the most economical FC storage solution with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and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4Gb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8Gb FC Adapters</a:t>
            </a:r>
            <a:endParaRPr lang="zh-TW" altLang="en-US" sz="20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Compatibility list: qnap.com/compatibility/</a:t>
            </a:r>
          </a:p>
        </p:txBody>
      </p:sp>
    </p:spTree>
    <p:extLst>
      <p:ext uri="{BB962C8B-B14F-4D97-AF65-F5344CB8AC3E}">
        <p14:creationId xmlns:p14="http://schemas.microsoft.com/office/powerpoint/2010/main" val="168628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710BB262-0272-453C-88C0-600AF22CA81D}"/>
              </a:ext>
            </a:extLst>
          </p:cNvPr>
          <p:cNvSpPr/>
          <p:nvPr/>
        </p:nvSpPr>
        <p:spPr>
          <a:xfrm>
            <a:off x="584545" y="3733773"/>
            <a:ext cx="11022909" cy="1005635"/>
          </a:xfrm>
          <a:prstGeom prst="roundRect">
            <a:avLst>
              <a:gd name="adj" fmla="val 119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le: Rounded Corners 12">
            <a:extLst>
              <a:ext uri="{FF2B5EF4-FFF2-40B4-BE49-F238E27FC236}">
                <a16:creationId xmlns:a16="http://schemas.microsoft.com/office/drawing/2014/main" id="{A5C00594-B812-444C-B873-B79C80C06D80}"/>
              </a:ext>
            </a:extLst>
          </p:cNvPr>
          <p:cNvSpPr/>
          <p:nvPr/>
        </p:nvSpPr>
        <p:spPr>
          <a:xfrm>
            <a:off x="584545" y="1495771"/>
            <a:ext cx="11022909" cy="2076103"/>
          </a:xfrm>
          <a:prstGeom prst="roundRect">
            <a:avLst>
              <a:gd name="adj" fmla="val 63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888579" cy="1239254"/>
          </a:xfrm>
        </p:spPr>
        <p:txBody>
          <a:bodyPr/>
          <a:lstStyle/>
          <a:p>
            <a:r>
              <a:rPr lang="en-US" altLang="zh-TW" err="1">
                <a:latin typeface="Arial"/>
                <a:ea typeface="+mn-lt"/>
                <a:cs typeface="+mn-lt"/>
              </a:rPr>
              <a:t>Fibre</a:t>
            </a:r>
            <a:r>
              <a:rPr lang="en-US" altLang="zh-TW">
                <a:latin typeface="Arial"/>
                <a:ea typeface="+mn-lt"/>
                <a:cs typeface="+mn-lt"/>
              </a:rPr>
              <a:t> Channel Support </a:t>
            </a:r>
            <a:r>
              <a:rPr lang="en-US">
                <a:latin typeface="Arial"/>
                <a:ea typeface="+mn-lt"/>
                <a:cs typeface="+mn-lt"/>
              </a:rPr>
              <a:t>Rackmount </a:t>
            </a:r>
            <a:r>
              <a:rPr lang="en-US" altLang="zh-TW">
                <a:latin typeface="Arial"/>
                <a:ea typeface="+mn-lt"/>
                <a:cs typeface="+mn-lt"/>
              </a:rPr>
              <a:t> </a:t>
            </a:r>
            <a:r>
              <a:rPr lang="en-US">
                <a:latin typeface="Arial"/>
                <a:ea typeface="+mn-lt"/>
                <a:cs typeface="+mn-lt"/>
              </a:rPr>
              <a:t>NAS </a:t>
            </a:r>
            <a:r>
              <a:rPr lang="en-US" altLang="zh-TW">
                <a:latin typeface="Arial"/>
                <a:ea typeface="+mn-lt"/>
                <a:cs typeface="+mn-lt"/>
              </a:rPr>
              <a:t>Models</a:t>
            </a:r>
            <a:endParaRPr lang="zh-TW" altLang="en-US">
              <a:latin typeface="Arial"/>
              <a:ea typeface="+mn-lt"/>
              <a:cs typeface="+mn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C2A85F9-A2AB-48B3-A830-E1EDC566734C}"/>
              </a:ext>
            </a:extLst>
          </p:cNvPr>
          <p:cNvSpPr txBox="1"/>
          <p:nvPr/>
        </p:nvSpPr>
        <p:spPr>
          <a:xfrm>
            <a:off x="645216" y="1887227"/>
            <a:ext cx="260008" cy="4205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133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2133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13" name="內容版面配置區 10">
            <a:extLst>
              <a:ext uri="{FF2B5EF4-FFF2-40B4-BE49-F238E27FC236}">
                <a16:creationId xmlns:a16="http://schemas.microsoft.com/office/drawing/2014/main" id="{446F5C07-2F73-5749-8337-99F7DE7FA37F}"/>
              </a:ext>
            </a:extLst>
          </p:cNvPr>
          <p:cNvSpPr txBox="1">
            <a:spLocks/>
          </p:cNvSpPr>
          <p:nvPr/>
        </p:nvSpPr>
        <p:spPr>
          <a:xfrm>
            <a:off x="826922" y="1582454"/>
            <a:ext cx="11365078" cy="1846546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Intel &amp; AMD NAS</a:t>
            </a:r>
            <a:r>
              <a:rPr lang="en-US" altLang="zh-CN" sz="1800" b="1">
                <a:solidFill>
                  <a:schemeClr val="accent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CN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support</a:t>
            </a:r>
            <a:r>
              <a:rPr lang="zh-TW" altLang="en-US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en-US" altLang="zh-CN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32Gb/s FC </a:t>
            </a:r>
            <a:r>
              <a:rPr lang="en-US" altLang="zh-TW" sz="1800" b="1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Adapters</a:t>
            </a:r>
            <a:endParaRPr lang="en-US" altLang="zh-CN" sz="1800" b="1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TES-3085U (QTS), TES-1885U (QTS), TDS-16489U</a:t>
            </a: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TS-2483XU, TS-1683XU-RP, TS-1283XU-RP, TS-983XU-RP, TS-983XU, TS-883XU-RP, TS-883XU</a:t>
            </a: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TVS-EC2480U/1680U/1580MU/1280U, TS-EC880U</a:t>
            </a: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TS-2477XU-RP, TS-1677XU-RP, TS-1277XU-RP, TS-977XU-RP, TS-977XU, TS-877XU-RP, TS-877XU</a:t>
            </a:r>
          </a:p>
          <a:p>
            <a:pPr marL="180975" indent="-180975"/>
            <a:r>
              <a:rPr lang="en-US" altLang="zh-CN" sz="160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TVS-2472XU-RP, TVS-1672XU-RP, TVS-1272XU-RP, TVS-972XU-RP, TVS-972XU, TVS-872XU-RP, TVS-872XU </a:t>
            </a:r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715E4C-AF26-EC4D-B81B-C96D38B71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59" y="4564204"/>
            <a:ext cx="3093227" cy="19315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8CB833-94D0-1E48-BF76-08FFE22A9D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441" y="4493092"/>
            <a:ext cx="3321173" cy="2076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97D6C2EA-1873-B840-968D-8DCF9852E5A6}"/>
              </a:ext>
            </a:extLst>
          </p:cNvPr>
          <p:cNvSpPr txBox="1">
            <a:spLocks/>
          </p:cNvSpPr>
          <p:nvPr/>
        </p:nvSpPr>
        <p:spPr>
          <a:xfrm>
            <a:off x="775219" y="3881498"/>
            <a:ext cx="7997305" cy="9276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ARM-NAS 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support</a:t>
            </a:r>
            <a:r>
              <a:rPr lang="zh-TW" alt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8Gb/s FC </a:t>
            </a:r>
            <a:r>
              <a:rPr lang="en-US" altLang="zh-TW" sz="18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Adapters</a:t>
            </a:r>
            <a:endParaRPr lang="en-US" altLang="zh-CN" sz="1800" b="1" dirty="0">
              <a:solidFill>
                <a:srgbClr val="0070C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/>
            <a:r>
              <a:rPr lang="en-US" altLang="zh-CN" sz="1600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TS-1232XU, TS-1232XU-RP, TS-832XU, TS-832XU-RP, TS-432XU, TS-432XU-RP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B25C6F5-E920-4DF0-B051-B3183FBE62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500" y="4606741"/>
            <a:ext cx="3253127" cy="20335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01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5357095A-D5D4-4222-BC0C-EB304B52C65A}"/>
              </a:ext>
            </a:extLst>
          </p:cNvPr>
          <p:cNvSpPr/>
          <p:nvPr/>
        </p:nvSpPr>
        <p:spPr>
          <a:xfrm>
            <a:off x="6374965" y="1495771"/>
            <a:ext cx="5232491" cy="2791264"/>
          </a:xfrm>
          <a:prstGeom prst="roundRect">
            <a:avLst>
              <a:gd name="adj" fmla="val 63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8E3E9DF2-3393-4050-976C-2E20FB4A598B}"/>
              </a:ext>
            </a:extLst>
          </p:cNvPr>
          <p:cNvSpPr/>
          <p:nvPr/>
        </p:nvSpPr>
        <p:spPr>
          <a:xfrm>
            <a:off x="584546" y="1495771"/>
            <a:ext cx="5492764" cy="2791264"/>
          </a:xfrm>
          <a:prstGeom prst="roundRect">
            <a:avLst>
              <a:gd name="adj" fmla="val 63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5"/>
          </a:xfrm>
        </p:spPr>
        <p:txBody>
          <a:bodyPr/>
          <a:lstStyle/>
          <a:p>
            <a:r>
              <a:rPr lang="en-US" altLang="zh-TW" err="1">
                <a:latin typeface="Arial"/>
                <a:ea typeface="+mn-lt"/>
                <a:cs typeface="+mn-lt"/>
              </a:rPr>
              <a:t>Fibre</a:t>
            </a:r>
            <a:r>
              <a:rPr lang="en-US" altLang="zh-TW">
                <a:latin typeface="Arial"/>
                <a:ea typeface="+mn-lt"/>
                <a:cs typeface="+mn-lt"/>
              </a:rPr>
              <a:t> Channel Support desktop </a:t>
            </a:r>
            <a:r>
              <a:rPr lang="en-US">
                <a:latin typeface="Arial"/>
                <a:ea typeface="+mn-lt"/>
                <a:cs typeface="+mn-lt"/>
              </a:rPr>
              <a:t>NAS </a:t>
            </a:r>
            <a:r>
              <a:rPr lang="en-US" altLang="zh-TW">
                <a:latin typeface="Arial"/>
                <a:ea typeface="+mn-lt"/>
                <a:cs typeface="+mn-lt"/>
              </a:rPr>
              <a:t>models</a:t>
            </a:r>
            <a:endParaRPr lang="zh-TW" altLang="en-US">
              <a:latin typeface="Arial"/>
              <a:ea typeface="+mn-lt"/>
              <a:cs typeface="+mn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C2A85F9-A2AB-48B3-A830-E1EDC566734C}"/>
              </a:ext>
            </a:extLst>
          </p:cNvPr>
          <p:cNvSpPr txBox="1"/>
          <p:nvPr/>
        </p:nvSpPr>
        <p:spPr>
          <a:xfrm>
            <a:off x="1013152" y="1891845"/>
            <a:ext cx="260008" cy="4205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133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 </a:t>
            </a:r>
            <a:endParaRPr lang="zh-TW" altLang="en-US" sz="2133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DCE56A41-4EE9-434C-9EE6-E73AF8ABA2D0}"/>
              </a:ext>
            </a:extLst>
          </p:cNvPr>
          <p:cNvSpPr txBox="1">
            <a:spLocks/>
          </p:cNvSpPr>
          <p:nvPr/>
        </p:nvSpPr>
        <p:spPr>
          <a:xfrm>
            <a:off x="493547" y="1570909"/>
            <a:ext cx="11330516" cy="178009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54" indent="-238754">
              <a:lnSpc>
                <a:spcPts val="3200"/>
              </a:lnSpc>
              <a:spcBef>
                <a:spcPts val="1200"/>
              </a:spcBef>
              <a:buClr>
                <a:srgbClr val="F70F78"/>
              </a:buClr>
            </a:pPr>
            <a:endParaRPr lang="zh-CN" altLang="en-US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內容版面配置區 10">
            <a:extLst>
              <a:ext uri="{FF2B5EF4-FFF2-40B4-BE49-F238E27FC236}">
                <a16:creationId xmlns:a16="http://schemas.microsoft.com/office/drawing/2014/main" id="{446F5C07-2F73-5749-8337-99F7DE7FA37F}"/>
              </a:ext>
            </a:extLst>
          </p:cNvPr>
          <p:cNvSpPr txBox="1">
            <a:spLocks/>
          </p:cNvSpPr>
          <p:nvPr/>
        </p:nvSpPr>
        <p:spPr>
          <a:xfrm>
            <a:off x="790991" y="1668869"/>
            <a:ext cx="5257136" cy="2529251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Intel &amp; AMD NAS </a:t>
            </a:r>
            <a:r>
              <a:rPr lang="en-US" altLang="zh-TW" sz="19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support</a:t>
            </a:r>
            <a:r>
              <a:rPr lang="zh-TW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32Gb/s FC Ad</a:t>
            </a:r>
            <a:r>
              <a:rPr lang="en-US" altLang="zh-TW" sz="19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apters</a:t>
            </a:r>
          </a:p>
          <a:p>
            <a:pPr marL="180975" indent="-180975"/>
            <a:r>
              <a:rPr lang="en-US" altLang="zh-TW" sz="1700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TS-2888X</a:t>
            </a:r>
          </a:p>
          <a:p>
            <a:pPr marL="180975" indent="-180975"/>
            <a:r>
              <a:rPr lang="en-US" altLang="zh-TW" sz="1700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TS-1685</a:t>
            </a:r>
          </a:p>
          <a:p>
            <a:pPr marL="180975" indent="-180975"/>
            <a:r>
              <a:rPr lang="en-US" altLang="zh-TW" sz="1700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TVS-1282, TVS-882, TVS-682</a:t>
            </a:r>
          </a:p>
          <a:p>
            <a:pPr marL="180975" indent="-180975"/>
            <a:r>
              <a:rPr lang="en-US" altLang="zh-TW" sz="1700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TS-1677X, TS-1277, TS-877, TS-677</a:t>
            </a:r>
          </a:p>
          <a:p>
            <a:pPr marL="180975" indent="-180975"/>
            <a:r>
              <a:rPr lang="en-US" altLang="zh-CN" sz="1700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TVS-872XT, TVS-672XT, TVS-472XT</a:t>
            </a:r>
          </a:p>
          <a:p>
            <a:pPr marL="180975" indent="-180975"/>
            <a:r>
              <a:rPr lang="en-US" altLang="zh-CN" sz="1700" dirty="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TVS-863, TVS-663, TVS-463</a:t>
            </a:r>
          </a:p>
        </p:txBody>
      </p:sp>
      <p:sp>
        <p:nvSpPr>
          <p:cNvPr id="16" name="內容版面配置區 10">
            <a:extLst>
              <a:ext uri="{FF2B5EF4-FFF2-40B4-BE49-F238E27FC236}">
                <a16:creationId xmlns:a16="http://schemas.microsoft.com/office/drawing/2014/main" id="{68E6ED2A-B3AA-2B41-A5B0-1324F0C80E0E}"/>
              </a:ext>
            </a:extLst>
          </p:cNvPr>
          <p:cNvSpPr txBox="1">
            <a:spLocks/>
          </p:cNvSpPr>
          <p:nvPr/>
        </p:nvSpPr>
        <p:spPr>
          <a:xfrm>
            <a:off x="6900680" y="2481898"/>
            <a:ext cx="5746753" cy="10251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700" b="1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ARM NAS </a:t>
            </a:r>
            <a:r>
              <a:rPr lang="en-US" altLang="zh-TW" sz="18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support</a:t>
            </a:r>
            <a:r>
              <a:rPr lang="zh-TW" sz="18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lang="en-US" sz="18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8Gb/s FC </a:t>
            </a:r>
            <a:r>
              <a:rPr lang="en-US" sz="1800" b="1" err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Ad</a:t>
            </a:r>
            <a:r>
              <a:rPr lang="en-US" altLang="zh-TW" sz="1800" b="1" err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a</a:t>
            </a:r>
            <a:r>
              <a:rPr lang="en-US" sz="1800" b="1" err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pte</a:t>
            </a:r>
            <a:r>
              <a:rPr lang="zh-TW" sz="18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rs</a:t>
            </a:r>
            <a:endParaRPr lang="en-US" altLang="zh-CN" sz="19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</a:pPr>
            <a:r>
              <a:rPr lang="en-US" altLang="zh-TW" sz="160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TS-1635AX</a:t>
            </a:r>
          </a:p>
          <a:p>
            <a:pPr marL="180975" indent="-180975">
              <a:lnSpc>
                <a:spcPct val="90000"/>
              </a:lnSpc>
            </a:pPr>
            <a:r>
              <a:rPr lang="en-US" altLang="zh-TW" sz="1600">
                <a:solidFill>
                  <a:schemeClr val="tx1"/>
                </a:solidFill>
                <a:latin typeface="Arial"/>
                <a:ea typeface="微軟正黑體"/>
                <a:cs typeface="Arial"/>
              </a:rPr>
              <a:t>TS-832X</a:t>
            </a:r>
            <a:endParaRPr lang="en-US" altLang="zh-CN" sz="1600">
              <a:solidFill>
                <a:schemeClr val="tx1"/>
              </a:solidFill>
              <a:latin typeface="Arial"/>
              <a:ea typeface="微軟正黑體"/>
              <a:cs typeface="Arial"/>
            </a:endParaRPr>
          </a:p>
        </p:txBody>
      </p:sp>
      <p:pic>
        <p:nvPicPr>
          <p:cNvPr id="50" name="Picture 10">
            <a:extLst>
              <a:ext uri="{FF2B5EF4-FFF2-40B4-BE49-F238E27FC236}">
                <a16:creationId xmlns:a16="http://schemas.microsoft.com/office/drawing/2014/main" id="{5B34B6D9-60BE-4AEA-809D-9DB29FAB7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5910" y="4384995"/>
            <a:ext cx="2956916" cy="18484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11">
            <a:extLst>
              <a:ext uri="{FF2B5EF4-FFF2-40B4-BE49-F238E27FC236}">
                <a16:creationId xmlns:a16="http://schemas.microsoft.com/office/drawing/2014/main" id="{9FABAD21-4B58-4E53-8A04-CCF44C2AF0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824887"/>
            <a:ext cx="2168482" cy="1355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4">
            <a:extLst>
              <a:ext uri="{FF2B5EF4-FFF2-40B4-BE49-F238E27FC236}">
                <a16:creationId xmlns:a16="http://schemas.microsoft.com/office/drawing/2014/main" id="{B957EE4A-68E4-41B4-B435-8791746D14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4353" y="5104491"/>
            <a:ext cx="1731559" cy="10824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17">
            <a:extLst>
              <a:ext uri="{FF2B5EF4-FFF2-40B4-BE49-F238E27FC236}">
                <a16:creationId xmlns:a16="http://schemas.microsoft.com/office/drawing/2014/main" id="{E9EA6B32-CA87-4E3A-BC0F-4836702089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485" y="5145795"/>
            <a:ext cx="1655120" cy="10346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18">
            <a:extLst>
              <a:ext uri="{FF2B5EF4-FFF2-40B4-BE49-F238E27FC236}">
                <a16:creationId xmlns:a16="http://schemas.microsoft.com/office/drawing/2014/main" id="{F99674BD-DEB9-4768-8001-1E92B573EA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8797" y="5178435"/>
            <a:ext cx="1587666" cy="9924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19">
            <a:extLst>
              <a:ext uri="{FF2B5EF4-FFF2-40B4-BE49-F238E27FC236}">
                <a16:creationId xmlns:a16="http://schemas.microsoft.com/office/drawing/2014/main" id="{7CBEA80C-69DB-4FB8-AC80-C2608588BD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3409" y="5123541"/>
            <a:ext cx="1736744" cy="10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83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AFCFDEA-FA20-4EF9-90CC-082405322D0B}"/>
              </a:ext>
            </a:extLst>
          </p:cNvPr>
          <p:cNvSpPr/>
          <p:nvPr/>
        </p:nvSpPr>
        <p:spPr>
          <a:xfrm>
            <a:off x="0" y="4132706"/>
            <a:ext cx="12192000" cy="190821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490541"/>
          </a:xfrm>
        </p:spPr>
        <p:txBody>
          <a:bodyPr>
            <a:normAutofit/>
          </a:bodyPr>
          <a:lstStyle/>
          <a:p>
            <a:r>
              <a:rPr lang="en-US" altLang="zh-TW" sz="4000" err="1">
                <a:latin typeface="Arial"/>
                <a:ea typeface="+mn-lt"/>
                <a:cs typeface="+mn-lt"/>
              </a:rPr>
              <a:t>Fibre</a:t>
            </a:r>
            <a:r>
              <a:rPr lang="en-US" altLang="zh-TW" sz="4000">
                <a:latin typeface="Arial"/>
                <a:ea typeface="+mn-lt"/>
                <a:cs typeface="+mn-lt"/>
              </a:rPr>
              <a:t> Channel Suggested model</a:t>
            </a:r>
            <a:endParaRPr lang="zh-TW" altLang="en-US" sz="4000">
              <a:latin typeface="Arial"/>
              <a:ea typeface="+mn-lt"/>
              <a:cs typeface="+mn-lt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DCE56A41-4EE9-434C-9EE6-E73AF8ABA2D0}"/>
              </a:ext>
            </a:extLst>
          </p:cNvPr>
          <p:cNvSpPr txBox="1">
            <a:spLocks/>
          </p:cNvSpPr>
          <p:nvPr/>
        </p:nvSpPr>
        <p:spPr>
          <a:xfrm>
            <a:off x="493547" y="1570909"/>
            <a:ext cx="11330516" cy="178009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54" indent="-238754">
              <a:lnSpc>
                <a:spcPts val="3200"/>
              </a:lnSpc>
              <a:spcBef>
                <a:spcPts val="1200"/>
              </a:spcBef>
              <a:buClr>
                <a:srgbClr val="F70F78"/>
              </a:buClr>
            </a:pPr>
            <a:endParaRPr lang="zh-CN" altLang="en-US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文字方塊 21">
            <a:extLst>
              <a:ext uri="{FF2B5EF4-FFF2-40B4-BE49-F238E27FC236}">
                <a16:creationId xmlns:a16="http://schemas.microsoft.com/office/drawing/2014/main" id="{C32C1F40-218C-4297-B7E7-810F72BB3EDA}"/>
              </a:ext>
            </a:extLst>
          </p:cNvPr>
          <p:cNvSpPr txBox="1"/>
          <p:nvPr/>
        </p:nvSpPr>
        <p:spPr>
          <a:xfrm>
            <a:off x="4521670" y="3098231"/>
            <a:ext cx="334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 bay (24 x 3.5”)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Xeon® E-2136 6-core 3.3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64GB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23">
            <a:extLst>
              <a:ext uri="{FF2B5EF4-FFF2-40B4-BE49-F238E27FC236}">
                <a16:creationId xmlns:a16="http://schemas.microsoft.com/office/drawing/2014/main" id="{87F01D03-56A7-48FA-B45C-376CBA1F4ABC}"/>
              </a:ext>
            </a:extLst>
          </p:cNvPr>
          <p:cNvSpPr txBox="1"/>
          <p:nvPr/>
        </p:nvSpPr>
        <p:spPr>
          <a:xfrm>
            <a:off x="8272297" y="3098230"/>
            <a:ext cx="334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bay (16 x 3.5”)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Xeon® E5-2630 v4 10-core 2.2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256GB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25">
            <a:extLst>
              <a:ext uri="{FF2B5EF4-FFF2-40B4-BE49-F238E27FC236}">
                <a16:creationId xmlns:a16="http://schemas.microsoft.com/office/drawing/2014/main" id="{A5EF7D07-919D-4D36-A2DD-BDECAA88B1AC}"/>
              </a:ext>
            </a:extLst>
          </p:cNvPr>
          <p:cNvSpPr txBox="1"/>
          <p:nvPr/>
        </p:nvSpPr>
        <p:spPr>
          <a:xfrm>
            <a:off x="664784" y="3119955"/>
            <a:ext cx="3604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bay (12 x 3.5” + 4. 2.5”)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Marvell Armada 8040 4-core 1.6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16GB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24303-97F7-C340-8A82-238D4F053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39" y="4626247"/>
            <a:ext cx="3787200" cy="22049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930E-D517-4147-B043-62FFF12581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02" y="4442915"/>
            <a:ext cx="3515193" cy="2046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6F77E5-03F1-6845-A026-05D5EDE625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6" y="4442915"/>
            <a:ext cx="3082265" cy="1794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6EA81F5-76CC-4A5C-ACDA-D17A46C4958F}"/>
              </a:ext>
            </a:extLst>
          </p:cNvPr>
          <p:cNvSpPr txBox="1"/>
          <p:nvPr/>
        </p:nvSpPr>
        <p:spPr>
          <a:xfrm>
            <a:off x="667584" y="1812758"/>
            <a:ext cx="3355579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f-ZA" altLang="zh-TW" sz="2000" b="1" err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Entry-level</a:t>
            </a:r>
            <a:r>
              <a:rPr lang="af-ZA" altLang="zh-TW" sz="20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SMB</a:t>
            </a:r>
            <a:endParaRPr lang="zh-TW" altLang="en-US" sz="20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TS-1635</a:t>
            </a:r>
            <a:r>
              <a:rPr lang="en-US" altLang="zh-TW" sz="3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</a:t>
            </a:r>
            <a:r>
              <a:rPr lang="af-ZA" altLang="zh-TW" sz="3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X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02AADD7-A73D-4F2E-85D0-172ECF563673}"/>
              </a:ext>
            </a:extLst>
          </p:cNvPr>
          <p:cNvCxnSpPr/>
          <p:nvPr/>
        </p:nvCxnSpPr>
        <p:spPr>
          <a:xfrm>
            <a:off x="771044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36C4270-35B5-44AD-B58A-A0D31A88E3A2}"/>
              </a:ext>
            </a:extLst>
          </p:cNvPr>
          <p:cNvSpPr txBox="1"/>
          <p:nvPr/>
        </p:nvSpPr>
        <p:spPr>
          <a:xfrm>
            <a:off x="4418210" y="1812758"/>
            <a:ext cx="3355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altLang="zh-TW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TS-2483XU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D0405EE8-61A2-4D73-9818-C2AB5F0FD4B5}"/>
              </a:ext>
            </a:extLst>
          </p:cNvPr>
          <p:cNvCxnSpPr/>
          <p:nvPr/>
        </p:nvCxnSpPr>
        <p:spPr>
          <a:xfrm>
            <a:off x="4521670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7E1DC7C-4971-4880-96DF-8C525DA8CC0F}"/>
              </a:ext>
            </a:extLst>
          </p:cNvPr>
          <p:cNvSpPr txBox="1"/>
          <p:nvPr/>
        </p:nvSpPr>
        <p:spPr>
          <a:xfrm>
            <a:off x="8168837" y="1812758"/>
            <a:ext cx="3355579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sz="2000" b="1">
                <a:solidFill>
                  <a:srgbClr val="FFFF00"/>
                </a:solidFill>
                <a:latin typeface="Arial"/>
                <a:ea typeface="+mn-lt"/>
                <a:cs typeface="+mn-lt"/>
              </a:rPr>
              <a:t>Enterprise</a:t>
            </a:r>
            <a:endParaRPr lang="zh-TW" altLang="en-US" b="1">
              <a:solidFill>
                <a:srgbClr val="FFFF00"/>
              </a:solidFill>
              <a:latin typeface="Arial"/>
            </a:endParaRP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TDS-16489U R2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870BC48F-3E8C-4538-8441-FC789AC23182}"/>
              </a:ext>
            </a:extLst>
          </p:cNvPr>
          <p:cNvCxnSpPr/>
          <p:nvPr/>
        </p:nvCxnSpPr>
        <p:spPr>
          <a:xfrm>
            <a:off x="8272297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27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1002-BA5F-435A-9732-93999323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>
            <a:normAutofit/>
          </a:bodyPr>
          <a:lstStyle/>
          <a:p>
            <a:r>
              <a:rPr lang="zh-TW" altLang="en-US" sz="4000">
                <a:latin typeface="Arial"/>
                <a:ea typeface="+mn-lt"/>
                <a:cs typeface="+mn-lt"/>
              </a:rPr>
              <a:t>iSCSI </a:t>
            </a:r>
            <a:r>
              <a:rPr lang="en-US" altLang="en-US" sz="4000">
                <a:latin typeface="Arial"/>
                <a:ea typeface="+mn-lt"/>
                <a:cs typeface="+mn-lt"/>
              </a:rPr>
              <a:t>and </a:t>
            </a:r>
            <a:r>
              <a:rPr lang="en-US" altLang="zh-TW" sz="4000">
                <a:latin typeface="Arial"/>
                <a:ea typeface="+mn-lt"/>
                <a:cs typeface="+mn-lt"/>
              </a:rPr>
              <a:t>Fibre Channel</a:t>
            </a:r>
            <a:r>
              <a:rPr lang="zh-TW" altLang="en-US" sz="4000">
                <a:latin typeface="Arial"/>
                <a:ea typeface="+mn-lt"/>
                <a:cs typeface="+mn-lt"/>
              </a:rPr>
              <a:t> manager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B7226-B906-4FE6-84E5-F033D515160D}"/>
              </a:ext>
            </a:extLst>
          </p:cNvPr>
          <p:cNvSpPr txBox="1"/>
          <p:nvPr/>
        </p:nvSpPr>
        <p:spPr>
          <a:xfrm>
            <a:off x="412346" y="2392951"/>
            <a:ext cx="4255907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zh-TW" sz="2000" b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Setting flexibility</a:t>
            </a:r>
            <a:endParaRPr lang="zh-TW" altLang="en-US" sz="2000" b="1">
              <a:solidFill>
                <a:schemeClr val="accent1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52425" indent="-352425"/>
            <a:r>
              <a:rPr lang="zh-TW" altLang="en-US" sz="2000" b="1">
                <a:latin typeface="Arial"/>
                <a:ea typeface="微軟正黑體"/>
                <a:cs typeface="Arial"/>
              </a:rPr>
              <a:t> 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1</a:t>
            </a:r>
            <a:r>
              <a:rPr lang="en-US" altLang="en-US" sz="2000" b="1">
                <a:latin typeface="Arial"/>
                <a:ea typeface="微軟正黑體"/>
                <a:cs typeface="Arial"/>
              </a:rPr>
              <a:t>. </a:t>
            </a:r>
            <a:r>
              <a:rPr lang="zh-TW" sz="2000" b="1">
                <a:latin typeface="Arial"/>
                <a:ea typeface="微軟正黑體"/>
                <a:cs typeface="Arial"/>
              </a:rPr>
              <a:t>LUN</a:t>
            </a:r>
            <a:r>
              <a:rPr lang="zh-TW" altLang="en-US" sz="2000" b="1">
                <a:solidFill>
                  <a:srgbClr val="000000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M</a:t>
            </a:r>
            <a:r>
              <a:rPr lang="en-US" altLang="zh-TW" sz="2000" b="1" err="1">
                <a:latin typeface="Arial"/>
                <a:ea typeface="+mn-lt"/>
                <a:cs typeface="Arial"/>
              </a:rPr>
              <a:t>apping</a:t>
            </a:r>
            <a:r>
              <a:rPr lang="en-US" altLang="zh-TW" sz="2000" b="1">
                <a:latin typeface="Arial"/>
                <a:ea typeface="微軟正黑體"/>
                <a:cs typeface="Arial"/>
              </a:rPr>
              <a:t> </a:t>
            </a:r>
            <a:r>
              <a:rPr lang="zh-TW" sz="2000" b="1">
                <a:latin typeface="Arial"/>
                <a:ea typeface="微軟正黑體"/>
                <a:cs typeface="Arial"/>
              </a:rPr>
              <a:t>: </a:t>
            </a:r>
            <a:r>
              <a:rPr lang="en-US" altLang="zh-TW" sz="2000" b="1">
                <a:latin typeface="Arial"/>
                <a:ea typeface="+mn-lt"/>
                <a:cs typeface="Arial"/>
              </a:rPr>
              <a:t>LUN can be mapped to iSCSI or FC.</a:t>
            </a:r>
            <a:endParaRPr lang="zh-TW" sz="2000" b="1">
              <a:latin typeface="Arial"/>
              <a:ea typeface="+mn-lt"/>
              <a:cs typeface="+mn-lt"/>
            </a:endParaRPr>
          </a:p>
          <a:p>
            <a:pPr marL="352425" indent="-352425"/>
            <a:r>
              <a:rPr lang="zh-TW" altLang="en-US" sz="2000" b="1">
                <a:latin typeface="Arial"/>
                <a:ea typeface="微軟正黑體"/>
                <a:cs typeface="Arial"/>
              </a:rPr>
              <a:t> 2. LUN </a:t>
            </a:r>
            <a:r>
              <a:rPr lang="en-US" altLang="zh-TW" sz="2000" b="1">
                <a:latin typeface="Arial"/>
                <a:ea typeface="+mn-lt"/>
                <a:cs typeface="Arial"/>
              </a:rPr>
              <a:t>Masking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:</a:t>
            </a:r>
            <a:r>
              <a:rPr lang="zh-TW" altLang="en-US" sz="200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latin typeface="Arial"/>
                <a:ea typeface="+mn-lt"/>
                <a:cs typeface="Arial"/>
              </a:rPr>
              <a:t>Set</a:t>
            </a:r>
            <a:r>
              <a:rPr lang="zh-TW" altLang="en-US" sz="2000" b="1">
                <a:latin typeface="Arial"/>
                <a:ea typeface="+mn-lt"/>
                <a:cs typeface="Arial"/>
              </a:rPr>
              <a:t> </a:t>
            </a:r>
            <a:r>
              <a:rPr lang="en-US" altLang="zh-TW" sz="2000" b="1">
                <a:latin typeface="Arial"/>
                <a:ea typeface="+mn-lt"/>
                <a:cs typeface="Arial"/>
              </a:rPr>
              <a:t>which server access</a:t>
            </a:r>
            <a:r>
              <a:rPr lang="zh-TW" altLang="en-US" sz="2000" b="1">
                <a:latin typeface="Arial"/>
                <a:ea typeface="+mn-lt"/>
                <a:cs typeface="Arial"/>
              </a:rPr>
              <a:t> </a:t>
            </a:r>
            <a:r>
              <a:rPr lang="en-US" altLang="zh-TW" sz="2000" b="1">
                <a:latin typeface="Arial"/>
                <a:ea typeface="+mn-lt"/>
                <a:cs typeface="Arial"/>
              </a:rPr>
              <a:t>LUN.</a:t>
            </a:r>
          </a:p>
          <a:p>
            <a:pPr marL="352425" indent="-352425"/>
            <a:r>
              <a:rPr lang="zh-TW" altLang="en-US" sz="2000" b="1">
                <a:latin typeface="Arial"/>
                <a:ea typeface="微軟正黑體"/>
                <a:cs typeface="Arial"/>
              </a:rPr>
              <a:t> 3. </a:t>
            </a:r>
            <a:r>
              <a:rPr lang="en-US" altLang="zh-TW" sz="2000" b="1">
                <a:latin typeface="Arial"/>
                <a:ea typeface="+mn-lt"/>
                <a:cs typeface="Arial"/>
              </a:rPr>
              <a:t>FC Port Binding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: </a:t>
            </a:r>
            <a:r>
              <a:rPr lang="en-US" altLang="zh-TW" sz="2000" b="1">
                <a:latin typeface="Arial"/>
                <a:ea typeface="+mn-lt"/>
                <a:cs typeface="Arial"/>
              </a:rPr>
              <a:t>which server can access which ports.</a:t>
            </a:r>
            <a:endParaRPr lang="zh-TW" altLang="en-US" sz="2000" b="1">
              <a:latin typeface="Arial"/>
              <a:ea typeface="+mn-lt"/>
              <a:cs typeface="Arial"/>
            </a:endParaRPr>
          </a:p>
          <a:p>
            <a:pPr marL="180975" indent="-180975"/>
            <a:endParaRPr lang="zh-TW" altLang="en-US" sz="2000" b="1">
              <a:latin typeface="Arial"/>
              <a:ea typeface="微軟正黑體"/>
              <a:cs typeface="Arial"/>
            </a:endParaRPr>
          </a:p>
          <a:p>
            <a:pPr marL="180975" indent="-180975">
              <a:buFont typeface="Arial"/>
              <a:buChar char="•"/>
            </a:pPr>
            <a:r>
              <a:rPr lang="zh-TW" sz="2000" b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Easy to identify</a:t>
            </a:r>
          </a:p>
          <a:p>
            <a:pPr marL="180975" indent="-180975"/>
            <a:r>
              <a:rPr lang="zh-TW" altLang="en-US" sz="2000" b="1">
                <a:latin typeface="Arial"/>
                <a:ea typeface="微軟正黑體"/>
                <a:cs typeface="Arial"/>
              </a:rPr>
              <a:t>   </a:t>
            </a:r>
            <a:r>
              <a:rPr lang="zh-TW" sz="2000" b="1">
                <a:latin typeface="Arial"/>
                <a:ea typeface="+mn-lt"/>
                <a:cs typeface="+mn-lt"/>
              </a:rPr>
              <a:t>Fibre Channel's WWPN can e</a:t>
            </a:r>
            <a:r>
              <a:rPr lang="en-US" altLang="zh-TW" sz="2000" b="1" err="1">
                <a:latin typeface="Arial"/>
                <a:ea typeface="+mn-lt"/>
                <a:cs typeface="+mn-lt"/>
              </a:rPr>
              <a:t>dit</a:t>
            </a:r>
            <a:r>
              <a:rPr lang="zh-TW" altLang="en-US" sz="2000" b="1"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aliases.</a:t>
            </a:r>
            <a:endParaRPr lang="zh-TW" altLang="en-US" sz="2000" b="1">
              <a:latin typeface="Arial"/>
              <a:ea typeface="微軟正黑體"/>
              <a:cs typeface="Arial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BF2DA4-3AA6-4E48-893E-9A161CF2E908}"/>
              </a:ext>
            </a:extLst>
          </p:cNvPr>
          <p:cNvSpPr/>
          <p:nvPr/>
        </p:nvSpPr>
        <p:spPr>
          <a:xfrm>
            <a:off x="509811" y="1602867"/>
            <a:ext cx="1602316" cy="658084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Features</a:t>
            </a:r>
            <a:endParaRPr lang="zh-TW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7C9EB10-B3FF-430C-8823-3047516BF1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971" y="2001685"/>
            <a:ext cx="6872176" cy="3498087"/>
          </a:xfrm>
          <a:prstGeom prst="roundRect">
            <a:avLst>
              <a:gd name="adj" fmla="val 29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905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B58223-6064-43F5-8561-12424ECF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000">
                <a:solidFill>
                  <a:schemeClr val="bg1"/>
                </a:solidFill>
                <a:latin typeface="Arial"/>
                <a:ea typeface="+mn-lt"/>
                <a:cs typeface="+mn-lt"/>
              </a:rPr>
              <a:t>Set LUN Masking</a:t>
            </a:r>
            <a:endParaRPr lang="zh-TW" altLang="en-US" sz="4000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1C73EFE-8BB3-473D-BA89-3A2B08EC7F09}"/>
              </a:ext>
            </a:extLst>
          </p:cNvPr>
          <p:cNvSpPr txBox="1"/>
          <p:nvPr/>
        </p:nvSpPr>
        <p:spPr>
          <a:xfrm>
            <a:off x="838200" y="1393994"/>
            <a:ext cx="629652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4795" fontAlgn="base">
              <a:buFont typeface="Arial" panose="020B0604020202020204" pitchFamily="34" charset="0"/>
              <a:buChar char="•"/>
            </a:pPr>
            <a:r>
              <a:rPr kumimoji="1" lang="en-US" altLang="zh-TW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LUN Masking: </a:t>
            </a:r>
            <a:endParaRPr lang="en-US" altLang="zh-TW" sz="2000" b="1">
              <a:solidFill>
                <a:srgbClr val="0070C0"/>
              </a:solidFill>
              <a:latin typeface="Arial"/>
              <a:ea typeface="微軟正黑體"/>
              <a:cs typeface="Arial"/>
            </a:endParaRPr>
          </a:p>
          <a:p>
            <a:pPr indent="264795"/>
            <a:r>
              <a:rPr lang="zh-TW" sz="2000" b="1">
                <a:latin typeface="Arial"/>
                <a:ea typeface="+mn-lt"/>
                <a:cs typeface="+mn-lt"/>
              </a:rPr>
              <a:t>Specify which server can access whic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h</a:t>
            </a:r>
            <a:r>
              <a:rPr lang="zh-TW" altLang="en-US" sz="2000" b="1"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L</a:t>
            </a:r>
            <a:r>
              <a:rPr lang="zh-TW" sz="2000" b="1">
                <a:latin typeface="Arial"/>
                <a:ea typeface="+mn-lt"/>
                <a:cs typeface="+mn-lt"/>
              </a:rPr>
              <a:t>UN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.</a:t>
            </a:r>
            <a:endParaRPr lang="en-US" b="1">
              <a:latin typeface="Arial"/>
            </a:endParaRPr>
          </a:p>
        </p:txBody>
      </p:sp>
      <p:pic>
        <p:nvPicPr>
          <p:cNvPr id="3" name="Picture 5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8F09899D-F6BE-490A-8CC3-2B0BCA0F0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" t="726"/>
          <a:stretch/>
        </p:blipFill>
        <p:spPr>
          <a:xfrm>
            <a:off x="2425147" y="2162755"/>
            <a:ext cx="7027195" cy="40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DD36-EE52-4102-A487-B6FBEAC5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/>
          <a:lstStyle/>
          <a:p>
            <a:r>
              <a:rPr lang="en-US" altLang="zh-TW" sz="4000">
                <a:latin typeface="Arial"/>
                <a:ea typeface="+mn-lt"/>
                <a:cs typeface="+mn-lt"/>
              </a:rPr>
              <a:t>Set FC Port Binding</a:t>
            </a:r>
            <a:r>
              <a:rPr lang="zh-TW" altLang="en-US" sz="4000">
                <a:latin typeface="Arial"/>
                <a:ea typeface="+mn-lt"/>
                <a:cs typeface="+mn-lt"/>
              </a:rPr>
              <a:t> (Binding)</a:t>
            </a:r>
            <a:endParaRPr lang="en-US" altLang="zh-TW" sz="4000">
              <a:latin typeface="Arial"/>
              <a:ea typeface="+mn-lt"/>
              <a:cs typeface="+mn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CF23EC6-8756-4433-A5B1-8439C41CA4F2}"/>
              </a:ext>
            </a:extLst>
          </p:cNvPr>
          <p:cNvSpPr txBox="1"/>
          <p:nvPr/>
        </p:nvSpPr>
        <p:spPr>
          <a:xfrm>
            <a:off x="838200" y="1393994"/>
            <a:ext cx="6296526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4795" fontAlgn="base">
              <a:buFont typeface="Arial" panose="020B0604020202020204" pitchFamily="34" charset="0"/>
              <a:buChar char="•"/>
            </a:pPr>
            <a:r>
              <a:rPr kumimoji="1" lang="en-US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FC Port Binding</a:t>
            </a:r>
            <a:r>
              <a:rPr kumimoji="1" lang="zh-TW" altLang="en-US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kumimoji="1" lang="en-US" altLang="zh-TW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 : </a:t>
            </a:r>
            <a:endParaRPr lang="en-US" altLang="zh-TW" sz="2000" b="1">
              <a:solidFill>
                <a:srgbClr val="0070C0"/>
              </a:solidFill>
              <a:latin typeface="Arial"/>
              <a:ea typeface="微軟正黑體"/>
              <a:cs typeface="Arial"/>
            </a:endParaRPr>
          </a:p>
          <a:p>
            <a:pPr indent="264795"/>
            <a:r>
              <a:rPr lang="en-US" altLang="zh-TW" sz="2000" b="1">
                <a:latin typeface="Arial"/>
                <a:ea typeface="+mn-lt"/>
                <a:cs typeface="+mn-lt"/>
              </a:rPr>
              <a:t>Se</a:t>
            </a:r>
            <a:r>
              <a:rPr lang="zh-TW" sz="2000" b="1">
                <a:latin typeface="Arial"/>
                <a:ea typeface="+mn-lt"/>
                <a:cs typeface="+mn-lt"/>
              </a:rPr>
              <a:t>t which server can bind which 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ports.</a:t>
            </a:r>
            <a:endParaRPr lang="zh-TW" altLang="zh-TW" sz="2000" b="1">
              <a:latin typeface="Arial"/>
              <a:ea typeface="+mn-lt"/>
              <a:cs typeface="+mn-lt"/>
            </a:endParaRPr>
          </a:p>
        </p:txBody>
      </p:sp>
      <p:pic>
        <p:nvPicPr>
          <p:cNvPr id="3" name="Picture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2A5FB997-9530-4518-BDC6-A920CBE5C1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044" y="2203270"/>
            <a:ext cx="6887227" cy="401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2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E254-6874-46D7-9E65-56E1D0203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>
            <a:normAutofit/>
          </a:bodyPr>
          <a:lstStyle/>
          <a:p>
            <a:r>
              <a:rPr lang="zh-TW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Identify the server and Fibre Channel connections through the alias list</a:t>
            </a:r>
            <a:endParaRPr 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4">
            <a:extLst>
              <a:ext uri="{FF2B5EF4-FFF2-40B4-BE49-F238E27FC236}">
                <a16:creationId xmlns:a16="http://schemas.microsoft.com/office/drawing/2014/main" id="{F73A7164-ECDB-44C1-8112-9C6D5BB559E7}"/>
              </a:ext>
            </a:extLst>
          </p:cNvPr>
          <p:cNvSpPr txBox="1"/>
          <p:nvPr/>
        </p:nvSpPr>
        <p:spPr>
          <a:xfrm>
            <a:off x="552370" y="2160572"/>
            <a:ext cx="3891293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anose="020B0604020202020204" pitchFamily="34" charset="0"/>
              <a:buChar char="•"/>
            </a:pPr>
            <a:r>
              <a:rPr kumimoji="1" lang="zh-TW" altLang="en-US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kumimoji="1" lang="zh-TW" sz="2000" b="1">
                <a:solidFill>
                  <a:srgbClr val="0070C0"/>
                </a:solidFill>
                <a:latin typeface="Arial"/>
                <a:ea typeface="+mn-lt"/>
                <a:cs typeface="+mn-lt"/>
              </a:rPr>
              <a:t>Edit alias</a:t>
            </a:r>
            <a:r>
              <a:rPr kumimoji="1" lang="en-US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 </a:t>
            </a:r>
            <a:r>
              <a:rPr kumimoji="1" lang="en-US" altLang="zh-TW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:</a:t>
            </a:r>
            <a:r>
              <a:rPr kumimoji="1" lang="en-US" altLang="zh-TW">
                <a:latin typeface="Arial"/>
                <a:ea typeface="新細明體"/>
                <a:cs typeface="Arial"/>
              </a:rPr>
              <a:t> </a:t>
            </a:r>
            <a:endParaRPr lang="en-US" altLang="zh-TW">
              <a:latin typeface="Arial"/>
              <a:ea typeface="新細明體"/>
              <a:cs typeface="Arial"/>
            </a:endParaRPr>
          </a:p>
          <a:p>
            <a:pPr marL="180975"/>
            <a:r>
              <a:rPr lang="en-US" altLang="zh-TW" sz="2000" b="1">
                <a:latin typeface="Arial"/>
                <a:ea typeface="+mn-lt"/>
                <a:cs typeface="+mn-lt"/>
              </a:rPr>
              <a:t>Specifies a list of WWPN aliases for Fibre Channel. The user can easily identify the server and </a:t>
            </a:r>
            <a:r>
              <a:rPr lang="en-US" altLang="zh-TW" sz="2000" b="1" err="1">
                <a:latin typeface="Arial"/>
                <a:ea typeface="+mn-lt"/>
                <a:cs typeface="+mn-lt"/>
              </a:rPr>
              <a:t>Fibre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 Channel</a:t>
            </a:r>
            <a:r>
              <a:rPr lang="zh-TW" altLang="en-US" sz="2000" b="1"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ports in</a:t>
            </a:r>
            <a:r>
              <a:rPr lang="zh-TW" altLang="en-US" sz="2000" b="1"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the</a:t>
            </a:r>
            <a:r>
              <a:rPr lang="zh-TW" altLang="en-US" sz="2000" b="1"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storage</a:t>
            </a:r>
            <a:r>
              <a:rPr lang="zh-TW" altLang="en-US" sz="2000" b="1"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area</a:t>
            </a:r>
            <a:r>
              <a:rPr lang="zh-TW" altLang="en-US" sz="2000" b="1"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latin typeface="Arial"/>
                <a:ea typeface="+mn-lt"/>
                <a:cs typeface="+mn-lt"/>
              </a:rPr>
              <a:t>network.</a:t>
            </a:r>
            <a:endParaRPr lang="en-US" sz="2000" b="1">
              <a:latin typeface="Arial"/>
              <a:ea typeface="+mn-lt"/>
              <a:cs typeface="+mn-lt"/>
            </a:endParaRPr>
          </a:p>
        </p:txBody>
      </p:sp>
      <p:pic>
        <p:nvPicPr>
          <p:cNvPr id="4" name="Picture 4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9C1F7DAF-6588-4BB3-A1F9-7A38810F07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654" y="2035533"/>
            <a:ext cx="6736682" cy="3304501"/>
          </a:xfrm>
          <a:prstGeom prst="roundRect">
            <a:avLst>
              <a:gd name="adj" fmla="val 298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610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4B25F-8BE9-4C74-9BBD-B5560792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083" y="727026"/>
            <a:ext cx="6465567" cy="1342402"/>
          </a:xfrm>
        </p:spPr>
        <p:txBody>
          <a:bodyPr>
            <a:normAutofit/>
          </a:bodyPr>
          <a:lstStyle/>
          <a:p>
            <a:r>
              <a:rPr lang="en" altLang="zh-TW" sz="4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What is the user's wish?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72E10A-54C8-4E64-A6E5-DF6814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084" y="2380608"/>
            <a:ext cx="6196264" cy="37090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Clr>
                <a:srgbClr val="7030A0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Is there any way I can enjoy faster data access?</a:t>
            </a: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How to easily expand block-level storage </a:t>
            </a:r>
            <a:r>
              <a:rPr lang="en-US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area network</a:t>
            </a:r>
            <a:r>
              <a:rPr lang="zh-TW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 </a:t>
            </a:r>
            <a:r>
              <a:rPr lang="en-US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(SAN)</a:t>
            </a:r>
            <a:r>
              <a:rPr 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?</a:t>
            </a:r>
            <a:endParaRPr lang="en-US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buClr>
                <a:srgbClr val="7030A0"/>
              </a:buClr>
              <a:buSzPct val="70000"/>
              <a:buFont typeface="Wingdings" panose="05000000000000000000" pitchFamily="2" charset="2"/>
              <a:buChar char="l"/>
            </a:pPr>
            <a:r>
              <a:rPr 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Is there any way to back up data in the SAN and implement</a:t>
            </a:r>
            <a:r>
              <a:rPr lang="zh-TW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 </a:t>
            </a:r>
            <a:r>
              <a:rPr lang="en-US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copy</a:t>
            </a:r>
            <a:r>
              <a:rPr 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data mana</a:t>
            </a:r>
            <a:r>
              <a:rPr lang="en-US" altLang="zh-TW" sz="2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gement</a:t>
            </a:r>
            <a:r>
              <a:rPr lang="zh-TW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  </a:t>
            </a:r>
            <a:r>
              <a:rPr lang="en-US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(CDM)</a:t>
            </a:r>
            <a:r>
              <a:rPr lang="zh-TW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application?</a:t>
            </a:r>
            <a:endParaRPr lang="zh-TW" altLang="zh-TW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2348E566-1391-4FE2-8520-4EFE2F19EAB1}"/>
              </a:ext>
            </a:extLst>
          </p:cNvPr>
          <p:cNvCxnSpPr>
            <a:cxnSpLocks/>
          </p:cNvCxnSpPr>
          <p:nvPr/>
        </p:nvCxnSpPr>
        <p:spPr>
          <a:xfrm>
            <a:off x="5366084" y="2069433"/>
            <a:ext cx="619626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1E3D4ED6-EB7C-42AD-BA6E-F53394F6DC2B}"/>
              </a:ext>
            </a:extLst>
          </p:cNvPr>
          <p:cNvCxnSpPr>
            <a:cxnSpLocks/>
          </p:cNvCxnSpPr>
          <p:nvPr/>
        </p:nvCxnSpPr>
        <p:spPr>
          <a:xfrm>
            <a:off x="5366084" y="697832"/>
            <a:ext cx="619626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25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390E3611-1DC3-43F3-8ECE-150CD6D94052}"/>
              </a:ext>
            </a:extLst>
          </p:cNvPr>
          <p:cNvSpPr/>
          <p:nvPr/>
        </p:nvSpPr>
        <p:spPr>
          <a:xfrm>
            <a:off x="-1" y="0"/>
            <a:ext cx="5005137" cy="685537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540FFC-3DB2-48CE-9715-1C6B6C72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71" y="2990622"/>
            <a:ext cx="3549592" cy="874128"/>
          </a:xfrm>
        </p:spPr>
        <p:txBody>
          <a:bodyPr>
            <a:norm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it-IT" altLang="zh-TW" sz="4800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Live Demo </a:t>
            </a:r>
          </a:p>
        </p:txBody>
      </p:sp>
      <p:pic>
        <p:nvPicPr>
          <p:cNvPr id="3" name="Picture 3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4CE8FCD9-EA79-42E3-9F31-93532CECAD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757" y="1740042"/>
            <a:ext cx="6814158" cy="336747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65E35A1-A7AD-4152-A8AB-79ABAB9F1B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389" y="4118529"/>
            <a:ext cx="1501036" cy="149059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857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A68C4401-715A-47B0-8BAF-72657006EFC3}"/>
              </a:ext>
            </a:extLst>
          </p:cNvPr>
          <p:cNvGrpSpPr/>
          <p:nvPr/>
        </p:nvGrpSpPr>
        <p:grpSpPr>
          <a:xfrm>
            <a:off x="955478" y="2079489"/>
            <a:ext cx="3049687" cy="3216993"/>
            <a:chOff x="3489274" y="1517833"/>
            <a:chExt cx="5402330" cy="2775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EABC5F90-8C40-4C4A-A8A1-16AE74A3DA74}"/>
                </a:ext>
              </a:extLst>
            </p:cNvPr>
            <p:cNvSpPr/>
            <p:nvPr/>
          </p:nvSpPr>
          <p:spPr>
            <a:xfrm>
              <a:off x="3500374" y="1517834"/>
              <a:ext cx="5391230" cy="2775319"/>
            </a:xfrm>
            <a:prstGeom prst="roundRect">
              <a:avLst>
                <a:gd name="adj" fmla="val 845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6AE17653-BA8E-4313-B80B-C19F4C3ECFF2}"/>
                </a:ext>
              </a:extLst>
            </p:cNvPr>
            <p:cNvSpPr/>
            <p:nvPr/>
          </p:nvSpPr>
          <p:spPr>
            <a:xfrm>
              <a:off x="3489274" y="1517833"/>
              <a:ext cx="5248613" cy="2695958"/>
            </a:xfrm>
            <a:prstGeom prst="roundRect">
              <a:avLst>
                <a:gd name="adj" fmla="val 5473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982AEC-734E-449A-BCC7-435A2F4F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064948" cy="12392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Fibre Channel </a:t>
            </a:r>
            <a:r>
              <a:rPr lang="en-US" alt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SAN </a:t>
            </a:r>
            <a:r>
              <a:rPr 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with snapshot protection and</a:t>
            </a:r>
            <a:endParaRPr lang="zh-TW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Qtier, SSD cache function</a:t>
            </a:r>
            <a:br>
              <a:rPr 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r>
              <a:rPr lang="en-US" alt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D</a:t>
            </a:r>
            <a:r>
              <a:rPr 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ata security</a:t>
            </a:r>
            <a:r>
              <a:rPr lang="en-US" alt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, </a:t>
            </a:r>
            <a:r>
              <a:rPr lang="zh-TW" sz="28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Operational efficiency</a:t>
            </a:r>
            <a:endParaRPr lang="zh-TW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4">
            <a:extLst>
              <a:ext uri="{FF2B5EF4-FFF2-40B4-BE49-F238E27FC236}">
                <a16:creationId xmlns:a16="http://schemas.microsoft.com/office/drawing/2014/main" id="{E8303A3C-A74C-4216-A97B-EFCDE78621F7}"/>
              </a:ext>
            </a:extLst>
          </p:cNvPr>
          <p:cNvSpPr txBox="1"/>
          <p:nvPr/>
        </p:nvSpPr>
        <p:spPr>
          <a:xfrm>
            <a:off x="961744" y="2225930"/>
            <a:ext cx="2962912" cy="1631216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latin typeface="Arial"/>
                <a:ea typeface="微軟正黑體"/>
                <a:cs typeface="Arial"/>
              </a:rPr>
              <a:t>iSCSI &amp; </a:t>
            </a:r>
            <a:r>
              <a:rPr lang="en-US" sz="2000" b="1" err="1">
                <a:latin typeface="Arial"/>
                <a:ea typeface="微軟正黑體"/>
                <a:cs typeface="Arial"/>
              </a:rPr>
              <a:t>Fibre</a:t>
            </a:r>
            <a:r>
              <a:rPr lang="en-US" sz="2000" b="1">
                <a:latin typeface="Arial"/>
                <a:ea typeface="微軟正黑體"/>
                <a:cs typeface="Arial"/>
              </a:rPr>
              <a:t> Channel management</a:t>
            </a:r>
            <a:endParaRPr lang="zh-TW" sz="2000" b="1">
              <a:latin typeface="Arial"/>
              <a:ea typeface="微軟正黑體"/>
              <a:cs typeface="Arial"/>
            </a:endParaRPr>
          </a:p>
          <a:p>
            <a:pPr algn="ctr"/>
            <a:r>
              <a:rPr lang="en-US" sz="2000" b="1">
                <a:latin typeface="Arial"/>
                <a:ea typeface="+mn-lt"/>
                <a:cs typeface="+mn-lt"/>
              </a:rPr>
              <a:t>Simple and fast creation of a </a:t>
            </a:r>
            <a:r>
              <a:rPr lang="en-US" sz="2000" b="1" err="1">
                <a:latin typeface="Arial"/>
                <a:ea typeface="+mn-lt"/>
                <a:cs typeface="+mn-lt"/>
              </a:rPr>
              <a:t>Fibre</a:t>
            </a:r>
            <a:r>
              <a:rPr lang="en-US" sz="2000" b="1">
                <a:latin typeface="Arial"/>
                <a:ea typeface="+mn-lt"/>
                <a:cs typeface="+mn-lt"/>
              </a:rPr>
              <a:t> SAN environment</a:t>
            </a:r>
            <a:endParaRPr lang="en-US" b="1">
              <a:latin typeface="Arial"/>
            </a:endParaRP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A0A6F15B-1773-4E2C-A8C2-92B38D1A2C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033" y="3963207"/>
            <a:ext cx="1501036" cy="1490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3EA2B00E-4499-4928-A110-F8994EEAF64E}"/>
              </a:ext>
            </a:extLst>
          </p:cNvPr>
          <p:cNvGrpSpPr/>
          <p:nvPr/>
        </p:nvGrpSpPr>
        <p:grpSpPr>
          <a:xfrm>
            <a:off x="4614544" y="2079489"/>
            <a:ext cx="3049687" cy="3216993"/>
            <a:chOff x="3489274" y="1517833"/>
            <a:chExt cx="5402330" cy="2775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8252D37F-FAEE-47DF-9F1F-E93F963C9D64}"/>
                </a:ext>
              </a:extLst>
            </p:cNvPr>
            <p:cNvSpPr/>
            <p:nvPr/>
          </p:nvSpPr>
          <p:spPr>
            <a:xfrm>
              <a:off x="3500374" y="1517834"/>
              <a:ext cx="5391230" cy="2775319"/>
            </a:xfrm>
            <a:prstGeom prst="roundRect">
              <a:avLst>
                <a:gd name="adj" fmla="val 8459"/>
              </a:avLst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AA1CF076-FD79-4592-90CD-AB9E293454E1}"/>
                </a:ext>
              </a:extLst>
            </p:cNvPr>
            <p:cNvSpPr/>
            <p:nvPr/>
          </p:nvSpPr>
          <p:spPr>
            <a:xfrm>
              <a:off x="3489274" y="1517833"/>
              <a:ext cx="5248613" cy="2695958"/>
            </a:xfrm>
            <a:prstGeom prst="roundRect">
              <a:avLst>
                <a:gd name="adj" fmla="val 5473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文字方塊 14">
            <a:extLst>
              <a:ext uri="{FF2B5EF4-FFF2-40B4-BE49-F238E27FC236}">
                <a16:creationId xmlns:a16="http://schemas.microsoft.com/office/drawing/2014/main" id="{98523A6F-AF01-47F9-9FD2-0B3BCE3EB227}"/>
              </a:ext>
            </a:extLst>
          </p:cNvPr>
          <p:cNvSpPr txBox="1"/>
          <p:nvPr/>
        </p:nvSpPr>
        <p:spPr>
          <a:xfrm>
            <a:off x="4119241" y="2533707"/>
            <a:ext cx="3859949" cy="1015663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sz="2000" b="1">
                <a:latin typeface="Arial"/>
                <a:ea typeface="+mn-lt"/>
                <a:cs typeface="+mn-lt"/>
              </a:rPr>
              <a:t>Snapshot</a:t>
            </a:r>
            <a:endParaRPr lang="zh-TW" sz="2000">
              <a:latin typeface="Arial"/>
              <a:ea typeface="新細明體"/>
              <a:cs typeface="Calibri"/>
            </a:endParaRPr>
          </a:p>
          <a:p>
            <a:pPr algn="ctr"/>
            <a:r>
              <a:rPr lang="zh-TW" sz="2000" b="1">
                <a:latin typeface="Arial"/>
                <a:ea typeface="+mn-lt"/>
                <a:cs typeface="+mn-lt"/>
              </a:rPr>
              <a:t>Snapshot Replica</a:t>
            </a:r>
            <a:r>
              <a:rPr lang="zh-TW" altLang="en-US" sz="2000">
                <a:latin typeface="Arial"/>
                <a:ea typeface="+mn-lt"/>
                <a:cs typeface="+mn-lt"/>
              </a:rPr>
              <a:t> </a:t>
            </a:r>
            <a:endParaRPr lang="zh-TW" sz="2000">
              <a:latin typeface="Arial"/>
              <a:ea typeface="新細明體"/>
              <a:cs typeface="Calibri"/>
            </a:endParaRPr>
          </a:p>
          <a:p>
            <a:pPr algn="ctr"/>
            <a:r>
              <a:rPr lang="zh-TW" sz="2000" b="1">
                <a:latin typeface="Arial"/>
                <a:ea typeface="+mn-lt"/>
                <a:cs typeface="+mn-lt"/>
              </a:rPr>
              <a:t>Snapshot Vault</a:t>
            </a:r>
            <a:endParaRPr lang="zh-TW" sz="2000">
              <a:latin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D5B4609-536B-4015-A60D-FEB3D7FD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021" y="3750549"/>
            <a:ext cx="2112860" cy="21128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2087D4D3-B859-443B-A6DD-78F80C53FB25}"/>
              </a:ext>
            </a:extLst>
          </p:cNvPr>
          <p:cNvGrpSpPr/>
          <p:nvPr/>
        </p:nvGrpSpPr>
        <p:grpSpPr>
          <a:xfrm>
            <a:off x="8273610" y="2079489"/>
            <a:ext cx="3049687" cy="3216993"/>
            <a:chOff x="3489274" y="1517833"/>
            <a:chExt cx="5402330" cy="2775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B4AD4E4B-AE11-408D-BAD9-BA757489C1C8}"/>
                </a:ext>
              </a:extLst>
            </p:cNvPr>
            <p:cNvSpPr/>
            <p:nvPr/>
          </p:nvSpPr>
          <p:spPr>
            <a:xfrm>
              <a:off x="3500374" y="1517834"/>
              <a:ext cx="5391230" cy="2775319"/>
            </a:xfrm>
            <a:prstGeom prst="roundRect">
              <a:avLst>
                <a:gd name="adj" fmla="val 8459"/>
              </a:avLst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EF7E7214-5E22-4F95-A540-16BDF22E739D}"/>
                </a:ext>
              </a:extLst>
            </p:cNvPr>
            <p:cNvSpPr/>
            <p:nvPr/>
          </p:nvSpPr>
          <p:spPr>
            <a:xfrm>
              <a:off x="3489274" y="1517833"/>
              <a:ext cx="5248613" cy="2695958"/>
            </a:xfrm>
            <a:prstGeom prst="roundRect">
              <a:avLst>
                <a:gd name="adj" fmla="val 5473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zh-TW" altLang="en-US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字方塊 14">
            <a:extLst>
              <a:ext uri="{FF2B5EF4-FFF2-40B4-BE49-F238E27FC236}">
                <a16:creationId xmlns:a16="http://schemas.microsoft.com/office/drawing/2014/main" id="{045B1009-44B6-4265-8800-7AA186B60963}"/>
              </a:ext>
            </a:extLst>
          </p:cNvPr>
          <p:cNvSpPr txBox="1"/>
          <p:nvPr/>
        </p:nvSpPr>
        <p:spPr>
          <a:xfrm>
            <a:off x="8387434" y="2379643"/>
            <a:ext cx="2735263" cy="132343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zh-TW" sz="2000" b="1">
                <a:latin typeface="Arial"/>
                <a:ea typeface="微軟正黑體"/>
                <a:cs typeface="Arial"/>
              </a:rPr>
              <a:t>Qtier, SSD </a:t>
            </a:r>
            <a:r>
              <a:rPr lang="zh-TW" sz="2000" b="1">
                <a:latin typeface="Arial"/>
                <a:ea typeface="Microsoft JhengHei"/>
                <a:cs typeface="Arial"/>
              </a:rPr>
              <a:t>cache</a:t>
            </a:r>
            <a:r>
              <a:rPr lang="zh-TW" altLang="en-US" sz="2000" b="1">
                <a:latin typeface="Arial"/>
                <a:ea typeface="微軟正黑體"/>
                <a:cs typeface="Arial"/>
              </a:rPr>
              <a:t> </a:t>
            </a:r>
          </a:p>
          <a:p>
            <a:pPr algn="ctr"/>
            <a:r>
              <a:rPr lang="zh-TW" sz="2000" b="1">
                <a:latin typeface="Arial"/>
                <a:ea typeface="+mn-lt"/>
                <a:cs typeface="+mn-lt"/>
              </a:rPr>
              <a:t>Accelerate transmission efficiency</a:t>
            </a:r>
            <a:endParaRPr lang="zh-TW" sz="2000" b="1">
              <a:latin typeface="Arial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18EBA9D-9077-4E09-B2A6-37A93648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406" y="4025767"/>
            <a:ext cx="1538360" cy="1538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685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9">
            <a:extLst>
              <a:ext uri="{FF2B5EF4-FFF2-40B4-BE49-F238E27FC236}">
                <a16:creationId xmlns:a16="http://schemas.microsoft.com/office/drawing/2014/main" id="{8D54AD5F-72EA-4F87-B066-02FE0EB7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23" y="2414111"/>
            <a:ext cx="817137" cy="643108"/>
          </a:xfrm>
          <a:prstGeom prst="rect">
            <a:avLst/>
          </a:prstGeom>
        </p:spPr>
      </p:pic>
      <p:pic>
        <p:nvPicPr>
          <p:cNvPr id="36" name="Picture 19">
            <a:extLst>
              <a:ext uri="{FF2B5EF4-FFF2-40B4-BE49-F238E27FC236}">
                <a16:creationId xmlns:a16="http://schemas.microsoft.com/office/drawing/2014/main" id="{0E7D141D-29A2-43D4-8977-091B18441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483" y="2414111"/>
            <a:ext cx="817137" cy="643108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686F0DB4-AA83-4527-A203-F915A82A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63" y="2414111"/>
            <a:ext cx="817137" cy="643108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F5B42568-2007-4D9D-A0D1-F0F5B8FD9F84}"/>
              </a:ext>
            </a:extLst>
          </p:cNvPr>
          <p:cNvSpPr/>
          <p:nvPr/>
        </p:nvSpPr>
        <p:spPr>
          <a:xfrm>
            <a:off x="549983" y="3018179"/>
            <a:ext cx="3499827" cy="2064355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A043E-451B-4BD8-9EBB-6CE1889B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>
            <a:normAutofit/>
          </a:bodyPr>
          <a:lstStyle/>
          <a:p>
            <a:r>
              <a:rPr lang="en-US" altLang="zh-TW" sz="4000">
                <a:latin typeface="Arial"/>
                <a:ea typeface="+mn-lt"/>
                <a:cs typeface="+mn-lt"/>
              </a:rPr>
              <a:t>Snapshot and</a:t>
            </a:r>
            <a:r>
              <a:rPr lang="zh-TW" altLang="en-US" sz="4000">
                <a:latin typeface="Arial"/>
                <a:ea typeface="+mn-lt"/>
                <a:cs typeface="+mn-lt"/>
              </a:rPr>
              <a:t> </a:t>
            </a:r>
            <a:r>
              <a:rPr lang="en-US" altLang="zh-TW" sz="4000">
                <a:latin typeface="Arial"/>
                <a:ea typeface="+mn-lt"/>
                <a:cs typeface="+mn-lt"/>
              </a:rPr>
              <a:t>Snapshot Replica</a:t>
            </a:r>
            <a:endParaRPr lang="zh-TW" altLang="en-US" sz="4000">
              <a:latin typeface="Arial"/>
              <a:ea typeface="+mn-lt"/>
              <a:cs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0D5045-80D8-4FDC-B15C-041715E6FA2C}"/>
              </a:ext>
            </a:extLst>
          </p:cNvPr>
          <p:cNvSpPr txBox="1"/>
          <p:nvPr/>
        </p:nvSpPr>
        <p:spPr>
          <a:xfrm>
            <a:off x="747077" y="3392115"/>
            <a:ext cx="310563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Using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QNAP NAS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to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easily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create,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manage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and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restore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your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file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with</a:t>
            </a:r>
            <a:r>
              <a:rPr lang="zh-TW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snapshot</a:t>
            </a:r>
            <a:endParaRPr lang="zh-TW">
              <a:solidFill>
                <a:schemeClr val="bg1"/>
              </a:solidFill>
              <a:latin typeface="Arial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7D8BB71-388B-49AC-91E6-0D5FC43CCB45}"/>
              </a:ext>
            </a:extLst>
          </p:cNvPr>
          <p:cNvSpPr txBox="1"/>
          <p:nvPr/>
        </p:nvSpPr>
        <p:spPr>
          <a:xfrm>
            <a:off x="1467408" y="2297837"/>
            <a:ext cx="274319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sz="2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Local Snapshot </a:t>
            </a:r>
            <a:endParaRPr lang="zh-TW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3A6FEE73-F585-41D2-9AF6-A2471B54D4E4}"/>
              </a:ext>
            </a:extLst>
          </p:cNvPr>
          <p:cNvSpPr/>
          <p:nvPr/>
        </p:nvSpPr>
        <p:spPr>
          <a:xfrm>
            <a:off x="4339422" y="3018179"/>
            <a:ext cx="3499827" cy="2064355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435DAD4B-B774-48C1-8204-6F87B3F9EAEF}"/>
              </a:ext>
            </a:extLst>
          </p:cNvPr>
          <p:cNvSpPr txBox="1"/>
          <p:nvPr/>
        </p:nvSpPr>
        <p:spPr>
          <a:xfrm>
            <a:off x="4536516" y="3238226"/>
            <a:ext cx="310563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The “Out of volume” snapshot allows a Conservative but Completed snapshot protection</a:t>
            </a:r>
            <a:endParaRPr lang="zh-TW">
              <a:solidFill>
                <a:schemeClr val="bg1"/>
              </a:solidFill>
              <a:latin typeface="Arial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764A530-626D-47AE-9320-50691494D180}"/>
              </a:ext>
            </a:extLst>
          </p:cNvPr>
          <p:cNvSpPr txBox="1"/>
          <p:nvPr/>
        </p:nvSpPr>
        <p:spPr>
          <a:xfrm>
            <a:off x="5294977" y="2105315"/>
            <a:ext cx="274319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sz="2400" b="1">
                <a:latin typeface="Arial"/>
                <a:ea typeface="+mn-lt"/>
                <a:cs typeface="+mn-lt"/>
              </a:rPr>
              <a:t>Snapshot Space Management</a:t>
            </a:r>
            <a:endParaRPr lang="zh-TW">
              <a:latin typeface="Arial"/>
            </a:endParaRPr>
          </a:p>
          <a:p>
            <a:endParaRPr lang="zh-TW" altLang="zh-TW" sz="2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67EA0F5C-D001-46F7-9A49-8E5DF2310A86}"/>
              </a:ext>
            </a:extLst>
          </p:cNvPr>
          <p:cNvSpPr/>
          <p:nvPr/>
        </p:nvSpPr>
        <p:spPr>
          <a:xfrm>
            <a:off x="8127519" y="3018179"/>
            <a:ext cx="3499827" cy="2064355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A5F4D6A0-4305-485E-923A-FFBDAFF09609}"/>
              </a:ext>
            </a:extLst>
          </p:cNvPr>
          <p:cNvSpPr txBox="1"/>
          <p:nvPr/>
        </p:nvSpPr>
        <p:spPr>
          <a:xfrm>
            <a:off x="8279051" y="3084338"/>
            <a:ext cx="319676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Backup your snapshot to a remote NAS and enjoy a fast restoration experience with remote restore and 10GbE solution</a:t>
            </a:r>
            <a:r>
              <a:rPr lang="zh-TW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 </a:t>
            </a:r>
            <a:endParaRPr lang="zh-TW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8C3A2A8-82E6-4C51-A4D9-CE31D607CFBA}"/>
              </a:ext>
            </a:extLst>
          </p:cNvPr>
          <p:cNvSpPr txBox="1"/>
          <p:nvPr/>
        </p:nvSpPr>
        <p:spPr>
          <a:xfrm>
            <a:off x="9160617" y="2105315"/>
            <a:ext cx="2743199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TW" sz="2400" b="1">
                <a:latin typeface="Arial"/>
                <a:ea typeface="+mn-lt"/>
                <a:cs typeface="+mn-lt"/>
              </a:rPr>
              <a:t>Snapshot Replica</a:t>
            </a:r>
            <a:r>
              <a:rPr lang="zh-TW" altLang="en-US" sz="2400" b="1">
                <a:latin typeface="Arial"/>
                <a:ea typeface="+mn-lt"/>
                <a:cs typeface="+mn-lt"/>
              </a:rPr>
              <a:t> </a:t>
            </a:r>
            <a:endParaRPr lang="zh-TW"/>
          </a:p>
          <a:p>
            <a:endParaRPr lang="zh-TW" altLang="zh-TW" sz="2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A1C13BF3-BC19-4937-9709-8E4A8C20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875" y="0"/>
            <a:ext cx="1847431" cy="18474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204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>
            <a:extLst>
              <a:ext uri="{FF2B5EF4-FFF2-40B4-BE49-F238E27FC236}">
                <a16:creationId xmlns:a16="http://schemas.microsoft.com/office/drawing/2014/main" id="{F0D4AA56-9801-4DF3-A70E-1D64DC12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052" y="1235614"/>
            <a:ext cx="7520352" cy="5085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BA20FE-69BC-44F0-B7FF-7296B506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>
                <a:latin typeface="Arial"/>
                <a:ea typeface="+mn-lt"/>
                <a:cs typeface="+mn-lt"/>
              </a:rPr>
              <a:t>Qtier</a:t>
            </a:r>
            <a:endParaRPr lang="en-US" sz="4000">
              <a:latin typeface="Arial"/>
              <a:ea typeface="+mn-lt"/>
              <a:cs typeface="+mn-lt"/>
            </a:endParaRPr>
          </a:p>
        </p:txBody>
      </p:sp>
      <p:sp>
        <p:nvSpPr>
          <p:cNvPr id="8" name="Shape 148">
            <a:extLst>
              <a:ext uri="{FF2B5EF4-FFF2-40B4-BE49-F238E27FC236}">
                <a16:creationId xmlns:a16="http://schemas.microsoft.com/office/drawing/2014/main" id="{F4FE25A3-127B-471E-9227-9BB0203BB51C}"/>
              </a:ext>
            </a:extLst>
          </p:cNvPr>
          <p:cNvSpPr/>
          <p:nvPr/>
        </p:nvSpPr>
        <p:spPr>
          <a:xfrm>
            <a:off x="8242967" y="1524394"/>
            <a:ext cx="230655" cy="452787"/>
          </a:xfrm>
          <a:prstGeom prst="rect">
            <a:avLst/>
          </a:prstGeom>
          <a:noFill/>
          <a:ln>
            <a:noFill/>
          </a:ln>
        </p:spPr>
        <p:txBody>
          <a:bodyPr wrap="square" lIns="68551" tIns="34275" rIns="68551" bIns="34275" anchor="t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r>
              <a:rPr lang="zh-TW" alt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4" name="矩形: 圓角 22">
            <a:extLst>
              <a:ext uri="{FF2B5EF4-FFF2-40B4-BE49-F238E27FC236}">
                <a16:creationId xmlns:a16="http://schemas.microsoft.com/office/drawing/2014/main" id="{E3593D5C-60DC-4D8F-A784-A3E6979238B6}"/>
              </a:ext>
            </a:extLst>
          </p:cNvPr>
          <p:cNvSpPr/>
          <p:nvPr/>
        </p:nvSpPr>
        <p:spPr>
          <a:xfrm>
            <a:off x="7567877" y="1478087"/>
            <a:ext cx="1842724" cy="402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154">
            <a:extLst>
              <a:ext uri="{FF2B5EF4-FFF2-40B4-BE49-F238E27FC236}">
                <a16:creationId xmlns:a16="http://schemas.microsoft.com/office/drawing/2014/main" id="{678246F6-3224-4BB9-8CF8-844EDC9EC12D}"/>
              </a:ext>
            </a:extLst>
          </p:cNvPr>
          <p:cNvSpPr txBox="1"/>
          <p:nvPr/>
        </p:nvSpPr>
        <p:spPr>
          <a:xfrm>
            <a:off x="7706741" y="1467911"/>
            <a:ext cx="1743075" cy="4461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33"/>
              </a:lnSpc>
            </a:pPr>
            <a:r>
              <a:rPr lang="en-US" altLang="zh-TW" sz="1400" b="1">
                <a:ea typeface="+mn-lt"/>
              </a:rPr>
              <a:t>Before Tiering </a:t>
            </a:r>
            <a:endParaRPr lang="zh-TW"/>
          </a:p>
        </p:txBody>
      </p:sp>
      <p:grpSp>
        <p:nvGrpSpPr>
          <p:cNvPr id="16" name="群組 24">
            <a:extLst>
              <a:ext uri="{FF2B5EF4-FFF2-40B4-BE49-F238E27FC236}">
                <a16:creationId xmlns:a16="http://schemas.microsoft.com/office/drawing/2014/main" id="{A1E53F7D-1619-4E5E-AC5F-9BB0D705BDDA}"/>
              </a:ext>
            </a:extLst>
          </p:cNvPr>
          <p:cNvGrpSpPr/>
          <p:nvPr/>
        </p:nvGrpSpPr>
        <p:grpSpPr>
          <a:xfrm>
            <a:off x="7155501" y="1439969"/>
            <a:ext cx="479048" cy="479048"/>
            <a:chOff x="7479285" y="1260786"/>
            <a:chExt cx="655970" cy="655970"/>
          </a:xfrm>
        </p:grpSpPr>
        <p:sp>
          <p:nvSpPr>
            <p:cNvPr id="43" name="橢圓 25">
              <a:extLst>
                <a:ext uri="{FF2B5EF4-FFF2-40B4-BE49-F238E27FC236}">
                  <a16:creationId xmlns:a16="http://schemas.microsoft.com/office/drawing/2014/main" id="{29DE66FA-EE09-4181-A69D-6EDEB1BBDA5D}"/>
                </a:ext>
              </a:extLst>
            </p:cNvPr>
            <p:cNvSpPr/>
            <p:nvPr/>
          </p:nvSpPr>
          <p:spPr>
            <a:xfrm>
              <a:off x="7479285" y="1260786"/>
              <a:ext cx="655970" cy="655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橢圓 26">
              <a:extLst>
                <a:ext uri="{FF2B5EF4-FFF2-40B4-BE49-F238E27FC236}">
                  <a16:creationId xmlns:a16="http://schemas.microsoft.com/office/drawing/2014/main" id="{9F2F0F5B-33FE-46FF-A014-6181E2DD9ED4}"/>
                </a:ext>
              </a:extLst>
            </p:cNvPr>
            <p:cNvSpPr/>
            <p:nvPr/>
          </p:nvSpPr>
          <p:spPr>
            <a:xfrm>
              <a:off x="7545624" y="1325257"/>
              <a:ext cx="517999" cy="51799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DF0A6A"/>
                  </a:gs>
                  <a:gs pos="100000">
                    <a:srgbClr val="933ED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27">
            <a:extLst>
              <a:ext uri="{FF2B5EF4-FFF2-40B4-BE49-F238E27FC236}">
                <a16:creationId xmlns:a16="http://schemas.microsoft.com/office/drawing/2014/main" id="{48A5A4A8-B422-47A3-AA93-827894D88898}"/>
              </a:ext>
            </a:extLst>
          </p:cNvPr>
          <p:cNvSpPr/>
          <p:nvPr/>
        </p:nvSpPr>
        <p:spPr>
          <a:xfrm>
            <a:off x="7211447" y="1462786"/>
            <a:ext cx="397973" cy="420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33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1</a:t>
            </a:r>
            <a:endParaRPr lang="zh-TW" altLang="en-US"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: 圓角 28">
            <a:extLst>
              <a:ext uri="{FF2B5EF4-FFF2-40B4-BE49-F238E27FC236}">
                <a16:creationId xmlns:a16="http://schemas.microsoft.com/office/drawing/2014/main" id="{1079B982-98A5-46F0-BA14-15947B34E849}"/>
              </a:ext>
            </a:extLst>
          </p:cNvPr>
          <p:cNvSpPr/>
          <p:nvPr/>
        </p:nvSpPr>
        <p:spPr>
          <a:xfrm>
            <a:off x="5353751" y="2891102"/>
            <a:ext cx="1729371" cy="402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29">
            <a:extLst>
              <a:ext uri="{FF2B5EF4-FFF2-40B4-BE49-F238E27FC236}">
                <a16:creationId xmlns:a16="http://schemas.microsoft.com/office/drawing/2014/main" id="{E407BF48-5898-466D-8E8B-C16389FC88FB}"/>
              </a:ext>
            </a:extLst>
          </p:cNvPr>
          <p:cNvGrpSpPr/>
          <p:nvPr/>
        </p:nvGrpSpPr>
        <p:grpSpPr>
          <a:xfrm>
            <a:off x="4931096" y="2846321"/>
            <a:ext cx="479048" cy="479048"/>
            <a:chOff x="5254880" y="2667138"/>
            <a:chExt cx="655970" cy="655970"/>
          </a:xfrm>
        </p:grpSpPr>
        <p:sp>
          <p:nvSpPr>
            <p:cNvPr id="41" name="橢圓 30">
              <a:extLst>
                <a:ext uri="{FF2B5EF4-FFF2-40B4-BE49-F238E27FC236}">
                  <a16:creationId xmlns:a16="http://schemas.microsoft.com/office/drawing/2014/main" id="{BE1900BD-B0FC-4765-A1E9-6F358EEF9633}"/>
                </a:ext>
              </a:extLst>
            </p:cNvPr>
            <p:cNvSpPr/>
            <p:nvPr/>
          </p:nvSpPr>
          <p:spPr>
            <a:xfrm>
              <a:off x="5254880" y="2667138"/>
              <a:ext cx="655970" cy="655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橢圓 31">
              <a:extLst>
                <a:ext uri="{FF2B5EF4-FFF2-40B4-BE49-F238E27FC236}">
                  <a16:creationId xmlns:a16="http://schemas.microsoft.com/office/drawing/2014/main" id="{309AE63A-1BA6-4851-92F5-B6E039228889}"/>
                </a:ext>
              </a:extLst>
            </p:cNvPr>
            <p:cNvSpPr/>
            <p:nvPr/>
          </p:nvSpPr>
          <p:spPr>
            <a:xfrm>
              <a:off x="5321219" y="2731609"/>
              <a:ext cx="517999" cy="51799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DF0A6A"/>
                  </a:gs>
                  <a:gs pos="100000">
                    <a:srgbClr val="933ED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矩形 32">
            <a:extLst>
              <a:ext uri="{FF2B5EF4-FFF2-40B4-BE49-F238E27FC236}">
                <a16:creationId xmlns:a16="http://schemas.microsoft.com/office/drawing/2014/main" id="{4F1241C9-7535-4C86-810D-3DE5679E3B4D}"/>
              </a:ext>
            </a:extLst>
          </p:cNvPr>
          <p:cNvSpPr/>
          <p:nvPr/>
        </p:nvSpPr>
        <p:spPr>
          <a:xfrm>
            <a:off x="4974730" y="2873964"/>
            <a:ext cx="397973" cy="420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33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4</a:t>
            </a:r>
            <a:endParaRPr lang="zh-TW" altLang="en-US"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: 圓角 33">
            <a:extLst>
              <a:ext uri="{FF2B5EF4-FFF2-40B4-BE49-F238E27FC236}">
                <a16:creationId xmlns:a16="http://schemas.microsoft.com/office/drawing/2014/main" id="{6535E9D7-5550-4C65-80BF-B302DF85C519}"/>
              </a:ext>
            </a:extLst>
          </p:cNvPr>
          <p:cNvSpPr/>
          <p:nvPr/>
        </p:nvSpPr>
        <p:spPr>
          <a:xfrm>
            <a:off x="10199198" y="2898293"/>
            <a:ext cx="1250324" cy="402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群組 34">
            <a:extLst>
              <a:ext uri="{FF2B5EF4-FFF2-40B4-BE49-F238E27FC236}">
                <a16:creationId xmlns:a16="http://schemas.microsoft.com/office/drawing/2014/main" id="{D529E570-BC66-4672-A601-856BD1A13028}"/>
              </a:ext>
            </a:extLst>
          </p:cNvPr>
          <p:cNvGrpSpPr/>
          <p:nvPr/>
        </p:nvGrpSpPr>
        <p:grpSpPr>
          <a:xfrm>
            <a:off x="9752219" y="2876407"/>
            <a:ext cx="479048" cy="479048"/>
            <a:chOff x="10076003" y="2697224"/>
            <a:chExt cx="655970" cy="655970"/>
          </a:xfrm>
        </p:grpSpPr>
        <p:sp>
          <p:nvSpPr>
            <p:cNvPr id="39" name="橢圓 35">
              <a:extLst>
                <a:ext uri="{FF2B5EF4-FFF2-40B4-BE49-F238E27FC236}">
                  <a16:creationId xmlns:a16="http://schemas.microsoft.com/office/drawing/2014/main" id="{0766E7A1-59DF-4086-818A-08EFBBBAEAEA}"/>
                </a:ext>
              </a:extLst>
            </p:cNvPr>
            <p:cNvSpPr/>
            <p:nvPr/>
          </p:nvSpPr>
          <p:spPr>
            <a:xfrm>
              <a:off x="10076003" y="2697224"/>
              <a:ext cx="655970" cy="655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橢圓 36">
              <a:extLst>
                <a:ext uri="{FF2B5EF4-FFF2-40B4-BE49-F238E27FC236}">
                  <a16:creationId xmlns:a16="http://schemas.microsoft.com/office/drawing/2014/main" id="{494DA2D9-9755-42A3-B07B-03AA182A5A73}"/>
                </a:ext>
              </a:extLst>
            </p:cNvPr>
            <p:cNvSpPr/>
            <p:nvPr/>
          </p:nvSpPr>
          <p:spPr>
            <a:xfrm>
              <a:off x="10142342" y="2761695"/>
              <a:ext cx="517999" cy="51799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DF0A6A"/>
                  </a:gs>
                  <a:gs pos="100000">
                    <a:srgbClr val="933ED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矩形 37">
            <a:extLst>
              <a:ext uri="{FF2B5EF4-FFF2-40B4-BE49-F238E27FC236}">
                <a16:creationId xmlns:a16="http://schemas.microsoft.com/office/drawing/2014/main" id="{82E6CB9E-8C8D-47CF-B1C1-A1895650FAFE}"/>
              </a:ext>
            </a:extLst>
          </p:cNvPr>
          <p:cNvSpPr/>
          <p:nvPr/>
        </p:nvSpPr>
        <p:spPr>
          <a:xfrm>
            <a:off x="9816846" y="2892529"/>
            <a:ext cx="397973" cy="420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33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2</a:t>
            </a:r>
            <a:endParaRPr lang="zh-TW" altLang="en-US"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53">
            <a:extLst>
              <a:ext uri="{FF2B5EF4-FFF2-40B4-BE49-F238E27FC236}">
                <a16:creationId xmlns:a16="http://schemas.microsoft.com/office/drawing/2014/main" id="{1D6251D6-FC0C-467A-BBBC-977905226DBE}"/>
              </a:ext>
            </a:extLst>
          </p:cNvPr>
          <p:cNvSpPr txBox="1"/>
          <p:nvPr/>
        </p:nvSpPr>
        <p:spPr>
          <a:xfrm>
            <a:off x="5368681" y="2795976"/>
            <a:ext cx="2151892" cy="507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>
                <a:ea typeface="+mn-lt"/>
                <a:sym typeface="Microsoft JhengHei"/>
              </a:rPr>
              <a:t>Data Access Pattern Changed</a:t>
            </a:r>
            <a:endParaRPr lang="zh-TW"/>
          </a:p>
        </p:txBody>
      </p:sp>
      <p:sp>
        <p:nvSpPr>
          <p:cNvPr id="25" name="矩形: 圓角 39">
            <a:extLst>
              <a:ext uri="{FF2B5EF4-FFF2-40B4-BE49-F238E27FC236}">
                <a16:creationId xmlns:a16="http://schemas.microsoft.com/office/drawing/2014/main" id="{D1C9A146-C81B-46E4-998B-3ED7C49218FC}"/>
              </a:ext>
            </a:extLst>
          </p:cNvPr>
          <p:cNvSpPr/>
          <p:nvPr/>
        </p:nvSpPr>
        <p:spPr>
          <a:xfrm>
            <a:off x="7637617" y="4873081"/>
            <a:ext cx="1842724" cy="4028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群組 40">
            <a:extLst>
              <a:ext uri="{FF2B5EF4-FFF2-40B4-BE49-F238E27FC236}">
                <a16:creationId xmlns:a16="http://schemas.microsoft.com/office/drawing/2014/main" id="{8050F5BC-4FA5-4113-B2F9-CB93B94D68C0}"/>
              </a:ext>
            </a:extLst>
          </p:cNvPr>
          <p:cNvGrpSpPr/>
          <p:nvPr/>
        </p:nvGrpSpPr>
        <p:grpSpPr>
          <a:xfrm>
            <a:off x="7190131" y="4820223"/>
            <a:ext cx="479048" cy="479048"/>
            <a:chOff x="7513915" y="4641040"/>
            <a:chExt cx="655970" cy="655970"/>
          </a:xfrm>
        </p:grpSpPr>
        <p:sp>
          <p:nvSpPr>
            <p:cNvPr id="37" name="橢圓 41">
              <a:extLst>
                <a:ext uri="{FF2B5EF4-FFF2-40B4-BE49-F238E27FC236}">
                  <a16:creationId xmlns:a16="http://schemas.microsoft.com/office/drawing/2014/main" id="{C7D6B8B2-1974-4481-AACF-1F40F9C8AE07}"/>
                </a:ext>
              </a:extLst>
            </p:cNvPr>
            <p:cNvSpPr/>
            <p:nvPr/>
          </p:nvSpPr>
          <p:spPr>
            <a:xfrm>
              <a:off x="7513915" y="4641040"/>
              <a:ext cx="655970" cy="6559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橢圓 42">
              <a:extLst>
                <a:ext uri="{FF2B5EF4-FFF2-40B4-BE49-F238E27FC236}">
                  <a16:creationId xmlns:a16="http://schemas.microsoft.com/office/drawing/2014/main" id="{DEDE880F-A6A0-47F5-8C2C-DE452B8D4D49}"/>
                </a:ext>
              </a:extLst>
            </p:cNvPr>
            <p:cNvSpPr/>
            <p:nvPr/>
          </p:nvSpPr>
          <p:spPr>
            <a:xfrm>
              <a:off x="7580254" y="4705511"/>
              <a:ext cx="517999" cy="517999"/>
            </a:xfrm>
            <a:prstGeom prst="ellipse">
              <a:avLst/>
            </a:prstGeom>
            <a:noFill/>
            <a:ln w="19050">
              <a:gradFill>
                <a:gsLst>
                  <a:gs pos="0">
                    <a:srgbClr val="DF0A6A"/>
                  </a:gs>
                  <a:gs pos="100000">
                    <a:srgbClr val="933ED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矩形 43">
            <a:extLst>
              <a:ext uri="{FF2B5EF4-FFF2-40B4-BE49-F238E27FC236}">
                <a16:creationId xmlns:a16="http://schemas.microsoft.com/office/drawing/2014/main" id="{2A136AF6-DF11-48EE-9796-D69F8C6BC0F4}"/>
              </a:ext>
            </a:extLst>
          </p:cNvPr>
          <p:cNvSpPr/>
          <p:nvPr/>
        </p:nvSpPr>
        <p:spPr>
          <a:xfrm>
            <a:off x="7251675" y="4848553"/>
            <a:ext cx="397973" cy="4205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133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rPr>
              <a:t>3</a:t>
            </a:r>
            <a:endParaRPr lang="zh-TW" altLang="en-US" sz="21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56">
            <a:extLst>
              <a:ext uri="{FF2B5EF4-FFF2-40B4-BE49-F238E27FC236}">
                <a16:creationId xmlns:a16="http://schemas.microsoft.com/office/drawing/2014/main" id="{831EC44D-1CCD-4153-BBDF-A79DB11F519D}"/>
              </a:ext>
            </a:extLst>
          </p:cNvPr>
          <p:cNvSpPr txBox="1"/>
          <p:nvPr/>
        </p:nvSpPr>
        <p:spPr>
          <a:xfrm>
            <a:off x="7678411" y="4808735"/>
            <a:ext cx="2013572" cy="5796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33"/>
              </a:lnSpc>
            </a:pPr>
            <a:r>
              <a:rPr lang="en-US" altLang="zh-TW" sz="1400" b="1">
                <a:ea typeface="+mn-lt"/>
                <a:sym typeface="Microsoft JhengHei"/>
              </a:rPr>
              <a:t>After Tiering </a:t>
            </a:r>
            <a:endParaRPr lang="zh-TW"/>
          </a:p>
        </p:txBody>
      </p:sp>
      <p:sp>
        <p:nvSpPr>
          <p:cNvPr id="29" name="Shape 155">
            <a:extLst>
              <a:ext uri="{FF2B5EF4-FFF2-40B4-BE49-F238E27FC236}">
                <a16:creationId xmlns:a16="http://schemas.microsoft.com/office/drawing/2014/main" id="{251E3DCF-B704-46EB-824A-9BF5093B30C3}"/>
              </a:ext>
            </a:extLst>
          </p:cNvPr>
          <p:cNvSpPr txBox="1"/>
          <p:nvPr/>
        </p:nvSpPr>
        <p:spPr>
          <a:xfrm>
            <a:off x="10348903" y="2918485"/>
            <a:ext cx="1170456" cy="375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>
                <a:ea typeface="+mn-lt"/>
                <a:cs typeface="+mn-lt"/>
                <a:sym typeface="Microsoft JhengHei"/>
              </a:rPr>
              <a:t>Start Tiering </a:t>
            </a:r>
            <a:endParaRPr lang="zh-TW" sz="1400">
              <a:ea typeface="+mn-lt"/>
              <a:cs typeface="+mn-lt"/>
              <a:sym typeface="Microsoft JhengHei"/>
            </a:endParaRPr>
          </a:p>
        </p:txBody>
      </p:sp>
      <p:sp>
        <p:nvSpPr>
          <p:cNvPr id="31" name="橢圓 3">
            <a:extLst>
              <a:ext uri="{FF2B5EF4-FFF2-40B4-BE49-F238E27FC236}">
                <a16:creationId xmlns:a16="http://schemas.microsoft.com/office/drawing/2014/main" id="{147F9794-7246-4B19-9E3D-27E42D9B8ADA}"/>
              </a:ext>
            </a:extLst>
          </p:cNvPr>
          <p:cNvSpPr/>
          <p:nvPr/>
        </p:nvSpPr>
        <p:spPr>
          <a:xfrm>
            <a:off x="7781924" y="3362765"/>
            <a:ext cx="913175" cy="9131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2" name="Shape 215">
            <a:extLst>
              <a:ext uri="{FF2B5EF4-FFF2-40B4-BE49-F238E27FC236}">
                <a16:creationId xmlns:a16="http://schemas.microsoft.com/office/drawing/2014/main" id="{492F7E1F-740E-4368-B0B9-B7FB706C629F}"/>
              </a:ext>
            </a:extLst>
          </p:cNvPr>
          <p:cNvSpPr txBox="1"/>
          <p:nvPr/>
        </p:nvSpPr>
        <p:spPr>
          <a:xfrm>
            <a:off x="7170911" y="3494468"/>
            <a:ext cx="2135200" cy="585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21900" tIns="121900" rIns="121900" bIns="121900" anchor="ctr" anchorCtr="0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sz="2000" b="1">
                <a:latin typeface="+mj-lt"/>
              </a:rPr>
              <a:t>Qtier </a:t>
            </a:r>
            <a:endParaRPr lang="en" sz="2000" b="1">
              <a:latin typeface="+mj-lt"/>
              <a:cs typeface="Calibri Light"/>
            </a:endParaRPr>
          </a:p>
          <a:p>
            <a:pPr algn="ctr"/>
            <a:r>
              <a:rPr lang="en-US" altLang="zh-TW" sz="2000" b="1">
                <a:latin typeface="Microsoft JhengHei"/>
                <a:ea typeface="+mn-lt"/>
              </a:rPr>
              <a:t>Engine</a:t>
            </a:r>
            <a:endParaRPr lang="zh-TW" sz="2000" b="1">
              <a:ea typeface="+mn-lt"/>
              <a:cs typeface="+mn-lt"/>
            </a:endParaRPr>
          </a:p>
        </p:txBody>
      </p:sp>
      <p:pic>
        <p:nvPicPr>
          <p:cNvPr id="52" name="Picture 11">
            <a:extLst>
              <a:ext uri="{FF2B5EF4-FFF2-40B4-BE49-F238E27FC236}">
                <a16:creationId xmlns:a16="http://schemas.microsoft.com/office/drawing/2014/main" id="{AF11F63C-3BCE-443A-8B5A-2ED17D84B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524" y="317989"/>
            <a:ext cx="1239254" cy="1239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940E4600-791B-4FA6-AA9E-EE79F67E24C6}"/>
              </a:ext>
            </a:extLst>
          </p:cNvPr>
          <p:cNvSpPr/>
          <p:nvPr/>
        </p:nvSpPr>
        <p:spPr>
          <a:xfrm>
            <a:off x="552232" y="1671231"/>
            <a:ext cx="3666842" cy="1746594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1"/>
              </a:spcBef>
              <a:buClr>
                <a:srgbClr val="044981"/>
              </a:buClr>
              <a:buSzPct val="100000"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QNAP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allows the combination of SSD and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HDD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RAID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into the same pool and migrate data automatically based on accessing pattern.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lt"/>
              <a:cs typeface="+mn-lt"/>
            </a:endParaRP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9781084C-9149-4245-83EB-2D72FA34A612}"/>
              </a:ext>
            </a:extLst>
          </p:cNvPr>
          <p:cNvSpPr/>
          <p:nvPr/>
        </p:nvSpPr>
        <p:spPr>
          <a:xfrm>
            <a:off x="552232" y="3603835"/>
            <a:ext cx="3666842" cy="1049603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1"/>
              </a:spcBef>
              <a:buClr>
                <a:srgbClr val="044981"/>
              </a:buClr>
              <a:buSzPct val="100000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Support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SATA, SAS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,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M.2,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QM2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and U.2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SSD.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lt"/>
              <a:cs typeface="+mn-lt"/>
            </a:endParaRPr>
          </a:p>
        </p:txBody>
      </p:sp>
      <p:sp>
        <p:nvSpPr>
          <p:cNvPr id="58" name="矩形: 圓角 57">
            <a:extLst>
              <a:ext uri="{FF2B5EF4-FFF2-40B4-BE49-F238E27FC236}">
                <a16:creationId xmlns:a16="http://schemas.microsoft.com/office/drawing/2014/main" id="{824D6016-BF50-43F4-A6AC-B5AD9CEC7B11}"/>
              </a:ext>
            </a:extLst>
          </p:cNvPr>
          <p:cNvSpPr/>
          <p:nvPr/>
        </p:nvSpPr>
        <p:spPr>
          <a:xfrm>
            <a:off x="552232" y="4839449"/>
            <a:ext cx="3666842" cy="1049603"/>
          </a:xfrm>
          <a:prstGeom prst="roundRect">
            <a:avLst>
              <a:gd name="adj" fmla="val 7455"/>
            </a:avLst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51"/>
              </a:spcBef>
              <a:buClr>
                <a:srgbClr val="044981"/>
              </a:buClr>
              <a:buSzPct val="100000"/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Provide higher capacity as 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SSD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  <a:sym typeface="Microsoft JhengHei"/>
              </a:rPr>
              <a:t> can be used to store data.</a:t>
            </a:r>
            <a:endParaRPr lang="zh-TW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lt"/>
              <a:cs typeface="+mn-lt"/>
            </a:endParaRPr>
          </a:p>
        </p:txBody>
      </p:sp>
      <p:grpSp>
        <p:nvGrpSpPr>
          <p:cNvPr id="49" name="群組 1">
            <a:extLst>
              <a:ext uri="{FF2B5EF4-FFF2-40B4-BE49-F238E27FC236}">
                <a16:creationId xmlns:a16="http://schemas.microsoft.com/office/drawing/2014/main" id="{BB04B21E-30CA-4B52-886F-BCB913C391EC}"/>
              </a:ext>
            </a:extLst>
          </p:cNvPr>
          <p:cNvGrpSpPr/>
          <p:nvPr/>
        </p:nvGrpSpPr>
        <p:grpSpPr>
          <a:xfrm>
            <a:off x="4975158" y="1631022"/>
            <a:ext cx="1833589" cy="798333"/>
            <a:chOff x="5254880" y="1495984"/>
            <a:chExt cx="1833589" cy="798333"/>
          </a:xfrm>
        </p:grpSpPr>
        <p:sp>
          <p:nvSpPr>
            <p:cNvPr id="50" name="Shape 150">
              <a:extLst>
                <a:ext uri="{FF2B5EF4-FFF2-40B4-BE49-F238E27FC236}">
                  <a16:creationId xmlns:a16="http://schemas.microsoft.com/office/drawing/2014/main" id="{FBC68E64-42B4-4CBC-BBB9-5E254CE385EB}"/>
                </a:ext>
              </a:extLst>
            </p:cNvPr>
            <p:cNvSpPr txBox="1"/>
            <p:nvPr/>
          </p:nvSpPr>
          <p:spPr>
            <a:xfrm>
              <a:off x="5254880" y="1495984"/>
              <a:ext cx="1833589" cy="285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b="1"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  <a:sym typeface="Microsoft JhengHei"/>
                </a:rPr>
                <a:t>Hot</a:t>
              </a:r>
              <a:r>
                <a:rPr lang="zh-TW" altLang="en-US" sz="1200" b="1"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  <a:sym typeface="Microsoft JhengHei"/>
                </a:rPr>
                <a:t> </a:t>
              </a:r>
              <a:r>
                <a:rPr lang="en-US" altLang="zh-TW" sz="1200" b="1"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  <a:sym typeface="Microsoft JhengHei"/>
                </a:rPr>
                <a:t>data</a:t>
              </a:r>
              <a:endParaRPr lang="zh-TW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endParaRPr>
            </a:p>
          </p:txBody>
        </p:sp>
        <p:sp>
          <p:nvSpPr>
            <p:cNvPr id="51" name="Shape 151">
              <a:extLst>
                <a:ext uri="{FF2B5EF4-FFF2-40B4-BE49-F238E27FC236}">
                  <a16:creationId xmlns:a16="http://schemas.microsoft.com/office/drawing/2014/main" id="{CFAF1A21-C789-4338-92B2-C60D39790137}"/>
                </a:ext>
              </a:extLst>
            </p:cNvPr>
            <p:cNvSpPr txBox="1"/>
            <p:nvPr/>
          </p:nvSpPr>
          <p:spPr>
            <a:xfrm>
              <a:off x="5254880" y="1765539"/>
              <a:ext cx="1833589" cy="285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b="1"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  <a:sym typeface="Microsoft JhengHei"/>
                </a:rPr>
                <a:t>Warm data</a:t>
              </a:r>
              <a:endParaRPr lang="zh-TW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endParaRPr>
            </a:p>
          </p:txBody>
        </p:sp>
        <p:sp>
          <p:nvSpPr>
            <p:cNvPr id="53" name="Shape 152">
              <a:extLst>
                <a:ext uri="{FF2B5EF4-FFF2-40B4-BE49-F238E27FC236}">
                  <a16:creationId xmlns:a16="http://schemas.microsoft.com/office/drawing/2014/main" id="{7390E5BD-BB81-484E-886E-48E4C73FFADC}"/>
                </a:ext>
              </a:extLst>
            </p:cNvPr>
            <p:cNvSpPr txBox="1"/>
            <p:nvPr/>
          </p:nvSpPr>
          <p:spPr>
            <a:xfrm>
              <a:off x="5254880" y="2009276"/>
              <a:ext cx="1833589" cy="285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200" b="1"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  <a:sym typeface="Microsoft JhengHei"/>
                </a:rPr>
                <a:t>Cold</a:t>
              </a:r>
              <a:r>
                <a:rPr lang="zh-TW" altLang="en-US" sz="1200" b="1"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  <a:sym typeface="Microsoft JhengHei"/>
                </a:rPr>
                <a:t> </a:t>
              </a:r>
              <a:r>
                <a:rPr lang="en-US" altLang="zh-TW" sz="1200" b="1">
                  <a:latin typeface="Arial" panose="020B0604020202020204" pitchFamily="34" charset="0"/>
                  <a:ea typeface="Microsoft JhengHei"/>
                  <a:cs typeface="Arial" panose="020B0604020202020204" pitchFamily="34" charset="0"/>
                  <a:sym typeface="Microsoft JhengHei"/>
                </a:rPr>
                <a:t>data</a:t>
              </a:r>
              <a:endParaRPr lang="zh-TW" altLang="en-US" sz="12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Microsoft JhengHe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044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AFCFDEA-FA20-4EF9-90CC-082405322D0B}"/>
              </a:ext>
            </a:extLst>
          </p:cNvPr>
          <p:cNvSpPr/>
          <p:nvPr/>
        </p:nvSpPr>
        <p:spPr>
          <a:xfrm>
            <a:off x="0" y="4132706"/>
            <a:ext cx="12192000" cy="190821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490541"/>
          </a:xfrm>
        </p:spPr>
        <p:txBody>
          <a:bodyPr>
            <a:normAutofit/>
          </a:bodyPr>
          <a:lstStyle/>
          <a:p>
            <a:r>
              <a:rPr lang="en-US" altLang="zh-TW" sz="4000">
                <a:latin typeface="Arial"/>
                <a:ea typeface="+mn-lt"/>
                <a:cs typeface="+mn-lt"/>
              </a:rPr>
              <a:t>QNAP Suggested model</a:t>
            </a:r>
            <a:endParaRPr lang="zh-TW" altLang="en-US" sz="4000">
              <a:latin typeface="Arial"/>
              <a:ea typeface="+mn-lt"/>
              <a:cs typeface="+mn-lt"/>
            </a:endParaRPr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DCE56A41-4EE9-434C-9EE6-E73AF8ABA2D0}"/>
              </a:ext>
            </a:extLst>
          </p:cNvPr>
          <p:cNvSpPr txBox="1">
            <a:spLocks/>
          </p:cNvSpPr>
          <p:nvPr/>
        </p:nvSpPr>
        <p:spPr>
          <a:xfrm>
            <a:off x="493547" y="1570909"/>
            <a:ext cx="11330516" cy="1780091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754" indent="-238754">
              <a:lnSpc>
                <a:spcPts val="3200"/>
              </a:lnSpc>
              <a:spcBef>
                <a:spcPts val="1200"/>
              </a:spcBef>
              <a:buClr>
                <a:srgbClr val="F70F78"/>
              </a:buClr>
            </a:pPr>
            <a:endParaRPr lang="zh-CN" altLang="en-US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文字方塊 21">
            <a:extLst>
              <a:ext uri="{FF2B5EF4-FFF2-40B4-BE49-F238E27FC236}">
                <a16:creationId xmlns:a16="http://schemas.microsoft.com/office/drawing/2014/main" id="{C32C1F40-218C-4297-B7E7-810F72BB3EDA}"/>
              </a:ext>
            </a:extLst>
          </p:cNvPr>
          <p:cNvSpPr txBox="1"/>
          <p:nvPr/>
        </p:nvSpPr>
        <p:spPr>
          <a:xfrm>
            <a:off x="4521670" y="3098231"/>
            <a:ext cx="334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 bay (24 x 3.5”)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Xeon® E-2136 6-core 3.3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64GB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23">
            <a:extLst>
              <a:ext uri="{FF2B5EF4-FFF2-40B4-BE49-F238E27FC236}">
                <a16:creationId xmlns:a16="http://schemas.microsoft.com/office/drawing/2014/main" id="{87F01D03-56A7-48FA-B45C-376CBA1F4ABC}"/>
              </a:ext>
            </a:extLst>
          </p:cNvPr>
          <p:cNvSpPr txBox="1"/>
          <p:nvPr/>
        </p:nvSpPr>
        <p:spPr>
          <a:xfrm>
            <a:off x="8272297" y="3098230"/>
            <a:ext cx="334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bay (16 x 3.5”)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Intel® Xeon® E5-2630 v4 10-core 2.2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256GB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25">
            <a:extLst>
              <a:ext uri="{FF2B5EF4-FFF2-40B4-BE49-F238E27FC236}">
                <a16:creationId xmlns:a16="http://schemas.microsoft.com/office/drawing/2014/main" id="{A5EF7D07-919D-4D36-A2DD-BDECAA88B1AC}"/>
              </a:ext>
            </a:extLst>
          </p:cNvPr>
          <p:cNvSpPr txBox="1"/>
          <p:nvPr/>
        </p:nvSpPr>
        <p:spPr>
          <a:xfrm>
            <a:off x="664784" y="3119955"/>
            <a:ext cx="3604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 bay (12 x 3.5” + 4. 2.5”)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Marvell Armada 8040 4-core 1.6 GHz</a:t>
            </a:r>
          </a:p>
          <a:p>
            <a:pPr marL="239178" indent="-239178">
              <a:buFont typeface="Arial" panose="020B0604020202020204" pitchFamily="34" charset="0"/>
              <a:buChar char="•"/>
            </a:pPr>
            <a:r>
              <a:rPr kumimoji="1" lang="en" altLang="zh-TW" sz="1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 16GB RAM</a:t>
            </a:r>
            <a:endParaRPr kumimoji="1" lang="zh-TW" altLang="en-US" sz="140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24303-97F7-C340-8A82-238D4F053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639" y="4626247"/>
            <a:ext cx="3787200" cy="22049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930E-D517-4147-B043-62FFF12581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402" y="4442915"/>
            <a:ext cx="3515193" cy="20465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6F77E5-03F1-6845-A026-05D5EDE625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6" y="4442915"/>
            <a:ext cx="3082265" cy="1794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6EA81F5-76CC-4A5C-ACDA-D17A46C4958F}"/>
              </a:ext>
            </a:extLst>
          </p:cNvPr>
          <p:cNvSpPr txBox="1"/>
          <p:nvPr/>
        </p:nvSpPr>
        <p:spPr>
          <a:xfrm>
            <a:off x="667584" y="1812758"/>
            <a:ext cx="3355579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af-ZA" altLang="zh-TW" sz="2000" b="1" err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Entry-level</a:t>
            </a:r>
            <a:r>
              <a:rPr lang="af-ZA" altLang="zh-TW" sz="2000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SMB</a:t>
            </a:r>
            <a:endParaRPr lang="zh-TW" altLang="en-US" sz="2000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TS-1635</a:t>
            </a:r>
            <a:r>
              <a:rPr lang="en-US" altLang="zh-TW" sz="3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A</a:t>
            </a:r>
            <a:r>
              <a:rPr lang="af-ZA" altLang="zh-TW" sz="3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X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02AADD7-A73D-4F2E-85D0-172ECF563673}"/>
              </a:ext>
            </a:extLst>
          </p:cNvPr>
          <p:cNvCxnSpPr/>
          <p:nvPr/>
        </p:nvCxnSpPr>
        <p:spPr>
          <a:xfrm>
            <a:off x="771044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36C4270-35B5-44AD-B58A-A0D31A88E3A2}"/>
              </a:ext>
            </a:extLst>
          </p:cNvPr>
          <p:cNvSpPr txBox="1"/>
          <p:nvPr/>
        </p:nvSpPr>
        <p:spPr>
          <a:xfrm>
            <a:off x="4418210" y="1812758"/>
            <a:ext cx="33555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altLang="zh-TW" sz="2000" b="1">
                <a:solidFill>
                  <a:srgbClr val="FFFF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</a:t>
            </a: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TS-2483XU</a:t>
            </a: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D0405EE8-61A2-4D73-9818-C2AB5F0FD4B5}"/>
              </a:ext>
            </a:extLst>
          </p:cNvPr>
          <p:cNvCxnSpPr/>
          <p:nvPr/>
        </p:nvCxnSpPr>
        <p:spPr>
          <a:xfrm>
            <a:off x="4521670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7E1DC7C-4971-4880-96DF-8C525DA8CC0F}"/>
              </a:ext>
            </a:extLst>
          </p:cNvPr>
          <p:cNvSpPr txBox="1"/>
          <p:nvPr/>
        </p:nvSpPr>
        <p:spPr>
          <a:xfrm>
            <a:off x="8168837" y="1812758"/>
            <a:ext cx="3355579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sz="2000" b="1">
                <a:solidFill>
                  <a:srgbClr val="FFFF00"/>
                </a:solidFill>
                <a:latin typeface="Arial"/>
                <a:ea typeface="+mn-lt"/>
                <a:cs typeface="+mn-lt"/>
              </a:rPr>
              <a:t>Enterprise</a:t>
            </a:r>
            <a:endParaRPr lang="zh-TW" altLang="en-US" b="1">
              <a:solidFill>
                <a:srgbClr val="FFFF00"/>
              </a:solidFill>
              <a:latin typeface="Arial"/>
            </a:endParaRPr>
          </a:p>
          <a:p>
            <a:pPr algn="ctr"/>
            <a:r>
              <a:rPr lang="af-ZA" altLang="zh-TW" sz="32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TDS-16489U R2</a:t>
            </a: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870BC48F-3E8C-4538-8441-FC789AC23182}"/>
              </a:ext>
            </a:extLst>
          </p:cNvPr>
          <p:cNvCxnSpPr/>
          <p:nvPr/>
        </p:nvCxnSpPr>
        <p:spPr>
          <a:xfrm>
            <a:off x="8272297" y="2855495"/>
            <a:ext cx="33458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88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2497D5B-A90D-4B6F-B648-CED124BC9D7F}"/>
              </a:ext>
            </a:extLst>
          </p:cNvPr>
          <p:cNvSpPr/>
          <p:nvPr/>
        </p:nvSpPr>
        <p:spPr>
          <a:xfrm>
            <a:off x="0" y="2009498"/>
            <a:ext cx="12180735" cy="4018326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3FEAB-3F51-4881-862C-AF59F989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0278"/>
            <a:ext cx="5356399" cy="3547719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sz="3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  <a:t>Affordable price</a:t>
            </a:r>
            <a:br>
              <a:rPr lang="zh-TW" altLang="en-US" sz="3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</a:br>
            <a:r>
              <a:rPr lang="en-US" altLang="zh-TW" sz="3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  <a:t>E</a:t>
            </a:r>
            <a:r>
              <a:rPr lang="zh-TW" sz="3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  <a:t>asy to use</a:t>
            </a:r>
            <a:br>
              <a:rPr lang="en-US" altLang="zh-TW" sz="3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</a:br>
            <a:r>
              <a:rPr lang="en-US" altLang="zh-TW" sz="360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/>
                <a:ea typeface="微軟正黑體"/>
                <a:cs typeface="Arial"/>
              </a:rPr>
              <a:t>Setting flexibility</a:t>
            </a:r>
            <a:endParaRPr lang="zh-TW" altLang="en-US" sz="3600">
              <a:gradFill>
                <a:gsLst>
                  <a:gs pos="100000">
                    <a:srgbClr val="00FFFF"/>
                  </a:gs>
                  <a:gs pos="0">
                    <a:schemeClr val="bg1"/>
                  </a:gs>
                </a:gsLst>
                <a:lin ang="540000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/>
              <a:ea typeface="微軟正黑體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E1DDEB-32C4-41C6-BEA1-7C341C6B9E94}"/>
              </a:ext>
            </a:extLst>
          </p:cNvPr>
          <p:cNvSpPr txBox="1"/>
          <p:nvPr/>
        </p:nvSpPr>
        <p:spPr>
          <a:xfrm>
            <a:off x="5930582" y="1092347"/>
            <a:ext cx="5752080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QNAP NAS </a:t>
            </a:r>
            <a:endParaRPr lang="en-US" altLang="zh-TW" sz="6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zh-TW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X</a:t>
            </a:r>
            <a:r>
              <a:rPr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 </a:t>
            </a:r>
            <a:endParaRPr lang="en-US" altLang="zh-TW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zh-TW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Marvell </a:t>
            </a:r>
            <a:r>
              <a:rPr lang="en-US" alt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Arial"/>
              </a:rPr>
              <a:t>QL</a:t>
            </a:r>
            <a:r>
              <a:rPr 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ogic</a:t>
            </a:r>
            <a:r>
              <a:rPr lang="zh-TW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 </a:t>
            </a:r>
            <a:endParaRPr lang="en-US" altLang="zh-TW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algn="ctr"/>
            <a:r>
              <a:rPr 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F</a:t>
            </a:r>
            <a:r>
              <a:rPr lang="en-US" alt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C</a:t>
            </a:r>
            <a:r>
              <a:rPr lang="zh-TW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JhengHei"/>
                <a:cs typeface="Arial"/>
              </a:rPr>
              <a:t> adapters</a:t>
            </a:r>
            <a:endParaRPr lang="en-US" altLang="zh-TW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754A42AF-E54F-4FA9-985B-94ECC9862C96}"/>
              </a:ext>
            </a:extLst>
          </p:cNvPr>
          <p:cNvSpPr txBox="1"/>
          <p:nvPr/>
        </p:nvSpPr>
        <p:spPr>
          <a:xfrm>
            <a:off x="5930582" y="4650963"/>
            <a:ext cx="57520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Fibre Channel </a:t>
            </a:r>
            <a:r>
              <a:rPr lang="en-US" altLang="zh-TW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S</a:t>
            </a:r>
            <a:r>
              <a:rPr lang="zh-TW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torage </a:t>
            </a:r>
            <a:r>
              <a:rPr lang="en-US" altLang="zh-TW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Area N</a:t>
            </a:r>
            <a:r>
              <a:rPr lang="zh-TW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etwork</a:t>
            </a:r>
            <a:endParaRPr lang="zh-TW" sz="2400" b="1">
              <a:solidFill>
                <a:srgbClr val="FFFF00"/>
              </a:solidFill>
              <a:latin typeface="Arial"/>
              <a:ea typeface="新細明體"/>
              <a:cs typeface="Calibri"/>
            </a:endParaRPr>
          </a:p>
          <a:p>
            <a:pPr algn="ctr"/>
            <a:r>
              <a:rPr lang="zh-TW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Best solu</a:t>
            </a:r>
            <a:r>
              <a:rPr lang="en-US" altLang="zh-TW" sz="24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tio</a:t>
            </a:r>
            <a:r>
              <a:rPr lang="zh-TW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n</a:t>
            </a:r>
            <a:endParaRPr lang="zh-TW" sz="2400" b="1">
              <a:solidFill>
                <a:srgbClr val="FFFF00"/>
              </a:solidFill>
              <a:latin typeface="Arial"/>
              <a:ea typeface="新細明體"/>
              <a:cs typeface="Calibri"/>
            </a:endParaRPr>
          </a:p>
        </p:txBody>
      </p:sp>
      <p:pic>
        <p:nvPicPr>
          <p:cNvPr id="25" name="圖片 24" descr="一張含有 美工圖案 的圖片&#10;&#10;自動產生的描述">
            <a:extLst>
              <a:ext uri="{FF2B5EF4-FFF2-40B4-BE49-F238E27FC236}">
                <a16:creationId xmlns:a16="http://schemas.microsoft.com/office/drawing/2014/main" id="{69A60D15-D26B-41E8-8191-6A4539E79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208" y="6476696"/>
            <a:ext cx="1299101" cy="298332"/>
          </a:xfrm>
          <a:prstGeom prst="rect">
            <a:avLst/>
          </a:prstGeom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F742B3D9-3353-4300-9157-942412C22651}"/>
              </a:ext>
            </a:extLst>
          </p:cNvPr>
          <p:cNvCxnSpPr>
            <a:cxnSpLocks/>
          </p:cNvCxnSpPr>
          <p:nvPr/>
        </p:nvCxnSpPr>
        <p:spPr>
          <a:xfrm>
            <a:off x="5930583" y="4467401"/>
            <a:ext cx="57520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6">
            <a:extLst>
              <a:ext uri="{FF2B5EF4-FFF2-40B4-BE49-F238E27FC236}">
                <a16:creationId xmlns:a16="http://schemas.microsoft.com/office/drawing/2014/main" id="{446A31A4-1C37-44EE-9CC8-D6FB6F0A80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442" y="4300483"/>
            <a:ext cx="4189488" cy="2618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AD806492-E790-4123-9679-25365E06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874" y="4947997"/>
            <a:ext cx="1318410" cy="13093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1" name="圖片 30" descr="一張含有 藍色, 坐 的圖片&#10;&#10;自動產生的描述">
            <a:extLst>
              <a:ext uri="{FF2B5EF4-FFF2-40B4-BE49-F238E27FC236}">
                <a16:creationId xmlns:a16="http://schemas.microsoft.com/office/drawing/2014/main" id="{4C8AD83D-D06B-48E4-9BC9-C57F4824A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023" y="95513"/>
            <a:ext cx="537409" cy="5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C 0.04453 0.04004 0.07669 0.06967 0.11523 0.14513 C 0.15377 0.22013 0.18698 0.3074 0.19713 0.45324 C 0.2026 0.6206 0.19531 0.59791 0.18515 0.68726 " pathEditMode="relative" rAng="0" ptsTypes="AAAA">
                                      <p:cBhvr>
                                        <p:cTn id="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CEE779F-F367-4A77-9756-2B651CF03DE3}"/>
              </a:ext>
            </a:extLst>
          </p:cNvPr>
          <p:cNvSpPr txBox="1"/>
          <p:nvPr/>
        </p:nvSpPr>
        <p:spPr>
          <a:xfrm>
            <a:off x="5879805" y="6414337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en-US" altLang="zh-TW" sz="700" b="1">
                <a:solidFill>
                  <a:schemeClr val="bg1"/>
                </a:solidFill>
                <a:latin typeface="Arial"/>
                <a:ea typeface="微軟正黑體" pitchFamily="34" charset="-120"/>
                <a:cs typeface="Arial"/>
                <a:sym typeface="Arial"/>
              </a:rPr>
              <a:t>Copyright © 2019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700" b="1">
              <a:solidFill>
                <a:schemeClr val="bg1"/>
              </a:solidFill>
              <a:latin typeface="Arial"/>
              <a:ea typeface="微軟正黑體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25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E4D5-C07F-44B2-8B0D-8BCB71CF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1" y="890336"/>
            <a:ext cx="11103564" cy="1756611"/>
          </a:xfrm>
        </p:spPr>
        <p:txBody>
          <a:bodyPr/>
          <a:lstStyle/>
          <a:p>
            <a:r>
              <a:rPr lang="en-US" alt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QNAP w</a:t>
            </a:r>
            <a:r>
              <a:rPr lang="zh-TW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izard leads you to fulfill three wishes</a:t>
            </a:r>
            <a:endParaRPr lang="zh-TW" sz="4000">
              <a:latin typeface="Arial"/>
              <a:cs typeface="Arial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7D7A2D0-CE07-4C5C-89D4-4D2CA8C33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042" y="2524961"/>
            <a:ext cx="7014411" cy="344270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60045" indent="-360045">
              <a:lnSpc>
                <a:spcPct val="100000"/>
              </a:lnSpc>
              <a:buClr>
                <a:srgbClr val="00B0F0"/>
              </a:buClr>
              <a:buSzPct val="90000"/>
              <a:buAutoNum type="arabicPeriod"/>
            </a:pP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QNAP</a:t>
            </a:r>
            <a:r>
              <a:rPr lang="en-US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 </a:t>
            </a:r>
            <a:r>
              <a:rPr 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NAS high performance storage space</a:t>
            </a:r>
            <a:endParaRPr lang="zh-TW" altLang="en-US" sz="2600" b="1">
              <a:latin typeface="Arial"/>
              <a:ea typeface="新細明體"/>
              <a:cs typeface="Calibri"/>
            </a:endParaRPr>
          </a:p>
          <a:p>
            <a:pPr marL="360045" indent="-360045">
              <a:lnSpc>
                <a:spcPct val="100000"/>
              </a:lnSpc>
              <a:buClr>
                <a:srgbClr val="00B0F0"/>
              </a:buClr>
              <a:buSzPct val="90000"/>
              <a:buAutoNum type="arabicPeriod"/>
            </a:pPr>
            <a:r>
              <a:rPr 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Cross-border support Fibre Channel SAN provides users with a highly reliable, scalable, and affordable </a:t>
            </a:r>
            <a:r>
              <a:rPr lang="en-US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storage are network (</a:t>
            </a:r>
            <a:r>
              <a:rPr 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+mn-lt"/>
              </a:rPr>
              <a:t>SAN) solution</a:t>
            </a:r>
            <a:endParaRPr lang="zh-TW" altLang="zh-TW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軟正黑體"/>
              <a:cs typeface="Arial" panose="020B0604020202020204" pitchFamily="34" charset="0"/>
            </a:endParaRPr>
          </a:p>
          <a:p>
            <a:pPr marL="360045" indent="-360045">
              <a:lnSpc>
                <a:spcPct val="100000"/>
              </a:lnSpc>
              <a:buClr>
                <a:srgbClr val="00B0F0"/>
              </a:buClr>
              <a:buSzPct val="90000"/>
              <a:buFont typeface="+mj-lt"/>
              <a:buAutoNum type="arabicPeriod"/>
            </a:pPr>
            <a:r>
              <a:rPr lang="zh-TW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Q</a:t>
            </a:r>
            <a:r>
              <a:rPr lang="en-US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NAP support Marvell  QL</a:t>
            </a:r>
            <a:r>
              <a:rPr lang="zh-TW" altLang="zh-TW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ogic 32Gb/16Gb/8Gb/4Gb FC adapters</a:t>
            </a:r>
            <a:r>
              <a:rPr lang="zh-TW" altLang="en-US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 </a:t>
            </a:r>
            <a:endParaRPr lang="zh-TW" altLang="zh-TW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73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50AA-57C9-4936-A153-08BC3660A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808368" cy="1239253"/>
          </a:xfrm>
        </p:spPr>
        <p:txBody>
          <a:bodyPr>
            <a:normAutofit/>
          </a:bodyPr>
          <a:lstStyle/>
          <a:p>
            <a:r>
              <a:rPr lang="zh-TW">
                <a:latin typeface="Arial"/>
                <a:ea typeface="微軟正黑體"/>
                <a:cs typeface="Arial"/>
              </a:rPr>
              <a:t>Why should companies build Fibre Channel storage </a:t>
            </a:r>
            <a:r>
              <a:rPr lang="en-US" altLang="zh-TW">
                <a:latin typeface="Arial"/>
                <a:ea typeface="微軟正黑體"/>
                <a:cs typeface="Arial"/>
              </a:rPr>
              <a:t>area </a:t>
            </a:r>
            <a:r>
              <a:rPr lang="zh-TW">
                <a:latin typeface="Arial"/>
                <a:ea typeface="微軟正黑體"/>
                <a:cs typeface="Arial"/>
              </a:rPr>
              <a:t>network?</a:t>
            </a:r>
            <a:endParaRPr lang="zh-TW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F3460-DD86-498D-8FC6-A5DF08BD56B1}"/>
              </a:ext>
            </a:extLst>
          </p:cNvPr>
          <p:cNvSpPr txBox="1"/>
          <p:nvPr/>
        </p:nvSpPr>
        <p:spPr>
          <a:xfrm>
            <a:off x="838200" y="1471982"/>
            <a:ext cx="6003185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n-US" altLang="zh-TW" sz="2000" b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Good</a:t>
            </a:r>
            <a:r>
              <a:rPr lang="zh-TW" altLang="en-US" sz="2000" b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altLang="zh-TW" sz="2000" b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connectivity</a:t>
            </a:r>
            <a:r>
              <a:rPr lang="zh-TW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：</a:t>
            </a:r>
            <a:br>
              <a:rPr 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b="1">
                <a:latin typeface="Arial"/>
                <a:ea typeface="+mn-lt"/>
                <a:cs typeface="+mn-lt"/>
              </a:rPr>
              <a:t>In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a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 err="1">
                <a:latin typeface="Arial"/>
                <a:ea typeface="+mn-lt"/>
                <a:cs typeface="+mn-lt"/>
              </a:rPr>
              <a:t>Fibre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Channel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Storage</a:t>
            </a:r>
            <a:r>
              <a:rPr lang="zh-TW" altLang="en-US" b="1">
                <a:latin typeface="Arial"/>
                <a:ea typeface="+mn-lt"/>
                <a:cs typeface="+mn-lt"/>
              </a:rPr>
              <a:t> area </a:t>
            </a:r>
            <a:r>
              <a:rPr lang="en-US" altLang="zh-TW" b="1">
                <a:latin typeface="Arial"/>
                <a:ea typeface="+mn-lt"/>
                <a:cs typeface="+mn-lt"/>
              </a:rPr>
              <a:t>Network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(</a:t>
            </a:r>
            <a:r>
              <a:rPr lang="zh-TW" b="1">
                <a:latin typeface="Arial"/>
                <a:ea typeface="+mn-lt"/>
                <a:cs typeface="+mn-lt"/>
              </a:rPr>
              <a:t>SAN</a:t>
            </a:r>
            <a:r>
              <a:rPr lang="en-US" altLang="zh-TW" b="1">
                <a:latin typeface="Arial"/>
                <a:ea typeface="+mn-lt"/>
                <a:cs typeface="+mn-lt"/>
              </a:rPr>
              <a:t>)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architecture,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any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server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can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be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directly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connected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to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any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storage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device,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and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any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storage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device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can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be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directly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connected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to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each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other</a:t>
            </a:r>
            <a:r>
              <a:rPr lang="zh-TW" b="1">
                <a:latin typeface="Arial"/>
                <a:ea typeface="+mn-lt"/>
                <a:cs typeface="+mn-lt"/>
              </a:rPr>
              <a:t>.</a:t>
            </a:r>
            <a:endParaRPr lang="zh-TW" altLang="en-US" b="1">
              <a:latin typeface="Arial"/>
              <a:ea typeface="微軟正黑體"/>
              <a:cs typeface="Arial"/>
            </a:endParaRPr>
          </a:p>
        </p:txBody>
      </p:sp>
      <p:pic>
        <p:nvPicPr>
          <p:cNvPr id="5" name="Picture 6" descr="一張含有 個人, 文字 的圖片&#10;&#10;描述是以非常高的可信度產生">
            <a:extLst>
              <a:ext uri="{FF2B5EF4-FFF2-40B4-BE49-F238E27FC236}">
                <a16:creationId xmlns:a16="http://schemas.microsoft.com/office/drawing/2014/main" id="{1DE46353-00B0-466D-8DB0-D0E2352179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9257" y="1413291"/>
            <a:ext cx="4318034" cy="2893921"/>
          </a:xfrm>
          <a:prstGeom prst="roundRect">
            <a:avLst>
              <a:gd name="adj" fmla="val 47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2D6D5D0-8BE8-4EEF-899B-1F19A95E3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256" y="4418477"/>
            <a:ext cx="4318034" cy="2154236"/>
          </a:xfrm>
          <a:prstGeom prst="roundRect">
            <a:avLst>
              <a:gd name="adj" fmla="val 52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9B293203-21FC-4F37-A3A6-348350C1E6D5}"/>
              </a:ext>
            </a:extLst>
          </p:cNvPr>
          <p:cNvSpPr txBox="1"/>
          <p:nvPr/>
        </p:nvSpPr>
        <p:spPr>
          <a:xfrm>
            <a:off x="838200" y="3061317"/>
            <a:ext cx="6003185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n-US" altLang="zh-TW" sz="2000" b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Good expandability</a:t>
            </a:r>
            <a:r>
              <a:rPr lang="zh-TW" altLang="en-US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：</a:t>
            </a:r>
            <a:br>
              <a:rPr lang="zh-TW" altLang="en-US" b="1">
                <a:latin typeface="Arial"/>
                <a:ea typeface="+mn-lt"/>
                <a:cs typeface="+mn-lt"/>
              </a:rPr>
            </a:br>
            <a:r>
              <a:rPr lang="en-US" altLang="zh-TW" b="1">
                <a:latin typeface="Arial"/>
                <a:ea typeface="+mn-lt"/>
                <a:cs typeface="+mn-lt"/>
              </a:rPr>
              <a:t>Enterprises can</a:t>
            </a:r>
            <a:r>
              <a:rPr lang="zh-TW" altLang="en-US" b="1">
                <a:latin typeface="Arial"/>
                <a:ea typeface="+mn-lt"/>
                <a:cs typeface="+mn-lt"/>
              </a:rPr>
              <a:t> do e</a:t>
            </a:r>
            <a:r>
              <a:rPr lang="en-US" altLang="zh-TW" b="1" err="1">
                <a:latin typeface="Arial"/>
                <a:ea typeface="+mn-lt"/>
                <a:cs typeface="+mn-lt"/>
              </a:rPr>
              <a:t>xtended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action</a:t>
            </a:r>
            <a:r>
              <a:rPr lang="zh-TW" altLang="en-US" b="1">
                <a:latin typeface="Arial"/>
                <a:ea typeface="+mn-lt"/>
                <a:cs typeface="+mn-lt"/>
              </a:rPr>
              <a:t> </a:t>
            </a:r>
            <a:r>
              <a:rPr lang="en-US" altLang="zh-TW" b="1">
                <a:latin typeface="Arial"/>
                <a:ea typeface="+mn-lt"/>
                <a:cs typeface="+mn-lt"/>
              </a:rPr>
              <a:t>without increasing the</a:t>
            </a:r>
            <a:r>
              <a:rPr lang="zh-TW" altLang="en-US" b="1">
                <a:latin typeface="Arial"/>
                <a:ea typeface="+mn-lt"/>
                <a:cs typeface="+mn-lt"/>
              </a:rPr>
              <a:t> </a:t>
            </a:r>
            <a:r>
              <a:rPr lang="en-US" altLang="en-US" b="1">
                <a:latin typeface="Arial"/>
                <a:ea typeface="+mn-lt"/>
                <a:cs typeface="+mn-lt"/>
              </a:rPr>
              <a:t>load</a:t>
            </a:r>
            <a:r>
              <a:rPr lang="zh-TW" altLang="en-US" b="1">
                <a:latin typeface="Arial"/>
                <a:ea typeface="+mn-lt"/>
                <a:cs typeface="+mn-lt"/>
              </a:rPr>
              <a:t> </a:t>
            </a:r>
            <a:r>
              <a:rPr lang="en-US" altLang="zh-TW" b="1">
                <a:latin typeface="Arial"/>
                <a:ea typeface="+mn-lt"/>
                <a:cs typeface="+mn-lt"/>
              </a:rPr>
              <a:t>on the server and the local area network.</a:t>
            </a:r>
            <a:endParaRPr lang="zh-TW" altLang="en-US" b="1">
              <a:latin typeface="Arial"/>
              <a:ea typeface="+mn-lt"/>
              <a:cs typeface="+mn-lt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6C5993A-4399-49C0-A5FC-B8BE090C59AB}"/>
              </a:ext>
            </a:extLst>
          </p:cNvPr>
          <p:cNvSpPr txBox="1"/>
          <p:nvPr/>
        </p:nvSpPr>
        <p:spPr>
          <a:xfrm>
            <a:off x="838200" y="4405808"/>
            <a:ext cx="6003185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zh-TW" sz="2000" b="1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Good data sharing ability</a:t>
            </a:r>
            <a:r>
              <a:rPr lang="zh-TW" altLang="en-US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：</a:t>
            </a:r>
            <a:b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b="1">
                <a:latin typeface="Arial"/>
                <a:ea typeface="+mn-lt"/>
                <a:cs typeface="+mn-lt"/>
              </a:rPr>
              <a:t>Since the storage device is no longer connected to a specific server, resources can be shared by many servers and the main network performance is not affected when a large number of files are transmitted.</a:t>
            </a:r>
            <a:endParaRPr lang="zh-TW" altLang="en-US" b="1"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79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B490AC4A-26A7-4B70-B737-42D2E7432848}"/>
              </a:ext>
            </a:extLst>
          </p:cNvPr>
          <p:cNvSpPr/>
          <p:nvPr/>
        </p:nvSpPr>
        <p:spPr>
          <a:xfrm>
            <a:off x="8700030" y="4971353"/>
            <a:ext cx="2060728" cy="658084"/>
          </a:xfrm>
          <a:prstGeom prst="rect">
            <a:avLst/>
          </a:prstGeom>
          <a:gradFill>
            <a:gsLst>
              <a:gs pos="100000">
                <a:srgbClr val="003300"/>
              </a:gs>
              <a:gs pos="0">
                <a:srgbClr val="00FF0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FC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4" name="箭號: 向下 3">
            <a:extLst>
              <a:ext uri="{FF2B5EF4-FFF2-40B4-BE49-F238E27FC236}">
                <a16:creationId xmlns:a16="http://schemas.microsoft.com/office/drawing/2014/main" id="{6D06876F-398A-4B99-BD17-96C8B978F5BC}"/>
              </a:ext>
            </a:extLst>
          </p:cNvPr>
          <p:cNvSpPr/>
          <p:nvPr/>
        </p:nvSpPr>
        <p:spPr>
          <a:xfrm>
            <a:off x="9485854" y="3555480"/>
            <a:ext cx="489081" cy="1497724"/>
          </a:xfrm>
          <a:prstGeom prst="downArrow">
            <a:avLst>
              <a:gd name="adj1" fmla="val 55376"/>
              <a:gd name="adj2" fmla="val 62348"/>
            </a:avLst>
          </a:prstGeom>
          <a:gradFill>
            <a:gsLst>
              <a:gs pos="90000">
                <a:srgbClr val="CC00FF"/>
              </a:gs>
              <a:gs pos="0">
                <a:srgbClr val="CC00F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20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2B03F29-40ED-45DA-9039-949F837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9254"/>
          </a:xfrm>
        </p:spPr>
        <p:txBody>
          <a:bodyPr>
            <a:norm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000">
                <a:solidFill>
                  <a:schemeClr val="bg1"/>
                </a:solidFill>
                <a:latin typeface="Arial"/>
                <a:ea typeface="+mn-lt"/>
                <a:cs typeface="+mn-lt"/>
              </a:rPr>
              <a:t>iSCSI vs. </a:t>
            </a:r>
            <a:r>
              <a:rPr lang="en-US" sz="40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Fibre</a:t>
            </a:r>
            <a:r>
              <a:rPr lang="en-US" sz="40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Channel Architecture</a:t>
            </a:r>
            <a:endParaRPr lang="zh-TW" altLang="en-US" sz="400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FD7FAB9-F81E-43B9-8859-925876AC24A5}"/>
              </a:ext>
            </a:extLst>
          </p:cNvPr>
          <p:cNvSpPr txBox="1"/>
          <p:nvPr/>
        </p:nvSpPr>
        <p:spPr>
          <a:xfrm>
            <a:off x="721628" y="1785189"/>
            <a:ext cx="5117698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40665" fontAlgn="base">
              <a:buFont typeface="Arial" panose="020B0604020202020204" pitchFamily="34" charset="0"/>
              <a:buChar char="•"/>
            </a:pPr>
            <a:r>
              <a:rPr 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Fibre Channel does not need to pass through Ethernet, and the physical layer in the system is less than iSCSI. When expanding the block-level storage network, Fibre Channe</a:t>
            </a:r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</a:t>
            </a:r>
            <a:r>
              <a:rPr lang="zh-TW" alt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can</a:t>
            </a:r>
            <a:r>
              <a:rPr lang="zh-TW" alt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</a:t>
            </a:r>
            <a:r>
              <a:rPr 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 used to avoid network load.</a:t>
            </a:r>
            <a:endParaRPr lang="en-US" altLang="zh-TW" sz="20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40665" indent="-240665" fontAlgn="base">
              <a:buFont typeface="Arial" panose="020B0604020202020204" pitchFamily="34" charset="0"/>
              <a:buChar char="•"/>
            </a:pPr>
            <a:endParaRPr lang="en-US" altLang="zh-TW" sz="20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40665" indent="-240665">
              <a:buFont typeface="Arial" panose="020B0604020202020204" pitchFamily="34" charset="0"/>
              <a:buChar char="•"/>
            </a:pPr>
            <a:r>
              <a:rPr 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iSCSI needs to expand the block-level st</a:t>
            </a:r>
            <a:r>
              <a:rPr lang="en-US" altLang="zh-TW" sz="2000" b="1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orage</a:t>
            </a:r>
            <a:r>
              <a:rPr 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alt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network</a:t>
            </a:r>
            <a:r>
              <a:rPr lang="zh-TW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via Ethernet.</a:t>
            </a:r>
            <a:endParaRPr lang="zh-TW" altLang="en-US" sz="2000" b="1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DE382E-946F-4BB6-840C-B9E7C92D048F}"/>
              </a:ext>
            </a:extLst>
          </p:cNvPr>
          <p:cNvSpPr/>
          <p:nvPr/>
        </p:nvSpPr>
        <p:spPr>
          <a:xfrm>
            <a:off x="6162483" y="1681852"/>
            <a:ext cx="4598276" cy="658084"/>
          </a:xfrm>
          <a:prstGeom prst="rect">
            <a:avLst/>
          </a:prstGeom>
          <a:gradFill>
            <a:gsLst>
              <a:gs pos="100000">
                <a:schemeClr val="tx1"/>
              </a:gs>
              <a:gs pos="0">
                <a:srgbClr val="7030A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Operating System/Application</a:t>
            </a:r>
            <a:endParaRPr lang="zh-TW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3225BA-7D5C-48E6-97FE-D940DE41194E}"/>
              </a:ext>
            </a:extLst>
          </p:cNvPr>
          <p:cNvSpPr/>
          <p:nvPr/>
        </p:nvSpPr>
        <p:spPr>
          <a:xfrm>
            <a:off x="6162483" y="2345191"/>
            <a:ext cx="4598276" cy="658084"/>
          </a:xfrm>
          <a:prstGeom prst="rect">
            <a:avLst/>
          </a:prstGeom>
          <a:gradFill>
            <a:gsLst>
              <a:gs pos="100000">
                <a:srgbClr val="003300"/>
              </a:gs>
              <a:gs pos="0">
                <a:srgbClr val="00B05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SCSI Layer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D28D16F-0C80-4641-8F18-9C4F4E60B6E1}"/>
              </a:ext>
            </a:extLst>
          </p:cNvPr>
          <p:cNvSpPr/>
          <p:nvPr/>
        </p:nvSpPr>
        <p:spPr>
          <a:xfrm>
            <a:off x="6162482" y="3006677"/>
            <a:ext cx="2060728" cy="658084"/>
          </a:xfrm>
          <a:prstGeom prst="rect">
            <a:avLst/>
          </a:prstGeom>
          <a:gradFill>
            <a:gsLst>
              <a:gs pos="100000">
                <a:srgbClr val="FF0000"/>
              </a:gs>
              <a:gs pos="0">
                <a:srgbClr val="FF3399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SCSI Layer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860B45-5ACB-4BAA-AE3D-76F7B8E35320}"/>
              </a:ext>
            </a:extLst>
          </p:cNvPr>
          <p:cNvSpPr/>
          <p:nvPr/>
        </p:nvSpPr>
        <p:spPr>
          <a:xfrm>
            <a:off x="6162482" y="3668164"/>
            <a:ext cx="2060728" cy="658084"/>
          </a:xfrm>
          <a:prstGeom prst="rect">
            <a:avLst/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TCP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6E3CF5-93A3-48CF-A12A-6E0BF2D63627}"/>
              </a:ext>
            </a:extLst>
          </p:cNvPr>
          <p:cNvSpPr/>
          <p:nvPr/>
        </p:nvSpPr>
        <p:spPr>
          <a:xfrm>
            <a:off x="6162482" y="4326248"/>
            <a:ext cx="2060728" cy="658084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IP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2991C6-18B0-4FA0-BDB4-5301AE84FBAB}"/>
              </a:ext>
            </a:extLst>
          </p:cNvPr>
          <p:cNvSpPr/>
          <p:nvPr/>
        </p:nvSpPr>
        <p:spPr>
          <a:xfrm>
            <a:off x="6162482" y="4984332"/>
            <a:ext cx="2060728" cy="658084"/>
          </a:xfrm>
          <a:prstGeom prst="rect">
            <a:avLst/>
          </a:prstGeom>
          <a:gradFill>
            <a:gsLst>
              <a:gs pos="100000">
                <a:schemeClr val="accent4">
                  <a:lumMod val="50000"/>
                </a:schemeClr>
              </a:gs>
              <a:gs pos="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Ethernet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F0089FC-7958-4DB8-BFF9-BA36DC465436}"/>
              </a:ext>
            </a:extLst>
          </p:cNvPr>
          <p:cNvSpPr/>
          <p:nvPr/>
        </p:nvSpPr>
        <p:spPr>
          <a:xfrm>
            <a:off x="8700030" y="3013908"/>
            <a:ext cx="2060728" cy="658084"/>
          </a:xfrm>
          <a:prstGeom prst="rect">
            <a:avLst/>
          </a:prstGeom>
          <a:gradFill>
            <a:gsLst>
              <a:gs pos="0">
                <a:srgbClr val="CC00FF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FCP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新細明體"/>
              <a:cs typeface="Arial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CFF8ED4-76C8-4409-9F90-646DA8BE2734}"/>
              </a:ext>
            </a:extLst>
          </p:cNvPr>
          <p:cNvSpPr txBox="1"/>
          <p:nvPr/>
        </p:nvSpPr>
        <p:spPr>
          <a:xfrm>
            <a:off x="6162483" y="5690727"/>
            <a:ext cx="206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iSCSI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04CE852-950B-486A-ACC6-D16D54B48BBC}"/>
              </a:ext>
            </a:extLst>
          </p:cNvPr>
          <p:cNvSpPr txBox="1"/>
          <p:nvPr/>
        </p:nvSpPr>
        <p:spPr>
          <a:xfrm>
            <a:off x="8700030" y="5690727"/>
            <a:ext cx="206072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000" b="1" err="1">
                <a:latin typeface="Calibri"/>
                <a:ea typeface="微軟正黑體"/>
                <a:cs typeface="Calibri"/>
              </a:rPr>
              <a:t>Fibre</a:t>
            </a:r>
            <a:r>
              <a:rPr lang="zh-TW" altLang="en-US" sz="2000" b="1">
                <a:latin typeface="Calibri"/>
                <a:ea typeface="微軟正黑體"/>
                <a:cs typeface="Calibri"/>
              </a:rPr>
              <a:t> </a:t>
            </a:r>
            <a:r>
              <a:rPr lang="en-US" altLang="zh-TW" sz="2000" b="1">
                <a:latin typeface="Calibri"/>
                <a:ea typeface="微軟正黑體"/>
                <a:cs typeface="Calibri"/>
              </a:rPr>
              <a:t>Channel</a:t>
            </a:r>
            <a:endParaRPr lang="zh-TW" altLang="en-US" b="1">
              <a:ea typeface="微軟正黑體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84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D526F1E-D7C1-4F27-A809-404AE55811D3}"/>
              </a:ext>
            </a:extLst>
          </p:cNvPr>
          <p:cNvSpPr/>
          <p:nvPr/>
        </p:nvSpPr>
        <p:spPr>
          <a:xfrm>
            <a:off x="2743200" y="1383633"/>
            <a:ext cx="9437536" cy="465728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8F2EAF9-0B4D-4886-BA7E-F8A63C9F5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0" y="7100953"/>
            <a:ext cx="7316373" cy="72865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602EE66-AB85-46AA-B825-3EDEB46D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67348"/>
          </a:xfrm>
        </p:spPr>
        <p:txBody>
          <a:bodyPr>
            <a:norm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400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Fibre</a:t>
            </a:r>
            <a:r>
              <a:rPr lang="en-US" sz="4000">
                <a:solidFill>
                  <a:schemeClr val="bg1"/>
                </a:solidFill>
                <a:latin typeface="Arial"/>
                <a:ea typeface="+mn-lt"/>
                <a:cs typeface="+mn-lt"/>
              </a:rPr>
              <a:t> Channel Reduces CPU Load</a:t>
            </a:r>
            <a:endParaRPr lang="zh-TW" sz="400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0684F7-D191-4795-9E6E-83D31DD515CF}"/>
              </a:ext>
            </a:extLst>
          </p:cNvPr>
          <p:cNvSpPr/>
          <p:nvPr/>
        </p:nvSpPr>
        <p:spPr>
          <a:xfrm>
            <a:off x="7417833" y="2218334"/>
            <a:ext cx="4398940" cy="347787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F/W: 4.4.1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CPU: </a:t>
            </a:r>
            <a:r>
              <a:rPr lang="pt-BR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Intel(R) Xeon(R) E-2124 CPU @ 3.30GHz</a:t>
            </a:r>
            <a:endParaRPr lang="en-US" sz="11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Tested SSD: </a:t>
            </a:r>
            <a:r>
              <a:rPr lang="de-DE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Samsung SSD 850 PRO 512GB SATA*12, RAID 0</a:t>
            </a:r>
            <a:endParaRPr lang="en-US" sz="11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RAM: 8 GB (4GB x 2)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Block-based LUN; AIO enable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FC 32G: QLogic Fibre Channel Adapter-QLE2742-SR-CK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25GbE: QXG-25G2SF-CX4, MTU 9000</a:t>
            </a:r>
          </a:p>
          <a:p>
            <a:b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</a:br>
            <a:r>
              <a:rPr lang="en-US" altLang="zh-TW" sz="1100" err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IOmeter</a:t>
            </a: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Global Configuration: </a:t>
            </a:r>
            <a:br>
              <a:rPr lang="en-US" altLang="zh-TW" sz="11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1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Maximum Disk Size: RAM*4/ Ramp Up Time: 30 seconds Seq / Run Time: 3 Minutes / 2-workers/ 64-outstanding Random / Run Time: 3 Minutes / 4-workers/ 32-outstanding</a:t>
            </a:r>
          </a:p>
          <a:p>
            <a:endParaRPr lang="en-US" altLang="zh-TW" sz="11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PC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CPU: Intel(R) Xeon(R) CPU E5-2630 v3 @ 2.40GHz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OS: Windows Server 2016 Database Evaluation.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Version: 10.0.14393 Build 14393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Memory: 128 GB.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FC 32G: QLogic </a:t>
            </a:r>
            <a:r>
              <a:rPr lang="en-US" altLang="zh-TW" sz="1100" err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Fibre</a:t>
            </a:r>
            <a:r>
              <a:rPr lang="en-US" altLang="zh-TW" sz="1100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 Channel Adapter-QLE2742-SR-CK</a:t>
            </a:r>
            <a:endParaRPr lang="en-US" altLang="zh-TW" sz="11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1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25GbE: QXG-25G2SF-CX4, MTU 9000</a:t>
            </a:r>
            <a:endParaRPr lang="en-US" altLang="zh-TW" sz="1100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4B3550F-733C-46D6-8A9A-B4B0F0B9D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17521"/>
              </p:ext>
            </p:extLst>
          </p:nvPr>
        </p:nvGraphicFramePr>
        <p:xfrm>
          <a:off x="350875" y="1992446"/>
          <a:ext cx="6817540" cy="3138292"/>
        </p:xfrm>
        <a:graphic>
          <a:graphicData uri="http://schemas.openxmlformats.org/drawingml/2006/table">
            <a:tbl>
              <a:tblPr/>
              <a:tblGrid>
                <a:gridCol w="1381671">
                  <a:extLst>
                    <a:ext uri="{9D8B030D-6E8A-4147-A177-3AD203B41FA5}">
                      <a16:colId xmlns:a16="http://schemas.microsoft.com/office/drawing/2014/main" val="2481647396"/>
                    </a:ext>
                  </a:extLst>
                </a:gridCol>
                <a:gridCol w="966898">
                  <a:extLst>
                    <a:ext uri="{9D8B030D-6E8A-4147-A177-3AD203B41FA5}">
                      <a16:colId xmlns:a16="http://schemas.microsoft.com/office/drawing/2014/main" val="1447189910"/>
                    </a:ext>
                  </a:extLst>
                </a:gridCol>
                <a:gridCol w="1145631">
                  <a:extLst>
                    <a:ext uri="{9D8B030D-6E8A-4147-A177-3AD203B41FA5}">
                      <a16:colId xmlns:a16="http://schemas.microsoft.com/office/drawing/2014/main" val="1371996879"/>
                    </a:ext>
                  </a:extLst>
                </a:gridCol>
                <a:gridCol w="1014904">
                  <a:extLst>
                    <a:ext uri="{9D8B030D-6E8A-4147-A177-3AD203B41FA5}">
                      <a16:colId xmlns:a16="http://schemas.microsoft.com/office/drawing/2014/main" val="534109384"/>
                    </a:ext>
                  </a:extLst>
                </a:gridCol>
                <a:gridCol w="1315222">
                  <a:extLst>
                    <a:ext uri="{9D8B030D-6E8A-4147-A177-3AD203B41FA5}">
                      <a16:colId xmlns:a16="http://schemas.microsoft.com/office/drawing/2014/main" val="3195208171"/>
                    </a:ext>
                  </a:extLst>
                </a:gridCol>
                <a:gridCol w="993214">
                  <a:extLst>
                    <a:ext uri="{9D8B030D-6E8A-4147-A177-3AD203B41FA5}">
                      <a16:colId xmlns:a16="http://schemas.microsoft.com/office/drawing/2014/main" val="1209674061"/>
                    </a:ext>
                  </a:extLst>
                </a:gridCol>
              </a:tblGrid>
              <a:tr h="433823"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Speed/CPU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0" fontAlgn="b"/>
                      <a:endParaRPr lang="zh-TW" alt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iSCSI</a:t>
                      </a:r>
                      <a:endParaRPr lang="en-US" sz="2000" b="0" i="0" u="none" strike="noStrike" noProof="0">
                        <a:effectLst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noProof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FC</a:t>
                      </a:r>
                      <a:endParaRPr lang="en-US" sz="2000" b="1">
                        <a:solidFill>
                          <a:srgbClr val="FFFF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7295"/>
                  </a:ext>
                </a:extLst>
              </a:tr>
              <a:tr h="433823">
                <a:tc gridSpan="2" vMerge="1">
                  <a:txBody>
                    <a:bodyPr/>
                    <a:lstStyle/>
                    <a:p>
                      <a:pPr algn="ctr" rtl="0" fontAlgn="b"/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25GbEx1</a:t>
                      </a:r>
                      <a:endParaRPr lang="en-US" sz="2000" b="0" i="0" u="none" strike="noStrike" kern="1200" noProof="0"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CPU%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32G</a:t>
                      </a:r>
                      <a:endParaRPr lang="en-US" sz="20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CPU%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5307"/>
                  </a:ext>
                </a:extLst>
              </a:tr>
              <a:tr h="378441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Throughput</a:t>
                      </a:r>
                      <a:b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(MB/s)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SW-1M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2709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2944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57034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SR-1M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2755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2772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40590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SW-512K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2707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2951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US" sz="1600" b="0" i="0" u="none" strike="noStrike" noProof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59892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SR-512K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2825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2872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35%</a:t>
                      </a:r>
                      <a:endParaRPr lang="en-US" sz="1600" b="0" i="0" u="none" strike="noStrike" noProof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71855"/>
                  </a:ext>
                </a:extLst>
              </a:tr>
              <a:tr h="37844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IOPS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RW-4K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154793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155197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77%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23465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RR-4K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108263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r" defTabSz="914400">
                        <a:buNone/>
                      </a:pPr>
                      <a:r>
                        <a:rPr lang="en-US" sz="16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113162</a:t>
                      </a:r>
                      <a:endParaRPr lang="en-US" altLang="zh-TW" sz="16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i="0" u="none" strike="noStrike" noProof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94697"/>
                  </a:ext>
                </a:extLst>
              </a:tr>
            </a:tbl>
          </a:graphicData>
        </a:graphic>
      </p:graphicFrame>
      <p:sp>
        <p:nvSpPr>
          <p:cNvPr id="9" name="文字方塊 3">
            <a:extLst>
              <a:ext uri="{FF2B5EF4-FFF2-40B4-BE49-F238E27FC236}">
                <a16:creationId xmlns:a16="http://schemas.microsoft.com/office/drawing/2014/main" id="{183725B6-D81A-4A3F-88C0-3D496986D73D}"/>
              </a:ext>
            </a:extLst>
          </p:cNvPr>
          <p:cNvSpPr txBox="1"/>
          <p:nvPr/>
        </p:nvSpPr>
        <p:spPr>
          <a:xfrm>
            <a:off x="7319819" y="1813603"/>
            <a:ext cx="4190987" cy="380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70" b="1">
                <a:ea typeface="+mn-lt"/>
                <a:cs typeface="+mn-lt"/>
              </a:rPr>
              <a:t>T</a:t>
            </a:r>
            <a:r>
              <a:rPr lang="zh-TW" sz="1870" b="1">
                <a:ea typeface="+mn-lt"/>
                <a:cs typeface="+mn-lt"/>
              </a:rPr>
              <a:t>est environment</a:t>
            </a:r>
            <a:r>
              <a:rPr lang="zh-TW" altLang="en-US" sz="1870" b="1">
                <a:latin typeface="Arial"/>
                <a:ea typeface="微軟正黑體"/>
                <a:cs typeface="Arial"/>
              </a:rPr>
              <a:t>：</a:t>
            </a:r>
            <a:r>
              <a:rPr lang="en-US" altLang="zh-TW" sz="1870" b="1">
                <a:latin typeface="Arial"/>
                <a:ea typeface="微軟正黑體"/>
                <a:cs typeface="Arial"/>
              </a:rPr>
              <a:t>TS-1283XU-RP</a:t>
            </a:r>
            <a:r>
              <a:rPr lang="en-US" sz="1870" b="1">
                <a:latin typeface="Arial"/>
                <a:ea typeface="微軟正黑體"/>
                <a:cs typeface="Arial"/>
              </a:rPr>
              <a:t> </a:t>
            </a:r>
            <a:endParaRPr lang="en-US" altLang="zh-TW" sz="187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7A1499-7D67-40A6-8C63-999EBA86C462}"/>
              </a:ext>
            </a:extLst>
          </p:cNvPr>
          <p:cNvSpPr txBox="1"/>
          <p:nvPr/>
        </p:nvSpPr>
        <p:spPr>
          <a:xfrm>
            <a:off x="322796" y="5300244"/>
            <a:ext cx="68175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Note: </a:t>
            </a:r>
            <a:r>
              <a:rPr lang="en-US" altLang="zh-TW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This test environment is</a:t>
            </a:r>
            <a:r>
              <a:rPr lang="zh-TW" altLang="en-US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 RAID 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A8A6B9-87DF-49B1-AD5E-3DFCB699308C}"/>
              </a:ext>
            </a:extLst>
          </p:cNvPr>
          <p:cNvSpPr/>
          <p:nvPr/>
        </p:nvSpPr>
        <p:spPr>
          <a:xfrm>
            <a:off x="3852025" y="2422877"/>
            <a:ext cx="975756" cy="272414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0F3EB458-F79C-40C7-9E4C-E53B0616F777}"/>
              </a:ext>
            </a:extLst>
          </p:cNvPr>
          <p:cNvSpPr/>
          <p:nvPr/>
        </p:nvSpPr>
        <p:spPr>
          <a:xfrm>
            <a:off x="6192664" y="2422877"/>
            <a:ext cx="975756" cy="272414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18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3A3EC88-7DB5-48DD-8E8E-26D6AE3886A8}"/>
              </a:ext>
            </a:extLst>
          </p:cNvPr>
          <p:cNvSpPr/>
          <p:nvPr/>
        </p:nvSpPr>
        <p:spPr>
          <a:xfrm>
            <a:off x="2743200" y="1383633"/>
            <a:ext cx="9437536" cy="465728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65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49EE01-5819-4ED0-8182-D19ABD04D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1324"/>
          </a:xfrm>
        </p:spPr>
        <p:txBody>
          <a:bodyPr>
            <a:normAutofit/>
          </a:bodyPr>
          <a:lstStyle/>
          <a:p>
            <a:r>
              <a:rPr lang="en-US" altLang="zh-TW" sz="4000">
                <a:latin typeface="Arial"/>
                <a:ea typeface="+mn-lt"/>
                <a:cs typeface="+mn-lt"/>
              </a:rPr>
              <a:t>Fibre Channel performance is good</a:t>
            </a:r>
            <a:endParaRPr lang="zh-TW" altLang="en-US" sz="4000">
              <a:latin typeface="Arial"/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85D08-BF5D-42C7-9848-A8288F33AA8A}"/>
              </a:ext>
            </a:extLst>
          </p:cNvPr>
          <p:cNvSpPr txBox="1"/>
          <p:nvPr/>
        </p:nvSpPr>
        <p:spPr>
          <a:xfrm>
            <a:off x="843098" y="5382558"/>
            <a:ext cx="64233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200" err="1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IOmeter</a:t>
            </a:r>
            <a:r>
              <a:rPr lang="en-US" altLang="zh-TW" sz="120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 Global Configuration: Maximum Disk Size: RAM*4/ Ramp Up Time: 30 seconds</a:t>
            </a:r>
            <a:br>
              <a:rPr lang="en-US" altLang="zh-TW" sz="12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altLang="zh-TW" sz="120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Seq / Run Time: 3 Minutes / 2-workers/ 64-outstanding </a:t>
            </a:r>
            <a:br>
              <a:rPr lang="en-US" altLang="zh-TW" sz="12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altLang="zh-TW" sz="1200">
                <a:solidFill>
                  <a:schemeClr val="bg1"/>
                </a:solidFill>
                <a:latin typeface="Arial"/>
                <a:ea typeface="新細明體"/>
                <a:cs typeface="Arial"/>
              </a:rPr>
              <a:t>Random / Run Time: 3 Minutes / 4-workers/ 32-outstanding</a:t>
            </a:r>
            <a:endParaRPr lang="en-US" altLang="zh-TW">
              <a:solidFill>
                <a:schemeClr val="bg1"/>
              </a:solidFill>
              <a:ea typeface="新細明體"/>
            </a:endParaRP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F6B785ED-41E3-4A8E-A78E-38881E22B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3618"/>
              </p:ext>
            </p:extLst>
          </p:nvPr>
        </p:nvGraphicFramePr>
        <p:xfrm>
          <a:off x="940422" y="1859854"/>
          <a:ext cx="5556632" cy="3138292"/>
        </p:xfrm>
        <a:graphic>
          <a:graphicData uri="http://schemas.openxmlformats.org/drawingml/2006/table">
            <a:tbl>
              <a:tblPr/>
              <a:tblGrid>
                <a:gridCol w="1635287">
                  <a:extLst>
                    <a:ext uri="{9D8B030D-6E8A-4147-A177-3AD203B41FA5}">
                      <a16:colId xmlns:a16="http://schemas.microsoft.com/office/drawing/2014/main" val="2481647396"/>
                    </a:ext>
                  </a:extLst>
                </a:gridCol>
                <a:gridCol w="1099276">
                  <a:extLst>
                    <a:ext uri="{9D8B030D-6E8A-4147-A177-3AD203B41FA5}">
                      <a16:colId xmlns:a16="http://schemas.microsoft.com/office/drawing/2014/main" val="1447189910"/>
                    </a:ext>
                  </a:extLst>
                </a:gridCol>
                <a:gridCol w="1796690">
                  <a:extLst>
                    <a:ext uri="{9D8B030D-6E8A-4147-A177-3AD203B41FA5}">
                      <a16:colId xmlns:a16="http://schemas.microsoft.com/office/drawing/2014/main" val="3195208171"/>
                    </a:ext>
                  </a:extLst>
                </a:gridCol>
                <a:gridCol w="1025379">
                  <a:extLst>
                    <a:ext uri="{9D8B030D-6E8A-4147-A177-3AD203B41FA5}">
                      <a16:colId xmlns:a16="http://schemas.microsoft.com/office/drawing/2014/main" val="1209674061"/>
                    </a:ext>
                  </a:extLst>
                </a:gridCol>
              </a:tblGrid>
              <a:tr h="433823">
                <a:tc rowSpan="2"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Speed/CPU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0" fontAlgn="b"/>
                      <a:endParaRPr lang="zh-TW" altLang="en-US" sz="1400">
                        <a:effectLst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rgbClr val="FFFF00"/>
                          </a:solidFill>
                          <a:effectLst/>
                          <a:latin typeface="Arial"/>
                          <a:cs typeface="Arial"/>
                        </a:rPr>
                        <a:t>FC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37295"/>
                  </a:ext>
                </a:extLst>
              </a:tr>
              <a:tr h="433823">
                <a:tc gridSpan="2" vMerge="1">
                  <a:txBody>
                    <a:bodyPr/>
                    <a:lstStyle/>
                    <a:p>
                      <a:pPr algn="ctr" rtl="0" fontAlgn="b"/>
                      <a:endParaRPr lang="en-US" sz="14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1C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FC32Gx1(PC)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CPU%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635307"/>
                  </a:ext>
                </a:extLst>
              </a:tr>
              <a:tr h="378441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Throughput</a:t>
                      </a:r>
                      <a:b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(MB/s)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SW-1M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3133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857034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SR-1M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4797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040590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SW-512K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3154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259892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SR-512K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2772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871855"/>
                  </a:ext>
                </a:extLst>
              </a:tr>
              <a:tr h="37844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IOPS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RW-4K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92632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23465"/>
                  </a:ext>
                </a:extLst>
              </a:tr>
              <a:tr h="3784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RR-4K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TW" sz="1600" b="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195360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TW" sz="1600" b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36%</a:t>
                      </a:r>
                    </a:p>
                  </a:txBody>
                  <a:tcPr marL="25400" marR="25400" marT="16933" marB="16933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694697"/>
                  </a:ext>
                </a:extLst>
              </a:tr>
            </a:tbl>
          </a:graphicData>
        </a:graphic>
      </p:graphicFrame>
      <p:sp>
        <p:nvSpPr>
          <p:cNvPr id="20" name="TextBox 3">
            <a:extLst>
              <a:ext uri="{FF2B5EF4-FFF2-40B4-BE49-F238E27FC236}">
                <a16:creationId xmlns:a16="http://schemas.microsoft.com/office/drawing/2014/main" id="{A76E5E39-A4ED-4D60-9612-46D16744BD82}"/>
              </a:ext>
            </a:extLst>
          </p:cNvPr>
          <p:cNvSpPr txBox="1"/>
          <p:nvPr/>
        </p:nvSpPr>
        <p:spPr>
          <a:xfrm>
            <a:off x="858252" y="5098639"/>
            <a:ext cx="68175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Note: </a:t>
            </a:r>
            <a:r>
              <a:rPr lang="en-US" altLang="zh-TW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This test environment is </a:t>
            </a:r>
            <a:r>
              <a:rPr lang="zh-TW" altLang="en-US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RAID </a:t>
            </a:r>
            <a:r>
              <a:rPr lang="en-US" altLang="zh-TW" sz="14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5</a:t>
            </a:r>
            <a:endParaRPr lang="zh-TW" altLang="en-US" sz="14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22" name="Rectangle: Rounded Corners 10">
            <a:extLst>
              <a:ext uri="{FF2B5EF4-FFF2-40B4-BE49-F238E27FC236}">
                <a16:creationId xmlns:a16="http://schemas.microsoft.com/office/drawing/2014/main" id="{0E06D9FA-BE01-4D75-A3DC-B03AD80EBE65}"/>
              </a:ext>
            </a:extLst>
          </p:cNvPr>
          <p:cNvSpPr/>
          <p:nvPr/>
        </p:nvSpPr>
        <p:spPr>
          <a:xfrm>
            <a:off x="3663241" y="2295168"/>
            <a:ext cx="1805914" cy="272414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0DB6636-7CAD-445D-8F15-3E4230106AA4}"/>
              </a:ext>
            </a:extLst>
          </p:cNvPr>
          <p:cNvSpPr/>
          <p:nvPr/>
        </p:nvSpPr>
        <p:spPr>
          <a:xfrm>
            <a:off x="7266434" y="2464070"/>
            <a:ext cx="4398940" cy="110799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F/W: 4.4.1.0955 build 20190603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CPU: Intel(R) Xeon(R) E-2136 CPU @ 3.30GHz 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SSD: Samsung SSD 850 PRO 512GB SATA*24,RAID 5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RAM: 16GB, 8GB*2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Thick volume; Block-based LUN; AIO enable; MPIO 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FC32G: QLogic </a:t>
            </a:r>
            <a:r>
              <a:rPr lang="en-US" altLang="zh-TW" sz="1100" err="1">
                <a:latin typeface="Arial"/>
                <a:ea typeface="新細明體"/>
                <a:cs typeface="Arial"/>
              </a:rPr>
              <a:t>Fibre</a:t>
            </a:r>
            <a:r>
              <a:rPr lang="en-US" altLang="zh-TW" sz="1100">
                <a:latin typeface="Arial"/>
                <a:ea typeface="新細明體"/>
                <a:cs typeface="Arial"/>
              </a:rPr>
              <a:t> Channel Adapter</a:t>
            </a:r>
          </a:p>
        </p:txBody>
      </p:sp>
      <p:sp>
        <p:nvSpPr>
          <p:cNvPr id="24" name="文字方塊 3">
            <a:extLst>
              <a:ext uri="{FF2B5EF4-FFF2-40B4-BE49-F238E27FC236}">
                <a16:creationId xmlns:a16="http://schemas.microsoft.com/office/drawing/2014/main" id="{9DCF9119-69B2-423E-9CDC-AF9AB6F4348C}"/>
              </a:ext>
            </a:extLst>
          </p:cNvPr>
          <p:cNvSpPr txBox="1"/>
          <p:nvPr/>
        </p:nvSpPr>
        <p:spPr>
          <a:xfrm>
            <a:off x="7168420" y="2059339"/>
            <a:ext cx="4190987" cy="379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70" b="1">
                <a:latin typeface="Calibri"/>
                <a:ea typeface="微軟正黑體"/>
                <a:cs typeface="Calibri"/>
              </a:rPr>
              <a:t>T</a:t>
            </a:r>
            <a:r>
              <a:rPr lang="zh-TW" sz="1870" b="1">
                <a:latin typeface="Calibri"/>
                <a:ea typeface="微軟正黑體"/>
                <a:cs typeface="Calibri"/>
              </a:rPr>
              <a:t>est environment</a:t>
            </a:r>
            <a:r>
              <a:rPr lang="zh-TW" sz="1870" b="1">
                <a:latin typeface="Arial"/>
                <a:ea typeface="微軟正黑體"/>
                <a:cs typeface="Arial"/>
              </a:rPr>
              <a:t>：</a:t>
            </a:r>
            <a:r>
              <a:rPr lang="en-US" altLang="zh-TW" sz="1870" b="1">
                <a:latin typeface="Arial"/>
                <a:ea typeface="微軟正黑體"/>
                <a:cs typeface="Arial"/>
              </a:rPr>
              <a:t>TS-2483XU-RP</a:t>
            </a:r>
            <a:r>
              <a:rPr lang="en-US" sz="1870" b="1">
                <a:latin typeface="Arial"/>
                <a:ea typeface="微軟正黑體"/>
                <a:cs typeface="Arial"/>
              </a:rPr>
              <a:t> </a:t>
            </a:r>
            <a:endParaRPr lang="en-US" altLang="zh-TW" sz="187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1183A84-864B-4140-8D25-651894B0B7DC}"/>
              </a:ext>
            </a:extLst>
          </p:cNvPr>
          <p:cNvSpPr/>
          <p:nvPr/>
        </p:nvSpPr>
        <p:spPr>
          <a:xfrm>
            <a:off x="7266434" y="3821366"/>
            <a:ext cx="4398940" cy="1277273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100">
                <a:latin typeface="Arial"/>
                <a:ea typeface="新細明體"/>
                <a:cs typeface="Arial"/>
              </a:rPr>
              <a:t>PC Environment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CPU1: Intel(R) Xeon(R) CPU E5-2630 v3 @ 2.40GHz, 2401 </a:t>
            </a:r>
            <a:r>
              <a:rPr lang="en-US" altLang="zh-TW" sz="1100" err="1">
                <a:latin typeface="Arial"/>
                <a:ea typeface="新細明體"/>
                <a:cs typeface="Arial"/>
              </a:rPr>
              <a:t>Mhz</a:t>
            </a:r>
            <a:r>
              <a:rPr lang="en-US" altLang="zh-TW" sz="1100">
                <a:latin typeface="Arial"/>
                <a:ea typeface="新細明體"/>
                <a:cs typeface="Arial"/>
              </a:rPr>
              <a:t>, 8 Core(s), 16 Logical Processor(s)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OS: Windows Server 2016 Datacenter Evaluation</a:t>
            </a:r>
            <a:br>
              <a:rPr lang="en-US" altLang="zh-TW" sz="1100">
                <a:latin typeface="Arial"/>
                <a:cs typeface="Arial"/>
              </a:rPr>
            </a:br>
            <a:r>
              <a:rPr lang="en-US" altLang="zh-TW" sz="1100">
                <a:latin typeface="Arial"/>
                <a:ea typeface="新細明體"/>
                <a:cs typeface="Arial"/>
              </a:rPr>
              <a:t>Build 14393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Memory: 128 GB.</a:t>
            </a:r>
          </a:p>
          <a:p>
            <a:pPr marL="180975" indent="-180975">
              <a:buFont typeface="+mj-lt"/>
              <a:buAutoNum type="arabicPeriod"/>
            </a:pPr>
            <a:r>
              <a:rPr lang="en-US" altLang="zh-TW" sz="1100">
                <a:latin typeface="Arial"/>
                <a:ea typeface="新細明體"/>
                <a:cs typeface="Arial"/>
              </a:rPr>
              <a:t>FC32G: QLogic </a:t>
            </a:r>
            <a:r>
              <a:rPr lang="en-US" altLang="zh-TW" sz="1100" err="1">
                <a:latin typeface="Arial"/>
                <a:ea typeface="新細明體"/>
                <a:cs typeface="Arial"/>
              </a:rPr>
              <a:t>Fibre</a:t>
            </a:r>
            <a:r>
              <a:rPr lang="en-US" altLang="zh-TW" sz="1100">
                <a:latin typeface="Arial"/>
                <a:ea typeface="新細明體"/>
                <a:cs typeface="Arial"/>
              </a:rPr>
              <a:t> Channel Adapter</a:t>
            </a:r>
            <a:endParaRPr lang="en-US" altLang="zh-TW" sz="1100"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18639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02B9CA-3858-4B2E-AF9D-E09E23E87067}"/>
              </a:ext>
            </a:extLst>
          </p:cNvPr>
          <p:cNvSpPr/>
          <p:nvPr/>
        </p:nvSpPr>
        <p:spPr>
          <a:xfrm>
            <a:off x="304800" y="3193361"/>
            <a:ext cx="11562905" cy="3067334"/>
          </a:xfrm>
          <a:prstGeom prst="roundRect">
            <a:avLst>
              <a:gd name="adj" fmla="val 631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A558D9A-5057-463B-AF05-293501D3BFF7}"/>
              </a:ext>
            </a:extLst>
          </p:cNvPr>
          <p:cNvSpPr/>
          <p:nvPr/>
        </p:nvSpPr>
        <p:spPr>
          <a:xfrm>
            <a:off x="10064346" y="3435829"/>
            <a:ext cx="1618284" cy="797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10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2A11FFB3-4991-45A7-818B-F4F4EA1D15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32" y="1908859"/>
            <a:ext cx="2743200" cy="1183005"/>
          </a:xfrm>
          <a:prstGeom prst="rect">
            <a:avLst/>
          </a:prstGeom>
        </p:spPr>
      </p:pic>
      <p:pic>
        <p:nvPicPr>
          <p:cNvPr id="14" name="Picture 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06CCB19C-979C-497A-B0B4-7BAA542E5F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988" y="1698250"/>
            <a:ext cx="1524811" cy="1514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40FD74-F4E5-44B2-AF32-C7B9B01D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844430" cy="1239254"/>
          </a:xfrm>
        </p:spPr>
        <p:txBody>
          <a:bodyPr>
            <a:normAutofit/>
          </a:bodyPr>
          <a:lstStyle/>
          <a:p>
            <a:r>
              <a:rPr lang="zh-TW" altLang="en-US">
                <a:latin typeface="Arial"/>
                <a:ea typeface="+mn-lt"/>
                <a:cs typeface="+mn-lt"/>
              </a:rPr>
              <a:t>QNAP </a:t>
            </a:r>
            <a:r>
              <a:rPr lang="en-US" altLang="zh-TW">
                <a:latin typeface="Arial"/>
                <a:ea typeface="+mn-lt"/>
                <a:cs typeface="+mn-lt"/>
              </a:rPr>
              <a:t>Fibre Channel Storage Area Network (SAN)</a:t>
            </a:r>
            <a:r>
              <a:rPr lang="zh-TW" altLang="en-US">
                <a:latin typeface="Arial"/>
                <a:ea typeface="+mn-lt"/>
                <a:cs typeface="+mn-lt"/>
              </a:rPr>
              <a:t> </a:t>
            </a:r>
            <a:r>
              <a:rPr lang="en-US" altLang="zh-TW">
                <a:latin typeface="Arial"/>
                <a:ea typeface="+mn-lt"/>
                <a:cs typeface="+mn-lt"/>
              </a:rPr>
              <a:t>Solution</a:t>
            </a:r>
            <a:endParaRPr lang="zh-TW" altLang="en-US">
              <a:latin typeface="Arial"/>
              <a:ea typeface="+mn-lt"/>
              <a:cs typeface="+mn-lt"/>
            </a:endParaRPr>
          </a:p>
        </p:txBody>
      </p:sp>
      <p:pic>
        <p:nvPicPr>
          <p:cNvPr id="3" name="Picture 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D09487A7-8E7E-4805-A6D6-C9C02DB0FA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2" y="4147183"/>
            <a:ext cx="1524811" cy="151462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5D23DF3-6F60-48E3-99CC-BFD74D981F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4505" y="4106406"/>
            <a:ext cx="3176243" cy="19855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4CCB781-0CDC-4DDE-ABBC-05A85A69A4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965" y="4077576"/>
            <a:ext cx="3176243" cy="19855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C890308C-5ABB-47DB-BAD7-C7FDEDABC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586" y="4147183"/>
            <a:ext cx="1524811" cy="1514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13BB8-81C6-4C9D-B69F-7E784F8910AF}"/>
              </a:ext>
            </a:extLst>
          </p:cNvPr>
          <p:cNvSpPr txBox="1"/>
          <p:nvPr/>
        </p:nvSpPr>
        <p:spPr>
          <a:xfrm>
            <a:off x="8085640" y="2161105"/>
            <a:ext cx="34758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f-ZA" sz="1600">
                <a:ea typeface="新細明體"/>
              </a:rPr>
              <a:t>Windows / Linux / VMware</a:t>
            </a:r>
            <a:r>
              <a:rPr lang="af-ZA" altLang="zh-TW" sz="1600">
                <a:ea typeface="新細明體"/>
              </a:rPr>
              <a:t> </a:t>
            </a:r>
            <a:r>
              <a:rPr lang="af-ZA" altLang="zh-TW" sz="1600">
                <a:latin typeface="Calibri"/>
                <a:ea typeface="新細明體"/>
                <a:cs typeface="Calibri"/>
              </a:rPr>
              <a:t>Server</a:t>
            </a:r>
            <a:endParaRPr lang="zh-TW" altLang="af-ZA" sz="1600">
              <a:latin typeface="Microsoft JhengHei"/>
              <a:ea typeface="Microsoft JhengHei"/>
            </a:endParaRPr>
          </a:p>
          <a:p>
            <a:r>
              <a:rPr lang="en-US" altLang="zh-TW" sz="1600">
                <a:ea typeface="新細明體"/>
              </a:rPr>
              <a:t>HP DL360 G7 server</a:t>
            </a:r>
            <a:endParaRPr lang="zh-TW" altLang="en-US" sz="1600">
              <a:ea typeface="新細明體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F9A114-0BB6-497D-9E3B-437C4C6B484B}"/>
              </a:ext>
            </a:extLst>
          </p:cNvPr>
          <p:cNvSpPr txBox="1"/>
          <p:nvPr/>
        </p:nvSpPr>
        <p:spPr>
          <a:xfrm>
            <a:off x="556010" y="1427706"/>
            <a:ext cx="965873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f-ZA" altLang="zh-TW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Windows / Linux / </a:t>
            </a:r>
            <a:r>
              <a:rPr lang="af-ZA" altLang="zh-TW" sz="2000" b="1" err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VMware</a:t>
            </a:r>
            <a:r>
              <a:rPr lang="af-ZA" altLang="zh-TW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 Server (</a:t>
            </a:r>
            <a:r>
              <a:rPr lang="af-ZA" altLang="zh-TW" sz="2000" b="1" err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Initiator</a:t>
            </a:r>
            <a:r>
              <a:rPr lang="af-ZA" altLang="zh-TW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 node) + </a:t>
            </a:r>
            <a:r>
              <a:rPr lang="en-US" altLang="zh-TW" sz="2000" b="1">
                <a:solidFill>
                  <a:srgbClr val="0070C0"/>
                </a:solidFill>
                <a:latin typeface="Arial"/>
                <a:ea typeface="微軟正黑體"/>
                <a:cs typeface="Arial"/>
              </a:rPr>
              <a:t>NAS(Target mode):</a:t>
            </a:r>
            <a:endParaRPr lang="zh-TW" altLang="en-US" sz="2000" b="1">
              <a:solidFill>
                <a:srgbClr val="0070C0"/>
              </a:solidFill>
              <a:latin typeface="Arial"/>
              <a:ea typeface="微軟正黑體"/>
              <a:cs typeface="Arial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B7564E1-FDDD-4539-9C28-DC02059199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138" y="3670011"/>
            <a:ext cx="1849597" cy="409298"/>
          </a:xfrm>
          <a:prstGeom prst="rect">
            <a:avLst/>
          </a:prstGeom>
        </p:spPr>
      </p:pic>
      <p:cxnSp>
        <p:nvCxnSpPr>
          <p:cNvPr id="16" name="直線單箭頭接點 46">
            <a:extLst>
              <a:ext uri="{FF2B5EF4-FFF2-40B4-BE49-F238E27FC236}">
                <a16:creationId xmlns:a16="http://schemas.microsoft.com/office/drawing/2014/main" id="{4511C850-B81D-4962-8718-EEF3B92CE9BF}"/>
              </a:ext>
            </a:extLst>
          </p:cNvPr>
          <p:cNvCxnSpPr>
            <a:cxnSpLocks/>
          </p:cNvCxnSpPr>
          <p:nvPr/>
        </p:nvCxnSpPr>
        <p:spPr>
          <a:xfrm flipH="1">
            <a:off x="6626232" y="2879470"/>
            <a:ext cx="5114" cy="761711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9">
            <a:extLst>
              <a:ext uri="{FF2B5EF4-FFF2-40B4-BE49-F238E27FC236}">
                <a16:creationId xmlns:a16="http://schemas.microsoft.com/office/drawing/2014/main" id="{DB8AD894-8906-4B13-AECC-46A17D8D9B9E}"/>
              </a:ext>
            </a:extLst>
          </p:cNvPr>
          <p:cNvCxnSpPr>
            <a:cxnSpLocks/>
          </p:cNvCxnSpPr>
          <p:nvPr/>
        </p:nvCxnSpPr>
        <p:spPr>
          <a:xfrm flipH="1">
            <a:off x="4577945" y="4245904"/>
            <a:ext cx="8860" cy="618675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9">
            <a:extLst>
              <a:ext uri="{FF2B5EF4-FFF2-40B4-BE49-F238E27FC236}">
                <a16:creationId xmlns:a16="http://schemas.microsoft.com/office/drawing/2014/main" id="{BEB4AAF9-53E0-4EDB-921A-94984B814D5A}"/>
              </a:ext>
            </a:extLst>
          </p:cNvPr>
          <p:cNvCxnSpPr>
            <a:cxnSpLocks/>
          </p:cNvCxnSpPr>
          <p:nvPr/>
        </p:nvCxnSpPr>
        <p:spPr>
          <a:xfrm>
            <a:off x="7722119" y="4212334"/>
            <a:ext cx="0" cy="618675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62F7ED-59BE-43B1-BD32-E03A955E1835}"/>
              </a:ext>
            </a:extLst>
          </p:cNvPr>
          <p:cNvSpPr txBox="1"/>
          <p:nvPr/>
        </p:nvSpPr>
        <p:spPr>
          <a:xfrm>
            <a:off x="3216076" y="5575901"/>
            <a:ext cx="2743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TVS-872XU</a:t>
            </a:r>
          </a:p>
          <a:p>
            <a:pPr algn="ctr"/>
            <a:endParaRPr lang="zh-TW">
              <a:ea typeface="新細明體"/>
              <a:cs typeface="Calibri"/>
            </a:endParaRPr>
          </a:p>
          <a:p>
            <a:pPr algn="l"/>
            <a:endParaRPr lang="zh-TW" altLang="en-US">
              <a:ea typeface="新細明體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C74D23-DECE-42E7-BD5D-40E0743245A2}"/>
              </a:ext>
            </a:extLst>
          </p:cNvPr>
          <p:cNvSpPr txBox="1"/>
          <p:nvPr/>
        </p:nvSpPr>
        <p:spPr>
          <a:xfrm>
            <a:off x="6381469" y="5575901"/>
            <a:ext cx="2743199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TVS-872XU</a:t>
            </a:r>
          </a:p>
          <a:p>
            <a:pPr algn="l"/>
            <a:endParaRPr lang="zh-TW" altLang="en-US">
              <a:ea typeface="新細明體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041CA8-FC51-483D-8218-B8CA57DC6994}"/>
              </a:ext>
            </a:extLst>
          </p:cNvPr>
          <p:cNvSpPr txBox="1"/>
          <p:nvPr/>
        </p:nvSpPr>
        <p:spPr>
          <a:xfrm>
            <a:off x="8986484" y="5551625"/>
            <a:ext cx="2776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600">
                <a:ea typeface="新細明體"/>
              </a:rPr>
              <a:t>Marvell®</a:t>
            </a:r>
            <a:r>
              <a:rPr lang="zh-TW" altLang="en-US" sz="1600">
                <a:ea typeface="新細明體"/>
              </a:rPr>
              <a:t> </a:t>
            </a:r>
            <a:r>
              <a:rPr lang="en-US" altLang="zh-TW" sz="1600">
                <a:ea typeface="新細明體"/>
              </a:rPr>
              <a:t>QLogic®</a:t>
            </a:r>
            <a:r>
              <a:rPr lang="zh-TW" altLang="en-US" sz="1600">
                <a:ea typeface="新細明體"/>
              </a:rPr>
              <a:t> </a:t>
            </a:r>
            <a:r>
              <a:rPr lang="en-US" altLang="zh-TW" sz="1600">
                <a:ea typeface="新細明體"/>
              </a:rPr>
              <a:t>2670  (16Gb) Fibre Channel adapter</a:t>
            </a:r>
            <a:endParaRPr lang="zh-TW" altLang="en-US" sz="1600">
              <a:ea typeface="新細明體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A54093-FB76-4273-BC53-0DDCCA4029EF}"/>
              </a:ext>
            </a:extLst>
          </p:cNvPr>
          <p:cNvSpPr txBox="1"/>
          <p:nvPr/>
        </p:nvSpPr>
        <p:spPr>
          <a:xfrm>
            <a:off x="554514" y="2161106"/>
            <a:ext cx="30355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zh-TW" sz="1600">
                <a:ea typeface="新細明體"/>
              </a:rPr>
              <a:t>Marvell® QLogic® 2670 </a:t>
            </a:r>
            <a:endParaRPr lang="zh-TW" altLang="en-US" sz="1600">
              <a:ea typeface="新細明體"/>
            </a:endParaRPr>
          </a:p>
          <a:p>
            <a:pPr algn="r"/>
            <a:r>
              <a:rPr lang="zh-TW" sz="1600">
                <a:ea typeface="新細明體"/>
              </a:rPr>
              <a:t> (16Gb) Fibre Channel adapter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DB4E28-4AA3-4554-9512-8BC163AD631B}"/>
              </a:ext>
            </a:extLst>
          </p:cNvPr>
          <p:cNvSpPr txBox="1"/>
          <p:nvPr/>
        </p:nvSpPr>
        <p:spPr>
          <a:xfrm>
            <a:off x="495667" y="5554089"/>
            <a:ext cx="32128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600">
                <a:ea typeface="新細明體"/>
              </a:rPr>
              <a:t>Marvell® QLogic® 2670  </a:t>
            </a:r>
            <a:endParaRPr lang="zh-TW" altLang="en-US" sz="1600">
              <a:ea typeface="新細明體"/>
            </a:endParaRPr>
          </a:p>
          <a:p>
            <a:r>
              <a:rPr lang="en-US" altLang="zh-TW" sz="1600">
                <a:ea typeface="新細明體"/>
              </a:rPr>
              <a:t>(16Gb) Fibre Channel adapter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1981D-88E3-42AC-A916-CBDEE5AD4480}"/>
              </a:ext>
            </a:extLst>
          </p:cNvPr>
          <p:cNvSpPr txBox="1"/>
          <p:nvPr/>
        </p:nvSpPr>
        <p:spPr>
          <a:xfrm>
            <a:off x="1925024" y="4046236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6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Other Fibre SAN Storage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55F576-ED84-4EC0-8D6F-0245F959F120}"/>
              </a:ext>
            </a:extLst>
          </p:cNvPr>
          <p:cNvSpPr txBox="1"/>
          <p:nvPr/>
        </p:nvSpPr>
        <p:spPr>
          <a:xfrm>
            <a:off x="7513968" y="372053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160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Fibre Channel Switch</a:t>
            </a:r>
          </a:p>
        </p:txBody>
      </p:sp>
      <p:pic>
        <p:nvPicPr>
          <p:cNvPr id="30" name="Picture 30">
            <a:extLst>
              <a:ext uri="{FF2B5EF4-FFF2-40B4-BE49-F238E27FC236}">
                <a16:creationId xmlns:a16="http://schemas.microsoft.com/office/drawing/2014/main" id="{8C77E325-218C-4F6E-B891-D5A74BFCBD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87" y="3205800"/>
            <a:ext cx="1590431" cy="12172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6B0F8F-350D-450C-8299-6DE597005B20}"/>
              </a:ext>
            </a:extLst>
          </p:cNvPr>
          <p:cNvSpPr txBox="1"/>
          <p:nvPr/>
        </p:nvSpPr>
        <p:spPr>
          <a:xfrm>
            <a:off x="9452708" y="358033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zh-TW" altLang="en-US">
              <a:ea typeface="新細明體"/>
              <a:cs typeface="Calibri"/>
            </a:endParaRPr>
          </a:p>
        </p:txBody>
      </p:sp>
      <p:cxnSp>
        <p:nvCxnSpPr>
          <p:cNvPr id="35" name="直線單箭頭接點 9">
            <a:extLst>
              <a:ext uri="{FF2B5EF4-FFF2-40B4-BE49-F238E27FC236}">
                <a16:creationId xmlns:a16="http://schemas.microsoft.com/office/drawing/2014/main" id="{835A9680-380E-448C-B0D8-2CF01F2C2EB5}"/>
              </a:ext>
            </a:extLst>
          </p:cNvPr>
          <p:cNvCxnSpPr>
            <a:cxnSpLocks/>
          </p:cNvCxnSpPr>
          <p:nvPr/>
        </p:nvCxnSpPr>
        <p:spPr>
          <a:xfrm flipV="1">
            <a:off x="10357134" y="3693112"/>
            <a:ext cx="1036675" cy="1558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173FE88-029A-429B-B8C7-31AF60909F69}"/>
              </a:ext>
            </a:extLst>
          </p:cNvPr>
          <p:cNvSpPr txBox="1"/>
          <p:nvPr/>
        </p:nvSpPr>
        <p:spPr>
          <a:xfrm>
            <a:off x="10053592" y="386206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Fibre Channel </a:t>
            </a:r>
            <a:endParaRPr 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線單箭頭接點 46">
            <a:extLst>
              <a:ext uri="{FF2B5EF4-FFF2-40B4-BE49-F238E27FC236}">
                <a16:creationId xmlns:a16="http://schemas.microsoft.com/office/drawing/2014/main" id="{32A72B65-4EC2-4B88-A960-FA27020BAEB5}"/>
              </a:ext>
            </a:extLst>
          </p:cNvPr>
          <p:cNvCxnSpPr>
            <a:cxnSpLocks/>
          </p:cNvCxnSpPr>
          <p:nvPr/>
        </p:nvCxnSpPr>
        <p:spPr>
          <a:xfrm>
            <a:off x="4189672" y="3844365"/>
            <a:ext cx="1389060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97FE2383-6C7E-414F-ABF9-C7230D364F99}"/>
              </a:ext>
            </a:extLst>
          </p:cNvPr>
          <p:cNvSpPr/>
          <p:nvPr/>
        </p:nvSpPr>
        <p:spPr>
          <a:xfrm>
            <a:off x="427015" y="2876518"/>
            <a:ext cx="1858424" cy="110737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Storage Area Network (SAN)</a:t>
            </a:r>
          </a:p>
        </p:txBody>
      </p:sp>
    </p:spTree>
    <p:extLst>
      <p:ext uri="{BB962C8B-B14F-4D97-AF65-F5344CB8AC3E}">
        <p14:creationId xmlns:p14="http://schemas.microsoft.com/office/powerpoint/2010/main" val="226509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8E5F83E1-5124-4387-93B9-7C51FD140743}"/>
              </a:ext>
            </a:extLst>
          </p:cNvPr>
          <p:cNvSpPr/>
          <p:nvPr/>
        </p:nvSpPr>
        <p:spPr>
          <a:xfrm>
            <a:off x="9812691" y="1539311"/>
            <a:ext cx="1390076" cy="7779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540FFC-3DB2-48CE-9715-1C6B6C725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156" y="1"/>
            <a:ext cx="11132431" cy="1239254"/>
          </a:xfrm>
        </p:spPr>
        <p:txBody>
          <a:bodyPr>
            <a:noAutofit/>
          </a:bodyPr>
          <a:lstStyle>
            <a:defPPr>
              <a:defRPr lang="zh-TW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it-IT" sz="3600">
                <a:solidFill>
                  <a:schemeClr val="bg1"/>
                </a:solidFill>
                <a:latin typeface="Arial"/>
                <a:ea typeface="+mn-lt"/>
                <a:cs typeface="+mn-lt"/>
              </a:rPr>
              <a:t>Enterprise Fibre Channel Storage Area Network and CDM Application with QNAP NAS</a:t>
            </a:r>
            <a:endParaRPr lang="zh-TW" altLang="en-US" sz="3600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cxnSp>
        <p:nvCxnSpPr>
          <p:cNvPr id="35" name="接點: 肘形 24">
            <a:extLst>
              <a:ext uri="{FF2B5EF4-FFF2-40B4-BE49-F238E27FC236}">
                <a16:creationId xmlns:a16="http://schemas.microsoft.com/office/drawing/2014/main" id="{1016C73C-2DC7-4F96-86A4-F106C18833E2}"/>
              </a:ext>
            </a:extLst>
          </p:cNvPr>
          <p:cNvCxnSpPr>
            <a:cxnSpLocks/>
          </p:cNvCxnSpPr>
          <p:nvPr/>
        </p:nvCxnSpPr>
        <p:spPr>
          <a:xfrm>
            <a:off x="3309446" y="2172900"/>
            <a:ext cx="2568111" cy="990165"/>
          </a:xfrm>
          <a:prstGeom prst="bentConnector3">
            <a:avLst>
              <a:gd name="adj1" fmla="val 45784"/>
            </a:avLst>
          </a:prstGeom>
          <a:ln w="5715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49">
            <a:extLst>
              <a:ext uri="{FF2B5EF4-FFF2-40B4-BE49-F238E27FC236}">
                <a16:creationId xmlns:a16="http://schemas.microsoft.com/office/drawing/2014/main" id="{141FDD11-2763-4D8D-A7E6-2599C3A737C6}"/>
              </a:ext>
            </a:extLst>
          </p:cNvPr>
          <p:cNvSpPr/>
          <p:nvPr/>
        </p:nvSpPr>
        <p:spPr>
          <a:xfrm>
            <a:off x="924524" y="4807853"/>
            <a:ext cx="3999175" cy="619793"/>
          </a:xfrm>
          <a:prstGeom prst="rect">
            <a:avLst/>
          </a:prstGeom>
          <a:gradFill>
            <a:gsLst>
              <a:gs pos="100000">
                <a:schemeClr val="accent4">
                  <a:lumMod val="50000"/>
                </a:schemeClr>
              </a:gs>
              <a:gs pos="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Arial"/>
              </a:rPr>
              <a:t>SAN </a:t>
            </a:r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Arial"/>
              </a:rPr>
              <a:t>Storage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lt"/>
              <a:cs typeface="Arial"/>
            </a:endParaRPr>
          </a:p>
        </p:txBody>
      </p:sp>
      <p:pic>
        <p:nvPicPr>
          <p:cNvPr id="37" name="圖形 4">
            <a:extLst>
              <a:ext uri="{FF2B5EF4-FFF2-40B4-BE49-F238E27FC236}">
                <a16:creationId xmlns:a16="http://schemas.microsoft.com/office/drawing/2014/main" id="{CA1532E8-7D8A-4E23-BC0A-6B650F138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1186" y="2691671"/>
            <a:ext cx="2865848" cy="1752299"/>
          </a:xfrm>
          <a:prstGeom prst="rect">
            <a:avLst/>
          </a:prstGeom>
        </p:spPr>
      </p:pic>
      <p:sp>
        <p:nvSpPr>
          <p:cNvPr id="38" name="矩形 43">
            <a:extLst>
              <a:ext uri="{FF2B5EF4-FFF2-40B4-BE49-F238E27FC236}">
                <a16:creationId xmlns:a16="http://schemas.microsoft.com/office/drawing/2014/main" id="{6B2E446F-226E-487C-A18E-540FAF2894EA}"/>
              </a:ext>
            </a:extLst>
          </p:cNvPr>
          <p:cNvSpPr/>
          <p:nvPr/>
        </p:nvSpPr>
        <p:spPr>
          <a:xfrm>
            <a:off x="924524" y="1866287"/>
            <a:ext cx="1892151" cy="619793"/>
          </a:xfrm>
          <a:prstGeom prst="rect">
            <a:avLst/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Arial"/>
              </a:rPr>
              <a:t>Production</a:t>
            </a:r>
            <a:endParaRPr lang="en-US" altLang="zh-TW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Arial"/>
              </a:rPr>
              <a:t>Server(s)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9" name="矩形 45">
            <a:extLst>
              <a:ext uri="{FF2B5EF4-FFF2-40B4-BE49-F238E27FC236}">
                <a16:creationId xmlns:a16="http://schemas.microsoft.com/office/drawing/2014/main" id="{64730939-E703-4C54-ADDD-E6DF98BDE7CE}"/>
              </a:ext>
            </a:extLst>
          </p:cNvPr>
          <p:cNvSpPr/>
          <p:nvPr/>
        </p:nvSpPr>
        <p:spPr>
          <a:xfrm>
            <a:off x="3031560" y="1866285"/>
            <a:ext cx="1892151" cy="619793"/>
          </a:xfrm>
          <a:prstGeom prst="rect">
            <a:avLst/>
          </a:prstGeom>
          <a:gradFill>
            <a:gsLst>
              <a:gs pos="100000">
                <a:srgbClr val="663300"/>
              </a:gs>
              <a:gs pos="0">
                <a:schemeClr val="accent2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Arial"/>
              </a:rPr>
              <a:t>Backup Server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lt"/>
              <a:cs typeface="Arial"/>
            </a:endParaRPr>
          </a:p>
        </p:txBody>
      </p:sp>
      <p:sp>
        <p:nvSpPr>
          <p:cNvPr id="40" name="文字方塊 5">
            <a:extLst>
              <a:ext uri="{FF2B5EF4-FFF2-40B4-BE49-F238E27FC236}">
                <a16:creationId xmlns:a16="http://schemas.microsoft.com/office/drawing/2014/main" id="{89F2D3BD-5523-45D3-8E7A-139E7ACE6A90}"/>
              </a:ext>
            </a:extLst>
          </p:cNvPr>
          <p:cNvSpPr txBox="1"/>
          <p:nvPr/>
        </p:nvSpPr>
        <p:spPr>
          <a:xfrm>
            <a:off x="1846639" y="3228032"/>
            <a:ext cx="2041092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2800" b="1">
                <a:solidFill>
                  <a:srgbClr val="0070C0"/>
                </a:solidFill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SAN Fabric</a:t>
            </a:r>
          </a:p>
        </p:txBody>
      </p:sp>
      <p:cxnSp>
        <p:nvCxnSpPr>
          <p:cNvPr id="41" name="直線單箭頭接點 9">
            <a:extLst>
              <a:ext uri="{FF2B5EF4-FFF2-40B4-BE49-F238E27FC236}">
                <a16:creationId xmlns:a16="http://schemas.microsoft.com/office/drawing/2014/main" id="{A4287073-A577-4FA1-A305-AF2F7F1901D7}"/>
              </a:ext>
            </a:extLst>
          </p:cNvPr>
          <p:cNvCxnSpPr>
            <a:cxnSpLocks/>
          </p:cNvCxnSpPr>
          <p:nvPr/>
        </p:nvCxnSpPr>
        <p:spPr>
          <a:xfrm>
            <a:off x="1792510" y="2557016"/>
            <a:ext cx="0" cy="61867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6">
            <a:extLst>
              <a:ext uri="{FF2B5EF4-FFF2-40B4-BE49-F238E27FC236}">
                <a16:creationId xmlns:a16="http://schemas.microsoft.com/office/drawing/2014/main" id="{171EDC53-D13B-4E04-8B29-A565EEE3C319}"/>
              </a:ext>
            </a:extLst>
          </p:cNvPr>
          <p:cNvCxnSpPr>
            <a:cxnSpLocks/>
          </p:cNvCxnSpPr>
          <p:nvPr/>
        </p:nvCxnSpPr>
        <p:spPr>
          <a:xfrm>
            <a:off x="3977635" y="2557016"/>
            <a:ext cx="0" cy="61867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8">
            <a:extLst>
              <a:ext uri="{FF2B5EF4-FFF2-40B4-BE49-F238E27FC236}">
                <a16:creationId xmlns:a16="http://schemas.microsoft.com/office/drawing/2014/main" id="{F6B2C453-5BE8-4D45-ABA6-8A98907BC1BE}"/>
              </a:ext>
            </a:extLst>
          </p:cNvPr>
          <p:cNvCxnSpPr>
            <a:cxnSpLocks/>
          </p:cNvCxnSpPr>
          <p:nvPr/>
        </p:nvCxnSpPr>
        <p:spPr>
          <a:xfrm>
            <a:off x="2377435" y="4291943"/>
            <a:ext cx="0" cy="61867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0">
            <a:extLst>
              <a:ext uri="{FF2B5EF4-FFF2-40B4-BE49-F238E27FC236}">
                <a16:creationId xmlns:a16="http://schemas.microsoft.com/office/drawing/2014/main" id="{7079F58D-9C1C-41C4-BBF1-C8D8404ADF84}"/>
              </a:ext>
            </a:extLst>
          </p:cNvPr>
          <p:cNvSpPr/>
          <p:nvPr/>
        </p:nvSpPr>
        <p:spPr>
          <a:xfrm>
            <a:off x="1374321" y="5330762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55" name="矩形 51">
            <a:extLst>
              <a:ext uri="{FF2B5EF4-FFF2-40B4-BE49-F238E27FC236}">
                <a16:creationId xmlns:a16="http://schemas.microsoft.com/office/drawing/2014/main" id="{B75B65A1-8B3B-4AB2-A0E6-92B3E864CFE9}"/>
              </a:ext>
            </a:extLst>
          </p:cNvPr>
          <p:cNvSpPr/>
          <p:nvPr/>
        </p:nvSpPr>
        <p:spPr>
          <a:xfrm>
            <a:off x="2561285" y="5330762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56" name="矩形 52">
            <a:extLst>
              <a:ext uri="{FF2B5EF4-FFF2-40B4-BE49-F238E27FC236}">
                <a16:creationId xmlns:a16="http://schemas.microsoft.com/office/drawing/2014/main" id="{B60221A4-4765-4FF9-87D7-38A2F042DCE4}"/>
              </a:ext>
            </a:extLst>
          </p:cNvPr>
          <p:cNvSpPr/>
          <p:nvPr/>
        </p:nvSpPr>
        <p:spPr>
          <a:xfrm>
            <a:off x="3748248" y="5330762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57" name="矩形 58">
            <a:extLst>
              <a:ext uri="{FF2B5EF4-FFF2-40B4-BE49-F238E27FC236}">
                <a16:creationId xmlns:a16="http://schemas.microsoft.com/office/drawing/2014/main" id="{AC2E899C-9451-492B-AC80-92DA5FB56193}"/>
              </a:ext>
            </a:extLst>
          </p:cNvPr>
          <p:cNvSpPr/>
          <p:nvPr/>
        </p:nvSpPr>
        <p:spPr>
          <a:xfrm>
            <a:off x="5983833" y="2797904"/>
            <a:ext cx="2475187" cy="1121433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QNAP NAS</a:t>
            </a:r>
          </a:p>
        </p:txBody>
      </p:sp>
      <p:sp>
        <p:nvSpPr>
          <p:cNvPr id="58" name="矩形 60">
            <a:extLst>
              <a:ext uri="{FF2B5EF4-FFF2-40B4-BE49-F238E27FC236}">
                <a16:creationId xmlns:a16="http://schemas.microsoft.com/office/drawing/2014/main" id="{12A9CC81-1BC7-446F-B82D-09584DADD77D}"/>
              </a:ext>
            </a:extLst>
          </p:cNvPr>
          <p:cNvSpPr/>
          <p:nvPr/>
        </p:nvSpPr>
        <p:spPr>
          <a:xfrm>
            <a:off x="6207328" y="3762014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52400" dist="215900" dir="16200000" sx="76000" sy="76000" rotWithShape="0">
              <a:prstClr val="black">
                <a:alpha val="27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sp>
        <p:nvSpPr>
          <p:cNvPr id="60" name="矩形 62">
            <a:extLst>
              <a:ext uri="{FF2B5EF4-FFF2-40B4-BE49-F238E27FC236}">
                <a16:creationId xmlns:a16="http://schemas.microsoft.com/office/drawing/2014/main" id="{A754DDF1-45F0-4430-9707-D43BA05C6D8B}"/>
              </a:ext>
            </a:extLst>
          </p:cNvPr>
          <p:cNvSpPr/>
          <p:nvPr/>
        </p:nvSpPr>
        <p:spPr>
          <a:xfrm>
            <a:off x="7431633" y="3762014"/>
            <a:ext cx="759175" cy="5519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52400" dist="215900" dir="16200000" sx="76000" sy="76000" rotWithShape="0">
              <a:prstClr val="black">
                <a:alpha val="27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</a:p>
        </p:txBody>
      </p:sp>
      <p:cxnSp>
        <p:nvCxnSpPr>
          <p:cNvPr id="62" name="直線單箭頭接點 63">
            <a:extLst>
              <a:ext uri="{FF2B5EF4-FFF2-40B4-BE49-F238E27FC236}">
                <a16:creationId xmlns:a16="http://schemas.microsoft.com/office/drawing/2014/main" id="{AE2AC8B4-AB34-4342-A46A-B9712820038A}"/>
              </a:ext>
            </a:extLst>
          </p:cNvPr>
          <p:cNvCxnSpPr>
            <a:cxnSpLocks/>
          </p:cNvCxnSpPr>
          <p:nvPr/>
        </p:nvCxnSpPr>
        <p:spPr>
          <a:xfrm flipH="1">
            <a:off x="4180837" y="3531291"/>
            <a:ext cx="1696720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74">
            <a:extLst>
              <a:ext uri="{FF2B5EF4-FFF2-40B4-BE49-F238E27FC236}">
                <a16:creationId xmlns:a16="http://schemas.microsoft.com/office/drawing/2014/main" id="{A351A184-64C7-4A67-A220-3C85BCCD45E8}"/>
              </a:ext>
            </a:extLst>
          </p:cNvPr>
          <p:cNvSpPr/>
          <p:nvPr/>
        </p:nvSpPr>
        <p:spPr>
          <a:xfrm>
            <a:off x="9559254" y="2797904"/>
            <a:ext cx="1655955" cy="1121433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新細明體"/>
                <a:cs typeface="Arial"/>
              </a:rPr>
              <a:t>QNAP NAS</a:t>
            </a:r>
          </a:p>
        </p:txBody>
      </p:sp>
      <p:sp>
        <p:nvSpPr>
          <p:cNvPr id="67" name="矩形 75">
            <a:extLst>
              <a:ext uri="{FF2B5EF4-FFF2-40B4-BE49-F238E27FC236}">
                <a16:creationId xmlns:a16="http://schemas.microsoft.com/office/drawing/2014/main" id="{77F75C1E-5E3C-4AAD-B186-C981F241BAF1}"/>
              </a:ext>
            </a:extLst>
          </p:cNvPr>
          <p:cNvSpPr/>
          <p:nvPr/>
        </p:nvSpPr>
        <p:spPr>
          <a:xfrm>
            <a:off x="5987864" y="1539311"/>
            <a:ext cx="1658300" cy="607684"/>
          </a:xfrm>
          <a:prstGeom prst="rect">
            <a:avLst/>
          </a:prstGeom>
          <a:gradFill>
            <a:gsLst>
              <a:gs pos="100000">
                <a:srgbClr val="FF0000"/>
              </a:gs>
              <a:gs pos="0">
                <a:srgbClr val="FF3399"/>
              </a:gs>
            </a:gsLst>
            <a:lin ang="5400000" scaled="1"/>
          </a:gradFill>
          <a:ln>
            <a:noFill/>
          </a:ln>
          <a:effectLst>
            <a:outerShdw blurRad="165100" dist="127000" algn="l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lt"/>
                <a:cs typeface="Arial"/>
              </a:rPr>
              <a:t>Server</a:t>
            </a:r>
            <a:endParaRPr lang="zh-TW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</p:txBody>
      </p:sp>
      <p:cxnSp>
        <p:nvCxnSpPr>
          <p:cNvPr id="68" name="直線單箭頭接點 76">
            <a:extLst>
              <a:ext uri="{FF2B5EF4-FFF2-40B4-BE49-F238E27FC236}">
                <a16:creationId xmlns:a16="http://schemas.microsoft.com/office/drawing/2014/main" id="{56023BAF-45EA-4A92-A5B6-DF9D8CE647BE}"/>
              </a:ext>
            </a:extLst>
          </p:cNvPr>
          <p:cNvCxnSpPr>
            <a:cxnSpLocks/>
          </p:cNvCxnSpPr>
          <p:nvPr/>
        </p:nvCxnSpPr>
        <p:spPr>
          <a:xfrm>
            <a:off x="6817014" y="2176742"/>
            <a:ext cx="0" cy="618675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77">
            <a:extLst>
              <a:ext uri="{FF2B5EF4-FFF2-40B4-BE49-F238E27FC236}">
                <a16:creationId xmlns:a16="http://schemas.microsoft.com/office/drawing/2014/main" id="{10D61841-5A38-4495-818F-6E2A6A560123}"/>
              </a:ext>
            </a:extLst>
          </p:cNvPr>
          <p:cNvCxnSpPr>
            <a:cxnSpLocks/>
          </p:cNvCxnSpPr>
          <p:nvPr/>
        </p:nvCxnSpPr>
        <p:spPr>
          <a:xfrm flipH="1">
            <a:off x="8522083" y="3358620"/>
            <a:ext cx="963115" cy="0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字方塊 82">
            <a:extLst>
              <a:ext uri="{FF2B5EF4-FFF2-40B4-BE49-F238E27FC236}">
                <a16:creationId xmlns:a16="http://schemas.microsoft.com/office/drawing/2014/main" id="{81B1D3FF-F686-4775-BA88-A4DCC4FB24AB}"/>
              </a:ext>
            </a:extLst>
          </p:cNvPr>
          <p:cNvSpPr txBox="1"/>
          <p:nvPr/>
        </p:nvSpPr>
        <p:spPr>
          <a:xfrm>
            <a:off x="7756471" y="1543014"/>
            <a:ext cx="206212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>
                <a:latin typeface="Arial"/>
                <a:ea typeface="+mn-lt"/>
                <a:cs typeface="Arial"/>
              </a:rPr>
              <a:t>Server can access it </a:t>
            </a:r>
            <a:r>
              <a:rPr lang="en-US" sz="1600" b="1">
                <a:latin typeface="Arial"/>
                <a:ea typeface="+mn-lt"/>
                <a:cs typeface="Arial"/>
              </a:rPr>
              <a:t>via iSCSI</a:t>
            </a:r>
            <a:endParaRPr lang="zh-TW" b="1">
              <a:latin typeface="Arial"/>
              <a:ea typeface="+mn-lt"/>
            </a:endParaRPr>
          </a:p>
        </p:txBody>
      </p:sp>
      <p:cxnSp>
        <p:nvCxnSpPr>
          <p:cNvPr id="44" name="直線單箭頭接點 84">
            <a:extLst>
              <a:ext uri="{FF2B5EF4-FFF2-40B4-BE49-F238E27FC236}">
                <a16:creationId xmlns:a16="http://schemas.microsoft.com/office/drawing/2014/main" id="{BFFD41F3-53FB-4075-814C-2BD58346D1B0}"/>
              </a:ext>
            </a:extLst>
          </p:cNvPr>
          <p:cNvCxnSpPr>
            <a:cxnSpLocks/>
          </p:cNvCxnSpPr>
          <p:nvPr/>
        </p:nvCxnSpPr>
        <p:spPr>
          <a:xfrm flipH="1">
            <a:off x="9945881" y="1755844"/>
            <a:ext cx="668395" cy="0"/>
          </a:xfrm>
          <a:prstGeom prst="straightConnector1">
            <a:avLst/>
          </a:prstGeom>
          <a:ln w="38100">
            <a:solidFill>
              <a:srgbClr val="FF712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85">
            <a:extLst>
              <a:ext uri="{FF2B5EF4-FFF2-40B4-BE49-F238E27FC236}">
                <a16:creationId xmlns:a16="http://schemas.microsoft.com/office/drawing/2014/main" id="{09FFADC4-973E-4E98-8DF4-0A819ADD50B4}"/>
              </a:ext>
            </a:extLst>
          </p:cNvPr>
          <p:cNvCxnSpPr>
            <a:cxnSpLocks/>
          </p:cNvCxnSpPr>
          <p:nvPr/>
        </p:nvCxnSpPr>
        <p:spPr>
          <a:xfrm flipH="1">
            <a:off x="9945881" y="2069112"/>
            <a:ext cx="668395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89">
            <a:extLst>
              <a:ext uri="{FF2B5EF4-FFF2-40B4-BE49-F238E27FC236}">
                <a16:creationId xmlns:a16="http://schemas.microsoft.com/office/drawing/2014/main" id="{83960337-BC32-4FFB-83D7-5BB9360D306E}"/>
              </a:ext>
            </a:extLst>
          </p:cNvPr>
          <p:cNvSpPr txBox="1"/>
          <p:nvPr/>
        </p:nvSpPr>
        <p:spPr>
          <a:xfrm>
            <a:off x="10555680" y="1617344"/>
            <a:ext cx="51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zh-TW" altLang="en-US" sz="1600"/>
          </a:p>
        </p:txBody>
      </p:sp>
      <p:sp>
        <p:nvSpPr>
          <p:cNvPr id="48" name="文字方塊 90">
            <a:extLst>
              <a:ext uri="{FF2B5EF4-FFF2-40B4-BE49-F238E27FC236}">
                <a16:creationId xmlns:a16="http://schemas.microsoft.com/office/drawing/2014/main" id="{284F8517-7056-4851-BFB6-0861518005C5}"/>
              </a:ext>
            </a:extLst>
          </p:cNvPr>
          <p:cNvSpPr txBox="1"/>
          <p:nvPr/>
        </p:nvSpPr>
        <p:spPr>
          <a:xfrm>
            <a:off x="10571444" y="1907520"/>
            <a:ext cx="643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endParaRPr lang="zh-TW" altLang="en-US" sz="1600"/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FE6DF40D-6F0D-4C46-B578-8BD583BDC246}"/>
              </a:ext>
            </a:extLst>
          </p:cNvPr>
          <p:cNvCxnSpPr>
            <a:cxnSpLocks/>
          </p:cNvCxnSpPr>
          <p:nvPr/>
        </p:nvCxnSpPr>
        <p:spPr>
          <a:xfrm>
            <a:off x="3592624" y="4291943"/>
            <a:ext cx="0" cy="618675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D23879-208C-4850-AD52-BD0910FD2D1E}"/>
              </a:ext>
            </a:extLst>
          </p:cNvPr>
          <p:cNvSpPr txBox="1"/>
          <p:nvPr/>
        </p:nvSpPr>
        <p:spPr>
          <a:xfrm>
            <a:off x="5766324" y="4406097"/>
            <a:ext cx="337773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b="1">
                <a:solidFill>
                  <a:srgbClr val="0070C0"/>
                </a:solidFill>
                <a:latin typeface="Arial"/>
                <a:ea typeface="新細明體"/>
                <a:cs typeface="Segoe UI"/>
              </a:rPr>
              <a:t>Scheduled Snapshot for local protection (either LUN is access via iSCSI or FC)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zh-TW" b="1" err="1">
                <a:latin typeface="Arial"/>
                <a:ea typeface="新細明體"/>
                <a:cs typeface="Arial"/>
              </a:rPr>
              <a:t>Qtier</a:t>
            </a:r>
            <a:endParaRPr lang="en-US" altLang="zh-TW" b="1">
              <a:latin typeface="Arial"/>
              <a:ea typeface="新細明體"/>
              <a:cs typeface="Arial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zh-TW" b="1">
                <a:latin typeface="Arial"/>
                <a:ea typeface="新細明體"/>
                <a:cs typeface="Arial"/>
              </a:rPr>
              <a:t>SSD Cache</a:t>
            </a:r>
          </a:p>
        </p:txBody>
      </p:sp>
      <p:sp>
        <p:nvSpPr>
          <p:cNvPr id="33" name="文字方塊 79">
            <a:extLst>
              <a:ext uri="{FF2B5EF4-FFF2-40B4-BE49-F238E27FC236}">
                <a16:creationId xmlns:a16="http://schemas.microsoft.com/office/drawing/2014/main" id="{BE43F614-58DB-467D-9219-297CE59D5C50}"/>
              </a:ext>
            </a:extLst>
          </p:cNvPr>
          <p:cNvSpPr txBox="1"/>
          <p:nvPr/>
        </p:nvSpPr>
        <p:spPr>
          <a:xfrm>
            <a:off x="9240317" y="4049077"/>
            <a:ext cx="225940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1600" b="1">
                <a:latin typeface="Arial"/>
                <a:ea typeface="+mn-lt"/>
                <a:cs typeface="Arial"/>
              </a:rPr>
              <a:t>Snapshot Replica for offsite backup</a:t>
            </a:r>
          </a:p>
        </p:txBody>
      </p:sp>
    </p:spTree>
    <p:extLst>
      <p:ext uri="{BB962C8B-B14F-4D97-AF65-F5344CB8AC3E}">
        <p14:creationId xmlns:p14="http://schemas.microsoft.com/office/powerpoint/2010/main" val="419557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1858</Words>
  <Application>Microsoft Macintosh PowerPoint</Application>
  <PresentationFormat>寬螢幕</PresentationFormat>
  <Paragraphs>348</Paragraphs>
  <Slides>26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Microsoft JhengHei</vt:lpstr>
      <vt:lpstr>Microsoft JhengHei</vt:lpstr>
      <vt:lpstr>Arial</vt:lpstr>
      <vt:lpstr>Calibri</vt:lpstr>
      <vt:lpstr>Calibri Light</vt:lpstr>
      <vt:lpstr>Wingdings</vt:lpstr>
      <vt:lpstr>Office Theme</vt:lpstr>
      <vt:lpstr>PowerPoint 簡報</vt:lpstr>
      <vt:lpstr>What is the user's wish?</vt:lpstr>
      <vt:lpstr>QNAP wizard leads you to fulfill three wishes</vt:lpstr>
      <vt:lpstr>Why should companies build Fibre Channel storage area network?</vt:lpstr>
      <vt:lpstr>iSCSI vs. Fibre Channel Architecture</vt:lpstr>
      <vt:lpstr>Fibre Channel Reduces CPU Load</vt:lpstr>
      <vt:lpstr>Fibre Channel performance is good</vt:lpstr>
      <vt:lpstr>QNAP Fibre Channel Storage Area Network (SAN) Solution</vt:lpstr>
      <vt:lpstr>Enterprise Fibre Channel Storage Area Network and CDM Application with QNAP NAS</vt:lpstr>
      <vt:lpstr>Support Marvell QLogic Fibre Channel Adapters</vt:lpstr>
      <vt:lpstr>Compatible with a variety of FC Adapters  Support 4G/8G/16G/32G </vt:lpstr>
      <vt:lpstr>4Gb &amp; 8Gb FC Adapters market price</vt:lpstr>
      <vt:lpstr>Fibre Channel Support Rackmount  NAS Models</vt:lpstr>
      <vt:lpstr>Fibre Channel Support desktop NAS models</vt:lpstr>
      <vt:lpstr>Fibre Channel Suggested model</vt:lpstr>
      <vt:lpstr>iSCSI and Fibre Channel manager</vt:lpstr>
      <vt:lpstr>Set LUN Masking</vt:lpstr>
      <vt:lpstr>Set FC Port Binding (Binding)</vt:lpstr>
      <vt:lpstr>Identify the server and Fibre Channel connections through the alias list</vt:lpstr>
      <vt:lpstr>Live Demo </vt:lpstr>
      <vt:lpstr>Fibre Channel SAN with snapshot protection and Qtier, SSD cache function Data security, Operational efficiency</vt:lpstr>
      <vt:lpstr>Snapshot and Snapshot Replica</vt:lpstr>
      <vt:lpstr>Qtier</vt:lpstr>
      <vt:lpstr>QNAP Suggested model</vt:lpstr>
      <vt:lpstr>Affordable price Easy to use Setting flexibility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QNAP_JASON HSU</dc:creator>
  <cp:lastModifiedBy>QNAP_JASON HSU</cp:lastModifiedBy>
  <cp:revision>3</cp:revision>
  <dcterms:created xsi:type="dcterms:W3CDTF">2019-06-21T09:43:05Z</dcterms:created>
  <dcterms:modified xsi:type="dcterms:W3CDTF">2020-02-19T11:13:33Z</dcterms:modified>
</cp:coreProperties>
</file>