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78" r:id="rId3"/>
    <p:sldId id="300" r:id="rId4"/>
    <p:sldId id="302" r:id="rId5"/>
    <p:sldId id="267" r:id="rId6"/>
    <p:sldId id="308" r:id="rId7"/>
    <p:sldId id="279" r:id="rId8"/>
    <p:sldId id="256" r:id="rId9"/>
    <p:sldId id="265" r:id="rId10"/>
    <p:sldId id="304" r:id="rId11"/>
    <p:sldId id="305" r:id="rId12"/>
    <p:sldId id="301" r:id="rId13"/>
    <p:sldId id="303" r:id="rId14"/>
    <p:sldId id="274" r:id="rId15"/>
    <p:sldId id="309" r:id="rId16"/>
    <p:sldId id="310" r:id="rId17"/>
    <p:sldId id="311" r:id="rId18"/>
    <p:sldId id="312" r:id="rId19"/>
    <p:sldId id="313" r:id="rId20"/>
    <p:sldId id="286" r:id="rId21"/>
    <p:sldId id="276" r:id="rId22"/>
    <p:sldId id="314" r:id="rId23"/>
    <p:sldId id="315" r:id="rId24"/>
    <p:sldId id="306" r:id="rId25"/>
    <p:sldId id="260" r:id="rId26"/>
    <p:sldId id="316" r:id="rId27"/>
    <p:sldId id="290" r:id="rId28"/>
    <p:sldId id="317" r:id="rId29"/>
    <p:sldId id="318" r:id="rId30"/>
    <p:sldId id="319" r:id="rId31"/>
    <p:sldId id="320" r:id="rId32"/>
    <p:sldId id="324" r:id="rId33"/>
    <p:sldId id="325" r:id="rId34"/>
    <p:sldId id="296" r:id="rId35"/>
    <p:sldId id="321" r:id="rId36"/>
    <p:sldId id="322" r:id="rId37"/>
    <p:sldId id="323" r:id="rId38"/>
    <p:sldId id="295" r:id="rId39"/>
    <p:sldId id="307" r:id="rId40"/>
    <p:sldId id="282" r:id="rId41"/>
    <p:sldId id="326" r:id="rId42"/>
    <p:sldId id="277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9D9D9"/>
    <a:srgbClr val="3F3B3A"/>
    <a:srgbClr val="100F0D"/>
    <a:srgbClr val="171717"/>
    <a:srgbClr val="131210"/>
    <a:srgbClr val="3D393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46364-BEAE-4F12-AFCF-4BEEB9554117}" v="32" dt="2019-06-27T06:44:17.349"/>
    <p1510:client id="{823BA180-B66E-048B-2FA6-E2D28311B08C}" v="1" dt="2019-06-27T02:37:31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782A3-AEE9-43B2-AA61-F17122984DED}" type="datetimeFigureOut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44712-B92D-4F64-9F7E-F1589534519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08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243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39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19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56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61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28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310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9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774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29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44712-B92D-4F64-9F7E-F1589534519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24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0"/>
            <a:ext cx="1218121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1196752"/>
            <a:ext cx="5918448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67408" y="2065117"/>
            <a:ext cx="5918448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76208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" y="0"/>
            <a:ext cx="12181211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408" y="1196752"/>
            <a:ext cx="5918448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67408" y="2065117"/>
            <a:ext cx="5918448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9435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66E34C-D80C-4D73-A2F3-CB3D5C27F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" y="651"/>
            <a:ext cx="12181211" cy="68566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2104" y="1196752"/>
            <a:ext cx="3744416" cy="685802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032104" y="2065117"/>
            <a:ext cx="3744416" cy="3628999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378915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17E027-C29D-4FB7-BEA4-FBE48D5CF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0"/>
            <a:ext cx="12181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17E027-C29D-4FB7-BEA4-FBE48D5CF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" y="650"/>
            <a:ext cx="12181213" cy="68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4561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60390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0"/>
            <a:ext cx="12500472" cy="703640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59931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0"/>
            <a:ext cx="12500472" cy="70364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95422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64E849-2FA4-449A-B713-3B4319C6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" y="0"/>
            <a:ext cx="12183522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77390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1" r:id="rId3"/>
    <p:sldLayoutId id="2147483650" r:id="rId4"/>
    <p:sldLayoutId id="2147483660" r:id="rId5"/>
    <p:sldLayoutId id="2147483662" r:id="rId6"/>
    <p:sldLayoutId id="2147483664" r:id="rId7"/>
    <p:sldLayoutId id="2147483665" r:id="rId8"/>
    <p:sldLayoutId id="2147483663" r:id="rId9"/>
    <p:sldLayoutId id="2147483657" r:id="rId10"/>
    <p:sldLayoutId id="2147483658" r:id="rId11"/>
    <p:sldLayoutId id="2147483659" r:id="rId12"/>
    <p:sldLayoutId id="2147483651" r:id="rId13"/>
    <p:sldLayoutId id="2147483652" r:id="rId14"/>
    <p:sldLayoutId id="2147483653" r:id="rId15"/>
    <p:sldLayoutId id="2147483654" r:id="rId16"/>
    <p:sldLayoutId id="214748365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6000" indent="-360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6000" indent="-360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3500" b="1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What is Digital Signage?</a:t>
            </a:r>
            <a:endParaRPr kumimoji="1" lang="zh-TW" altLang="en-US" sz="3500" b="1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7"/>
            <a:ext cx="5630416" cy="187220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To inform, advertise, educate, and entertain.</a:t>
            </a:r>
          </a:p>
        </p:txBody>
      </p:sp>
      <p:pic>
        <p:nvPicPr>
          <p:cNvPr id="7" name="圖片 264 7" descr="Brazil_Entertainment_CAYIN_Digital_Signage.jpg">
            <a:extLst>
              <a:ext uri="{FF2B5EF4-FFF2-40B4-BE49-F238E27FC236}">
                <a16:creationId xmlns:a16="http://schemas.microsoft.com/office/drawing/2014/main" id="{4344071F-FE7D-455F-B8F3-9C121FE321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390" y="3068960"/>
            <a:ext cx="2643206" cy="1974661"/>
          </a:xfrm>
          <a:prstGeom prst="rect">
            <a:avLst/>
          </a:prstGeom>
        </p:spPr>
      </p:pic>
      <p:pic>
        <p:nvPicPr>
          <p:cNvPr id="8" name="圖片 264 8" descr="Taiwan_Education_CAYIN_Digital_Signage (14).jpg">
            <a:extLst>
              <a:ext uri="{FF2B5EF4-FFF2-40B4-BE49-F238E27FC236}">
                <a16:creationId xmlns:a16="http://schemas.microsoft.com/office/drawing/2014/main" id="{27287D15-E563-4609-807E-116AF70833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910" y="3068960"/>
            <a:ext cx="2643206" cy="1982405"/>
          </a:xfrm>
          <a:prstGeom prst="rect">
            <a:avLst/>
          </a:prstGeom>
        </p:spPr>
      </p:pic>
      <p:sp>
        <p:nvSpPr>
          <p:cNvPr id="9" name="文字方塊 264 9">
            <a:extLst>
              <a:ext uri="{FF2B5EF4-FFF2-40B4-BE49-F238E27FC236}">
                <a16:creationId xmlns:a16="http://schemas.microsoft.com/office/drawing/2014/main" id="{AC0A1456-F417-44BE-9E9B-3C7164E2317D}"/>
              </a:ext>
            </a:extLst>
          </p:cNvPr>
          <p:cNvSpPr txBox="1"/>
          <p:nvPr/>
        </p:nvSpPr>
        <p:spPr>
          <a:xfrm>
            <a:off x="2519638" y="5212099"/>
            <a:ext cx="120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FIFA, </a:t>
            </a:r>
            <a:r>
              <a:rPr lang="en-US" altLang="zh-TW" sz="1600"/>
              <a:t>Brazil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64 10">
            <a:extLst>
              <a:ext uri="{FF2B5EF4-FFF2-40B4-BE49-F238E27FC236}">
                <a16:creationId xmlns:a16="http://schemas.microsoft.com/office/drawing/2014/main" id="{54DAAF30-9069-4AD1-8A1C-0C287D71A7D3}"/>
              </a:ext>
            </a:extLst>
          </p:cNvPr>
          <p:cNvSpPr txBox="1"/>
          <p:nvPr/>
        </p:nvSpPr>
        <p:spPr>
          <a:xfrm>
            <a:off x="5317783" y="5212099"/>
            <a:ext cx="148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PCCU, </a:t>
            </a:r>
            <a:r>
              <a:rPr lang="en-US" altLang="zh-TW" sz="1600"/>
              <a:t>Taiwan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264 15">
            <a:extLst>
              <a:ext uri="{FF2B5EF4-FFF2-40B4-BE49-F238E27FC236}">
                <a16:creationId xmlns:a16="http://schemas.microsoft.com/office/drawing/2014/main" id="{0035BDAF-C44C-49E8-862B-AEF70181F8CE}"/>
              </a:ext>
            </a:extLst>
          </p:cNvPr>
          <p:cNvSpPr txBox="1"/>
          <p:nvPr/>
        </p:nvSpPr>
        <p:spPr>
          <a:xfrm>
            <a:off x="8233439" y="5212099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GNC, </a:t>
            </a:r>
            <a:r>
              <a:rPr lang="en-US" altLang="zh-TW" sz="1600"/>
              <a:t>Taiwan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64 1026" descr="\\violet\temp\Peggy\Exhibition\COMPUTEX\Demo\個案照片\GNC (4).JPG">
            <a:extLst>
              <a:ext uri="{FF2B5EF4-FFF2-40B4-BE49-F238E27FC236}">
                <a16:creationId xmlns:a16="http://schemas.microsoft.com/office/drawing/2014/main" id="{3CE22B77-E457-4BD1-96DA-23038977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430" y="3068959"/>
            <a:ext cx="2667018" cy="2000264"/>
          </a:xfrm>
          <a:prstGeom prst="rect">
            <a:avLst/>
          </a:prstGeom>
          <a:noFill/>
        </p:spPr>
      </p:pic>
      <p:cxnSp>
        <p:nvCxnSpPr>
          <p:cNvPr id="14" name="直線接點 264 18">
            <a:extLst>
              <a:ext uri="{FF2B5EF4-FFF2-40B4-BE49-F238E27FC236}">
                <a16:creationId xmlns:a16="http://schemas.microsoft.com/office/drawing/2014/main" id="{F52407A0-BBF6-4AD0-80CC-33B5E1BAAC23}"/>
              </a:ext>
            </a:extLst>
          </p:cNvPr>
          <p:cNvCxnSpPr>
            <a:cxnSpLocks/>
          </p:cNvCxnSpPr>
          <p:nvPr/>
        </p:nvCxnSpPr>
        <p:spPr>
          <a:xfrm>
            <a:off x="2459630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264 18">
            <a:extLst>
              <a:ext uri="{FF2B5EF4-FFF2-40B4-BE49-F238E27FC236}">
                <a16:creationId xmlns:a16="http://schemas.microsoft.com/office/drawing/2014/main" id="{741797FD-8DC0-4D56-8571-38B2DAAB653E}"/>
              </a:ext>
            </a:extLst>
          </p:cNvPr>
          <p:cNvCxnSpPr>
            <a:cxnSpLocks/>
          </p:cNvCxnSpPr>
          <p:nvPr/>
        </p:nvCxnSpPr>
        <p:spPr>
          <a:xfrm>
            <a:off x="5363468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264 18">
            <a:extLst>
              <a:ext uri="{FF2B5EF4-FFF2-40B4-BE49-F238E27FC236}">
                <a16:creationId xmlns:a16="http://schemas.microsoft.com/office/drawing/2014/main" id="{EC6F08DD-BE04-4B24-8C53-E72FBCEA2543}"/>
              </a:ext>
            </a:extLst>
          </p:cNvPr>
          <p:cNvCxnSpPr>
            <a:cxnSpLocks/>
          </p:cNvCxnSpPr>
          <p:nvPr/>
        </p:nvCxnSpPr>
        <p:spPr>
          <a:xfrm>
            <a:off x="8217879" y="5569289"/>
            <a:ext cx="12601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7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3500" b="1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What is Digital Signage?</a:t>
            </a:r>
            <a:endParaRPr kumimoji="1" lang="zh-TW" altLang="en-US" sz="3500" b="1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0807"/>
            <a:ext cx="6654235" cy="187220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Applications everywhere: retails, restaurants, banks,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schools, offices, transportation hubs, cinemas, etc.</a:t>
            </a:r>
            <a:endParaRPr kumimoji="1" lang="en-US" altLang="zh-TW" sz="36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264 9">
            <a:extLst>
              <a:ext uri="{FF2B5EF4-FFF2-40B4-BE49-F238E27FC236}">
                <a16:creationId xmlns:a16="http://schemas.microsoft.com/office/drawing/2014/main" id="{AC0A1456-F417-44BE-9E9B-3C7164E2317D}"/>
              </a:ext>
            </a:extLst>
          </p:cNvPr>
          <p:cNvSpPr txBox="1"/>
          <p:nvPr/>
        </p:nvSpPr>
        <p:spPr>
          <a:xfrm>
            <a:off x="1813041" y="5271750"/>
            <a:ext cx="278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Ayala Cinema, </a:t>
            </a:r>
            <a:r>
              <a:rPr lang="en-US" altLang="zh-TW"/>
              <a:t>Philippines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64 10">
            <a:extLst>
              <a:ext uri="{FF2B5EF4-FFF2-40B4-BE49-F238E27FC236}">
                <a16:creationId xmlns:a16="http://schemas.microsoft.com/office/drawing/2014/main" id="{54DAAF30-9069-4AD1-8A1C-0C287D71A7D3}"/>
              </a:ext>
            </a:extLst>
          </p:cNvPr>
          <p:cNvSpPr txBox="1"/>
          <p:nvPr/>
        </p:nvSpPr>
        <p:spPr>
          <a:xfrm>
            <a:off x="5159896" y="5271750"/>
            <a:ext cx="192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NaRaYa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/>
              <a:t>Thailand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接點 264 18">
            <a:extLst>
              <a:ext uri="{FF2B5EF4-FFF2-40B4-BE49-F238E27FC236}">
                <a16:creationId xmlns:a16="http://schemas.microsoft.com/office/drawing/2014/main" id="{F52407A0-BBF6-4AD0-80CC-33B5E1BAAC23}"/>
              </a:ext>
            </a:extLst>
          </p:cNvPr>
          <p:cNvCxnSpPr>
            <a:cxnSpLocks/>
          </p:cNvCxnSpPr>
          <p:nvPr/>
        </p:nvCxnSpPr>
        <p:spPr>
          <a:xfrm>
            <a:off x="1840177" y="5661248"/>
            <a:ext cx="23402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264 18">
            <a:extLst>
              <a:ext uri="{FF2B5EF4-FFF2-40B4-BE49-F238E27FC236}">
                <a16:creationId xmlns:a16="http://schemas.microsoft.com/office/drawing/2014/main" id="{741797FD-8DC0-4D56-8571-38B2DAAB653E}"/>
              </a:ext>
            </a:extLst>
          </p:cNvPr>
          <p:cNvCxnSpPr>
            <a:cxnSpLocks/>
          </p:cNvCxnSpPr>
          <p:nvPr/>
        </p:nvCxnSpPr>
        <p:spPr>
          <a:xfrm>
            <a:off x="5180917" y="5661248"/>
            <a:ext cx="149114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263 11" descr="Ayala Malls Cinema (3).JPG">
            <a:extLst>
              <a:ext uri="{FF2B5EF4-FFF2-40B4-BE49-F238E27FC236}">
                <a16:creationId xmlns:a16="http://schemas.microsoft.com/office/drawing/2014/main" id="{CC31CDB8-603F-49BB-AAEE-F8BD162399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512" y="3216487"/>
            <a:ext cx="2667019" cy="2000264"/>
          </a:xfrm>
          <a:prstGeom prst="rect">
            <a:avLst/>
          </a:prstGeom>
        </p:spPr>
      </p:pic>
      <p:pic>
        <p:nvPicPr>
          <p:cNvPr id="15" name="圖片 263 12" descr="McDonald's (4).JPG">
            <a:extLst>
              <a:ext uri="{FF2B5EF4-FFF2-40B4-BE49-F238E27FC236}">
                <a16:creationId xmlns:a16="http://schemas.microsoft.com/office/drawing/2014/main" id="{8AA3281F-B79B-48BA-BD91-72A45D08A0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4336" y="3216579"/>
            <a:ext cx="2667019" cy="2000264"/>
          </a:xfrm>
          <a:prstGeom prst="rect">
            <a:avLst/>
          </a:prstGeom>
        </p:spPr>
      </p:pic>
      <p:pic>
        <p:nvPicPr>
          <p:cNvPr id="16" name="圖片 263 13" descr="NaRaYa (5).JPG">
            <a:extLst>
              <a:ext uri="{FF2B5EF4-FFF2-40B4-BE49-F238E27FC236}">
                <a16:creationId xmlns:a16="http://schemas.microsoft.com/office/drawing/2014/main" id="{401F4F90-DBCE-4D1D-B170-58EAB362FA2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6816" y="3216579"/>
            <a:ext cx="2667019" cy="2000264"/>
          </a:xfrm>
          <a:prstGeom prst="rect">
            <a:avLst/>
          </a:prstGeom>
        </p:spPr>
      </p:pic>
      <p:sp>
        <p:nvSpPr>
          <p:cNvPr id="25" name="文字方塊 264 9">
            <a:extLst>
              <a:ext uri="{FF2B5EF4-FFF2-40B4-BE49-F238E27FC236}">
                <a16:creationId xmlns:a16="http://schemas.microsoft.com/office/drawing/2014/main" id="{149C7C29-6E75-4960-ACC7-24EBF045DF78}"/>
              </a:ext>
            </a:extLst>
          </p:cNvPr>
          <p:cNvSpPr txBox="1"/>
          <p:nvPr/>
        </p:nvSpPr>
        <p:spPr>
          <a:xfrm>
            <a:off x="7534219" y="5271750"/>
            <a:ext cx="260359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McDonald's, </a:t>
            </a:r>
            <a:r>
              <a:rPr lang="en-US" altLang="zh-TW">
                <a:ea typeface="新細明體"/>
              </a:rPr>
              <a:t>Philippines</a:t>
            </a:r>
            <a:endParaRPr lang="zh-TW" altLang="en-US">
              <a:latin typeface="新細明體"/>
              <a:ea typeface="新細明體"/>
            </a:endParaRPr>
          </a:p>
        </p:txBody>
      </p:sp>
      <p:cxnSp>
        <p:nvCxnSpPr>
          <p:cNvPr id="26" name="直線接點 264 18">
            <a:extLst>
              <a:ext uri="{FF2B5EF4-FFF2-40B4-BE49-F238E27FC236}">
                <a16:creationId xmlns:a16="http://schemas.microsoft.com/office/drawing/2014/main" id="{7E26FC11-6F8A-45B5-9693-13DBF9543FF4}"/>
              </a:ext>
            </a:extLst>
          </p:cNvPr>
          <p:cNvCxnSpPr>
            <a:cxnSpLocks/>
          </p:cNvCxnSpPr>
          <p:nvPr/>
        </p:nvCxnSpPr>
        <p:spPr>
          <a:xfrm>
            <a:off x="7561355" y="5661248"/>
            <a:ext cx="23402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40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/>
                <a:ea typeface="微軟正黑體"/>
                <a:cs typeface="Arial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/>
                <a:ea typeface="微軟正黑體"/>
                <a:cs typeface="Arial"/>
              </a:rPr>
              <a:t>Create Smart Signage Solutions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接點 256 7">
            <a:extLst>
              <a:ext uri="{FF2B5EF4-FFF2-40B4-BE49-F238E27FC236}">
                <a16:creationId xmlns:a16="http://schemas.microsoft.com/office/drawing/2014/main" id="{81D84D94-D2FC-4C06-8422-7F1795E94A8D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內容版面配置區 12">
            <a:extLst>
              <a:ext uri="{FF2B5EF4-FFF2-40B4-BE49-F238E27FC236}">
                <a16:creationId xmlns:a16="http://schemas.microsoft.com/office/drawing/2014/main" id="{86781DF2-ED1F-4A6F-91EC-9AC3B05B548B}"/>
              </a:ext>
            </a:extLst>
          </p:cNvPr>
          <p:cNvSpPr txBox="1">
            <a:spLocks/>
          </p:cNvSpPr>
          <p:nvPr/>
        </p:nvSpPr>
        <p:spPr>
          <a:xfrm>
            <a:off x="1199456" y="3212975"/>
            <a:ext cx="5751752" cy="267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Signage expert – CAYIN Technology</a:t>
            </a:r>
            <a:endParaRPr kumimoji="1" lang="zh-TW" altLang="en-US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Digital signage create new information x interaction</a:t>
            </a:r>
            <a:endParaRPr lang="en-US">
              <a:solidFill>
                <a:schemeClr val="bg1">
                  <a:lumMod val="85000"/>
                </a:schemeClr>
              </a:solidFill>
              <a:ea typeface="新細明體"/>
            </a:endParaRPr>
          </a:p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0">
                <a:latin typeface="Arial"/>
                <a:ea typeface="新細明體"/>
                <a:cs typeface="Arial"/>
              </a:rPr>
              <a:t>Live demo for QNAP x CAYIN solution</a:t>
            </a:r>
            <a:endParaRPr lang="en-US"/>
          </a:p>
        </p:txBody>
      </p:sp>
      <p:sp>
        <p:nvSpPr>
          <p:cNvPr id="12" name="橢圓 256 8">
            <a:extLst>
              <a:ext uri="{FF2B5EF4-FFF2-40B4-BE49-F238E27FC236}">
                <a16:creationId xmlns:a16="http://schemas.microsoft.com/office/drawing/2014/main" id="{461DED52-A680-4CAD-8275-7FD0B2F55CF5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256 9">
            <a:extLst>
              <a:ext uri="{FF2B5EF4-FFF2-40B4-BE49-F238E27FC236}">
                <a16:creationId xmlns:a16="http://schemas.microsoft.com/office/drawing/2014/main" id="{A8AD35DB-1777-45AD-AF66-747BDE7CB4E6}"/>
              </a:ext>
            </a:extLst>
          </p:cNvPr>
          <p:cNvSpPr/>
          <p:nvPr/>
        </p:nvSpPr>
        <p:spPr>
          <a:xfrm>
            <a:off x="969299" y="3835365"/>
            <a:ext cx="142876" cy="142876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256 16">
            <a:extLst>
              <a:ext uri="{FF2B5EF4-FFF2-40B4-BE49-F238E27FC236}">
                <a16:creationId xmlns:a16="http://schemas.microsoft.com/office/drawing/2014/main" id="{9421A730-9949-4B80-9109-EE0FFA13F034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57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/>
              <a:t>Introduction of CAYIN Digital Signage Solutions</a:t>
            </a:r>
            <a:endParaRPr lang="zh-TW" altLang="en-US" sz="32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430240-0F0C-4CD5-AD46-2F7A8D669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pic>
        <p:nvPicPr>
          <p:cNvPr id="11" name="圖片 10" descr="digital_signage_player_product_highlights_smp2210.png"/>
          <p:cNvPicPr>
            <a:picLocks noChangeAspect="1"/>
          </p:cNvPicPr>
          <p:nvPr/>
        </p:nvPicPr>
        <p:blipFill>
          <a:blip r:embed="rId4"/>
          <a:srcRect t="13362"/>
          <a:stretch>
            <a:fillRect/>
          </a:stretch>
        </p:blipFill>
        <p:spPr>
          <a:xfrm>
            <a:off x="191344" y="2315843"/>
            <a:ext cx="5429288" cy="3705445"/>
          </a:xfrm>
          <a:prstGeom prst="rect">
            <a:avLst/>
          </a:prstGeom>
        </p:spPr>
      </p:pic>
      <p:pic>
        <p:nvPicPr>
          <p:cNvPr id="16" name="圖片 15" descr="digital_signage_player_compare_smp22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054" y="5458761"/>
            <a:ext cx="2500330" cy="1229416"/>
          </a:xfrm>
          <a:prstGeom prst="rect">
            <a:avLst/>
          </a:prstGeom>
        </p:spPr>
      </p:pic>
      <p:pic>
        <p:nvPicPr>
          <p:cNvPr id="17" name="圖片 16" descr="digital_signage_player_compare_smp210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72" y="5576442"/>
            <a:ext cx="2428892" cy="1194289"/>
          </a:xfrm>
          <a:prstGeom prst="rect">
            <a:avLst/>
          </a:prstGeom>
        </p:spPr>
      </p:pic>
      <p:pic>
        <p:nvPicPr>
          <p:cNvPr id="15" name="圖片 14" descr="digital_signage_player_compare_smp800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852" y="5408330"/>
            <a:ext cx="2857520" cy="1405046"/>
          </a:xfrm>
          <a:prstGeom prst="rect">
            <a:avLst/>
          </a:prstGeom>
        </p:spPr>
      </p:pic>
      <p:pic>
        <p:nvPicPr>
          <p:cNvPr id="12" name="圖片 11" descr="digital_signage_player_compare_smp60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542" y="4832266"/>
            <a:ext cx="2857520" cy="1405046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5754508" y="2492896"/>
            <a:ext cx="2567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SMP Players</a:t>
            </a:r>
            <a:endParaRPr kumimoji="1" lang="en-US" altLang="zh-TW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61 15"/>
          <p:cNvSpPr/>
          <p:nvPr/>
        </p:nvSpPr>
        <p:spPr>
          <a:xfrm>
            <a:off x="5807968" y="3083142"/>
            <a:ext cx="5678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The core of the content display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" y="37136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Introduction of CAYIN Digital Signage Solutions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430240-0F0C-4CD5-AD46-2F7A8D669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6289210" y="2159397"/>
            <a:ext cx="2567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CMS Servers</a:t>
            </a:r>
            <a:endParaRPr kumimoji="1" lang="en-US" altLang="zh-TW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61 15"/>
          <p:cNvSpPr/>
          <p:nvPr/>
        </p:nvSpPr>
        <p:spPr>
          <a:xfrm>
            <a:off x="6270662" y="2749643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soul of content management and distribution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7136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Introduction of CAYIN Digital Signage Solutions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 descr="355_1537515929_TVS-472XT_Top-left.png">
            <a:extLst>
              <a:ext uri="{FF2B5EF4-FFF2-40B4-BE49-F238E27FC236}">
                <a16:creationId xmlns:a16="http://schemas.microsoft.com/office/drawing/2014/main" id="{0662D0E0-DCAF-49EB-B46C-71DFD409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918669"/>
            <a:ext cx="4055467" cy="2534667"/>
          </a:xfrm>
          <a:prstGeom prst="rect">
            <a:avLst/>
          </a:prstGeom>
        </p:spPr>
      </p:pic>
      <p:pic>
        <p:nvPicPr>
          <p:cNvPr id="14" name="圖片 13" descr="cms_v10.png">
            <a:extLst>
              <a:ext uri="{FF2B5EF4-FFF2-40B4-BE49-F238E27FC236}">
                <a16:creationId xmlns:a16="http://schemas.microsoft.com/office/drawing/2014/main" id="{0647A4F4-40C8-4886-8B72-3B490D63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2" y="3080107"/>
            <a:ext cx="6124950" cy="3647748"/>
          </a:xfrm>
          <a:prstGeom prst="rect">
            <a:avLst/>
          </a:prstGeom>
        </p:spPr>
      </p:pic>
      <p:sp>
        <p:nvSpPr>
          <p:cNvPr id="19" name="文字方塊 259 17">
            <a:extLst>
              <a:ext uri="{FF2B5EF4-FFF2-40B4-BE49-F238E27FC236}">
                <a16:creationId xmlns:a16="http://schemas.microsoft.com/office/drawing/2014/main" id="{C2F59CC3-AE88-4E1D-B2FE-045B3F3B51DD}"/>
              </a:ext>
            </a:extLst>
          </p:cNvPr>
          <p:cNvSpPr txBox="1"/>
          <p:nvPr/>
        </p:nvSpPr>
        <p:spPr>
          <a:xfrm>
            <a:off x="9408368" y="5589240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</a:rPr>
              <a:t>QNAP NAS TVS-472XT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4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86" y="55780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CAYIN Digital Signage Solutions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digital_signage_player_compare_smp2200.png">
            <a:extLst>
              <a:ext uri="{FF2B5EF4-FFF2-40B4-BE49-F238E27FC236}">
                <a16:creationId xmlns:a16="http://schemas.microsoft.com/office/drawing/2014/main" id="{350629B3-E97D-4E34-97F8-BF3A246D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71" y="5350850"/>
            <a:ext cx="2469886" cy="1214446"/>
          </a:xfrm>
          <a:prstGeom prst="rect">
            <a:avLst/>
          </a:prstGeom>
        </p:spPr>
      </p:pic>
      <p:pic>
        <p:nvPicPr>
          <p:cNvPr id="11" name="圖片 10" descr="progressive_digital_signage_content_management_server_cms-60.png">
            <a:extLst>
              <a:ext uri="{FF2B5EF4-FFF2-40B4-BE49-F238E27FC236}">
                <a16:creationId xmlns:a16="http://schemas.microsoft.com/office/drawing/2014/main" id="{9E8C8022-E046-446C-BF91-1E38D293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803" y="5100817"/>
            <a:ext cx="2928958" cy="1464479"/>
          </a:xfrm>
          <a:prstGeom prst="rect">
            <a:avLst/>
          </a:prstGeom>
        </p:spPr>
      </p:pic>
      <p:pic>
        <p:nvPicPr>
          <p:cNvPr id="12" name="圖片 11" descr="355_1537515929_TVS-472XT_Top-right.png">
            <a:extLst>
              <a:ext uri="{FF2B5EF4-FFF2-40B4-BE49-F238E27FC236}">
                <a16:creationId xmlns:a16="http://schemas.microsoft.com/office/drawing/2014/main" id="{482662A8-5B10-42AB-80C2-CEDB560CF2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6240" y="4915457"/>
            <a:ext cx="2396090" cy="1497557"/>
          </a:xfrm>
          <a:prstGeom prst="rect">
            <a:avLst/>
          </a:prstGeom>
        </p:spPr>
      </p:pic>
      <p:sp>
        <p:nvSpPr>
          <p:cNvPr id="15" name="文字方塊 259 17">
            <a:extLst>
              <a:ext uri="{FF2B5EF4-FFF2-40B4-BE49-F238E27FC236}">
                <a16:creationId xmlns:a16="http://schemas.microsoft.com/office/drawing/2014/main" id="{93DB703D-305B-48F0-B728-5A185612755C}"/>
              </a:ext>
            </a:extLst>
          </p:cNvPr>
          <p:cNvSpPr txBox="1"/>
          <p:nvPr/>
        </p:nvSpPr>
        <p:spPr>
          <a:xfrm>
            <a:off x="2915171" y="5601638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SMP-2200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字方塊 259 17">
            <a:extLst>
              <a:ext uri="{FF2B5EF4-FFF2-40B4-BE49-F238E27FC236}">
                <a16:creationId xmlns:a16="http://schemas.microsoft.com/office/drawing/2014/main" id="{043D25C6-0B82-48B1-B1CC-D5BAAE97629B}"/>
              </a:ext>
            </a:extLst>
          </p:cNvPr>
          <p:cNvSpPr txBox="1"/>
          <p:nvPr/>
        </p:nvSpPr>
        <p:spPr>
          <a:xfrm>
            <a:off x="10309800" y="5601638"/>
            <a:ext cx="118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TVS-472XT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文字方塊 259 17">
            <a:extLst>
              <a:ext uri="{FF2B5EF4-FFF2-40B4-BE49-F238E27FC236}">
                <a16:creationId xmlns:a16="http://schemas.microsoft.com/office/drawing/2014/main" id="{4E03C7FF-0957-48C2-A203-AF9962A667BC}"/>
              </a:ext>
            </a:extLst>
          </p:cNvPr>
          <p:cNvSpPr txBox="1"/>
          <p:nvPr/>
        </p:nvSpPr>
        <p:spPr>
          <a:xfrm>
            <a:off x="7104069" y="560163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CMS-60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603398" y="472773"/>
            <a:ext cx="5024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3 levels of digital signage deployments: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ED7714A1-5E13-4D49-A8E1-6113A9DDD06A}"/>
              </a:ext>
            </a:extLst>
          </p:cNvPr>
          <p:cNvSpPr/>
          <p:nvPr/>
        </p:nvSpPr>
        <p:spPr>
          <a:xfrm>
            <a:off x="1055440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BFF9CEC-2862-45B8-B463-DCCBB8DE947E}"/>
              </a:ext>
            </a:extLst>
          </p:cNvPr>
          <p:cNvSpPr txBox="1"/>
          <p:nvPr/>
        </p:nvSpPr>
        <p:spPr>
          <a:xfrm>
            <a:off x="1263752" y="2459339"/>
            <a:ext cx="2083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Small-scale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  <a:endParaRPr kumimoji="1" lang="en-US" altLang="zh-TW" sz="1200" b="1">
              <a:solidFill>
                <a:srgbClr val="FFC000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35" name="文字方塊 259 17">
            <a:extLst>
              <a:ext uri="{FF2B5EF4-FFF2-40B4-BE49-F238E27FC236}">
                <a16:creationId xmlns:a16="http://schemas.microsoft.com/office/drawing/2014/main" id="{22EED12F-CCAE-4D66-A74C-20B3E4BD575D}"/>
              </a:ext>
            </a:extLst>
          </p:cNvPr>
          <p:cNvSpPr txBox="1"/>
          <p:nvPr/>
        </p:nvSpPr>
        <p:spPr>
          <a:xfrm>
            <a:off x="1452657" y="3520148"/>
            <a:ext cx="177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SMP players only</a:t>
            </a:r>
            <a:endParaRPr lang="zh-TW" altLang="en-US"/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64BD1D81-1565-449C-9471-400ED4E8BA7D}"/>
              </a:ext>
            </a:extLst>
          </p:cNvPr>
          <p:cNvSpPr/>
          <p:nvPr/>
        </p:nvSpPr>
        <p:spPr>
          <a:xfrm>
            <a:off x="4523423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E505F47-5A51-4854-A812-0A89C1532132}"/>
              </a:ext>
            </a:extLst>
          </p:cNvPr>
          <p:cNvSpPr txBox="1"/>
          <p:nvPr/>
        </p:nvSpPr>
        <p:spPr>
          <a:xfrm>
            <a:off x="4477659" y="2459339"/>
            <a:ext cx="2591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Medium-scale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</a:p>
        </p:txBody>
      </p:sp>
      <p:sp>
        <p:nvSpPr>
          <p:cNvPr id="51" name="文字方塊 259 17">
            <a:extLst>
              <a:ext uri="{FF2B5EF4-FFF2-40B4-BE49-F238E27FC236}">
                <a16:creationId xmlns:a16="http://schemas.microsoft.com/office/drawing/2014/main" id="{B874FED1-464B-4924-B2A9-1A04C4936776}"/>
              </a:ext>
            </a:extLst>
          </p:cNvPr>
          <p:cNvSpPr txBox="1"/>
          <p:nvPr/>
        </p:nvSpPr>
        <p:spPr>
          <a:xfrm>
            <a:off x="4297646" y="3520148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SMP players + CMS main server</a:t>
            </a:r>
            <a:endParaRPr lang="zh-TW" altLang="en-US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B81F3706-F721-4F10-B4CB-B55AD76C4145}"/>
              </a:ext>
            </a:extLst>
          </p:cNvPr>
          <p:cNvSpPr/>
          <p:nvPr/>
        </p:nvSpPr>
        <p:spPr>
          <a:xfrm>
            <a:off x="8019704" y="1941546"/>
            <a:ext cx="2496118" cy="2496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1105B92-387F-4225-8B79-C14BA690DF3E}"/>
              </a:ext>
            </a:extLst>
          </p:cNvPr>
          <p:cNvSpPr txBox="1"/>
          <p:nvPr/>
        </p:nvSpPr>
        <p:spPr>
          <a:xfrm>
            <a:off x="8237442" y="2459339"/>
            <a:ext cx="2064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Large-scale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</a:p>
        </p:txBody>
      </p:sp>
      <p:sp>
        <p:nvSpPr>
          <p:cNvPr id="54" name="文字方塊 259 17">
            <a:extLst>
              <a:ext uri="{FF2B5EF4-FFF2-40B4-BE49-F238E27FC236}">
                <a16:creationId xmlns:a16="http://schemas.microsoft.com/office/drawing/2014/main" id="{64B6338A-F681-488C-BD32-1D6E3A360B7F}"/>
              </a:ext>
            </a:extLst>
          </p:cNvPr>
          <p:cNvSpPr txBox="1"/>
          <p:nvPr/>
        </p:nvSpPr>
        <p:spPr>
          <a:xfrm>
            <a:off x="7991406" y="3520148"/>
            <a:ext cx="2866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SMP players + CMS main server + CMS site server + CMS backup server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35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字方塊 259 17">
            <a:extLst>
              <a:ext uri="{FF2B5EF4-FFF2-40B4-BE49-F238E27FC236}">
                <a16:creationId xmlns:a16="http://schemas.microsoft.com/office/drawing/2014/main" id="{CBA9694F-8FA9-44A0-BE3B-42C6F55EE1AD}"/>
              </a:ext>
            </a:extLst>
          </p:cNvPr>
          <p:cNvSpPr txBox="1"/>
          <p:nvPr/>
        </p:nvSpPr>
        <p:spPr>
          <a:xfrm>
            <a:off x="4221386" y="5560753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SMP-2200</a:t>
            </a:r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445226" y="2967991"/>
            <a:ext cx="2083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Small-scale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  <a:endParaRPr kumimoji="1" lang="en-US" altLang="zh-TW" sz="1200" b="1">
              <a:solidFill>
                <a:srgbClr val="FFC000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36" name="文字方塊 259 17">
            <a:extLst>
              <a:ext uri="{FF2B5EF4-FFF2-40B4-BE49-F238E27FC236}">
                <a16:creationId xmlns:a16="http://schemas.microsoft.com/office/drawing/2014/main" id="{0B05775B-146B-4068-A185-151564BD07FF}"/>
              </a:ext>
            </a:extLst>
          </p:cNvPr>
          <p:cNvSpPr txBox="1"/>
          <p:nvPr/>
        </p:nvSpPr>
        <p:spPr>
          <a:xfrm>
            <a:off x="1598632" y="4149755"/>
            <a:ext cx="177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SMP players only</a:t>
            </a:r>
            <a:endParaRPr lang="zh-TW" altLang="en-US"/>
          </a:p>
        </p:txBody>
      </p:sp>
      <p:pic>
        <p:nvPicPr>
          <p:cNvPr id="26" name="圖片 25" descr="digital_signage_player_compare_smp2200.png">
            <a:extLst>
              <a:ext uri="{FF2B5EF4-FFF2-40B4-BE49-F238E27FC236}">
                <a16:creationId xmlns:a16="http://schemas.microsoft.com/office/drawing/2014/main" id="{C4047615-A61E-47CD-B258-212C8961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790176"/>
            <a:ext cx="3453156" cy="16979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CA598D1-88F1-4CB2-B055-4DD954604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92" y="1283547"/>
            <a:ext cx="6365414" cy="5523323"/>
          </a:xfrm>
          <a:prstGeom prst="rect">
            <a:avLst/>
          </a:prstGeom>
        </p:spPr>
      </p:pic>
      <p:sp>
        <p:nvSpPr>
          <p:cNvPr id="12" name="標題 3">
            <a:extLst>
              <a:ext uri="{FF2B5EF4-FFF2-40B4-BE49-F238E27FC236}">
                <a16:creationId xmlns:a16="http://schemas.microsoft.com/office/drawing/2014/main" id="{EFABBF29-E7B2-47D6-A983-E86FF0AA47AE}"/>
              </a:ext>
            </a:extLst>
          </p:cNvPr>
          <p:cNvSpPr txBox="1">
            <a:spLocks/>
          </p:cNvSpPr>
          <p:nvPr/>
        </p:nvSpPr>
        <p:spPr>
          <a:xfrm>
            <a:off x="584886" y="55780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CAYIN Digital Signage Solutions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259 11">
            <a:extLst>
              <a:ext uri="{FF2B5EF4-FFF2-40B4-BE49-F238E27FC236}">
                <a16:creationId xmlns:a16="http://schemas.microsoft.com/office/drawing/2014/main" id="{2073825C-D9FA-49DB-A78A-1FF4C0192444}"/>
              </a:ext>
            </a:extLst>
          </p:cNvPr>
          <p:cNvSpPr/>
          <p:nvPr/>
        </p:nvSpPr>
        <p:spPr>
          <a:xfrm>
            <a:off x="603398" y="472773"/>
            <a:ext cx="5024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3 levels of digital signage deployments: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8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191150" y="3000435"/>
            <a:ext cx="2591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Medium-scale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  <a:endParaRPr kumimoji="1" lang="en-US" altLang="zh-TW" sz="1200" b="1">
              <a:solidFill>
                <a:srgbClr val="FFC000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36" name="文字方塊 259 17">
            <a:extLst>
              <a:ext uri="{FF2B5EF4-FFF2-40B4-BE49-F238E27FC236}">
                <a16:creationId xmlns:a16="http://schemas.microsoft.com/office/drawing/2014/main" id="{0B05775B-146B-4068-A185-151564BD07FF}"/>
              </a:ext>
            </a:extLst>
          </p:cNvPr>
          <p:cNvSpPr txBox="1"/>
          <p:nvPr/>
        </p:nvSpPr>
        <p:spPr>
          <a:xfrm>
            <a:off x="921428" y="4120961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SMP players + CMS main server</a:t>
            </a:r>
            <a:endParaRPr lang="zh-TW" altLang="en-US"/>
          </a:p>
        </p:txBody>
      </p:sp>
      <p:pic>
        <p:nvPicPr>
          <p:cNvPr id="12" name="圖片 11" descr="progressive_digital_signage_content_management_server_cms-60.png">
            <a:extLst>
              <a:ext uri="{FF2B5EF4-FFF2-40B4-BE49-F238E27FC236}">
                <a16:creationId xmlns:a16="http://schemas.microsoft.com/office/drawing/2014/main" id="{2EC9A6E6-A3E9-4A22-9DDA-36917BEC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4653136"/>
            <a:ext cx="2928958" cy="1464479"/>
          </a:xfrm>
          <a:prstGeom prst="rect">
            <a:avLst/>
          </a:prstGeom>
        </p:spPr>
      </p:pic>
      <p:pic>
        <p:nvPicPr>
          <p:cNvPr id="11" name="圖片 10" descr="digital_signage_player_compare_smp2200.png">
            <a:extLst>
              <a:ext uri="{FF2B5EF4-FFF2-40B4-BE49-F238E27FC236}">
                <a16:creationId xmlns:a16="http://schemas.microsoft.com/office/drawing/2014/main" id="{902AE579-D7EE-4AB9-84A7-4E0AA29A18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6944" y="4980846"/>
            <a:ext cx="2028558" cy="997446"/>
          </a:xfrm>
          <a:prstGeom prst="rect">
            <a:avLst/>
          </a:prstGeom>
        </p:spPr>
      </p:pic>
      <p:pic>
        <p:nvPicPr>
          <p:cNvPr id="13" name="圖片 12" descr="355_1537515929_TVS-472XT_Top-right.png">
            <a:extLst>
              <a:ext uri="{FF2B5EF4-FFF2-40B4-BE49-F238E27FC236}">
                <a16:creationId xmlns:a16="http://schemas.microsoft.com/office/drawing/2014/main" id="{38D1736F-2D99-4D30-A757-A0D295C78C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816" y="4681661"/>
            <a:ext cx="1976462" cy="12352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4CB0759-A1C6-448D-B8BE-0FDCC73F5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30" y="1471228"/>
            <a:ext cx="5985279" cy="5299466"/>
          </a:xfrm>
          <a:prstGeom prst="rect">
            <a:avLst/>
          </a:prstGeom>
        </p:spPr>
      </p:pic>
      <p:sp>
        <p:nvSpPr>
          <p:cNvPr id="15" name="標題 3">
            <a:extLst>
              <a:ext uri="{FF2B5EF4-FFF2-40B4-BE49-F238E27FC236}">
                <a16:creationId xmlns:a16="http://schemas.microsoft.com/office/drawing/2014/main" id="{585E02B6-6995-43E4-83D6-9D41B7835DBF}"/>
              </a:ext>
            </a:extLst>
          </p:cNvPr>
          <p:cNvSpPr txBox="1">
            <a:spLocks/>
          </p:cNvSpPr>
          <p:nvPr/>
        </p:nvSpPr>
        <p:spPr>
          <a:xfrm>
            <a:off x="584886" y="55780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CAYIN Digital Signage Solutions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59 11">
            <a:extLst>
              <a:ext uri="{FF2B5EF4-FFF2-40B4-BE49-F238E27FC236}">
                <a16:creationId xmlns:a16="http://schemas.microsoft.com/office/drawing/2014/main" id="{7D11151B-3539-4F8D-BE70-4EA3E61EC646}"/>
              </a:ext>
            </a:extLst>
          </p:cNvPr>
          <p:cNvSpPr/>
          <p:nvPr/>
        </p:nvSpPr>
        <p:spPr>
          <a:xfrm>
            <a:off x="603398" y="472773"/>
            <a:ext cx="5024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3 levels of digital signage deployments: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8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801975" y="2429976"/>
            <a:ext cx="3381970" cy="33819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D173D6-430E-4EE1-9A4D-4A9122BA5102}"/>
              </a:ext>
            </a:extLst>
          </p:cNvPr>
          <p:cNvSpPr txBox="1"/>
          <p:nvPr/>
        </p:nvSpPr>
        <p:spPr>
          <a:xfrm>
            <a:off x="1454652" y="3601674"/>
            <a:ext cx="2064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Large-scale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projects</a:t>
            </a:r>
            <a:endParaRPr kumimoji="1" lang="en-US" altLang="zh-TW" sz="1200" b="1">
              <a:solidFill>
                <a:srgbClr val="FFC000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18" name="文字方塊 259 17">
            <a:extLst>
              <a:ext uri="{FF2B5EF4-FFF2-40B4-BE49-F238E27FC236}">
                <a16:creationId xmlns:a16="http://schemas.microsoft.com/office/drawing/2014/main" id="{C85D81CF-0C0B-468A-B0C0-11BC011DFF1F}"/>
              </a:ext>
            </a:extLst>
          </p:cNvPr>
          <p:cNvSpPr txBox="1"/>
          <p:nvPr/>
        </p:nvSpPr>
        <p:spPr>
          <a:xfrm>
            <a:off x="4295800" y="3079993"/>
            <a:ext cx="772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SMP players + CMS main server + CMS site server + CMS backup server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259 17">
            <a:extLst>
              <a:ext uri="{FF2B5EF4-FFF2-40B4-BE49-F238E27FC236}">
                <a16:creationId xmlns:a16="http://schemas.microsoft.com/office/drawing/2014/main" id="{050DEA3E-53BE-489F-99FB-2321418D5947}"/>
              </a:ext>
            </a:extLst>
          </p:cNvPr>
          <p:cNvSpPr txBox="1"/>
          <p:nvPr/>
        </p:nvSpPr>
        <p:spPr>
          <a:xfrm>
            <a:off x="4295800" y="382516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High Reliability &amp; Scalability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59 17">
            <a:extLst>
              <a:ext uri="{FF2B5EF4-FFF2-40B4-BE49-F238E27FC236}">
                <a16:creationId xmlns:a16="http://schemas.microsoft.com/office/drawing/2014/main" id="{C641DA3A-AA1E-4FEB-B4E3-EF50D7B33CCB}"/>
              </a:ext>
            </a:extLst>
          </p:cNvPr>
          <p:cNvSpPr txBox="1"/>
          <p:nvPr/>
        </p:nvSpPr>
        <p:spPr>
          <a:xfrm>
            <a:off x="4295800" y="4582869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Manage up to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4,000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players per server </a:t>
            </a:r>
          </a:p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&amp; an 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unlimited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number of players in the whole network!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9AFEEBEC-C9DD-4802-8C20-ADE84037A394}"/>
              </a:ext>
            </a:extLst>
          </p:cNvPr>
          <p:cNvSpPr/>
          <p:nvPr/>
        </p:nvSpPr>
        <p:spPr>
          <a:xfrm>
            <a:off x="4524328" y="3474209"/>
            <a:ext cx="196137" cy="350952"/>
          </a:xfrm>
          <a:prstGeom prst="downArrow">
            <a:avLst>
              <a:gd name="adj1" fmla="val 50000"/>
              <a:gd name="adj2" fmla="val 905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6E0E316F-8274-42F8-97EA-58ACF4859715}"/>
              </a:ext>
            </a:extLst>
          </p:cNvPr>
          <p:cNvSpPr/>
          <p:nvPr/>
        </p:nvSpPr>
        <p:spPr>
          <a:xfrm>
            <a:off x="4524328" y="4240328"/>
            <a:ext cx="196137" cy="350952"/>
          </a:xfrm>
          <a:prstGeom prst="downArrow">
            <a:avLst>
              <a:gd name="adj1" fmla="val 50000"/>
              <a:gd name="adj2" fmla="val 905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3">
            <a:extLst>
              <a:ext uri="{FF2B5EF4-FFF2-40B4-BE49-F238E27FC236}">
                <a16:creationId xmlns:a16="http://schemas.microsoft.com/office/drawing/2014/main" id="{A0AD9446-447C-4588-B677-C332A8FA881E}"/>
              </a:ext>
            </a:extLst>
          </p:cNvPr>
          <p:cNvSpPr txBox="1">
            <a:spLocks/>
          </p:cNvSpPr>
          <p:nvPr/>
        </p:nvSpPr>
        <p:spPr>
          <a:xfrm>
            <a:off x="584886" y="55780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600" b="1">
                <a:latin typeface="Arial" panose="020B0604020202020204" pitchFamily="34" charset="0"/>
                <a:cs typeface="Arial" panose="020B0604020202020204" pitchFamily="34" charset="0"/>
              </a:rPr>
              <a:t>CAYIN Digital Signage Solutions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259 11">
            <a:extLst>
              <a:ext uri="{FF2B5EF4-FFF2-40B4-BE49-F238E27FC236}">
                <a16:creationId xmlns:a16="http://schemas.microsoft.com/office/drawing/2014/main" id="{49C7778C-68E0-4A50-9F41-24CE61E76833}"/>
              </a:ext>
            </a:extLst>
          </p:cNvPr>
          <p:cNvSpPr/>
          <p:nvPr/>
        </p:nvSpPr>
        <p:spPr>
          <a:xfrm>
            <a:off x="603398" y="472773"/>
            <a:ext cx="5024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3 levels of digital signage deployments: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3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接點 256 7">
            <a:extLst>
              <a:ext uri="{FF2B5EF4-FFF2-40B4-BE49-F238E27FC236}">
                <a16:creationId xmlns:a16="http://schemas.microsoft.com/office/drawing/2014/main" id="{DEFDF1A2-5C69-4FC5-8D8A-80592B0B8124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1">
            <a:extLst>
              <a:ext uri="{FF2B5EF4-FFF2-40B4-BE49-F238E27FC236}">
                <a16:creationId xmlns:a16="http://schemas.microsoft.com/office/drawing/2014/main" id="{EF6E3023-65D6-41D5-85E3-57862A5A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/>
                <a:ea typeface="微軟正黑體"/>
                <a:cs typeface="Arial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/>
                <a:ea typeface="微軟正黑體"/>
                <a:cs typeface="Arial"/>
              </a:rPr>
              <a:t>Create Smart Signage Solutions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E0485A03-2B81-45C7-90D6-4BA718A5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3212975"/>
            <a:ext cx="5751752" cy="2679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0">
                <a:latin typeface="Arial"/>
                <a:ea typeface="新細明體"/>
                <a:cs typeface="Arial"/>
              </a:rPr>
              <a:t>Signage expert – CAYIN Technology</a:t>
            </a:r>
            <a:endParaRPr lang="en-US" altLang="zh-TW" sz="2000" b="0">
              <a:latin typeface="Arial"/>
              <a:ea typeface="新細明體"/>
              <a:cs typeface="Arial"/>
            </a:endParaRPr>
          </a:p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0">
                <a:latin typeface="Arial"/>
                <a:ea typeface="新細明體"/>
                <a:cs typeface="Arial"/>
              </a:rPr>
              <a:t>Digital signage create new information x interaction</a:t>
            </a:r>
            <a:endParaRPr lang="en-US">
              <a:ea typeface="新細明體"/>
            </a:endParaRPr>
          </a:p>
          <a:p>
            <a:pPr marL="35560" lvl="0" indent="-3556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Live demo for QNAP x CAYIN solution</a:t>
            </a:r>
            <a:endParaRPr lang="en-US" altLang="zh-TW" sz="2000" b="0"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18" name="橢圓 256 8">
            <a:extLst>
              <a:ext uri="{FF2B5EF4-FFF2-40B4-BE49-F238E27FC236}">
                <a16:creationId xmlns:a16="http://schemas.microsoft.com/office/drawing/2014/main" id="{D206CB9A-C644-413C-8C3E-C61AFC5489D0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256 9">
            <a:extLst>
              <a:ext uri="{FF2B5EF4-FFF2-40B4-BE49-F238E27FC236}">
                <a16:creationId xmlns:a16="http://schemas.microsoft.com/office/drawing/2014/main" id="{DB009DD8-B232-4FB0-A3DC-37E515B82962}"/>
              </a:ext>
            </a:extLst>
          </p:cNvPr>
          <p:cNvSpPr/>
          <p:nvPr/>
        </p:nvSpPr>
        <p:spPr>
          <a:xfrm>
            <a:off x="969299" y="3825469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256 16">
            <a:extLst>
              <a:ext uri="{FF2B5EF4-FFF2-40B4-BE49-F238E27FC236}">
                <a16:creationId xmlns:a16="http://schemas.microsoft.com/office/drawing/2014/main" id="{96D73FC3-A6C5-4DFA-A927-49253001F717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5E5A595-1572-4ACE-B08C-24EA20B55E97}"/>
              </a:ext>
            </a:extLst>
          </p:cNvPr>
          <p:cNvSpPr/>
          <p:nvPr/>
        </p:nvSpPr>
        <p:spPr>
          <a:xfrm>
            <a:off x="0" y="0"/>
            <a:ext cx="2207568" cy="6868352"/>
          </a:xfrm>
          <a:prstGeom prst="rect">
            <a:avLst/>
          </a:prstGeom>
          <a:gradFill>
            <a:gsLst>
              <a:gs pos="0">
                <a:srgbClr val="3F3B3A"/>
              </a:gs>
              <a:gs pos="75000">
                <a:srgbClr val="100F0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Multi-Server Architecture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49" y="0"/>
            <a:ext cx="10302528" cy="6868352"/>
          </a:xfrm>
          <a:prstGeom prst="rect">
            <a:avLst/>
          </a:prstGeom>
        </p:spPr>
      </p:pic>
      <p:sp>
        <p:nvSpPr>
          <p:cNvPr id="18" name="矩形 259 19"/>
          <p:cNvSpPr/>
          <p:nvPr/>
        </p:nvSpPr>
        <p:spPr>
          <a:xfrm>
            <a:off x="335360" y="1281010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Large-scale projects</a:t>
            </a:r>
            <a:endParaRPr kumimoji="1" lang="en-US" altLang="zh-TW" sz="1100" b="1">
              <a:solidFill>
                <a:schemeClr val="bg1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47" name="文字方塊 259 17"/>
          <p:cNvSpPr txBox="1"/>
          <p:nvPr/>
        </p:nvSpPr>
        <p:spPr>
          <a:xfrm>
            <a:off x="335360" y="1990581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up to 4,000 players per server &amp;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unlimited number of players in the whole network!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E6275B-F701-42E3-B261-A89F8310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3" y="462475"/>
            <a:ext cx="1508801" cy="2752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3CB7B17-3512-42A6-AF2F-7BB530FBB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6127" y="1841383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cxnSp>
        <p:nvCxnSpPr>
          <p:cNvPr id="18" name="直線接點 275 18"/>
          <p:cNvCxnSpPr/>
          <p:nvPr/>
        </p:nvCxnSpPr>
        <p:spPr>
          <a:xfrm>
            <a:off x="3728856" y="2000240"/>
            <a:ext cx="71438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261 9"/>
          <p:cNvSpPr/>
          <p:nvPr/>
        </p:nvSpPr>
        <p:spPr>
          <a:xfrm>
            <a:off x="791848" y="1928802"/>
            <a:ext cx="293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latin typeface="Calibri" pitchFamily="34" charset="0"/>
                <a:cs typeface="Times New Roman" pitchFamily="18" charset="0"/>
              </a:rPr>
              <a:t>Optional Software</a:t>
            </a:r>
            <a:endParaRPr kumimoji="1" lang="en-US" altLang="zh-TW" sz="11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23" name="橢圓 275 23"/>
          <p:cNvSpPr/>
          <p:nvPr/>
        </p:nvSpPr>
        <p:spPr>
          <a:xfrm>
            <a:off x="4371798" y="1928802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Lobby Post Style 2_2 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2070" y="2564903"/>
            <a:ext cx="2188627" cy="3890893"/>
          </a:xfrm>
          <a:prstGeom prst="rect">
            <a:avLst/>
          </a:prstGeom>
        </p:spPr>
      </p:pic>
      <p:sp>
        <p:nvSpPr>
          <p:cNvPr id="24" name="矩形 275 22"/>
          <p:cNvSpPr/>
          <p:nvPr/>
        </p:nvSpPr>
        <p:spPr>
          <a:xfrm>
            <a:off x="3728856" y="2019554"/>
            <a:ext cx="4929222" cy="292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lobbyPost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meetingPost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7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wayfindingPost</a:t>
            </a:r>
            <a:endParaRPr lang="zh-TW" altLang="en-US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 descr="application_software_meeting_information_direction_wayfinderpos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141" y="2564903"/>
            <a:ext cx="2198244" cy="389089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91848" y="2674923"/>
            <a:ext cx="444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/>
              <a:t>The web-based package software can show weather, exchange rates and event information for lobbies, meeting room, and wayfinding display.</a:t>
            </a:r>
            <a:endParaRPr lang="zh-TW" altLang="en-US"/>
          </a:p>
        </p:txBody>
      </p:sp>
      <p:pic>
        <p:nvPicPr>
          <p:cNvPr id="28" name="圖片 27" descr="application_software_pre-scheduled_display_instantaneous_display_meetingpo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98" y="3869741"/>
            <a:ext cx="3571900" cy="2586056"/>
          </a:xfrm>
          <a:prstGeom prst="rect">
            <a:avLst/>
          </a:prstGeom>
        </p:spPr>
      </p:pic>
      <p:pic>
        <p:nvPicPr>
          <p:cNvPr id="29" name="圖片 28" descr="xpost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418" y="5870006"/>
            <a:ext cx="1214446" cy="65470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D170605-189D-446E-8325-91CA631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b="1"/>
              <a:t>CAYIN Digital Signage Solutions</a:t>
            </a:r>
            <a:endParaRPr lang="zh-TW" altLang="en-US" sz="32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6254" y="2519185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digital_signage_software_statistics_reports_superreporter.png">
            <a:extLst>
              <a:ext uri="{FF2B5EF4-FFF2-40B4-BE49-F238E27FC236}">
                <a16:creationId xmlns:a16="http://schemas.microsoft.com/office/drawing/2014/main" id="{850ED99D-3E8C-4975-8F6B-D55CDE14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82" y="3071810"/>
            <a:ext cx="9122636" cy="3571900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D94340FC-E62C-4025-BF78-3E4F2479F7B2}"/>
              </a:ext>
            </a:extLst>
          </p:cNvPr>
          <p:cNvSpPr/>
          <p:nvPr/>
        </p:nvSpPr>
        <p:spPr>
          <a:xfrm>
            <a:off x="9024926" y="2786058"/>
            <a:ext cx="1643074" cy="1643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sp>
        <p:nvSpPr>
          <p:cNvPr id="24" name="矩形 275 22"/>
          <p:cNvSpPr/>
          <p:nvPr/>
        </p:nvSpPr>
        <p:spPr>
          <a:xfrm>
            <a:off x="3557578" y="1772344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err="1"/>
              <a:t>SuperReporter</a:t>
            </a:r>
            <a:endParaRPr lang="zh-TW" altLang="en-US" sz="2000"/>
          </a:p>
        </p:txBody>
      </p:sp>
      <p:sp>
        <p:nvSpPr>
          <p:cNvPr id="26" name="矩形 25"/>
          <p:cNvSpPr/>
          <p:nvPr/>
        </p:nvSpPr>
        <p:spPr>
          <a:xfrm>
            <a:off x="656164" y="2436484"/>
            <a:ext cx="7451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The Windows®-based package software can generate reports and diagrams for billing and performance analysis.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0570" y="2280746"/>
            <a:ext cx="3743390" cy="45719"/>
          </a:xfrm>
          <a:prstGeom prst="rect">
            <a:avLst/>
          </a:prstGeom>
        </p:spPr>
      </p:pic>
      <p:pic>
        <p:nvPicPr>
          <p:cNvPr id="15" name="Picture 3" descr="\\violet\documents\Pictures\ProductPhoto\SuperReporter\CD.jpg">
            <a:extLst>
              <a:ext uri="{FF2B5EF4-FFF2-40B4-BE49-F238E27FC236}">
                <a16:creationId xmlns:a16="http://schemas.microsoft.com/office/drawing/2014/main" id="{CE20B622-55E3-42AE-A0C8-ECE270B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24926" y="2786058"/>
            <a:ext cx="1643074" cy="1643074"/>
          </a:xfrm>
          <a:prstGeom prst="rect">
            <a:avLst/>
          </a:prstGeom>
          <a:noFill/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DAEA10-9B5D-44A5-99E9-01E954EAE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63960" y="2280746"/>
            <a:ext cx="3743390" cy="45719"/>
          </a:xfrm>
          <a:prstGeom prst="rect">
            <a:avLst/>
          </a:prstGeom>
        </p:spPr>
      </p:pic>
      <p:sp>
        <p:nvSpPr>
          <p:cNvPr id="16" name="矩形 261 9">
            <a:extLst>
              <a:ext uri="{FF2B5EF4-FFF2-40B4-BE49-F238E27FC236}">
                <a16:creationId xmlns:a16="http://schemas.microsoft.com/office/drawing/2014/main" id="{D513B473-4FAC-4F21-8983-654D13DB1DF4}"/>
              </a:ext>
            </a:extLst>
          </p:cNvPr>
          <p:cNvSpPr/>
          <p:nvPr/>
        </p:nvSpPr>
        <p:spPr>
          <a:xfrm>
            <a:off x="620570" y="1714456"/>
            <a:ext cx="293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latin typeface="Calibri" pitchFamily="34" charset="0"/>
                <a:cs typeface="Times New Roman" pitchFamily="18" charset="0"/>
              </a:rPr>
              <a:t>Optional Software</a:t>
            </a:r>
            <a:endParaRPr kumimoji="1" lang="en-US" altLang="zh-TW" sz="11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18" name="標題 2">
            <a:extLst>
              <a:ext uri="{FF2B5EF4-FFF2-40B4-BE49-F238E27FC236}">
                <a16:creationId xmlns:a16="http://schemas.microsoft.com/office/drawing/2014/main" id="{D121D7EB-42B3-4974-9849-A3096C4EC901}"/>
              </a:ext>
            </a:extLst>
          </p:cNvPr>
          <p:cNvSpPr txBox="1">
            <a:spLocks/>
          </p:cNvSpPr>
          <p:nvPr/>
        </p:nvSpPr>
        <p:spPr>
          <a:xfrm>
            <a:off x="479376" y="31168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200" b="1"/>
              <a:t>CAYIN Digital Signage Solutions</a:t>
            </a:r>
            <a:endParaRPr lang="zh-TW" altLang="en-US" sz="3200"/>
          </a:p>
        </p:txBody>
      </p:sp>
    </p:spTree>
    <p:extLst>
      <p:ext uri="{BB962C8B-B14F-4D97-AF65-F5344CB8AC3E}">
        <p14:creationId xmlns:p14="http://schemas.microsoft.com/office/powerpoint/2010/main" val="313545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851AD25-3B30-454A-A19D-17B86832B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207277"/>
            <a:ext cx="8038830" cy="1384022"/>
          </a:xfrm>
          <a:prstGeom prst="rect">
            <a:avLst/>
          </a:prstGeom>
        </p:spPr>
      </p:pic>
      <p:sp>
        <p:nvSpPr>
          <p:cNvPr id="20" name="矩形 261 9"/>
          <p:cNvSpPr/>
          <p:nvPr/>
        </p:nvSpPr>
        <p:spPr>
          <a:xfrm>
            <a:off x="1452100" y="1747366"/>
            <a:ext cx="2967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>
                <a:latin typeface="Calibri" pitchFamily="34" charset="0"/>
                <a:cs typeface="Times New Roman" pitchFamily="18" charset="0"/>
              </a:rPr>
              <a:t>Optional Software</a:t>
            </a:r>
            <a:endParaRPr kumimoji="1" lang="en-US" altLang="zh-TW" sz="11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52100" y="2493487"/>
            <a:ext cx="7451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/>
              <a:t>An Add-On Module For Advanced Management</a:t>
            </a:r>
          </a:p>
          <a:p>
            <a:r>
              <a:rPr lang="en-US" altLang="zh-TW"/>
              <a:t>CMS-PRO provides administrators with more efficient and advanced central management, especially when it comes to implementing digital signage projects of different scales. </a:t>
            </a:r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D170605-189D-446E-8325-91CA631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b="1"/>
              <a:t>CAYIN Digital Signage Solutions</a:t>
            </a:r>
            <a:endParaRPr lang="zh-TW" altLang="en-US" sz="3200" b="1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9580C0C-68F5-4E85-912E-EEFA88504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16506" y="2337749"/>
            <a:ext cx="3743390" cy="4571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DAEA10-9B5D-44A5-99E9-01E954EAE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59896" y="2337749"/>
            <a:ext cx="3743390" cy="45719"/>
          </a:xfrm>
          <a:prstGeom prst="rect">
            <a:avLst/>
          </a:prstGeom>
        </p:spPr>
      </p:pic>
      <p:pic>
        <p:nvPicPr>
          <p:cNvPr id="12" name="圖片 11" descr="CMS-PRO.png">
            <a:extLst>
              <a:ext uri="{FF2B5EF4-FFF2-40B4-BE49-F238E27FC236}">
                <a16:creationId xmlns:a16="http://schemas.microsoft.com/office/drawing/2014/main" id="{BC700029-9C7E-49BB-9FB7-01CA0A97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3660"/>
          <a:stretch>
            <a:fillRect/>
          </a:stretch>
        </p:blipFill>
        <p:spPr>
          <a:xfrm>
            <a:off x="1524000" y="3888932"/>
            <a:ext cx="9144000" cy="2996452"/>
          </a:xfrm>
          <a:prstGeom prst="rect">
            <a:avLst/>
          </a:prstGeom>
        </p:spPr>
      </p:pic>
      <p:pic>
        <p:nvPicPr>
          <p:cNvPr id="13" name="圖片 12" descr="cmspro.png">
            <a:extLst>
              <a:ext uri="{FF2B5EF4-FFF2-40B4-BE49-F238E27FC236}">
                <a16:creationId xmlns:a16="http://schemas.microsoft.com/office/drawing/2014/main" id="{28533167-CFFA-45F8-9827-AF431E95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068" y="1878090"/>
            <a:ext cx="1173480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0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/>
              <a:t>CAYIN Hardware &amp; Software UI</a:t>
            </a:r>
            <a:r>
              <a:rPr lang="zh-TW" altLang="en-US" sz="3200" b="1"/>
              <a:t> </a:t>
            </a:r>
            <a:r>
              <a:rPr lang="en-US" altLang="zh-TW" sz="3200" b="1"/>
              <a:t>&amp;</a:t>
            </a:r>
            <a:r>
              <a:rPr lang="zh-TW" altLang="en-US" sz="3200" b="1"/>
              <a:t> </a:t>
            </a:r>
            <a:r>
              <a:rPr lang="en-US" altLang="zh-TW" sz="3200" b="1"/>
              <a:t>Live Demo</a:t>
            </a:r>
            <a:endParaRPr lang="zh-TW" altLang="en-US" sz="32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2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E81F199-8B9F-4623-AB33-F0827228B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pic>
        <p:nvPicPr>
          <p:cNvPr id="7" name="圖片 6" descr="digital_signage_player_product_highlights_smp22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460" y="2397016"/>
            <a:ext cx="5662907" cy="4460984"/>
          </a:xfrm>
          <a:prstGeom prst="rect">
            <a:avLst/>
          </a:prstGeom>
        </p:spPr>
      </p:pic>
      <p:pic>
        <p:nvPicPr>
          <p:cNvPr id="10" name="圖片 9" descr="digital_signage_player_compare_smp2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75" y="4577907"/>
            <a:ext cx="4358621" cy="2143140"/>
          </a:xfrm>
          <a:prstGeom prst="rect">
            <a:avLst/>
          </a:prstGeom>
        </p:spPr>
      </p:pic>
      <p:pic>
        <p:nvPicPr>
          <p:cNvPr id="11" name="圖片 10" descr="smp_neo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40" y="5733256"/>
            <a:ext cx="2357454" cy="4479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80120D-E2D6-44AB-9F57-FFDFFA54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995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000" b="1">
                <a:latin typeface="微軟正黑體"/>
                <a:ea typeface="微軟正黑體"/>
              </a:rPr>
              <a:t>CAYIN Digital Signage Player Hardware</a:t>
            </a:r>
            <a:r>
              <a:rPr lang="en-US" altLang="zh-TW" sz="3000" b="1" spc="-300">
                <a:latin typeface="微軟正黑體"/>
                <a:ea typeface="微軟正黑體"/>
              </a:rPr>
              <a:t> &amp;  </a:t>
            </a:r>
            <a:r>
              <a:rPr lang="en-US" altLang="zh-TW" sz="3000" b="1">
                <a:latin typeface="微軟正黑體"/>
                <a:ea typeface="微軟正黑體"/>
              </a:rPr>
              <a:t>Software</a:t>
            </a:r>
            <a:endParaRPr lang="zh-TW" altLang="en-US" sz="3000" b="1">
              <a:latin typeface="微軟正黑體"/>
              <a:ea typeface="微軟正黑體"/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4E6877F-4977-4FF6-8F20-B7CB00418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151" y="2235610"/>
            <a:ext cx="9230816" cy="879882"/>
          </a:xfrm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SMP-2210: Compact 4K Digital Signage Player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8458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3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Hardware &amp; Software</a:t>
            </a:r>
            <a:endParaRPr lang="zh-TW" altLang="en-US"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881293" y="796340"/>
            <a:ext cx="9764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SMP-NEO2:</a:t>
            </a:r>
            <a:r>
              <a:rPr kumimoji="1"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Sophisticated Embedded Software for SMP Digital Signage Player</a:t>
            </a:r>
            <a:r>
              <a:rPr kumimoji="1"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7043780" y="1969907"/>
            <a:ext cx="3548746" cy="35487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289 19" descr="smp_neo_2.png">
            <a:extLst>
              <a:ext uri="{FF2B5EF4-FFF2-40B4-BE49-F238E27FC236}">
                <a16:creationId xmlns:a16="http://schemas.microsoft.com/office/drawing/2014/main" id="{A74E505B-5E8F-44CA-BF6C-74755E5A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36" y="3196402"/>
            <a:ext cx="2923999" cy="555560"/>
          </a:xfrm>
          <a:prstGeom prst="rect">
            <a:avLst/>
          </a:prstGeom>
        </p:spPr>
      </p:pic>
      <p:sp>
        <p:nvSpPr>
          <p:cNvPr id="12" name="文字方塊 289 7">
            <a:extLst>
              <a:ext uri="{FF2B5EF4-FFF2-40B4-BE49-F238E27FC236}">
                <a16:creationId xmlns:a16="http://schemas.microsoft.com/office/drawing/2014/main" id="{131CD6DD-8119-40DF-859E-D85E1728239F}"/>
              </a:ext>
            </a:extLst>
          </p:cNvPr>
          <p:cNvSpPr txBox="1"/>
          <p:nvPr/>
        </p:nvSpPr>
        <p:spPr>
          <a:xfrm>
            <a:off x="950611" y="2429976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5 Main Features</a:t>
            </a:r>
            <a:endParaRPr lang="zh-TW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289 9">
            <a:extLst>
              <a:ext uri="{FF2B5EF4-FFF2-40B4-BE49-F238E27FC236}">
                <a16:creationId xmlns:a16="http://schemas.microsoft.com/office/drawing/2014/main" id="{540F2FA6-D2B3-4FC8-A171-72A08D69726F}"/>
              </a:ext>
            </a:extLst>
          </p:cNvPr>
          <p:cNvSpPr/>
          <p:nvPr/>
        </p:nvSpPr>
        <p:spPr>
          <a:xfrm>
            <a:off x="1093487" y="5007827"/>
            <a:ext cx="3006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Flexible Task Scheduling</a:t>
            </a:r>
          </a:p>
        </p:txBody>
      </p:sp>
      <p:sp>
        <p:nvSpPr>
          <p:cNvPr id="14" name="矩形 289 10">
            <a:extLst>
              <a:ext uri="{FF2B5EF4-FFF2-40B4-BE49-F238E27FC236}">
                <a16:creationId xmlns:a16="http://schemas.microsoft.com/office/drawing/2014/main" id="{7421DF46-F2AD-4690-A9BF-370315B01E83}"/>
              </a:ext>
            </a:extLst>
          </p:cNvPr>
          <p:cNvSpPr/>
          <p:nvPr/>
        </p:nvSpPr>
        <p:spPr>
          <a:xfrm>
            <a:off x="1093487" y="2998764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Intuitive UI Design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289 11">
            <a:extLst>
              <a:ext uri="{FF2B5EF4-FFF2-40B4-BE49-F238E27FC236}">
                <a16:creationId xmlns:a16="http://schemas.microsoft.com/office/drawing/2014/main" id="{03522021-A128-4887-868A-C727C480E7EE}"/>
              </a:ext>
            </a:extLst>
          </p:cNvPr>
          <p:cNvSpPr/>
          <p:nvPr/>
        </p:nvSpPr>
        <p:spPr>
          <a:xfrm>
            <a:off x="1093487" y="3498830"/>
            <a:ext cx="3559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Intuitive Multi-Touch Gestures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89 12">
            <a:extLst>
              <a:ext uri="{FF2B5EF4-FFF2-40B4-BE49-F238E27FC236}">
                <a16:creationId xmlns:a16="http://schemas.microsoft.com/office/drawing/2014/main" id="{114C3209-FFB4-4D39-9097-9372526C5239}"/>
              </a:ext>
            </a:extLst>
          </p:cNvPr>
          <p:cNvSpPr/>
          <p:nvPr/>
        </p:nvSpPr>
        <p:spPr>
          <a:xfrm>
            <a:off x="1093488" y="3990697"/>
            <a:ext cx="3607078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000">
                <a:latin typeface="Arial"/>
                <a:ea typeface="新細明體"/>
                <a:cs typeface="Arial"/>
              </a:rPr>
              <a:t>Artificial Intelligence Detection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289 13">
            <a:extLst>
              <a:ext uri="{FF2B5EF4-FFF2-40B4-BE49-F238E27FC236}">
                <a16:creationId xmlns:a16="http://schemas.microsoft.com/office/drawing/2014/main" id="{5E809F4D-F7FE-48FA-B78A-00E20811D14F}"/>
              </a:ext>
            </a:extLst>
          </p:cNvPr>
          <p:cNvSpPr/>
          <p:nvPr/>
        </p:nvSpPr>
        <p:spPr>
          <a:xfrm>
            <a:off x="1093487" y="4490763"/>
            <a:ext cx="3834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Rich Library &amp; Cloud Resources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289 14">
            <a:extLst>
              <a:ext uri="{FF2B5EF4-FFF2-40B4-BE49-F238E27FC236}">
                <a16:creationId xmlns:a16="http://schemas.microsoft.com/office/drawing/2014/main" id="{1EA513BD-826C-4517-860A-AD4FAC5F931D}"/>
              </a:ext>
            </a:extLst>
          </p:cNvPr>
          <p:cNvSpPr/>
          <p:nvPr/>
        </p:nvSpPr>
        <p:spPr>
          <a:xfrm>
            <a:off x="950611" y="3141640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89 15">
            <a:extLst>
              <a:ext uri="{FF2B5EF4-FFF2-40B4-BE49-F238E27FC236}">
                <a16:creationId xmlns:a16="http://schemas.microsoft.com/office/drawing/2014/main" id="{CA23756E-B468-48D5-80F1-3C0483B760ED}"/>
              </a:ext>
            </a:extLst>
          </p:cNvPr>
          <p:cNvSpPr/>
          <p:nvPr/>
        </p:nvSpPr>
        <p:spPr>
          <a:xfrm>
            <a:off x="950611" y="364170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89 16">
            <a:extLst>
              <a:ext uri="{FF2B5EF4-FFF2-40B4-BE49-F238E27FC236}">
                <a16:creationId xmlns:a16="http://schemas.microsoft.com/office/drawing/2014/main" id="{662A6BC3-7EC7-42B4-A0C6-3A581296D7EE}"/>
              </a:ext>
            </a:extLst>
          </p:cNvPr>
          <p:cNvSpPr/>
          <p:nvPr/>
        </p:nvSpPr>
        <p:spPr>
          <a:xfrm>
            <a:off x="950611" y="4139769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89 17">
            <a:extLst>
              <a:ext uri="{FF2B5EF4-FFF2-40B4-BE49-F238E27FC236}">
                <a16:creationId xmlns:a16="http://schemas.microsoft.com/office/drawing/2014/main" id="{CB879BAA-A7A7-43D3-B575-CCFBAC66D0AF}"/>
              </a:ext>
            </a:extLst>
          </p:cNvPr>
          <p:cNvSpPr/>
          <p:nvPr/>
        </p:nvSpPr>
        <p:spPr>
          <a:xfrm>
            <a:off x="950611" y="4639835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89 18">
            <a:extLst>
              <a:ext uri="{FF2B5EF4-FFF2-40B4-BE49-F238E27FC236}">
                <a16:creationId xmlns:a16="http://schemas.microsoft.com/office/drawing/2014/main" id="{96B4E433-E0AC-460E-949D-8C7BF19EE3F9}"/>
              </a:ext>
            </a:extLst>
          </p:cNvPr>
          <p:cNvSpPr/>
          <p:nvPr/>
        </p:nvSpPr>
        <p:spPr>
          <a:xfrm>
            <a:off x="950611" y="5085461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digital_signage_player_compare_smp2200.png">
            <a:extLst>
              <a:ext uri="{FF2B5EF4-FFF2-40B4-BE49-F238E27FC236}">
                <a16:creationId xmlns:a16="http://schemas.microsoft.com/office/drawing/2014/main" id="{9A86E09A-F3C7-4C9C-B50B-586FF5DC44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2563" y="4562707"/>
            <a:ext cx="2947828" cy="1449453"/>
          </a:xfrm>
          <a:prstGeom prst="rect">
            <a:avLst/>
          </a:prstGeom>
        </p:spPr>
      </p:pic>
      <p:pic>
        <p:nvPicPr>
          <p:cNvPr id="28" name="圖片 27" descr="355_1537515929_TVS-472XT_Top-right.png">
            <a:extLst>
              <a:ext uri="{FF2B5EF4-FFF2-40B4-BE49-F238E27FC236}">
                <a16:creationId xmlns:a16="http://schemas.microsoft.com/office/drawing/2014/main" id="{8F0B8092-35C5-4519-8040-1A986E9507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1253" y="3960327"/>
            <a:ext cx="2872124" cy="17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Software UI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169" y="1916832"/>
            <a:ext cx="6051152" cy="3895208"/>
          </a:xfrm>
        </p:spPr>
        <p:txBody>
          <a:bodyPr/>
          <a:lstStyle/>
          <a:p>
            <a:pPr fontAlgn="base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Intuitive UI Design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digital_signage_software_three_playback_modes_m.png">
            <a:extLst>
              <a:ext uri="{FF2B5EF4-FFF2-40B4-BE49-F238E27FC236}">
                <a16:creationId xmlns:a16="http://schemas.microsoft.com/office/drawing/2014/main" id="{2DF5D1A4-2A99-4D52-80AA-59C9874C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272" y="2531114"/>
            <a:ext cx="6368559" cy="418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/>
          <a:lstStyle/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Support Intuitive Multi-Touch Gestures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282 8">
            <a:extLst>
              <a:ext uri="{FF2B5EF4-FFF2-40B4-BE49-F238E27FC236}">
                <a16:creationId xmlns:a16="http://schemas.microsoft.com/office/drawing/2014/main" id="{CA3E663E-AA5A-45E0-9B39-DD19C31AD138}"/>
              </a:ext>
            </a:extLst>
          </p:cNvPr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標題 4">
            <a:extLst>
              <a:ext uri="{FF2B5EF4-FFF2-40B4-BE49-F238E27FC236}">
                <a16:creationId xmlns:a16="http://schemas.microsoft.com/office/drawing/2014/main" id="{0FB6A54B-CE96-49B6-BDF9-89E40D6CAE89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Software UI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 descr="gesture.png">
            <a:extLst>
              <a:ext uri="{FF2B5EF4-FFF2-40B4-BE49-F238E27FC236}">
                <a16:creationId xmlns:a16="http://schemas.microsoft.com/office/drawing/2014/main" id="{308B4C4A-B187-4BEF-A0B4-30069482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7" y="2636912"/>
            <a:ext cx="8169405" cy="40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 indent="-35560"/>
            <a:r>
              <a:rPr lang="en-US" altLang="zh-TW">
                <a:latin typeface="Arial"/>
                <a:ea typeface="微軟正黑體"/>
                <a:cs typeface="Arial"/>
              </a:rPr>
              <a:t>Artificial Intelligence Detection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multimedia.png">
            <a:extLst>
              <a:ext uri="{FF2B5EF4-FFF2-40B4-BE49-F238E27FC236}">
                <a16:creationId xmlns:a16="http://schemas.microsoft.com/office/drawing/2014/main" id="{2B2D1ACC-68B2-4FFA-9B6C-2A5D1A74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561304"/>
            <a:ext cx="8496944" cy="4036048"/>
          </a:xfrm>
          <a:prstGeom prst="rect">
            <a:avLst/>
          </a:prstGeom>
        </p:spPr>
      </p:pic>
      <p:sp>
        <p:nvSpPr>
          <p:cNvPr id="10" name="矩形 282 8">
            <a:extLst>
              <a:ext uri="{FF2B5EF4-FFF2-40B4-BE49-F238E27FC236}">
                <a16:creationId xmlns:a16="http://schemas.microsoft.com/office/drawing/2014/main" id="{21A19D4D-FDCA-4435-91B6-967FC1717691}"/>
              </a:ext>
            </a:extLst>
          </p:cNvPr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標題 4">
            <a:extLst>
              <a:ext uri="{FF2B5EF4-FFF2-40B4-BE49-F238E27FC236}">
                <a16:creationId xmlns:a16="http://schemas.microsoft.com/office/drawing/2014/main" id="{08F6D5C2-7850-4A61-BAEB-A4FA914148CB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Software UI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1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 panose="020B0604020202020204" pitchFamily="34" charset="0"/>
                <a:cs typeface="Arial" panose="020B0604020202020204" pitchFamily="34" charset="0"/>
              </a:rPr>
              <a:t>Create Smart Signage Solution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接點 256 7">
            <a:extLst>
              <a:ext uri="{FF2B5EF4-FFF2-40B4-BE49-F238E27FC236}">
                <a16:creationId xmlns:a16="http://schemas.microsoft.com/office/drawing/2014/main" id="{39EACFFF-200B-49D9-924B-A6FFB315F7D9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內容版面配置區 12">
            <a:extLst>
              <a:ext uri="{FF2B5EF4-FFF2-40B4-BE49-F238E27FC236}">
                <a16:creationId xmlns:a16="http://schemas.microsoft.com/office/drawing/2014/main" id="{4AC97707-8C5D-4195-8AF5-F0B0EC1A4F42}"/>
              </a:ext>
            </a:extLst>
          </p:cNvPr>
          <p:cNvSpPr txBox="1">
            <a:spLocks/>
          </p:cNvSpPr>
          <p:nvPr/>
        </p:nvSpPr>
        <p:spPr>
          <a:xfrm>
            <a:off x="1199456" y="3212975"/>
            <a:ext cx="5751752" cy="267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latin typeface="微軟正黑體"/>
                <a:ea typeface="微軟正黑體"/>
                <a:cs typeface="Arial"/>
              </a:rPr>
              <a:t>Signage expert – CAYIN Technology</a:t>
            </a:r>
            <a:endParaRPr lang="zh-TW" altLang="en-US">
              <a:cs typeface="Arial"/>
            </a:endParaRPr>
          </a:p>
          <a:p>
            <a:pPr marL="35560" indent="-3556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Digital signage create new information x interaction</a:t>
            </a:r>
            <a:endParaRPr lang="en-US" sz="2000" b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35560" indent="-35560" fontAlgn="base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Live demo for QNAP x CAYIN solution</a:t>
            </a:r>
            <a:endParaRPr lang="en-US" altLang="zh-TW" sz="2000" b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  <p:sp>
        <p:nvSpPr>
          <p:cNvPr id="14" name="橢圓 256 16">
            <a:extLst>
              <a:ext uri="{FF2B5EF4-FFF2-40B4-BE49-F238E27FC236}">
                <a16:creationId xmlns:a16="http://schemas.microsoft.com/office/drawing/2014/main" id="{405CC2F4-5981-4FDA-A025-83A835238CDF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256 8">
            <a:extLst>
              <a:ext uri="{FF2B5EF4-FFF2-40B4-BE49-F238E27FC236}">
                <a16:creationId xmlns:a16="http://schemas.microsoft.com/office/drawing/2014/main" id="{06450DA0-B7E9-4C08-A98F-EE56E9A96126}"/>
              </a:ext>
            </a:extLst>
          </p:cNvPr>
          <p:cNvSpPr/>
          <p:nvPr/>
        </p:nvSpPr>
        <p:spPr>
          <a:xfrm>
            <a:off x="969299" y="3403292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56 9">
            <a:extLst>
              <a:ext uri="{FF2B5EF4-FFF2-40B4-BE49-F238E27FC236}">
                <a16:creationId xmlns:a16="http://schemas.microsoft.com/office/drawing/2014/main" id="{84833797-6426-4652-A3AC-F92A98CD30C7}"/>
              </a:ext>
            </a:extLst>
          </p:cNvPr>
          <p:cNvSpPr/>
          <p:nvPr/>
        </p:nvSpPr>
        <p:spPr>
          <a:xfrm>
            <a:off x="969299" y="3825469"/>
            <a:ext cx="142876" cy="142876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8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20768"/>
            <a:ext cx="6051152" cy="786698"/>
          </a:xfrm>
        </p:spPr>
        <p:txBody>
          <a:bodyPr/>
          <a:lstStyle/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Rich Library &amp; Cloud Resources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cloud resource.png">
            <a:extLst>
              <a:ext uri="{FF2B5EF4-FFF2-40B4-BE49-F238E27FC236}">
                <a16:creationId xmlns:a16="http://schemas.microsoft.com/office/drawing/2014/main" id="{6BA90712-8540-447E-A75B-4958585ED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564904"/>
            <a:ext cx="8496944" cy="4031622"/>
          </a:xfrm>
          <a:prstGeom prst="rect">
            <a:avLst/>
          </a:prstGeom>
        </p:spPr>
      </p:pic>
      <p:sp>
        <p:nvSpPr>
          <p:cNvPr id="9" name="矩形 282 8">
            <a:extLst>
              <a:ext uri="{FF2B5EF4-FFF2-40B4-BE49-F238E27FC236}">
                <a16:creationId xmlns:a16="http://schemas.microsoft.com/office/drawing/2014/main" id="{F215D502-63C1-4419-A0E3-509106F43D01}"/>
              </a:ext>
            </a:extLst>
          </p:cNvPr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標題 4">
            <a:extLst>
              <a:ext uri="{FF2B5EF4-FFF2-40B4-BE49-F238E27FC236}">
                <a16:creationId xmlns:a16="http://schemas.microsoft.com/office/drawing/2014/main" id="{DE7A1F99-39C2-4FE9-A9D1-D74EF8A487AF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Software UI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8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064" y="1994230"/>
            <a:ext cx="6051152" cy="786698"/>
          </a:xfrm>
        </p:spPr>
        <p:txBody>
          <a:bodyPr/>
          <a:lstStyle/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Flexible Task Scheduling</a:t>
            </a:r>
          </a:p>
        </p:txBody>
      </p:sp>
      <p:sp>
        <p:nvSpPr>
          <p:cNvPr id="10" name="矩形 282 8">
            <a:extLst>
              <a:ext uri="{FF2B5EF4-FFF2-40B4-BE49-F238E27FC236}">
                <a16:creationId xmlns:a16="http://schemas.microsoft.com/office/drawing/2014/main" id="{F6616B6B-9D8E-44C7-9232-02A28DB8AB5E}"/>
              </a:ext>
            </a:extLst>
          </p:cNvPr>
          <p:cNvSpPr/>
          <p:nvPr/>
        </p:nvSpPr>
        <p:spPr>
          <a:xfrm>
            <a:off x="609600" y="1045118"/>
            <a:ext cx="2410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200" b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  <a:cs typeface="Times New Roman" pitchFamily="18" charset="0"/>
              </a:rPr>
              <a:t>SMP-NEO2</a:t>
            </a:r>
            <a:endParaRPr lang="zh-TW" altLang="en-US" sz="2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標題 4">
            <a:extLst>
              <a:ext uri="{FF2B5EF4-FFF2-40B4-BE49-F238E27FC236}">
                <a16:creationId xmlns:a16="http://schemas.microsoft.com/office/drawing/2014/main" id="{6427CE49-859F-4A71-8976-4913FFABDEBE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CAYIN Digital Signage Player Software UI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digital_signage_software_playback_scheduling.png">
            <a:extLst>
              <a:ext uri="{FF2B5EF4-FFF2-40B4-BE49-F238E27FC236}">
                <a16:creationId xmlns:a16="http://schemas.microsoft.com/office/drawing/2014/main" id="{175751BB-1378-4F71-9CA2-AB2C20CA7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64" y="2642032"/>
            <a:ext cx="7265345" cy="42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8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1" y="533256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en-US" altLang="zh-TW" sz="3300" b="1">
                <a:latin typeface="Arial" panose="020B0604020202020204" pitchFamily="34" charset="0"/>
                <a:cs typeface="Arial" panose="020B0604020202020204" pitchFamily="34" charset="0"/>
              </a:rPr>
              <a:t>Live Demo of CAYIN Digital Signage Player UI</a:t>
            </a:r>
            <a:endParaRPr lang="zh-TW" altLang="en-US" sz="3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994230"/>
            <a:ext cx="6051152" cy="786698"/>
          </a:xfrm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SMP</a:t>
            </a:r>
            <a:r>
              <a:rPr kumimoji="1" lang="zh-TW" altLang="en-US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Player Web UI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664221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9C6F197-07DA-4468-AAB8-A5C0F7E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84584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>
                <a:latin typeface="Arial" panose="020B0604020202020204" pitchFamily="34" charset="0"/>
                <a:cs typeface="Arial" panose="020B0604020202020204" pitchFamily="34" charset="0"/>
              </a:rPr>
              <a:t>CAYIN Digital Signage Server Software</a:t>
            </a:r>
            <a:endParaRPr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259 11">
            <a:extLst>
              <a:ext uri="{FF2B5EF4-FFF2-40B4-BE49-F238E27FC236}">
                <a16:creationId xmlns:a16="http://schemas.microsoft.com/office/drawing/2014/main" id="{E031F8AA-12F4-411E-A7D3-E7971C6C72AB}"/>
              </a:ext>
            </a:extLst>
          </p:cNvPr>
          <p:cNvSpPr/>
          <p:nvPr/>
        </p:nvSpPr>
        <p:spPr>
          <a:xfrm>
            <a:off x="911424" y="616789"/>
            <a:ext cx="7494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CMS-SE: </a:t>
            </a:r>
            <a:r>
              <a:rPr kumimoji="1" lang="fr-FR" altLang="zh-TW" sz="2000">
                <a:latin typeface="Arial" panose="020B0604020202020204" pitchFamily="34" charset="0"/>
                <a:cs typeface="Arial" panose="020B0604020202020204" pitchFamily="34" charset="0"/>
              </a:rPr>
              <a:t>Digital Signage Content Management Server Software</a:t>
            </a:r>
            <a:endParaRPr kumimoji="1"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153C685-5F3C-4A63-9297-D8F8A3818B88}"/>
              </a:ext>
            </a:extLst>
          </p:cNvPr>
          <p:cNvSpPr/>
          <p:nvPr/>
        </p:nvSpPr>
        <p:spPr>
          <a:xfrm>
            <a:off x="7702850" y="2156079"/>
            <a:ext cx="3548746" cy="35487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289 7">
            <a:extLst>
              <a:ext uri="{FF2B5EF4-FFF2-40B4-BE49-F238E27FC236}">
                <a16:creationId xmlns:a16="http://schemas.microsoft.com/office/drawing/2014/main" id="{131CD6DD-8119-40DF-859E-D85E1728239F}"/>
              </a:ext>
            </a:extLst>
          </p:cNvPr>
          <p:cNvSpPr txBox="1"/>
          <p:nvPr/>
        </p:nvSpPr>
        <p:spPr>
          <a:xfrm>
            <a:off x="950611" y="2429976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5 Main Features</a:t>
            </a:r>
            <a:endParaRPr lang="zh-TW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289 9">
            <a:extLst>
              <a:ext uri="{FF2B5EF4-FFF2-40B4-BE49-F238E27FC236}">
                <a16:creationId xmlns:a16="http://schemas.microsoft.com/office/drawing/2014/main" id="{540F2FA6-D2B3-4FC8-A171-72A08D69726F}"/>
              </a:ext>
            </a:extLst>
          </p:cNvPr>
          <p:cNvSpPr/>
          <p:nvPr/>
        </p:nvSpPr>
        <p:spPr>
          <a:xfrm>
            <a:off x="1093487" y="5007827"/>
            <a:ext cx="8113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Supported in Virtual Machines (PC) &amp; Cloud-based VMs (QNAP NAS)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289 10">
            <a:extLst>
              <a:ext uri="{FF2B5EF4-FFF2-40B4-BE49-F238E27FC236}">
                <a16:creationId xmlns:a16="http://schemas.microsoft.com/office/drawing/2014/main" id="{7421DF46-F2AD-4690-A9BF-370315B01E83}"/>
              </a:ext>
            </a:extLst>
          </p:cNvPr>
          <p:cNvSpPr/>
          <p:nvPr/>
        </p:nvSpPr>
        <p:spPr>
          <a:xfrm>
            <a:off x="1093487" y="2998764"/>
            <a:ext cx="2946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Multi-server Architecture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289 11">
            <a:extLst>
              <a:ext uri="{FF2B5EF4-FFF2-40B4-BE49-F238E27FC236}">
                <a16:creationId xmlns:a16="http://schemas.microsoft.com/office/drawing/2014/main" id="{03522021-A128-4887-868A-C727C480E7EE}"/>
              </a:ext>
            </a:extLst>
          </p:cNvPr>
          <p:cNvSpPr/>
          <p:nvPr/>
        </p:nvSpPr>
        <p:spPr>
          <a:xfrm>
            <a:off x="1093487" y="3498830"/>
            <a:ext cx="3659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Five-layer Group Management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89 12">
            <a:extLst>
              <a:ext uri="{FF2B5EF4-FFF2-40B4-BE49-F238E27FC236}">
                <a16:creationId xmlns:a16="http://schemas.microsoft.com/office/drawing/2014/main" id="{114C3209-FFB4-4D39-9097-9372526C5239}"/>
              </a:ext>
            </a:extLst>
          </p:cNvPr>
          <p:cNvSpPr/>
          <p:nvPr/>
        </p:nvSpPr>
        <p:spPr>
          <a:xfrm>
            <a:off x="1093488" y="3990697"/>
            <a:ext cx="2964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Allocate Account Access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289 13">
            <a:extLst>
              <a:ext uri="{FF2B5EF4-FFF2-40B4-BE49-F238E27FC236}">
                <a16:creationId xmlns:a16="http://schemas.microsoft.com/office/drawing/2014/main" id="{5E809F4D-F7FE-48FA-B78A-00E20811D14F}"/>
              </a:ext>
            </a:extLst>
          </p:cNvPr>
          <p:cNvSpPr/>
          <p:nvPr/>
        </p:nvSpPr>
        <p:spPr>
          <a:xfrm>
            <a:off x="1093487" y="4490763"/>
            <a:ext cx="5982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Broadcast Emergency Messages with Just 2 Clicks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289 14">
            <a:extLst>
              <a:ext uri="{FF2B5EF4-FFF2-40B4-BE49-F238E27FC236}">
                <a16:creationId xmlns:a16="http://schemas.microsoft.com/office/drawing/2014/main" id="{1EA513BD-826C-4517-860A-AD4FAC5F931D}"/>
              </a:ext>
            </a:extLst>
          </p:cNvPr>
          <p:cNvSpPr/>
          <p:nvPr/>
        </p:nvSpPr>
        <p:spPr>
          <a:xfrm>
            <a:off x="950611" y="3141640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89 15">
            <a:extLst>
              <a:ext uri="{FF2B5EF4-FFF2-40B4-BE49-F238E27FC236}">
                <a16:creationId xmlns:a16="http://schemas.microsoft.com/office/drawing/2014/main" id="{CA23756E-B468-48D5-80F1-3C0483B760ED}"/>
              </a:ext>
            </a:extLst>
          </p:cNvPr>
          <p:cNvSpPr/>
          <p:nvPr/>
        </p:nvSpPr>
        <p:spPr>
          <a:xfrm>
            <a:off x="950611" y="3641706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89 16">
            <a:extLst>
              <a:ext uri="{FF2B5EF4-FFF2-40B4-BE49-F238E27FC236}">
                <a16:creationId xmlns:a16="http://schemas.microsoft.com/office/drawing/2014/main" id="{662A6BC3-7EC7-42B4-A0C6-3A581296D7EE}"/>
              </a:ext>
            </a:extLst>
          </p:cNvPr>
          <p:cNvSpPr/>
          <p:nvPr/>
        </p:nvSpPr>
        <p:spPr>
          <a:xfrm>
            <a:off x="950611" y="4139769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89 17">
            <a:extLst>
              <a:ext uri="{FF2B5EF4-FFF2-40B4-BE49-F238E27FC236}">
                <a16:creationId xmlns:a16="http://schemas.microsoft.com/office/drawing/2014/main" id="{CB879BAA-A7A7-43D3-B575-CCFBAC66D0AF}"/>
              </a:ext>
            </a:extLst>
          </p:cNvPr>
          <p:cNvSpPr/>
          <p:nvPr/>
        </p:nvSpPr>
        <p:spPr>
          <a:xfrm>
            <a:off x="950611" y="4639835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89 18">
            <a:extLst>
              <a:ext uri="{FF2B5EF4-FFF2-40B4-BE49-F238E27FC236}">
                <a16:creationId xmlns:a16="http://schemas.microsoft.com/office/drawing/2014/main" id="{96B4E433-E0AC-460E-949D-8C7BF19EE3F9}"/>
              </a:ext>
            </a:extLst>
          </p:cNvPr>
          <p:cNvSpPr/>
          <p:nvPr/>
        </p:nvSpPr>
        <p:spPr>
          <a:xfrm>
            <a:off x="950611" y="5085461"/>
            <a:ext cx="142876" cy="1180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cms-se.png">
            <a:extLst>
              <a:ext uri="{FF2B5EF4-FFF2-40B4-BE49-F238E27FC236}">
                <a16:creationId xmlns:a16="http://schemas.microsoft.com/office/drawing/2014/main" id="{5C039B41-A9E8-45EF-8BEA-558A6C50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09" y="1927195"/>
            <a:ext cx="4686404" cy="3561667"/>
          </a:xfrm>
          <a:prstGeom prst="rect">
            <a:avLst/>
          </a:prstGeom>
        </p:spPr>
      </p:pic>
      <p:pic>
        <p:nvPicPr>
          <p:cNvPr id="22" name="圖片 21" descr="cmsse_logo.png">
            <a:extLst>
              <a:ext uri="{FF2B5EF4-FFF2-40B4-BE49-F238E27FC236}">
                <a16:creationId xmlns:a16="http://schemas.microsoft.com/office/drawing/2014/main" id="{67C3A495-D0A7-4643-8400-C21E7A190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029" y="2927326"/>
            <a:ext cx="3063318" cy="404358"/>
          </a:xfrm>
          <a:prstGeom prst="rect">
            <a:avLst/>
          </a:prstGeom>
        </p:spPr>
      </p:pic>
      <p:pic>
        <p:nvPicPr>
          <p:cNvPr id="23" name="圖片 22" descr="digital_signage_content_management_server_software_cms-se.png">
            <a:extLst>
              <a:ext uri="{FF2B5EF4-FFF2-40B4-BE49-F238E27FC236}">
                <a16:creationId xmlns:a16="http://schemas.microsoft.com/office/drawing/2014/main" id="{D77C73C0-AE19-477A-A4EC-A0C0D42C4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773" y="2998764"/>
            <a:ext cx="4686404" cy="23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6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4705609" y="1827443"/>
            <a:ext cx="421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TW" sz="2000" b="1"/>
              <a:t>Designing a Multi-server Environment</a:t>
            </a:r>
          </a:p>
        </p:txBody>
      </p:sp>
      <p:pic>
        <p:nvPicPr>
          <p:cNvPr id="13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3AB749-8A79-4EA4-9FE0-F735D0975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14" name="矩形 282 8">
            <a:extLst>
              <a:ext uri="{FF2B5EF4-FFF2-40B4-BE49-F238E27FC236}">
                <a16:creationId xmlns:a16="http://schemas.microsoft.com/office/drawing/2014/main" id="{53130022-7428-4F04-B0E8-58E93F3E0125}"/>
              </a:ext>
            </a:extLst>
          </p:cNvPr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標題 4">
            <a:extLst>
              <a:ext uri="{FF2B5EF4-FFF2-40B4-BE49-F238E27FC236}">
                <a16:creationId xmlns:a16="http://schemas.microsoft.com/office/drawing/2014/main" id="{AA53D293-63AE-4E47-A848-4D777C082AC3}"/>
              </a:ext>
            </a:extLst>
          </p:cNvPr>
          <p:cNvSpPr txBox="1">
            <a:spLocks/>
          </p:cNvSpPr>
          <p:nvPr/>
        </p:nvSpPr>
        <p:spPr>
          <a:xfrm>
            <a:off x="609600" y="448529"/>
            <a:ext cx="10972800" cy="765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500" b="1">
                <a:latin typeface="Arial" panose="020B0604020202020204" pitchFamily="34" charset="0"/>
                <a:cs typeface="Arial" panose="020B0604020202020204" pitchFamily="34" charset="0"/>
              </a:rPr>
              <a:t>CAYIN Digital Signage Server Software</a:t>
            </a:r>
            <a:endParaRPr lang="zh-TW" alt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designing_a_multi-server_environment.png">
            <a:extLst>
              <a:ext uri="{FF2B5EF4-FFF2-40B4-BE49-F238E27FC236}">
                <a16:creationId xmlns:a16="http://schemas.microsoft.com/office/drawing/2014/main" id="{50622792-8BAC-41F0-829F-4C595A24F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445170"/>
            <a:ext cx="8770642" cy="425863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en-US" altLang="zh-TW" sz="3300" b="1">
                <a:latin typeface="Arial" panose="020B0604020202020204" pitchFamily="34" charset="0"/>
                <a:cs typeface="Arial" panose="020B0604020202020204" pitchFamily="34" charset="0"/>
              </a:rPr>
              <a:t>CAYIN Digital Signage Server Software UI</a:t>
            </a:r>
            <a:endParaRPr lang="zh-TW" altLang="en-US"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600" y="1700808"/>
            <a:ext cx="6051152" cy="786698"/>
          </a:xfrm>
        </p:spPr>
        <p:txBody>
          <a:bodyPr/>
          <a:lstStyle/>
          <a:p>
            <a:pPr fontAlgn="base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Five-layer Group Management</a:t>
            </a:r>
          </a:p>
        </p:txBody>
      </p:sp>
      <p:pic>
        <p:nvPicPr>
          <p:cNvPr id="9" name="圖片 8" descr="digital_signage_servers_efficient_management_cms_v11.png">
            <a:extLst>
              <a:ext uri="{FF2B5EF4-FFF2-40B4-BE49-F238E27FC236}">
                <a16:creationId xmlns:a16="http://schemas.microsoft.com/office/drawing/2014/main" id="{12EFC860-2376-4D19-B511-D80016EF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695"/>
          <a:stretch>
            <a:fillRect/>
          </a:stretch>
        </p:blipFill>
        <p:spPr>
          <a:xfrm>
            <a:off x="2524100" y="2212434"/>
            <a:ext cx="7143800" cy="464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8096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en-US" sz="3300" b="1">
                <a:latin typeface="Arial"/>
                <a:ea typeface="微軟正黑體"/>
                <a:cs typeface="Arial"/>
              </a:rPr>
              <a:t>CAYIN Digital Signage Server Software UI</a:t>
            </a:r>
            <a:endParaRPr lang="en-US" sz="3300">
              <a:latin typeface="微軟正黑體"/>
              <a:ea typeface="微軟正黑體"/>
              <a:cs typeface="Arial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36566"/>
            <a:ext cx="6051152" cy="786698"/>
          </a:xfrm>
        </p:spPr>
        <p:txBody>
          <a:bodyPr/>
          <a:lstStyle/>
          <a:p>
            <a:pPr fontAlgn="base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Allocate Account Access</a:t>
            </a:r>
          </a:p>
        </p:txBody>
      </p:sp>
      <p:pic>
        <p:nvPicPr>
          <p:cNvPr id="8" name="圖片 7" descr="權限.png">
            <a:extLst>
              <a:ext uri="{FF2B5EF4-FFF2-40B4-BE49-F238E27FC236}">
                <a16:creationId xmlns:a16="http://schemas.microsoft.com/office/drawing/2014/main" id="{E40206FC-C367-424D-AF2A-6B8664DD8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20552"/>
            <a:ext cx="9144000" cy="42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523D7B-2768-46AC-B0C5-F90E75B8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30" name="矩形 282 8"/>
          <p:cNvSpPr/>
          <p:nvPr/>
        </p:nvSpPr>
        <p:spPr>
          <a:xfrm>
            <a:off x="609600" y="1017822"/>
            <a:ext cx="241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4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Times New Roman" pitchFamily="18" charset="0"/>
              </a:rPr>
              <a:t>CMS Server</a:t>
            </a:r>
            <a:endParaRPr lang="zh-TW" altLang="en-US" sz="2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FC9E916-8495-4E13-A214-58EA7BC8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8529"/>
            <a:ext cx="10972800" cy="765404"/>
          </a:xfrm>
        </p:spPr>
        <p:txBody>
          <a:bodyPr>
            <a:normAutofit/>
          </a:bodyPr>
          <a:lstStyle/>
          <a:p>
            <a:pPr algn="l"/>
            <a:r>
              <a:rPr lang="en-US" altLang="zh-TW" sz="3300" b="1">
                <a:latin typeface="Arial" panose="020B0604020202020204" pitchFamily="34" charset="0"/>
                <a:cs typeface="Arial" panose="020B0604020202020204" pitchFamily="34" charset="0"/>
              </a:rPr>
              <a:t>CAYIN Digital Signage Server Software UI</a:t>
            </a:r>
            <a:endParaRPr lang="zh-TW" altLang="en-US"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0D8B404-3AD3-40EE-8A19-A5D600E6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36566"/>
            <a:ext cx="8172400" cy="786698"/>
          </a:xfrm>
        </p:spPr>
        <p:txBody>
          <a:bodyPr>
            <a:normAutofit/>
          </a:bodyPr>
          <a:lstStyle/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Broadcast emergency messages with just two clicks</a:t>
            </a:r>
          </a:p>
        </p:txBody>
      </p:sp>
      <p:pic>
        <p:nvPicPr>
          <p:cNvPr id="8" name="圖片 7" descr="mail alert.png">
            <a:extLst>
              <a:ext uri="{FF2B5EF4-FFF2-40B4-BE49-F238E27FC236}">
                <a16:creationId xmlns:a16="http://schemas.microsoft.com/office/drawing/2014/main" id="{317EDB47-E8EA-441E-BC43-F2C9C8231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0" r="13281" b="11512"/>
          <a:stretch>
            <a:fillRect/>
          </a:stretch>
        </p:blipFill>
        <p:spPr>
          <a:xfrm>
            <a:off x="2124077" y="2551819"/>
            <a:ext cx="6786578" cy="3857652"/>
          </a:xfrm>
          <a:prstGeom prst="rect">
            <a:avLst/>
          </a:prstGeom>
        </p:spPr>
      </p:pic>
      <p:pic>
        <p:nvPicPr>
          <p:cNvPr id="11" name="圖片 10" descr="emergency.png">
            <a:extLst>
              <a:ext uri="{FF2B5EF4-FFF2-40B4-BE49-F238E27FC236}">
                <a16:creationId xmlns:a16="http://schemas.microsoft.com/office/drawing/2014/main" id="{DEA80F0C-71FF-4A25-A853-13061501B0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478" b="23368"/>
          <a:stretch>
            <a:fillRect/>
          </a:stretch>
        </p:blipFill>
        <p:spPr>
          <a:xfrm>
            <a:off x="7910555" y="3551951"/>
            <a:ext cx="2786082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9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FCEFA6D-96BA-44F4-A79E-DEBA06B30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82" y="126324"/>
            <a:ext cx="9981582" cy="1718500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57120" y="1975192"/>
            <a:ext cx="55446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CMS on QNAP NAS UI Demonstration</a:t>
            </a:r>
          </a:p>
        </p:txBody>
      </p:sp>
      <p:sp>
        <p:nvSpPr>
          <p:cNvPr id="16" name="標題 4">
            <a:extLst>
              <a:ext uri="{FF2B5EF4-FFF2-40B4-BE49-F238E27FC236}">
                <a16:creationId xmlns:a16="http://schemas.microsoft.com/office/drawing/2014/main" id="{7B7F37F7-6541-4594-A0F3-F23652AF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716"/>
            <a:ext cx="7862664" cy="765404"/>
          </a:xfrm>
        </p:spPr>
        <p:txBody>
          <a:bodyPr>
            <a:noAutofit/>
          </a:bodyPr>
          <a:lstStyle/>
          <a:p>
            <a:pPr algn="l"/>
            <a:r>
              <a:rPr lang="en-US" altLang="zh-TW" sz="3300" b="1">
                <a:latin typeface="Arial" panose="020B0604020202020204" pitchFamily="34" charset="0"/>
                <a:cs typeface="Arial" panose="020B0604020202020204" pitchFamily="34" charset="0"/>
              </a:rPr>
              <a:t>Live Demo of CAYIN Digital Signage Server Software UI</a:t>
            </a:r>
            <a:endParaRPr lang="zh-TW" altLang="en-US"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1F27F30-0218-4D6D-BCF9-26BDFB05F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062" y="2631245"/>
            <a:ext cx="9403277" cy="38914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56168" y="3002106"/>
            <a:ext cx="37444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latin typeface="Calibri" pitchFamily="34" charset="0"/>
                <a:cs typeface="Times New Roman" pitchFamily="18" charset="0"/>
              </a:rPr>
              <a:t>Benefits of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400" b="1">
                <a:latin typeface="Calibri" pitchFamily="34" charset="0"/>
                <a:cs typeface="Times New Roman" pitchFamily="18" charset="0"/>
              </a:rPr>
              <a:t>QNAP X CAYIN</a:t>
            </a:r>
            <a:endParaRPr kumimoji="1" lang="en-US" altLang="zh-TW" sz="4400">
              <a:latin typeface="Arial" pitchFamily="34" charset="0"/>
              <a:cs typeface="新細明體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12" y="1345922"/>
            <a:ext cx="129881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4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48128" y="3490506"/>
            <a:ext cx="33575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6000" b="1">
                <a:latin typeface="Calibri" pitchFamily="34" charset="0"/>
                <a:cs typeface="Times New Roman" pitchFamily="18" charset="0"/>
              </a:rPr>
              <a:t>Who is CAYIN</a:t>
            </a:r>
            <a:endParaRPr kumimoji="1" lang="en-US" altLang="zh-TW" sz="2800">
              <a:latin typeface="Arial" pitchFamily="34" charset="0"/>
              <a:cs typeface="新細明體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02" y="1700808"/>
            <a:ext cx="1300436" cy="12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857E553-0282-4970-A6E7-1379A5DF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04" y="174992"/>
            <a:ext cx="9405984" cy="1619401"/>
          </a:xfrm>
          <a:prstGeom prst="rect">
            <a:avLst/>
          </a:prstGeom>
        </p:spPr>
      </p:pic>
      <p:sp>
        <p:nvSpPr>
          <p:cNvPr id="8" name="矩形 261 8"/>
          <p:cNvSpPr/>
          <p:nvPr/>
        </p:nvSpPr>
        <p:spPr>
          <a:xfrm>
            <a:off x="481035" y="498444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from the viewpoint of CAYIN’s existing channels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282 9"/>
          <p:cNvSpPr/>
          <p:nvPr/>
        </p:nvSpPr>
        <p:spPr>
          <a:xfrm>
            <a:off x="6259560" y="1788399"/>
            <a:ext cx="225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NAS x CMS</a:t>
            </a:r>
            <a:endParaRPr kumimoji="1" lang="en-US" altLang="zh-TW" sz="900" b="1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5" name="矩形 282 15"/>
          <p:cNvSpPr/>
          <p:nvPr/>
        </p:nvSpPr>
        <p:spPr>
          <a:xfrm>
            <a:off x="6384032" y="2301317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Home of contents, home of assets</a:t>
            </a:r>
            <a:endParaRPr kumimoji="1"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 282 16"/>
          <p:cNvSpPr/>
          <p:nvPr/>
        </p:nvSpPr>
        <p:spPr>
          <a:xfrm>
            <a:off x="6384032" y="2638653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time on moving content from content storage to CMS, and better security</a:t>
            </a:r>
            <a:endParaRPr kumimoji="1"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261 9"/>
          <p:cNvSpPr/>
          <p:nvPr/>
        </p:nvSpPr>
        <p:spPr>
          <a:xfrm>
            <a:off x="6259560" y="4629986"/>
            <a:ext cx="329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Not only NAS; not only CMS</a:t>
            </a:r>
          </a:p>
        </p:txBody>
      </p:sp>
      <p:sp>
        <p:nvSpPr>
          <p:cNvPr id="44" name="矩形 282 22"/>
          <p:cNvSpPr/>
          <p:nvPr/>
        </p:nvSpPr>
        <p:spPr>
          <a:xfrm>
            <a:off x="6384032" y="5096271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Abundant add-on features for choices</a:t>
            </a:r>
            <a:endParaRPr kumimoji="1"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 282 23"/>
          <p:cNvSpPr/>
          <p:nvPr/>
        </p:nvSpPr>
        <p:spPr>
          <a:xfrm>
            <a:off x="6384032" y="5423815"/>
            <a:ext cx="500062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Related to various AV and building project requirements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1" name="矩形 261 9"/>
          <p:cNvSpPr/>
          <p:nvPr/>
        </p:nvSpPr>
        <p:spPr>
          <a:xfrm>
            <a:off x="6259560" y="3427284"/>
            <a:ext cx="3652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Great hardware local support</a:t>
            </a:r>
          </a:p>
        </p:txBody>
      </p:sp>
      <p:sp>
        <p:nvSpPr>
          <p:cNvPr id="54" name="矩形 282 39"/>
          <p:cNvSpPr/>
          <p:nvPr/>
        </p:nvSpPr>
        <p:spPr>
          <a:xfrm>
            <a:off x="6384032" y="3918432"/>
            <a:ext cx="470692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QNAP has worldwide branch offices and distributors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261 5"/>
          <p:cNvSpPr/>
          <p:nvPr/>
        </p:nvSpPr>
        <p:spPr>
          <a:xfrm>
            <a:off x="441772" y="735668"/>
            <a:ext cx="6625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b="1">
                <a:latin typeface="Arial" panose="020B0604020202020204" pitchFamily="34" charset="0"/>
                <a:cs typeface="Arial" panose="020B0604020202020204" pitchFamily="34" charset="0"/>
              </a:rPr>
              <a:t>Benefits of QNAP X CAYIN</a:t>
            </a:r>
            <a:endParaRPr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E7A8909-2E83-4480-90A6-77136BD33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2179185"/>
            <a:ext cx="3743390" cy="457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82659C9-B4A8-447C-8283-6FA776BD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3782357"/>
            <a:ext cx="3743390" cy="4571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F5001A0-55DC-465A-9ED7-594C6441B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5017322"/>
            <a:ext cx="3743390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857E553-0282-4970-A6E7-1379A5DF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04" y="174992"/>
            <a:ext cx="9405984" cy="1619401"/>
          </a:xfrm>
          <a:prstGeom prst="rect">
            <a:avLst/>
          </a:prstGeom>
        </p:spPr>
      </p:pic>
      <p:sp>
        <p:nvSpPr>
          <p:cNvPr id="8" name="矩形 261 8"/>
          <p:cNvSpPr/>
          <p:nvPr/>
        </p:nvSpPr>
        <p:spPr>
          <a:xfrm>
            <a:off x="479376" y="498444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from the viewpoint of new user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282 9"/>
          <p:cNvSpPr/>
          <p:nvPr/>
        </p:nvSpPr>
        <p:spPr>
          <a:xfrm>
            <a:off x="6193649" y="1788399"/>
            <a:ext cx="225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Calibri" pitchFamily="34" charset="0"/>
                <a:cs typeface="Times New Roman" pitchFamily="18" charset="0"/>
              </a:rPr>
              <a:t>Device Management</a:t>
            </a:r>
            <a:endParaRPr kumimoji="1" lang="en-US" altLang="zh-TW" sz="9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35" name="矩形 282 15"/>
          <p:cNvSpPr/>
          <p:nvPr/>
        </p:nvSpPr>
        <p:spPr>
          <a:xfrm>
            <a:off x="6322008" y="2301317"/>
            <a:ext cx="58590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QNAP NAS with Network/Storage management tool</a:t>
            </a:r>
            <a:endParaRPr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282 16"/>
          <p:cNvSpPr/>
          <p:nvPr/>
        </p:nvSpPr>
        <p:spPr>
          <a:xfrm>
            <a:off x="6322008" y="2638653"/>
            <a:ext cx="55710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 err="1">
                <a:latin typeface="Arial" panose="020B0604020202020204" pitchFamily="34" charset="0"/>
                <a:cs typeface="Arial" panose="020B0604020202020204" pitchFamily="34" charset="0"/>
              </a:rPr>
              <a:t>Qfinder</a:t>
            </a: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 Pro allows you to quickly find and easily access</a:t>
            </a:r>
            <a:r>
              <a:rPr kumimoji="1" lang="zh-TW" altLang="en-US" sz="1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all QNAP NAS over the same LAN</a:t>
            </a:r>
          </a:p>
        </p:txBody>
      </p:sp>
      <p:sp>
        <p:nvSpPr>
          <p:cNvPr id="42" name="矩形 261 9"/>
          <p:cNvSpPr/>
          <p:nvPr/>
        </p:nvSpPr>
        <p:spPr>
          <a:xfrm>
            <a:off x="6193649" y="5085184"/>
            <a:ext cx="24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Calibri" pitchFamily="34" charset="0"/>
                <a:cs typeface="Times New Roman" pitchFamily="18" charset="0"/>
              </a:rPr>
              <a:t>QNAP </a:t>
            </a:r>
            <a:r>
              <a:rPr kumimoji="1" lang="en-US" altLang="zh-TW" b="1" err="1">
                <a:latin typeface="Calibri" pitchFamily="34" charset="0"/>
                <a:cs typeface="Times New Roman" pitchFamily="18" charset="0"/>
              </a:rPr>
              <a:t>AIoT</a:t>
            </a:r>
            <a:r>
              <a:rPr kumimoji="1" lang="en-US" altLang="zh-TW" b="1">
                <a:latin typeface="Calibri" pitchFamily="34" charset="0"/>
                <a:cs typeface="Times New Roman" pitchFamily="18" charset="0"/>
              </a:rPr>
              <a:t> Solution</a:t>
            </a:r>
            <a:endParaRPr kumimoji="1" lang="en-US" altLang="zh-TW" sz="9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44" name="矩形 282 22"/>
          <p:cNvSpPr/>
          <p:nvPr/>
        </p:nvSpPr>
        <p:spPr>
          <a:xfrm>
            <a:off x="6322008" y="5551469"/>
            <a:ext cx="41520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QVR Pro provide surveillance solution</a:t>
            </a:r>
            <a:endParaRPr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282 23"/>
          <p:cNvSpPr/>
          <p:nvPr/>
        </p:nvSpPr>
        <p:spPr>
          <a:xfrm>
            <a:off x="6322008" y="5879013"/>
            <a:ext cx="50006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 err="1">
                <a:latin typeface="Arial" panose="020B0604020202020204" pitchFamily="34" charset="0"/>
                <a:cs typeface="Arial" panose="020B0604020202020204" pitchFamily="34" charset="0"/>
              </a:rPr>
              <a:t>QIoT</a:t>
            </a: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 Suite – IoT hub for sensors / devices, create more interactive solution</a:t>
            </a:r>
            <a:endParaRPr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261 9"/>
          <p:cNvSpPr/>
          <p:nvPr/>
        </p:nvSpPr>
        <p:spPr>
          <a:xfrm>
            <a:off x="6193649" y="3366309"/>
            <a:ext cx="24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Calibri" pitchFamily="34" charset="0"/>
                <a:cs typeface="Times New Roman" pitchFamily="18" charset="0"/>
              </a:rPr>
              <a:t>Content Management</a:t>
            </a:r>
            <a:endParaRPr kumimoji="1" lang="en-US" altLang="zh-TW" sz="900" b="1"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54" name="矩形 282 39"/>
          <p:cNvSpPr/>
          <p:nvPr/>
        </p:nvSpPr>
        <p:spPr>
          <a:xfrm>
            <a:off x="6322008" y="3857457"/>
            <a:ext cx="603868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QNAP NAS support various file format and file transfer protocol and provide content management tool</a:t>
            </a:r>
            <a:endParaRPr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282 45"/>
          <p:cNvSpPr/>
          <p:nvPr/>
        </p:nvSpPr>
        <p:spPr>
          <a:xfrm>
            <a:off x="6322008" y="4437112"/>
            <a:ext cx="52863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700" err="1"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kumimoji="1"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 enables automatic file synchronization across different devices</a:t>
            </a:r>
            <a:endParaRPr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261 5"/>
          <p:cNvSpPr/>
          <p:nvPr/>
        </p:nvSpPr>
        <p:spPr>
          <a:xfrm>
            <a:off x="441772" y="735668"/>
            <a:ext cx="6625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b="1">
                <a:latin typeface="Arial" panose="020B0604020202020204" pitchFamily="34" charset="0"/>
                <a:cs typeface="Arial" panose="020B0604020202020204" pitchFamily="34" charset="0"/>
              </a:rPr>
              <a:t>Benefits of QNAP X CAYIN</a:t>
            </a:r>
            <a:endParaRPr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E7A8909-2E83-4480-90A6-77136BD33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2179185"/>
            <a:ext cx="3743390" cy="4571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82659C9-B4A8-447C-8283-6FA776BD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3721382"/>
            <a:ext cx="3743390" cy="4571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F5001A0-55DC-465A-9ED7-594C6441B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12024" y="5472520"/>
            <a:ext cx="374339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7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E1D34F0-E14D-4D24-A0D5-D45FC921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" y="0"/>
            <a:ext cx="12183524" cy="685799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127448" y="2681625"/>
            <a:ext cx="43492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b="1"/>
              <a:t>CAYIN</a:t>
            </a:r>
            <a:r>
              <a:rPr lang="zh-TW" altLang="en-US" sz="4500" b="1"/>
              <a:t> </a:t>
            </a:r>
            <a:r>
              <a:rPr lang="en-US" altLang="zh-TW" sz="4500" b="1"/>
              <a:t>x QNAP</a:t>
            </a:r>
            <a:endParaRPr lang="zh-TW" altLang="en-US" sz="4500"/>
          </a:p>
          <a:p>
            <a:r>
              <a:rPr lang="en-US" altLang="zh-TW" sz="4500" b="1"/>
              <a:t>Your Best Choice!</a:t>
            </a:r>
            <a:endParaRPr lang="zh-TW" altLang="en-US" sz="4500" b="1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315D9D-97DF-4081-AAA7-AFCF8FBDCB97}"/>
              </a:ext>
            </a:extLst>
          </p:cNvPr>
          <p:cNvSpPr txBox="1"/>
          <p:nvPr/>
        </p:nvSpPr>
        <p:spPr>
          <a:xfrm>
            <a:off x="1127448" y="5733256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/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9C15AFD-71A8-400B-9657-E3F75D7F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02" y="1080542"/>
            <a:ext cx="5304908" cy="1511636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16FF2A33-C508-4C8B-814A-B36C9CA4B861}"/>
              </a:ext>
            </a:extLst>
          </p:cNvPr>
          <p:cNvSpPr/>
          <p:nvPr/>
        </p:nvSpPr>
        <p:spPr>
          <a:xfrm>
            <a:off x="911424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056030" y="3071282"/>
            <a:ext cx="863506" cy="1077798"/>
            <a:chOff x="356240" y="1994969"/>
            <a:chExt cx="863506" cy="1077798"/>
          </a:xfrm>
        </p:grpSpPr>
        <p:sp>
          <p:nvSpPr>
            <p:cNvPr id="8" name="文字方塊 7"/>
            <p:cNvSpPr txBox="1"/>
            <p:nvPr/>
          </p:nvSpPr>
          <p:spPr>
            <a:xfrm>
              <a:off x="371904" y="1994969"/>
              <a:ext cx="8354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15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6240" y="2611102"/>
              <a:ext cx="863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years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85785" y="1499681"/>
            <a:ext cx="3249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Who is CAYIN?</a:t>
            </a:r>
            <a:endParaRPr kumimoji="1" lang="en-US" altLang="zh-TW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91344" y="4377968"/>
            <a:ext cx="259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15 years of experience in developing</a:t>
            </a:r>
          </a:p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digital signage solutions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071664" y="4377968"/>
            <a:ext cx="248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Have connected more than 1,000 brands and institutions with digital signage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879976" y="4377968"/>
            <a:ext cx="2470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Support clients in more than 90 countries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9A7FB23B-0924-4A8A-898C-E961C8318F44}"/>
              </a:ext>
            </a:extLst>
          </p:cNvPr>
          <p:cNvSpPr/>
          <p:nvPr/>
        </p:nvSpPr>
        <p:spPr>
          <a:xfrm>
            <a:off x="3668292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34031D7-B038-45FC-9B59-B05490DA5AAA}"/>
              </a:ext>
            </a:extLst>
          </p:cNvPr>
          <p:cNvGrpSpPr/>
          <p:nvPr/>
        </p:nvGrpSpPr>
        <p:grpSpPr>
          <a:xfrm>
            <a:off x="3436474" y="3012726"/>
            <a:ext cx="1651414" cy="1151162"/>
            <a:chOff x="-20184" y="1936413"/>
            <a:chExt cx="1651414" cy="1151162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49F2177-7B23-4A29-AB07-253E6504E330}"/>
                </a:ext>
              </a:extLst>
            </p:cNvPr>
            <p:cNvSpPr txBox="1"/>
            <p:nvPr/>
          </p:nvSpPr>
          <p:spPr>
            <a:xfrm>
              <a:off x="-20184" y="1936413"/>
              <a:ext cx="165141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1,000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DFD457E6-D580-43FB-AE95-A0051915BF75}"/>
                </a:ext>
              </a:extLst>
            </p:cNvPr>
            <p:cNvSpPr txBox="1"/>
            <p:nvPr/>
          </p:nvSpPr>
          <p:spPr>
            <a:xfrm>
              <a:off x="285216" y="2625910"/>
              <a:ext cx="1057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brands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35" name="橢圓 34">
            <a:extLst>
              <a:ext uri="{FF2B5EF4-FFF2-40B4-BE49-F238E27FC236}">
                <a16:creationId xmlns:a16="http://schemas.microsoft.com/office/drawing/2014/main" id="{D1035CAA-F220-49A8-BD24-27A79DF2F75D}"/>
              </a:ext>
            </a:extLst>
          </p:cNvPr>
          <p:cNvSpPr/>
          <p:nvPr/>
        </p:nvSpPr>
        <p:spPr>
          <a:xfrm>
            <a:off x="6482628" y="3021666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6888195F-0977-4A2F-8EF6-6C7CCC165BD3}"/>
              </a:ext>
            </a:extLst>
          </p:cNvPr>
          <p:cNvGrpSpPr/>
          <p:nvPr/>
        </p:nvGrpSpPr>
        <p:grpSpPr>
          <a:xfrm>
            <a:off x="6377641" y="3012726"/>
            <a:ext cx="1374543" cy="1128900"/>
            <a:chOff x="106647" y="1936413"/>
            <a:chExt cx="1374543" cy="1128900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C75B975-27E8-4387-9A8A-49ED49067ACC}"/>
                </a:ext>
              </a:extLst>
            </p:cNvPr>
            <p:cNvSpPr txBox="1"/>
            <p:nvPr/>
          </p:nvSpPr>
          <p:spPr>
            <a:xfrm>
              <a:off x="388713" y="1936413"/>
              <a:ext cx="8354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0" b="1">
                  <a:solidFill>
                    <a:srgbClr val="FFC000"/>
                  </a:solidFill>
                </a:rPr>
                <a:t>90</a:t>
              </a:r>
              <a:endParaRPr lang="zh-TW" altLang="en-US" sz="5000" b="1">
                <a:solidFill>
                  <a:srgbClr val="FFC000"/>
                </a:solidFill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761DC2D-AEC8-4110-93FE-75795E6197D3}"/>
                </a:ext>
              </a:extLst>
            </p:cNvPr>
            <p:cNvSpPr txBox="1"/>
            <p:nvPr/>
          </p:nvSpPr>
          <p:spPr>
            <a:xfrm>
              <a:off x="106647" y="2603648"/>
              <a:ext cx="1374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>
                  <a:solidFill>
                    <a:srgbClr val="FFC000"/>
                  </a:solidFill>
                </a:rPr>
                <a:t>countries</a:t>
              </a:r>
              <a:endParaRPr lang="zh-TW" altLang="en-US" sz="2400" b="1">
                <a:solidFill>
                  <a:srgbClr val="FFC000"/>
                </a:solidFill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98DD166-7ABF-46ED-B983-7D1CDE0638C9}"/>
              </a:ext>
            </a:extLst>
          </p:cNvPr>
          <p:cNvSpPr txBox="1"/>
          <p:nvPr/>
        </p:nvSpPr>
        <p:spPr>
          <a:xfrm>
            <a:off x="1724845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B2F6E89-7BA4-4AFF-9399-66A8FFE2277A}"/>
              </a:ext>
            </a:extLst>
          </p:cNvPr>
          <p:cNvSpPr txBox="1"/>
          <p:nvPr/>
        </p:nvSpPr>
        <p:spPr>
          <a:xfrm>
            <a:off x="4902664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6BCB26C-23F8-41B1-BD9A-D4513A47731B}"/>
              </a:ext>
            </a:extLst>
          </p:cNvPr>
          <p:cNvSpPr txBox="1"/>
          <p:nvPr/>
        </p:nvSpPr>
        <p:spPr>
          <a:xfrm>
            <a:off x="7328854" y="296499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>
                <a:solidFill>
                  <a:srgbClr val="FFC000"/>
                </a:solidFill>
              </a:rPr>
              <a:t>+</a:t>
            </a:r>
            <a:endParaRPr lang="zh-TW" altLang="en-US" sz="30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9C15AFD-71A8-400B-9657-E3F75D7F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02" y="1080542"/>
            <a:ext cx="5304908" cy="151163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5785" y="1499681"/>
            <a:ext cx="3321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Who is CAYIN?</a:t>
            </a:r>
            <a:endParaRPr kumimoji="1" lang="en-US" altLang="zh-TW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04014" y="2828364"/>
            <a:ext cx="6976161" cy="208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Expert of digital signage solutions</a:t>
            </a:r>
          </a:p>
          <a:p>
            <a:pPr lvl="0">
              <a:lnSpc>
                <a:spcPts val="4000"/>
              </a:lnSpc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Own branded developer and manufacturer</a:t>
            </a:r>
          </a:p>
          <a:p>
            <a:pPr lvl="0">
              <a:lnSpc>
                <a:spcPts val="4000"/>
              </a:lnSpc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Self-owned software and system teams</a:t>
            </a:r>
          </a:p>
          <a:p>
            <a:pPr lvl="0">
              <a:lnSpc>
                <a:spcPts val="4000"/>
              </a:lnSpc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Supplier of B2B products specialized in SI channels</a:t>
            </a:r>
          </a:p>
        </p:txBody>
      </p:sp>
    </p:spTree>
    <p:extLst>
      <p:ext uri="{BB962C8B-B14F-4D97-AF65-F5344CB8AC3E}">
        <p14:creationId xmlns:p14="http://schemas.microsoft.com/office/powerpoint/2010/main" val="124210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1">
            <a:extLst>
              <a:ext uri="{FF2B5EF4-FFF2-40B4-BE49-F238E27FC236}">
                <a16:creationId xmlns:a16="http://schemas.microsoft.com/office/drawing/2014/main" id="{B98DAB5A-3E43-4A54-B04E-A0BE32D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916832"/>
            <a:ext cx="5918448" cy="68580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2900">
                <a:latin typeface="Arial"/>
                <a:ea typeface="微軟正黑體"/>
                <a:cs typeface="Arial"/>
              </a:rPr>
              <a:t>QNAP x CAYIN</a:t>
            </a:r>
            <a:br>
              <a:rPr lang="en-US" altLang="zh-TW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 b="0">
                <a:latin typeface="Arial"/>
                <a:ea typeface="微軟正黑體"/>
                <a:cs typeface="Arial"/>
              </a:rPr>
              <a:t>Create Smart Signage Solutions for Your Creative Ideas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接點 256 7">
            <a:extLst>
              <a:ext uri="{FF2B5EF4-FFF2-40B4-BE49-F238E27FC236}">
                <a16:creationId xmlns:a16="http://schemas.microsoft.com/office/drawing/2014/main" id="{79B3ADA0-FBA2-4474-AAE2-3B52570B60A4}"/>
              </a:ext>
            </a:extLst>
          </p:cNvPr>
          <p:cNvCxnSpPr/>
          <p:nvPr/>
        </p:nvCxnSpPr>
        <p:spPr>
          <a:xfrm rot="5400000">
            <a:off x="349707" y="4136695"/>
            <a:ext cx="1357322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內容版面配置區 12">
            <a:extLst>
              <a:ext uri="{FF2B5EF4-FFF2-40B4-BE49-F238E27FC236}">
                <a16:creationId xmlns:a16="http://schemas.microsoft.com/office/drawing/2014/main" id="{1DDFA55B-99EB-47DA-A894-D9D09AF3F14F}"/>
              </a:ext>
            </a:extLst>
          </p:cNvPr>
          <p:cNvSpPr txBox="1">
            <a:spLocks/>
          </p:cNvSpPr>
          <p:nvPr/>
        </p:nvSpPr>
        <p:spPr>
          <a:xfrm>
            <a:off x="1199456" y="3212975"/>
            <a:ext cx="5751752" cy="267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Signage expert – CAYIN Technology</a:t>
            </a:r>
            <a:endParaRPr kumimoji="1" lang="zh-TW" altLang="en-US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0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Digital signage create new information x interaction</a:t>
            </a:r>
            <a:endParaRPr lang="zh-TW" altLang="en-US"/>
          </a:p>
          <a:p>
            <a:pPr marL="35560" indent="-3556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0">
                <a:solidFill>
                  <a:schemeClr val="bg1">
                    <a:lumMod val="85000"/>
                  </a:schemeClr>
                </a:solidFill>
                <a:latin typeface="Arial"/>
                <a:ea typeface="新細明體"/>
                <a:cs typeface="Arial"/>
              </a:rPr>
              <a:t>Live demo for QNAP x CAYIN solution</a:t>
            </a:r>
            <a:endParaRPr lang="en-US" altLang="zh-TW" sz="2000" b="0">
              <a:solidFill>
                <a:schemeClr val="bg1">
                  <a:lumMod val="85000"/>
                </a:schemeClr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3" name="橢圓 256 9">
            <a:extLst>
              <a:ext uri="{FF2B5EF4-FFF2-40B4-BE49-F238E27FC236}">
                <a16:creationId xmlns:a16="http://schemas.microsoft.com/office/drawing/2014/main" id="{2483B92F-76A2-4922-9A7A-E2BB011D6DE3}"/>
              </a:ext>
            </a:extLst>
          </p:cNvPr>
          <p:cNvSpPr/>
          <p:nvPr/>
        </p:nvSpPr>
        <p:spPr>
          <a:xfrm>
            <a:off x="969299" y="3399937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256 16">
            <a:extLst>
              <a:ext uri="{FF2B5EF4-FFF2-40B4-BE49-F238E27FC236}">
                <a16:creationId xmlns:a16="http://schemas.microsoft.com/office/drawing/2014/main" id="{896E0C4A-31EA-4B07-97D8-CE953500892F}"/>
              </a:ext>
            </a:extLst>
          </p:cNvPr>
          <p:cNvSpPr/>
          <p:nvPr/>
        </p:nvSpPr>
        <p:spPr>
          <a:xfrm>
            <a:off x="969299" y="4689176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56 9">
            <a:extLst>
              <a:ext uri="{FF2B5EF4-FFF2-40B4-BE49-F238E27FC236}">
                <a16:creationId xmlns:a16="http://schemas.microsoft.com/office/drawing/2014/main" id="{EC316388-0718-4C61-A8B4-417F8E0F4215}"/>
              </a:ext>
            </a:extLst>
          </p:cNvPr>
          <p:cNvSpPr/>
          <p:nvPr/>
        </p:nvSpPr>
        <p:spPr>
          <a:xfrm>
            <a:off x="969299" y="3825469"/>
            <a:ext cx="142876" cy="1428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48128" y="3002106"/>
            <a:ext cx="3357585" cy="244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6000" b="1">
                <a:latin typeface="Calibri" pitchFamily="34" charset="0"/>
                <a:cs typeface="Times New Roman" pitchFamily="18" charset="0"/>
              </a:rPr>
              <a:t>What</a:t>
            </a:r>
          </a:p>
          <a:p>
            <a:pPr lvl="0" algn="ctr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5000" b="1">
                <a:latin typeface="Calibri" pitchFamily="34" charset="0"/>
                <a:cs typeface="Times New Roman" pitchFamily="18" charset="0"/>
              </a:rPr>
              <a:t>is Digital Signage</a:t>
            </a:r>
            <a:endParaRPr kumimoji="1" lang="en-US" altLang="zh-TW" sz="5000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BE92C9-27D5-475D-83C2-4F6016021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02" y="1345922"/>
            <a:ext cx="1300436" cy="12988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Toush Screen_1.jpg"/>
          <p:cNvPicPr>
            <a:picLocks noChangeAspect="1"/>
          </p:cNvPicPr>
          <p:nvPr/>
        </p:nvPicPr>
        <p:blipFill rotWithShape="1">
          <a:blip r:embed="rId3" cstate="print"/>
          <a:srcRect l="5361" t="8408" r="4851" b="12369"/>
          <a:stretch/>
        </p:blipFill>
        <p:spPr>
          <a:xfrm>
            <a:off x="7591316" y="1700807"/>
            <a:ext cx="3815950" cy="2196009"/>
          </a:xfrm>
          <a:prstGeom prst="rect">
            <a:avLst/>
          </a:prstGeom>
        </p:spPr>
      </p:pic>
      <p:pic>
        <p:nvPicPr>
          <p:cNvPr id="17" name="圖片 16" descr="Toush Screen_2.jpg"/>
          <p:cNvPicPr>
            <a:picLocks noChangeAspect="1"/>
          </p:cNvPicPr>
          <p:nvPr/>
        </p:nvPicPr>
        <p:blipFill rotWithShape="1">
          <a:blip r:embed="rId4"/>
          <a:srcRect l="4091" t="5964" r="4446" b="10244"/>
          <a:stretch/>
        </p:blipFill>
        <p:spPr>
          <a:xfrm>
            <a:off x="767408" y="3516962"/>
            <a:ext cx="3675268" cy="21960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FC49AC9-B855-4663-83E1-5316ECF0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120"/>
            <a:ext cx="6134472" cy="1039091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3500" b="1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What is Digital Signage?</a:t>
            </a:r>
            <a:endParaRPr lang="zh-TW" alt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A2A8F6-BB79-488C-BE1F-5F6D8D1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824"/>
            <a:ext cx="5630416" cy="172819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Public displays and today’s sign boards,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but dynamic, digital, and networkable.</a:t>
            </a:r>
          </a:p>
        </p:txBody>
      </p:sp>
      <p:pic>
        <p:nvPicPr>
          <p:cNvPr id="13" name="圖片 12" descr="QMS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6" y="3516962"/>
            <a:ext cx="3839176" cy="219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Microsoft Office PowerPoint</Application>
  <PresentationFormat>寬螢幕</PresentationFormat>
  <Paragraphs>198</Paragraphs>
  <Slides>42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8" baseType="lpstr">
      <vt:lpstr>微軟正黑體</vt:lpstr>
      <vt:lpstr>新細明體</vt:lpstr>
      <vt:lpstr>Arial</vt:lpstr>
      <vt:lpstr>Calibri</vt:lpstr>
      <vt:lpstr>Times New Roman</vt:lpstr>
      <vt:lpstr>Office 佈景主題</vt:lpstr>
      <vt:lpstr>PowerPoint 簡報</vt:lpstr>
      <vt:lpstr>QNAP x CAYIN  Create Smart Signage Solutions for Your Creative Ideas </vt:lpstr>
      <vt:lpstr>QNAP x CAYIN  Create Smart Signage Solution for Your Creative Ideas </vt:lpstr>
      <vt:lpstr>PowerPoint 簡報</vt:lpstr>
      <vt:lpstr>PowerPoint 簡報</vt:lpstr>
      <vt:lpstr>PowerPoint 簡報</vt:lpstr>
      <vt:lpstr>QNAP x CAYIN  Create Smart Signage Solutions for Your Creative Ideas </vt:lpstr>
      <vt:lpstr>PowerPoint 簡報</vt:lpstr>
      <vt:lpstr>What is Digital Signage?</vt:lpstr>
      <vt:lpstr>What is Digital Signage?</vt:lpstr>
      <vt:lpstr>What is Digital Signage?</vt:lpstr>
      <vt:lpstr>QNAP x CAYIN  Create Smart Signage Solutions for Your Creative Ideas </vt:lpstr>
      <vt:lpstr>PowerPoint 簡報</vt:lpstr>
      <vt:lpstr>Introduction of CAYIN Digital Signage Solutions</vt:lpstr>
      <vt:lpstr>Introduction of CAYIN Digital Signage Solutions</vt:lpstr>
      <vt:lpstr>CAYIN Digital Signage Solutions</vt:lpstr>
      <vt:lpstr>PowerPoint 簡報</vt:lpstr>
      <vt:lpstr>PowerPoint 簡報</vt:lpstr>
      <vt:lpstr>PowerPoint 簡報</vt:lpstr>
      <vt:lpstr>PowerPoint 簡報</vt:lpstr>
      <vt:lpstr>CAYIN Digital Signage Solutions</vt:lpstr>
      <vt:lpstr>PowerPoint 簡報</vt:lpstr>
      <vt:lpstr>CAYIN Digital Signage Solutions</vt:lpstr>
      <vt:lpstr>PowerPoint 簡報</vt:lpstr>
      <vt:lpstr>CAYIN Digital Signage Player Hardware &amp;  Software</vt:lpstr>
      <vt:lpstr>CAYIN Digital Signage Player Hardware &amp; Software</vt:lpstr>
      <vt:lpstr>CAYIN Digital Signage Player Software UI</vt:lpstr>
      <vt:lpstr>PowerPoint 簡報</vt:lpstr>
      <vt:lpstr>PowerPoint 簡報</vt:lpstr>
      <vt:lpstr>PowerPoint 簡報</vt:lpstr>
      <vt:lpstr>PowerPoint 簡報</vt:lpstr>
      <vt:lpstr>Live Demo of CAYIN Digital Signage Player UI</vt:lpstr>
      <vt:lpstr>CAYIN Digital Signage Server Software</vt:lpstr>
      <vt:lpstr>PowerPoint 簡報</vt:lpstr>
      <vt:lpstr>CAYIN Digital Signage Server Software UI</vt:lpstr>
      <vt:lpstr>CAYIN Digital Signage Server Software UI</vt:lpstr>
      <vt:lpstr>CAYIN Digital Signage Server Software UI</vt:lpstr>
      <vt:lpstr>Live Demo of CAYIN Digital Signage Server Software UI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Peggy Hsu</dc:creator>
  <cp:lastModifiedBy>QNAP_Hsuan Chang</cp:lastModifiedBy>
  <cp:revision>162</cp:revision>
  <dcterms:created xsi:type="dcterms:W3CDTF">2019-06-06T01:39:37Z</dcterms:created>
  <dcterms:modified xsi:type="dcterms:W3CDTF">2019-06-27T06:44:17Z</dcterms:modified>
</cp:coreProperties>
</file>