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78" r:id="rId3"/>
    <p:sldId id="300" r:id="rId4"/>
    <p:sldId id="302" r:id="rId5"/>
    <p:sldId id="267" r:id="rId6"/>
    <p:sldId id="308" r:id="rId7"/>
    <p:sldId id="279" r:id="rId8"/>
    <p:sldId id="256" r:id="rId9"/>
    <p:sldId id="265" r:id="rId10"/>
    <p:sldId id="304" r:id="rId11"/>
    <p:sldId id="305" r:id="rId12"/>
    <p:sldId id="301" r:id="rId13"/>
    <p:sldId id="303" r:id="rId14"/>
    <p:sldId id="310" r:id="rId15"/>
    <p:sldId id="311" r:id="rId16"/>
    <p:sldId id="312" r:id="rId17"/>
    <p:sldId id="313" r:id="rId18"/>
    <p:sldId id="286" r:id="rId19"/>
    <p:sldId id="274" r:id="rId20"/>
    <p:sldId id="309" r:id="rId21"/>
    <p:sldId id="276" r:id="rId22"/>
    <p:sldId id="314" r:id="rId23"/>
    <p:sldId id="315" r:id="rId24"/>
    <p:sldId id="306" r:id="rId25"/>
    <p:sldId id="260" r:id="rId26"/>
    <p:sldId id="316" r:id="rId27"/>
    <p:sldId id="290" r:id="rId28"/>
    <p:sldId id="317" r:id="rId29"/>
    <p:sldId id="318" r:id="rId30"/>
    <p:sldId id="319" r:id="rId31"/>
    <p:sldId id="320" r:id="rId32"/>
    <p:sldId id="324" r:id="rId33"/>
    <p:sldId id="325" r:id="rId34"/>
    <p:sldId id="296" r:id="rId35"/>
    <p:sldId id="321" r:id="rId36"/>
    <p:sldId id="322" r:id="rId37"/>
    <p:sldId id="323" r:id="rId38"/>
    <p:sldId id="295" r:id="rId39"/>
    <p:sldId id="307" r:id="rId40"/>
    <p:sldId id="282" r:id="rId41"/>
    <p:sldId id="326" r:id="rId42"/>
    <p:sldId id="277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B3A"/>
    <a:srgbClr val="100F0D"/>
    <a:srgbClr val="171717"/>
    <a:srgbClr val="131210"/>
    <a:srgbClr val="3D3938"/>
    <a:srgbClr val="FFC00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A9C038-9A6B-4E35-B07C-03CE8676AD57}" v="43" dt="2019-06-27T05:47:55.693"/>
    <p1510:client id="{A4926C5F-552A-2383-2208-9019B8E1E60C}" v="41" dt="2019-06-27T03:23:45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782A3-AEE9-43B2-AA61-F17122984DED}" type="datetimeFigureOut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44712-B92D-4F64-9F7E-F1589534519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081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9243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1398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194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565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361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28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797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4774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293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240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310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E66E34C-D80C-4D73-A2F3-CB3D5C27F2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" y="0"/>
            <a:ext cx="1218121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7408" y="1196752"/>
            <a:ext cx="5918448" cy="685802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767408" y="2065117"/>
            <a:ext cx="5918448" cy="3628999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276208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E66E34C-D80C-4D73-A2F3-CB3D5C27F2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" y="0"/>
            <a:ext cx="12181211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7408" y="1196752"/>
            <a:ext cx="5918448" cy="685802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767408" y="2065117"/>
            <a:ext cx="5918448" cy="3628999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94359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E66E34C-D80C-4D73-A2F3-CB3D5C27F2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" y="651"/>
            <a:ext cx="12181211" cy="685669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32104" y="1196752"/>
            <a:ext cx="3744416" cy="685802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7032104" y="2065117"/>
            <a:ext cx="3744416" cy="3628999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3789156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717E027-C29D-4FB7-BEA4-FBE48D5CF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" y="0"/>
            <a:ext cx="12181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6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717E027-C29D-4FB7-BEA4-FBE48D5CF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" y="650"/>
            <a:ext cx="12181213" cy="685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1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64E849-2FA4-449A-B713-3B4319C6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" y="0"/>
            <a:ext cx="12183524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245618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64E849-2FA4-449A-B713-3B4319C6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" y="0"/>
            <a:ext cx="12183524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260390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64E849-2FA4-449A-B713-3B4319C6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0"/>
            <a:ext cx="12500472" cy="703640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59931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64E849-2FA4-449A-B713-3B4319C6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0"/>
            <a:ext cx="12500472" cy="70364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95422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64E849-2FA4-449A-B713-3B4319C6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" y="0"/>
            <a:ext cx="12183522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77390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1" r:id="rId3"/>
    <p:sldLayoutId id="2147483650" r:id="rId4"/>
    <p:sldLayoutId id="2147483660" r:id="rId5"/>
    <p:sldLayoutId id="2147483662" r:id="rId6"/>
    <p:sldLayoutId id="2147483664" r:id="rId7"/>
    <p:sldLayoutId id="2147483665" r:id="rId8"/>
    <p:sldLayoutId id="2147483663" r:id="rId9"/>
    <p:sldLayoutId id="2147483657" r:id="rId10"/>
    <p:sldLayoutId id="2147483658" r:id="rId11"/>
    <p:sldLayoutId id="2147483659" r:id="rId12"/>
    <p:sldLayoutId id="2147483651" r:id="rId13"/>
    <p:sldLayoutId id="2147483652" r:id="rId14"/>
    <p:sldLayoutId id="2147483653" r:id="rId15"/>
    <p:sldLayoutId id="2147483654" r:id="rId16"/>
    <p:sldLayoutId id="214748365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6000" indent="-360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36000" indent="-36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36000" indent="-360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C49AC9-B855-4663-83E1-5316ECF0F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8120"/>
            <a:ext cx="6134472" cy="1039091"/>
          </a:xfrm>
        </p:spPr>
        <p:txBody>
          <a:bodyPr/>
          <a:lstStyle/>
          <a:p>
            <a:pPr algn="l"/>
            <a:r>
              <a:rPr lang="zh-TW" altLang="en-US"/>
              <a:t>數位看板是什麼？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A2A8F6-BB79-488C-BE1F-5F6D8D13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807"/>
            <a:ext cx="5630416" cy="18722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 indent="-35560"/>
            <a:r>
              <a:rPr lang="zh-TW" altLang="en-US">
                <a:latin typeface="微軟正黑體"/>
                <a:ea typeface="微軟正黑體"/>
              </a:rPr>
              <a:t>整合訊息、新型態的行銷宣傳渠道、新媒體、窄播媒體</a:t>
            </a:r>
          </a:p>
        </p:txBody>
      </p:sp>
      <p:pic>
        <p:nvPicPr>
          <p:cNvPr id="7" name="圖片 264 7" descr="Brazil_Entertainment_CAYIN_Digital_Signage.jpg">
            <a:extLst>
              <a:ext uri="{FF2B5EF4-FFF2-40B4-BE49-F238E27FC236}">
                <a16:creationId xmlns:a16="http://schemas.microsoft.com/office/drawing/2014/main" id="{4344071F-FE7D-455F-B8F3-9C121FE321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6390" y="3068960"/>
            <a:ext cx="2643206" cy="1974661"/>
          </a:xfrm>
          <a:prstGeom prst="rect">
            <a:avLst/>
          </a:prstGeom>
        </p:spPr>
      </p:pic>
      <p:pic>
        <p:nvPicPr>
          <p:cNvPr id="8" name="圖片 264 8" descr="Taiwan_Education_CAYIN_Digital_Signage (14).jpg">
            <a:extLst>
              <a:ext uri="{FF2B5EF4-FFF2-40B4-BE49-F238E27FC236}">
                <a16:creationId xmlns:a16="http://schemas.microsoft.com/office/drawing/2014/main" id="{27287D15-E563-4609-807E-116AF70833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3910" y="3068960"/>
            <a:ext cx="2643206" cy="1982405"/>
          </a:xfrm>
          <a:prstGeom prst="rect">
            <a:avLst/>
          </a:prstGeom>
        </p:spPr>
      </p:pic>
      <p:sp>
        <p:nvSpPr>
          <p:cNvPr id="9" name="文字方塊 264 9">
            <a:extLst>
              <a:ext uri="{FF2B5EF4-FFF2-40B4-BE49-F238E27FC236}">
                <a16:creationId xmlns:a16="http://schemas.microsoft.com/office/drawing/2014/main" id="{AC0A1456-F417-44BE-9E9B-3C7164E2317D}"/>
              </a:ext>
            </a:extLst>
          </p:cNvPr>
          <p:cNvSpPr txBox="1"/>
          <p:nvPr/>
        </p:nvSpPr>
        <p:spPr>
          <a:xfrm>
            <a:off x="2519638" y="5212099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FIFA,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巴西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264 10">
            <a:extLst>
              <a:ext uri="{FF2B5EF4-FFF2-40B4-BE49-F238E27FC236}">
                <a16:creationId xmlns:a16="http://schemas.microsoft.com/office/drawing/2014/main" id="{54DAAF30-9069-4AD1-8A1C-0C287D71A7D3}"/>
              </a:ext>
            </a:extLst>
          </p:cNvPr>
          <p:cNvSpPr txBox="1"/>
          <p:nvPr/>
        </p:nvSpPr>
        <p:spPr>
          <a:xfrm>
            <a:off x="5317783" y="5212099"/>
            <a:ext cx="131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PCCU,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</a:p>
        </p:txBody>
      </p:sp>
      <p:sp>
        <p:nvSpPr>
          <p:cNvPr id="11" name="文字方塊 264 15">
            <a:extLst>
              <a:ext uri="{FF2B5EF4-FFF2-40B4-BE49-F238E27FC236}">
                <a16:creationId xmlns:a16="http://schemas.microsoft.com/office/drawing/2014/main" id="{0035BDAF-C44C-49E8-862B-AEF70181F8CE}"/>
              </a:ext>
            </a:extLst>
          </p:cNvPr>
          <p:cNvSpPr txBox="1"/>
          <p:nvPr/>
        </p:nvSpPr>
        <p:spPr>
          <a:xfrm>
            <a:off x="8233439" y="5212099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GNC,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264 1026" descr="\\violet\temp\Peggy\Exhibition\COMPUTEX\Demo\個案照片\GNC (4).JPG">
            <a:extLst>
              <a:ext uri="{FF2B5EF4-FFF2-40B4-BE49-F238E27FC236}">
                <a16:creationId xmlns:a16="http://schemas.microsoft.com/office/drawing/2014/main" id="{3CE22B77-E457-4BD1-96DA-230389773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1430" y="3068959"/>
            <a:ext cx="2667018" cy="2000264"/>
          </a:xfrm>
          <a:prstGeom prst="rect">
            <a:avLst/>
          </a:prstGeom>
          <a:noFill/>
        </p:spPr>
      </p:pic>
      <p:cxnSp>
        <p:nvCxnSpPr>
          <p:cNvPr id="14" name="直線接點 264 18">
            <a:extLst>
              <a:ext uri="{FF2B5EF4-FFF2-40B4-BE49-F238E27FC236}">
                <a16:creationId xmlns:a16="http://schemas.microsoft.com/office/drawing/2014/main" id="{F52407A0-BBF6-4AD0-80CC-33B5E1BAAC23}"/>
              </a:ext>
            </a:extLst>
          </p:cNvPr>
          <p:cNvCxnSpPr>
            <a:cxnSpLocks/>
          </p:cNvCxnSpPr>
          <p:nvPr/>
        </p:nvCxnSpPr>
        <p:spPr>
          <a:xfrm>
            <a:off x="2459630" y="5569289"/>
            <a:ext cx="126010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264 18">
            <a:extLst>
              <a:ext uri="{FF2B5EF4-FFF2-40B4-BE49-F238E27FC236}">
                <a16:creationId xmlns:a16="http://schemas.microsoft.com/office/drawing/2014/main" id="{741797FD-8DC0-4D56-8571-38B2DAAB653E}"/>
              </a:ext>
            </a:extLst>
          </p:cNvPr>
          <p:cNvCxnSpPr>
            <a:cxnSpLocks/>
          </p:cNvCxnSpPr>
          <p:nvPr/>
        </p:nvCxnSpPr>
        <p:spPr>
          <a:xfrm>
            <a:off x="5363468" y="5569289"/>
            <a:ext cx="126010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264 18">
            <a:extLst>
              <a:ext uri="{FF2B5EF4-FFF2-40B4-BE49-F238E27FC236}">
                <a16:creationId xmlns:a16="http://schemas.microsoft.com/office/drawing/2014/main" id="{EC6F08DD-BE04-4B24-8C53-E72FBCEA2543}"/>
              </a:ext>
            </a:extLst>
          </p:cNvPr>
          <p:cNvCxnSpPr>
            <a:cxnSpLocks/>
          </p:cNvCxnSpPr>
          <p:nvPr/>
        </p:nvCxnSpPr>
        <p:spPr>
          <a:xfrm>
            <a:off x="8217879" y="5569289"/>
            <a:ext cx="126010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78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C49AC9-B855-4663-83E1-5316ECF0F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8120"/>
            <a:ext cx="6134472" cy="1039091"/>
          </a:xfrm>
        </p:spPr>
        <p:txBody>
          <a:bodyPr/>
          <a:lstStyle/>
          <a:p>
            <a:pPr algn="l"/>
            <a:r>
              <a:rPr lang="zh-TW" altLang="en-US"/>
              <a:t>數位看板是什麼？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A2A8F6-BB79-488C-BE1F-5F6D8D13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807"/>
            <a:ext cx="5630416" cy="18722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 indent="-35560"/>
            <a:r>
              <a:rPr lang="zh-TW" altLang="en-US">
                <a:latin typeface="微軟正黑體"/>
                <a:ea typeface="微軟正黑體"/>
              </a:rPr>
              <a:t>廣泛應用於：百貨零售、校園、企業工廠、交通、醫院、飯店、觀光休閒等等，數位看板幾乎無所不在！</a:t>
            </a:r>
            <a:endParaRPr lang="en-US" altLang="zh-TW">
              <a:latin typeface="微軟正黑體"/>
              <a:ea typeface="微軟正黑體"/>
            </a:endParaRPr>
          </a:p>
          <a:p>
            <a:pPr marL="35560" indent="-35560"/>
            <a:endParaRPr lang="en-US" altLang="zh-TW"/>
          </a:p>
        </p:txBody>
      </p:sp>
      <p:sp>
        <p:nvSpPr>
          <p:cNvPr id="9" name="文字方塊 264 9">
            <a:extLst>
              <a:ext uri="{FF2B5EF4-FFF2-40B4-BE49-F238E27FC236}">
                <a16:creationId xmlns:a16="http://schemas.microsoft.com/office/drawing/2014/main" id="{AC0A1456-F417-44BE-9E9B-3C7164E2317D}"/>
              </a:ext>
            </a:extLst>
          </p:cNvPr>
          <p:cNvSpPr txBox="1"/>
          <p:nvPr/>
        </p:nvSpPr>
        <p:spPr>
          <a:xfrm>
            <a:off x="1813041" y="5271750"/>
            <a:ext cx="245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Ayala Cinema,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菲律賓</a:t>
            </a:r>
          </a:p>
        </p:txBody>
      </p:sp>
      <p:sp>
        <p:nvSpPr>
          <p:cNvPr id="10" name="文字方塊 264 10">
            <a:extLst>
              <a:ext uri="{FF2B5EF4-FFF2-40B4-BE49-F238E27FC236}">
                <a16:creationId xmlns:a16="http://schemas.microsoft.com/office/drawing/2014/main" id="{54DAAF30-9069-4AD1-8A1C-0C287D71A7D3}"/>
              </a:ext>
            </a:extLst>
          </p:cNvPr>
          <p:cNvSpPr txBox="1"/>
          <p:nvPr/>
        </p:nvSpPr>
        <p:spPr>
          <a:xfrm>
            <a:off x="5159896" y="5271750"/>
            <a:ext cx="15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NaRaYa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泰國</a:t>
            </a:r>
          </a:p>
        </p:txBody>
      </p:sp>
      <p:cxnSp>
        <p:nvCxnSpPr>
          <p:cNvPr id="14" name="直線接點 264 18">
            <a:extLst>
              <a:ext uri="{FF2B5EF4-FFF2-40B4-BE49-F238E27FC236}">
                <a16:creationId xmlns:a16="http://schemas.microsoft.com/office/drawing/2014/main" id="{F52407A0-BBF6-4AD0-80CC-33B5E1BAAC23}"/>
              </a:ext>
            </a:extLst>
          </p:cNvPr>
          <p:cNvCxnSpPr>
            <a:cxnSpLocks/>
          </p:cNvCxnSpPr>
          <p:nvPr/>
        </p:nvCxnSpPr>
        <p:spPr>
          <a:xfrm>
            <a:off x="1840177" y="5661248"/>
            <a:ext cx="234022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264 18">
            <a:extLst>
              <a:ext uri="{FF2B5EF4-FFF2-40B4-BE49-F238E27FC236}">
                <a16:creationId xmlns:a16="http://schemas.microsoft.com/office/drawing/2014/main" id="{741797FD-8DC0-4D56-8571-38B2DAAB653E}"/>
              </a:ext>
            </a:extLst>
          </p:cNvPr>
          <p:cNvCxnSpPr>
            <a:cxnSpLocks/>
          </p:cNvCxnSpPr>
          <p:nvPr/>
        </p:nvCxnSpPr>
        <p:spPr>
          <a:xfrm>
            <a:off x="5180917" y="5661248"/>
            <a:ext cx="149114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263 11" descr="Ayala Malls Cinema (3).JPG">
            <a:extLst>
              <a:ext uri="{FF2B5EF4-FFF2-40B4-BE49-F238E27FC236}">
                <a16:creationId xmlns:a16="http://schemas.microsoft.com/office/drawing/2014/main" id="{CC31CDB8-603F-49BB-AAEE-F8BD162399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512" y="3216487"/>
            <a:ext cx="2667019" cy="2000264"/>
          </a:xfrm>
          <a:prstGeom prst="rect">
            <a:avLst/>
          </a:prstGeom>
        </p:spPr>
      </p:pic>
      <p:pic>
        <p:nvPicPr>
          <p:cNvPr id="15" name="圖片 263 12" descr="McDonald's (4).JPG">
            <a:extLst>
              <a:ext uri="{FF2B5EF4-FFF2-40B4-BE49-F238E27FC236}">
                <a16:creationId xmlns:a16="http://schemas.microsoft.com/office/drawing/2014/main" id="{8AA3281F-B79B-48BA-BD91-72A45D08A0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4336" y="3216579"/>
            <a:ext cx="2667019" cy="2000264"/>
          </a:xfrm>
          <a:prstGeom prst="rect">
            <a:avLst/>
          </a:prstGeom>
        </p:spPr>
      </p:pic>
      <p:pic>
        <p:nvPicPr>
          <p:cNvPr id="16" name="圖片 263 13" descr="NaRaYa (5).JPG">
            <a:extLst>
              <a:ext uri="{FF2B5EF4-FFF2-40B4-BE49-F238E27FC236}">
                <a16:creationId xmlns:a16="http://schemas.microsoft.com/office/drawing/2014/main" id="{401F4F90-DBCE-4D1D-B170-58EAB362FA2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6816" y="3216579"/>
            <a:ext cx="2667019" cy="2000264"/>
          </a:xfrm>
          <a:prstGeom prst="rect">
            <a:avLst/>
          </a:prstGeom>
        </p:spPr>
      </p:pic>
      <p:sp>
        <p:nvSpPr>
          <p:cNvPr id="25" name="文字方塊 264 9">
            <a:extLst>
              <a:ext uri="{FF2B5EF4-FFF2-40B4-BE49-F238E27FC236}">
                <a16:creationId xmlns:a16="http://schemas.microsoft.com/office/drawing/2014/main" id="{149C7C29-6E75-4960-ACC7-24EBF045DF78}"/>
              </a:ext>
            </a:extLst>
          </p:cNvPr>
          <p:cNvSpPr txBox="1"/>
          <p:nvPr/>
        </p:nvSpPr>
        <p:spPr>
          <a:xfrm>
            <a:off x="7534219" y="5271750"/>
            <a:ext cx="244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McDonald’s,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菲律賓</a:t>
            </a:r>
          </a:p>
        </p:txBody>
      </p:sp>
      <p:cxnSp>
        <p:nvCxnSpPr>
          <p:cNvPr id="26" name="直線接點 264 18">
            <a:extLst>
              <a:ext uri="{FF2B5EF4-FFF2-40B4-BE49-F238E27FC236}">
                <a16:creationId xmlns:a16="http://schemas.microsoft.com/office/drawing/2014/main" id="{7E26FC11-6F8A-45B5-9693-13DBF9543FF4}"/>
              </a:ext>
            </a:extLst>
          </p:cNvPr>
          <p:cNvCxnSpPr>
            <a:cxnSpLocks/>
          </p:cNvCxnSpPr>
          <p:nvPr/>
        </p:nvCxnSpPr>
        <p:spPr>
          <a:xfrm>
            <a:off x="7561355" y="5661248"/>
            <a:ext cx="234022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403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1">
            <a:extLst>
              <a:ext uri="{FF2B5EF4-FFF2-40B4-BE49-F238E27FC236}">
                <a16:creationId xmlns:a16="http://schemas.microsoft.com/office/drawing/2014/main" id="{B98DAB5A-3E43-4A54-B04E-A0BE32D1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916832"/>
            <a:ext cx="5918448" cy="68580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  <a:t>QNAP x CAYIN</a:t>
            </a:r>
            <a:b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400" b="0">
                <a:latin typeface="Arial" panose="020B0604020202020204" pitchFamily="34" charset="0"/>
                <a:cs typeface="Arial" panose="020B0604020202020204" pitchFamily="34" charset="0"/>
              </a:rPr>
              <a:t>Create Smart Signage Solution for Your Creative Ideas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內容版面配置區 12">
            <a:extLst>
              <a:ext uri="{FF2B5EF4-FFF2-40B4-BE49-F238E27FC236}">
                <a16:creationId xmlns:a16="http://schemas.microsoft.com/office/drawing/2014/main" id="{6BBFD117-3FA7-4498-822C-0C6560A1E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3212975"/>
            <a:ext cx="5630416" cy="26790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zh-TW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數位看</a:t>
            </a:r>
            <a:r>
              <a:rPr lang="zh-TW" altLang="en-US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板</a:t>
            </a:r>
            <a:r>
              <a:rPr lang="zh-TW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專業設備商 </a:t>
            </a:r>
            <a:r>
              <a:rPr lang="en-US" altLang="zh-TW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-</a:t>
            </a:r>
            <a:r>
              <a:rPr lang="zh-TW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 鎧應科</a:t>
            </a:r>
            <a:r>
              <a:rPr lang="zh-TW" altLang="en-US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技</a:t>
            </a:r>
          </a:p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zh-TW" b="0">
                <a:solidFill>
                  <a:schemeClr val="bg1">
                    <a:lumMod val="85000"/>
                  </a:schemeClr>
                </a:solidFill>
                <a:latin typeface="Microsoft JhengHei"/>
                <a:ea typeface="Microsoft JhengHei"/>
              </a:rPr>
              <a:t>利用數位電子看板打造互動式參與環境</a:t>
            </a:r>
            <a:endParaRPr lang="zh-TW" altLang="en-US" b="0">
              <a:solidFill>
                <a:schemeClr val="bg1">
                  <a:lumMod val="85000"/>
                </a:schemeClr>
              </a:solidFill>
              <a:latin typeface="微軟正黑體"/>
              <a:ea typeface="微軟正黑體"/>
            </a:endParaRPr>
          </a:p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en-US" altLang="zh-TW" b="0">
                <a:latin typeface="微軟正黑體"/>
                <a:ea typeface="微軟正黑體"/>
              </a:rPr>
              <a:t>QNAP x CAYIN </a:t>
            </a:r>
            <a:r>
              <a:rPr lang="zh-TW" altLang="en-US" b="0">
                <a:latin typeface="微軟正黑體"/>
                <a:ea typeface="微軟正黑體"/>
              </a:rPr>
              <a:t>數位看板解決方案 </a:t>
            </a:r>
            <a:r>
              <a:rPr lang="en-US" altLang="zh-TW" b="0">
                <a:latin typeface="微軟正黑體"/>
                <a:ea typeface="微軟正黑體"/>
              </a:rPr>
              <a:t>&amp; </a:t>
            </a:r>
            <a:r>
              <a:rPr lang="zh-TW" altLang="en-US" b="0">
                <a:latin typeface="微軟正黑體"/>
                <a:ea typeface="微軟正黑體"/>
              </a:rPr>
              <a:t>實際操作</a:t>
            </a:r>
            <a:endParaRPr lang="en-US" altLang="zh-TW" b="0">
              <a:latin typeface="微軟正黑體"/>
              <a:ea typeface="微軟正黑體"/>
            </a:endParaRPr>
          </a:p>
        </p:txBody>
      </p:sp>
      <p:cxnSp>
        <p:nvCxnSpPr>
          <p:cNvPr id="18" name="直線接點 256 7">
            <a:extLst>
              <a:ext uri="{FF2B5EF4-FFF2-40B4-BE49-F238E27FC236}">
                <a16:creationId xmlns:a16="http://schemas.microsoft.com/office/drawing/2014/main" id="{4398520B-A9A8-4604-82E7-A88A3E23ACD3}"/>
              </a:ext>
            </a:extLst>
          </p:cNvPr>
          <p:cNvCxnSpPr/>
          <p:nvPr/>
        </p:nvCxnSpPr>
        <p:spPr>
          <a:xfrm rot="5400000">
            <a:off x="349707" y="4136695"/>
            <a:ext cx="1357322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橢圓 256 8">
            <a:extLst>
              <a:ext uri="{FF2B5EF4-FFF2-40B4-BE49-F238E27FC236}">
                <a16:creationId xmlns:a16="http://schemas.microsoft.com/office/drawing/2014/main" id="{F400986B-34A2-4B98-9E26-BFBB4C6CEA3C}"/>
              </a:ext>
            </a:extLst>
          </p:cNvPr>
          <p:cNvSpPr/>
          <p:nvPr/>
        </p:nvSpPr>
        <p:spPr>
          <a:xfrm>
            <a:off x="969299" y="3403292"/>
            <a:ext cx="142876" cy="14287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256 9">
            <a:extLst>
              <a:ext uri="{FF2B5EF4-FFF2-40B4-BE49-F238E27FC236}">
                <a16:creationId xmlns:a16="http://schemas.microsoft.com/office/drawing/2014/main" id="{F3744D65-E6C9-4159-B318-B06DA3CCF195}"/>
              </a:ext>
            </a:extLst>
          </p:cNvPr>
          <p:cNvSpPr/>
          <p:nvPr/>
        </p:nvSpPr>
        <p:spPr>
          <a:xfrm>
            <a:off x="969299" y="4046234"/>
            <a:ext cx="142876" cy="14287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56 16">
            <a:extLst>
              <a:ext uri="{FF2B5EF4-FFF2-40B4-BE49-F238E27FC236}">
                <a16:creationId xmlns:a16="http://schemas.microsoft.com/office/drawing/2014/main" id="{68697EB4-94ED-4A76-995E-AD34CB5204BB}"/>
              </a:ext>
            </a:extLst>
          </p:cNvPr>
          <p:cNvSpPr/>
          <p:nvPr/>
        </p:nvSpPr>
        <p:spPr>
          <a:xfrm>
            <a:off x="969299" y="4689176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577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056168" y="3002106"/>
            <a:ext cx="3744416" cy="1596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鎧應科技數位看板</a:t>
            </a:r>
            <a:endParaRPr kumimoji="1"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lvl="0" algn="ctr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6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解決方案介紹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BE92C9-27D5-475D-83C2-4F6016021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12" y="1345922"/>
            <a:ext cx="1298816" cy="12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29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86" y="55780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鎧應科技數位看板解決方案</a:t>
            </a:r>
          </a:p>
        </p:txBody>
      </p:sp>
      <p:pic>
        <p:nvPicPr>
          <p:cNvPr id="9" name="圖片 8" descr="digital_signage_player_compare_smp2200.png">
            <a:extLst>
              <a:ext uri="{FF2B5EF4-FFF2-40B4-BE49-F238E27FC236}">
                <a16:creationId xmlns:a16="http://schemas.microsoft.com/office/drawing/2014/main" id="{350629B3-E97D-4E34-97F8-BF3A246D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71" y="5350850"/>
            <a:ext cx="2469886" cy="1214446"/>
          </a:xfrm>
          <a:prstGeom prst="rect">
            <a:avLst/>
          </a:prstGeom>
        </p:spPr>
      </p:pic>
      <p:pic>
        <p:nvPicPr>
          <p:cNvPr id="11" name="圖片 10" descr="progressive_digital_signage_content_management_server_cms-60.png">
            <a:extLst>
              <a:ext uri="{FF2B5EF4-FFF2-40B4-BE49-F238E27FC236}">
                <a16:creationId xmlns:a16="http://schemas.microsoft.com/office/drawing/2014/main" id="{9E8C8022-E046-446C-BF91-1E38D2939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803" y="5100817"/>
            <a:ext cx="2928958" cy="1464479"/>
          </a:xfrm>
          <a:prstGeom prst="rect">
            <a:avLst/>
          </a:prstGeom>
        </p:spPr>
      </p:pic>
      <p:pic>
        <p:nvPicPr>
          <p:cNvPr id="12" name="圖片 11" descr="355_1537515929_TVS-472XT_Top-right.png">
            <a:extLst>
              <a:ext uri="{FF2B5EF4-FFF2-40B4-BE49-F238E27FC236}">
                <a16:creationId xmlns:a16="http://schemas.microsoft.com/office/drawing/2014/main" id="{482662A8-5B10-42AB-80C2-CEDB560CF2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56240" y="4915457"/>
            <a:ext cx="2396090" cy="1497557"/>
          </a:xfrm>
          <a:prstGeom prst="rect">
            <a:avLst/>
          </a:prstGeom>
        </p:spPr>
      </p:pic>
      <p:sp>
        <p:nvSpPr>
          <p:cNvPr id="15" name="文字方塊 259 17">
            <a:extLst>
              <a:ext uri="{FF2B5EF4-FFF2-40B4-BE49-F238E27FC236}">
                <a16:creationId xmlns:a16="http://schemas.microsoft.com/office/drawing/2014/main" id="{93DB703D-305B-48F0-B728-5A185612755C}"/>
              </a:ext>
            </a:extLst>
          </p:cNvPr>
          <p:cNvSpPr txBox="1"/>
          <p:nvPr/>
        </p:nvSpPr>
        <p:spPr>
          <a:xfrm>
            <a:off x="2915171" y="5601638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>
                    <a:lumMod val="50000"/>
                  </a:schemeClr>
                </a:solidFill>
              </a:rPr>
              <a:t>SMP-2200</a:t>
            </a:r>
            <a:endParaRPr lang="zh-TW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文字方塊 259 17">
            <a:extLst>
              <a:ext uri="{FF2B5EF4-FFF2-40B4-BE49-F238E27FC236}">
                <a16:creationId xmlns:a16="http://schemas.microsoft.com/office/drawing/2014/main" id="{043D25C6-0B82-48B1-B1CC-D5BAAE97629B}"/>
              </a:ext>
            </a:extLst>
          </p:cNvPr>
          <p:cNvSpPr txBox="1"/>
          <p:nvPr/>
        </p:nvSpPr>
        <p:spPr>
          <a:xfrm>
            <a:off x="10309800" y="5601638"/>
            <a:ext cx="118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>
                    <a:lumMod val="50000"/>
                  </a:schemeClr>
                </a:solidFill>
              </a:rPr>
              <a:t>TVS-472XT</a:t>
            </a:r>
            <a:endParaRPr lang="zh-TW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文字方塊 259 17">
            <a:extLst>
              <a:ext uri="{FF2B5EF4-FFF2-40B4-BE49-F238E27FC236}">
                <a16:creationId xmlns:a16="http://schemas.microsoft.com/office/drawing/2014/main" id="{4E03C7FF-0957-48C2-A203-AF9962A667BC}"/>
              </a:ext>
            </a:extLst>
          </p:cNvPr>
          <p:cNvSpPr txBox="1"/>
          <p:nvPr/>
        </p:nvSpPr>
        <p:spPr>
          <a:xfrm>
            <a:off x="7104069" y="560163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>
                    <a:lumMod val="50000"/>
                  </a:schemeClr>
                </a:solidFill>
              </a:rPr>
              <a:t>CMS-60</a:t>
            </a:r>
            <a:endParaRPr lang="zh-TW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259 11">
            <a:extLst>
              <a:ext uri="{FF2B5EF4-FFF2-40B4-BE49-F238E27FC236}">
                <a16:creationId xmlns:a16="http://schemas.microsoft.com/office/drawing/2014/main" id="{E031F8AA-12F4-411E-A7D3-E7971C6C72AB}"/>
              </a:ext>
            </a:extLst>
          </p:cNvPr>
          <p:cNvSpPr/>
          <p:nvPr/>
        </p:nvSpPr>
        <p:spPr>
          <a:xfrm>
            <a:off x="603398" y="472773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根據不同專案大小布建數位看板方案</a:t>
            </a: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ED7714A1-5E13-4D49-A8E1-6113A9DDD06A}"/>
              </a:ext>
            </a:extLst>
          </p:cNvPr>
          <p:cNvSpPr/>
          <p:nvPr/>
        </p:nvSpPr>
        <p:spPr>
          <a:xfrm>
            <a:off x="1055440" y="1941546"/>
            <a:ext cx="2496118" cy="2496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BFF9CEC-2862-45B8-B463-DCCBB8DE947E}"/>
              </a:ext>
            </a:extLst>
          </p:cNvPr>
          <p:cNvSpPr txBox="1"/>
          <p:nvPr/>
        </p:nvSpPr>
        <p:spPr>
          <a:xfrm>
            <a:off x="1058953" y="275960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小型規模專案</a:t>
            </a:r>
            <a:endParaRPr kumimoji="1" lang="en-US" altLang="zh-TW" sz="30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35" name="文字方塊 259 17">
            <a:extLst>
              <a:ext uri="{FF2B5EF4-FFF2-40B4-BE49-F238E27FC236}">
                <a16:creationId xmlns:a16="http://schemas.microsoft.com/office/drawing/2014/main" id="{22EED12F-CCAE-4D66-A74C-20B3E4BD575D}"/>
              </a:ext>
            </a:extLst>
          </p:cNvPr>
          <p:cNvSpPr txBox="1"/>
          <p:nvPr/>
        </p:nvSpPr>
        <p:spPr>
          <a:xfrm>
            <a:off x="1585523" y="352014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SMP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播放器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64BD1D81-1565-449C-9471-400ED4E8BA7D}"/>
              </a:ext>
            </a:extLst>
          </p:cNvPr>
          <p:cNvSpPr/>
          <p:nvPr/>
        </p:nvSpPr>
        <p:spPr>
          <a:xfrm>
            <a:off x="4523423" y="1941546"/>
            <a:ext cx="2496118" cy="2496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DE505F47-5A51-4854-A812-0A89C1532132}"/>
              </a:ext>
            </a:extLst>
          </p:cNvPr>
          <p:cNvSpPr txBox="1"/>
          <p:nvPr/>
        </p:nvSpPr>
        <p:spPr>
          <a:xfrm>
            <a:off x="4526936" y="275960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中型規模專案</a:t>
            </a:r>
            <a:endParaRPr kumimoji="1" lang="en-US" altLang="zh-TW" sz="30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51" name="文字方塊 259 17">
            <a:extLst>
              <a:ext uri="{FF2B5EF4-FFF2-40B4-BE49-F238E27FC236}">
                <a16:creationId xmlns:a16="http://schemas.microsoft.com/office/drawing/2014/main" id="{B874FED1-464B-4924-B2A9-1A04C4936776}"/>
              </a:ext>
            </a:extLst>
          </p:cNvPr>
          <p:cNvSpPr txBox="1"/>
          <p:nvPr/>
        </p:nvSpPr>
        <p:spPr>
          <a:xfrm>
            <a:off x="4419990" y="3520148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SMP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播放器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+ CMS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B81F3706-F721-4F10-B4CB-B55AD76C4145}"/>
              </a:ext>
            </a:extLst>
          </p:cNvPr>
          <p:cNvSpPr/>
          <p:nvPr/>
        </p:nvSpPr>
        <p:spPr>
          <a:xfrm>
            <a:off x="8019704" y="1941546"/>
            <a:ext cx="2496118" cy="2496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1105B92-387F-4225-8B79-C14BA690DF3E}"/>
              </a:ext>
            </a:extLst>
          </p:cNvPr>
          <p:cNvSpPr txBox="1"/>
          <p:nvPr/>
        </p:nvSpPr>
        <p:spPr>
          <a:xfrm>
            <a:off x="8023217" y="275960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大型規模專案</a:t>
            </a:r>
            <a:endParaRPr kumimoji="1" lang="en-US" altLang="zh-TW" sz="30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54" name="文字方塊 259 17">
            <a:extLst>
              <a:ext uri="{FF2B5EF4-FFF2-40B4-BE49-F238E27FC236}">
                <a16:creationId xmlns:a16="http://schemas.microsoft.com/office/drawing/2014/main" id="{64B6338A-F681-488C-BD32-1D6E3A360B7F}"/>
              </a:ext>
            </a:extLst>
          </p:cNvPr>
          <p:cNvSpPr txBox="1"/>
          <p:nvPr/>
        </p:nvSpPr>
        <p:spPr>
          <a:xfrm>
            <a:off x="7658995" y="3520148"/>
            <a:ext cx="31991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SMP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播放器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+ CMS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主伺服器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</a:p>
          <a:p>
            <a:pPr algn="ctr"/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CMS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站台伺服器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+ CMS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備援伺服器</a:t>
            </a:r>
          </a:p>
        </p:txBody>
      </p:sp>
    </p:spTree>
    <p:extLst>
      <p:ext uri="{BB962C8B-B14F-4D97-AF65-F5344CB8AC3E}">
        <p14:creationId xmlns:p14="http://schemas.microsoft.com/office/powerpoint/2010/main" val="1300358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73832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鎧應科技數位看板解決方案</a:t>
            </a:r>
          </a:p>
        </p:txBody>
      </p:sp>
      <p:sp>
        <p:nvSpPr>
          <p:cNvPr id="31" name="矩形 259 11">
            <a:extLst>
              <a:ext uri="{FF2B5EF4-FFF2-40B4-BE49-F238E27FC236}">
                <a16:creationId xmlns:a16="http://schemas.microsoft.com/office/drawing/2014/main" id="{E031F8AA-12F4-411E-A7D3-E7971C6C72AB}"/>
              </a:ext>
            </a:extLst>
          </p:cNvPr>
          <p:cNvSpPr/>
          <p:nvPr/>
        </p:nvSpPr>
        <p:spPr>
          <a:xfrm>
            <a:off x="603398" y="616789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根據不同專案大小布建數位看板方案</a:t>
            </a:r>
          </a:p>
        </p:txBody>
      </p:sp>
      <p:sp>
        <p:nvSpPr>
          <p:cNvPr id="27" name="文字方塊 259 17">
            <a:extLst>
              <a:ext uri="{FF2B5EF4-FFF2-40B4-BE49-F238E27FC236}">
                <a16:creationId xmlns:a16="http://schemas.microsoft.com/office/drawing/2014/main" id="{CBA9694F-8FA9-44A0-BE3B-42C6F55EE1AD}"/>
              </a:ext>
            </a:extLst>
          </p:cNvPr>
          <p:cNvSpPr txBox="1"/>
          <p:nvPr/>
        </p:nvSpPr>
        <p:spPr>
          <a:xfrm>
            <a:off x="4221386" y="5560753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>
                    <a:lumMod val="50000"/>
                  </a:schemeClr>
                </a:solidFill>
              </a:rPr>
              <a:t>SMP-2200</a:t>
            </a:r>
            <a:endParaRPr lang="zh-TW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9153C685-5F3C-4A63-9297-D8F8A3818B88}"/>
              </a:ext>
            </a:extLst>
          </p:cNvPr>
          <p:cNvSpPr/>
          <p:nvPr/>
        </p:nvSpPr>
        <p:spPr>
          <a:xfrm>
            <a:off x="801975" y="2429976"/>
            <a:ext cx="3381970" cy="33819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CD173D6-430E-4EE1-9A4D-4A9122BA5102}"/>
              </a:ext>
            </a:extLst>
          </p:cNvPr>
          <p:cNvSpPr txBox="1"/>
          <p:nvPr/>
        </p:nvSpPr>
        <p:spPr>
          <a:xfrm>
            <a:off x="1240427" y="3344915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小型規模專案</a:t>
            </a:r>
            <a:endParaRPr kumimoji="1" lang="en-US" altLang="zh-TW" sz="30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36" name="文字方塊 259 17">
            <a:extLst>
              <a:ext uri="{FF2B5EF4-FFF2-40B4-BE49-F238E27FC236}">
                <a16:creationId xmlns:a16="http://schemas.microsoft.com/office/drawing/2014/main" id="{0B05775B-146B-4068-A185-151564BD07FF}"/>
              </a:ext>
            </a:extLst>
          </p:cNvPr>
          <p:cNvSpPr txBox="1"/>
          <p:nvPr/>
        </p:nvSpPr>
        <p:spPr>
          <a:xfrm>
            <a:off x="1766997" y="400812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SMP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播放器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 descr="digital_signage_player_compare_smp2200.png">
            <a:extLst>
              <a:ext uri="{FF2B5EF4-FFF2-40B4-BE49-F238E27FC236}">
                <a16:creationId xmlns:a16="http://schemas.microsoft.com/office/drawing/2014/main" id="{C4047615-A61E-47CD-B258-212C8961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4790176"/>
            <a:ext cx="3453156" cy="1697921"/>
          </a:xfrm>
          <a:prstGeom prst="rect">
            <a:avLst/>
          </a:prstGeom>
        </p:spPr>
      </p:pic>
      <p:pic>
        <p:nvPicPr>
          <p:cNvPr id="3" name="圖片 2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1CA598D1-88F1-4CB2-B055-4DD954604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65" y="965533"/>
            <a:ext cx="6715471" cy="58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8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73832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鎧應科技數位看板解決方案</a:t>
            </a:r>
          </a:p>
        </p:txBody>
      </p:sp>
      <p:sp>
        <p:nvSpPr>
          <p:cNvPr id="31" name="矩形 259 11">
            <a:extLst>
              <a:ext uri="{FF2B5EF4-FFF2-40B4-BE49-F238E27FC236}">
                <a16:creationId xmlns:a16="http://schemas.microsoft.com/office/drawing/2014/main" id="{E031F8AA-12F4-411E-A7D3-E7971C6C72AB}"/>
              </a:ext>
            </a:extLst>
          </p:cNvPr>
          <p:cNvSpPr/>
          <p:nvPr/>
        </p:nvSpPr>
        <p:spPr>
          <a:xfrm>
            <a:off x="603398" y="616789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根據不同專案大小布建數位看板方案</a:t>
            </a: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9153C685-5F3C-4A63-9297-D8F8A3818B88}"/>
              </a:ext>
            </a:extLst>
          </p:cNvPr>
          <p:cNvSpPr/>
          <p:nvPr/>
        </p:nvSpPr>
        <p:spPr>
          <a:xfrm>
            <a:off x="801975" y="2429976"/>
            <a:ext cx="3381970" cy="33819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CD173D6-430E-4EE1-9A4D-4A9122BA5102}"/>
              </a:ext>
            </a:extLst>
          </p:cNvPr>
          <p:cNvSpPr txBox="1"/>
          <p:nvPr/>
        </p:nvSpPr>
        <p:spPr>
          <a:xfrm>
            <a:off x="1240427" y="3344915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中型規模專案</a:t>
            </a:r>
            <a:endParaRPr kumimoji="1" lang="en-US" altLang="zh-TW" sz="30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36" name="文字方塊 259 17">
            <a:extLst>
              <a:ext uri="{FF2B5EF4-FFF2-40B4-BE49-F238E27FC236}">
                <a16:creationId xmlns:a16="http://schemas.microsoft.com/office/drawing/2014/main" id="{0B05775B-146B-4068-A185-151564BD07FF}"/>
              </a:ext>
            </a:extLst>
          </p:cNvPr>
          <p:cNvSpPr txBox="1"/>
          <p:nvPr/>
        </p:nvSpPr>
        <p:spPr>
          <a:xfrm>
            <a:off x="1135430" y="4008128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SMP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播放器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+ CMS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 descr="progressive_digital_signage_content_management_server_cms-60.png">
            <a:extLst>
              <a:ext uri="{FF2B5EF4-FFF2-40B4-BE49-F238E27FC236}">
                <a16:creationId xmlns:a16="http://schemas.microsoft.com/office/drawing/2014/main" id="{2EC9A6E6-A3E9-4A22-9DDA-36917BECA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4653136"/>
            <a:ext cx="2928958" cy="1464479"/>
          </a:xfrm>
          <a:prstGeom prst="rect">
            <a:avLst/>
          </a:prstGeom>
        </p:spPr>
      </p:pic>
      <p:pic>
        <p:nvPicPr>
          <p:cNvPr id="11" name="圖片 10" descr="digital_signage_player_compare_smp2200.png">
            <a:extLst>
              <a:ext uri="{FF2B5EF4-FFF2-40B4-BE49-F238E27FC236}">
                <a16:creationId xmlns:a16="http://schemas.microsoft.com/office/drawing/2014/main" id="{902AE579-D7EE-4AB9-84A7-4E0AA29A18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86944" y="4980846"/>
            <a:ext cx="2028558" cy="997446"/>
          </a:xfrm>
          <a:prstGeom prst="rect">
            <a:avLst/>
          </a:prstGeom>
        </p:spPr>
      </p:pic>
      <p:pic>
        <p:nvPicPr>
          <p:cNvPr id="13" name="圖片 12" descr="355_1537515929_TVS-472XT_Top-right.png">
            <a:extLst>
              <a:ext uri="{FF2B5EF4-FFF2-40B4-BE49-F238E27FC236}">
                <a16:creationId xmlns:a16="http://schemas.microsoft.com/office/drawing/2014/main" id="{38D1736F-2D99-4D30-A757-A0D295C78C7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4816" y="4681661"/>
            <a:ext cx="1976462" cy="1235289"/>
          </a:xfrm>
          <a:prstGeom prst="rect">
            <a:avLst/>
          </a:prstGeom>
        </p:spPr>
      </p:pic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4CB0759-A1C6-448D-B8BE-0FDCC73F5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07" y="908720"/>
            <a:ext cx="6384705" cy="56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8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73832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鎧應科技數位看板解決方案</a:t>
            </a:r>
          </a:p>
        </p:txBody>
      </p:sp>
      <p:sp>
        <p:nvSpPr>
          <p:cNvPr id="31" name="矩形 259 11">
            <a:extLst>
              <a:ext uri="{FF2B5EF4-FFF2-40B4-BE49-F238E27FC236}">
                <a16:creationId xmlns:a16="http://schemas.microsoft.com/office/drawing/2014/main" id="{E031F8AA-12F4-411E-A7D3-E7971C6C72AB}"/>
              </a:ext>
            </a:extLst>
          </p:cNvPr>
          <p:cNvSpPr/>
          <p:nvPr/>
        </p:nvSpPr>
        <p:spPr>
          <a:xfrm>
            <a:off x="603398" y="616789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根據不同專案大小布建數位看板方案</a:t>
            </a: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9153C685-5F3C-4A63-9297-D8F8A3818B88}"/>
              </a:ext>
            </a:extLst>
          </p:cNvPr>
          <p:cNvSpPr/>
          <p:nvPr/>
        </p:nvSpPr>
        <p:spPr>
          <a:xfrm>
            <a:off x="801975" y="2429976"/>
            <a:ext cx="3381970" cy="33819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CD173D6-430E-4EE1-9A4D-4A9122BA5102}"/>
              </a:ext>
            </a:extLst>
          </p:cNvPr>
          <p:cNvSpPr txBox="1"/>
          <p:nvPr/>
        </p:nvSpPr>
        <p:spPr>
          <a:xfrm>
            <a:off x="1240427" y="3843962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大型規模專案</a:t>
            </a:r>
            <a:endParaRPr kumimoji="1" lang="en-US" altLang="zh-TW" sz="30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18" name="文字方塊 259 17">
            <a:extLst>
              <a:ext uri="{FF2B5EF4-FFF2-40B4-BE49-F238E27FC236}">
                <a16:creationId xmlns:a16="http://schemas.microsoft.com/office/drawing/2014/main" id="{C85D81CF-0C0B-468A-B0C0-11BC011DFF1F}"/>
              </a:ext>
            </a:extLst>
          </p:cNvPr>
          <p:cNvSpPr txBox="1"/>
          <p:nvPr/>
        </p:nvSpPr>
        <p:spPr>
          <a:xfrm>
            <a:off x="4295800" y="3140968"/>
            <a:ext cx="698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SMP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播放器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+ CMS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主伺服器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+ CMS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站台伺服器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+ CMS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備援伺服器</a:t>
            </a:r>
          </a:p>
        </p:txBody>
      </p:sp>
      <p:sp>
        <p:nvSpPr>
          <p:cNvPr id="20" name="文字方塊 259 17">
            <a:extLst>
              <a:ext uri="{FF2B5EF4-FFF2-40B4-BE49-F238E27FC236}">
                <a16:creationId xmlns:a16="http://schemas.microsoft.com/office/drawing/2014/main" id="{050DEA3E-53BE-489F-99FB-2321418D5947}"/>
              </a:ext>
            </a:extLst>
          </p:cNvPr>
          <p:cNvSpPr txBox="1"/>
          <p:nvPr/>
        </p:nvSpPr>
        <p:spPr>
          <a:xfrm>
            <a:off x="4317603" y="3886136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高度穩定性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布建擴展性</a:t>
            </a:r>
          </a:p>
        </p:txBody>
      </p:sp>
      <p:sp>
        <p:nvSpPr>
          <p:cNvPr id="22" name="文字方塊 259 17">
            <a:extLst>
              <a:ext uri="{FF2B5EF4-FFF2-40B4-BE49-F238E27FC236}">
                <a16:creationId xmlns:a16="http://schemas.microsoft.com/office/drawing/2014/main" id="{C641DA3A-AA1E-4FEB-B4E3-EF50D7B33CCB}"/>
              </a:ext>
            </a:extLst>
          </p:cNvPr>
          <p:cNvSpPr txBox="1"/>
          <p:nvPr/>
        </p:nvSpPr>
        <p:spPr>
          <a:xfrm>
            <a:off x="4317602" y="4643844"/>
            <a:ext cx="793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每台伺服器至多可管理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4,000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台播放器，整個聯播網內播放器數目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無可限量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9AFEEBEC-C9DD-4802-8C20-ADE84037A394}"/>
              </a:ext>
            </a:extLst>
          </p:cNvPr>
          <p:cNvSpPr/>
          <p:nvPr/>
        </p:nvSpPr>
        <p:spPr>
          <a:xfrm>
            <a:off x="4524328" y="3535184"/>
            <a:ext cx="196137" cy="350952"/>
          </a:xfrm>
          <a:prstGeom prst="downArrow">
            <a:avLst>
              <a:gd name="adj1" fmla="val 50000"/>
              <a:gd name="adj2" fmla="val 9058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6E0E316F-8274-42F8-97EA-58ACF4859715}"/>
              </a:ext>
            </a:extLst>
          </p:cNvPr>
          <p:cNvSpPr/>
          <p:nvPr/>
        </p:nvSpPr>
        <p:spPr>
          <a:xfrm>
            <a:off x="4524328" y="4301303"/>
            <a:ext cx="196137" cy="350952"/>
          </a:xfrm>
          <a:prstGeom prst="downArrow">
            <a:avLst>
              <a:gd name="adj1" fmla="val 50000"/>
              <a:gd name="adj2" fmla="val 9058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431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5E5A595-1572-4ACE-B08C-24EA20B55E97}"/>
              </a:ext>
            </a:extLst>
          </p:cNvPr>
          <p:cNvSpPr/>
          <p:nvPr/>
        </p:nvSpPr>
        <p:spPr>
          <a:xfrm>
            <a:off x="0" y="0"/>
            <a:ext cx="2207568" cy="6868352"/>
          </a:xfrm>
          <a:prstGeom prst="rect">
            <a:avLst/>
          </a:prstGeom>
          <a:gradFill>
            <a:gsLst>
              <a:gs pos="0">
                <a:srgbClr val="3F3B3A"/>
              </a:gs>
              <a:gs pos="75000">
                <a:srgbClr val="100F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Multi-Server Architecture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49" y="0"/>
            <a:ext cx="10302528" cy="6868352"/>
          </a:xfrm>
          <a:prstGeom prst="rect">
            <a:avLst/>
          </a:prstGeom>
        </p:spPr>
      </p:pic>
      <p:sp>
        <p:nvSpPr>
          <p:cNvPr id="18" name="矩形 259 19"/>
          <p:cNvSpPr/>
          <p:nvPr/>
        </p:nvSpPr>
        <p:spPr>
          <a:xfrm>
            <a:off x="335360" y="1281010"/>
            <a:ext cx="23408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大型規模專案</a:t>
            </a:r>
            <a:endParaRPr kumimoji="1" lang="en-US" altLang="zh-TW" sz="2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47" name="文字方塊 259 17"/>
          <p:cNvSpPr txBox="1"/>
          <p:nvPr/>
        </p:nvSpPr>
        <p:spPr>
          <a:xfrm>
            <a:off x="335360" y="1990581"/>
            <a:ext cx="421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每台伺服器至多可管理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4,000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台播放器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聯播網內播放器數目無可限量！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DE6275B-F701-42E3-B261-A89F8310A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3" y="462475"/>
            <a:ext cx="1508801" cy="2752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3CB7B17-3512-42A6-AF2F-7BB530FBB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6127" y="1841383"/>
            <a:ext cx="3743390" cy="4571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2430240-0F0C-4CD5-AD46-2F7A8D669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pic>
        <p:nvPicPr>
          <p:cNvPr id="11" name="圖片 10" descr="digital_signage_player_product_highlights_smp2210.png"/>
          <p:cNvPicPr>
            <a:picLocks noChangeAspect="1"/>
          </p:cNvPicPr>
          <p:nvPr/>
        </p:nvPicPr>
        <p:blipFill>
          <a:blip r:embed="rId4"/>
          <a:srcRect t="13362"/>
          <a:stretch>
            <a:fillRect/>
          </a:stretch>
        </p:blipFill>
        <p:spPr>
          <a:xfrm>
            <a:off x="191344" y="2315843"/>
            <a:ext cx="5429288" cy="3705445"/>
          </a:xfrm>
          <a:prstGeom prst="rect">
            <a:avLst/>
          </a:prstGeom>
        </p:spPr>
      </p:pic>
      <p:pic>
        <p:nvPicPr>
          <p:cNvPr id="16" name="圖片 15" descr="digital_signage_player_compare_smp22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054" y="5458761"/>
            <a:ext cx="2500330" cy="1229416"/>
          </a:xfrm>
          <a:prstGeom prst="rect">
            <a:avLst/>
          </a:prstGeom>
        </p:spPr>
      </p:pic>
      <p:pic>
        <p:nvPicPr>
          <p:cNvPr id="17" name="圖片 16" descr="digital_signage_player_compare_smp210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72" y="5576442"/>
            <a:ext cx="2428892" cy="1194289"/>
          </a:xfrm>
          <a:prstGeom prst="rect">
            <a:avLst/>
          </a:prstGeom>
        </p:spPr>
      </p:pic>
      <p:pic>
        <p:nvPicPr>
          <p:cNvPr id="15" name="圖片 14" descr="digital_signage_player_compare_smp800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852" y="5408330"/>
            <a:ext cx="2857520" cy="1405046"/>
          </a:xfrm>
          <a:prstGeom prst="rect">
            <a:avLst/>
          </a:prstGeom>
        </p:spPr>
      </p:pic>
      <p:pic>
        <p:nvPicPr>
          <p:cNvPr id="12" name="圖片 11" descr="digital_signage_player_compare_smp600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3542" y="4832266"/>
            <a:ext cx="2857520" cy="1405046"/>
          </a:xfrm>
          <a:prstGeom prst="rect">
            <a:avLst/>
          </a:prstGeom>
        </p:spPr>
      </p:pic>
      <p:sp>
        <p:nvSpPr>
          <p:cNvPr id="20" name="矩形 261 9"/>
          <p:cNvSpPr/>
          <p:nvPr/>
        </p:nvSpPr>
        <p:spPr>
          <a:xfrm>
            <a:off x="5754508" y="2492896"/>
            <a:ext cx="25670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SMP </a:t>
            </a:r>
            <a:r>
              <a:rPr kumimoji="1"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播放器</a:t>
            </a:r>
            <a:endParaRPr kumimoji="1" lang="en-US" altLang="zh-TW" sz="26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22" name="矩形 261 15"/>
          <p:cNvSpPr/>
          <p:nvPr/>
        </p:nvSpPr>
        <p:spPr>
          <a:xfrm>
            <a:off x="5735960" y="3083142"/>
            <a:ext cx="56783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內建數位看板軟體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SMP-NEO2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，主要特點包括網頁整合支援、設計專屬模板內容、直覺人性化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UI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設計。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136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鎧應科技數位看板播放器全系列產品</a:t>
            </a:r>
            <a:endParaRPr lang="zh-TW" altLang="en-US" sz="3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線接點 256 7">
            <a:extLst>
              <a:ext uri="{FF2B5EF4-FFF2-40B4-BE49-F238E27FC236}">
                <a16:creationId xmlns:a16="http://schemas.microsoft.com/office/drawing/2014/main" id="{DEFDF1A2-5C69-4FC5-8D8A-80592B0B8124}"/>
              </a:ext>
            </a:extLst>
          </p:cNvPr>
          <p:cNvCxnSpPr/>
          <p:nvPr/>
        </p:nvCxnSpPr>
        <p:spPr>
          <a:xfrm rot="5400000">
            <a:off x="349707" y="4136695"/>
            <a:ext cx="1357322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標題 11">
            <a:extLst>
              <a:ext uri="{FF2B5EF4-FFF2-40B4-BE49-F238E27FC236}">
                <a16:creationId xmlns:a16="http://schemas.microsoft.com/office/drawing/2014/main" id="{EF6E3023-65D6-41D5-85E3-57862A5A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916832"/>
            <a:ext cx="5918448" cy="68580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  <a:t>QNAP x CAYIN</a:t>
            </a:r>
            <a:b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400" b="0">
                <a:latin typeface="Arial" panose="020B0604020202020204" pitchFamily="34" charset="0"/>
                <a:cs typeface="Arial" panose="020B0604020202020204" pitchFamily="34" charset="0"/>
              </a:rPr>
              <a:t>Create Smart Signage Solution for Your Creative Ideas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E0485A03-2B81-45C7-90D6-4BA718A5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3212975"/>
            <a:ext cx="5630416" cy="26790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zh-TW" b="0">
                <a:latin typeface="Microsoft JhengHei"/>
                <a:ea typeface="Microsoft JhengHei"/>
              </a:rPr>
              <a:t>數位看</a:t>
            </a:r>
            <a:r>
              <a:rPr lang="zh-TW" altLang="en-US" b="0">
                <a:latin typeface="Microsoft JhengHei"/>
                <a:ea typeface="Microsoft JhengHei"/>
              </a:rPr>
              <a:t>板</a:t>
            </a:r>
            <a:r>
              <a:rPr lang="zh-TW" b="0">
                <a:latin typeface="Microsoft JhengHei"/>
                <a:ea typeface="Microsoft JhengHei"/>
              </a:rPr>
              <a:t>專業設備商 </a:t>
            </a:r>
            <a:r>
              <a:rPr lang="en-US" altLang="zh-TW" b="0">
                <a:latin typeface="Microsoft JhengHei"/>
                <a:ea typeface="微軟正黑體"/>
              </a:rPr>
              <a:t>-</a:t>
            </a:r>
            <a:r>
              <a:rPr lang="zh-TW" b="0">
                <a:latin typeface="Microsoft JhengHei"/>
                <a:ea typeface="Microsoft JhengHei"/>
              </a:rPr>
              <a:t> 鎧應科技</a:t>
            </a:r>
            <a:endParaRPr lang="zh-TW" altLang="en-US">
              <a:latin typeface="Microsoft JhengHei"/>
              <a:ea typeface="Microsoft JhengHei"/>
            </a:endParaRPr>
          </a:p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zh-TW" b="0">
                <a:latin typeface="微軟正黑體"/>
                <a:ea typeface="微軟正黑體"/>
              </a:rPr>
              <a:t>利用數位電子看板打造</a:t>
            </a:r>
            <a:r>
              <a:rPr lang="zh-TW" altLang="en-US" b="0">
                <a:latin typeface="微軟正黑體"/>
                <a:ea typeface="微軟正黑體"/>
              </a:rPr>
              <a:t>互</a:t>
            </a:r>
            <a:r>
              <a:rPr lang="zh-TW" b="0">
                <a:latin typeface="微軟正黑體"/>
                <a:ea typeface="微軟正黑體"/>
              </a:rPr>
              <a:t>動式參與環</a:t>
            </a:r>
            <a:r>
              <a:rPr lang="zh-TW" altLang="en-US" b="0">
                <a:latin typeface="微軟正黑體"/>
                <a:ea typeface="微軟正黑體"/>
              </a:rPr>
              <a:t>境</a:t>
            </a:r>
            <a:endParaRPr lang="en-US"/>
          </a:p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en-US" altLang="zh-TW" b="0"/>
              <a:t>QNAP x CAYIN </a:t>
            </a:r>
            <a:r>
              <a:rPr lang="zh-TW" altLang="en-US" b="0"/>
              <a:t>數位看版解決方案 </a:t>
            </a:r>
            <a:r>
              <a:rPr lang="en-US" altLang="zh-TW" b="0"/>
              <a:t>&amp; </a:t>
            </a:r>
            <a:r>
              <a:rPr lang="zh-TW" altLang="en-US" b="0"/>
              <a:t>實際操作</a:t>
            </a:r>
            <a:endParaRPr lang="en-US" altLang="zh-TW" b="0"/>
          </a:p>
        </p:txBody>
      </p:sp>
      <p:sp>
        <p:nvSpPr>
          <p:cNvPr id="18" name="橢圓 256 8">
            <a:extLst>
              <a:ext uri="{FF2B5EF4-FFF2-40B4-BE49-F238E27FC236}">
                <a16:creationId xmlns:a16="http://schemas.microsoft.com/office/drawing/2014/main" id="{D206CB9A-C644-413C-8C3E-C61AFC5489D0}"/>
              </a:ext>
            </a:extLst>
          </p:cNvPr>
          <p:cNvSpPr/>
          <p:nvPr/>
        </p:nvSpPr>
        <p:spPr>
          <a:xfrm>
            <a:off x="969299" y="3403292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256 9">
            <a:extLst>
              <a:ext uri="{FF2B5EF4-FFF2-40B4-BE49-F238E27FC236}">
                <a16:creationId xmlns:a16="http://schemas.microsoft.com/office/drawing/2014/main" id="{DB009DD8-B232-4FB0-A3DC-37E515B82962}"/>
              </a:ext>
            </a:extLst>
          </p:cNvPr>
          <p:cNvSpPr/>
          <p:nvPr/>
        </p:nvSpPr>
        <p:spPr>
          <a:xfrm>
            <a:off x="969299" y="4046234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256 16">
            <a:extLst>
              <a:ext uri="{FF2B5EF4-FFF2-40B4-BE49-F238E27FC236}">
                <a16:creationId xmlns:a16="http://schemas.microsoft.com/office/drawing/2014/main" id="{96D73FC3-A6C5-4DFA-A927-49253001F717}"/>
              </a:ext>
            </a:extLst>
          </p:cNvPr>
          <p:cNvSpPr/>
          <p:nvPr/>
        </p:nvSpPr>
        <p:spPr>
          <a:xfrm>
            <a:off x="969299" y="4689176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2430240-0F0C-4CD5-AD46-2F7A8D669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20" name="矩形 261 9"/>
          <p:cNvSpPr/>
          <p:nvPr/>
        </p:nvSpPr>
        <p:spPr>
          <a:xfrm>
            <a:off x="6289210" y="2159397"/>
            <a:ext cx="25670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CMS </a:t>
            </a:r>
            <a:r>
              <a:rPr kumimoji="1"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伺服器</a:t>
            </a:r>
            <a:endParaRPr kumimoji="1" lang="en-US" altLang="zh-TW" sz="26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22" name="矩形 261 15"/>
          <p:cNvSpPr/>
          <p:nvPr/>
        </p:nvSpPr>
        <p:spPr>
          <a:xfrm>
            <a:off x="6270662" y="2749643"/>
            <a:ext cx="5328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提供擴展彈性最大的播放器遠端管理架構，建立穩定的自有數位看板網路，輕鬆利用彈性中央排程、緊急廣播、即時影音串流等功能。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136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鎧應科技數位看板伺服器全系列產品</a:t>
            </a:r>
          </a:p>
        </p:txBody>
      </p:sp>
      <p:pic>
        <p:nvPicPr>
          <p:cNvPr id="18" name="圖片 17" descr="355_1537515929_TVS-472XT_Top-left.png">
            <a:extLst>
              <a:ext uri="{FF2B5EF4-FFF2-40B4-BE49-F238E27FC236}">
                <a16:creationId xmlns:a16="http://schemas.microsoft.com/office/drawing/2014/main" id="{0662D0E0-DCAF-49EB-B46C-71DFD4098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3918669"/>
            <a:ext cx="4055467" cy="2534667"/>
          </a:xfrm>
          <a:prstGeom prst="rect">
            <a:avLst/>
          </a:prstGeom>
        </p:spPr>
      </p:pic>
      <p:pic>
        <p:nvPicPr>
          <p:cNvPr id="14" name="圖片 13" descr="cms_v10.png">
            <a:extLst>
              <a:ext uri="{FF2B5EF4-FFF2-40B4-BE49-F238E27FC236}">
                <a16:creationId xmlns:a16="http://schemas.microsoft.com/office/drawing/2014/main" id="{0647A4F4-40C8-4886-8B72-3B490D63A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2" y="3080107"/>
            <a:ext cx="6124950" cy="3647748"/>
          </a:xfrm>
          <a:prstGeom prst="rect">
            <a:avLst/>
          </a:prstGeom>
        </p:spPr>
      </p:pic>
      <p:sp>
        <p:nvSpPr>
          <p:cNvPr id="19" name="文字方塊 259 17">
            <a:extLst>
              <a:ext uri="{FF2B5EF4-FFF2-40B4-BE49-F238E27FC236}">
                <a16:creationId xmlns:a16="http://schemas.microsoft.com/office/drawing/2014/main" id="{C2F59CC3-AE88-4E1D-B2FE-045B3F3B51DD}"/>
              </a:ext>
            </a:extLst>
          </p:cNvPr>
          <p:cNvSpPr txBox="1"/>
          <p:nvPr/>
        </p:nvSpPr>
        <p:spPr>
          <a:xfrm>
            <a:off x="9408368" y="5589240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lumMod val="65000"/>
                    <a:lumOff val="35000"/>
                  </a:schemeClr>
                </a:solidFill>
              </a:rPr>
              <a:t>QNAP NAS TVS-472XT</a:t>
            </a:r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43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851AD25-3B30-454A-A19D-17B86832B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207277"/>
            <a:ext cx="8038830" cy="1384022"/>
          </a:xfrm>
          <a:prstGeom prst="rect">
            <a:avLst/>
          </a:prstGeom>
        </p:spPr>
      </p:pic>
      <p:cxnSp>
        <p:nvCxnSpPr>
          <p:cNvPr id="18" name="直線接點 275 18"/>
          <p:cNvCxnSpPr/>
          <p:nvPr/>
        </p:nvCxnSpPr>
        <p:spPr>
          <a:xfrm>
            <a:off x="3728856" y="2000240"/>
            <a:ext cx="71438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261 9"/>
          <p:cNvSpPr/>
          <p:nvPr/>
        </p:nvSpPr>
        <p:spPr>
          <a:xfrm>
            <a:off x="791848" y="1928802"/>
            <a:ext cx="20051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選購軟體</a:t>
            </a:r>
            <a:endParaRPr kumimoji="1" lang="en-US" altLang="zh-TW" sz="26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23" name="橢圓 275 23"/>
          <p:cNvSpPr/>
          <p:nvPr/>
        </p:nvSpPr>
        <p:spPr>
          <a:xfrm>
            <a:off x="4371798" y="1928802"/>
            <a:ext cx="142876" cy="1428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 descr="Lobby Post Style 2_2 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2070" y="2564903"/>
            <a:ext cx="2188627" cy="3890893"/>
          </a:xfrm>
          <a:prstGeom prst="rect">
            <a:avLst/>
          </a:prstGeom>
        </p:spPr>
      </p:pic>
      <p:sp>
        <p:nvSpPr>
          <p:cNvPr id="24" name="矩形 275 22"/>
          <p:cNvSpPr/>
          <p:nvPr/>
        </p:nvSpPr>
        <p:spPr>
          <a:xfrm>
            <a:off x="2256327" y="1983106"/>
            <a:ext cx="492922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Xpost</a:t>
            </a:r>
            <a:r>
              <a:rPr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7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lobbyPost</a:t>
            </a:r>
            <a:r>
              <a:rPr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7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meetingPost</a:t>
            </a:r>
            <a:r>
              <a:rPr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7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wayfindingPost</a:t>
            </a:r>
            <a:endParaRPr lang="zh-TW" altLang="en-US" sz="1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 descr="application_software_meeting_information_direction_wayfinderpos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141" y="2564903"/>
            <a:ext cx="2198244" cy="389089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91848" y="2674923"/>
            <a:ext cx="3929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網頁版應用軟體系統，可針對大廳、會議與導引指向系統編排顯示天氣、匯率、活動訊息等不同資訊。</a:t>
            </a:r>
          </a:p>
        </p:txBody>
      </p:sp>
      <p:pic>
        <p:nvPicPr>
          <p:cNvPr id="28" name="圖片 27" descr="application_software_pre-scheduled_display_instantaneous_display_meetingpo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98" y="3869741"/>
            <a:ext cx="3571900" cy="2586056"/>
          </a:xfrm>
          <a:prstGeom prst="rect">
            <a:avLst/>
          </a:prstGeom>
        </p:spPr>
      </p:pic>
      <p:pic>
        <p:nvPicPr>
          <p:cNvPr id="29" name="圖片 28" descr="xpost_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418" y="5870006"/>
            <a:ext cx="1214446" cy="654701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CD170605-189D-446E-8325-91CA6318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800" b="1"/>
              <a:t>鎧應科技數位看板解決方案</a:t>
            </a:r>
            <a:endParaRPr lang="zh-TW" altLang="en-US" sz="380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9580C0C-68F5-4E85-912E-EEFA88504F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6254" y="2519185"/>
            <a:ext cx="3743390" cy="4571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digital_signage_software_statistics_reports_superreporter.png">
            <a:extLst>
              <a:ext uri="{FF2B5EF4-FFF2-40B4-BE49-F238E27FC236}">
                <a16:creationId xmlns:a16="http://schemas.microsoft.com/office/drawing/2014/main" id="{850ED99D-3E8C-4975-8F6B-D55CDE14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682" y="3071810"/>
            <a:ext cx="9122636" cy="3571900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D94340FC-E62C-4025-BF78-3E4F2479F7B2}"/>
              </a:ext>
            </a:extLst>
          </p:cNvPr>
          <p:cNvSpPr/>
          <p:nvPr/>
        </p:nvSpPr>
        <p:spPr>
          <a:xfrm>
            <a:off x="9024926" y="2786058"/>
            <a:ext cx="1643074" cy="1643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851AD25-3B30-454A-A19D-17B86832B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207277"/>
            <a:ext cx="8038830" cy="1384022"/>
          </a:xfrm>
          <a:prstGeom prst="rect">
            <a:avLst/>
          </a:prstGeom>
        </p:spPr>
      </p:pic>
      <p:sp>
        <p:nvSpPr>
          <p:cNvPr id="20" name="矩形 261 9"/>
          <p:cNvSpPr/>
          <p:nvPr/>
        </p:nvSpPr>
        <p:spPr>
          <a:xfrm>
            <a:off x="656164" y="1690363"/>
            <a:ext cx="20051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選購軟體</a:t>
            </a:r>
            <a:endParaRPr kumimoji="1" lang="en-US" altLang="zh-TW" sz="26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24" name="矩形 275 22"/>
          <p:cNvSpPr/>
          <p:nvPr/>
        </p:nvSpPr>
        <p:spPr>
          <a:xfrm>
            <a:off x="2299155" y="1714456"/>
            <a:ext cx="49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err="1"/>
              <a:t>SuperReporter</a:t>
            </a:r>
            <a:endParaRPr lang="zh-TW" altLang="en-US" sz="2000"/>
          </a:p>
        </p:txBody>
      </p:sp>
      <p:sp>
        <p:nvSpPr>
          <p:cNvPr id="26" name="矩形 25"/>
          <p:cNvSpPr/>
          <p:nvPr/>
        </p:nvSpPr>
        <p:spPr>
          <a:xfrm>
            <a:off x="656164" y="2436484"/>
            <a:ext cx="7451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Windows®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管理軟體，可建立播放內容與系統狀態的報表，即時產生廣告統計分析及帳務報表的編列。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D170605-189D-446E-8325-91CA6318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800" b="1"/>
              <a:t>鎧應科技數位看板解決方案</a:t>
            </a:r>
            <a:endParaRPr lang="zh-TW" altLang="en-US" sz="380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9580C0C-68F5-4E85-912E-EEFA88504F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20570" y="2280746"/>
            <a:ext cx="3743390" cy="45719"/>
          </a:xfrm>
          <a:prstGeom prst="rect">
            <a:avLst/>
          </a:prstGeom>
        </p:spPr>
      </p:pic>
      <p:pic>
        <p:nvPicPr>
          <p:cNvPr id="15" name="Picture 3" descr="\\violet\documents\Pictures\ProductPhoto\SuperReporter\CD.jpg">
            <a:extLst>
              <a:ext uri="{FF2B5EF4-FFF2-40B4-BE49-F238E27FC236}">
                <a16:creationId xmlns:a16="http://schemas.microsoft.com/office/drawing/2014/main" id="{CE20B622-55E3-42AE-A0C8-ECE270B0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24926" y="2786058"/>
            <a:ext cx="1643074" cy="1643074"/>
          </a:xfrm>
          <a:prstGeom prst="rect">
            <a:avLst/>
          </a:prstGeom>
          <a:noFill/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8DAEA10-9B5D-44A5-99E9-01E954EAE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363960" y="2280746"/>
            <a:ext cx="374339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54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851AD25-3B30-454A-A19D-17B86832B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207277"/>
            <a:ext cx="8038830" cy="1384022"/>
          </a:xfrm>
          <a:prstGeom prst="rect">
            <a:avLst/>
          </a:prstGeom>
        </p:spPr>
      </p:pic>
      <p:sp>
        <p:nvSpPr>
          <p:cNvPr id="20" name="矩形 261 9"/>
          <p:cNvSpPr/>
          <p:nvPr/>
        </p:nvSpPr>
        <p:spPr>
          <a:xfrm>
            <a:off x="1452100" y="1747366"/>
            <a:ext cx="20051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選購軟體</a:t>
            </a:r>
            <a:endParaRPr kumimoji="1" lang="en-US" altLang="zh-TW" sz="26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52100" y="2493487"/>
            <a:ext cx="74511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CMS-PRO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為一額外選購軟體，搭載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CMS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伺服器提供使用者高階管理功能。購買後毋需另外安裝，可直接於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CMS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管理介面啟用並進行後續操作，賦予大小規模專案在監控播放器上更完善、更有效率之規劃。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D170605-189D-446E-8325-91CA6318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800" b="1"/>
              <a:t>鎧應科技數位看板解決方案</a:t>
            </a:r>
            <a:endParaRPr lang="zh-TW" altLang="en-US" sz="380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9580C0C-68F5-4E85-912E-EEFA88504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16506" y="2337749"/>
            <a:ext cx="3743390" cy="4571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8DAEA10-9B5D-44A5-99E9-01E954EAE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159896" y="2337749"/>
            <a:ext cx="3743390" cy="45719"/>
          </a:xfrm>
          <a:prstGeom prst="rect">
            <a:avLst/>
          </a:prstGeom>
        </p:spPr>
      </p:pic>
      <p:pic>
        <p:nvPicPr>
          <p:cNvPr id="12" name="圖片 11" descr="CMS-PRO.png">
            <a:extLst>
              <a:ext uri="{FF2B5EF4-FFF2-40B4-BE49-F238E27FC236}">
                <a16:creationId xmlns:a16="http://schemas.microsoft.com/office/drawing/2014/main" id="{BC700029-9C7E-49BB-9FB7-01CA0A97BB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3660"/>
          <a:stretch>
            <a:fillRect/>
          </a:stretch>
        </p:blipFill>
        <p:spPr>
          <a:xfrm>
            <a:off x="1524000" y="3888932"/>
            <a:ext cx="9144000" cy="2996452"/>
          </a:xfrm>
          <a:prstGeom prst="rect">
            <a:avLst/>
          </a:prstGeom>
        </p:spPr>
      </p:pic>
      <p:pic>
        <p:nvPicPr>
          <p:cNvPr id="13" name="圖片 12" descr="cmspro.png">
            <a:extLst>
              <a:ext uri="{FF2B5EF4-FFF2-40B4-BE49-F238E27FC236}">
                <a16:creationId xmlns:a16="http://schemas.microsoft.com/office/drawing/2014/main" id="{28533167-CFFA-45F8-9827-AF431E95C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512" y="1854524"/>
            <a:ext cx="1173480" cy="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04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056168" y="3002106"/>
            <a:ext cx="3744416" cy="1596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鎧應產品與使用者</a:t>
            </a:r>
            <a:r>
              <a:rPr kumimoji="1" lang="zh-TW" altLang="en-US" sz="42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介面實際操作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BE92C9-27D5-475D-83C2-4F6016021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12" y="1345922"/>
            <a:ext cx="1298816" cy="12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52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E81F199-8B9F-4623-AB33-F0827228B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pic>
        <p:nvPicPr>
          <p:cNvPr id="7" name="圖片 6" descr="digital_signage_player_product_highlights_smp22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460" y="2397016"/>
            <a:ext cx="5662907" cy="4460984"/>
          </a:xfrm>
          <a:prstGeom prst="rect">
            <a:avLst/>
          </a:prstGeom>
        </p:spPr>
      </p:pic>
      <p:pic>
        <p:nvPicPr>
          <p:cNvPr id="10" name="圖片 9" descr="digital_signage_player_compare_smp2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875" y="4577907"/>
            <a:ext cx="4358621" cy="2143140"/>
          </a:xfrm>
          <a:prstGeom prst="rect">
            <a:avLst/>
          </a:prstGeom>
        </p:spPr>
      </p:pic>
      <p:pic>
        <p:nvPicPr>
          <p:cNvPr id="11" name="圖片 10" descr="smp_neo_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40" y="5733256"/>
            <a:ext cx="2357454" cy="44791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F80120D-E2D6-44AB-9F57-FFDFFA54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59952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鎧應數位看板播放器 </a:t>
            </a:r>
            <a:r>
              <a:rPr lang="en-US" altLang="zh-TW" sz="3800" b="1"/>
              <a:t>&amp;</a:t>
            </a:r>
            <a:r>
              <a:rPr lang="zh-TW" altLang="en-US" sz="3800" b="1"/>
              <a:t> 數位看板軟體</a:t>
            </a:r>
            <a:endParaRPr lang="zh-TW" altLang="en-US" sz="3800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D4E6877F-4977-4FF6-8F20-B7CB00418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151" y="2235610"/>
            <a:ext cx="9230816" cy="879882"/>
          </a:xfrm>
        </p:spPr>
        <p:txBody>
          <a:bodyPr/>
          <a:lstStyle/>
          <a:p>
            <a:r>
              <a:rPr kumimoji="1" lang="en-US" altLang="zh-TW">
                <a:cs typeface="Times New Roman" pitchFamily="18" charset="0"/>
              </a:rPr>
              <a:t>SMP-2210: </a:t>
            </a:r>
            <a:r>
              <a:rPr kumimoji="1" lang="zh-TW" altLang="en-US">
                <a:cs typeface="Times New Roman" pitchFamily="18" charset="0"/>
              </a:rPr>
              <a:t>精巧型</a:t>
            </a:r>
            <a:r>
              <a:rPr kumimoji="1" lang="en-US" altLang="zh-TW">
                <a:cs typeface="Times New Roman" pitchFamily="18" charset="0"/>
              </a:rPr>
              <a:t>4K</a:t>
            </a:r>
            <a:r>
              <a:rPr kumimoji="1" lang="zh-TW" altLang="en-US">
                <a:cs typeface="Times New Roman" pitchFamily="18" charset="0"/>
              </a:rPr>
              <a:t>數位看板播放器</a:t>
            </a:r>
            <a:endParaRPr kumimoji="1" lang="en-US" altLang="zh-TW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84584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/>
              <a:t>鎧應數位看板播放器軟體</a:t>
            </a:r>
            <a:endParaRPr lang="zh-TW" altLang="en-US" sz="4000"/>
          </a:p>
        </p:txBody>
      </p:sp>
      <p:sp>
        <p:nvSpPr>
          <p:cNvPr id="31" name="矩形 259 11">
            <a:extLst>
              <a:ext uri="{FF2B5EF4-FFF2-40B4-BE49-F238E27FC236}">
                <a16:creationId xmlns:a16="http://schemas.microsoft.com/office/drawing/2014/main" id="{E031F8AA-12F4-411E-A7D3-E7971C6C72AB}"/>
              </a:ext>
            </a:extLst>
          </p:cNvPr>
          <p:cNvSpPr/>
          <p:nvPr/>
        </p:nvSpPr>
        <p:spPr>
          <a:xfrm>
            <a:off x="881293" y="616789"/>
            <a:ext cx="87430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SMP-NEO2:</a:t>
            </a:r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鎧應科技數位看板播放器內建跨世代數位看板軟體</a:t>
            </a:r>
            <a:r>
              <a:rPr kumimoji="1"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SMP-NEO2</a:t>
            </a:r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9153C685-5F3C-4A63-9297-D8F8A3818B88}"/>
              </a:ext>
            </a:extLst>
          </p:cNvPr>
          <p:cNvSpPr/>
          <p:nvPr/>
        </p:nvSpPr>
        <p:spPr>
          <a:xfrm>
            <a:off x="7043780" y="1969907"/>
            <a:ext cx="3548746" cy="35487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289 19" descr="smp_neo_2.png">
            <a:extLst>
              <a:ext uri="{FF2B5EF4-FFF2-40B4-BE49-F238E27FC236}">
                <a16:creationId xmlns:a16="http://schemas.microsoft.com/office/drawing/2014/main" id="{A74E505B-5E8F-44CA-BF6C-74755E5A7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936" y="3196402"/>
            <a:ext cx="2923999" cy="555560"/>
          </a:xfrm>
          <a:prstGeom prst="rect">
            <a:avLst/>
          </a:prstGeom>
        </p:spPr>
      </p:pic>
      <p:sp>
        <p:nvSpPr>
          <p:cNvPr id="12" name="文字方塊 289 7">
            <a:extLst>
              <a:ext uri="{FF2B5EF4-FFF2-40B4-BE49-F238E27FC236}">
                <a16:creationId xmlns:a16="http://schemas.microsoft.com/office/drawing/2014/main" id="{131CD6DD-8119-40DF-859E-D85E1728239F}"/>
              </a:ext>
            </a:extLst>
          </p:cNvPr>
          <p:cNvSpPr txBox="1"/>
          <p:nvPr/>
        </p:nvSpPr>
        <p:spPr>
          <a:xfrm>
            <a:off x="950611" y="2429976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五大特色</a:t>
            </a:r>
          </a:p>
        </p:txBody>
      </p:sp>
      <p:sp>
        <p:nvSpPr>
          <p:cNvPr id="13" name="矩形 289 9">
            <a:extLst>
              <a:ext uri="{FF2B5EF4-FFF2-40B4-BE49-F238E27FC236}">
                <a16:creationId xmlns:a16="http://schemas.microsoft.com/office/drawing/2014/main" id="{540F2FA6-D2B3-4FC8-A171-72A08D69726F}"/>
              </a:ext>
            </a:extLst>
          </p:cNvPr>
          <p:cNvSpPr/>
          <p:nvPr/>
        </p:nvSpPr>
        <p:spPr>
          <a:xfrm>
            <a:off x="1093487" y="5007827"/>
            <a:ext cx="2236510" cy="330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完整彈性排程功能</a:t>
            </a:r>
            <a:endParaRPr 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289 10">
            <a:extLst>
              <a:ext uri="{FF2B5EF4-FFF2-40B4-BE49-F238E27FC236}">
                <a16:creationId xmlns:a16="http://schemas.microsoft.com/office/drawing/2014/main" id="{7421DF46-F2AD-4690-A9BF-370315B01E83}"/>
              </a:ext>
            </a:extLst>
          </p:cNvPr>
          <p:cNvSpPr/>
          <p:nvPr/>
        </p:nvSpPr>
        <p:spPr>
          <a:xfrm>
            <a:off x="1093487" y="2998764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直覺的圖像化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UI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</a:p>
        </p:txBody>
      </p:sp>
      <p:sp>
        <p:nvSpPr>
          <p:cNvPr id="15" name="矩形 289 11">
            <a:extLst>
              <a:ext uri="{FF2B5EF4-FFF2-40B4-BE49-F238E27FC236}">
                <a16:creationId xmlns:a16="http://schemas.microsoft.com/office/drawing/2014/main" id="{03522021-A128-4887-868A-C727C480E7EE}"/>
              </a:ext>
            </a:extLst>
          </p:cNvPr>
          <p:cNvSpPr/>
          <p:nvPr/>
        </p:nvSpPr>
        <p:spPr>
          <a:xfrm>
            <a:off x="1093487" y="3498830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支援多點觸控，操作人性化</a:t>
            </a:r>
          </a:p>
        </p:txBody>
      </p:sp>
      <p:sp>
        <p:nvSpPr>
          <p:cNvPr id="16" name="矩形 289 12">
            <a:extLst>
              <a:ext uri="{FF2B5EF4-FFF2-40B4-BE49-F238E27FC236}">
                <a16:creationId xmlns:a16="http://schemas.microsoft.com/office/drawing/2014/main" id="{114C3209-FFB4-4D39-9097-9372526C5239}"/>
              </a:ext>
            </a:extLst>
          </p:cNvPr>
          <p:cNvSpPr/>
          <p:nvPr/>
        </p:nvSpPr>
        <p:spPr>
          <a:xfrm>
            <a:off x="1093488" y="3990697"/>
            <a:ext cx="3005951" cy="330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人工智慧判讀多媒體檔案</a:t>
            </a:r>
          </a:p>
        </p:txBody>
      </p:sp>
      <p:sp>
        <p:nvSpPr>
          <p:cNvPr id="17" name="矩形 289 13">
            <a:extLst>
              <a:ext uri="{FF2B5EF4-FFF2-40B4-BE49-F238E27FC236}">
                <a16:creationId xmlns:a16="http://schemas.microsoft.com/office/drawing/2014/main" id="{5E809F4D-F7FE-48FA-B78A-00E20811D14F}"/>
              </a:ext>
            </a:extLst>
          </p:cNvPr>
          <p:cNvSpPr/>
          <p:nvPr/>
        </p:nvSpPr>
        <p:spPr>
          <a:xfrm>
            <a:off x="1093487" y="4490763"/>
            <a:ext cx="3390672" cy="330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雲端資源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多樣性資源管理</a:t>
            </a:r>
          </a:p>
        </p:txBody>
      </p:sp>
      <p:sp>
        <p:nvSpPr>
          <p:cNvPr id="19" name="橢圓 289 14">
            <a:extLst>
              <a:ext uri="{FF2B5EF4-FFF2-40B4-BE49-F238E27FC236}">
                <a16:creationId xmlns:a16="http://schemas.microsoft.com/office/drawing/2014/main" id="{1EA513BD-826C-4517-860A-AD4FAC5F931D}"/>
              </a:ext>
            </a:extLst>
          </p:cNvPr>
          <p:cNvSpPr/>
          <p:nvPr/>
        </p:nvSpPr>
        <p:spPr>
          <a:xfrm>
            <a:off x="950611" y="3141640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89 15">
            <a:extLst>
              <a:ext uri="{FF2B5EF4-FFF2-40B4-BE49-F238E27FC236}">
                <a16:creationId xmlns:a16="http://schemas.microsoft.com/office/drawing/2014/main" id="{CA23756E-B468-48D5-80F1-3C0483B760ED}"/>
              </a:ext>
            </a:extLst>
          </p:cNvPr>
          <p:cNvSpPr/>
          <p:nvPr/>
        </p:nvSpPr>
        <p:spPr>
          <a:xfrm>
            <a:off x="950611" y="3641706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89 16">
            <a:extLst>
              <a:ext uri="{FF2B5EF4-FFF2-40B4-BE49-F238E27FC236}">
                <a16:creationId xmlns:a16="http://schemas.microsoft.com/office/drawing/2014/main" id="{662A6BC3-7EC7-42B4-A0C6-3A581296D7EE}"/>
              </a:ext>
            </a:extLst>
          </p:cNvPr>
          <p:cNvSpPr/>
          <p:nvPr/>
        </p:nvSpPr>
        <p:spPr>
          <a:xfrm>
            <a:off x="950611" y="4139769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89 17">
            <a:extLst>
              <a:ext uri="{FF2B5EF4-FFF2-40B4-BE49-F238E27FC236}">
                <a16:creationId xmlns:a16="http://schemas.microsoft.com/office/drawing/2014/main" id="{CB879BAA-A7A7-43D3-B575-CCFBAC66D0AF}"/>
              </a:ext>
            </a:extLst>
          </p:cNvPr>
          <p:cNvSpPr/>
          <p:nvPr/>
        </p:nvSpPr>
        <p:spPr>
          <a:xfrm>
            <a:off x="950611" y="4639835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89 18">
            <a:extLst>
              <a:ext uri="{FF2B5EF4-FFF2-40B4-BE49-F238E27FC236}">
                <a16:creationId xmlns:a16="http://schemas.microsoft.com/office/drawing/2014/main" id="{96B4E433-E0AC-460E-949D-8C7BF19EE3F9}"/>
              </a:ext>
            </a:extLst>
          </p:cNvPr>
          <p:cNvSpPr/>
          <p:nvPr/>
        </p:nvSpPr>
        <p:spPr>
          <a:xfrm>
            <a:off x="950611" y="5085461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 descr="digital_signage_player_compare_smp2200.png">
            <a:extLst>
              <a:ext uri="{FF2B5EF4-FFF2-40B4-BE49-F238E27FC236}">
                <a16:creationId xmlns:a16="http://schemas.microsoft.com/office/drawing/2014/main" id="{9A86E09A-F3C7-4C9C-B50B-586FF5DC44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2563" y="4562707"/>
            <a:ext cx="2947828" cy="1449453"/>
          </a:xfrm>
          <a:prstGeom prst="rect">
            <a:avLst/>
          </a:prstGeom>
        </p:spPr>
      </p:pic>
      <p:pic>
        <p:nvPicPr>
          <p:cNvPr id="28" name="圖片 27" descr="355_1537515929_TVS-472XT_Top-right.png">
            <a:extLst>
              <a:ext uri="{FF2B5EF4-FFF2-40B4-BE49-F238E27FC236}">
                <a16:creationId xmlns:a16="http://schemas.microsoft.com/office/drawing/2014/main" id="{8F0B8092-35C5-4519-8040-1A986E9507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1253" y="3960327"/>
            <a:ext cx="2872124" cy="17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9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45118"/>
            <a:ext cx="2410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200" b="1">
                <a:solidFill>
                  <a:schemeClr val="bg1">
                    <a:lumMod val="50000"/>
                  </a:schemeClr>
                </a:solidFill>
                <a:ea typeface="新細明體" pitchFamily="18" charset="-120"/>
                <a:cs typeface="Times New Roman" pitchFamily="18" charset="0"/>
              </a:rPr>
              <a:t>SMP-NEO2</a:t>
            </a:r>
            <a:endParaRPr lang="zh-TW" altLang="en-US" sz="22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圖片 33" descr="digital_signage_software_three_playback_modes_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171" y="2433118"/>
            <a:ext cx="6341660" cy="4164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鎧應數位看板播放器軟體 </a:t>
            </a:r>
            <a:r>
              <a:rPr lang="en-US" altLang="zh-TW" sz="3800" b="1"/>
              <a:t>UI</a:t>
            </a:r>
            <a:endParaRPr lang="zh-TW" altLang="en-US" sz="380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5169" y="1916832"/>
            <a:ext cx="6051152" cy="3895208"/>
          </a:xfrm>
        </p:spPr>
        <p:txBody>
          <a:bodyPr/>
          <a:lstStyle/>
          <a:p>
            <a:r>
              <a:rPr lang="zh-TW" altLang="en-US"/>
              <a:t>直覺的圖像化</a:t>
            </a:r>
            <a:r>
              <a:rPr lang="en-US" altLang="zh-TW"/>
              <a:t>UI</a:t>
            </a:r>
            <a:r>
              <a:rPr lang="zh-TW" altLang="en-US"/>
              <a:t>設計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400" b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SMP-NEO2</a:t>
            </a:r>
            <a:endParaRPr lang="zh-TW" altLang="en-US" sz="24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鎧應數位看板播放器軟體 </a:t>
            </a:r>
            <a:r>
              <a:rPr lang="en-US" altLang="zh-TW" sz="3800" b="1"/>
              <a:t>UI</a:t>
            </a:r>
            <a:endParaRPr lang="zh-TW" altLang="en-US" sz="380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20768"/>
            <a:ext cx="6051152" cy="786698"/>
          </a:xfrm>
        </p:spPr>
        <p:txBody>
          <a:bodyPr/>
          <a:lstStyle/>
          <a:p>
            <a:r>
              <a:rPr lang="zh-TW" altLang="en-US"/>
              <a:t>支援多點觸控，操作人性化</a:t>
            </a:r>
          </a:p>
        </p:txBody>
      </p:sp>
      <p:pic>
        <p:nvPicPr>
          <p:cNvPr id="8" name="圖片 7" descr="手勢.png">
            <a:extLst>
              <a:ext uri="{FF2B5EF4-FFF2-40B4-BE49-F238E27FC236}">
                <a16:creationId xmlns:a16="http://schemas.microsoft.com/office/drawing/2014/main" id="{0FC5886F-5E65-47C4-ADD1-74001E084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500306"/>
            <a:ext cx="9144000" cy="40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97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400" b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SMP-NEO2</a:t>
            </a:r>
            <a:endParaRPr lang="zh-TW" altLang="en-US" sz="24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鎧應數位看板播放器軟體 </a:t>
            </a:r>
            <a:r>
              <a:rPr lang="en-US" altLang="zh-TW" sz="3800" b="1"/>
              <a:t>UI</a:t>
            </a:r>
            <a:endParaRPr lang="zh-TW" altLang="en-US" sz="380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20768"/>
            <a:ext cx="6051152" cy="786698"/>
          </a:xfrm>
        </p:spPr>
        <p:txBody>
          <a:bodyPr/>
          <a:lstStyle/>
          <a:p>
            <a:r>
              <a:rPr lang="zh-TW" altLang="en-US"/>
              <a:t>人工智慧判讀多媒體檔案</a:t>
            </a:r>
          </a:p>
        </p:txBody>
      </p:sp>
      <p:pic>
        <p:nvPicPr>
          <p:cNvPr id="9" name="圖片 8" descr="multimedia.png">
            <a:extLst>
              <a:ext uri="{FF2B5EF4-FFF2-40B4-BE49-F238E27FC236}">
                <a16:creationId xmlns:a16="http://schemas.microsoft.com/office/drawing/2014/main" id="{2B2D1ACC-68B2-4FFA-9B6C-2A5D1A746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561304"/>
            <a:ext cx="8496944" cy="40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1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1">
            <a:extLst>
              <a:ext uri="{FF2B5EF4-FFF2-40B4-BE49-F238E27FC236}">
                <a16:creationId xmlns:a16="http://schemas.microsoft.com/office/drawing/2014/main" id="{B98DAB5A-3E43-4A54-B04E-A0BE32D1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916832"/>
            <a:ext cx="5918448" cy="68580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  <a:t>QNAP x CAYIN</a:t>
            </a:r>
            <a:b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400" b="0">
                <a:latin typeface="Arial" panose="020B0604020202020204" pitchFamily="34" charset="0"/>
                <a:cs typeface="Arial" panose="020B0604020202020204" pitchFamily="34" charset="0"/>
              </a:rPr>
              <a:t>Create Smart Signage Solution for Your Creative Ideas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內容版面配置區 12">
            <a:extLst>
              <a:ext uri="{FF2B5EF4-FFF2-40B4-BE49-F238E27FC236}">
                <a16:creationId xmlns:a16="http://schemas.microsoft.com/office/drawing/2014/main" id="{6BBFD117-3FA7-4498-822C-0C6560A1E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3212975"/>
            <a:ext cx="5630416" cy="26790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zh-TW" b="0">
                <a:solidFill>
                  <a:srgbClr val="000000"/>
                </a:solidFill>
                <a:latin typeface="Microsoft JhengHei"/>
                <a:ea typeface="Microsoft JhengHei"/>
              </a:rPr>
              <a:t>數位看</a:t>
            </a:r>
            <a:r>
              <a:rPr lang="zh-TW" altLang="en-US" b="0">
                <a:latin typeface="Microsoft JhengHei"/>
                <a:ea typeface="Microsoft JhengHei"/>
              </a:rPr>
              <a:t>板</a:t>
            </a:r>
            <a:r>
              <a:rPr lang="zh-TW" b="0">
                <a:solidFill>
                  <a:srgbClr val="000000"/>
                </a:solidFill>
                <a:latin typeface="Microsoft JhengHei"/>
                <a:ea typeface="Microsoft JhengHei"/>
              </a:rPr>
              <a:t>專業設備商 </a:t>
            </a:r>
            <a:r>
              <a:rPr lang="en-US" altLang="zh-TW" b="0">
                <a:solidFill>
                  <a:srgbClr val="000000"/>
                </a:solidFill>
                <a:latin typeface="Microsoft JhengHei"/>
                <a:ea typeface="微軟正黑體"/>
              </a:rPr>
              <a:t>-</a:t>
            </a:r>
            <a:r>
              <a:rPr lang="zh-TW" b="0">
                <a:solidFill>
                  <a:srgbClr val="000000"/>
                </a:solidFill>
                <a:latin typeface="Microsoft JhengHei"/>
                <a:ea typeface="Microsoft JhengHei"/>
              </a:rPr>
              <a:t> 鎧應科技</a:t>
            </a:r>
            <a:endParaRPr lang="zh-TW" altLang="en-US">
              <a:latin typeface="Microsoft JhengHei"/>
              <a:ea typeface="Microsoft JhengHei"/>
            </a:endParaRPr>
          </a:p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zh-TW" b="0">
                <a:solidFill>
                  <a:schemeClr val="bg1">
                    <a:lumMod val="85000"/>
                  </a:schemeClr>
                </a:solidFill>
                <a:latin typeface="Microsoft JhengHei"/>
                <a:ea typeface="Microsoft JhengHei"/>
              </a:rPr>
              <a:t>利用數位電子看板打造互動式參與環境</a:t>
            </a:r>
            <a:endParaRPr lang="zh-TW" altLang="en-US" b="0">
              <a:solidFill>
                <a:schemeClr val="bg1">
                  <a:lumMod val="85000"/>
                </a:schemeClr>
              </a:solidFill>
              <a:latin typeface="Microsoft JhengHei"/>
              <a:ea typeface="Microsoft JhengHei"/>
            </a:endParaRPr>
          </a:p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en-US" altLang="zh-TW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QNAP x CAYIN </a:t>
            </a:r>
            <a:r>
              <a:rPr lang="zh-TW" altLang="en-US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數位看版解決方案 </a:t>
            </a:r>
            <a:r>
              <a:rPr lang="en-US" altLang="zh-TW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&amp; </a:t>
            </a:r>
            <a:r>
              <a:rPr lang="zh-TW" altLang="en-US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實際操作</a:t>
            </a:r>
            <a:endParaRPr lang="en-US" altLang="zh-TW" b="0">
              <a:solidFill>
                <a:schemeClr val="bg1">
                  <a:lumMod val="85000"/>
                </a:schemeClr>
              </a:solidFill>
              <a:latin typeface="微軟正黑體"/>
              <a:ea typeface="微軟正黑體"/>
            </a:endParaRPr>
          </a:p>
        </p:txBody>
      </p:sp>
      <p:cxnSp>
        <p:nvCxnSpPr>
          <p:cNvPr id="18" name="直線接點 256 7">
            <a:extLst>
              <a:ext uri="{FF2B5EF4-FFF2-40B4-BE49-F238E27FC236}">
                <a16:creationId xmlns:a16="http://schemas.microsoft.com/office/drawing/2014/main" id="{4398520B-A9A8-4604-82E7-A88A3E23ACD3}"/>
              </a:ext>
            </a:extLst>
          </p:cNvPr>
          <p:cNvCxnSpPr/>
          <p:nvPr/>
        </p:nvCxnSpPr>
        <p:spPr>
          <a:xfrm rot="5400000">
            <a:off x="349707" y="4136695"/>
            <a:ext cx="1357322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橢圓 256 8">
            <a:extLst>
              <a:ext uri="{FF2B5EF4-FFF2-40B4-BE49-F238E27FC236}">
                <a16:creationId xmlns:a16="http://schemas.microsoft.com/office/drawing/2014/main" id="{F400986B-34A2-4B98-9E26-BFBB4C6CEA3C}"/>
              </a:ext>
            </a:extLst>
          </p:cNvPr>
          <p:cNvSpPr/>
          <p:nvPr/>
        </p:nvSpPr>
        <p:spPr>
          <a:xfrm>
            <a:off x="969299" y="4046538"/>
            <a:ext cx="142876" cy="14287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56 16">
            <a:extLst>
              <a:ext uri="{FF2B5EF4-FFF2-40B4-BE49-F238E27FC236}">
                <a16:creationId xmlns:a16="http://schemas.microsoft.com/office/drawing/2014/main" id="{68697EB4-94ED-4A76-995E-AD34CB5204BB}"/>
              </a:ext>
            </a:extLst>
          </p:cNvPr>
          <p:cNvSpPr/>
          <p:nvPr/>
        </p:nvSpPr>
        <p:spPr>
          <a:xfrm>
            <a:off x="969299" y="4689176"/>
            <a:ext cx="142876" cy="14287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橢圓 256 8">
            <a:extLst>
              <a:ext uri="{FF2B5EF4-FFF2-40B4-BE49-F238E27FC236}">
                <a16:creationId xmlns:a16="http://schemas.microsoft.com/office/drawing/2014/main" id="{C64BA6F1-48A3-4308-92E8-422A5B92D016}"/>
              </a:ext>
            </a:extLst>
          </p:cNvPr>
          <p:cNvSpPr/>
          <p:nvPr/>
        </p:nvSpPr>
        <p:spPr>
          <a:xfrm>
            <a:off x="969299" y="3403292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7487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400" b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SMP-NEO2</a:t>
            </a:r>
            <a:endParaRPr lang="zh-TW" altLang="en-US" sz="24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鎧應數位看板播放器軟體 </a:t>
            </a:r>
            <a:r>
              <a:rPr lang="en-US" altLang="zh-TW" sz="3800" b="1"/>
              <a:t>UI</a:t>
            </a:r>
            <a:endParaRPr lang="zh-TW" altLang="en-US" sz="380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20768"/>
            <a:ext cx="6051152" cy="786698"/>
          </a:xfrm>
        </p:spPr>
        <p:txBody>
          <a:bodyPr/>
          <a:lstStyle/>
          <a:p>
            <a:r>
              <a:rPr lang="zh-TW" altLang="en-US"/>
              <a:t>雲端資源 </a:t>
            </a:r>
            <a:r>
              <a:rPr lang="en-US" altLang="zh-TW"/>
              <a:t>&amp; </a:t>
            </a:r>
            <a:r>
              <a:rPr lang="zh-TW" altLang="en-US"/>
              <a:t>多樣性資源管理</a:t>
            </a:r>
          </a:p>
        </p:txBody>
      </p:sp>
      <p:pic>
        <p:nvPicPr>
          <p:cNvPr id="8" name="圖片 7" descr="cloud resource.png">
            <a:extLst>
              <a:ext uri="{FF2B5EF4-FFF2-40B4-BE49-F238E27FC236}">
                <a16:creationId xmlns:a16="http://schemas.microsoft.com/office/drawing/2014/main" id="{6BA90712-8540-447E-A75B-4958585ED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564904"/>
            <a:ext cx="8496944" cy="403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81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400" b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SMP-NEO2</a:t>
            </a:r>
            <a:endParaRPr lang="zh-TW" altLang="en-US" sz="24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鎧應數位看板播放器軟體 </a:t>
            </a:r>
            <a:r>
              <a:rPr lang="en-US" altLang="zh-TW" sz="3800" b="1"/>
              <a:t>UI</a:t>
            </a:r>
            <a:endParaRPr lang="zh-TW" altLang="en-US" sz="380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064" y="1994230"/>
            <a:ext cx="6051152" cy="786698"/>
          </a:xfrm>
        </p:spPr>
        <p:txBody>
          <a:bodyPr/>
          <a:lstStyle/>
          <a:p>
            <a:pPr fontAlgn="base"/>
            <a:r>
              <a:rPr lang="zh-TW" altLang="en-US"/>
              <a:t>完整彈性排程功能</a:t>
            </a:r>
            <a:endParaRPr lang="en-US" altLang="zh-TW"/>
          </a:p>
        </p:txBody>
      </p:sp>
      <p:pic>
        <p:nvPicPr>
          <p:cNvPr id="9" name="圖片 8" descr="digital_signage_software_playback_scheduling.png">
            <a:extLst>
              <a:ext uri="{FF2B5EF4-FFF2-40B4-BE49-F238E27FC236}">
                <a16:creationId xmlns:a16="http://schemas.microsoft.com/office/drawing/2014/main" id="{2A79D967-C2F2-44BF-826F-0D64557F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2470560"/>
            <a:ext cx="7560840" cy="43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48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256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/>
              <a:t>實際操作鎧應產品與使用者介面</a:t>
            </a:r>
            <a:endParaRPr lang="zh-TW" altLang="en-US" sz="400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994230"/>
            <a:ext cx="6051152" cy="786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 lvl="0" indent="-355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>
                <a:latin typeface="微軟正黑體"/>
                <a:ea typeface="微軟正黑體"/>
                <a:cs typeface="Times New Roman"/>
              </a:rPr>
              <a:t>SMP</a:t>
            </a:r>
            <a:r>
              <a:rPr kumimoji="1" lang="zh-TW" altLang="en-US">
                <a:latin typeface="微軟正黑體"/>
                <a:ea typeface="微軟正黑體"/>
                <a:cs typeface="Times New Roman"/>
              </a:rPr>
              <a:t> 播放器使用者介面操作</a:t>
            </a:r>
            <a:endParaRPr lang="en-US" altLang="zh-TW">
              <a:latin typeface="微軟正黑體"/>
              <a:ea typeface="微軟正黑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4221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84584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/>
              <a:t>鎧應數位看板伺服器 </a:t>
            </a:r>
            <a:r>
              <a:rPr lang="en-US" altLang="zh-TW" sz="4000" b="1"/>
              <a:t>&amp;</a:t>
            </a:r>
            <a:r>
              <a:rPr lang="zh-TW" altLang="en-US" sz="4000" b="1"/>
              <a:t> 數位看板伺服器軟體</a:t>
            </a:r>
            <a:endParaRPr lang="zh-TW" altLang="en-US" sz="4000"/>
          </a:p>
        </p:txBody>
      </p:sp>
      <p:sp>
        <p:nvSpPr>
          <p:cNvPr id="31" name="矩形 259 11">
            <a:extLst>
              <a:ext uri="{FF2B5EF4-FFF2-40B4-BE49-F238E27FC236}">
                <a16:creationId xmlns:a16="http://schemas.microsoft.com/office/drawing/2014/main" id="{E031F8AA-12F4-411E-A7D3-E7971C6C72AB}"/>
              </a:ext>
            </a:extLst>
          </p:cNvPr>
          <p:cNvSpPr/>
          <p:nvPr/>
        </p:nvSpPr>
        <p:spPr>
          <a:xfrm>
            <a:off x="889458" y="616789"/>
            <a:ext cx="5115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CMS-SE: 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數位看板專用內容管理伺服器軟體</a:t>
            </a:r>
            <a:endParaRPr kumimoji="1"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9153C685-5F3C-4A63-9297-D8F8A3818B88}"/>
              </a:ext>
            </a:extLst>
          </p:cNvPr>
          <p:cNvSpPr/>
          <p:nvPr/>
        </p:nvSpPr>
        <p:spPr>
          <a:xfrm>
            <a:off x="7702850" y="2156079"/>
            <a:ext cx="3548746" cy="35487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289 7">
            <a:extLst>
              <a:ext uri="{FF2B5EF4-FFF2-40B4-BE49-F238E27FC236}">
                <a16:creationId xmlns:a16="http://schemas.microsoft.com/office/drawing/2014/main" id="{131CD6DD-8119-40DF-859E-D85E1728239F}"/>
              </a:ext>
            </a:extLst>
          </p:cNvPr>
          <p:cNvSpPr txBox="1"/>
          <p:nvPr/>
        </p:nvSpPr>
        <p:spPr>
          <a:xfrm>
            <a:off x="950611" y="2429976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五大特色</a:t>
            </a:r>
          </a:p>
        </p:txBody>
      </p:sp>
      <p:sp>
        <p:nvSpPr>
          <p:cNvPr id="13" name="矩形 289 9">
            <a:extLst>
              <a:ext uri="{FF2B5EF4-FFF2-40B4-BE49-F238E27FC236}">
                <a16:creationId xmlns:a16="http://schemas.microsoft.com/office/drawing/2014/main" id="{540F2FA6-D2B3-4FC8-A171-72A08D69726F}"/>
              </a:ext>
            </a:extLst>
          </p:cNvPr>
          <p:cNvSpPr/>
          <p:nvPr/>
        </p:nvSpPr>
        <p:spPr>
          <a:xfrm>
            <a:off x="1093487" y="5007827"/>
            <a:ext cx="6399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支援虛擬主機以及雲端主機，如個人電腦、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289 10">
            <a:extLst>
              <a:ext uri="{FF2B5EF4-FFF2-40B4-BE49-F238E27FC236}">
                <a16:creationId xmlns:a16="http://schemas.microsoft.com/office/drawing/2014/main" id="{7421DF46-F2AD-4690-A9BF-370315B01E83}"/>
              </a:ext>
            </a:extLst>
          </p:cNvPr>
          <p:cNvSpPr/>
          <p:nvPr/>
        </p:nvSpPr>
        <p:spPr>
          <a:xfrm>
            <a:off x="1093487" y="2998764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伺服器角色分工設計</a:t>
            </a:r>
          </a:p>
        </p:txBody>
      </p:sp>
      <p:sp>
        <p:nvSpPr>
          <p:cNvPr id="15" name="矩形 289 11">
            <a:extLst>
              <a:ext uri="{FF2B5EF4-FFF2-40B4-BE49-F238E27FC236}">
                <a16:creationId xmlns:a16="http://schemas.microsoft.com/office/drawing/2014/main" id="{03522021-A128-4887-868A-C727C480E7EE}"/>
              </a:ext>
            </a:extLst>
          </p:cNvPr>
          <p:cNvSpPr/>
          <p:nvPr/>
        </p:nvSpPr>
        <p:spPr>
          <a:xfrm>
            <a:off x="1093487" y="3498830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五階層群組管理</a:t>
            </a:r>
          </a:p>
        </p:txBody>
      </p:sp>
      <p:sp>
        <p:nvSpPr>
          <p:cNvPr id="16" name="矩形 289 12">
            <a:extLst>
              <a:ext uri="{FF2B5EF4-FFF2-40B4-BE49-F238E27FC236}">
                <a16:creationId xmlns:a16="http://schemas.microsoft.com/office/drawing/2014/main" id="{114C3209-FFB4-4D39-9097-9372526C5239}"/>
              </a:ext>
            </a:extLst>
          </p:cNvPr>
          <p:cNvSpPr/>
          <p:nvPr/>
        </p:nvSpPr>
        <p:spPr>
          <a:xfrm>
            <a:off x="1093488" y="3990697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使用者權限控管機制</a:t>
            </a:r>
          </a:p>
        </p:txBody>
      </p:sp>
      <p:sp>
        <p:nvSpPr>
          <p:cNvPr id="17" name="矩形 289 13">
            <a:extLst>
              <a:ext uri="{FF2B5EF4-FFF2-40B4-BE49-F238E27FC236}">
                <a16:creationId xmlns:a16="http://schemas.microsoft.com/office/drawing/2014/main" id="{5E809F4D-F7FE-48FA-B78A-00E20811D14F}"/>
              </a:ext>
            </a:extLst>
          </p:cNvPr>
          <p:cNvSpPr/>
          <p:nvPr/>
        </p:nvSpPr>
        <p:spPr>
          <a:xfrm>
            <a:off x="1093487" y="4490763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點兩下即可廣播緊急訊息</a:t>
            </a:r>
          </a:p>
        </p:txBody>
      </p:sp>
      <p:sp>
        <p:nvSpPr>
          <p:cNvPr id="19" name="橢圓 289 14">
            <a:extLst>
              <a:ext uri="{FF2B5EF4-FFF2-40B4-BE49-F238E27FC236}">
                <a16:creationId xmlns:a16="http://schemas.microsoft.com/office/drawing/2014/main" id="{1EA513BD-826C-4517-860A-AD4FAC5F931D}"/>
              </a:ext>
            </a:extLst>
          </p:cNvPr>
          <p:cNvSpPr/>
          <p:nvPr/>
        </p:nvSpPr>
        <p:spPr>
          <a:xfrm>
            <a:off x="950611" y="3141640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89 15">
            <a:extLst>
              <a:ext uri="{FF2B5EF4-FFF2-40B4-BE49-F238E27FC236}">
                <a16:creationId xmlns:a16="http://schemas.microsoft.com/office/drawing/2014/main" id="{CA23756E-B468-48D5-80F1-3C0483B760ED}"/>
              </a:ext>
            </a:extLst>
          </p:cNvPr>
          <p:cNvSpPr/>
          <p:nvPr/>
        </p:nvSpPr>
        <p:spPr>
          <a:xfrm>
            <a:off x="950611" y="3641706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89 16">
            <a:extLst>
              <a:ext uri="{FF2B5EF4-FFF2-40B4-BE49-F238E27FC236}">
                <a16:creationId xmlns:a16="http://schemas.microsoft.com/office/drawing/2014/main" id="{662A6BC3-7EC7-42B4-A0C6-3A581296D7EE}"/>
              </a:ext>
            </a:extLst>
          </p:cNvPr>
          <p:cNvSpPr/>
          <p:nvPr/>
        </p:nvSpPr>
        <p:spPr>
          <a:xfrm>
            <a:off x="950611" y="4139769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89 17">
            <a:extLst>
              <a:ext uri="{FF2B5EF4-FFF2-40B4-BE49-F238E27FC236}">
                <a16:creationId xmlns:a16="http://schemas.microsoft.com/office/drawing/2014/main" id="{CB879BAA-A7A7-43D3-B575-CCFBAC66D0AF}"/>
              </a:ext>
            </a:extLst>
          </p:cNvPr>
          <p:cNvSpPr/>
          <p:nvPr/>
        </p:nvSpPr>
        <p:spPr>
          <a:xfrm>
            <a:off x="950611" y="4639835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89 18">
            <a:extLst>
              <a:ext uri="{FF2B5EF4-FFF2-40B4-BE49-F238E27FC236}">
                <a16:creationId xmlns:a16="http://schemas.microsoft.com/office/drawing/2014/main" id="{96B4E433-E0AC-460E-949D-8C7BF19EE3F9}"/>
              </a:ext>
            </a:extLst>
          </p:cNvPr>
          <p:cNvSpPr/>
          <p:nvPr/>
        </p:nvSpPr>
        <p:spPr>
          <a:xfrm>
            <a:off x="950611" y="5085461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 descr="cms-se.png">
            <a:extLst>
              <a:ext uri="{FF2B5EF4-FFF2-40B4-BE49-F238E27FC236}">
                <a16:creationId xmlns:a16="http://schemas.microsoft.com/office/drawing/2014/main" id="{5C039B41-A9E8-45EF-8BEA-558A6C50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09" y="1927195"/>
            <a:ext cx="4686404" cy="3561667"/>
          </a:xfrm>
          <a:prstGeom prst="rect">
            <a:avLst/>
          </a:prstGeom>
        </p:spPr>
      </p:pic>
      <p:pic>
        <p:nvPicPr>
          <p:cNvPr id="22" name="圖片 21" descr="cmsse_logo.png">
            <a:extLst>
              <a:ext uri="{FF2B5EF4-FFF2-40B4-BE49-F238E27FC236}">
                <a16:creationId xmlns:a16="http://schemas.microsoft.com/office/drawing/2014/main" id="{67C3A495-D0A7-4643-8400-C21E7A190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029" y="2927326"/>
            <a:ext cx="3063318" cy="404358"/>
          </a:xfrm>
          <a:prstGeom prst="rect">
            <a:avLst/>
          </a:prstGeom>
        </p:spPr>
      </p:pic>
      <p:pic>
        <p:nvPicPr>
          <p:cNvPr id="23" name="圖片 22" descr="digital_signage_content_management_server_software_cms-se.png">
            <a:extLst>
              <a:ext uri="{FF2B5EF4-FFF2-40B4-BE49-F238E27FC236}">
                <a16:creationId xmlns:a16="http://schemas.microsoft.com/office/drawing/2014/main" id="{D77C73C0-AE19-477A-A4EC-A0C0D42C4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773" y="2998764"/>
            <a:ext cx="4686404" cy="23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6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5519936" y="1827443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伺服器角色分工設計</a:t>
            </a:r>
            <a:endParaRPr 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32" descr="designing_a_multi-server_environm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22" y="2357430"/>
            <a:ext cx="8884959" cy="4357718"/>
          </a:xfrm>
          <a:prstGeom prst="rect">
            <a:avLst/>
          </a:prstGeom>
        </p:spPr>
      </p:pic>
      <p:pic>
        <p:nvPicPr>
          <p:cNvPr id="13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93AB749-8A79-4EA4-9FE0-F735D0975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14" name="矩形 282 8">
            <a:extLst>
              <a:ext uri="{FF2B5EF4-FFF2-40B4-BE49-F238E27FC236}">
                <a16:creationId xmlns:a16="http://schemas.microsoft.com/office/drawing/2014/main" id="{53130022-7428-4F04-B0E8-58E93F3E0125}"/>
              </a:ext>
            </a:extLst>
          </p:cNvPr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24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Times New Roman" pitchFamily="18" charset="0"/>
              </a:rPr>
              <a:t>CMS Server</a:t>
            </a:r>
            <a:endParaRPr lang="zh-TW" altLang="en-US" sz="2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標題 4">
            <a:extLst>
              <a:ext uri="{FF2B5EF4-FFF2-40B4-BE49-F238E27FC236}">
                <a16:creationId xmlns:a16="http://schemas.microsoft.com/office/drawing/2014/main" id="{AA53D293-63AE-4E47-A848-4D777C082AC3}"/>
              </a:ext>
            </a:extLst>
          </p:cNvPr>
          <p:cNvSpPr txBox="1">
            <a:spLocks/>
          </p:cNvSpPr>
          <p:nvPr/>
        </p:nvSpPr>
        <p:spPr>
          <a:xfrm>
            <a:off x="609600" y="448529"/>
            <a:ext cx="10972800" cy="765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800" b="1"/>
              <a:t>鎧應數位看板伺服器軟體</a:t>
            </a:r>
            <a:endParaRPr lang="zh-TW" altLang="en-US" sz="3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24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Times New Roman" pitchFamily="18" charset="0"/>
              </a:rPr>
              <a:t>CMS Server</a:t>
            </a:r>
            <a:endParaRPr lang="zh-TW" altLang="en-US" sz="2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鎧應數位看板伺服器軟體</a:t>
            </a:r>
            <a:endParaRPr lang="zh-TW" altLang="en-US" sz="380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600" y="1700808"/>
            <a:ext cx="6051152" cy="786698"/>
          </a:xfrm>
        </p:spPr>
        <p:txBody>
          <a:bodyPr/>
          <a:lstStyle/>
          <a:p>
            <a:pPr fontAlgn="base"/>
            <a:r>
              <a:rPr lang="zh-TW" altLang="en-US"/>
              <a:t>五階層群組管理</a:t>
            </a:r>
            <a:endParaRPr lang="en-US" altLang="zh-TW"/>
          </a:p>
        </p:txBody>
      </p:sp>
      <p:pic>
        <p:nvPicPr>
          <p:cNvPr id="9" name="圖片 8" descr="digital_signage_servers_efficient_management_cms_v11.png">
            <a:extLst>
              <a:ext uri="{FF2B5EF4-FFF2-40B4-BE49-F238E27FC236}">
                <a16:creationId xmlns:a16="http://schemas.microsoft.com/office/drawing/2014/main" id="{12EFC860-2376-4D19-B511-D80016EFA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695"/>
          <a:stretch>
            <a:fillRect/>
          </a:stretch>
        </p:blipFill>
        <p:spPr>
          <a:xfrm>
            <a:off x="2524100" y="2212434"/>
            <a:ext cx="7143800" cy="4645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8096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24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Times New Roman" pitchFamily="18" charset="0"/>
              </a:rPr>
              <a:t>CMS Server</a:t>
            </a:r>
            <a:endParaRPr lang="zh-TW" altLang="en-US" sz="2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鎧應數位看板伺服器軟體</a:t>
            </a:r>
            <a:endParaRPr lang="zh-TW" altLang="en-US" sz="380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36566"/>
            <a:ext cx="6051152" cy="786698"/>
          </a:xfrm>
        </p:spPr>
        <p:txBody>
          <a:bodyPr/>
          <a:lstStyle/>
          <a:p>
            <a:pPr fontAlgn="base"/>
            <a:r>
              <a:rPr lang="zh-TW" altLang="en-US"/>
              <a:t>使用者權限控管機制</a:t>
            </a:r>
            <a:endParaRPr lang="en-US" altLang="zh-TW"/>
          </a:p>
        </p:txBody>
      </p:sp>
      <p:pic>
        <p:nvPicPr>
          <p:cNvPr id="8" name="圖片 7" descr="權限.png">
            <a:extLst>
              <a:ext uri="{FF2B5EF4-FFF2-40B4-BE49-F238E27FC236}">
                <a16:creationId xmlns:a16="http://schemas.microsoft.com/office/drawing/2014/main" id="{E40206FC-C367-424D-AF2A-6B8664DD8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320552"/>
            <a:ext cx="9144000" cy="42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24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Times New Roman" pitchFamily="18" charset="0"/>
              </a:rPr>
              <a:t>CMS Server</a:t>
            </a:r>
            <a:endParaRPr lang="zh-TW" altLang="en-US" sz="2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b="1"/>
              <a:t>鎧應數位看板伺服器軟體</a:t>
            </a:r>
            <a:endParaRPr lang="zh-TW" altLang="en-US" sz="380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36566"/>
            <a:ext cx="6051152" cy="786698"/>
          </a:xfrm>
        </p:spPr>
        <p:txBody>
          <a:bodyPr/>
          <a:lstStyle/>
          <a:p>
            <a:r>
              <a:rPr lang="zh-TW" altLang="en-US"/>
              <a:t>點兩下即可廣播緊急訊息</a:t>
            </a:r>
          </a:p>
        </p:txBody>
      </p:sp>
      <p:pic>
        <p:nvPicPr>
          <p:cNvPr id="9" name="圖片 8" descr="alert.png">
            <a:extLst>
              <a:ext uri="{FF2B5EF4-FFF2-40B4-BE49-F238E27FC236}">
                <a16:creationId xmlns:a16="http://schemas.microsoft.com/office/drawing/2014/main" id="{779253C0-2CB7-446F-BD7A-4E26C56B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394520"/>
            <a:ext cx="6513351" cy="4221098"/>
          </a:xfrm>
          <a:prstGeom prst="rect">
            <a:avLst/>
          </a:prstGeom>
        </p:spPr>
      </p:pic>
      <p:pic>
        <p:nvPicPr>
          <p:cNvPr id="10" name="圖片 9" descr="emergency.png">
            <a:extLst>
              <a:ext uri="{FF2B5EF4-FFF2-40B4-BE49-F238E27FC236}">
                <a16:creationId xmlns:a16="http://schemas.microsoft.com/office/drawing/2014/main" id="{E5BB9896-CB04-4E94-B0EB-45062571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/>
          <a:stretch>
            <a:fillRect/>
          </a:stretch>
        </p:blipFill>
        <p:spPr>
          <a:xfrm>
            <a:off x="7203636" y="3200858"/>
            <a:ext cx="3392356" cy="11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69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FCEFA6D-96BA-44F4-A79E-DEBA06B30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357120" y="1975192"/>
            <a:ext cx="55446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CMS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伺服器在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App Center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上操作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標題 4">
            <a:extLst>
              <a:ext uri="{FF2B5EF4-FFF2-40B4-BE49-F238E27FC236}">
                <a16:creationId xmlns:a16="http://schemas.microsoft.com/office/drawing/2014/main" id="{7B7F37F7-6541-4594-A0F3-F23652AF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1716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/>
              <a:t>實際操作鎧應產品與使用者介面</a:t>
            </a:r>
            <a:endParaRPr lang="zh-TW" altLang="en-US" sz="40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F7B203-2C73-43B6-B316-BB4DEBF0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04" y="2760862"/>
            <a:ext cx="8948056" cy="369753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056168" y="3002106"/>
            <a:ext cx="3744416" cy="1579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QNAP X CAYIN</a:t>
            </a:r>
          </a:p>
          <a:p>
            <a:pPr algn="ctr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2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策略聯盟優勢</a:t>
            </a:r>
            <a:endParaRPr kumimoji="1" lang="en-US" altLang="zh-TW" sz="4200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BE92C9-27D5-475D-83C2-4F6016021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12" y="1345922"/>
            <a:ext cx="1298816" cy="12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4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248128" y="3490506"/>
            <a:ext cx="3357585" cy="874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60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鎧應是誰</a:t>
            </a:r>
            <a:endParaRPr kumimoji="1" lang="en-US" altLang="zh-TW" sz="6000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BE92C9-27D5-475D-83C2-4F6016021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02" y="1700808"/>
            <a:ext cx="1300436" cy="12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8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857E553-0282-4970-A6E7-1379A5DF3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004" y="174992"/>
            <a:ext cx="9405984" cy="1619401"/>
          </a:xfrm>
          <a:prstGeom prst="rect">
            <a:avLst/>
          </a:prstGeom>
        </p:spPr>
      </p:pic>
      <p:sp>
        <p:nvSpPr>
          <p:cNvPr id="8" name="矩形 261 8"/>
          <p:cNvSpPr/>
          <p:nvPr/>
        </p:nvSpPr>
        <p:spPr>
          <a:xfrm>
            <a:off x="535108" y="498444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以鎧應現有通路而言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282 9"/>
          <p:cNvSpPr/>
          <p:nvPr/>
        </p:nvSpPr>
        <p:spPr>
          <a:xfrm>
            <a:off x="6259560" y="1788399"/>
            <a:ext cx="2250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NAS x CMS</a:t>
            </a:r>
            <a:endParaRPr kumimoji="1" lang="en-US" altLang="zh-TW" sz="9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35" name="矩形 282 15"/>
          <p:cNvSpPr/>
          <p:nvPr/>
        </p:nvSpPr>
        <p:spPr>
          <a:xfrm>
            <a:off x="6357624" y="2301317"/>
            <a:ext cx="5072098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  <a:cs typeface="Times New Roman"/>
            </a:endParaRPr>
          </a:p>
        </p:txBody>
      </p:sp>
      <p:sp>
        <p:nvSpPr>
          <p:cNvPr id="40" name="矩形 282 16"/>
          <p:cNvSpPr/>
          <p:nvPr/>
        </p:nvSpPr>
        <p:spPr>
          <a:xfrm>
            <a:off x="6328869" y="2365483"/>
            <a:ext cx="4706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在數位看板資料移轉</a:t>
            </a: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CMS</a:t>
            </a: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過程中節省時間，並強化資訊安全</a:t>
            </a:r>
          </a:p>
        </p:txBody>
      </p:sp>
      <p:sp>
        <p:nvSpPr>
          <p:cNvPr id="42" name="矩形 261 9"/>
          <p:cNvSpPr/>
          <p:nvPr/>
        </p:nvSpPr>
        <p:spPr>
          <a:xfrm>
            <a:off x="6259560" y="4498087"/>
            <a:ext cx="3292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不再只是</a:t>
            </a: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NAS; </a:t>
            </a: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不再只是</a:t>
            </a: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CMS</a:t>
            </a:r>
            <a:endParaRPr kumimoji="1" lang="en-US" altLang="zh-TW" sz="10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44" name="矩形 282 22"/>
          <p:cNvSpPr/>
          <p:nvPr/>
        </p:nvSpPr>
        <p:spPr>
          <a:xfrm>
            <a:off x="6357624" y="4964372"/>
            <a:ext cx="416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各式豐富的附加元件提供使用者選擇</a:t>
            </a:r>
          </a:p>
        </p:txBody>
      </p:sp>
      <p:sp>
        <p:nvSpPr>
          <p:cNvPr id="45" name="矩形 282 23"/>
          <p:cNvSpPr/>
          <p:nvPr/>
        </p:nvSpPr>
        <p:spPr>
          <a:xfrm>
            <a:off x="6357624" y="5291916"/>
            <a:ext cx="5000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與影音視聽產業及各種專案需求息息相關</a:t>
            </a:r>
          </a:p>
        </p:txBody>
      </p:sp>
      <p:sp>
        <p:nvSpPr>
          <p:cNvPr id="51" name="矩形 261 9"/>
          <p:cNvSpPr/>
          <p:nvPr/>
        </p:nvSpPr>
        <p:spPr>
          <a:xfrm>
            <a:off x="6259560" y="3427284"/>
            <a:ext cx="2422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便捷的技術支援</a:t>
            </a:r>
            <a:endParaRPr kumimoji="1" lang="en-US" altLang="zh-TW" sz="9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54" name="矩形 282 39"/>
          <p:cNvSpPr/>
          <p:nvPr/>
        </p:nvSpPr>
        <p:spPr>
          <a:xfrm>
            <a:off x="6357624" y="3918432"/>
            <a:ext cx="4706928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Times New Roman"/>
              </a:rPr>
              <a:t>QNAP</a:t>
            </a: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Times New Roman"/>
              </a:rPr>
              <a:t> 在全球售後服務</a:t>
            </a:r>
          </a:p>
        </p:txBody>
      </p:sp>
      <p:sp>
        <p:nvSpPr>
          <p:cNvPr id="5" name="矩形 261 5"/>
          <p:cNvSpPr/>
          <p:nvPr/>
        </p:nvSpPr>
        <p:spPr>
          <a:xfrm>
            <a:off x="441772" y="735668"/>
            <a:ext cx="67394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8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QNAP X CAYIN</a:t>
            </a:r>
            <a:r>
              <a:rPr kumimoji="1" lang="zh-TW" altLang="en-US" sz="38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策略聯盟優勢</a:t>
            </a:r>
            <a:endParaRPr kumimoji="1" lang="en-US" altLang="zh-TW" sz="38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0E7A8909-2E83-4480-90A6-77136BD33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2179185"/>
            <a:ext cx="3743390" cy="45719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482659C9-B4A8-447C-8283-6FA776BD0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3782357"/>
            <a:ext cx="3743390" cy="45719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F5001A0-55DC-465A-9ED7-594C6441B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4885423"/>
            <a:ext cx="3743390" cy="4571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857E553-0282-4970-A6E7-1379A5DF3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004" y="174992"/>
            <a:ext cx="9405984" cy="1619401"/>
          </a:xfrm>
          <a:prstGeom prst="rect">
            <a:avLst/>
          </a:prstGeom>
        </p:spPr>
      </p:pic>
      <p:sp>
        <p:nvSpPr>
          <p:cNvPr id="8" name="矩形 261 8"/>
          <p:cNvSpPr/>
          <p:nvPr/>
        </p:nvSpPr>
        <p:spPr>
          <a:xfrm>
            <a:off x="535108" y="498444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以新使用者角度而言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282 9"/>
          <p:cNvSpPr/>
          <p:nvPr/>
        </p:nvSpPr>
        <p:spPr>
          <a:xfrm>
            <a:off x="6193649" y="1788399"/>
            <a:ext cx="2250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裝置管理</a:t>
            </a:r>
            <a:endParaRPr kumimoji="1" lang="en-US" altLang="zh-TW" sz="9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35" name="矩形 282 15"/>
          <p:cNvSpPr/>
          <p:nvPr/>
        </p:nvSpPr>
        <p:spPr>
          <a:xfrm>
            <a:off x="6357624" y="2301317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QNAP NAS </a:t>
            </a: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配備聯網與儲存管理工具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282 16"/>
          <p:cNvSpPr/>
          <p:nvPr/>
        </p:nvSpPr>
        <p:spPr>
          <a:xfrm>
            <a:off x="6357624" y="2638653"/>
            <a:ext cx="4706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Qfinder</a:t>
            </a: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Pro </a:t>
            </a: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支援使用者透過同一區域網路迅速地找尋並存取所有 </a:t>
            </a: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QNAP NAS</a:t>
            </a:r>
          </a:p>
        </p:txBody>
      </p:sp>
      <p:sp>
        <p:nvSpPr>
          <p:cNvPr id="42" name="矩形 261 9"/>
          <p:cNvSpPr/>
          <p:nvPr/>
        </p:nvSpPr>
        <p:spPr>
          <a:xfrm>
            <a:off x="6193649" y="5085184"/>
            <a:ext cx="2422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QNAP </a:t>
            </a:r>
            <a:r>
              <a:rPr kumimoji="1"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AIoT</a:t>
            </a: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解決方案</a:t>
            </a:r>
            <a:endParaRPr kumimoji="1" lang="en-US" altLang="zh-TW" sz="9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44" name="矩形 282 22"/>
          <p:cNvSpPr/>
          <p:nvPr/>
        </p:nvSpPr>
        <p:spPr>
          <a:xfrm>
            <a:off x="6242605" y="5565846"/>
            <a:ext cx="329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QVR Pro </a:t>
            </a: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提供監控解決方案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 282 23"/>
          <p:cNvSpPr/>
          <p:nvPr/>
        </p:nvSpPr>
        <p:spPr>
          <a:xfrm>
            <a:off x="6357624" y="5879013"/>
            <a:ext cx="5000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QIoT</a:t>
            </a: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Suite – </a:t>
            </a: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用於感應器或相關裝置的物聯網中心，建立更多互動式解決方案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矩形 261 9"/>
          <p:cNvSpPr/>
          <p:nvPr/>
        </p:nvSpPr>
        <p:spPr>
          <a:xfrm>
            <a:off x="6193649" y="3366309"/>
            <a:ext cx="2422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內容管理</a:t>
            </a:r>
            <a:endParaRPr kumimoji="1" lang="en-US" altLang="zh-TW" sz="9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54" name="矩形 282 39"/>
          <p:cNvSpPr/>
          <p:nvPr/>
        </p:nvSpPr>
        <p:spPr>
          <a:xfrm>
            <a:off x="6357624" y="3857457"/>
            <a:ext cx="4706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QNAP NAS </a:t>
            </a: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支援各種檔案格式與檔案傳輸協議，並提供內容管理工具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 282 45"/>
          <p:cNvSpPr/>
          <p:nvPr/>
        </p:nvSpPr>
        <p:spPr>
          <a:xfrm>
            <a:off x="6357624" y="4437112"/>
            <a:ext cx="5286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Qsync</a:t>
            </a: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支援跨裝置的文件自動同步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261 5"/>
          <p:cNvSpPr/>
          <p:nvPr/>
        </p:nvSpPr>
        <p:spPr>
          <a:xfrm>
            <a:off x="441772" y="735668"/>
            <a:ext cx="67394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8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QNAP X CAYIN</a:t>
            </a:r>
            <a:r>
              <a:rPr kumimoji="1" lang="zh-TW" altLang="en-US" sz="38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策略聯盟優勢</a:t>
            </a:r>
            <a:endParaRPr kumimoji="1" lang="en-US" altLang="zh-TW" sz="38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0E7A8909-2E83-4480-90A6-77136BD33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2179185"/>
            <a:ext cx="3743390" cy="45719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482659C9-B4A8-447C-8283-6FA776BD0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3721382"/>
            <a:ext cx="3743390" cy="45719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F5001A0-55DC-465A-9ED7-594C6441B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5472520"/>
            <a:ext cx="374339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27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E1D34F0-E14D-4D24-A0D5-D45FC9211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" y="0"/>
            <a:ext cx="12183524" cy="685799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127448" y="2681625"/>
            <a:ext cx="42242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500" b="1"/>
              <a:t>CAYIN</a:t>
            </a:r>
            <a:r>
              <a:rPr lang="zh-TW" altLang="en-US" sz="4500" b="1"/>
              <a:t> </a:t>
            </a:r>
            <a:r>
              <a:rPr lang="en-US" altLang="zh-TW" sz="4500" b="1"/>
              <a:t>x QNAP</a:t>
            </a:r>
            <a:endParaRPr lang="zh-TW" altLang="en-US" sz="4500"/>
          </a:p>
          <a:p>
            <a:r>
              <a:rPr lang="zh-TW" altLang="en-US" sz="4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是您最好的選擇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9315D9D-97DF-4081-AAA7-AFCF8FBDCB97}"/>
              </a:ext>
            </a:extLst>
          </p:cNvPr>
          <p:cNvSpPr txBox="1"/>
          <p:nvPr/>
        </p:nvSpPr>
        <p:spPr>
          <a:xfrm>
            <a:off x="1127448" y="5733256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altLang="en-US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B9C15AFD-71A8-400B-9657-E3F75D7FA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902" y="1080542"/>
            <a:ext cx="5304908" cy="1511636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16FF2A33-C508-4C8B-814A-B36C9CA4B861}"/>
              </a:ext>
            </a:extLst>
          </p:cNvPr>
          <p:cNvSpPr/>
          <p:nvPr/>
        </p:nvSpPr>
        <p:spPr>
          <a:xfrm>
            <a:off x="911424" y="3021666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056030" y="3071282"/>
            <a:ext cx="863506" cy="1077798"/>
            <a:chOff x="356240" y="1994969"/>
            <a:chExt cx="863506" cy="1077798"/>
          </a:xfrm>
        </p:grpSpPr>
        <p:sp>
          <p:nvSpPr>
            <p:cNvPr id="8" name="文字方塊 7"/>
            <p:cNvSpPr txBox="1"/>
            <p:nvPr/>
          </p:nvSpPr>
          <p:spPr>
            <a:xfrm>
              <a:off x="371904" y="1994969"/>
              <a:ext cx="83548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0" b="1">
                  <a:solidFill>
                    <a:srgbClr val="FFC000"/>
                  </a:solidFill>
                </a:rPr>
                <a:t>15</a:t>
              </a:r>
              <a:endParaRPr lang="zh-TW" altLang="en-US" sz="5000" b="1">
                <a:solidFill>
                  <a:srgbClr val="FFC000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56240" y="2611102"/>
              <a:ext cx="863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>
                  <a:solidFill>
                    <a:srgbClr val="FFC000"/>
                  </a:solidFill>
                </a:rPr>
                <a:t>years</a:t>
              </a:r>
              <a:endParaRPr lang="zh-TW" altLang="en-US" sz="2400" b="1">
                <a:solidFill>
                  <a:srgbClr val="FFC000"/>
                </a:solidFill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85785" y="1499681"/>
            <a:ext cx="2175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鎧應科技</a:t>
            </a:r>
            <a:endParaRPr kumimoji="1"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35360" y="4377968"/>
            <a:ext cx="2382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經歷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年的淬鍊成長，鎧應成功締造全台數位看板產業先驅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3071664" y="4377968"/>
            <a:ext cx="248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深受全球各大產業肯定，超過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1000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個專業品牌與機構的青睞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5879976" y="4377968"/>
            <a:ext cx="2470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產品推廣至國際，於全球超過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個國家建置成功專案</a:t>
            </a: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9A7FB23B-0924-4A8A-898C-E961C8318F44}"/>
              </a:ext>
            </a:extLst>
          </p:cNvPr>
          <p:cNvSpPr/>
          <p:nvPr/>
        </p:nvSpPr>
        <p:spPr>
          <a:xfrm>
            <a:off x="3668292" y="3021666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34031D7-B038-45FC-9B59-B05490DA5AAA}"/>
              </a:ext>
            </a:extLst>
          </p:cNvPr>
          <p:cNvGrpSpPr/>
          <p:nvPr/>
        </p:nvGrpSpPr>
        <p:grpSpPr>
          <a:xfrm>
            <a:off x="3436474" y="3012726"/>
            <a:ext cx="1651414" cy="1151162"/>
            <a:chOff x="-20184" y="1936413"/>
            <a:chExt cx="1651414" cy="1151162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349F2177-7B23-4A29-AB07-253E6504E330}"/>
                </a:ext>
              </a:extLst>
            </p:cNvPr>
            <p:cNvSpPr txBox="1"/>
            <p:nvPr/>
          </p:nvSpPr>
          <p:spPr>
            <a:xfrm>
              <a:off x="-20184" y="1936413"/>
              <a:ext cx="165141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0" b="1">
                  <a:solidFill>
                    <a:srgbClr val="FFC000"/>
                  </a:solidFill>
                </a:rPr>
                <a:t>1,000</a:t>
              </a:r>
              <a:endParaRPr lang="zh-TW" altLang="en-US" sz="5000" b="1">
                <a:solidFill>
                  <a:srgbClr val="FFC000"/>
                </a:solidFill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DFD457E6-D580-43FB-AE95-A0051915BF75}"/>
                </a:ext>
              </a:extLst>
            </p:cNvPr>
            <p:cNvSpPr txBox="1"/>
            <p:nvPr/>
          </p:nvSpPr>
          <p:spPr>
            <a:xfrm>
              <a:off x="285216" y="2625910"/>
              <a:ext cx="1057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>
                  <a:solidFill>
                    <a:srgbClr val="FFC000"/>
                  </a:solidFill>
                </a:rPr>
                <a:t>brands</a:t>
              </a:r>
              <a:endParaRPr lang="zh-TW" altLang="en-US" sz="2400" b="1">
                <a:solidFill>
                  <a:srgbClr val="FFC000"/>
                </a:solidFill>
              </a:endParaRPr>
            </a:p>
          </p:txBody>
        </p:sp>
      </p:grpSp>
      <p:sp>
        <p:nvSpPr>
          <p:cNvPr id="35" name="橢圓 34">
            <a:extLst>
              <a:ext uri="{FF2B5EF4-FFF2-40B4-BE49-F238E27FC236}">
                <a16:creationId xmlns:a16="http://schemas.microsoft.com/office/drawing/2014/main" id="{D1035CAA-F220-49A8-BD24-27A79DF2F75D}"/>
              </a:ext>
            </a:extLst>
          </p:cNvPr>
          <p:cNvSpPr/>
          <p:nvPr/>
        </p:nvSpPr>
        <p:spPr>
          <a:xfrm>
            <a:off x="6482628" y="3021666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6888195F-0977-4A2F-8EF6-6C7CCC165BD3}"/>
              </a:ext>
            </a:extLst>
          </p:cNvPr>
          <p:cNvGrpSpPr/>
          <p:nvPr/>
        </p:nvGrpSpPr>
        <p:grpSpPr>
          <a:xfrm>
            <a:off x="6377641" y="3012726"/>
            <a:ext cx="1374543" cy="1128900"/>
            <a:chOff x="106647" y="1936413"/>
            <a:chExt cx="1374543" cy="1128900"/>
          </a:xfrm>
        </p:grpSpPr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C75B975-27E8-4387-9A8A-49ED49067ACC}"/>
                </a:ext>
              </a:extLst>
            </p:cNvPr>
            <p:cNvSpPr txBox="1"/>
            <p:nvPr/>
          </p:nvSpPr>
          <p:spPr>
            <a:xfrm>
              <a:off x="388713" y="1936413"/>
              <a:ext cx="83548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0" b="1">
                  <a:solidFill>
                    <a:srgbClr val="FFC000"/>
                  </a:solidFill>
                </a:rPr>
                <a:t>90</a:t>
              </a:r>
              <a:endParaRPr lang="zh-TW" altLang="en-US" sz="5000" b="1">
                <a:solidFill>
                  <a:srgbClr val="FFC000"/>
                </a:solidFill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F761DC2D-AEC8-4110-93FE-75795E6197D3}"/>
                </a:ext>
              </a:extLst>
            </p:cNvPr>
            <p:cNvSpPr txBox="1"/>
            <p:nvPr/>
          </p:nvSpPr>
          <p:spPr>
            <a:xfrm>
              <a:off x="106647" y="2603648"/>
              <a:ext cx="1374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>
                  <a:solidFill>
                    <a:srgbClr val="FFC000"/>
                  </a:solidFill>
                </a:rPr>
                <a:t>countries</a:t>
              </a:r>
              <a:endParaRPr lang="zh-TW" altLang="en-US" sz="2400" b="1">
                <a:solidFill>
                  <a:srgbClr val="FFC000"/>
                </a:solidFill>
              </a:endParaRPr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98DD166-7ABF-46ED-B983-7D1CDE0638C9}"/>
              </a:ext>
            </a:extLst>
          </p:cNvPr>
          <p:cNvSpPr txBox="1"/>
          <p:nvPr/>
        </p:nvSpPr>
        <p:spPr>
          <a:xfrm>
            <a:off x="1724845" y="2964994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>
                <a:solidFill>
                  <a:srgbClr val="FFC000"/>
                </a:solidFill>
              </a:rPr>
              <a:t>+</a:t>
            </a:r>
            <a:endParaRPr lang="zh-TW" altLang="en-US" sz="3000" b="1">
              <a:solidFill>
                <a:srgbClr val="FFC000"/>
              </a:solidFill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B2F6E89-7BA4-4AFF-9399-66A8FFE2277A}"/>
              </a:ext>
            </a:extLst>
          </p:cNvPr>
          <p:cNvSpPr txBox="1"/>
          <p:nvPr/>
        </p:nvSpPr>
        <p:spPr>
          <a:xfrm>
            <a:off x="4902664" y="2964994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>
                <a:solidFill>
                  <a:srgbClr val="FFC000"/>
                </a:solidFill>
              </a:rPr>
              <a:t>+</a:t>
            </a:r>
            <a:endParaRPr lang="zh-TW" altLang="en-US" sz="3000" b="1">
              <a:solidFill>
                <a:srgbClr val="FFC000"/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6BCB26C-23F8-41B1-BD9A-D4513A47731B}"/>
              </a:ext>
            </a:extLst>
          </p:cNvPr>
          <p:cNvSpPr txBox="1"/>
          <p:nvPr/>
        </p:nvSpPr>
        <p:spPr>
          <a:xfrm>
            <a:off x="7328854" y="2964994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>
                <a:solidFill>
                  <a:srgbClr val="FFC000"/>
                </a:solidFill>
              </a:rPr>
              <a:t>+</a:t>
            </a:r>
            <a:endParaRPr lang="zh-TW" altLang="en-US" sz="3000" b="1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B9C15AFD-71A8-400B-9657-E3F75D7FA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902" y="1080542"/>
            <a:ext cx="5304908" cy="151163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85785" y="1499681"/>
            <a:ext cx="2175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鎧應科技</a:t>
            </a:r>
            <a:endParaRPr kumimoji="1"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04015" y="2828364"/>
            <a:ext cx="5472608" cy="236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600"/>
              </a:lnSpc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數位看板解決方案專業設備商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臺灣自有品牌專業研發團隊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自營軟體與系統開發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B2B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市場中產品供應商，通路尤為系統整合商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210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1">
            <a:extLst>
              <a:ext uri="{FF2B5EF4-FFF2-40B4-BE49-F238E27FC236}">
                <a16:creationId xmlns:a16="http://schemas.microsoft.com/office/drawing/2014/main" id="{B98DAB5A-3E43-4A54-B04E-A0BE32D1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916832"/>
            <a:ext cx="5918448" cy="68580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  <a:t>QNAP x CAYIN</a:t>
            </a:r>
            <a:b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400" b="0">
                <a:latin typeface="Arial" panose="020B0604020202020204" pitchFamily="34" charset="0"/>
                <a:cs typeface="Arial" panose="020B0604020202020204" pitchFamily="34" charset="0"/>
              </a:rPr>
              <a:t>Create Smart Signage Solution for Your Creative Ideas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內容版面配置區 12">
            <a:extLst>
              <a:ext uri="{FF2B5EF4-FFF2-40B4-BE49-F238E27FC236}">
                <a16:creationId xmlns:a16="http://schemas.microsoft.com/office/drawing/2014/main" id="{6BBFD117-3FA7-4498-822C-0C6560A1E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3212975"/>
            <a:ext cx="5630416" cy="26790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zh-TW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數位看</a:t>
            </a:r>
            <a:r>
              <a:rPr lang="zh-TW" altLang="en-US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板</a:t>
            </a:r>
            <a:r>
              <a:rPr lang="zh-TW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專業設備商 </a:t>
            </a:r>
            <a:r>
              <a:rPr lang="en-US" altLang="zh-TW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-</a:t>
            </a:r>
            <a:r>
              <a:rPr lang="zh-TW" b="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 鎧應科技</a:t>
            </a:r>
            <a:endParaRPr lang="zh-TW" altLang="en-US" b="0">
              <a:solidFill>
                <a:schemeClr val="bg1">
                  <a:lumMod val="85000"/>
                </a:schemeClr>
              </a:solidFill>
              <a:latin typeface="微軟正黑體"/>
              <a:ea typeface="微軟正黑體"/>
            </a:endParaRPr>
          </a:p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zh-TW" b="0">
                <a:latin typeface="Microsoft JhengHei"/>
                <a:ea typeface="Microsoft JhengHei"/>
              </a:rPr>
              <a:t>利用數位電子看板打造互動</a:t>
            </a:r>
            <a:r>
              <a:rPr lang="zh-TW" altLang="en-US" b="0">
                <a:latin typeface="Microsoft JhengHei"/>
                <a:ea typeface="Microsoft JhengHei"/>
              </a:rPr>
              <a:t>式</a:t>
            </a:r>
            <a:r>
              <a:rPr lang="zh-TW" b="0">
                <a:latin typeface="Microsoft JhengHei"/>
                <a:ea typeface="Microsoft JhengHei"/>
              </a:rPr>
              <a:t>參與環境</a:t>
            </a:r>
            <a:endParaRPr lang="zh-TW" altLang="en-US" b="0">
              <a:solidFill>
                <a:schemeClr val="bg1">
                  <a:lumMod val="85000"/>
                </a:schemeClr>
              </a:solidFill>
              <a:latin typeface="微軟正黑體"/>
              <a:ea typeface="微軟正黑體"/>
            </a:endParaRPr>
          </a:p>
          <a:p>
            <a:pPr marL="35560" indent="-35560">
              <a:lnSpc>
                <a:spcPts val="3600"/>
              </a:lnSpc>
              <a:spcBef>
                <a:spcPts val="1200"/>
              </a:spcBef>
            </a:pPr>
            <a:r>
              <a:rPr lang="en-US" altLang="zh-TW" b="0">
                <a:solidFill>
                  <a:schemeClr val="bg1">
                    <a:lumMod val="85000"/>
                  </a:schemeClr>
                </a:solidFill>
              </a:rPr>
              <a:t>QNAP x CAYIN </a:t>
            </a:r>
            <a:r>
              <a:rPr lang="zh-TW" altLang="en-US" b="0">
                <a:solidFill>
                  <a:schemeClr val="bg1">
                    <a:lumMod val="85000"/>
                  </a:schemeClr>
                </a:solidFill>
              </a:rPr>
              <a:t>數位看版解決方案 </a:t>
            </a:r>
            <a:r>
              <a:rPr lang="en-US" altLang="zh-TW" b="0">
                <a:solidFill>
                  <a:schemeClr val="bg1">
                    <a:lumMod val="85000"/>
                  </a:schemeClr>
                </a:solidFill>
              </a:rPr>
              <a:t>&amp; </a:t>
            </a:r>
            <a:r>
              <a:rPr lang="zh-TW" altLang="en-US" b="0">
                <a:solidFill>
                  <a:schemeClr val="bg1">
                    <a:lumMod val="85000"/>
                  </a:schemeClr>
                </a:solidFill>
              </a:rPr>
              <a:t>實際操作</a:t>
            </a:r>
            <a:endParaRPr lang="en-US" altLang="zh-TW" b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8" name="直線接點 256 7">
            <a:extLst>
              <a:ext uri="{FF2B5EF4-FFF2-40B4-BE49-F238E27FC236}">
                <a16:creationId xmlns:a16="http://schemas.microsoft.com/office/drawing/2014/main" id="{4398520B-A9A8-4604-82E7-A88A3E23ACD3}"/>
              </a:ext>
            </a:extLst>
          </p:cNvPr>
          <p:cNvCxnSpPr/>
          <p:nvPr/>
        </p:nvCxnSpPr>
        <p:spPr>
          <a:xfrm rot="5400000">
            <a:off x="349707" y="4136695"/>
            <a:ext cx="1357322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橢圓 256 16">
            <a:extLst>
              <a:ext uri="{FF2B5EF4-FFF2-40B4-BE49-F238E27FC236}">
                <a16:creationId xmlns:a16="http://schemas.microsoft.com/office/drawing/2014/main" id="{68697EB4-94ED-4A76-995E-AD34CB5204BB}"/>
              </a:ext>
            </a:extLst>
          </p:cNvPr>
          <p:cNvSpPr/>
          <p:nvPr/>
        </p:nvSpPr>
        <p:spPr>
          <a:xfrm>
            <a:off x="969299" y="4689176"/>
            <a:ext cx="142876" cy="14287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橢圓 256 8">
            <a:extLst>
              <a:ext uri="{FF2B5EF4-FFF2-40B4-BE49-F238E27FC236}">
                <a16:creationId xmlns:a16="http://schemas.microsoft.com/office/drawing/2014/main" id="{8A46B7D7-3E05-451F-98F5-BB871B443F26}"/>
              </a:ext>
            </a:extLst>
          </p:cNvPr>
          <p:cNvSpPr/>
          <p:nvPr/>
        </p:nvSpPr>
        <p:spPr>
          <a:xfrm>
            <a:off x="969299" y="3403292"/>
            <a:ext cx="142876" cy="14287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56 9">
            <a:extLst>
              <a:ext uri="{FF2B5EF4-FFF2-40B4-BE49-F238E27FC236}">
                <a16:creationId xmlns:a16="http://schemas.microsoft.com/office/drawing/2014/main" id="{4745FE1A-1FB3-4D5F-8A45-4AE92024CC60}"/>
              </a:ext>
            </a:extLst>
          </p:cNvPr>
          <p:cNvSpPr/>
          <p:nvPr/>
        </p:nvSpPr>
        <p:spPr>
          <a:xfrm>
            <a:off x="969299" y="4046234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248128" y="3002106"/>
            <a:ext cx="3357585" cy="1579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60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數位看板</a:t>
            </a:r>
            <a:endParaRPr kumimoji="1" lang="en-US" altLang="zh-TW" sz="6000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lvl="0" algn="ctr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是什麼</a:t>
            </a:r>
            <a:endParaRPr kumimoji="1" lang="en-US" altLang="zh-TW" sz="4000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BE92C9-27D5-475D-83C2-4F6016021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02" y="1345922"/>
            <a:ext cx="1300436" cy="12988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Toush Screen_1.jpg"/>
          <p:cNvPicPr>
            <a:picLocks noChangeAspect="1"/>
          </p:cNvPicPr>
          <p:nvPr/>
        </p:nvPicPr>
        <p:blipFill rotWithShape="1">
          <a:blip r:embed="rId3" cstate="print"/>
          <a:srcRect l="5361" t="8408" r="4851" b="12369"/>
          <a:stretch/>
        </p:blipFill>
        <p:spPr>
          <a:xfrm>
            <a:off x="7591316" y="1700807"/>
            <a:ext cx="3815950" cy="2196009"/>
          </a:xfrm>
          <a:prstGeom prst="rect">
            <a:avLst/>
          </a:prstGeom>
        </p:spPr>
      </p:pic>
      <p:pic>
        <p:nvPicPr>
          <p:cNvPr id="17" name="圖片 16" descr="Toush Screen_2.jpg"/>
          <p:cNvPicPr>
            <a:picLocks noChangeAspect="1"/>
          </p:cNvPicPr>
          <p:nvPr/>
        </p:nvPicPr>
        <p:blipFill rotWithShape="1">
          <a:blip r:embed="rId4"/>
          <a:srcRect l="4091" t="5964" r="4446" b="10244"/>
          <a:stretch/>
        </p:blipFill>
        <p:spPr>
          <a:xfrm>
            <a:off x="767408" y="3516962"/>
            <a:ext cx="3675268" cy="219600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FC49AC9-B855-4663-83E1-5316ECF0F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8120"/>
            <a:ext cx="6134472" cy="1039091"/>
          </a:xfrm>
        </p:spPr>
        <p:txBody>
          <a:bodyPr/>
          <a:lstStyle/>
          <a:p>
            <a:pPr algn="l"/>
            <a:r>
              <a:rPr lang="zh-TW" altLang="en-US"/>
              <a:t>數位看板是什麼？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A2A8F6-BB79-488C-BE1F-5F6D8D13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807"/>
            <a:ext cx="5630416" cy="18722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 indent="-35560"/>
            <a:r>
              <a:rPr lang="zh-TW" sz="2000">
                <a:latin typeface="微軟正黑體"/>
                <a:ea typeface="微軟正黑體"/>
              </a:rPr>
              <a:t>數位電子看板可顯示動態即時的多媒體影音內容，不限於靜態的文字、圖片或單純影片輪播，不論是行銷廣告、資訊公告、教育推廣、或休閒娛樂，皆可鎖定各個定點的特定觀眾群精準行銷，為最佳的資訊傳播媒體平台。</a:t>
            </a:r>
            <a:endParaRPr lang="zh-TW" altLang="en-US"/>
          </a:p>
        </p:txBody>
      </p:sp>
      <p:pic>
        <p:nvPicPr>
          <p:cNvPr id="13" name="圖片 12" descr="QMS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856" y="3516962"/>
            <a:ext cx="3839176" cy="21960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1220</Words>
  <Application>Microsoft Office PowerPoint</Application>
  <PresentationFormat>寬螢幕</PresentationFormat>
  <Paragraphs>188</Paragraphs>
  <Slides>42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9" baseType="lpstr">
      <vt:lpstr>微軟正黑體</vt:lpstr>
      <vt:lpstr>微軟正黑體</vt:lpstr>
      <vt:lpstr>新細明體</vt:lpstr>
      <vt:lpstr>Arial</vt:lpstr>
      <vt:lpstr>Calibri</vt:lpstr>
      <vt:lpstr>Times New Roman</vt:lpstr>
      <vt:lpstr>Office 佈景主題</vt:lpstr>
      <vt:lpstr>PowerPoint 簡報</vt:lpstr>
      <vt:lpstr>QNAP x CAYIN  Create Smart Signage Solution for Your Creative Ideas </vt:lpstr>
      <vt:lpstr>QNAP x CAYIN  Create Smart Signage Solution for Your Creative Ideas </vt:lpstr>
      <vt:lpstr>PowerPoint 簡報</vt:lpstr>
      <vt:lpstr>PowerPoint 簡報</vt:lpstr>
      <vt:lpstr>PowerPoint 簡報</vt:lpstr>
      <vt:lpstr>QNAP x CAYIN  Create Smart Signage Solution for Your Creative Ideas </vt:lpstr>
      <vt:lpstr>PowerPoint 簡報</vt:lpstr>
      <vt:lpstr>數位看板是什麼？</vt:lpstr>
      <vt:lpstr>數位看板是什麼？</vt:lpstr>
      <vt:lpstr>數位看板是什麼？</vt:lpstr>
      <vt:lpstr>QNAP x CAYIN  Create Smart Signage Solution for Your Creative Ideas </vt:lpstr>
      <vt:lpstr>PowerPoint 簡報</vt:lpstr>
      <vt:lpstr>鎧應科技數位看板解決方案</vt:lpstr>
      <vt:lpstr>鎧應科技數位看板解決方案</vt:lpstr>
      <vt:lpstr>鎧應科技數位看板解決方案</vt:lpstr>
      <vt:lpstr>鎧應科技數位看板解決方案</vt:lpstr>
      <vt:lpstr>PowerPoint 簡報</vt:lpstr>
      <vt:lpstr>鎧應科技數位看板播放器全系列產品</vt:lpstr>
      <vt:lpstr>鎧應科技數位看板伺服器全系列產品</vt:lpstr>
      <vt:lpstr>鎧應科技數位看板解決方案</vt:lpstr>
      <vt:lpstr>鎧應科技數位看板解決方案</vt:lpstr>
      <vt:lpstr>鎧應科技數位看板解決方案</vt:lpstr>
      <vt:lpstr>PowerPoint 簡報</vt:lpstr>
      <vt:lpstr>鎧應數位看板播放器 &amp; 數位看板軟體</vt:lpstr>
      <vt:lpstr>鎧應數位看板播放器軟體</vt:lpstr>
      <vt:lpstr>鎧應數位看板播放器軟體 UI</vt:lpstr>
      <vt:lpstr>鎧應數位看板播放器軟體 UI</vt:lpstr>
      <vt:lpstr>鎧應數位看板播放器軟體 UI</vt:lpstr>
      <vt:lpstr>鎧應數位看板播放器軟體 UI</vt:lpstr>
      <vt:lpstr>鎧應數位看板播放器軟體 UI</vt:lpstr>
      <vt:lpstr>實際操作鎧應產品與使用者介面</vt:lpstr>
      <vt:lpstr>鎧應數位看板伺服器 &amp; 數位看板伺服器軟體</vt:lpstr>
      <vt:lpstr>PowerPoint 簡報</vt:lpstr>
      <vt:lpstr>鎧應數位看板伺服器軟體</vt:lpstr>
      <vt:lpstr>鎧應數位看板伺服器軟體</vt:lpstr>
      <vt:lpstr>鎧應數位看板伺服器軟體</vt:lpstr>
      <vt:lpstr>實際操作鎧應產品與使用者介面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Peggy Hsu</dc:creator>
  <cp:lastModifiedBy>QNAP_Hsuan Chang</cp:lastModifiedBy>
  <cp:revision>1</cp:revision>
  <dcterms:created xsi:type="dcterms:W3CDTF">2019-06-06T01:39:37Z</dcterms:created>
  <dcterms:modified xsi:type="dcterms:W3CDTF">2019-06-27T05:47:56Z</dcterms:modified>
</cp:coreProperties>
</file>